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1268" r:id="rId4"/>
    <p:sldId id="1249" r:id="rId5"/>
    <p:sldId id="1252" r:id="rId6"/>
    <p:sldId id="1247" r:id="rId7"/>
    <p:sldId id="1251" r:id="rId8"/>
    <p:sldId id="1248" r:id="rId9"/>
    <p:sldId id="258" r:id="rId10"/>
    <p:sldId id="261" r:id="rId11"/>
    <p:sldId id="260" r:id="rId12"/>
    <p:sldId id="262" r:id="rId13"/>
    <p:sldId id="291" r:id="rId14"/>
    <p:sldId id="1245" r:id="rId15"/>
    <p:sldId id="272" r:id="rId16"/>
    <p:sldId id="279" r:id="rId17"/>
    <p:sldId id="280" r:id="rId18"/>
    <p:sldId id="297" r:id="rId19"/>
    <p:sldId id="274" r:id="rId20"/>
    <p:sldId id="298" r:id="rId21"/>
    <p:sldId id="305" r:id="rId22"/>
    <p:sldId id="336" r:id="rId23"/>
    <p:sldId id="306" r:id="rId24"/>
    <p:sldId id="308" r:id="rId25"/>
    <p:sldId id="1236" r:id="rId26"/>
    <p:sldId id="318" r:id="rId27"/>
    <p:sldId id="337" r:id="rId28"/>
    <p:sldId id="319" r:id="rId29"/>
    <p:sldId id="339" r:id="rId30"/>
    <p:sldId id="334" r:id="rId31"/>
    <p:sldId id="1257" r:id="rId32"/>
    <p:sldId id="1266" r:id="rId33"/>
    <p:sldId id="1267" r:id="rId34"/>
    <p:sldId id="1258" r:id="rId35"/>
    <p:sldId id="1260" r:id="rId36"/>
    <p:sldId id="1261" r:id="rId37"/>
    <p:sldId id="1262" r:id="rId38"/>
    <p:sldId id="1263" r:id="rId39"/>
    <p:sldId id="1264" r:id="rId40"/>
    <p:sldId id="1265" r:id="rId41"/>
    <p:sldId id="1259" r:id="rId42"/>
    <p:sldId id="1230" r:id="rId43"/>
    <p:sldId id="1231" r:id="rId44"/>
    <p:sldId id="1232" r:id="rId45"/>
    <p:sldId id="1233" r:id="rId46"/>
    <p:sldId id="275" r:id="rId47"/>
    <p:sldId id="1234" r:id="rId48"/>
    <p:sldId id="1235" r:id="rId49"/>
    <p:sldId id="323" r:id="rId5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urd Skogestad" initials="SS" lastIdx="0" clrIdx="0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78" autoAdjust="0"/>
    <p:restoredTop sz="96807" autoAdjust="0"/>
  </p:normalViewPr>
  <p:slideViewPr>
    <p:cSldViewPr snapToGrid="0" snapToObjects="1">
      <p:cViewPr varScale="1">
        <p:scale>
          <a:sx n="62" d="100"/>
          <a:sy n="62" d="100"/>
        </p:scale>
        <p:origin x="11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BDA0D-0C34-45DF-8733-D9EF5C971F03}" type="datetimeFigureOut">
              <a:rPr lang="nb-NO" smtClean="0"/>
              <a:t>18.10.2020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8301-FDFF-4D88-B98E-74C7C9CB05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E44D89-C9AF-42AE-B5B2-C5276DDED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0C8F2-E604-4BE4-BB18-F0211A6BDD1A}" type="slidenum">
              <a:rPr lang="en-US" altLang="nb-NO"/>
              <a:pPr/>
              <a:t>27</a:t>
            </a:fld>
            <a:endParaRPr lang="en-US" altLang="nb-NO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376566FF-416C-4196-8A41-F8BA8054B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14C4E29F-C54B-44EF-B74F-3CA7118D3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86690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aiche?_ob=IssueURL&amp;_tockey=%23TOC%237006%232000%23999539993%23198089%23FLT%23Volume_46,_Issue_6,_Pages_1102-1283_(June_2000)&amp;_auth=y&amp;view=c&amp;_acct=C000007838&amp;_version=1&amp;_urlVersion=0&amp;_userid=1998298&amp;md5=e761575efce98e5c74c0039e1df9c1d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olk.ntnu.no/skoge/publications/2007/skogestad_distillation-dos-and-donts_special-issue-of-cherd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70" y="3429000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en-US" dirty="0"/>
              <a:t>Distillation is part of the future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nb-NO" dirty="0"/>
            </a:br>
            <a:r>
              <a:rPr lang="en-US" dirty="0"/>
              <a:t> </a:t>
            </a:r>
            <a:br>
              <a:rPr lang="nb-NO" dirty="0"/>
            </a:br>
            <a:endParaRPr lang="nb-NO" dirty="0"/>
          </a:p>
        </p:txBody>
      </p:sp>
      <p:pic>
        <p:nvPicPr>
          <p:cNvPr id="5" name="Bilde 4" descr="tekst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12" y="315635"/>
            <a:ext cx="283464" cy="4922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31E93-9F23-4814-A9A9-EAF9BFB9981B}"/>
              </a:ext>
            </a:extLst>
          </p:cNvPr>
          <p:cNvSpPr txBox="1"/>
          <p:nvPr/>
        </p:nvSpPr>
        <p:spPr>
          <a:xfrm>
            <a:off x="146471" y="5839041"/>
            <a:ext cx="29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Mamaia</a:t>
            </a:r>
            <a:r>
              <a:rPr lang="nb-NO" dirty="0"/>
              <a:t>, Romania, Sept. 2019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85738D-78C8-4763-B77F-2C4AF0E6E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1" y="4442672"/>
            <a:ext cx="7772400" cy="1752600"/>
          </a:xfrm>
        </p:spPr>
        <p:txBody>
          <a:bodyPr/>
          <a:lstStyle/>
          <a:p>
            <a:r>
              <a:rPr lang="nb-NO" dirty="0"/>
              <a:t>Sigurd Skogestad, NTNU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518A376-5990-47E7-81F2-8727B592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9" y="406206"/>
            <a:ext cx="3603370" cy="27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B25F461-FE08-4D88-8BC7-BFEFA6A6D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4" y="633409"/>
            <a:ext cx="6457950" cy="5591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E6C3B2-F1A2-42AA-8DC8-BA62BBB150D8}"/>
              </a:ext>
            </a:extLst>
          </p:cNvPr>
          <p:cNvSpPr txBox="1"/>
          <p:nvPr/>
        </p:nvSpPr>
        <p:spPr>
          <a:xfrm>
            <a:off x="3731342" y="6128722"/>
            <a:ext cx="369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X</a:t>
            </a:r>
            <a:r>
              <a:rPr lang="nb-NO" baseline="-25000" dirty="0"/>
              <a:t>1</a:t>
            </a:r>
            <a:r>
              <a:rPr lang="nb-NO" dirty="0"/>
              <a:t>: Mole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ethanol</a:t>
            </a:r>
            <a:r>
              <a:rPr lang="nb-NO" dirty="0"/>
              <a:t> (1) in </a:t>
            </a:r>
            <a:r>
              <a:rPr lang="nb-NO" dirty="0" err="1"/>
              <a:t>liquid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AC260-DF47-49D2-9D26-5F72C9D4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33"/>
            <a:ext cx="8229600" cy="624246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Vapor-liquid</a:t>
            </a:r>
            <a:r>
              <a:rPr lang="nb-NO" dirty="0"/>
              <a:t> </a:t>
            </a:r>
            <a:r>
              <a:rPr lang="nb-NO" dirty="0" err="1"/>
              <a:t>equlibrium</a:t>
            </a:r>
            <a:r>
              <a:rPr lang="nb-NO" dirty="0"/>
              <a:t> for </a:t>
            </a:r>
            <a:r>
              <a:rPr lang="nb-NO" dirty="0" err="1"/>
              <a:t>ethanol</a:t>
            </a:r>
            <a:r>
              <a:rPr lang="nb-NO" dirty="0"/>
              <a:t>-water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8C90C-9535-4860-B513-A916BBF04F2F}"/>
              </a:ext>
            </a:extLst>
          </p:cNvPr>
          <p:cNvSpPr txBox="1"/>
          <p:nvPr/>
        </p:nvSpPr>
        <p:spPr>
          <a:xfrm>
            <a:off x="420215" y="1581047"/>
            <a:ext cx="129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  <a:r>
              <a:rPr lang="nb-NO" baseline="-25000" dirty="0"/>
              <a:t>1</a:t>
            </a:r>
            <a:r>
              <a:rPr lang="nb-NO" dirty="0"/>
              <a:t>: in </a:t>
            </a:r>
            <a:r>
              <a:rPr lang="nb-NO" dirty="0" err="1"/>
              <a:t>vapor</a:t>
            </a:r>
            <a:endParaRPr lang="nb-NO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EEF723-D842-4D37-A2FD-4F7583ADD957}"/>
              </a:ext>
            </a:extLst>
          </p:cNvPr>
          <p:cNvSpPr txBox="1"/>
          <p:nvPr/>
        </p:nvSpPr>
        <p:spPr>
          <a:xfrm>
            <a:off x="6725265" y="665091"/>
            <a:ext cx="15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3241B-6F79-4965-9663-5A6BFB5F83EA}"/>
              </a:ext>
            </a:extLst>
          </p:cNvPr>
          <p:cNvSpPr txBox="1"/>
          <p:nvPr/>
        </p:nvSpPr>
        <p:spPr>
          <a:xfrm>
            <a:off x="6094349" y="3800854"/>
            <a:ext cx="295734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Large </a:t>
            </a:r>
            <a:r>
              <a:rPr lang="nb-NO" sz="1600" dirty="0" err="1">
                <a:solidFill>
                  <a:srgbClr val="FF0000"/>
                </a:solidFill>
              </a:rPr>
              <a:t>activity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cofficient</a:t>
            </a:r>
            <a:r>
              <a:rPr lang="nb-NO" sz="1600" dirty="0">
                <a:solidFill>
                  <a:srgbClr val="FF0000"/>
                </a:solidFill>
              </a:rPr>
              <a:t>:</a:t>
            </a:r>
          </a:p>
          <a:p>
            <a:r>
              <a:rPr lang="nb-NO" sz="1600" dirty="0" err="1">
                <a:solidFill>
                  <a:srgbClr val="FF0000"/>
                </a:solidFill>
              </a:rPr>
              <a:t>Ethanol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really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does</a:t>
            </a:r>
            <a:r>
              <a:rPr lang="nb-NO" sz="1600" dirty="0">
                <a:solidFill>
                  <a:srgbClr val="FF0000"/>
                </a:solidFill>
              </a:rPr>
              <a:t> not like water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9CD819-C85F-42D0-90C7-C9144839AC62}"/>
              </a:ext>
            </a:extLst>
          </p:cNvPr>
          <p:cNvCxnSpPr/>
          <p:nvPr/>
        </p:nvCxnSpPr>
        <p:spPr>
          <a:xfrm flipH="1">
            <a:off x="6725265" y="4385629"/>
            <a:ext cx="315615" cy="33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EACF0B5-15ED-4116-ABB9-6164B97E8E3A}"/>
              </a:ext>
            </a:extLst>
          </p:cNvPr>
          <p:cNvSpPr txBox="1"/>
          <p:nvPr/>
        </p:nvSpPr>
        <p:spPr>
          <a:xfrm>
            <a:off x="5912930" y="5499644"/>
            <a:ext cx="28379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And water </a:t>
            </a:r>
            <a:r>
              <a:rPr lang="nb-NO" sz="1600" dirty="0" err="1">
                <a:solidFill>
                  <a:srgbClr val="FF0000"/>
                </a:solidFill>
              </a:rPr>
              <a:t>does</a:t>
            </a:r>
            <a:r>
              <a:rPr lang="nb-NO" sz="1600" dirty="0">
                <a:solidFill>
                  <a:srgbClr val="FF0000"/>
                </a:solidFill>
              </a:rPr>
              <a:t> not like </a:t>
            </a:r>
            <a:r>
              <a:rPr lang="nb-NO" sz="1600" dirty="0" err="1">
                <a:solidFill>
                  <a:srgbClr val="FF0000"/>
                </a:solidFill>
              </a:rPr>
              <a:t>ethanol</a:t>
            </a:r>
            <a:endParaRPr lang="nb-NO" sz="1600" dirty="0">
              <a:solidFill>
                <a:srgbClr val="FF0000"/>
              </a:solidFill>
            </a:endParaRPr>
          </a:p>
          <a:p>
            <a:r>
              <a:rPr lang="nb-NO" sz="1600" dirty="0">
                <a:solidFill>
                  <a:srgbClr val="FF0000"/>
                </a:solidFill>
              </a:rPr>
              <a:t>-&gt; </a:t>
            </a:r>
            <a:r>
              <a:rPr lang="nb-NO" sz="1600" dirty="0" err="1">
                <a:solidFill>
                  <a:srgbClr val="FF0000"/>
                </a:solidFill>
              </a:rPr>
              <a:t>low-boiling</a:t>
            </a:r>
            <a:r>
              <a:rPr lang="nb-NO" sz="1600" dirty="0">
                <a:solidFill>
                  <a:srgbClr val="FF0000"/>
                </a:solidFill>
              </a:rPr>
              <a:t> azeotrope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B6F9B5-D1E7-4F69-B8B8-B293EF4F9345}"/>
              </a:ext>
            </a:extLst>
          </p:cNvPr>
          <p:cNvCxnSpPr>
            <a:cxnSpLocks/>
          </p:cNvCxnSpPr>
          <p:nvPr/>
        </p:nvCxnSpPr>
        <p:spPr>
          <a:xfrm flipH="1" flipV="1">
            <a:off x="6719858" y="5306404"/>
            <a:ext cx="321022" cy="193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D01DB1-FF61-4A33-93CB-A8A727BE956D}"/>
              </a:ext>
            </a:extLst>
          </p:cNvPr>
          <p:cNvSpPr txBox="1"/>
          <p:nvPr/>
        </p:nvSpPr>
        <p:spPr>
          <a:xfrm>
            <a:off x="2402111" y="570483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100 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802EDB-CA18-4758-899F-49270B0984F5}"/>
              </a:ext>
            </a:extLst>
          </p:cNvPr>
          <p:cNvSpPr txBox="1"/>
          <p:nvPr/>
        </p:nvSpPr>
        <p:spPr>
          <a:xfrm>
            <a:off x="6889087" y="57620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78.4 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AC4BC0-4080-4FA5-B060-710E1C8A2021}"/>
              </a:ext>
            </a:extLst>
          </p:cNvPr>
          <p:cNvSpPr txBox="1"/>
          <p:nvPr/>
        </p:nvSpPr>
        <p:spPr>
          <a:xfrm>
            <a:off x="6916695" y="112675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78.1 C</a:t>
            </a:r>
          </a:p>
        </p:txBody>
      </p:sp>
    </p:spTree>
    <p:extLst>
      <p:ext uri="{BB962C8B-B14F-4D97-AF65-F5344CB8AC3E}">
        <p14:creationId xmlns:p14="http://schemas.microsoft.com/office/powerpoint/2010/main" val="34361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17F36-88A7-4023-BFEC-3BE5670D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633412"/>
            <a:ext cx="6457950" cy="5591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15C1D-7728-4F0F-AC16-0E20283CB6D3}"/>
              </a:ext>
            </a:extLst>
          </p:cNvPr>
          <p:cNvCxnSpPr>
            <a:cxnSpLocks/>
          </p:cNvCxnSpPr>
          <p:nvPr/>
        </p:nvCxnSpPr>
        <p:spPr>
          <a:xfrm flipV="1">
            <a:off x="2958863" y="3856703"/>
            <a:ext cx="8618" cy="1329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58D92-6E90-496A-B820-9352DAF5AE57}"/>
              </a:ext>
            </a:extLst>
          </p:cNvPr>
          <p:cNvCxnSpPr>
            <a:cxnSpLocks/>
          </p:cNvCxnSpPr>
          <p:nvPr/>
        </p:nvCxnSpPr>
        <p:spPr>
          <a:xfrm flipH="1" flipV="1">
            <a:off x="2967482" y="3856703"/>
            <a:ext cx="1324299" cy="6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6DDA8B-F671-4340-B546-29CF6F3BEF21}"/>
              </a:ext>
            </a:extLst>
          </p:cNvPr>
          <p:cNvCxnSpPr>
            <a:cxnSpLocks/>
          </p:cNvCxnSpPr>
          <p:nvPr/>
        </p:nvCxnSpPr>
        <p:spPr>
          <a:xfrm flipH="1" flipV="1">
            <a:off x="4291781" y="2721077"/>
            <a:ext cx="598" cy="11577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8EE986-EF6D-4125-A5AF-04A3BBBA9D59}"/>
              </a:ext>
            </a:extLst>
          </p:cNvPr>
          <p:cNvCxnSpPr>
            <a:cxnSpLocks/>
          </p:cNvCxnSpPr>
          <p:nvPr/>
        </p:nvCxnSpPr>
        <p:spPr>
          <a:xfrm flipH="1" flipV="1">
            <a:off x="4292381" y="2721077"/>
            <a:ext cx="1092146" cy="6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E0F24A-86CB-426B-B954-C2FB819E9BEB}"/>
              </a:ext>
            </a:extLst>
          </p:cNvPr>
          <p:cNvCxnSpPr>
            <a:cxnSpLocks/>
          </p:cNvCxnSpPr>
          <p:nvPr/>
        </p:nvCxnSpPr>
        <p:spPr>
          <a:xfrm flipV="1">
            <a:off x="5436743" y="2286000"/>
            <a:ext cx="0" cy="449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AE6C3B2-F1A2-42AA-8DC8-BA62BBB150D8}"/>
              </a:ext>
            </a:extLst>
          </p:cNvPr>
          <p:cNvSpPr txBox="1"/>
          <p:nvPr/>
        </p:nvSpPr>
        <p:spPr>
          <a:xfrm>
            <a:off x="3731342" y="6128722"/>
            <a:ext cx="369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X</a:t>
            </a:r>
            <a:r>
              <a:rPr lang="nb-NO" baseline="-25000" dirty="0"/>
              <a:t>1</a:t>
            </a:r>
            <a:r>
              <a:rPr lang="nb-NO" dirty="0"/>
              <a:t>: Mole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ethanol</a:t>
            </a:r>
            <a:r>
              <a:rPr lang="nb-NO" dirty="0"/>
              <a:t> (1) in </a:t>
            </a:r>
            <a:r>
              <a:rPr lang="nb-NO" dirty="0" err="1"/>
              <a:t>liquid</a:t>
            </a:r>
            <a:endParaRPr lang="nb-NO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8C90C-9535-4860-B513-A916BBF04F2F}"/>
              </a:ext>
            </a:extLst>
          </p:cNvPr>
          <p:cNvSpPr txBox="1"/>
          <p:nvPr/>
        </p:nvSpPr>
        <p:spPr>
          <a:xfrm>
            <a:off x="420215" y="1581047"/>
            <a:ext cx="129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  <a:r>
              <a:rPr lang="nb-NO" baseline="-25000" dirty="0"/>
              <a:t>1</a:t>
            </a:r>
            <a:r>
              <a:rPr lang="nb-NO" dirty="0"/>
              <a:t>: in </a:t>
            </a:r>
            <a:r>
              <a:rPr lang="nb-NO" dirty="0" err="1"/>
              <a:t>vapor</a:t>
            </a:r>
            <a:endParaRPr lang="nb-NO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632C8-5FDA-48AA-87C7-ADF848E3A4F6}"/>
              </a:ext>
            </a:extLst>
          </p:cNvPr>
          <p:cNvSpPr txBox="1"/>
          <p:nvPr/>
        </p:nvSpPr>
        <p:spPr>
          <a:xfrm>
            <a:off x="2824316" y="5140405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X</a:t>
            </a:r>
            <a:r>
              <a:rPr lang="nb-NO" dirty="0">
                <a:solidFill>
                  <a:srgbClr val="FF0000"/>
                </a:solidFill>
              </a:rPr>
              <a:t>=0.07 (14.5 vol%)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3DE6B8-8D1A-4A51-9B88-7E8511C2D733}"/>
              </a:ext>
            </a:extLst>
          </p:cNvPr>
          <p:cNvSpPr txBox="1"/>
          <p:nvPr/>
        </p:nvSpPr>
        <p:spPr>
          <a:xfrm>
            <a:off x="420624" y="3650198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 stage: Y=0.35 (55 vol%)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0EB71-D5FE-4D66-8EF1-7B5992D9B7C6}"/>
              </a:ext>
            </a:extLst>
          </p:cNvPr>
          <p:cNvSpPr txBox="1"/>
          <p:nvPr/>
        </p:nvSpPr>
        <p:spPr>
          <a:xfrm>
            <a:off x="1678373" y="2317142"/>
            <a:ext cx="26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2 stages: Y=0.60 (77 vol%)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5153F3-E1D6-4C5B-8163-DA23C6BF2ABC}"/>
              </a:ext>
            </a:extLst>
          </p:cNvPr>
          <p:cNvSpPr txBox="1"/>
          <p:nvPr/>
        </p:nvSpPr>
        <p:spPr>
          <a:xfrm>
            <a:off x="2745328" y="3487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511CF4-DAC5-4431-AFB7-FAF0B73CCDA3}"/>
              </a:ext>
            </a:extLst>
          </p:cNvPr>
          <p:cNvSpPr txBox="1"/>
          <p:nvPr/>
        </p:nvSpPr>
        <p:spPr>
          <a:xfrm>
            <a:off x="4140938" y="23948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EF98BA-FD21-4AA9-BC99-BE8FCBF50B59}"/>
              </a:ext>
            </a:extLst>
          </p:cNvPr>
          <p:cNvSpPr txBox="1"/>
          <p:nvPr/>
        </p:nvSpPr>
        <p:spPr>
          <a:xfrm>
            <a:off x="2539559" y="979274"/>
            <a:ext cx="442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Infinite</a:t>
            </a:r>
            <a:r>
              <a:rPr lang="nb-NO" dirty="0">
                <a:solidFill>
                  <a:srgbClr val="FF0000"/>
                </a:solidFill>
              </a:rPr>
              <a:t> stages: Azeotrope at Y=0.92 (96 vol%)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22EC5F-09AC-423A-87E9-D21625800841}"/>
              </a:ext>
            </a:extLst>
          </p:cNvPr>
          <p:cNvCxnSpPr>
            <a:cxnSpLocks/>
          </p:cNvCxnSpPr>
          <p:nvPr/>
        </p:nvCxnSpPr>
        <p:spPr>
          <a:xfrm flipH="1">
            <a:off x="5436743" y="2286000"/>
            <a:ext cx="4480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678D26-A4F4-437E-899B-D1A39234C898}"/>
              </a:ext>
            </a:extLst>
          </p:cNvPr>
          <p:cNvSpPr txBox="1"/>
          <p:nvPr/>
        </p:nvSpPr>
        <p:spPr>
          <a:xfrm>
            <a:off x="2873702" y="1775711"/>
            <a:ext cx="26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3 stages: Y=0.70 (84 vol%)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6D24FF-31BF-4181-AB72-FE2A16D5744A}"/>
              </a:ext>
            </a:extLst>
          </p:cNvPr>
          <p:cNvSpPr txBox="1"/>
          <p:nvPr/>
        </p:nvSpPr>
        <p:spPr>
          <a:xfrm>
            <a:off x="5233684" y="197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EEF723-D842-4D37-A2FD-4F7583ADD957}"/>
              </a:ext>
            </a:extLst>
          </p:cNvPr>
          <p:cNvSpPr txBox="1"/>
          <p:nvPr/>
        </p:nvSpPr>
        <p:spPr>
          <a:xfrm>
            <a:off x="6725265" y="665091"/>
            <a:ext cx="15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1CDD044-780D-45DF-8483-84CCAED5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33"/>
            <a:ext cx="8229600" cy="62424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McCabe-</a:t>
            </a:r>
            <a:r>
              <a:rPr lang="nb-NO" dirty="0" err="1"/>
              <a:t>Thiele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88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B25F461-FE08-4D88-8BC7-BFEFA6A6D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4" y="633409"/>
            <a:ext cx="6457950" cy="5591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E6C3B2-F1A2-42AA-8DC8-BA62BBB150D8}"/>
              </a:ext>
            </a:extLst>
          </p:cNvPr>
          <p:cNvSpPr txBox="1"/>
          <p:nvPr/>
        </p:nvSpPr>
        <p:spPr>
          <a:xfrm>
            <a:off x="3731342" y="6128722"/>
            <a:ext cx="369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X</a:t>
            </a:r>
            <a:r>
              <a:rPr lang="nb-NO" baseline="-25000" dirty="0"/>
              <a:t>1</a:t>
            </a:r>
            <a:r>
              <a:rPr lang="nb-NO" dirty="0"/>
              <a:t>: Mole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ethanol</a:t>
            </a:r>
            <a:r>
              <a:rPr lang="nb-NO" dirty="0"/>
              <a:t> (1) in </a:t>
            </a:r>
            <a:r>
              <a:rPr lang="nb-NO" dirty="0" err="1"/>
              <a:t>liquid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AC260-DF47-49D2-9D26-5F72C9D4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33"/>
            <a:ext cx="8229600" cy="62424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/>
              <a:t>Finite</a:t>
            </a:r>
            <a:r>
              <a:rPr lang="nb-NO" dirty="0"/>
              <a:t> </a:t>
            </a:r>
            <a:r>
              <a:rPr lang="nb-NO" dirty="0" err="1"/>
              <a:t>reflux</a:t>
            </a:r>
            <a:endParaRPr lang="nb-NO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8C90C-9535-4860-B513-A916BBF04F2F}"/>
              </a:ext>
            </a:extLst>
          </p:cNvPr>
          <p:cNvSpPr txBox="1"/>
          <p:nvPr/>
        </p:nvSpPr>
        <p:spPr>
          <a:xfrm>
            <a:off x="420215" y="1581047"/>
            <a:ext cx="129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  <a:r>
              <a:rPr lang="nb-NO" baseline="-25000" dirty="0"/>
              <a:t>1</a:t>
            </a:r>
            <a:r>
              <a:rPr lang="nb-NO" dirty="0"/>
              <a:t>: in </a:t>
            </a:r>
            <a:r>
              <a:rPr lang="nb-NO" dirty="0" err="1"/>
              <a:t>vapor</a:t>
            </a:r>
            <a:endParaRPr lang="nb-NO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EEF723-D842-4D37-A2FD-4F7583ADD957}"/>
              </a:ext>
            </a:extLst>
          </p:cNvPr>
          <p:cNvSpPr txBox="1"/>
          <p:nvPr/>
        </p:nvSpPr>
        <p:spPr>
          <a:xfrm>
            <a:off x="6725265" y="665091"/>
            <a:ext cx="15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7C27A2-C619-45D9-8C06-410FE4B7BAD2}"/>
              </a:ext>
            </a:extLst>
          </p:cNvPr>
          <p:cNvCxnSpPr>
            <a:cxnSpLocks/>
          </p:cNvCxnSpPr>
          <p:nvPr/>
        </p:nvCxnSpPr>
        <p:spPr>
          <a:xfrm flipV="1">
            <a:off x="2958863" y="3856703"/>
            <a:ext cx="8618" cy="1329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D61939-348C-4C6A-B8F4-8B85E597F04B}"/>
              </a:ext>
            </a:extLst>
          </p:cNvPr>
          <p:cNvCxnSpPr>
            <a:cxnSpLocks/>
          </p:cNvCxnSpPr>
          <p:nvPr/>
        </p:nvCxnSpPr>
        <p:spPr>
          <a:xfrm flipH="1">
            <a:off x="2952735" y="3856703"/>
            <a:ext cx="999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A26DC0-7AF8-49F3-86D7-0E60B7B020F1}"/>
              </a:ext>
            </a:extLst>
          </p:cNvPr>
          <p:cNvCxnSpPr>
            <a:cxnSpLocks/>
          </p:cNvCxnSpPr>
          <p:nvPr/>
        </p:nvCxnSpPr>
        <p:spPr>
          <a:xfrm flipV="1">
            <a:off x="2964427" y="2411367"/>
            <a:ext cx="2780071" cy="2263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898EE0-99ED-4DDC-9107-27F218F7B536}"/>
              </a:ext>
            </a:extLst>
          </p:cNvPr>
          <p:cNvSpPr txBox="1"/>
          <p:nvPr/>
        </p:nvSpPr>
        <p:spPr>
          <a:xfrm>
            <a:off x="5729748" y="2916006"/>
            <a:ext cx="3250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Diagonal: </a:t>
            </a:r>
            <a:r>
              <a:rPr lang="nb-NO" dirty="0" err="1"/>
              <a:t>reflux</a:t>
            </a:r>
            <a:r>
              <a:rPr lang="nb-NO" dirty="0"/>
              <a:t> ratio is </a:t>
            </a:r>
            <a:r>
              <a:rPr lang="nb-NO" dirty="0" err="1"/>
              <a:t>infinite</a:t>
            </a:r>
            <a:endParaRPr lang="nb-NO" dirty="0"/>
          </a:p>
          <a:p>
            <a:r>
              <a:rPr lang="nb-NO" dirty="0">
                <a:solidFill>
                  <a:schemeClr val="tx2"/>
                </a:solidFill>
              </a:rPr>
              <a:t>Blue line: </a:t>
            </a:r>
            <a:r>
              <a:rPr lang="nb-NO" dirty="0" err="1">
                <a:solidFill>
                  <a:schemeClr val="tx2"/>
                </a:solidFill>
              </a:rPr>
              <a:t>reflux</a:t>
            </a:r>
            <a:r>
              <a:rPr lang="nb-NO" dirty="0">
                <a:solidFill>
                  <a:schemeClr val="tx2"/>
                </a:solidFill>
              </a:rPr>
              <a:t> ratio is L/D=5</a:t>
            </a:r>
          </a:p>
          <a:p>
            <a:r>
              <a:rPr lang="nb-NO" dirty="0">
                <a:solidFill>
                  <a:srgbClr val="FF0000"/>
                </a:solidFill>
              </a:rPr>
              <a:t>Red line: </a:t>
            </a:r>
            <a:r>
              <a:rPr lang="nb-NO" dirty="0" err="1">
                <a:solidFill>
                  <a:srgbClr val="FF0000"/>
                </a:solidFill>
              </a:rPr>
              <a:t>reflux</a:t>
            </a:r>
            <a:r>
              <a:rPr lang="nb-NO" dirty="0">
                <a:solidFill>
                  <a:srgbClr val="FF0000"/>
                </a:solidFill>
              </a:rPr>
              <a:t> ratio is zero (L=0)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B7F19A-082C-4AB3-9A83-F5002C472033}"/>
              </a:ext>
            </a:extLst>
          </p:cNvPr>
          <p:cNvCxnSpPr>
            <a:cxnSpLocks/>
          </p:cNvCxnSpPr>
          <p:nvPr/>
        </p:nvCxnSpPr>
        <p:spPr>
          <a:xfrm flipV="1">
            <a:off x="3959946" y="2846439"/>
            <a:ext cx="4314" cy="1017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C7FC98-FBF3-4BFA-AD37-E6BAD24F140B}"/>
              </a:ext>
            </a:extLst>
          </p:cNvPr>
          <p:cNvCxnSpPr/>
          <p:nvPr/>
        </p:nvCxnSpPr>
        <p:spPr>
          <a:xfrm>
            <a:off x="3982067" y="2853811"/>
            <a:ext cx="11798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FF529-02D0-433E-9DB8-A8E53A8C1FF1}"/>
              </a:ext>
            </a:extLst>
          </p:cNvPr>
          <p:cNvCxnSpPr>
            <a:cxnSpLocks/>
          </p:cNvCxnSpPr>
          <p:nvPr/>
        </p:nvCxnSpPr>
        <p:spPr>
          <a:xfrm flipV="1">
            <a:off x="5169312" y="2392141"/>
            <a:ext cx="0" cy="461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472C44-0E5B-4FFB-8696-19B0E0D99F79}"/>
              </a:ext>
            </a:extLst>
          </p:cNvPr>
          <p:cNvCxnSpPr>
            <a:cxnSpLocks/>
          </p:cNvCxnSpPr>
          <p:nvPr/>
        </p:nvCxnSpPr>
        <p:spPr>
          <a:xfrm flipH="1" flipV="1">
            <a:off x="5161938" y="2392141"/>
            <a:ext cx="607961" cy="9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4F11515-5EFB-4E5B-89CA-3DFCB352DFBC}"/>
              </a:ext>
            </a:extLst>
          </p:cNvPr>
          <p:cNvSpPr txBox="1"/>
          <p:nvPr/>
        </p:nvSpPr>
        <p:spPr>
          <a:xfrm>
            <a:off x="2635173" y="1900694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3 stages: Y=0.675 (82 vol%)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4E9015-9CAB-4275-8148-A36FF4FCD1D2}"/>
              </a:ext>
            </a:extLst>
          </p:cNvPr>
          <p:cNvSpPr txBox="1"/>
          <p:nvPr/>
        </p:nvSpPr>
        <p:spPr>
          <a:xfrm>
            <a:off x="2745328" y="3487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6BA2F6-FFE1-4B72-8401-882E4FCD40AC}"/>
              </a:ext>
            </a:extLst>
          </p:cNvPr>
          <p:cNvSpPr txBox="1"/>
          <p:nvPr/>
        </p:nvSpPr>
        <p:spPr>
          <a:xfrm>
            <a:off x="3721675" y="2505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764335-3833-4A73-A54F-0EF024DABEA1}"/>
              </a:ext>
            </a:extLst>
          </p:cNvPr>
          <p:cNvSpPr txBox="1"/>
          <p:nvPr/>
        </p:nvSpPr>
        <p:spPr>
          <a:xfrm>
            <a:off x="4931998" y="20944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AF5F9C-98D0-4034-8F10-02338F077B99}"/>
              </a:ext>
            </a:extLst>
          </p:cNvPr>
          <p:cNvCxnSpPr/>
          <p:nvPr/>
        </p:nvCxnSpPr>
        <p:spPr>
          <a:xfrm>
            <a:off x="2964427" y="3864080"/>
            <a:ext cx="13273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C7A8235-B5B9-4800-A32E-C0E1141974A8}"/>
              </a:ext>
            </a:extLst>
          </p:cNvPr>
          <p:cNvSpPr txBox="1"/>
          <p:nvPr/>
        </p:nvSpPr>
        <p:spPr>
          <a:xfrm>
            <a:off x="420624" y="3650198"/>
            <a:ext cx="26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3 stages: Y=0.35 (55 vol%)</a:t>
            </a:r>
          </a:p>
        </p:txBody>
      </p:sp>
    </p:spTree>
    <p:extLst>
      <p:ext uri="{BB962C8B-B14F-4D97-AF65-F5344CB8AC3E}">
        <p14:creationId xmlns:p14="http://schemas.microsoft.com/office/powerpoint/2010/main" val="7787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D0240E-46B6-48CA-A8C1-3BC4EE29F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z="3800"/>
              <a:t>Reflux gives strange effects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400FE11-48F9-435F-971E-1E05CF9F9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28431"/>
          <a:stretch/>
        </p:blipFill>
        <p:spPr bwMode="auto">
          <a:xfrm>
            <a:off x="1414053" y="1268986"/>
            <a:ext cx="4876133" cy="46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A5CC5-31A7-4937-B95F-3F902118A368}"/>
              </a:ext>
            </a:extLst>
          </p:cNvPr>
          <p:cNvSpPr txBox="1"/>
          <p:nvPr/>
        </p:nvSpPr>
        <p:spPr>
          <a:xfrm>
            <a:off x="457200" y="5711296"/>
            <a:ext cx="639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With </a:t>
            </a:r>
            <a:r>
              <a:rPr lang="nb-NO" sz="2000" dirty="0" err="1">
                <a:solidFill>
                  <a:srgbClr val="FF0000"/>
                </a:solidFill>
              </a:rPr>
              <a:t>fixed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 err="1">
                <a:solidFill>
                  <a:srgbClr val="FF0000"/>
                </a:solidFill>
              </a:rPr>
              <a:t>product</a:t>
            </a:r>
            <a:r>
              <a:rPr lang="nb-NO" sz="2000" dirty="0">
                <a:solidFill>
                  <a:srgbClr val="FF0000"/>
                </a:solidFill>
              </a:rPr>
              <a:t> rate (D): </a:t>
            </a:r>
          </a:p>
          <a:p>
            <a:r>
              <a:rPr lang="nb-NO" sz="2000" dirty="0">
                <a:solidFill>
                  <a:srgbClr val="FF0000"/>
                </a:solidFill>
              </a:rPr>
              <a:t>Must </a:t>
            </a:r>
            <a:r>
              <a:rPr lang="nb-NO" sz="2000" b="1" dirty="0" err="1">
                <a:solidFill>
                  <a:srgbClr val="FF0000"/>
                </a:solidFill>
              </a:rPr>
              <a:t>increase</a:t>
            </a:r>
            <a:r>
              <a:rPr lang="nb-NO" sz="2000" b="1" dirty="0">
                <a:solidFill>
                  <a:srgbClr val="FF0000"/>
                </a:solidFill>
              </a:rPr>
              <a:t> heat </a:t>
            </a:r>
            <a:r>
              <a:rPr lang="nb-NO" sz="2000" dirty="0">
                <a:solidFill>
                  <a:srgbClr val="FF0000"/>
                </a:solidFill>
              </a:rPr>
              <a:t>in </a:t>
            </a:r>
            <a:r>
              <a:rPr lang="nb-NO" sz="2000" dirty="0" err="1">
                <a:solidFill>
                  <a:srgbClr val="FF0000"/>
                </a:solidFill>
              </a:rPr>
              <a:t>the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 err="1">
                <a:solidFill>
                  <a:srgbClr val="FF0000"/>
                </a:solidFill>
              </a:rPr>
              <a:t>bottom</a:t>
            </a:r>
            <a:r>
              <a:rPr lang="nb-NO" sz="2000" dirty="0">
                <a:solidFill>
                  <a:srgbClr val="FF0000"/>
                </a:solidFill>
              </a:rPr>
              <a:t> to </a:t>
            </a:r>
            <a:r>
              <a:rPr lang="nb-NO" sz="2000" dirty="0" err="1">
                <a:solidFill>
                  <a:srgbClr val="FF0000"/>
                </a:solidFill>
              </a:rPr>
              <a:t>get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b="1" dirty="0" err="1">
                <a:solidFill>
                  <a:srgbClr val="FF0000"/>
                </a:solidFill>
              </a:rPr>
              <a:t>lower</a:t>
            </a:r>
            <a:r>
              <a:rPr lang="nb-NO" sz="2000" b="1" dirty="0">
                <a:solidFill>
                  <a:srgbClr val="FF0000"/>
                </a:solidFill>
              </a:rPr>
              <a:t> </a:t>
            </a:r>
            <a:r>
              <a:rPr lang="nb-NO" sz="2000" b="1" dirty="0" err="1">
                <a:solidFill>
                  <a:srgbClr val="FF0000"/>
                </a:solidFill>
              </a:rPr>
              <a:t>temperature</a:t>
            </a:r>
            <a:endParaRPr lang="nb-NO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2744-B908-4BF0-81BB-955E3A49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2. «</a:t>
            </a:r>
            <a:r>
              <a:rPr lang="nb-NO" dirty="0" err="1"/>
              <a:t>Distillation</a:t>
            </a:r>
            <a:r>
              <a:rPr lang="nb-NO" dirty="0"/>
              <a:t> is an </a:t>
            </a:r>
            <a:r>
              <a:rPr lang="nb-NO" dirty="0" err="1"/>
              <a:t>inefficient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uses</a:t>
            </a:r>
            <a:r>
              <a:rPr lang="nb-NO" dirty="0"/>
              <a:t> a lot of energy»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0766-8476-4CD5-902B-C75CDB49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4286"/>
          </a:xfrm>
        </p:spPr>
        <p:txBody>
          <a:bodyPr>
            <a:normAutofit/>
          </a:bodyPr>
          <a:lstStyle/>
          <a:p>
            <a:r>
              <a:rPr lang="nb-NO" dirty="0"/>
              <a:t>This is a </a:t>
            </a:r>
            <a:r>
              <a:rPr lang="nb-NO" dirty="0" err="1"/>
              <a:t>myth</a:t>
            </a:r>
            <a:r>
              <a:rPr lang="nb-NO" dirty="0"/>
              <a:t>!</a:t>
            </a:r>
          </a:p>
          <a:p>
            <a:endParaRPr lang="nb-NO" dirty="0"/>
          </a:p>
          <a:p>
            <a:r>
              <a:rPr lang="nb-NO" dirty="0"/>
              <a:t>By </a:t>
            </a:r>
            <a:r>
              <a:rPr lang="nb-NO" dirty="0" err="1"/>
              <a:t>itself</a:t>
            </a:r>
            <a:r>
              <a:rPr lang="nb-NO" dirty="0"/>
              <a:t>, </a:t>
            </a:r>
            <a:r>
              <a:rPr lang="nb-NO" dirty="0" err="1"/>
              <a:t>distillation</a:t>
            </a:r>
            <a:r>
              <a:rPr lang="nb-NO" dirty="0"/>
              <a:t> is an </a:t>
            </a:r>
            <a:r>
              <a:rPr lang="nb-NO" dirty="0" err="1"/>
              <a:t>efficient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It’s </a:t>
            </a:r>
            <a:r>
              <a:rPr lang="nb-NO" dirty="0" err="1"/>
              <a:t>the</a:t>
            </a:r>
            <a:r>
              <a:rPr lang="nb-NO" dirty="0"/>
              <a:t> heat </a:t>
            </a:r>
            <a:r>
              <a:rPr lang="nb-NO" dirty="0" err="1"/>
              <a:t>integration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inefficient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Yes</a:t>
            </a:r>
            <a:r>
              <a:rPr lang="nb-NO" dirty="0"/>
              <a:t>, it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a lot of energy (heat), </a:t>
            </a:r>
            <a:r>
              <a:rPr lang="nb-NO" dirty="0" err="1"/>
              <a:t>but</a:t>
            </a:r>
            <a:r>
              <a:rPr lang="nb-NO" dirty="0"/>
              <a:t> it </a:t>
            </a:r>
            <a:r>
              <a:rPr lang="nb-NO" dirty="0" err="1"/>
              <a:t>provides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energy as </a:t>
            </a:r>
            <a:r>
              <a:rPr lang="nb-NO" dirty="0" err="1"/>
              <a:t>cooling</a:t>
            </a:r>
            <a:r>
              <a:rPr lang="nb-NO" dirty="0"/>
              <a:t> at a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temperature</a:t>
            </a:r>
            <a:endParaRPr lang="nb-NO" dirty="0"/>
          </a:p>
          <a:p>
            <a:pPr marL="457200" lvl="1" indent="0">
              <a:buNone/>
            </a:pPr>
            <a:endParaRPr lang="nb-NO" sz="3000" b="0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8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0" y="19378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Thermodynamic (exergy) efficiency for conventional distillation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0557"/>
          </a:xfrm>
        </p:spPr>
        <p:txBody>
          <a:bodyPr>
            <a:normAutofit/>
          </a:bodyPr>
          <a:lstStyle/>
          <a:p>
            <a:r>
              <a:rPr lang="en-GB" dirty="0"/>
              <a:t>Thermodynamic Efficiency = </a:t>
            </a:r>
          </a:p>
          <a:p>
            <a:pPr marL="0" indent="0">
              <a:buNone/>
            </a:pPr>
            <a:r>
              <a:rPr lang="en-GB" b="1" dirty="0"/>
              <a:t>			Ideal </a:t>
            </a:r>
            <a:r>
              <a:rPr lang="en-GB" dirty="0"/>
              <a:t>work for the separation/Actual work: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A3E25B7C-4A26-47EE-BCD1-86FCE84031FE}"/>
                  </a:ext>
                </a:extLst>
              </p:cNvPr>
              <p:cNvSpPr txBox="1"/>
              <p:nvPr/>
            </p:nvSpPr>
            <p:spPr bwMode="auto">
              <a:xfrm>
                <a:off x="1264300" y="2789503"/>
                <a:ext cx="6937035" cy="16319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nb-NO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𝑖𝑑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𝑐𝑎𝑟𝑛𝑜𝑡</m:t>
                              </m:r>
                            </m:sub>
                          </m:sSub>
                        </m:den>
                      </m:f>
                      <m:r>
                        <a:rPr lang="nb-NO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𝐹𝑅</m:t>
                          </m:r>
                          <m:sSub>
                            <m:sSubPr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unc>
                                    <m:funcPr>
                                      <m:ctrlPr>
                                        <a:rPr lang="nb-NO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32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nb-NO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func>
                                </m:e>
                                <m:sub>
                                  <m: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nb-NO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  <m:r>
                            <a:rPr lang="nb-NO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b-NO" sz="3200" dirty="0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A3E25B7C-4A26-47EE-BCD1-86FCE840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4300" y="2789503"/>
                <a:ext cx="6937035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965222D-6E36-44C8-BD4F-4AE75E7C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60" y="4426446"/>
            <a:ext cx="4296840" cy="1727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BAFB1-8F1D-4BB7-9856-13871E5205D0}"/>
              </a:ext>
            </a:extLst>
          </p:cNvPr>
          <p:cNvSpPr txBox="1"/>
          <p:nvPr/>
        </p:nvSpPr>
        <p:spPr>
          <a:xfrm>
            <a:off x="3716669" y="4241780"/>
            <a:ext cx="171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Approximate</a:t>
            </a:r>
            <a:r>
              <a:rPr lang="nb-NO" dirty="0">
                <a:solidFill>
                  <a:srgbClr val="C00000"/>
                </a:solidFill>
              </a:rPr>
              <a:t> for</a:t>
            </a:r>
          </a:p>
        </p:txBody>
      </p:sp>
    </p:spTree>
    <p:extLst>
      <p:ext uri="{BB962C8B-B14F-4D97-AF65-F5344CB8AC3E}">
        <p14:creationId xmlns:p14="http://schemas.microsoft.com/office/powerpoint/2010/main" val="68013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/>
                  <a:t>Thermodynamic efficiency of binary close-boiling mixtures (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t="-25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8423" y="2724252"/>
            <a:ext cx="136004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07357" y="35593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1962654" y="1391677"/>
                <a:ext cx="4021137" cy="5461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2654" y="1391677"/>
                <a:ext cx="4021137" cy="546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56" y="1814660"/>
            <a:ext cx="5033294" cy="377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1748" y="2824425"/>
            <a:ext cx="21219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Comment: Above 50% for z from 0.2 to 0.8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45E30-B8B4-44CD-8564-82128DE66ACD}"/>
              </a:ext>
            </a:extLst>
          </p:cNvPr>
          <p:cNvSpPr txBox="1"/>
          <p:nvPr/>
        </p:nvSpPr>
        <p:spPr>
          <a:xfrm>
            <a:off x="5019990" y="1861765"/>
            <a:ext cx="39519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Peak </a:t>
            </a:r>
            <a:r>
              <a:rPr lang="nb-NO" dirty="0" err="1"/>
              <a:t>efficiency</a:t>
            </a:r>
            <a:r>
              <a:rPr lang="nb-NO" dirty="0"/>
              <a:t> is -ln0.5 = 0.693 at z=0.5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CB5F4-4B5C-4205-97E5-FCEF36188529}"/>
              </a:ext>
            </a:extLst>
          </p:cNvPr>
          <p:cNvSpPr txBox="1"/>
          <p:nvPr/>
        </p:nvSpPr>
        <p:spPr>
          <a:xfrm>
            <a:off x="170465" y="5818286"/>
            <a:ext cx="5175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nb-NO" dirty="0"/>
              <a:t> = relative </a:t>
            </a:r>
            <a:r>
              <a:rPr lang="nb-NO" dirty="0" err="1"/>
              <a:t>volatility</a:t>
            </a:r>
            <a:endParaRPr lang="nb-NO" dirty="0"/>
          </a:p>
          <a:p>
            <a:r>
              <a:rPr lang="nb-NO" dirty="0"/>
              <a:t>z = </a:t>
            </a:r>
            <a:r>
              <a:rPr lang="nb-NO" dirty="0" err="1"/>
              <a:t>feed</a:t>
            </a:r>
            <a:r>
              <a:rPr lang="nb-NO" dirty="0"/>
              <a:t> </a:t>
            </a:r>
            <a:r>
              <a:rPr lang="nb-NO" dirty="0" err="1"/>
              <a:t>composition</a:t>
            </a:r>
            <a:r>
              <a:rPr lang="nb-NO" dirty="0"/>
              <a:t> (mole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light</a:t>
            </a:r>
            <a:r>
              <a:rPr lang="nb-NO" dirty="0"/>
              <a:t> </a:t>
            </a:r>
            <a:r>
              <a:rPr lang="nb-NO" dirty="0" err="1"/>
              <a:t>component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253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390" y="718995"/>
            <a:ext cx="6138744" cy="460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1814" y="2774629"/>
            <a:ext cx="3650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efficiency at small z  for easy separations with large 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Reason: Must evaporate light component to get it over top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19258A-524B-44DA-8A59-9245D1673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1814" y="1142764"/>
          <a:ext cx="3650662" cy="99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4" imgW="1917360" imgH="520560" progId="Equation.DSMT4">
                  <p:embed/>
                </p:oleObj>
              </mc:Choice>
              <mc:Fallback>
                <p:oleObj name="Equation" r:id="rId4" imgW="1917360" imgH="520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919258A-524B-44DA-8A59-9245D1673B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814" y="1142764"/>
                        <a:ext cx="3650662" cy="991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D9C36CE-56ED-4A55-A3C9-B2624497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040" y="12142"/>
            <a:ext cx="929954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Thermodynamic efficiency of binary distillation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99AF33-A509-48BB-AFD9-7097788C2737}"/>
                  </a:ext>
                </a:extLst>
              </p:cNvPr>
              <p:cNvSpPr txBox="1"/>
              <p:nvPr/>
            </p:nvSpPr>
            <p:spPr>
              <a:xfrm>
                <a:off x="608552" y="1211386"/>
                <a:ext cx="1254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</m:oMath>
                  </m:oMathPara>
                </a14:m>
                <a:endParaRPr lang="nb-NO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99AF33-A509-48BB-AFD9-7097788C2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52" y="1211386"/>
                <a:ext cx="12545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CE6CB-1334-4DF8-89D7-3C69B1D188B7}"/>
                  </a:ext>
                </a:extLst>
              </p:cNvPr>
              <p:cNvSpPr txBox="1"/>
              <p:nvPr/>
            </p:nvSpPr>
            <p:spPr>
              <a:xfrm>
                <a:off x="2431687" y="1149726"/>
                <a:ext cx="13885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CE6CB-1334-4DF8-89D7-3C69B1D1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687" y="1149726"/>
                <a:ext cx="138852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8F613B7-1E6B-4626-9D7D-B73252B21786}"/>
              </a:ext>
            </a:extLst>
          </p:cNvPr>
          <p:cNvSpPr txBox="1"/>
          <p:nvPr/>
        </p:nvSpPr>
        <p:spPr>
          <a:xfrm>
            <a:off x="1434841" y="5123500"/>
            <a:ext cx="3535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z =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light</a:t>
            </a:r>
            <a:r>
              <a:rPr lang="nb-NO" dirty="0"/>
              <a:t> </a:t>
            </a:r>
            <a:r>
              <a:rPr lang="nb-NO" dirty="0" err="1"/>
              <a:t>component</a:t>
            </a:r>
            <a:r>
              <a:rPr lang="nb-NO" dirty="0"/>
              <a:t> in </a:t>
            </a:r>
            <a:r>
              <a:rPr lang="nb-NO" dirty="0" err="1"/>
              <a:t>feed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D5B37C-D8F3-4675-BEAD-E7D065BE4020}"/>
                  </a:ext>
                </a:extLst>
              </p:cNvPr>
              <p:cNvSpPr txBox="1"/>
              <p:nvPr/>
            </p:nvSpPr>
            <p:spPr>
              <a:xfrm>
                <a:off x="-122533" y="1481303"/>
                <a:ext cx="5044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nb-NO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D5B37C-D8F3-4675-BEAD-E7D065BE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533" y="1481303"/>
                <a:ext cx="50449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6">
            <a:extLst>
              <a:ext uri="{FF2B5EF4-FFF2-40B4-BE49-F238E27FC236}">
                <a16:creationId xmlns:a16="http://schemas.microsoft.com/office/drawing/2014/main" id="{63790DAB-54F5-4298-BC28-5D7BAEE05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1578" y="4251957"/>
          <a:ext cx="2711133" cy="64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9" imgW="1663560" imgH="393480" progId="Equation.DSMT4">
                  <p:embed/>
                </p:oleObj>
              </mc:Choice>
              <mc:Fallback>
                <p:oleObj name="Equation" r:id="rId9" imgW="1663560" imgH="393480" progId="Equation.DSMT4">
                  <p:embed/>
                  <p:pic>
                    <p:nvPicPr>
                      <p:cNvPr id="11" name="Object 26">
                        <a:extLst>
                          <a:ext uri="{FF2B5EF4-FFF2-40B4-BE49-F238E27FC236}">
                            <a16:creationId xmlns:a16="http://schemas.microsoft.com/office/drawing/2014/main" id="{63790DAB-54F5-4298-BC28-5D7BAEE05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1578" y="4251957"/>
                        <a:ext cx="2711133" cy="640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0894F38-73EA-4BE8-994E-BAC5C251EAC6}"/>
              </a:ext>
            </a:extLst>
          </p:cNvPr>
          <p:cNvSpPr txBox="1"/>
          <p:nvPr/>
        </p:nvSpPr>
        <p:spPr>
          <a:xfrm>
            <a:off x="147641" y="6074682"/>
            <a:ext cx="209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nb-NO" dirty="0"/>
              <a:t> = relative </a:t>
            </a:r>
            <a:r>
              <a:rPr lang="nb-NO" dirty="0" err="1"/>
              <a:t>volatility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90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62425-B601-4E19-A9A3-AFB4D0D7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68" y="314682"/>
            <a:ext cx="7425418" cy="5621437"/>
          </a:xfrm>
          <a:prstGeom prst="rect">
            <a:avLst/>
          </a:prstGeom>
          <a:scene3d>
            <a:camera prst="orthographicFront">
              <a:rot lat="0" lon="0" rev="90000"/>
            </a:camera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8980E-F9E1-4D16-AB13-19A58505C9B4}"/>
              </a:ext>
            </a:extLst>
          </p:cNvPr>
          <p:cNvSpPr txBox="1"/>
          <p:nvPr/>
        </p:nvSpPr>
        <p:spPr>
          <a:xfrm>
            <a:off x="783771" y="6117771"/>
            <a:ext cx="744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Note: Non-</a:t>
            </a:r>
            <a:r>
              <a:rPr lang="nb-NO" dirty="0" err="1"/>
              <a:t>ideality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necessarily</a:t>
            </a:r>
            <a:r>
              <a:rPr lang="nb-NO" dirty="0"/>
              <a:t> </a:t>
            </a:r>
            <a:r>
              <a:rPr lang="nb-NO" dirty="0" err="1"/>
              <a:t>imply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thermodynamic</a:t>
            </a:r>
            <a:r>
              <a:rPr lang="nb-NO" dirty="0"/>
              <a:t> </a:t>
            </a:r>
            <a:r>
              <a:rPr lang="nb-NO" dirty="0" err="1"/>
              <a:t>efficiency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088B7-23F2-416E-975E-25C26BFD001D}"/>
              </a:ext>
            </a:extLst>
          </p:cNvPr>
          <p:cNvSpPr txBox="1"/>
          <p:nvPr/>
        </p:nvSpPr>
        <p:spPr>
          <a:xfrm>
            <a:off x="158439" y="13001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King (1971)</a:t>
            </a:r>
          </a:p>
        </p:txBody>
      </p:sp>
    </p:spTree>
    <p:extLst>
      <p:ext uri="{BB962C8B-B14F-4D97-AF65-F5344CB8AC3E}">
        <p14:creationId xmlns:p14="http://schemas.microsoft.com/office/powerpoint/2010/main" val="397119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it not perfect – where are the losses?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20" y="2125266"/>
            <a:ext cx="3889371" cy="3763903"/>
          </a:xfrm>
        </p:spPr>
        <p:txBody>
          <a:bodyPr>
            <a:normAutofit/>
          </a:bodyPr>
          <a:lstStyle/>
          <a:p>
            <a:r>
              <a:rPr lang="en-GB" dirty="0"/>
              <a:t>Irreversible mixing loss at every stage.</a:t>
            </a:r>
          </a:p>
          <a:p>
            <a:r>
              <a:rPr lang="en-GB" dirty="0"/>
              <a:t>Largest losses in the middle of each section – where the bulk separation takes place</a:t>
            </a:r>
          </a:p>
          <a:p>
            <a:r>
              <a:rPr lang="en-GB" dirty="0"/>
              <a:t>Small losses at the high-purity column 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750" y="1891818"/>
            <a:ext cx="5331376" cy="39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76046"/>
            <a:ext cx="8229600" cy="5850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200" b="1" dirty="0" err="1"/>
              <a:t>Abstract</a:t>
            </a:r>
            <a:r>
              <a:rPr lang="nb-NO" sz="2200" b="1" dirty="0"/>
              <a:t>. </a:t>
            </a:r>
            <a:r>
              <a:rPr lang="nb-NO" sz="2200" dirty="0" err="1"/>
              <a:t>Distillation</a:t>
            </a:r>
            <a:r>
              <a:rPr lang="nb-NO" sz="2200" dirty="0"/>
              <a:t> is </a:t>
            </a:r>
            <a:r>
              <a:rPr lang="nb-NO" sz="2200" dirty="0" err="1"/>
              <a:t>the</a:t>
            </a:r>
            <a:r>
              <a:rPr lang="nb-NO" sz="2200" dirty="0"/>
              <a:t> most </a:t>
            </a:r>
            <a:r>
              <a:rPr lang="nb-NO" sz="2200" dirty="0" err="1"/>
              <a:t>important</a:t>
            </a:r>
            <a:r>
              <a:rPr lang="nb-NO" sz="2200" dirty="0"/>
              <a:t> </a:t>
            </a:r>
            <a:r>
              <a:rPr lang="nb-NO" sz="2200" dirty="0" err="1"/>
              <a:t>separation</a:t>
            </a:r>
            <a:r>
              <a:rPr lang="nb-NO" sz="2200" dirty="0"/>
              <a:t> </a:t>
            </a:r>
            <a:r>
              <a:rPr lang="nb-NO" sz="2200" dirty="0" err="1"/>
              <a:t>process</a:t>
            </a:r>
            <a:r>
              <a:rPr lang="nb-NO" sz="2200" dirty="0"/>
              <a:t> for </a:t>
            </a:r>
            <a:r>
              <a:rPr lang="nb-NO" sz="2200" dirty="0" err="1"/>
              <a:t>liquids</a:t>
            </a:r>
            <a:r>
              <a:rPr lang="nb-NO" sz="2200" dirty="0"/>
              <a:t> and it is an </a:t>
            </a:r>
            <a:r>
              <a:rPr lang="nb-NO" sz="2200" dirty="0" err="1"/>
              <a:t>important</a:t>
            </a:r>
            <a:r>
              <a:rPr lang="nb-NO" sz="2200" dirty="0"/>
              <a:t> part of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future</a:t>
            </a:r>
            <a:r>
              <a:rPr lang="nb-NO" sz="2200" dirty="0"/>
              <a:t> of </a:t>
            </a:r>
            <a:r>
              <a:rPr lang="nb-NO" sz="2200" dirty="0" err="1"/>
              <a:t>the</a:t>
            </a:r>
            <a:r>
              <a:rPr lang="nb-NO" sz="2200" dirty="0"/>
              <a:t> chemical </a:t>
            </a:r>
            <a:r>
              <a:rPr lang="nb-NO" sz="2200" dirty="0" err="1"/>
              <a:t>industry</a:t>
            </a:r>
            <a:r>
              <a:rPr lang="nb-NO" sz="2200" dirty="0"/>
              <a:t>.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 err="1"/>
              <a:t>Some</a:t>
            </a:r>
            <a:r>
              <a:rPr lang="nb-NO" sz="2200" dirty="0"/>
              <a:t> </a:t>
            </a:r>
            <a:r>
              <a:rPr lang="nb-NO" sz="2200" dirty="0" err="1"/>
              <a:t>highlights</a:t>
            </a:r>
            <a:r>
              <a:rPr lang="nb-NO" sz="2200" dirty="0"/>
              <a:t> of </a:t>
            </a:r>
            <a:r>
              <a:rPr lang="nb-NO" sz="2200" dirty="0" err="1"/>
              <a:t>the</a:t>
            </a:r>
            <a:r>
              <a:rPr lang="nb-NO" sz="2200" dirty="0"/>
              <a:t> talk:</a:t>
            </a:r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 err="1"/>
              <a:t>Introduction</a:t>
            </a:r>
            <a:r>
              <a:rPr lang="nb-NO" sz="2200" dirty="0"/>
              <a:t>: </a:t>
            </a:r>
            <a:r>
              <a:rPr lang="nb-NO" sz="2200" dirty="0" err="1"/>
              <a:t>Importance</a:t>
            </a:r>
            <a:r>
              <a:rPr lang="nb-NO" sz="2200" dirty="0"/>
              <a:t> of </a:t>
            </a:r>
            <a:r>
              <a:rPr lang="nb-NO" sz="2200" dirty="0" err="1"/>
              <a:t>reflux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It’s a </a:t>
            </a:r>
            <a:r>
              <a:rPr lang="nb-NO" sz="2200" dirty="0" err="1"/>
              <a:t>myth</a:t>
            </a:r>
            <a:r>
              <a:rPr lang="nb-NO" sz="2200" dirty="0"/>
              <a:t> </a:t>
            </a:r>
            <a:r>
              <a:rPr lang="nb-NO" sz="2200" dirty="0" err="1"/>
              <a:t>that</a:t>
            </a:r>
            <a:r>
              <a:rPr lang="nb-NO" sz="2200" dirty="0"/>
              <a:t> </a:t>
            </a:r>
            <a:r>
              <a:rPr lang="nb-NO" sz="2200" dirty="0" err="1"/>
              <a:t>distillation</a:t>
            </a:r>
            <a:r>
              <a:rPr lang="nb-NO" sz="2200" dirty="0"/>
              <a:t> is bad in terms of energy</a:t>
            </a:r>
          </a:p>
          <a:p>
            <a:pPr lvl="1"/>
            <a:r>
              <a:rPr lang="nb-NO" sz="1900" dirty="0" err="1"/>
              <a:t>Distillation</a:t>
            </a:r>
            <a:r>
              <a:rPr lang="nb-NO" sz="1900" dirty="0"/>
              <a:t> is </a:t>
            </a:r>
            <a:r>
              <a:rPr lang="nb-NO" sz="1900" dirty="0" err="1"/>
              <a:t>actually</a:t>
            </a:r>
            <a:r>
              <a:rPr lang="nb-NO" sz="1900" dirty="0"/>
              <a:t> a </a:t>
            </a:r>
            <a:r>
              <a:rPr lang="nb-NO" sz="1900" dirty="0" err="1"/>
              <a:t>thermodynamically</a:t>
            </a:r>
            <a:r>
              <a:rPr lang="nb-NO" sz="1900" dirty="0"/>
              <a:t> </a:t>
            </a:r>
            <a:r>
              <a:rPr lang="nb-NO" sz="1900" dirty="0" err="1"/>
              <a:t>efficient</a:t>
            </a:r>
            <a:r>
              <a:rPr lang="nb-NO" sz="1900" dirty="0"/>
              <a:t> </a:t>
            </a:r>
            <a:r>
              <a:rPr lang="nb-NO" sz="1900" dirty="0" err="1"/>
              <a:t>process</a:t>
            </a:r>
            <a:endParaRPr lang="nb-NO" sz="1900" dirty="0"/>
          </a:p>
          <a:p>
            <a:pPr lvl="1"/>
            <a:r>
              <a:rPr lang="nb-NO" dirty="0" err="1"/>
              <a:t>Distillation</a:t>
            </a:r>
            <a:r>
              <a:rPr lang="nb-NO" dirty="0"/>
              <a:t> is an ideal </a:t>
            </a:r>
            <a:r>
              <a:rPr lang="nb-NO" dirty="0" err="1"/>
              <a:t>separation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has </a:t>
            </a:r>
            <a:r>
              <a:rPr lang="nb-NO" dirty="0" err="1"/>
              <a:t>surplus</a:t>
            </a:r>
            <a:r>
              <a:rPr lang="nb-NO" dirty="0"/>
              <a:t> heat.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err="1"/>
              <a:t>Distillation</a:t>
            </a:r>
            <a:r>
              <a:rPr lang="nb-NO" sz="2200" dirty="0"/>
              <a:t> is </a:t>
            </a:r>
            <a:r>
              <a:rPr lang="nb-NO" sz="2200" dirty="0" err="1"/>
              <a:t>unbeatable</a:t>
            </a:r>
            <a:r>
              <a:rPr lang="nb-NO" sz="2200" dirty="0"/>
              <a:t> for </a:t>
            </a:r>
            <a:r>
              <a:rPr lang="nb-NO" sz="2200" dirty="0" err="1"/>
              <a:t>high-purity</a:t>
            </a:r>
            <a:r>
              <a:rPr lang="nb-NO" sz="2200" dirty="0"/>
              <a:t> </a:t>
            </a:r>
            <a:r>
              <a:rPr lang="nb-NO" sz="2200" dirty="0" err="1"/>
              <a:t>separations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Integrated </a:t>
            </a:r>
            <a:r>
              <a:rPr lang="nb-NO" sz="2200" dirty="0" err="1"/>
              <a:t>schemes</a:t>
            </a:r>
            <a:r>
              <a:rPr lang="nb-NO" sz="2200" dirty="0"/>
              <a:t> </a:t>
            </a:r>
            <a:r>
              <a:rPr lang="nb-NO" sz="2200" dirty="0" err="1"/>
              <a:t>can</a:t>
            </a:r>
            <a:r>
              <a:rPr lang="nb-NO" sz="2200" dirty="0"/>
              <a:t> save energy and </a:t>
            </a:r>
            <a:r>
              <a:rPr lang="nb-NO" sz="2200" dirty="0" err="1"/>
              <a:t>capital</a:t>
            </a:r>
            <a:endParaRPr lang="nb-NO" sz="2200" dirty="0"/>
          </a:p>
          <a:p>
            <a:pPr lvl="1"/>
            <a:r>
              <a:rPr lang="nb-NO" sz="1900" dirty="0" err="1"/>
              <a:t>Divided-wall</a:t>
            </a:r>
            <a:r>
              <a:rPr lang="nb-NO" sz="1900" dirty="0"/>
              <a:t> / </a:t>
            </a:r>
            <a:r>
              <a:rPr lang="nb-NO" sz="1900" dirty="0" err="1"/>
              <a:t>Petlyuk</a:t>
            </a:r>
            <a:r>
              <a:rPr lang="nb-NO" sz="1900" dirty="0"/>
              <a:t> </a:t>
            </a:r>
            <a:r>
              <a:rPr lang="nb-NO" sz="1900" dirty="0" err="1"/>
              <a:t>columns</a:t>
            </a:r>
            <a:endParaRPr lang="nb-NO" sz="19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For </a:t>
            </a:r>
            <a:r>
              <a:rPr lang="nb-NO" sz="2200" dirty="0" err="1"/>
              <a:t>autonomous</a:t>
            </a:r>
            <a:r>
              <a:rPr lang="nb-NO" sz="2200" dirty="0"/>
              <a:t> and energy-</a:t>
            </a:r>
            <a:r>
              <a:rPr lang="nb-NO" sz="2200" dirty="0" err="1"/>
              <a:t>efficient</a:t>
            </a:r>
            <a:r>
              <a:rPr lang="nb-NO" sz="2200" dirty="0"/>
              <a:t> batch </a:t>
            </a:r>
            <a:r>
              <a:rPr lang="nb-NO" sz="2200" dirty="0" err="1"/>
              <a:t>distillation</a:t>
            </a:r>
            <a:r>
              <a:rPr lang="nb-NO" sz="2200" dirty="0"/>
              <a:t> </a:t>
            </a:r>
            <a:r>
              <a:rPr lang="nb-NO" sz="2200" dirty="0" err="1"/>
              <a:t>try</a:t>
            </a:r>
            <a:r>
              <a:rPr lang="nb-NO" sz="2200" dirty="0"/>
              <a:t> </a:t>
            </a:r>
            <a:r>
              <a:rPr lang="nb-NO" sz="2200" dirty="0" err="1"/>
              <a:t>multivessel</a:t>
            </a:r>
            <a:r>
              <a:rPr lang="nb-NO" sz="2200" dirty="0"/>
              <a:t> </a:t>
            </a:r>
            <a:r>
              <a:rPr lang="nb-NO" sz="2200" dirty="0" err="1"/>
              <a:t>distillation</a:t>
            </a:r>
            <a:r>
              <a:rPr lang="nb-NO" sz="2200" dirty="0"/>
              <a:t> </a:t>
            </a:r>
            <a:r>
              <a:rPr lang="nb-NO" sz="2200" dirty="0" err="1"/>
              <a:t>with</a:t>
            </a:r>
            <a:r>
              <a:rPr lang="nb-NO" sz="2200" dirty="0"/>
              <a:t> </a:t>
            </a:r>
            <a:r>
              <a:rPr lang="nb-NO" sz="2200" dirty="0" err="1"/>
              <a:t>closed</a:t>
            </a:r>
            <a:r>
              <a:rPr lang="nb-NO" sz="2200" dirty="0"/>
              <a:t> </a:t>
            </a:r>
            <a:r>
              <a:rPr lang="nb-NO" sz="2200" dirty="0" err="1"/>
              <a:t>operation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Azeotropes </a:t>
            </a:r>
            <a:r>
              <a:rPr lang="nb-NO" sz="2200" dirty="0" err="1"/>
              <a:t>can</a:t>
            </a:r>
            <a:r>
              <a:rPr lang="nb-NO" sz="2200" dirty="0"/>
              <a:t> be broken by </a:t>
            </a:r>
            <a:r>
              <a:rPr lang="nb-NO" sz="2200" dirty="0" err="1"/>
              <a:t>using</a:t>
            </a:r>
            <a:r>
              <a:rPr lang="nb-NO" sz="2200" dirty="0"/>
              <a:t> </a:t>
            </a:r>
            <a:r>
              <a:rPr lang="nb-NO" sz="2200" dirty="0" err="1"/>
              <a:t>extractive</a:t>
            </a:r>
            <a:r>
              <a:rPr lang="nb-NO" sz="2200" dirty="0"/>
              <a:t> agent and </a:t>
            </a:r>
            <a:r>
              <a:rPr lang="nb-NO" sz="2200" dirty="0" err="1"/>
              <a:t>especially</a:t>
            </a:r>
            <a:r>
              <a:rPr lang="nb-NO" sz="2200" dirty="0"/>
              <a:t> by </a:t>
            </a:r>
            <a:r>
              <a:rPr lang="nb-NO" sz="2200" dirty="0" err="1"/>
              <a:t>making</a:t>
            </a:r>
            <a:r>
              <a:rPr lang="nb-NO" sz="2200" dirty="0"/>
              <a:t> </a:t>
            </a:r>
            <a:r>
              <a:rPr lang="nb-NO" sz="2200" dirty="0" err="1"/>
              <a:t>use</a:t>
            </a:r>
            <a:r>
              <a:rPr lang="nb-NO" sz="2200" dirty="0"/>
              <a:t> of </a:t>
            </a:r>
            <a:r>
              <a:rPr lang="nb-NO" sz="2200" dirty="0" err="1"/>
              <a:t>liquid-liquid</a:t>
            </a:r>
            <a:r>
              <a:rPr lang="nb-NO" sz="2200" dirty="0"/>
              <a:t> </a:t>
            </a:r>
            <a:r>
              <a:rPr lang="nb-NO" sz="2200" dirty="0" err="1"/>
              <a:t>splits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Better </a:t>
            </a:r>
            <a:r>
              <a:rPr lang="nb-NO" sz="2200" dirty="0" err="1"/>
              <a:t>operation</a:t>
            </a:r>
            <a:r>
              <a:rPr lang="nb-NO" sz="2200" dirty="0"/>
              <a:t> and control </a:t>
            </a:r>
            <a:r>
              <a:rPr lang="nb-NO" sz="2200" dirty="0" err="1"/>
              <a:t>can</a:t>
            </a:r>
            <a:r>
              <a:rPr lang="nb-NO" sz="2200" dirty="0"/>
              <a:t> </a:t>
            </a:r>
            <a:r>
              <a:rPr lang="nb-NO" sz="2200" dirty="0" err="1"/>
              <a:t>improve</a:t>
            </a:r>
            <a:r>
              <a:rPr lang="nb-NO" sz="2200" dirty="0"/>
              <a:t> </a:t>
            </a:r>
            <a:r>
              <a:rPr lang="nb-NO" sz="2200" dirty="0" err="1"/>
              <a:t>quality</a:t>
            </a:r>
            <a:r>
              <a:rPr lang="nb-NO" sz="2200" dirty="0"/>
              <a:t> and </a:t>
            </a:r>
            <a:r>
              <a:rPr lang="nb-NO" sz="2200" dirty="0" err="1"/>
              <a:t>productivity</a:t>
            </a:r>
            <a:endParaRPr lang="nb-NO" sz="2200" dirty="0"/>
          </a:p>
          <a:p>
            <a:pPr marL="857250" lvl="1" indent="-457200"/>
            <a:r>
              <a:rPr lang="nb-NO" sz="1800" dirty="0"/>
              <a:t>It’s a </a:t>
            </a:r>
            <a:r>
              <a:rPr lang="nb-NO" sz="1800" dirty="0" err="1"/>
              <a:t>myth</a:t>
            </a:r>
            <a:r>
              <a:rPr lang="nb-NO" sz="1800" dirty="0"/>
              <a:t> </a:t>
            </a:r>
            <a:r>
              <a:rPr lang="nb-NO" sz="1800" dirty="0" err="1"/>
              <a:t>that</a:t>
            </a:r>
            <a:r>
              <a:rPr lang="nb-NO" sz="1800" dirty="0"/>
              <a:t> </a:t>
            </a:r>
            <a:r>
              <a:rPr lang="nb-NO" sz="1800" dirty="0" err="1"/>
              <a:t>distillation</a:t>
            </a:r>
            <a:r>
              <a:rPr lang="nb-NO" sz="1800" dirty="0"/>
              <a:t> </a:t>
            </a:r>
            <a:r>
              <a:rPr lang="nb-NO" sz="1800" dirty="0" err="1"/>
              <a:t>columns</a:t>
            </a:r>
            <a:r>
              <a:rPr lang="nb-NO" sz="1800" dirty="0"/>
              <a:t> </a:t>
            </a:r>
            <a:r>
              <a:rPr lang="nb-NO" sz="1800" dirty="0" err="1"/>
              <a:t>are</a:t>
            </a:r>
            <a:r>
              <a:rPr lang="nb-NO" sz="1800" dirty="0"/>
              <a:t> so </a:t>
            </a:r>
            <a:r>
              <a:rPr lang="nb-NO" sz="1800" dirty="0" err="1"/>
              <a:t>slow</a:t>
            </a:r>
            <a:endParaRPr lang="nb-NO" sz="1800" dirty="0"/>
          </a:p>
          <a:p>
            <a:pPr marL="857250" lvl="1" indent="-457200"/>
            <a:r>
              <a:rPr lang="nb-NO" sz="1800" dirty="0" err="1"/>
              <a:t>Beware</a:t>
            </a:r>
            <a:r>
              <a:rPr lang="nb-NO" sz="1800" dirty="0"/>
              <a:t> of </a:t>
            </a:r>
            <a:r>
              <a:rPr lang="nb-NO" sz="1800" dirty="0" err="1"/>
              <a:t>using</a:t>
            </a:r>
            <a:r>
              <a:rPr lang="nb-NO" sz="1800" dirty="0"/>
              <a:t> </a:t>
            </a:r>
            <a:r>
              <a:rPr lang="nb-NO" sz="1800" dirty="0" err="1"/>
              <a:t>too</a:t>
            </a:r>
            <a:r>
              <a:rPr lang="nb-NO" sz="1800" dirty="0"/>
              <a:t> </a:t>
            </a:r>
            <a:r>
              <a:rPr lang="nb-NO" sz="1800" dirty="0" err="1"/>
              <a:t>much</a:t>
            </a:r>
            <a:r>
              <a:rPr lang="nb-NO" sz="1800" dirty="0"/>
              <a:t> integral action in </a:t>
            </a:r>
            <a:r>
              <a:rPr lang="nb-NO" sz="1800" dirty="0" err="1"/>
              <a:t>your</a:t>
            </a:r>
            <a:r>
              <a:rPr lang="nb-NO" sz="1800" dirty="0"/>
              <a:t> controller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CFCA-25D2-4EBB-BFA5-3F972BB3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3. </a:t>
            </a:r>
            <a:r>
              <a:rPr lang="nb-NO" dirty="0" err="1"/>
              <a:t>Distillation</a:t>
            </a:r>
            <a:r>
              <a:rPr lang="nb-NO" dirty="0"/>
              <a:t> is </a:t>
            </a:r>
            <a:r>
              <a:rPr lang="nb-NO" dirty="0" err="1"/>
              <a:t>unbeatable</a:t>
            </a:r>
            <a:r>
              <a:rPr lang="nb-NO" dirty="0"/>
              <a:t> for </a:t>
            </a:r>
            <a:r>
              <a:rPr lang="nb-NO" dirty="0" err="1"/>
              <a:t>high-purity</a:t>
            </a:r>
            <a:r>
              <a:rPr lang="nb-NO" dirty="0"/>
              <a:t> </a:t>
            </a:r>
            <a:r>
              <a:rPr lang="nb-NO" dirty="0" err="1"/>
              <a:t>separations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D3534-CF96-416B-A6D2-1AD1753A20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539159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b-NO" b="1" dirty="0"/>
                  <a:t>Operation: Energy </a:t>
                </a:r>
                <a:r>
                  <a:rPr lang="nb-NO" b="1" dirty="0" err="1"/>
                  <a:t>usage</a:t>
                </a:r>
                <a:r>
                  <a:rPr lang="nb-NO" b="1" dirty="0"/>
                  <a:t> </a:t>
                </a:r>
                <a:r>
                  <a:rPr lang="nb-NO" b="1" dirty="0" err="1"/>
                  <a:t>essentially</a:t>
                </a:r>
                <a:r>
                  <a:rPr lang="nb-NO" b="1" dirty="0"/>
                  <a:t> </a:t>
                </a:r>
                <a:r>
                  <a:rPr lang="nb-NO" b="1" dirty="0" err="1"/>
                  <a:t>independent</a:t>
                </a:r>
                <a:r>
                  <a:rPr lang="nb-NO" b="1" dirty="0"/>
                  <a:t> of </a:t>
                </a:r>
                <a:r>
                  <a:rPr lang="nb-NO" b="1" dirty="0" err="1"/>
                  <a:t>product</a:t>
                </a:r>
                <a:r>
                  <a:rPr lang="nb-NO" b="1" dirty="0"/>
                  <a:t> </a:t>
                </a:r>
                <a:r>
                  <a:rPr lang="nb-NO" b="1" dirty="0" err="1"/>
                  <a:t>purity</a:t>
                </a:r>
                <a:r>
                  <a:rPr lang="nb-NO" b="1" dirty="0"/>
                  <a:t> </a:t>
                </a:r>
              </a:p>
              <a:p>
                <a:pPr marL="457200" lvl="1" indent="0">
                  <a:buNone/>
                </a:pPr>
                <a:r>
                  <a:rPr lang="nb-NO" dirty="0"/>
                  <a:t>	</a:t>
                </a:r>
                <a:r>
                  <a:rPr lang="nb-NO" dirty="0" err="1"/>
                  <a:t>Kings’s</a:t>
                </a:r>
                <a:r>
                  <a:rPr lang="nb-NO" dirty="0"/>
                  <a:t> </a:t>
                </a:r>
                <a:r>
                  <a:rPr lang="nb-NO" dirty="0" err="1"/>
                  <a:t>formula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nb-NO" sz="2600" b="0" i="1" baseline="-2500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num>
                      <m:den>
                        <m:r>
                          <a:rPr lang="nb-NO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nb-NO" sz="2600" dirty="0"/>
                  <a:t> </a:t>
                </a:r>
                <a14:m>
                  <m:oMath xmlns:m="http://schemas.openxmlformats.org/officeDocument/2006/math">
                    <m:r>
                      <a:rPr lang="nb-NO" sz="2600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nb-NO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nb-NO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nb-NO" sz="2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nb-NO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nb-NO" dirty="0"/>
              </a:p>
              <a:p>
                <a:pPr marL="457200" lvl="1" indent="0">
                  <a:buNone/>
                </a:pPr>
                <a:endParaRPr lang="nb-NO" dirty="0"/>
              </a:p>
              <a:p>
                <a:pPr marL="457200" lvl="1" indent="0">
                  <a:buNone/>
                </a:pPr>
                <a:endParaRPr lang="nb-NO" dirty="0"/>
              </a:p>
              <a:p>
                <a:r>
                  <a:rPr lang="nb-NO" b="1" dirty="0"/>
                  <a:t>Capital: No. of stages </a:t>
                </a:r>
                <a:r>
                  <a:rPr lang="nb-NO" b="1" dirty="0" err="1"/>
                  <a:t>increases</a:t>
                </a:r>
                <a:r>
                  <a:rPr lang="nb-NO" b="1" dirty="0"/>
                  <a:t> </a:t>
                </a:r>
                <a:r>
                  <a:rPr lang="nb-NO" b="1" dirty="0" err="1"/>
                  <a:t>only</a:t>
                </a:r>
                <a:r>
                  <a:rPr lang="nb-NO" b="1" dirty="0"/>
                  <a:t> </a:t>
                </a:r>
                <a:r>
                  <a:rPr lang="nb-NO" b="1" dirty="0" err="1"/>
                  <a:t>with</a:t>
                </a:r>
                <a:r>
                  <a:rPr lang="nb-NO" b="1" dirty="0"/>
                  <a:t> log(</a:t>
                </a:r>
                <a:r>
                  <a:rPr lang="nb-NO" b="1" dirty="0" err="1"/>
                  <a:t>impurity</a:t>
                </a:r>
                <a:r>
                  <a:rPr lang="nb-NO" b="1" dirty="0"/>
                  <a:t>)</a:t>
                </a:r>
              </a:p>
              <a:p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/>
                  <a:t>              </a:t>
                </a:r>
                <a:r>
                  <a:rPr lang="nb-NO" sz="2000" dirty="0" err="1"/>
                  <a:t>Fenske</a:t>
                </a:r>
                <a:r>
                  <a:rPr lang="nb-NO" sz="2000" dirty="0"/>
                  <a:t>:   </a:t>
                </a:r>
                <a:r>
                  <a:rPr lang="nb-NO" sz="2000" dirty="0" err="1"/>
                  <a:t>N</a:t>
                </a:r>
                <a:r>
                  <a:rPr lang="nb-NO" sz="2000" baseline="-25000" dirty="0" err="1"/>
                  <a:t>min</a:t>
                </a:r>
                <a:r>
                  <a:rPr lang="nb-NO" sz="2000" dirty="0"/>
                  <a:t> = ln S / ln α</a:t>
                </a:r>
              </a:p>
              <a:p>
                <a:pPr marL="0" indent="0">
                  <a:buNone/>
                </a:pPr>
                <a:r>
                  <a:rPr lang="nb-NO" sz="2000" dirty="0"/>
                  <a:t>              </a:t>
                </a:r>
                <a:r>
                  <a:rPr lang="nb-NO" sz="2000" dirty="0" err="1"/>
                  <a:t>Actual</a:t>
                </a:r>
                <a:r>
                  <a:rPr lang="nb-NO" sz="2000" dirty="0"/>
                  <a:t>:     N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nb-NO" sz="2000" dirty="0"/>
                  <a:t> 2.5 </a:t>
                </a:r>
                <a:r>
                  <a:rPr lang="nb-NO" sz="2000" dirty="0" err="1"/>
                  <a:t>N</a:t>
                </a:r>
                <a:r>
                  <a:rPr lang="nb-NO" sz="2000" baseline="-25000" dirty="0" err="1"/>
                  <a:t>min</a:t>
                </a:r>
                <a:r>
                  <a:rPr lang="nb-NO" sz="2000" dirty="0"/>
                  <a:t> </a:t>
                </a:r>
              </a:p>
              <a:p>
                <a:pPr marL="0" indent="0">
                  <a:buNone/>
                </a:pPr>
                <a:r>
                  <a:rPr lang="nb-NO" sz="2000" dirty="0"/>
                  <a:t>	       </a:t>
                </a:r>
                <a:r>
                  <a:rPr lang="nb-NO" sz="2000" dirty="0" err="1"/>
                  <a:t>Separation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factor</a:t>
                </a:r>
                <a:r>
                  <a:rPr lang="nb-NO" sz="2000" dirty="0"/>
                  <a:t>: </a:t>
                </a:r>
                <a14:m>
                  <m:oMath xmlns:m="http://schemas.openxmlformats.org/officeDocument/2006/math"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f>
                      <m:f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b="0" i="1" baseline="-2500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sz="2000" b="0" i="1" baseline="-250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b="0" i="1" baseline="-2500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b="0" i="1" baseline="-2500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nb-NO" sz="2000" b="0" i="1" baseline="-250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b="0" i="1" baseline="-25000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r>
                  <a:rPr lang="nb-NO" sz="2000" baseline="-25000" dirty="0"/>
                  <a:t>    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D3534-CF96-416B-A6D2-1AD1753A2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539159" cy="4525963"/>
              </a:xfrm>
              <a:blipFill>
                <a:blip r:embed="rId2"/>
                <a:stretch>
                  <a:fillRect l="-928" t="-1752" r="-35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F66ECE-90D2-49D8-93A8-89BCB89BDA2B}"/>
              </a:ext>
            </a:extLst>
          </p:cNvPr>
          <p:cNvSpPr txBox="1"/>
          <p:nvPr/>
        </p:nvSpPr>
        <p:spPr>
          <a:xfrm>
            <a:off x="147641" y="6074682"/>
            <a:ext cx="209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nb-NO" dirty="0"/>
              <a:t> = relative </a:t>
            </a:r>
            <a:r>
              <a:rPr lang="nb-NO" dirty="0" err="1"/>
              <a:t>volatility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918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E31D19F-274A-4FEB-A793-EF152E4AE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4. Integrated /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schemes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save energy and </a:t>
            </a:r>
            <a:r>
              <a:rPr lang="nb-NO" dirty="0" err="1"/>
              <a:t>capital</a:t>
            </a:r>
            <a:endParaRPr lang="en-US" altLang="nb-NO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BE47437-BAC9-4B3E-A73D-D7557AD3B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84153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B5D07F4-1226-4592-AB2A-467F66C11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Divided wall columns: starting to catch on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915F5AF-C14C-4F66-B8D5-EA53A93F1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dirty="0"/>
              <a:t>1940’s: first patent</a:t>
            </a:r>
          </a:p>
          <a:p>
            <a:r>
              <a:rPr lang="en-US" altLang="nb-NO" dirty="0"/>
              <a:t>1960’s: Thermodynamic analysis (</a:t>
            </a:r>
            <a:r>
              <a:rPr lang="en-US" altLang="nb-NO" dirty="0" err="1"/>
              <a:t>Petlyuk</a:t>
            </a:r>
            <a:r>
              <a:rPr lang="en-US" altLang="nb-NO" dirty="0"/>
              <a:t>)</a:t>
            </a:r>
          </a:p>
          <a:p>
            <a:r>
              <a:rPr lang="en-US" altLang="nb-NO" dirty="0"/>
              <a:t>1984: First implementation (BASF)</a:t>
            </a:r>
          </a:p>
          <a:p>
            <a:r>
              <a:rPr lang="en-US" altLang="nb-NO" dirty="0"/>
              <a:t>2005: BASF has about 50 divided wall columns</a:t>
            </a:r>
          </a:p>
          <a:p>
            <a:r>
              <a:rPr lang="en-US" altLang="nb-NO" dirty="0"/>
              <a:t>2019: Several hundreds </a:t>
            </a:r>
          </a:p>
          <a:p>
            <a:pPr lvl="1"/>
            <a:r>
              <a:rPr lang="en-US" altLang="nb-NO" dirty="0"/>
              <a:t>also in Japan, South Africa, China ...</a:t>
            </a:r>
          </a:p>
          <a:p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87509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6C8A825-218B-4524-8AC4-1DEC8A5C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Typical sequence: “Direct split”</a:t>
            </a:r>
          </a:p>
        </p:txBody>
      </p:sp>
      <p:grpSp>
        <p:nvGrpSpPr>
          <p:cNvPr id="60434" name="Group 18">
            <a:extLst>
              <a:ext uri="{FF2B5EF4-FFF2-40B4-BE49-F238E27FC236}">
                <a16:creationId xmlns:a16="http://schemas.microsoft.com/office/drawing/2014/main" id="{6B17A5E4-87C9-41BE-8BE5-38E2AEBA205E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276475"/>
            <a:ext cx="1584325" cy="2736850"/>
            <a:chOff x="476" y="1434"/>
            <a:chExt cx="998" cy="1724"/>
          </a:xfrm>
        </p:grpSpPr>
        <p:sp>
          <p:nvSpPr>
            <p:cNvPr id="60420" name="Rectangle 4">
              <a:extLst>
                <a:ext uri="{FF2B5EF4-FFF2-40B4-BE49-F238E27FC236}">
                  <a16:creationId xmlns:a16="http://schemas.microsoft.com/office/drawing/2014/main" id="{73B135D4-FDE0-4E41-A53E-DB425949F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616"/>
              <a:ext cx="227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5" name="Line 9">
              <a:extLst>
                <a:ext uri="{FF2B5EF4-FFF2-40B4-BE49-F238E27FC236}">
                  <a16:creationId xmlns:a16="http://schemas.microsoft.com/office/drawing/2014/main" id="{0105480A-DF4B-4161-989A-B0527641C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296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426" name="Line 10">
              <a:extLst>
                <a:ext uri="{FF2B5EF4-FFF2-40B4-BE49-F238E27FC236}">
                  <a16:creationId xmlns:a16="http://schemas.microsoft.com/office/drawing/2014/main" id="{BA94AD4C-958E-49C3-BFAB-8A87C032A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4" y="143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428" name="Line 12">
              <a:extLst>
                <a:ext uri="{FF2B5EF4-FFF2-40B4-BE49-F238E27FC236}">
                  <a16:creationId xmlns:a16="http://schemas.microsoft.com/office/drawing/2014/main" id="{BE302A87-1F9D-4A1F-B016-C7C8C9CC4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43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429" name="Line 13">
              <a:extLst>
                <a:ext uri="{FF2B5EF4-FFF2-40B4-BE49-F238E27FC236}">
                  <a16:creationId xmlns:a16="http://schemas.microsoft.com/office/drawing/2014/main" id="{CAE37E42-E2D7-4BF1-9182-D8F7F9208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93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430" name="Line 14">
              <a:extLst>
                <a:ext uri="{FF2B5EF4-FFF2-40B4-BE49-F238E27FC236}">
                  <a16:creationId xmlns:a16="http://schemas.microsoft.com/office/drawing/2014/main" id="{7B27D61B-180A-4DA3-912D-EEBDCFE4E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15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431" name="Line 15">
              <a:extLst>
                <a:ext uri="{FF2B5EF4-FFF2-40B4-BE49-F238E27FC236}">
                  <a16:creationId xmlns:a16="http://schemas.microsoft.com/office/drawing/2014/main" id="{C6CD6E4D-D59F-47B0-8B78-322366AB9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247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432" name="Line 16">
              <a:extLst>
                <a:ext uri="{FF2B5EF4-FFF2-40B4-BE49-F238E27FC236}">
                  <a16:creationId xmlns:a16="http://schemas.microsoft.com/office/drawing/2014/main" id="{96738E34-ACCD-450D-89F9-375EB4281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47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60496" name="Text Box 80">
            <a:extLst>
              <a:ext uri="{FF2B5EF4-FFF2-40B4-BE49-F238E27FC236}">
                <a16:creationId xmlns:a16="http://schemas.microsoft.com/office/drawing/2014/main" id="{272CEC58-4AB3-4B13-A030-2F3532F6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323215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A,B,C,D,E,F</a:t>
            </a:r>
          </a:p>
        </p:txBody>
      </p:sp>
      <p:sp>
        <p:nvSpPr>
          <p:cNvPr id="60497" name="Text Box 81">
            <a:extLst>
              <a:ext uri="{FF2B5EF4-FFF2-40B4-BE49-F238E27FC236}">
                <a16:creationId xmlns:a16="http://schemas.microsoft.com/office/drawing/2014/main" id="{EAFB380C-D157-4F8E-B821-49B81C08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18653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</a:t>
            </a:r>
          </a:p>
        </p:txBody>
      </p:sp>
      <p:sp>
        <p:nvSpPr>
          <p:cNvPr id="60498" name="Text Box 82">
            <a:extLst>
              <a:ext uri="{FF2B5EF4-FFF2-40B4-BE49-F238E27FC236}">
                <a16:creationId xmlns:a16="http://schemas.microsoft.com/office/drawing/2014/main" id="{5D312A72-0244-47E5-8E5F-82AAD6090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9418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F</a:t>
            </a:r>
          </a:p>
        </p:txBody>
      </p:sp>
      <p:sp>
        <p:nvSpPr>
          <p:cNvPr id="60500" name="Text Box 84">
            <a:extLst>
              <a:ext uri="{FF2B5EF4-FFF2-40B4-BE49-F238E27FC236}">
                <a16:creationId xmlns:a16="http://schemas.microsoft.com/office/drawing/2014/main" id="{637BE4C0-A849-4BE9-97D2-B56C901D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2050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B</a:t>
            </a:r>
          </a:p>
        </p:txBody>
      </p:sp>
      <p:sp>
        <p:nvSpPr>
          <p:cNvPr id="60501" name="Text Box 85">
            <a:extLst>
              <a:ext uri="{FF2B5EF4-FFF2-40B4-BE49-F238E27FC236}">
                <a16:creationId xmlns:a16="http://schemas.microsoft.com/office/drawing/2014/main" id="{59B4BB23-8E23-493F-87DD-33DFBBFD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4923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C</a:t>
            </a:r>
          </a:p>
        </p:txBody>
      </p:sp>
      <p:sp>
        <p:nvSpPr>
          <p:cNvPr id="60502" name="Text Box 86">
            <a:extLst>
              <a:ext uri="{FF2B5EF4-FFF2-40B4-BE49-F238E27FC236}">
                <a16:creationId xmlns:a16="http://schemas.microsoft.com/office/drawing/2014/main" id="{37AB33DA-ABC0-48E6-A1A7-AAAF9108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708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D</a:t>
            </a:r>
          </a:p>
        </p:txBody>
      </p:sp>
      <p:sp>
        <p:nvSpPr>
          <p:cNvPr id="60503" name="Text Box 87">
            <a:extLst>
              <a:ext uri="{FF2B5EF4-FFF2-40B4-BE49-F238E27FC236}">
                <a16:creationId xmlns:a16="http://schemas.microsoft.com/office/drawing/2014/main" id="{5D81FA7C-86D3-41D4-AF70-99894A0A4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E</a:t>
            </a:r>
          </a:p>
        </p:txBody>
      </p:sp>
      <p:grpSp>
        <p:nvGrpSpPr>
          <p:cNvPr id="60512" name="Group 96">
            <a:extLst>
              <a:ext uri="{FF2B5EF4-FFF2-40B4-BE49-F238E27FC236}">
                <a16:creationId xmlns:a16="http://schemas.microsoft.com/office/drawing/2014/main" id="{DFFEBDF1-630F-4663-AE7E-EF8E71BB7B76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565400"/>
            <a:ext cx="358775" cy="144463"/>
            <a:chOff x="431" y="3430"/>
            <a:chExt cx="226" cy="182"/>
          </a:xfrm>
        </p:grpSpPr>
        <p:sp>
          <p:nvSpPr>
            <p:cNvPr id="60507" name="Line 91">
              <a:extLst>
                <a:ext uri="{FF2B5EF4-FFF2-40B4-BE49-F238E27FC236}">
                  <a16:creationId xmlns:a16="http://schemas.microsoft.com/office/drawing/2014/main" id="{4280521A-EF2C-484B-A5D9-57E7D9283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509" name="Line 93">
              <a:extLst>
                <a:ext uri="{FF2B5EF4-FFF2-40B4-BE49-F238E27FC236}">
                  <a16:creationId xmlns:a16="http://schemas.microsoft.com/office/drawing/2014/main" id="{1CFF33BC-4DE3-4F96-93DB-C24067222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510" name="Line 94">
              <a:extLst>
                <a:ext uri="{FF2B5EF4-FFF2-40B4-BE49-F238E27FC236}">
                  <a16:creationId xmlns:a16="http://schemas.microsoft.com/office/drawing/2014/main" id="{6CE7026F-3E79-4135-86B7-D0C7AD0E4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511" name="Line 95">
              <a:extLst>
                <a:ext uri="{FF2B5EF4-FFF2-40B4-BE49-F238E27FC236}">
                  <a16:creationId xmlns:a16="http://schemas.microsoft.com/office/drawing/2014/main" id="{BA243F41-8182-4FA2-9369-32BCAE8EF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60528" name="Group 112">
            <a:extLst>
              <a:ext uri="{FF2B5EF4-FFF2-40B4-BE49-F238E27FC236}">
                <a16:creationId xmlns:a16="http://schemas.microsoft.com/office/drawing/2014/main" id="{91FCBFB2-5698-412B-B3FF-A368E3D2FB92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4508500"/>
            <a:ext cx="358775" cy="144463"/>
            <a:chOff x="431" y="3430"/>
            <a:chExt cx="226" cy="182"/>
          </a:xfrm>
        </p:grpSpPr>
        <p:sp>
          <p:nvSpPr>
            <p:cNvPr id="60529" name="Line 113">
              <a:extLst>
                <a:ext uri="{FF2B5EF4-FFF2-40B4-BE49-F238E27FC236}">
                  <a16:creationId xmlns:a16="http://schemas.microsoft.com/office/drawing/2014/main" id="{C7A2ACA4-3226-4331-9E8A-684CA989B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530" name="Line 114">
              <a:extLst>
                <a:ext uri="{FF2B5EF4-FFF2-40B4-BE49-F238E27FC236}">
                  <a16:creationId xmlns:a16="http://schemas.microsoft.com/office/drawing/2014/main" id="{AB6CB712-22D4-4A2A-B98F-E5A5EABD5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531" name="Line 115">
              <a:extLst>
                <a:ext uri="{FF2B5EF4-FFF2-40B4-BE49-F238E27FC236}">
                  <a16:creationId xmlns:a16="http://schemas.microsoft.com/office/drawing/2014/main" id="{29468DE7-06A8-4F10-AFD5-6C3C0A6C7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0532" name="Line 116">
              <a:extLst>
                <a:ext uri="{FF2B5EF4-FFF2-40B4-BE49-F238E27FC236}">
                  <a16:creationId xmlns:a16="http://schemas.microsoft.com/office/drawing/2014/main" id="{785B4274-C748-46A6-9FCC-52DE5DB9B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60543" name="Group 127">
            <a:extLst>
              <a:ext uri="{FF2B5EF4-FFF2-40B4-BE49-F238E27FC236}">
                <a16:creationId xmlns:a16="http://schemas.microsoft.com/office/drawing/2014/main" id="{0911A333-038B-4022-997B-29545B444DFA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565400"/>
            <a:ext cx="1296988" cy="2736850"/>
            <a:chOff x="1565" y="1842"/>
            <a:chExt cx="817" cy="1724"/>
          </a:xfrm>
        </p:grpSpPr>
        <p:grpSp>
          <p:nvGrpSpPr>
            <p:cNvPr id="60471" name="Group 55">
              <a:extLst>
                <a:ext uri="{FF2B5EF4-FFF2-40B4-BE49-F238E27FC236}">
                  <a16:creationId xmlns:a16="http://schemas.microsoft.com/office/drawing/2014/main" id="{FCB6C864-ACC9-4A00-B319-3C41DA3FE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42"/>
              <a:ext cx="681" cy="1724"/>
              <a:chOff x="4512" y="1480"/>
              <a:chExt cx="681" cy="1724"/>
            </a:xfrm>
          </p:grpSpPr>
          <p:sp>
            <p:nvSpPr>
              <p:cNvPr id="60463" name="Rectangle 47">
                <a:extLst>
                  <a:ext uri="{FF2B5EF4-FFF2-40B4-BE49-F238E27FC236}">
                    <a16:creationId xmlns:a16="http://schemas.microsoft.com/office/drawing/2014/main" id="{B533F105-0BF0-4677-B149-9A8E0FD60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662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5" name="Line 49">
                <a:extLst>
                  <a:ext uri="{FF2B5EF4-FFF2-40B4-BE49-F238E27FC236}">
                    <a16:creationId xmlns:a16="http://schemas.microsoft.com/office/drawing/2014/main" id="{F7647EF5-D55F-4E3F-9AE7-A0403A0EF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148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466" name="Line 50">
                <a:extLst>
                  <a:ext uri="{FF2B5EF4-FFF2-40B4-BE49-F238E27FC236}">
                    <a16:creationId xmlns:a16="http://schemas.microsoft.com/office/drawing/2014/main" id="{D25C79A6-1C91-42F5-90DC-CB166F73D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467" name="Line 51">
                <a:extLst>
                  <a:ext uri="{FF2B5EF4-FFF2-40B4-BE49-F238E27FC236}">
                    <a16:creationId xmlns:a16="http://schemas.microsoft.com/office/drawing/2014/main" id="{7259F395-E0E0-4FB5-9212-54A0AFB0C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97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468" name="Line 52">
                <a:extLst>
                  <a:ext uri="{FF2B5EF4-FFF2-40B4-BE49-F238E27FC236}">
                    <a16:creationId xmlns:a16="http://schemas.microsoft.com/office/drawing/2014/main" id="{F3B4838B-1B64-49F9-A2FC-B22112E66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20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469" name="Line 53">
                <a:extLst>
                  <a:ext uri="{FF2B5EF4-FFF2-40B4-BE49-F238E27FC236}">
                    <a16:creationId xmlns:a16="http://schemas.microsoft.com/office/drawing/2014/main" id="{0C2D5016-637A-4ACB-BCD0-2071244D9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6" y="25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470" name="Line 54">
                <a:extLst>
                  <a:ext uri="{FF2B5EF4-FFF2-40B4-BE49-F238E27FC236}">
                    <a16:creationId xmlns:a16="http://schemas.microsoft.com/office/drawing/2014/main" id="{1CF134DC-A6C7-44D6-9586-D605B5DB7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5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33" name="Group 117">
              <a:extLst>
                <a:ext uri="{FF2B5EF4-FFF2-40B4-BE49-F238E27FC236}">
                  <a16:creationId xmlns:a16="http://schemas.microsoft.com/office/drawing/2014/main" id="{D00AB3BB-FFEE-4415-A631-7943AF5DF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24"/>
              <a:ext cx="226" cy="91"/>
              <a:chOff x="431" y="3430"/>
              <a:chExt cx="226" cy="182"/>
            </a:xfrm>
          </p:grpSpPr>
          <p:sp>
            <p:nvSpPr>
              <p:cNvPr id="60534" name="Line 118">
                <a:extLst>
                  <a:ext uri="{FF2B5EF4-FFF2-40B4-BE49-F238E27FC236}">
                    <a16:creationId xmlns:a16="http://schemas.microsoft.com/office/drawing/2014/main" id="{27BED584-B193-4BF4-8A35-4C117EE5B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35" name="Line 119">
                <a:extLst>
                  <a:ext uri="{FF2B5EF4-FFF2-40B4-BE49-F238E27FC236}">
                    <a16:creationId xmlns:a16="http://schemas.microsoft.com/office/drawing/2014/main" id="{AAD5FE4B-1BF7-40BA-B05F-D8458180A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36" name="Line 120">
                <a:extLst>
                  <a:ext uri="{FF2B5EF4-FFF2-40B4-BE49-F238E27FC236}">
                    <a16:creationId xmlns:a16="http://schemas.microsoft.com/office/drawing/2014/main" id="{89F255F9-FFE9-411A-9C6E-B109C8A7D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37" name="Line 121">
                <a:extLst>
                  <a:ext uri="{FF2B5EF4-FFF2-40B4-BE49-F238E27FC236}">
                    <a16:creationId xmlns:a16="http://schemas.microsoft.com/office/drawing/2014/main" id="{A4A5737B-97F5-4A9B-9C0D-85C057680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38" name="Group 122">
              <a:extLst>
                <a:ext uri="{FF2B5EF4-FFF2-40B4-BE49-F238E27FC236}">
                  <a16:creationId xmlns:a16="http://schemas.microsoft.com/office/drawing/2014/main" id="{80396678-D968-43CE-A11A-ECE52D4EB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3203"/>
              <a:ext cx="226" cy="91"/>
              <a:chOff x="431" y="3430"/>
              <a:chExt cx="226" cy="182"/>
            </a:xfrm>
          </p:grpSpPr>
          <p:sp>
            <p:nvSpPr>
              <p:cNvPr id="60539" name="Line 123">
                <a:extLst>
                  <a:ext uri="{FF2B5EF4-FFF2-40B4-BE49-F238E27FC236}">
                    <a16:creationId xmlns:a16="http://schemas.microsoft.com/office/drawing/2014/main" id="{3312DF3A-014D-4050-B3BC-112FCBE90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40" name="Line 124">
                <a:extLst>
                  <a:ext uri="{FF2B5EF4-FFF2-40B4-BE49-F238E27FC236}">
                    <a16:creationId xmlns:a16="http://schemas.microsoft.com/office/drawing/2014/main" id="{7E04CB02-73F9-4ECC-AD82-30BBB65CA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41" name="Line 125">
                <a:extLst>
                  <a:ext uri="{FF2B5EF4-FFF2-40B4-BE49-F238E27FC236}">
                    <a16:creationId xmlns:a16="http://schemas.microsoft.com/office/drawing/2014/main" id="{D38A5734-2082-4F88-A4A3-B174124C1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42" name="Line 126">
                <a:extLst>
                  <a:ext uri="{FF2B5EF4-FFF2-40B4-BE49-F238E27FC236}">
                    <a16:creationId xmlns:a16="http://schemas.microsoft.com/office/drawing/2014/main" id="{4C378B3A-FDF2-4D61-A2E7-EBC0BB402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</p:grpSp>
      <p:grpSp>
        <p:nvGrpSpPr>
          <p:cNvPr id="60544" name="Group 128">
            <a:extLst>
              <a:ext uri="{FF2B5EF4-FFF2-40B4-BE49-F238E27FC236}">
                <a16:creationId xmlns:a16="http://schemas.microsoft.com/office/drawing/2014/main" id="{C98A45E1-0693-4699-9D5B-2870D0645A18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140075"/>
            <a:ext cx="1296987" cy="2736850"/>
            <a:chOff x="1565" y="1842"/>
            <a:chExt cx="817" cy="1724"/>
          </a:xfrm>
        </p:grpSpPr>
        <p:grpSp>
          <p:nvGrpSpPr>
            <p:cNvPr id="60545" name="Group 129">
              <a:extLst>
                <a:ext uri="{FF2B5EF4-FFF2-40B4-BE49-F238E27FC236}">
                  <a16:creationId xmlns:a16="http://schemas.microsoft.com/office/drawing/2014/main" id="{ACE95E40-BA9E-405D-A6C3-4A0B6C933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42"/>
              <a:ext cx="681" cy="1724"/>
              <a:chOff x="4512" y="1480"/>
              <a:chExt cx="681" cy="1724"/>
            </a:xfrm>
          </p:grpSpPr>
          <p:sp>
            <p:nvSpPr>
              <p:cNvPr id="60546" name="Rectangle 130">
                <a:extLst>
                  <a:ext uri="{FF2B5EF4-FFF2-40B4-BE49-F238E27FC236}">
                    <a16:creationId xmlns:a16="http://schemas.microsoft.com/office/drawing/2014/main" id="{D091553D-8098-4B09-9459-1F59ADAAF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662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547" name="Line 131">
                <a:extLst>
                  <a:ext uri="{FF2B5EF4-FFF2-40B4-BE49-F238E27FC236}">
                    <a16:creationId xmlns:a16="http://schemas.microsoft.com/office/drawing/2014/main" id="{84720D26-FFB6-4897-9F4D-B07AB3514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148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48" name="Line 132">
                <a:extLst>
                  <a:ext uri="{FF2B5EF4-FFF2-40B4-BE49-F238E27FC236}">
                    <a16:creationId xmlns:a16="http://schemas.microsoft.com/office/drawing/2014/main" id="{155208F3-1A5C-41D3-AAAE-E6103F7AF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49" name="Line 133">
                <a:extLst>
                  <a:ext uri="{FF2B5EF4-FFF2-40B4-BE49-F238E27FC236}">
                    <a16:creationId xmlns:a16="http://schemas.microsoft.com/office/drawing/2014/main" id="{7E8D5043-4086-4B44-A1A4-E9836C28A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97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50" name="Line 134">
                <a:extLst>
                  <a:ext uri="{FF2B5EF4-FFF2-40B4-BE49-F238E27FC236}">
                    <a16:creationId xmlns:a16="http://schemas.microsoft.com/office/drawing/2014/main" id="{B72FB9C4-E956-44E6-9719-7D8D28EF8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20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51" name="Line 135">
                <a:extLst>
                  <a:ext uri="{FF2B5EF4-FFF2-40B4-BE49-F238E27FC236}">
                    <a16:creationId xmlns:a16="http://schemas.microsoft.com/office/drawing/2014/main" id="{3CDB0A06-E021-4A6E-AD0F-208B9B72F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6" y="25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52" name="Line 136">
                <a:extLst>
                  <a:ext uri="{FF2B5EF4-FFF2-40B4-BE49-F238E27FC236}">
                    <a16:creationId xmlns:a16="http://schemas.microsoft.com/office/drawing/2014/main" id="{FD5F7DAC-A5B9-4982-9B25-60119630B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5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53" name="Group 137">
              <a:extLst>
                <a:ext uri="{FF2B5EF4-FFF2-40B4-BE49-F238E27FC236}">
                  <a16:creationId xmlns:a16="http://schemas.microsoft.com/office/drawing/2014/main" id="{F19B05BE-DDDF-4232-9FFA-8E4890FFC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24"/>
              <a:ext cx="226" cy="91"/>
              <a:chOff x="431" y="3430"/>
              <a:chExt cx="226" cy="182"/>
            </a:xfrm>
          </p:grpSpPr>
          <p:sp>
            <p:nvSpPr>
              <p:cNvPr id="60554" name="Line 138">
                <a:extLst>
                  <a:ext uri="{FF2B5EF4-FFF2-40B4-BE49-F238E27FC236}">
                    <a16:creationId xmlns:a16="http://schemas.microsoft.com/office/drawing/2014/main" id="{746C4DC6-EDD2-4CEA-8628-F4A2D6CAC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55" name="Line 139">
                <a:extLst>
                  <a:ext uri="{FF2B5EF4-FFF2-40B4-BE49-F238E27FC236}">
                    <a16:creationId xmlns:a16="http://schemas.microsoft.com/office/drawing/2014/main" id="{A794811E-6691-40A8-8CCB-38035554A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56" name="Line 140">
                <a:extLst>
                  <a:ext uri="{FF2B5EF4-FFF2-40B4-BE49-F238E27FC236}">
                    <a16:creationId xmlns:a16="http://schemas.microsoft.com/office/drawing/2014/main" id="{1AF5BB9F-4A59-44D6-BF7C-F42411467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57" name="Line 141">
                <a:extLst>
                  <a:ext uri="{FF2B5EF4-FFF2-40B4-BE49-F238E27FC236}">
                    <a16:creationId xmlns:a16="http://schemas.microsoft.com/office/drawing/2014/main" id="{6D594035-408C-41A1-ACFB-17A73FF6B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58" name="Group 142">
              <a:extLst>
                <a:ext uri="{FF2B5EF4-FFF2-40B4-BE49-F238E27FC236}">
                  <a16:creationId xmlns:a16="http://schemas.microsoft.com/office/drawing/2014/main" id="{3EA02DA8-318F-47AB-9B98-8D6C94C0F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3203"/>
              <a:ext cx="226" cy="91"/>
              <a:chOff x="431" y="3430"/>
              <a:chExt cx="226" cy="182"/>
            </a:xfrm>
          </p:grpSpPr>
          <p:sp>
            <p:nvSpPr>
              <p:cNvPr id="60559" name="Line 143">
                <a:extLst>
                  <a:ext uri="{FF2B5EF4-FFF2-40B4-BE49-F238E27FC236}">
                    <a16:creationId xmlns:a16="http://schemas.microsoft.com/office/drawing/2014/main" id="{BEA0FC49-CEC3-428C-8030-B34832ADC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60" name="Line 144">
                <a:extLst>
                  <a:ext uri="{FF2B5EF4-FFF2-40B4-BE49-F238E27FC236}">
                    <a16:creationId xmlns:a16="http://schemas.microsoft.com/office/drawing/2014/main" id="{EB521C4C-3EB4-4F7A-93C1-BA5A394B5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61" name="Line 145">
                <a:extLst>
                  <a:ext uri="{FF2B5EF4-FFF2-40B4-BE49-F238E27FC236}">
                    <a16:creationId xmlns:a16="http://schemas.microsoft.com/office/drawing/2014/main" id="{C2948F6B-11B0-49FB-A273-54AE12542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62" name="Line 146">
                <a:extLst>
                  <a:ext uri="{FF2B5EF4-FFF2-40B4-BE49-F238E27FC236}">
                    <a16:creationId xmlns:a16="http://schemas.microsoft.com/office/drawing/2014/main" id="{0FC4A08D-501C-4B17-B9B1-E32C38AF0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</p:grpSp>
      <p:grpSp>
        <p:nvGrpSpPr>
          <p:cNvPr id="60563" name="Group 147">
            <a:extLst>
              <a:ext uri="{FF2B5EF4-FFF2-40B4-BE49-F238E27FC236}">
                <a16:creationId xmlns:a16="http://schemas.microsoft.com/office/drawing/2014/main" id="{35FD0441-E1E4-443A-A929-364F6539BADD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2852738"/>
            <a:ext cx="1296988" cy="2736850"/>
            <a:chOff x="1565" y="1842"/>
            <a:chExt cx="817" cy="1724"/>
          </a:xfrm>
        </p:grpSpPr>
        <p:grpSp>
          <p:nvGrpSpPr>
            <p:cNvPr id="60564" name="Group 148">
              <a:extLst>
                <a:ext uri="{FF2B5EF4-FFF2-40B4-BE49-F238E27FC236}">
                  <a16:creationId xmlns:a16="http://schemas.microsoft.com/office/drawing/2014/main" id="{768A8E1E-F1EB-45E9-8F77-FC6A3D15D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42"/>
              <a:ext cx="681" cy="1724"/>
              <a:chOff x="4512" y="1480"/>
              <a:chExt cx="681" cy="1724"/>
            </a:xfrm>
          </p:grpSpPr>
          <p:sp>
            <p:nvSpPr>
              <p:cNvPr id="60565" name="Rectangle 149">
                <a:extLst>
                  <a:ext uri="{FF2B5EF4-FFF2-40B4-BE49-F238E27FC236}">
                    <a16:creationId xmlns:a16="http://schemas.microsoft.com/office/drawing/2014/main" id="{B2787506-AE70-4AD2-8516-58D612A12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662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566" name="Line 150">
                <a:extLst>
                  <a:ext uri="{FF2B5EF4-FFF2-40B4-BE49-F238E27FC236}">
                    <a16:creationId xmlns:a16="http://schemas.microsoft.com/office/drawing/2014/main" id="{EFA7A38B-A0E4-4D26-979A-1396A2EDE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148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67" name="Line 151">
                <a:extLst>
                  <a:ext uri="{FF2B5EF4-FFF2-40B4-BE49-F238E27FC236}">
                    <a16:creationId xmlns:a16="http://schemas.microsoft.com/office/drawing/2014/main" id="{F967076E-90C7-445E-9F0F-4A123918D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68" name="Line 152">
                <a:extLst>
                  <a:ext uri="{FF2B5EF4-FFF2-40B4-BE49-F238E27FC236}">
                    <a16:creationId xmlns:a16="http://schemas.microsoft.com/office/drawing/2014/main" id="{BCD5DBCB-4AEA-477E-8BD2-F1D447985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97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69" name="Line 153">
                <a:extLst>
                  <a:ext uri="{FF2B5EF4-FFF2-40B4-BE49-F238E27FC236}">
                    <a16:creationId xmlns:a16="http://schemas.microsoft.com/office/drawing/2014/main" id="{07C313C3-6114-49FA-B2F2-96AFA225E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20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70" name="Line 154">
                <a:extLst>
                  <a:ext uri="{FF2B5EF4-FFF2-40B4-BE49-F238E27FC236}">
                    <a16:creationId xmlns:a16="http://schemas.microsoft.com/office/drawing/2014/main" id="{5DB0C7CE-8D20-416D-8800-5997AB08D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6" y="25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71" name="Line 155">
                <a:extLst>
                  <a:ext uri="{FF2B5EF4-FFF2-40B4-BE49-F238E27FC236}">
                    <a16:creationId xmlns:a16="http://schemas.microsoft.com/office/drawing/2014/main" id="{F9DEF382-ED27-420F-8FB4-8C33BF83D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5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72" name="Group 156">
              <a:extLst>
                <a:ext uri="{FF2B5EF4-FFF2-40B4-BE49-F238E27FC236}">
                  <a16:creationId xmlns:a16="http://schemas.microsoft.com/office/drawing/2014/main" id="{1BD41A90-1A40-4915-9205-AFA71F1C8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24"/>
              <a:ext cx="226" cy="91"/>
              <a:chOff x="431" y="3430"/>
              <a:chExt cx="226" cy="182"/>
            </a:xfrm>
          </p:grpSpPr>
          <p:sp>
            <p:nvSpPr>
              <p:cNvPr id="60573" name="Line 157">
                <a:extLst>
                  <a:ext uri="{FF2B5EF4-FFF2-40B4-BE49-F238E27FC236}">
                    <a16:creationId xmlns:a16="http://schemas.microsoft.com/office/drawing/2014/main" id="{A502CA89-6A26-4447-8E4E-FE3DA9E1D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74" name="Line 158">
                <a:extLst>
                  <a:ext uri="{FF2B5EF4-FFF2-40B4-BE49-F238E27FC236}">
                    <a16:creationId xmlns:a16="http://schemas.microsoft.com/office/drawing/2014/main" id="{0947CB60-A7D1-4006-958C-FDB3B83E6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75" name="Line 159">
                <a:extLst>
                  <a:ext uri="{FF2B5EF4-FFF2-40B4-BE49-F238E27FC236}">
                    <a16:creationId xmlns:a16="http://schemas.microsoft.com/office/drawing/2014/main" id="{4E53C47B-509C-467B-A998-EECBCF4C5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76" name="Line 160">
                <a:extLst>
                  <a:ext uri="{FF2B5EF4-FFF2-40B4-BE49-F238E27FC236}">
                    <a16:creationId xmlns:a16="http://schemas.microsoft.com/office/drawing/2014/main" id="{6F59162F-FBC5-411C-87E9-10FC582AF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77" name="Group 161">
              <a:extLst>
                <a:ext uri="{FF2B5EF4-FFF2-40B4-BE49-F238E27FC236}">
                  <a16:creationId xmlns:a16="http://schemas.microsoft.com/office/drawing/2014/main" id="{6E738D8E-512A-4F91-8FA1-7FE725488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3203"/>
              <a:ext cx="226" cy="91"/>
              <a:chOff x="431" y="3430"/>
              <a:chExt cx="226" cy="182"/>
            </a:xfrm>
          </p:grpSpPr>
          <p:sp>
            <p:nvSpPr>
              <p:cNvPr id="60578" name="Line 162">
                <a:extLst>
                  <a:ext uri="{FF2B5EF4-FFF2-40B4-BE49-F238E27FC236}">
                    <a16:creationId xmlns:a16="http://schemas.microsoft.com/office/drawing/2014/main" id="{3E1A634D-CE28-4393-A27F-A8ACA326D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79" name="Line 163">
                <a:extLst>
                  <a:ext uri="{FF2B5EF4-FFF2-40B4-BE49-F238E27FC236}">
                    <a16:creationId xmlns:a16="http://schemas.microsoft.com/office/drawing/2014/main" id="{BE0ABE52-30C7-4328-AC0F-7E164FA08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80" name="Line 164">
                <a:extLst>
                  <a:ext uri="{FF2B5EF4-FFF2-40B4-BE49-F238E27FC236}">
                    <a16:creationId xmlns:a16="http://schemas.microsoft.com/office/drawing/2014/main" id="{6A9E17BA-22AD-428B-B121-134C10438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81" name="Line 165">
                <a:extLst>
                  <a:ext uri="{FF2B5EF4-FFF2-40B4-BE49-F238E27FC236}">
                    <a16:creationId xmlns:a16="http://schemas.microsoft.com/office/drawing/2014/main" id="{B0B24159-B588-49E1-8098-2A5403CDC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</p:grpSp>
      <p:grpSp>
        <p:nvGrpSpPr>
          <p:cNvPr id="60582" name="Group 166">
            <a:extLst>
              <a:ext uri="{FF2B5EF4-FFF2-40B4-BE49-F238E27FC236}">
                <a16:creationId xmlns:a16="http://schemas.microsoft.com/office/drawing/2014/main" id="{34668847-568E-465E-B6D3-B368E7E6F8AD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3429000"/>
            <a:ext cx="1296987" cy="2736850"/>
            <a:chOff x="1565" y="1842"/>
            <a:chExt cx="817" cy="1724"/>
          </a:xfrm>
        </p:grpSpPr>
        <p:grpSp>
          <p:nvGrpSpPr>
            <p:cNvPr id="60583" name="Group 167">
              <a:extLst>
                <a:ext uri="{FF2B5EF4-FFF2-40B4-BE49-F238E27FC236}">
                  <a16:creationId xmlns:a16="http://schemas.microsoft.com/office/drawing/2014/main" id="{1089E103-6FA6-4B6F-9B96-7B6B14F8C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42"/>
              <a:ext cx="681" cy="1724"/>
              <a:chOff x="4512" y="1480"/>
              <a:chExt cx="681" cy="1724"/>
            </a:xfrm>
          </p:grpSpPr>
          <p:sp>
            <p:nvSpPr>
              <p:cNvPr id="60584" name="Rectangle 168">
                <a:extLst>
                  <a:ext uri="{FF2B5EF4-FFF2-40B4-BE49-F238E27FC236}">
                    <a16:creationId xmlns:a16="http://schemas.microsoft.com/office/drawing/2014/main" id="{06F324AA-1462-4561-9AED-F5EE77875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662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585" name="Line 169">
                <a:extLst>
                  <a:ext uri="{FF2B5EF4-FFF2-40B4-BE49-F238E27FC236}">
                    <a16:creationId xmlns:a16="http://schemas.microsoft.com/office/drawing/2014/main" id="{7498DAB8-A530-4FC7-B99E-077B579B1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148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86" name="Line 170">
                <a:extLst>
                  <a:ext uri="{FF2B5EF4-FFF2-40B4-BE49-F238E27FC236}">
                    <a16:creationId xmlns:a16="http://schemas.microsoft.com/office/drawing/2014/main" id="{7B0A545C-433C-446C-BFEB-08E03D505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87" name="Line 171">
                <a:extLst>
                  <a:ext uri="{FF2B5EF4-FFF2-40B4-BE49-F238E27FC236}">
                    <a16:creationId xmlns:a16="http://schemas.microsoft.com/office/drawing/2014/main" id="{1C5E3012-B5F0-4F6B-AFF7-424DB4098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97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88" name="Line 172">
                <a:extLst>
                  <a:ext uri="{FF2B5EF4-FFF2-40B4-BE49-F238E27FC236}">
                    <a16:creationId xmlns:a16="http://schemas.microsoft.com/office/drawing/2014/main" id="{55D7D8D6-FB5B-4784-9F3D-C64E32232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20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89" name="Line 173">
                <a:extLst>
                  <a:ext uri="{FF2B5EF4-FFF2-40B4-BE49-F238E27FC236}">
                    <a16:creationId xmlns:a16="http://schemas.microsoft.com/office/drawing/2014/main" id="{06FC6B36-13E3-4088-9D63-4BCEE3AFC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6" y="25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90" name="Line 174">
                <a:extLst>
                  <a:ext uri="{FF2B5EF4-FFF2-40B4-BE49-F238E27FC236}">
                    <a16:creationId xmlns:a16="http://schemas.microsoft.com/office/drawing/2014/main" id="{1AAC0617-0EFF-4E78-B963-A3D2A4BCA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5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91" name="Group 175">
              <a:extLst>
                <a:ext uri="{FF2B5EF4-FFF2-40B4-BE49-F238E27FC236}">
                  <a16:creationId xmlns:a16="http://schemas.microsoft.com/office/drawing/2014/main" id="{B7F07976-FBF3-4F57-BC54-F32D48635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24"/>
              <a:ext cx="226" cy="91"/>
              <a:chOff x="431" y="3430"/>
              <a:chExt cx="226" cy="182"/>
            </a:xfrm>
          </p:grpSpPr>
          <p:sp>
            <p:nvSpPr>
              <p:cNvPr id="60592" name="Line 176">
                <a:extLst>
                  <a:ext uri="{FF2B5EF4-FFF2-40B4-BE49-F238E27FC236}">
                    <a16:creationId xmlns:a16="http://schemas.microsoft.com/office/drawing/2014/main" id="{2E8BD9F9-2F83-461B-895F-6ED3EA6C6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93" name="Line 177">
                <a:extLst>
                  <a:ext uri="{FF2B5EF4-FFF2-40B4-BE49-F238E27FC236}">
                    <a16:creationId xmlns:a16="http://schemas.microsoft.com/office/drawing/2014/main" id="{E8A86D43-981F-4B66-B23D-BC0E5EEC2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94" name="Line 178">
                <a:extLst>
                  <a:ext uri="{FF2B5EF4-FFF2-40B4-BE49-F238E27FC236}">
                    <a16:creationId xmlns:a16="http://schemas.microsoft.com/office/drawing/2014/main" id="{DF1F647B-42C6-4848-8BCB-5EA4164AA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95" name="Line 179">
                <a:extLst>
                  <a:ext uri="{FF2B5EF4-FFF2-40B4-BE49-F238E27FC236}">
                    <a16:creationId xmlns:a16="http://schemas.microsoft.com/office/drawing/2014/main" id="{7D4B2CA8-FA4A-47C7-AE57-E7019A87A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0596" name="Group 180">
              <a:extLst>
                <a:ext uri="{FF2B5EF4-FFF2-40B4-BE49-F238E27FC236}">
                  <a16:creationId xmlns:a16="http://schemas.microsoft.com/office/drawing/2014/main" id="{30527C3F-4A07-4E05-889F-A1AC9EA56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3203"/>
              <a:ext cx="226" cy="91"/>
              <a:chOff x="431" y="3430"/>
              <a:chExt cx="226" cy="182"/>
            </a:xfrm>
          </p:grpSpPr>
          <p:sp>
            <p:nvSpPr>
              <p:cNvPr id="60597" name="Line 181">
                <a:extLst>
                  <a:ext uri="{FF2B5EF4-FFF2-40B4-BE49-F238E27FC236}">
                    <a16:creationId xmlns:a16="http://schemas.microsoft.com/office/drawing/2014/main" id="{5EDAB154-7407-498C-92B5-A80CC687B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98" name="Line 182">
                <a:extLst>
                  <a:ext uri="{FF2B5EF4-FFF2-40B4-BE49-F238E27FC236}">
                    <a16:creationId xmlns:a16="http://schemas.microsoft.com/office/drawing/2014/main" id="{5C27879B-5F27-453F-8247-950907BE4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599" name="Line 183">
                <a:extLst>
                  <a:ext uri="{FF2B5EF4-FFF2-40B4-BE49-F238E27FC236}">
                    <a16:creationId xmlns:a16="http://schemas.microsoft.com/office/drawing/2014/main" id="{99C6187F-D864-479C-B6E5-B423057C9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0600" name="Line 184">
                <a:extLst>
                  <a:ext uri="{FF2B5EF4-FFF2-40B4-BE49-F238E27FC236}">
                    <a16:creationId xmlns:a16="http://schemas.microsoft.com/office/drawing/2014/main" id="{59940D1D-60EB-4DF3-A9DA-50EB5AB16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4964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979A63B-7774-49B3-ACBB-87B95CE8D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3-product mixture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ECBFB69B-E3BF-473A-8018-7312635A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763" y="292576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A+B+C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890DBDC7-6576-45EE-A1C1-6D91B9E51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2257425"/>
            <a:ext cx="360362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3" name="Line 5">
            <a:extLst>
              <a:ext uri="{FF2B5EF4-FFF2-40B4-BE49-F238E27FC236}">
                <a16:creationId xmlns:a16="http://schemas.microsoft.com/office/drawing/2014/main" id="{74CED816-32F2-47E8-AA0B-33E3B94A9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125" y="33369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494" name="Line 6">
            <a:extLst>
              <a:ext uri="{FF2B5EF4-FFF2-40B4-BE49-F238E27FC236}">
                <a16:creationId xmlns:a16="http://schemas.microsoft.com/office/drawing/2014/main" id="{11ED6240-E186-4FA5-AD4E-C7272E330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3825" y="1968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495" name="Line 7">
            <a:extLst>
              <a:ext uri="{FF2B5EF4-FFF2-40B4-BE49-F238E27FC236}">
                <a16:creationId xmlns:a16="http://schemas.microsoft.com/office/drawing/2014/main" id="{AB1B6771-B607-4D92-96F4-15CEBE340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5" y="1968500"/>
            <a:ext cx="925513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011B37A7-0238-4BDD-97DF-1F539B87B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5" y="4344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499" name="Line 11">
            <a:extLst>
              <a:ext uri="{FF2B5EF4-FFF2-40B4-BE49-F238E27FC236}">
                <a16:creationId xmlns:a16="http://schemas.microsoft.com/office/drawing/2014/main" id="{F68D6595-A890-41DB-8051-8A95D5D86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7244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BDCB3CDA-5328-4427-ABF0-6A7E3B4B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55733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A+B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E3F35AFC-6ADB-4568-9D02-F9BC326BE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762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</a:t>
            </a: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991CC5B6-E6E8-426B-8C97-DBA97AE6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0686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B</a:t>
            </a:r>
          </a:p>
        </p:txBody>
      </p:sp>
      <p:grpSp>
        <p:nvGrpSpPr>
          <p:cNvPr id="63507" name="Group 19">
            <a:extLst>
              <a:ext uri="{FF2B5EF4-FFF2-40B4-BE49-F238E27FC236}">
                <a16:creationId xmlns:a16="http://schemas.microsoft.com/office/drawing/2014/main" id="{7521DB4F-60B5-4A86-89B7-4D95819160A3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2257425"/>
            <a:ext cx="358775" cy="144463"/>
            <a:chOff x="431" y="3430"/>
            <a:chExt cx="226" cy="182"/>
          </a:xfrm>
        </p:grpSpPr>
        <p:sp>
          <p:nvSpPr>
            <p:cNvPr id="63508" name="Line 20">
              <a:extLst>
                <a:ext uri="{FF2B5EF4-FFF2-40B4-BE49-F238E27FC236}">
                  <a16:creationId xmlns:a16="http://schemas.microsoft.com/office/drawing/2014/main" id="{A3CF9011-B9F3-482F-9E89-8F2736B6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09" name="Line 21">
              <a:extLst>
                <a:ext uri="{FF2B5EF4-FFF2-40B4-BE49-F238E27FC236}">
                  <a16:creationId xmlns:a16="http://schemas.microsoft.com/office/drawing/2014/main" id="{ACC70BD5-A399-4D3F-A63D-14BC64F15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10" name="Line 22">
              <a:extLst>
                <a:ext uri="{FF2B5EF4-FFF2-40B4-BE49-F238E27FC236}">
                  <a16:creationId xmlns:a16="http://schemas.microsoft.com/office/drawing/2014/main" id="{70BF6FC4-D457-44F8-B718-FA0FC23B0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11" name="Line 23">
              <a:extLst>
                <a:ext uri="{FF2B5EF4-FFF2-40B4-BE49-F238E27FC236}">
                  <a16:creationId xmlns:a16="http://schemas.microsoft.com/office/drawing/2014/main" id="{4EB51576-C04F-49B9-9928-E97575C96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63512" name="Group 24">
            <a:extLst>
              <a:ext uri="{FF2B5EF4-FFF2-40B4-BE49-F238E27FC236}">
                <a16:creationId xmlns:a16="http://schemas.microsoft.com/office/drawing/2014/main" id="{24F2ED5D-D618-43E3-B1BD-60785F0E5ABF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4200525"/>
            <a:ext cx="358775" cy="144463"/>
            <a:chOff x="431" y="3430"/>
            <a:chExt cx="226" cy="182"/>
          </a:xfrm>
        </p:grpSpPr>
        <p:sp>
          <p:nvSpPr>
            <p:cNvPr id="63513" name="Line 25">
              <a:extLst>
                <a:ext uri="{FF2B5EF4-FFF2-40B4-BE49-F238E27FC236}">
                  <a16:creationId xmlns:a16="http://schemas.microsoft.com/office/drawing/2014/main" id="{241A467F-D05B-404D-AF9E-EC0FB25B8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14" name="Line 26">
              <a:extLst>
                <a:ext uri="{FF2B5EF4-FFF2-40B4-BE49-F238E27FC236}">
                  <a16:creationId xmlns:a16="http://schemas.microsoft.com/office/drawing/2014/main" id="{11E993EE-2A77-46E3-87E9-FEF8808BE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15" name="Line 27">
              <a:extLst>
                <a:ext uri="{FF2B5EF4-FFF2-40B4-BE49-F238E27FC236}">
                  <a16:creationId xmlns:a16="http://schemas.microsoft.com/office/drawing/2014/main" id="{2F3259CC-90C5-4464-949F-E03734113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16" name="Line 28">
              <a:extLst>
                <a:ext uri="{FF2B5EF4-FFF2-40B4-BE49-F238E27FC236}">
                  <a16:creationId xmlns:a16="http://schemas.microsoft.com/office/drawing/2014/main" id="{290C6BDA-02C1-4999-B708-12DD8E89B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63519" name="Rectangle 31">
            <a:extLst>
              <a:ext uri="{FF2B5EF4-FFF2-40B4-BE49-F238E27FC236}">
                <a16:creationId xmlns:a16="http://schemas.microsoft.com/office/drawing/2014/main" id="{1401B7DF-F843-402C-979D-988D921F9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81075"/>
            <a:ext cx="360362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20" name="Line 32">
            <a:extLst>
              <a:ext uri="{FF2B5EF4-FFF2-40B4-BE49-F238E27FC236}">
                <a16:creationId xmlns:a16="http://schemas.microsoft.com/office/drawing/2014/main" id="{D6B49A82-8876-4D06-A947-009A77123D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6921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521" name="Line 33">
            <a:extLst>
              <a:ext uri="{FF2B5EF4-FFF2-40B4-BE49-F238E27FC236}">
                <a16:creationId xmlns:a16="http://schemas.microsoft.com/office/drawing/2014/main" id="{65834C99-09EB-4849-A2DD-2F58C6EF7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6921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522" name="Line 34">
            <a:extLst>
              <a:ext uri="{FF2B5EF4-FFF2-40B4-BE49-F238E27FC236}">
                <a16:creationId xmlns:a16="http://schemas.microsoft.com/office/drawing/2014/main" id="{D2A8A650-F681-45C0-A31D-7B6869A21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068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3525" name="Line 37">
            <a:extLst>
              <a:ext uri="{FF2B5EF4-FFF2-40B4-BE49-F238E27FC236}">
                <a16:creationId xmlns:a16="http://schemas.microsoft.com/office/drawing/2014/main" id="{96192EEE-BAF0-4516-B8E1-EB87C93CE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5238" y="3429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grpSp>
        <p:nvGrpSpPr>
          <p:cNvPr id="63526" name="Group 38">
            <a:extLst>
              <a:ext uri="{FF2B5EF4-FFF2-40B4-BE49-F238E27FC236}">
                <a16:creationId xmlns:a16="http://schemas.microsoft.com/office/drawing/2014/main" id="{122E85F9-7AE6-410D-9B81-A9625574F19B}"/>
              </a:ext>
            </a:extLst>
          </p:cNvPr>
          <p:cNvGrpSpPr>
            <a:grpSpLocks/>
          </p:cNvGrpSpPr>
          <p:nvPr/>
        </p:nvGrpSpPr>
        <p:grpSpPr bwMode="auto">
          <a:xfrm>
            <a:off x="4725988" y="981075"/>
            <a:ext cx="358775" cy="144463"/>
            <a:chOff x="431" y="3430"/>
            <a:chExt cx="226" cy="182"/>
          </a:xfrm>
        </p:grpSpPr>
        <p:sp>
          <p:nvSpPr>
            <p:cNvPr id="63527" name="Line 39">
              <a:extLst>
                <a:ext uri="{FF2B5EF4-FFF2-40B4-BE49-F238E27FC236}">
                  <a16:creationId xmlns:a16="http://schemas.microsoft.com/office/drawing/2014/main" id="{D8A3940B-0592-4B9C-A96E-986EF4B8F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28" name="Line 40">
              <a:extLst>
                <a:ext uri="{FF2B5EF4-FFF2-40B4-BE49-F238E27FC236}">
                  <a16:creationId xmlns:a16="http://schemas.microsoft.com/office/drawing/2014/main" id="{23BF12AC-F5F6-4F5C-8A2B-45990C8DB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29" name="Line 41">
              <a:extLst>
                <a:ext uri="{FF2B5EF4-FFF2-40B4-BE49-F238E27FC236}">
                  <a16:creationId xmlns:a16="http://schemas.microsoft.com/office/drawing/2014/main" id="{655A95D0-0736-42AF-8F2C-D2A53DB30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30" name="Line 42">
              <a:extLst>
                <a:ext uri="{FF2B5EF4-FFF2-40B4-BE49-F238E27FC236}">
                  <a16:creationId xmlns:a16="http://schemas.microsoft.com/office/drawing/2014/main" id="{F0B5BBD7-8DAF-42FB-BCF5-B442ABA44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63531" name="Group 43">
            <a:extLst>
              <a:ext uri="{FF2B5EF4-FFF2-40B4-BE49-F238E27FC236}">
                <a16:creationId xmlns:a16="http://schemas.microsoft.com/office/drawing/2014/main" id="{F3AF8987-2272-4839-A053-5D6F7CCCCEFC}"/>
              </a:ext>
            </a:extLst>
          </p:cNvPr>
          <p:cNvGrpSpPr>
            <a:grpSpLocks/>
          </p:cNvGrpSpPr>
          <p:nvPr/>
        </p:nvGrpSpPr>
        <p:grpSpPr bwMode="auto">
          <a:xfrm>
            <a:off x="4654550" y="2852738"/>
            <a:ext cx="358775" cy="144462"/>
            <a:chOff x="431" y="3430"/>
            <a:chExt cx="226" cy="182"/>
          </a:xfrm>
        </p:grpSpPr>
        <p:sp>
          <p:nvSpPr>
            <p:cNvPr id="63532" name="Line 44">
              <a:extLst>
                <a:ext uri="{FF2B5EF4-FFF2-40B4-BE49-F238E27FC236}">
                  <a16:creationId xmlns:a16="http://schemas.microsoft.com/office/drawing/2014/main" id="{10AED765-9789-4786-9CAC-6BBCE79C4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33" name="Line 45">
              <a:extLst>
                <a:ext uri="{FF2B5EF4-FFF2-40B4-BE49-F238E27FC236}">
                  <a16:creationId xmlns:a16="http://schemas.microsoft.com/office/drawing/2014/main" id="{CC75C8E4-2913-4E2B-9C4A-F95031FF3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34" name="Line 46">
              <a:extLst>
                <a:ext uri="{FF2B5EF4-FFF2-40B4-BE49-F238E27FC236}">
                  <a16:creationId xmlns:a16="http://schemas.microsoft.com/office/drawing/2014/main" id="{BBCACBDA-3818-45F0-854C-51F04A30A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3535" name="Line 47">
              <a:extLst>
                <a:ext uri="{FF2B5EF4-FFF2-40B4-BE49-F238E27FC236}">
                  <a16:creationId xmlns:a16="http://schemas.microsoft.com/office/drawing/2014/main" id="{34E339CC-57F9-44D9-9892-E9EBF4527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63593" name="Text Box 105">
            <a:extLst>
              <a:ext uri="{FF2B5EF4-FFF2-40B4-BE49-F238E27FC236}">
                <a16:creationId xmlns:a16="http://schemas.microsoft.com/office/drawing/2014/main" id="{961B30AD-767C-4ED8-8CA5-2D5A7A25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3" y="4718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C</a:t>
            </a:r>
          </a:p>
        </p:txBody>
      </p:sp>
      <p:sp>
        <p:nvSpPr>
          <p:cNvPr id="63595" name="Text Box 107">
            <a:extLst>
              <a:ext uri="{FF2B5EF4-FFF2-40B4-BE49-F238E27FC236}">
                <a16:creationId xmlns:a16="http://schemas.microsoft.com/office/drawing/2014/main" id="{5A981CAE-C546-4295-A727-A33D4D7A4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57531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1. Direct split</a:t>
            </a:r>
          </a:p>
        </p:txBody>
      </p:sp>
      <p:grpSp>
        <p:nvGrpSpPr>
          <p:cNvPr id="63685" name="Group 197">
            <a:extLst>
              <a:ext uri="{FF2B5EF4-FFF2-40B4-BE49-F238E27FC236}">
                <a16:creationId xmlns:a16="http://schemas.microsoft.com/office/drawing/2014/main" id="{1915CA5A-5D7F-4D07-A558-A9C46E3F23F4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333375"/>
            <a:ext cx="3384550" cy="5910263"/>
            <a:chOff x="3424" y="346"/>
            <a:chExt cx="2132" cy="3723"/>
          </a:xfrm>
        </p:grpSpPr>
        <p:sp>
          <p:nvSpPr>
            <p:cNvPr id="63673" name="Text Box 185">
              <a:extLst>
                <a:ext uri="{FF2B5EF4-FFF2-40B4-BE49-F238E27FC236}">
                  <a16:creationId xmlns:a16="http://schemas.microsoft.com/office/drawing/2014/main" id="{7A97F038-1706-477E-BC90-4431A4954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024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A+B+C</a:t>
              </a:r>
            </a:p>
          </p:txBody>
        </p:sp>
        <p:grpSp>
          <p:nvGrpSpPr>
            <p:cNvPr id="63682" name="Group 194">
              <a:extLst>
                <a:ext uri="{FF2B5EF4-FFF2-40B4-BE49-F238E27FC236}">
                  <a16:creationId xmlns:a16="http://schemas.microsoft.com/office/drawing/2014/main" id="{A959B235-E678-4346-8CBB-4B0653C79A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" y="346"/>
              <a:ext cx="1943" cy="3723"/>
              <a:chOff x="2336" y="346"/>
              <a:chExt cx="1943" cy="3723"/>
            </a:xfrm>
          </p:grpSpPr>
          <p:sp>
            <p:nvSpPr>
              <p:cNvPr id="63576" name="Rectangle 88">
                <a:extLst>
                  <a:ext uri="{FF2B5EF4-FFF2-40B4-BE49-F238E27FC236}">
                    <a16:creationId xmlns:a16="http://schemas.microsoft.com/office/drawing/2014/main" id="{C540ADF2-0580-407B-A537-26690431C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616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77" name="Line 89">
                <a:extLst>
                  <a:ext uri="{FF2B5EF4-FFF2-40B4-BE49-F238E27FC236}">
                    <a16:creationId xmlns:a16="http://schemas.microsoft.com/office/drawing/2014/main" id="{E8F8DC72-0675-4D4B-B93F-E0CE9491B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43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578" name="Line 90">
                <a:extLst>
                  <a:ext uri="{FF2B5EF4-FFF2-40B4-BE49-F238E27FC236}">
                    <a16:creationId xmlns:a16="http://schemas.microsoft.com/office/drawing/2014/main" id="{6C0F3BF0-ECE3-48DC-A42C-FB6864F48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43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579" name="Line 91">
                <a:extLst>
                  <a:ext uri="{FF2B5EF4-FFF2-40B4-BE49-F238E27FC236}">
                    <a16:creationId xmlns:a16="http://schemas.microsoft.com/office/drawing/2014/main" id="{62E94D48-DFDA-4FBA-BCA4-89AB803DC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3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3583" name="Group 95">
                <a:extLst>
                  <a:ext uri="{FF2B5EF4-FFF2-40B4-BE49-F238E27FC236}">
                    <a16:creationId xmlns:a16="http://schemas.microsoft.com/office/drawing/2014/main" id="{6A769E7B-12DA-42C5-8D07-9FCEA0D5E3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" y="1616"/>
                <a:ext cx="226" cy="91"/>
                <a:chOff x="431" y="3430"/>
                <a:chExt cx="226" cy="182"/>
              </a:xfrm>
            </p:grpSpPr>
            <p:sp>
              <p:nvSpPr>
                <p:cNvPr id="63584" name="Line 96">
                  <a:extLst>
                    <a:ext uri="{FF2B5EF4-FFF2-40B4-BE49-F238E27FC236}">
                      <a16:creationId xmlns:a16="http://schemas.microsoft.com/office/drawing/2014/main" id="{029A39A5-6E46-43A3-B656-EA7CD8E06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585" name="Line 97">
                  <a:extLst>
                    <a:ext uri="{FF2B5EF4-FFF2-40B4-BE49-F238E27FC236}">
                      <a16:creationId xmlns:a16="http://schemas.microsoft.com/office/drawing/2014/main" id="{883540FB-69BE-4AC9-9507-937526E94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586" name="Line 98">
                  <a:extLst>
                    <a:ext uri="{FF2B5EF4-FFF2-40B4-BE49-F238E27FC236}">
                      <a16:creationId xmlns:a16="http://schemas.microsoft.com/office/drawing/2014/main" id="{211CC10E-0F6C-4730-A7E1-D4181B6CF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587" name="Line 99">
                  <a:extLst>
                    <a:ext uri="{FF2B5EF4-FFF2-40B4-BE49-F238E27FC236}">
                      <a16:creationId xmlns:a16="http://schemas.microsoft.com/office/drawing/2014/main" id="{1D5E11CE-A5D0-4DC2-96A3-6B718E0D4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3588" name="Group 100">
                <a:extLst>
                  <a:ext uri="{FF2B5EF4-FFF2-40B4-BE49-F238E27FC236}">
                    <a16:creationId xmlns:a16="http://schemas.microsoft.com/office/drawing/2014/main" id="{CC58D0FF-ACE2-4F46-B86E-58AFF7156F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2795"/>
                <a:ext cx="226" cy="91"/>
                <a:chOff x="431" y="3430"/>
                <a:chExt cx="226" cy="182"/>
              </a:xfrm>
            </p:grpSpPr>
            <p:sp>
              <p:nvSpPr>
                <p:cNvPr id="63589" name="Line 101">
                  <a:extLst>
                    <a:ext uri="{FF2B5EF4-FFF2-40B4-BE49-F238E27FC236}">
                      <a16:creationId xmlns:a16="http://schemas.microsoft.com/office/drawing/2014/main" id="{F4DF3191-6A00-4C7D-93E3-CA9DD4C2F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590" name="Line 102">
                  <a:extLst>
                    <a:ext uri="{FF2B5EF4-FFF2-40B4-BE49-F238E27FC236}">
                      <a16:creationId xmlns:a16="http://schemas.microsoft.com/office/drawing/2014/main" id="{A1A19556-0116-44F9-8FDD-4A22B6644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591" name="Line 103">
                  <a:extLst>
                    <a:ext uri="{FF2B5EF4-FFF2-40B4-BE49-F238E27FC236}">
                      <a16:creationId xmlns:a16="http://schemas.microsoft.com/office/drawing/2014/main" id="{A360EAD3-390D-43E1-8E29-C8BB52ED2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592" name="Line 104">
                  <a:extLst>
                    <a:ext uri="{FF2B5EF4-FFF2-40B4-BE49-F238E27FC236}">
                      <a16:creationId xmlns:a16="http://schemas.microsoft.com/office/drawing/2014/main" id="{FE312162-637A-4543-BAC2-B77BBCE90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3625" name="Group 137">
                <a:extLst>
                  <a:ext uri="{FF2B5EF4-FFF2-40B4-BE49-F238E27FC236}">
                    <a16:creationId xmlns:a16="http://schemas.microsoft.com/office/drawing/2014/main" id="{D49D3318-8D53-4EF1-8228-C4CCB8A71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0" y="482"/>
                <a:ext cx="499" cy="1724"/>
                <a:chOff x="2653" y="1434"/>
                <a:chExt cx="499" cy="1724"/>
              </a:xfrm>
            </p:grpSpPr>
            <p:sp>
              <p:nvSpPr>
                <p:cNvPr id="63626" name="Rectangle 138">
                  <a:extLst>
                    <a:ext uri="{FF2B5EF4-FFF2-40B4-BE49-F238E27FC236}">
                      <a16:creationId xmlns:a16="http://schemas.microsoft.com/office/drawing/2014/main" id="{21F7DDA5-2378-4884-9233-6F8ADF124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1616"/>
                  <a:ext cx="227" cy="13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3627" name="Line 139">
                  <a:extLst>
                    <a:ext uri="{FF2B5EF4-FFF2-40B4-BE49-F238E27FC236}">
                      <a16:creationId xmlns:a16="http://schemas.microsoft.com/office/drawing/2014/main" id="{86F2D380-A968-480C-8614-34FE21B7C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1434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28" name="Line 140">
                  <a:extLst>
                    <a:ext uri="{FF2B5EF4-FFF2-40B4-BE49-F238E27FC236}">
                      <a16:creationId xmlns:a16="http://schemas.microsoft.com/office/drawing/2014/main" id="{DA50A8BE-D232-4D2A-90F7-5FC70D006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43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29" name="Line 141">
                  <a:extLst>
                    <a:ext uri="{FF2B5EF4-FFF2-40B4-BE49-F238E27FC236}">
                      <a16:creationId xmlns:a16="http://schemas.microsoft.com/office/drawing/2014/main" id="{75EDA955-F8BF-4840-9209-3E7D71ACE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931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3630" name="Group 142">
                  <a:extLst>
                    <a:ext uri="{FF2B5EF4-FFF2-40B4-BE49-F238E27FC236}">
                      <a16:creationId xmlns:a16="http://schemas.microsoft.com/office/drawing/2014/main" id="{C856C2E5-E307-48DA-8605-E30FFC393F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8" y="1616"/>
                  <a:ext cx="226" cy="91"/>
                  <a:chOff x="431" y="3430"/>
                  <a:chExt cx="226" cy="182"/>
                </a:xfrm>
              </p:grpSpPr>
              <p:sp>
                <p:nvSpPr>
                  <p:cNvPr id="63631" name="Line 143">
                    <a:extLst>
                      <a:ext uri="{FF2B5EF4-FFF2-40B4-BE49-F238E27FC236}">
                        <a16:creationId xmlns:a16="http://schemas.microsoft.com/office/drawing/2014/main" id="{C1C9EC56-58DD-4EEA-B6CC-4D5F6EBAD2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32" name="Line 144">
                    <a:extLst>
                      <a:ext uri="{FF2B5EF4-FFF2-40B4-BE49-F238E27FC236}">
                        <a16:creationId xmlns:a16="http://schemas.microsoft.com/office/drawing/2014/main" id="{C9F8ECAF-4BE5-45C1-B50D-8768AD701C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33" name="Line 145">
                    <a:extLst>
                      <a:ext uri="{FF2B5EF4-FFF2-40B4-BE49-F238E27FC236}">
                        <a16:creationId xmlns:a16="http://schemas.microsoft.com/office/drawing/2014/main" id="{927746BE-BC5C-42F9-890C-21D7EF2040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34" name="Line 146">
                    <a:extLst>
                      <a:ext uri="{FF2B5EF4-FFF2-40B4-BE49-F238E27FC236}">
                        <a16:creationId xmlns:a16="http://schemas.microsoft.com/office/drawing/2014/main" id="{3626FDE1-535A-45EF-8568-EE526CD424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3635" name="Group 147">
                  <a:extLst>
                    <a:ext uri="{FF2B5EF4-FFF2-40B4-BE49-F238E27FC236}">
                      <a16:creationId xmlns:a16="http://schemas.microsoft.com/office/drawing/2014/main" id="{C4A074BE-4749-4EE0-8FEA-517CFED845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3" y="2795"/>
                  <a:ext cx="226" cy="91"/>
                  <a:chOff x="431" y="3430"/>
                  <a:chExt cx="226" cy="182"/>
                </a:xfrm>
              </p:grpSpPr>
              <p:sp>
                <p:nvSpPr>
                  <p:cNvPr id="63636" name="Line 148">
                    <a:extLst>
                      <a:ext uri="{FF2B5EF4-FFF2-40B4-BE49-F238E27FC236}">
                        <a16:creationId xmlns:a16="http://schemas.microsoft.com/office/drawing/2014/main" id="{1872AC63-9A41-442C-9259-8B784B2F58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37" name="Line 149">
                    <a:extLst>
                      <a:ext uri="{FF2B5EF4-FFF2-40B4-BE49-F238E27FC236}">
                        <a16:creationId xmlns:a16="http://schemas.microsoft.com/office/drawing/2014/main" id="{E6E16BF3-B514-4CF9-8557-9E417A334C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38" name="Line 150">
                    <a:extLst>
                      <a:ext uri="{FF2B5EF4-FFF2-40B4-BE49-F238E27FC236}">
                        <a16:creationId xmlns:a16="http://schemas.microsoft.com/office/drawing/2014/main" id="{5C4B7435-4549-428F-B763-49B84ABE8A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39" name="Line 151">
                    <a:extLst>
                      <a:ext uri="{FF2B5EF4-FFF2-40B4-BE49-F238E27FC236}">
                        <a16:creationId xmlns:a16="http://schemas.microsoft.com/office/drawing/2014/main" id="{F0C4E8BF-3EEB-4EC8-AA7A-3D501A22AA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</p:grpSp>
          <p:grpSp>
            <p:nvGrpSpPr>
              <p:cNvPr id="63640" name="Group 152">
                <a:extLst>
                  <a:ext uri="{FF2B5EF4-FFF2-40B4-BE49-F238E27FC236}">
                    <a16:creationId xmlns:a16="http://schemas.microsoft.com/office/drawing/2014/main" id="{2F73CB91-01D3-46D0-9E11-1A998EE8F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0" y="2296"/>
                <a:ext cx="499" cy="1724"/>
                <a:chOff x="2653" y="1434"/>
                <a:chExt cx="499" cy="1724"/>
              </a:xfrm>
            </p:grpSpPr>
            <p:sp>
              <p:nvSpPr>
                <p:cNvPr id="63641" name="Rectangle 153">
                  <a:extLst>
                    <a:ext uri="{FF2B5EF4-FFF2-40B4-BE49-F238E27FC236}">
                      <a16:creationId xmlns:a16="http://schemas.microsoft.com/office/drawing/2014/main" id="{EFE38701-9530-4C4B-93F3-AFBDDA969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1616"/>
                  <a:ext cx="227" cy="13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3642" name="Line 154">
                  <a:extLst>
                    <a:ext uri="{FF2B5EF4-FFF2-40B4-BE49-F238E27FC236}">
                      <a16:creationId xmlns:a16="http://schemas.microsoft.com/office/drawing/2014/main" id="{C3934AD2-3831-40E6-BAEC-31B61FA42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1434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43" name="Line 155">
                  <a:extLst>
                    <a:ext uri="{FF2B5EF4-FFF2-40B4-BE49-F238E27FC236}">
                      <a16:creationId xmlns:a16="http://schemas.microsoft.com/office/drawing/2014/main" id="{E8EAA1D6-6556-45A8-A1B6-37CB9B9D5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43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44" name="Line 156">
                  <a:extLst>
                    <a:ext uri="{FF2B5EF4-FFF2-40B4-BE49-F238E27FC236}">
                      <a16:creationId xmlns:a16="http://schemas.microsoft.com/office/drawing/2014/main" id="{1CBAF10D-F54F-4DBD-A876-C19EEEB4C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931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3645" name="Group 157">
                  <a:extLst>
                    <a:ext uri="{FF2B5EF4-FFF2-40B4-BE49-F238E27FC236}">
                      <a16:creationId xmlns:a16="http://schemas.microsoft.com/office/drawing/2014/main" id="{8560C7A0-DDEE-4966-8EAE-2EBDE0FB3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8" y="1616"/>
                  <a:ext cx="226" cy="91"/>
                  <a:chOff x="431" y="3430"/>
                  <a:chExt cx="226" cy="182"/>
                </a:xfrm>
              </p:grpSpPr>
              <p:sp>
                <p:nvSpPr>
                  <p:cNvPr id="63646" name="Line 158">
                    <a:extLst>
                      <a:ext uri="{FF2B5EF4-FFF2-40B4-BE49-F238E27FC236}">
                        <a16:creationId xmlns:a16="http://schemas.microsoft.com/office/drawing/2014/main" id="{01ECC15A-8B1B-4EDF-9818-C4914E6016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47" name="Line 159">
                    <a:extLst>
                      <a:ext uri="{FF2B5EF4-FFF2-40B4-BE49-F238E27FC236}">
                        <a16:creationId xmlns:a16="http://schemas.microsoft.com/office/drawing/2014/main" id="{001FC5E4-5EAA-4409-8FEA-26248CC0F1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48" name="Line 160">
                    <a:extLst>
                      <a:ext uri="{FF2B5EF4-FFF2-40B4-BE49-F238E27FC236}">
                        <a16:creationId xmlns:a16="http://schemas.microsoft.com/office/drawing/2014/main" id="{46609A7B-E08E-4AFF-99ED-6CE660A4AA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49" name="Line 161">
                    <a:extLst>
                      <a:ext uri="{FF2B5EF4-FFF2-40B4-BE49-F238E27FC236}">
                        <a16:creationId xmlns:a16="http://schemas.microsoft.com/office/drawing/2014/main" id="{175D0BE4-EDCA-4383-90E8-8551E2E454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3650" name="Group 162">
                  <a:extLst>
                    <a:ext uri="{FF2B5EF4-FFF2-40B4-BE49-F238E27FC236}">
                      <a16:creationId xmlns:a16="http://schemas.microsoft.com/office/drawing/2014/main" id="{AD9A6CF5-CBBA-4DE5-81A8-02F450928C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3" y="2795"/>
                  <a:ext cx="226" cy="91"/>
                  <a:chOff x="431" y="3430"/>
                  <a:chExt cx="226" cy="182"/>
                </a:xfrm>
              </p:grpSpPr>
              <p:sp>
                <p:nvSpPr>
                  <p:cNvPr id="63651" name="Line 163">
                    <a:extLst>
                      <a:ext uri="{FF2B5EF4-FFF2-40B4-BE49-F238E27FC236}">
                        <a16:creationId xmlns:a16="http://schemas.microsoft.com/office/drawing/2014/main" id="{E70E8497-EF1D-4488-BA7B-5D9BD9259B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52" name="Line 164">
                    <a:extLst>
                      <a:ext uri="{FF2B5EF4-FFF2-40B4-BE49-F238E27FC236}">
                        <a16:creationId xmlns:a16="http://schemas.microsoft.com/office/drawing/2014/main" id="{6BCE125F-03E3-48CD-BC37-5A2D5E41BF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53" name="Line 165">
                    <a:extLst>
                      <a:ext uri="{FF2B5EF4-FFF2-40B4-BE49-F238E27FC236}">
                        <a16:creationId xmlns:a16="http://schemas.microsoft.com/office/drawing/2014/main" id="{50CA5CB2-3A67-42A0-948E-2B64B1EF77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54" name="Line 166">
                    <a:extLst>
                      <a:ext uri="{FF2B5EF4-FFF2-40B4-BE49-F238E27FC236}">
                        <a16:creationId xmlns:a16="http://schemas.microsoft.com/office/drawing/2014/main" id="{C7A7489E-513B-4A3F-8766-9B5FE67DDA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</p:grpSp>
          <p:sp>
            <p:nvSpPr>
              <p:cNvPr id="63655" name="Line 167">
                <a:extLst>
                  <a:ext uri="{FF2B5EF4-FFF2-40B4-BE49-F238E27FC236}">
                    <a16:creationId xmlns:a16="http://schemas.microsoft.com/office/drawing/2014/main" id="{1008D8F6-0208-4B44-AA79-F502BA1FB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158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656" name="Line 168">
                <a:extLst>
                  <a:ext uri="{FF2B5EF4-FFF2-40B4-BE49-F238E27FC236}">
                    <a16:creationId xmlns:a16="http://schemas.microsoft.com/office/drawing/2014/main" id="{AEBABE00-DCF8-4F64-B10C-661265483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205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3658" name="Group 170">
                <a:extLst>
                  <a:ext uri="{FF2B5EF4-FFF2-40B4-BE49-F238E27FC236}">
                    <a16:creationId xmlns:a16="http://schemas.microsoft.com/office/drawing/2014/main" id="{731E3ACF-93AE-4DA9-BB9B-7D1C3361FD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1434"/>
                <a:ext cx="499" cy="1724"/>
                <a:chOff x="2653" y="1434"/>
                <a:chExt cx="499" cy="1724"/>
              </a:xfrm>
            </p:grpSpPr>
            <p:sp>
              <p:nvSpPr>
                <p:cNvPr id="63659" name="Rectangle 171">
                  <a:extLst>
                    <a:ext uri="{FF2B5EF4-FFF2-40B4-BE49-F238E27FC236}">
                      <a16:creationId xmlns:a16="http://schemas.microsoft.com/office/drawing/2014/main" id="{71719941-8C9A-4C16-BA58-13B5A505C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1616"/>
                  <a:ext cx="227" cy="13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3660" name="Line 172">
                  <a:extLst>
                    <a:ext uri="{FF2B5EF4-FFF2-40B4-BE49-F238E27FC236}">
                      <a16:creationId xmlns:a16="http://schemas.microsoft.com/office/drawing/2014/main" id="{E79062D7-7D62-484D-8644-758ACD68B9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1434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61" name="Line 173">
                  <a:extLst>
                    <a:ext uri="{FF2B5EF4-FFF2-40B4-BE49-F238E27FC236}">
                      <a16:creationId xmlns:a16="http://schemas.microsoft.com/office/drawing/2014/main" id="{682324AA-0CEE-44F3-8A64-CCF45F930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43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62" name="Line 174">
                  <a:extLst>
                    <a:ext uri="{FF2B5EF4-FFF2-40B4-BE49-F238E27FC236}">
                      <a16:creationId xmlns:a16="http://schemas.microsoft.com/office/drawing/2014/main" id="{EC68F919-4561-4C4D-8D63-5ED44520E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931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3663" name="Group 175">
                  <a:extLst>
                    <a:ext uri="{FF2B5EF4-FFF2-40B4-BE49-F238E27FC236}">
                      <a16:creationId xmlns:a16="http://schemas.microsoft.com/office/drawing/2014/main" id="{8B816176-D359-4B06-A4FF-E7941DCAA5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8" y="1616"/>
                  <a:ext cx="226" cy="91"/>
                  <a:chOff x="431" y="3430"/>
                  <a:chExt cx="226" cy="182"/>
                </a:xfrm>
              </p:grpSpPr>
              <p:sp>
                <p:nvSpPr>
                  <p:cNvPr id="63664" name="Line 176">
                    <a:extLst>
                      <a:ext uri="{FF2B5EF4-FFF2-40B4-BE49-F238E27FC236}">
                        <a16:creationId xmlns:a16="http://schemas.microsoft.com/office/drawing/2014/main" id="{96B3AA86-9D97-46B4-84F5-1EB0F0C326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65" name="Line 177">
                    <a:extLst>
                      <a:ext uri="{FF2B5EF4-FFF2-40B4-BE49-F238E27FC236}">
                        <a16:creationId xmlns:a16="http://schemas.microsoft.com/office/drawing/2014/main" id="{A3E1616C-A233-4C7E-8FAA-DD8BBD9DF4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66" name="Line 178">
                    <a:extLst>
                      <a:ext uri="{FF2B5EF4-FFF2-40B4-BE49-F238E27FC236}">
                        <a16:creationId xmlns:a16="http://schemas.microsoft.com/office/drawing/2014/main" id="{34A710EB-4E01-4CA6-83B1-42D8F85568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67" name="Line 179">
                    <a:extLst>
                      <a:ext uri="{FF2B5EF4-FFF2-40B4-BE49-F238E27FC236}">
                        <a16:creationId xmlns:a16="http://schemas.microsoft.com/office/drawing/2014/main" id="{B373379A-0532-4FCD-8699-E2EDBD38B4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3668" name="Group 180">
                  <a:extLst>
                    <a:ext uri="{FF2B5EF4-FFF2-40B4-BE49-F238E27FC236}">
                      <a16:creationId xmlns:a16="http://schemas.microsoft.com/office/drawing/2014/main" id="{DA7A0B5B-EC61-4199-B501-33A5E9E3E1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3" y="2795"/>
                  <a:ext cx="226" cy="91"/>
                  <a:chOff x="431" y="3430"/>
                  <a:chExt cx="226" cy="182"/>
                </a:xfrm>
              </p:grpSpPr>
              <p:sp>
                <p:nvSpPr>
                  <p:cNvPr id="63669" name="Line 181">
                    <a:extLst>
                      <a:ext uri="{FF2B5EF4-FFF2-40B4-BE49-F238E27FC236}">
                        <a16:creationId xmlns:a16="http://schemas.microsoft.com/office/drawing/2014/main" id="{35EE6AB5-E200-4ED0-AC50-C1BA75C162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70" name="Line 182">
                    <a:extLst>
                      <a:ext uri="{FF2B5EF4-FFF2-40B4-BE49-F238E27FC236}">
                        <a16:creationId xmlns:a16="http://schemas.microsoft.com/office/drawing/2014/main" id="{5A8FBAF1-1EF0-440D-91F5-91423BC2B7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71" name="Line 183">
                    <a:extLst>
                      <a:ext uri="{FF2B5EF4-FFF2-40B4-BE49-F238E27FC236}">
                        <a16:creationId xmlns:a16="http://schemas.microsoft.com/office/drawing/2014/main" id="{1AABA016-8A0E-42A4-89B1-BDABD39745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3672" name="Line 184">
                    <a:extLst>
                      <a:ext uri="{FF2B5EF4-FFF2-40B4-BE49-F238E27FC236}">
                        <a16:creationId xmlns:a16="http://schemas.microsoft.com/office/drawing/2014/main" id="{9651E834-7A8B-4A40-A9D0-798B954489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</p:grpSp>
          <p:sp>
            <p:nvSpPr>
              <p:cNvPr id="63674" name="Line 186">
                <a:extLst>
                  <a:ext uri="{FF2B5EF4-FFF2-40B4-BE49-F238E27FC236}">
                    <a16:creationId xmlns:a16="http://schemas.microsoft.com/office/drawing/2014/main" id="{D2F22C41-F157-4DB8-B994-42814F966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96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675" name="Text Box 187">
                <a:extLst>
                  <a:ext uri="{FF2B5EF4-FFF2-40B4-BE49-F238E27FC236}">
                    <a16:creationId xmlns:a16="http://schemas.microsoft.com/office/drawing/2014/main" id="{AE1849CF-6216-4A9E-B59F-BA845021B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1162"/>
                <a:ext cx="3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A+B</a:t>
                </a:r>
              </a:p>
            </p:txBody>
          </p:sp>
          <p:sp>
            <p:nvSpPr>
              <p:cNvPr id="63676" name="Text Box 188">
                <a:extLst>
                  <a:ext uri="{FF2B5EF4-FFF2-40B4-BE49-F238E27FC236}">
                    <a16:creationId xmlns:a16="http://schemas.microsoft.com/office/drawing/2014/main" id="{5005202E-559C-44C9-BD53-047D944D9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34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A</a:t>
                </a:r>
              </a:p>
            </p:txBody>
          </p:sp>
          <p:sp>
            <p:nvSpPr>
              <p:cNvPr id="63677" name="Line 189">
                <a:extLst>
                  <a:ext uri="{FF2B5EF4-FFF2-40B4-BE49-F238E27FC236}">
                    <a16:creationId xmlns:a16="http://schemas.microsoft.com/office/drawing/2014/main" id="{9AA597BE-27B7-49B5-A191-1A7490A95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402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678" name="Text Box 190">
                <a:extLst>
                  <a:ext uri="{FF2B5EF4-FFF2-40B4-BE49-F238E27FC236}">
                    <a16:creationId xmlns:a16="http://schemas.microsoft.com/office/drawing/2014/main" id="{9F814FBE-F683-4F77-91DC-9B164CE0E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2115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B</a:t>
                </a:r>
              </a:p>
            </p:txBody>
          </p:sp>
          <p:sp>
            <p:nvSpPr>
              <p:cNvPr id="63679" name="Text Box 191">
                <a:extLst>
                  <a:ext uri="{FF2B5EF4-FFF2-40B4-BE49-F238E27FC236}">
                    <a16:creationId xmlns:a16="http://schemas.microsoft.com/office/drawing/2014/main" id="{1E0B82C0-15E1-4D27-A171-39247B635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3838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C</a:t>
                </a:r>
              </a:p>
            </p:txBody>
          </p:sp>
          <p:sp>
            <p:nvSpPr>
              <p:cNvPr id="63680" name="Text Box 192">
                <a:extLst>
                  <a:ext uri="{FF2B5EF4-FFF2-40B4-BE49-F238E27FC236}">
                    <a16:creationId xmlns:a16="http://schemas.microsoft.com/office/drawing/2014/main" id="{88129BD0-4E5F-49B1-8829-056C386E0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3158"/>
                <a:ext cx="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B+C</a:t>
                </a:r>
              </a:p>
            </p:txBody>
          </p:sp>
        </p:grpSp>
      </p:grpSp>
      <p:grpSp>
        <p:nvGrpSpPr>
          <p:cNvPr id="63686" name="Group 198">
            <a:extLst>
              <a:ext uri="{FF2B5EF4-FFF2-40B4-BE49-F238E27FC236}">
                <a16:creationId xmlns:a16="http://schemas.microsoft.com/office/drawing/2014/main" id="{CC95ED4B-6DB8-4A1B-B682-42CFE5E5A003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1557338"/>
            <a:ext cx="2725738" cy="3875087"/>
            <a:chOff x="249" y="1162"/>
            <a:chExt cx="1717" cy="2441"/>
          </a:xfrm>
        </p:grpSpPr>
        <p:sp>
          <p:nvSpPr>
            <p:cNvPr id="63687" name="Text Box 199">
              <a:extLst>
                <a:ext uri="{FF2B5EF4-FFF2-40B4-BE49-F238E27FC236}">
                  <a16:creationId xmlns:a16="http://schemas.microsoft.com/office/drawing/2014/main" id="{8F015589-5025-405F-9D90-6E1A3F56E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024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A+B+C</a:t>
              </a:r>
            </a:p>
          </p:txBody>
        </p:sp>
        <p:grpSp>
          <p:nvGrpSpPr>
            <p:cNvPr id="63688" name="Group 200">
              <a:extLst>
                <a:ext uri="{FF2B5EF4-FFF2-40B4-BE49-F238E27FC236}">
                  <a16:creationId xmlns:a16="http://schemas.microsoft.com/office/drawing/2014/main" id="{F791877A-8DB3-46D8-9F9A-2CC0F3740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162"/>
              <a:ext cx="1490" cy="2441"/>
              <a:chOff x="476" y="1175"/>
              <a:chExt cx="1490" cy="2441"/>
            </a:xfrm>
          </p:grpSpPr>
          <p:grpSp>
            <p:nvGrpSpPr>
              <p:cNvPr id="63689" name="Group 201">
                <a:extLst>
                  <a:ext uri="{FF2B5EF4-FFF2-40B4-BE49-F238E27FC236}">
                    <a16:creationId xmlns:a16="http://schemas.microsoft.com/office/drawing/2014/main" id="{47D0BED8-EFEF-4C29-84E4-25F1BF7FC5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1434"/>
                <a:ext cx="998" cy="1724"/>
                <a:chOff x="476" y="1434"/>
                <a:chExt cx="998" cy="1724"/>
              </a:xfrm>
            </p:grpSpPr>
            <p:sp>
              <p:nvSpPr>
                <p:cNvPr id="63690" name="Rectangle 202">
                  <a:extLst>
                    <a:ext uri="{FF2B5EF4-FFF2-40B4-BE49-F238E27FC236}">
                      <a16:creationId xmlns:a16="http://schemas.microsoft.com/office/drawing/2014/main" id="{911B3BE3-BAE8-4E8D-9C20-91EB49BB3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" y="1616"/>
                  <a:ext cx="227" cy="13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3691" name="Line 203">
                  <a:extLst>
                    <a:ext uri="{FF2B5EF4-FFF2-40B4-BE49-F238E27FC236}">
                      <a16:creationId xmlns:a16="http://schemas.microsoft.com/office/drawing/2014/main" id="{6BBF7A2D-8CB3-45EC-8FC1-AAC02AE5F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" y="2296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92" name="Line 204">
                  <a:extLst>
                    <a:ext uri="{FF2B5EF4-FFF2-40B4-BE49-F238E27FC236}">
                      <a16:creationId xmlns:a16="http://schemas.microsoft.com/office/drawing/2014/main" id="{B350DBF1-9EC9-4F59-9FCB-E7C7D44FF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1434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93" name="Line 205">
                  <a:extLst>
                    <a:ext uri="{FF2B5EF4-FFF2-40B4-BE49-F238E27FC236}">
                      <a16:creationId xmlns:a16="http://schemas.microsoft.com/office/drawing/2014/main" id="{2A7317BC-8FAF-466E-94EF-5B66277E42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" y="143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94" name="Line 206">
                  <a:extLst>
                    <a:ext uri="{FF2B5EF4-FFF2-40B4-BE49-F238E27FC236}">
                      <a16:creationId xmlns:a16="http://schemas.microsoft.com/office/drawing/2014/main" id="{8A1413DD-DC5C-4B34-8D6B-6204FB5A6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" y="2931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95" name="Line 207">
                  <a:extLst>
                    <a:ext uri="{FF2B5EF4-FFF2-40B4-BE49-F238E27FC236}">
                      <a16:creationId xmlns:a16="http://schemas.microsoft.com/office/drawing/2014/main" id="{97B45582-98AC-48B7-8E97-F6CECC0E1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" y="3158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96" name="Line 208">
                  <a:extLst>
                    <a:ext uri="{FF2B5EF4-FFF2-40B4-BE49-F238E27FC236}">
                      <a16:creationId xmlns:a16="http://schemas.microsoft.com/office/drawing/2014/main" id="{62436590-F248-48BA-8DD0-36C8127E6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47" y="247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697" name="Line 209">
                  <a:extLst>
                    <a:ext uri="{FF2B5EF4-FFF2-40B4-BE49-F238E27FC236}">
                      <a16:creationId xmlns:a16="http://schemas.microsoft.com/office/drawing/2014/main" id="{DF308EF8-EBD7-4534-8117-5305E707D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7" y="247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sp>
            <p:nvSpPr>
              <p:cNvPr id="63698" name="Text Box 210">
                <a:extLst>
                  <a:ext uri="{FF2B5EF4-FFF2-40B4-BE49-F238E27FC236}">
                    <a16:creationId xmlns:a16="http://schemas.microsoft.com/office/drawing/2014/main" id="{1F00F312-C494-410F-A2C0-BC891CEFD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" y="1175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A</a:t>
                </a:r>
              </a:p>
            </p:txBody>
          </p:sp>
          <p:sp>
            <p:nvSpPr>
              <p:cNvPr id="63699" name="Text Box 211">
                <a:extLst>
                  <a:ext uri="{FF2B5EF4-FFF2-40B4-BE49-F238E27FC236}">
                    <a16:creationId xmlns:a16="http://schemas.microsoft.com/office/drawing/2014/main" id="{C236411E-89D5-42E4-A238-7F65265E18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6" y="1389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B</a:t>
                </a:r>
              </a:p>
            </p:txBody>
          </p:sp>
          <p:sp>
            <p:nvSpPr>
              <p:cNvPr id="63700" name="Text Box 212">
                <a:extLst>
                  <a:ext uri="{FF2B5EF4-FFF2-40B4-BE49-F238E27FC236}">
                    <a16:creationId xmlns:a16="http://schemas.microsoft.com/office/drawing/2014/main" id="{1EE2EB0D-4CD3-4622-8A6C-7BA75F854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6" y="3385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C</a:t>
                </a:r>
              </a:p>
            </p:txBody>
          </p:sp>
          <p:grpSp>
            <p:nvGrpSpPr>
              <p:cNvPr id="63701" name="Group 213">
                <a:extLst>
                  <a:ext uri="{FF2B5EF4-FFF2-40B4-BE49-F238E27FC236}">
                    <a16:creationId xmlns:a16="http://schemas.microsoft.com/office/drawing/2014/main" id="{71B78206-2AB3-4D2B-9149-4473AF5DFD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" y="1616"/>
                <a:ext cx="226" cy="91"/>
                <a:chOff x="431" y="3430"/>
                <a:chExt cx="226" cy="182"/>
              </a:xfrm>
            </p:grpSpPr>
            <p:sp>
              <p:nvSpPr>
                <p:cNvPr id="63702" name="Line 214">
                  <a:extLst>
                    <a:ext uri="{FF2B5EF4-FFF2-40B4-BE49-F238E27FC236}">
                      <a16:creationId xmlns:a16="http://schemas.microsoft.com/office/drawing/2014/main" id="{96E850D0-E172-4D2B-9C1C-F0E78246B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03" name="Line 215">
                  <a:extLst>
                    <a:ext uri="{FF2B5EF4-FFF2-40B4-BE49-F238E27FC236}">
                      <a16:creationId xmlns:a16="http://schemas.microsoft.com/office/drawing/2014/main" id="{646F9FEC-81E4-4BAF-933E-73C3001AC7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04" name="Line 216">
                  <a:extLst>
                    <a:ext uri="{FF2B5EF4-FFF2-40B4-BE49-F238E27FC236}">
                      <a16:creationId xmlns:a16="http://schemas.microsoft.com/office/drawing/2014/main" id="{733A7DF2-E6FE-441D-BCC7-FF9A6EE74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05" name="Line 217">
                  <a:extLst>
                    <a:ext uri="{FF2B5EF4-FFF2-40B4-BE49-F238E27FC236}">
                      <a16:creationId xmlns:a16="http://schemas.microsoft.com/office/drawing/2014/main" id="{7AC19B85-A331-46AC-9972-45144430C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3706" name="Group 218">
                <a:extLst>
                  <a:ext uri="{FF2B5EF4-FFF2-40B4-BE49-F238E27FC236}">
                    <a16:creationId xmlns:a16="http://schemas.microsoft.com/office/drawing/2014/main" id="{7B522996-095F-4051-A0CA-CCBF50FF8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" y="2840"/>
                <a:ext cx="226" cy="91"/>
                <a:chOff x="431" y="3430"/>
                <a:chExt cx="226" cy="182"/>
              </a:xfrm>
            </p:grpSpPr>
            <p:sp>
              <p:nvSpPr>
                <p:cNvPr id="63707" name="Line 219">
                  <a:extLst>
                    <a:ext uri="{FF2B5EF4-FFF2-40B4-BE49-F238E27FC236}">
                      <a16:creationId xmlns:a16="http://schemas.microsoft.com/office/drawing/2014/main" id="{E7EF3E93-3904-493C-A773-074D64CF5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08" name="Line 220">
                  <a:extLst>
                    <a:ext uri="{FF2B5EF4-FFF2-40B4-BE49-F238E27FC236}">
                      <a16:creationId xmlns:a16="http://schemas.microsoft.com/office/drawing/2014/main" id="{32D45FDF-B3E2-4E8F-9B03-BD567AA2B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09" name="Line 221">
                  <a:extLst>
                    <a:ext uri="{FF2B5EF4-FFF2-40B4-BE49-F238E27FC236}">
                      <a16:creationId xmlns:a16="http://schemas.microsoft.com/office/drawing/2014/main" id="{37DC8144-BA9D-4D6E-BECE-B3A234074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10" name="Line 222">
                  <a:extLst>
                    <a:ext uri="{FF2B5EF4-FFF2-40B4-BE49-F238E27FC236}">
                      <a16:creationId xmlns:a16="http://schemas.microsoft.com/office/drawing/2014/main" id="{F349E181-E50E-49BD-8985-3B64DBB39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sp>
            <p:nvSpPr>
              <p:cNvPr id="63711" name="Rectangle 223">
                <a:extLst>
                  <a:ext uri="{FF2B5EF4-FFF2-40B4-BE49-F238E27FC236}">
                    <a16:creationId xmlns:a16="http://schemas.microsoft.com/office/drawing/2014/main" id="{1878E68B-08CF-4E80-8CC6-662AC440D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" y="1798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712" name="Line 224">
                <a:extLst>
                  <a:ext uri="{FF2B5EF4-FFF2-40B4-BE49-F238E27FC236}">
                    <a16:creationId xmlns:a16="http://schemas.microsoft.com/office/drawing/2014/main" id="{ACB75B6C-6E93-4991-B6B8-F56A5D99B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5" y="161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713" name="Line 225">
                <a:extLst>
                  <a:ext uri="{FF2B5EF4-FFF2-40B4-BE49-F238E27FC236}">
                    <a16:creationId xmlns:a16="http://schemas.microsoft.com/office/drawing/2014/main" id="{8ED6C1E2-D822-4926-A6F5-F00D096D5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61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714" name="Line 226">
                <a:extLst>
                  <a:ext uri="{FF2B5EF4-FFF2-40B4-BE49-F238E27FC236}">
                    <a16:creationId xmlns:a16="http://schemas.microsoft.com/office/drawing/2014/main" id="{6EE35C5E-C346-449E-945F-08927E73C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311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3715" name="Line 227">
                <a:extLst>
                  <a:ext uri="{FF2B5EF4-FFF2-40B4-BE49-F238E27FC236}">
                    <a16:creationId xmlns:a16="http://schemas.microsoft.com/office/drawing/2014/main" id="{B5996D83-EA40-4246-BE08-3C26E2709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333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3716" name="Group 228">
                <a:extLst>
                  <a:ext uri="{FF2B5EF4-FFF2-40B4-BE49-F238E27FC236}">
                    <a16:creationId xmlns:a16="http://schemas.microsoft.com/office/drawing/2014/main" id="{9D89698E-9841-48E9-B89F-C3015CA23B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3" y="1798"/>
                <a:ext cx="226" cy="91"/>
                <a:chOff x="431" y="3430"/>
                <a:chExt cx="226" cy="182"/>
              </a:xfrm>
            </p:grpSpPr>
            <p:sp>
              <p:nvSpPr>
                <p:cNvPr id="63717" name="Line 229">
                  <a:extLst>
                    <a:ext uri="{FF2B5EF4-FFF2-40B4-BE49-F238E27FC236}">
                      <a16:creationId xmlns:a16="http://schemas.microsoft.com/office/drawing/2014/main" id="{227A0F6C-0A4A-4D03-84BF-E2A5DC6CC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18" name="Line 230">
                  <a:extLst>
                    <a:ext uri="{FF2B5EF4-FFF2-40B4-BE49-F238E27FC236}">
                      <a16:creationId xmlns:a16="http://schemas.microsoft.com/office/drawing/2014/main" id="{9B488508-23F6-4D9B-83D9-DFA8B3409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19" name="Line 231">
                  <a:extLst>
                    <a:ext uri="{FF2B5EF4-FFF2-40B4-BE49-F238E27FC236}">
                      <a16:creationId xmlns:a16="http://schemas.microsoft.com/office/drawing/2014/main" id="{CDE84BB2-6836-40D3-A095-43907D5E5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20" name="Line 232">
                  <a:extLst>
                    <a:ext uri="{FF2B5EF4-FFF2-40B4-BE49-F238E27FC236}">
                      <a16:creationId xmlns:a16="http://schemas.microsoft.com/office/drawing/2014/main" id="{7EDF1392-05B8-4E69-AFE7-81F1ECABC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3721" name="Group 233">
                <a:extLst>
                  <a:ext uri="{FF2B5EF4-FFF2-40B4-BE49-F238E27FC236}">
                    <a16:creationId xmlns:a16="http://schemas.microsoft.com/office/drawing/2014/main" id="{56705E83-8F73-4E29-871A-BBD98BB65B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" y="2977"/>
                <a:ext cx="226" cy="91"/>
                <a:chOff x="431" y="3430"/>
                <a:chExt cx="226" cy="182"/>
              </a:xfrm>
            </p:grpSpPr>
            <p:sp>
              <p:nvSpPr>
                <p:cNvPr id="63722" name="Line 234">
                  <a:extLst>
                    <a:ext uri="{FF2B5EF4-FFF2-40B4-BE49-F238E27FC236}">
                      <a16:creationId xmlns:a16="http://schemas.microsoft.com/office/drawing/2014/main" id="{1285F3FB-870D-4A77-979B-0A3101D4E5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23" name="Line 235">
                  <a:extLst>
                    <a:ext uri="{FF2B5EF4-FFF2-40B4-BE49-F238E27FC236}">
                      <a16:creationId xmlns:a16="http://schemas.microsoft.com/office/drawing/2014/main" id="{B255B4A7-DC89-4763-A084-FA20AE54FB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24" name="Line 236">
                  <a:extLst>
                    <a:ext uri="{FF2B5EF4-FFF2-40B4-BE49-F238E27FC236}">
                      <a16:creationId xmlns:a16="http://schemas.microsoft.com/office/drawing/2014/main" id="{C1443E43-D256-46B8-9821-9E142D5D3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3725" name="Line 237">
                  <a:extLst>
                    <a:ext uri="{FF2B5EF4-FFF2-40B4-BE49-F238E27FC236}">
                      <a16:creationId xmlns:a16="http://schemas.microsoft.com/office/drawing/2014/main" id="{F593D4BE-BB86-4368-81C7-68F58B995B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sp>
            <p:nvSpPr>
              <p:cNvPr id="63726" name="Text Box 238">
                <a:extLst>
                  <a:ext uri="{FF2B5EF4-FFF2-40B4-BE49-F238E27FC236}">
                    <a16:creationId xmlns:a16="http://schemas.microsoft.com/office/drawing/2014/main" id="{5FE78407-5915-4366-9A1A-28ABEF926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" y="3125"/>
                <a:ext cx="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B+C</a:t>
                </a:r>
              </a:p>
            </p:txBody>
          </p:sp>
        </p:grpSp>
      </p:grpSp>
      <p:sp>
        <p:nvSpPr>
          <p:cNvPr id="63727" name="Text Box 239">
            <a:extLst>
              <a:ext uri="{FF2B5EF4-FFF2-40B4-BE49-F238E27FC236}">
                <a16:creationId xmlns:a16="http://schemas.microsoft.com/office/drawing/2014/main" id="{86707A64-9E32-4BB6-8456-E374A15CE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73405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3. Combined</a:t>
            </a:r>
          </a:p>
          <a:p>
            <a:r>
              <a:rPr lang="en-US" altLang="nb-NO"/>
              <a:t>(with prefractionator)</a:t>
            </a:r>
          </a:p>
        </p:txBody>
      </p:sp>
      <p:sp>
        <p:nvSpPr>
          <p:cNvPr id="63728" name="Text Box 240">
            <a:extLst>
              <a:ext uri="{FF2B5EF4-FFF2-40B4-BE49-F238E27FC236}">
                <a16:creationId xmlns:a16="http://schemas.microsoft.com/office/drawing/2014/main" id="{059E174D-FC71-44A5-9FBF-B28042FA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7340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2. Indirect split</a:t>
            </a:r>
          </a:p>
        </p:txBody>
      </p:sp>
    </p:spTree>
    <p:extLst>
      <p:ext uri="{BB962C8B-B14F-4D97-AF65-F5344CB8AC3E}">
        <p14:creationId xmlns:p14="http://schemas.microsoft.com/office/powerpoint/2010/main" val="269903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975116D-910E-4635-9522-A60B9C694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nb-NO"/>
              <a:t>Towards the Petlyuk column</a:t>
            </a:r>
          </a:p>
        </p:txBody>
      </p:sp>
      <p:grpSp>
        <p:nvGrpSpPr>
          <p:cNvPr id="64516" name="Group 4">
            <a:extLst>
              <a:ext uri="{FF2B5EF4-FFF2-40B4-BE49-F238E27FC236}">
                <a16:creationId xmlns:a16="http://schemas.microsoft.com/office/drawing/2014/main" id="{E0E49B1A-BF85-4FB9-9256-9DE460F7F214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125538"/>
            <a:ext cx="2124075" cy="4968875"/>
            <a:chOff x="2336" y="346"/>
            <a:chExt cx="2062" cy="3771"/>
          </a:xfrm>
        </p:grpSpPr>
        <p:sp>
          <p:nvSpPr>
            <p:cNvPr id="64517" name="Rectangle 5">
              <a:extLst>
                <a:ext uri="{FF2B5EF4-FFF2-40B4-BE49-F238E27FC236}">
                  <a16:creationId xmlns:a16="http://schemas.microsoft.com/office/drawing/2014/main" id="{0BB294DA-B225-45BF-A7FA-C91145511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616"/>
              <a:ext cx="227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18" name="Line 6">
              <a:extLst>
                <a:ext uri="{FF2B5EF4-FFF2-40B4-BE49-F238E27FC236}">
                  <a16:creationId xmlns:a16="http://schemas.microsoft.com/office/drawing/2014/main" id="{A2B0A1E0-DACB-4109-8B1F-39A9C8687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43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4519" name="Line 7">
              <a:extLst>
                <a:ext uri="{FF2B5EF4-FFF2-40B4-BE49-F238E27FC236}">
                  <a16:creationId xmlns:a16="http://schemas.microsoft.com/office/drawing/2014/main" id="{77CB49B4-B674-414A-96F4-7CBC8722E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43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4520" name="Line 8">
              <a:extLst>
                <a:ext uri="{FF2B5EF4-FFF2-40B4-BE49-F238E27FC236}">
                  <a16:creationId xmlns:a16="http://schemas.microsoft.com/office/drawing/2014/main" id="{55DDC4B2-0A00-4C82-B4EC-09FED887F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3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grpSp>
          <p:nvGrpSpPr>
            <p:cNvPr id="64521" name="Group 9">
              <a:extLst>
                <a:ext uri="{FF2B5EF4-FFF2-40B4-BE49-F238E27FC236}">
                  <a16:creationId xmlns:a16="http://schemas.microsoft.com/office/drawing/2014/main" id="{7CD2BB1A-7AB4-43A6-BCA0-E367C6CE0D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1616"/>
              <a:ext cx="226" cy="91"/>
              <a:chOff x="431" y="3430"/>
              <a:chExt cx="226" cy="182"/>
            </a:xfrm>
          </p:grpSpPr>
          <p:sp>
            <p:nvSpPr>
              <p:cNvPr id="64522" name="Line 10">
                <a:extLst>
                  <a:ext uri="{FF2B5EF4-FFF2-40B4-BE49-F238E27FC236}">
                    <a16:creationId xmlns:a16="http://schemas.microsoft.com/office/drawing/2014/main" id="{CADC15BD-089E-49CD-8713-73F544A92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23" name="Line 11">
                <a:extLst>
                  <a:ext uri="{FF2B5EF4-FFF2-40B4-BE49-F238E27FC236}">
                    <a16:creationId xmlns:a16="http://schemas.microsoft.com/office/drawing/2014/main" id="{172E9A9A-57CC-4E6B-93BE-874AE41E8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24" name="Line 12">
                <a:extLst>
                  <a:ext uri="{FF2B5EF4-FFF2-40B4-BE49-F238E27FC236}">
                    <a16:creationId xmlns:a16="http://schemas.microsoft.com/office/drawing/2014/main" id="{3E9B3985-16DF-4300-A1B4-708DFAD90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25" name="Line 13">
                <a:extLst>
                  <a:ext uri="{FF2B5EF4-FFF2-40B4-BE49-F238E27FC236}">
                    <a16:creationId xmlns:a16="http://schemas.microsoft.com/office/drawing/2014/main" id="{31FFB4E2-29A8-478C-85D7-2F29F4FCF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4526" name="Group 14">
              <a:extLst>
                <a:ext uri="{FF2B5EF4-FFF2-40B4-BE49-F238E27FC236}">
                  <a16:creationId xmlns:a16="http://schemas.microsoft.com/office/drawing/2014/main" id="{E7B2CC36-FB9D-403A-9DA5-2FF6C4D2E6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2795"/>
              <a:ext cx="226" cy="91"/>
              <a:chOff x="431" y="3430"/>
              <a:chExt cx="226" cy="182"/>
            </a:xfrm>
          </p:grpSpPr>
          <p:sp>
            <p:nvSpPr>
              <p:cNvPr id="64527" name="Line 15">
                <a:extLst>
                  <a:ext uri="{FF2B5EF4-FFF2-40B4-BE49-F238E27FC236}">
                    <a16:creationId xmlns:a16="http://schemas.microsoft.com/office/drawing/2014/main" id="{98C2EC2B-C9B4-4554-B1DF-00E937B0C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28" name="Line 16">
                <a:extLst>
                  <a:ext uri="{FF2B5EF4-FFF2-40B4-BE49-F238E27FC236}">
                    <a16:creationId xmlns:a16="http://schemas.microsoft.com/office/drawing/2014/main" id="{827E168D-CC0C-49DC-8843-9FDA5A8F1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29" name="Line 17">
                <a:extLst>
                  <a:ext uri="{FF2B5EF4-FFF2-40B4-BE49-F238E27FC236}">
                    <a16:creationId xmlns:a16="http://schemas.microsoft.com/office/drawing/2014/main" id="{7EE09CBC-6966-4CB6-95CC-AB1C3D4A3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30" name="Line 18">
                <a:extLst>
                  <a:ext uri="{FF2B5EF4-FFF2-40B4-BE49-F238E27FC236}">
                    <a16:creationId xmlns:a16="http://schemas.microsoft.com/office/drawing/2014/main" id="{F260C5FB-1D71-4DF3-A20F-7A24689D0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64531" name="Group 19">
              <a:extLst>
                <a:ext uri="{FF2B5EF4-FFF2-40B4-BE49-F238E27FC236}">
                  <a16:creationId xmlns:a16="http://schemas.microsoft.com/office/drawing/2014/main" id="{CCF1259A-9288-4FF3-8811-570328D39C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482"/>
              <a:ext cx="499" cy="1724"/>
              <a:chOff x="2653" y="1434"/>
              <a:chExt cx="499" cy="1724"/>
            </a:xfrm>
          </p:grpSpPr>
          <p:sp>
            <p:nvSpPr>
              <p:cNvPr id="64532" name="Rectangle 20">
                <a:extLst>
                  <a:ext uri="{FF2B5EF4-FFF2-40B4-BE49-F238E27FC236}">
                    <a16:creationId xmlns:a16="http://schemas.microsoft.com/office/drawing/2014/main" id="{977E377E-8C8A-470F-9AB0-A8776D738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616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33" name="Line 21">
                <a:extLst>
                  <a:ext uri="{FF2B5EF4-FFF2-40B4-BE49-F238E27FC236}">
                    <a16:creationId xmlns:a16="http://schemas.microsoft.com/office/drawing/2014/main" id="{C8314AAF-58AF-4485-944B-50756540D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43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34" name="Line 22">
                <a:extLst>
                  <a:ext uri="{FF2B5EF4-FFF2-40B4-BE49-F238E27FC236}">
                    <a16:creationId xmlns:a16="http://schemas.microsoft.com/office/drawing/2014/main" id="{C809DEF8-9D8A-4CDC-B4D5-17C19A3C0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43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35" name="Line 23">
                <a:extLst>
                  <a:ext uri="{FF2B5EF4-FFF2-40B4-BE49-F238E27FC236}">
                    <a16:creationId xmlns:a16="http://schemas.microsoft.com/office/drawing/2014/main" id="{D87E642D-A0DD-4362-B30B-AC31DBAEE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3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4536" name="Group 24">
                <a:extLst>
                  <a:ext uri="{FF2B5EF4-FFF2-40B4-BE49-F238E27FC236}">
                    <a16:creationId xmlns:a16="http://schemas.microsoft.com/office/drawing/2014/main" id="{7628893C-633D-409A-89B6-82C009268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" y="1616"/>
                <a:ext cx="226" cy="91"/>
                <a:chOff x="431" y="3430"/>
                <a:chExt cx="226" cy="182"/>
              </a:xfrm>
            </p:grpSpPr>
            <p:sp>
              <p:nvSpPr>
                <p:cNvPr id="64537" name="Line 25">
                  <a:extLst>
                    <a:ext uri="{FF2B5EF4-FFF2-40B4-BE49-F238E27FC236}">
                      <a16:creationId xmlns:a16="http://schemas.microsoft.com/office/drawing/2014/main" id="{C8468040-E3C9-4F36-BBF5-73B1CB24A0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38" name="Line 26">
                  <a:extLst>
                    <a:ext uri="{FF2B5EF4-FFF2-40B4-BE49-F238E27FC236}">
                      <a16:creationId xmlns:a16="http://schemas.microsoft.com/office/drawing/2014/main" id="{29CA3A1A-E34D-459E-BD5B-98877F0999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39" name="Line 27">
                  <a:extLst>
                    <a:ext uri="{FF2B5EF4-FFF2-40B4-BE49-F238E27FC236}">
                      <a16:creationId xmlns:a16="http://schemas.microsoft.com/office/drawing/2014/main" id="{27A1815C-0865-47E0-9A38-726164DE68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40" name="Line 28">
                  <a:extLst>
                    <a:ext uri="{FF2B5EF4-FFF2-40B4-BE49-F238E27FC236}">
                      <a16:creationId xmlns:a16="http://schemas.microsoft.com/office/drawing/2014/main" id="{1F207FD4-AEA7-454B-B4C4-1AAB97B0B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4541" name="Group 29">
                <a:extLst>
                  <a:ext uri="{FF2B5EF4-FFF2-40B4-BE49-F238E27FC236}">
                    <a16:creationId xmlns:a16="http://schemas.microsoft.com/office/drawing/2014/main" id="{4C9B01E5-300A-4EB6-B85D-70A68F47D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2795"/>
                <a:ext cx="226" cy="91"/>
                <a:chOff x="431" y="3430"/>
                <a:chExt cx="226" cy="182"/>
              </a:xfrm>
            </p:grpSpPr>
            <p:sp>
              <p:nvSpPr>
                <p:cNvPr id="64542" name="Line 30">
                  <a:extLst>
                    <a:ext uri="{FF2B5EF4-FFF2-40B4-BE49-F238E27FC236}">
                      <a16:creationId xmlns:a16="http://schemas.microsoft.com/office/drawing/2014/main" id="{87215D21-B3C0-4C15-8E11-D20122341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43" name="Line 31">
                  <a:extLst>
                    <a:ext uri="{FF2B5EF4-FFF2-40B4-BE49-F238E27FC236}">
                      <a16:creationId xmlns:a16="http://schemas.microsoft.com/office/drawing/2014/main" id="{B4F5A340-3322-4A5A-928F-C2B9DA1C23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44" name="Line 32">
                  <a:extLst>
                    <a:ext uri="{FF2B5EF4-FFF2-40B4-BE49-F238E27FC236}">
                      <a16:creationId xmlns:a16="http://schemas.microsoft.com/office/drawing/2014/main" id="{F2FD65A8-0441-4569-8F47-56F878FF64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45" name="Line 33">
                  <a:extLst>
                    <a:ext uri="{FF2B5EF4-FFF2-40B4-BE49-F238E27FC236}">
                      <a16:creationId xmlns:a16="http://schemas.microsoft.com/office/drawing/2014/main" id="{8678201F-64A0-43D7-9239-A4EDE8130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</p:grpSp>
        <p:grpSp>
          <p:nvGrpSpPr>
            <p:cNvPr id="64546" name="Group 34">
              <a:extLst>
                <a:ext uri="{FF2B5EF4-FFF2-40B4-BE49-F238E27FC236}">
                  <a16:creationId xmlns:a16="http://schemas.microsoft.com/office/drawing/2014/main" id="{A15EA065-39CB-47BB-A470-713DF820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2296"/>
              <a:ext cx="499" cy="1724"/>
              <a:chOff x="2653" y="1434"/>
              <a:chExt cx="499" cy="1724"/>
            </a:xfrm>
          </p:grpSpPr>
          <p:sp>
            <p:nvSpPr>
              <p:cNvPr id="64547" name="Rectangle 35">
                <a:extLst>
                  <a:ext uri="{FF2B5EF4-FFF2-40B4-BE49-F238E27FC236}">
                    <a16:creationId xmlns:a16="http://schemas.microsoft.com/office/drawing/2014/main" id="{A00048F0-C05D-4645-95E6-91EAE474C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616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48" name="Line 36">
                <a:extLst>
                  <a:ext uri="{FF2B5EF4-FFF2-40B4-BE49-F238E27FC236}">
                    <a16:creationId xmlns:a16="http://schemas.microsoft.com/office/drawing/2014/main" id="{7FC2D5D2-B923-4D9D-91C8-12BB10D0A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43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49" name="Line 37">
                <a:extLst>
                  <a:ext uri="{FF2B5EF4-FFF2-40B4-BE49-F238E27FC236}">
                    <a16:creationId xmlns:a16="http://schemas.microsoft.com/office/drawing/2014/main" id="{6FF3D8C6-D548-41AF-B914-F9230D078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43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50" name="Line 38">
                <a:extLst>
                  <a:ext uri="{FF2B5EF4-FFF2-40B4-BE49-F238E27FC236}">
                    <a16:creationId xmlns:a16="http://schemas.microsoft.com/office/drawing/2014/main" id="{AD7056DF-656B-4361-AC35-1A49A1EC8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3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4551" name="Group 39">
                <a:extLst>
                  <a:ext uri="{FF2B5EF4-FFF2-40B4-BE49-F238E27FC236}">
                    <a16:creationId xmlns:a16="http://schemas.microsoft.com/office/drawing/2014/main" id="{8B274A55-2AFC-4E02-A390-0C635158B7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" y="1616"/>
                <a:ext cx="226" cy="91"/>
                <a:chOff x="431" y="3430"/>
                <a:chExt cx="226" cy="182"/>
              </a:xfrm>
            </p:grpSpPr>
            <p:sp>
              <p:nvSpPr>
                <p:cNvPr id="64552" name="Line 40">
                  <a:extLst>
                    <a:ext uri="{FF2B5EF4-FFF2-40B4-BE49-F238E27FC236}">
                      <a16:creationId xmlns:a16="http://schemas.microsoft.com/office/drawing/2014/main" id="{7B4874FC-99C4-42DE-9CBC-2E059CA92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53" name="Line 41">
                  <a:extLst>
                    <a:ext uri="{FF2B5EF4-FFF2-40B4-BE49-F238E27FC236}">
                      <a16:creationId xmlns:a16="http://schemas.microsoft.com/office/drawing/2014/main" id="{44591F50-FA89-4DAF-B2E4-410B8E0C5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54" name="Line 42">
                  <a:extLst>
                    <a:ext uri="{FF2B5EF4-FFF2-40B4-BE49-F238E27FC236}">
                      <a16:creationId xmlns:a16="http://schemas.microsoft.com/office/drawing/2014/main" id="{D4998D00-D32E-48CB-9C56-A56C90A807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55" name="Line 43">
                  <a:extLst>
                    <a:ext uri="{FF2B5EF4-FFF2-40B4-BE49-F238E27FC236}">
                      <a16:creationId xmlns:a16="http://schemas.microsoft.com/office/drawing/2014/main" id="{387D10C4-BC93-4BAE-ACE4-7773BD79C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4556" name="Group 44">
                <a:extLst>
                  <a:ext uri="{FF2B5EF4-FFF2-40B4-BE49-F238E27FC236}">
                    <a16:creationId xmlns:a16="http://schemas.microsoft.com/office/drawing/2014/main" id="{DB58E8C0-6A00-40F8-BDDF-83A48AF07B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2795"/>
                <a:ext cx="226" cy="91"/>
                <a:chOff x="431" y="3430"/>
                <a:chExt cx="226" cy="182"/>
              </a:xfrm>
            </p:grpSpPr>
            <p:sp>
              <p:nvSpPr>
                <p:cNvPr id="64557" name="Line 45">
                  <a:extLst>
                    <a:ext uri="{FF2B5EF4-FFF2-40B4-BE49-F238E27FC236}">
                      <a16:creationId xmlns:a16="http://schemas.microsoft.com/office/drawing/2014/main" id="{52BFE17E-DC1B-4929-8531-AE48A14F3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58" name="Line 46">
                  <a:extLst>
                    <a:ext uri="{FF2B5EF4-FFF2-40B4-BE49-F238E27FC236}">
                      <a16:creationId xmlns:a16="http://schemas.microsoft.com/office/drawing/2014/main" id="{994ECF08-ACEB-4D29-862A-DD7157BE3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59" name="Line 47">
                  <a:extLst>
                    <a:ext uri="{FF2B5EF4-FFF2-40B4-BE49-F238E27FC236}">
                      <a16:creationId xmlns:a16="http://schemas.microsoft.com/office/drawing/2014/main" id="{E9586329-BBFF-4A2A-B510-3A99058621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60" name="Line 48">
                  <a:extLst>
                    <a:ext uri="{FF2B5EF4-FFF2-40B4-BE49-F238E27FC236}">
                      <a16:creationId xmlns:a16="http://schemas.microsoft.com/office/drawing/2014/main" id="{2134656B-87E5-412D-938B-6F3AC4DEB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</p:grpSp>
        <p:sp>
          <p:nvSpPr>
            <p:cNvPr id="64561" name="Line 49">
              <a:extLst>
                <a:ext uri="{FF2B5EF4-FFF2-40B4-BE49-F238E27FC236}">
                  <a16:creationId xmlns:a16="http://schemas.microsoft.com/office/drawing/2014/main" id="{E8E4EA9D-13FD-4CE1-A287-F9A664E76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158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4562" name="Line 50">
              <a:extLst>
                <a:ext uri="{FF2B5EF4-FFF2-40B4-BE49-F238E27FC236}">
                  <a16:creationId xmlns:a16="http://schemas.microsoft.com/office/drawing/2014/main" id="{2CD07C04-DED3-43FE-9D6B-048D704AF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205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grpSp>
          <p:nvGrpSpPr>
            <p:cNvPr id="64563" name="Group 51">
              <a:extLst>
                <a:ext uri="{FF2B5EF4-FFF2-40B4-BE49-F238E27FC236}">
                  <a16:creationId xmlns:a16="http://schemas.microsoft.com/office/drawing/2014/main" id="{EF6B713B-1A8D-4962-9D80-1481CB843F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1434"/>
              <a:ext cx="499" cy="1724"/>
              <a:chOff x="2653" y="1434"/>
              <a:chExt cx="499" cy="1724"/>
            </a:xfrm>
          </p:grpSpPr>
          <p:sp>
            <p:nvSpPr>
              <p:cNvPr id="64564" name="Rectangle 52">
                <a:extLst>
                  <a:ext uri="{FF2B5EF4-FFF2-40B4-BE49-F238E27FC236}">
                    <a16:creationId xmlns:a16="http://schemas.microsoft.com/office/drawing/2014/main" id="{A1A3F0BC-CA94-486C-861C-582FD96C0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616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5" name="Line 53">
                <a:extLst>
                  <a:ext uri="{FF2B5EF4-FFF2-40B4-BE49-F238E27FC236}">
                    <a16:creationId xmlns:a16="http://schemas.microsoft.com/office/drawing/2014/main" id="{CAFBAB0D-D82D-4F16-BE7B-2EF00ECF9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43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66" name="Line 54">
                <a:extLst>
                  <a:ext uri="{FF2B5EF4-FFF2-40B4-BE49-F238E27FC236}">
                    <a16:creationId xmlns:a16="http://schemas.microsoft.com/office/drawing/2014/main" id="{C9AF8149-E24E-409A-8D5E-5E9593120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43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567" name="Line 55">
                <a:extLst>
                  <a:ext uri="{FF2B5EF4-FFF2-40B4-BE49-F238E27FC236}">
                    <a16:creationId xmlns:a16="http://schemas.microsoft.com/office/drawing/2014/main" id="{C800C1D2-0974-4530-882F-B34808860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3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4568" name="Group 56">
                <a:extLst>
                  <a:ext uri="{FF2B5EF4-FFF2-40B4-BE49-F238E27FC236}">
                    <a16:creationId xmlns:a16="http://schemas.microsoft.com/office/drawing/2014/main" id="{6BE838CD-4AC7-49B1-83DA-8AE7F39E2B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" y="1616"/>
                <a:ext cx="226" cy="91"/>
                <a:chOff x="431" y="3430"/>
                <a:chExt cx="226" cy="182"/>
              </a:xfrm>
            </p:grpSpPr>
            <p:sp>
              <p:nvSpPr>
                <p:cNvPr id="64569" name="Line 57">
                  <a:extLst>
                    <a:ext uri="{FF2B5EF4-FFF2-40B4-BE49-F238E27FC236}">
                      <a16:creationId xmlns:a16="http://schemas.microsoft.com/office/drawing/2014/main" id="{CE9366F7-0CFE-459F-B87C-265E439E7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70" name="Line 58">
                  <a:extLst>
                    <a:ext uri="{FF2B5EF4-FFF2-40B4-BE49-F238E27FC236}">
                      <a16:creationId xmlns:a16="http://schemas.microsoft.com/office/drawing/2014/main" id="{42B1DBF6-28F9-4200-A9D2-45657BAED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71" name="Line 59">
                  <a:extLst>
                    <a:ext uri="{FF2B5EF4-FFF2-40B4-BE49-F238E27FC236}">
                      <a16:creationId xmlns:a16="http://schemas.microsoft.com/office/drawing/2014/main" id="{23A00DBD-52D5-43AB-A442-F0D8B9230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72" name="Line 60">
                  <a:extLst>
                    <a:ext uri="{FF2B5EF4-FFF2-40B4-BE49-F238E27FC236}">
                      <a16:creationId xmlns:a16="http://schemas.microsoft.com/office/drawing/2014/main" id="{F71BA3C9-6253-4C89-BF94-7838F6248E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4573" name="Group 61">
                <a:extLst>
                  <a:ext uri="{FF2B5EF4-FFF2-40B4-BE49-F238E27FC236}">
                    <a16:creationId xmlns:a16="http://schemas.microsoft.com/office/drawing/2014/main" id="{D317CBE0-71E4-4E0E-892B-AB320E80A9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2795"/>
                <a:ext cx="226" cy="91"/>
                <a:chOff x="431" y="3430"/>
                <a:chExt cx="226" cy="182"/>
              </a:xfrm>
            </p:grpSpPr>
            <p:sp>
              <p:nvSpPr>
                <p:cNvPr id="64574" name="Line 62">
                  <a:extLst>
                    <a:ext uri="{FF2B5EF4-FFF2-40B4-BE49-F238E27FC236}">
                      <a16:creationId xmlns:a16="http://schemas.microsoft.com/office/drawing/2014/main" id="{E0AA79DD-2F2E-48DD-9CB7-C87147BCF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75" name="Line 63">
                  <a:extLst>
                    <a:ext uri="{FF2B5EF4-FFF2-40B4-BE49-F238E27FC236}">
                      <a16:creationId xmlns:a16="http://schemas.microsoft.com/office/drawing/2014/main" id="{E83995AB-7F86-4ACF-BF82-E01BF5C5CC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76" name="Line 64">
                  <a:extLst>
                    <a:ext uri="{FF2B5EF4-FFF2-40B4-BE49-F238E27FC236}">
                      <a16:creationId xmlns:a16="http://schemas.microsoft.com/office/drawing/2014/main" id="{BC72CAFC-6BFF-4E0D-B8A0-7E50F8EE4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577" name="Line 65">
                  <a:extLst>
                    <a:ext uri="{FF2B5EF4-FFF2-40B4-BE49-F238E27FC236}">
                      <a16:creationId xmlns:a16="http://schemas.microsoft.com/office/drawing/2014/main" id="{88BF045D-7B22-4068-AC52-BB6CF5189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</p:grpSp>
        <p:sp>
          <p:nvSpPr>
            <p:cNvPr id="64578" name="Line 66">
              <a:extLst>
                <a:ext uri="{FF2B5EF4-FFF2-40B4-BE49-F238E27FC236}">
                  <a16:creationId xmlns:a16="http://schemas.microsoft.com/office/drawing/2014/main" id="{2505AD15-1B6F-42B4-9DBD-536C8EBAC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229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4579" name="Text Box 67">
              <a:extLst>
                <a:ext uri="{FF2B5EF4-FFF2-40B4-BE49-F238E27FC236}">
                  <a16:creationId xmlns:a16="http://schemas.microsoft.com/office/drawing/2014/main" id="{A5899C14-B94A-4E07-B086-11016253A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1163"/>
              <a:ext cx="605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A+B</a:t>
              </a:r>
            </a:p>
          </p:txBody>
        </p:sp>
        <p:sp>
          <p:nvSpPr>
            <p:cNvPr id="64580" name="Text Box 68">
              <a:extLst>
                <a:ext uri="{FF2B5EF4-FFF2-40B4-BE49-F238E27FC236}">
                  <a16:creationId xmlns:a16="http://schemas.microsoft.com/office/drawing/2014/main" id="{0E748AAD-DD2E-4FBE-9D30-A6FC7398E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3" y="346"/>
              <a:ext cx="32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A</a:t>
              </a:r>
            </a:p>
          </p:txBody>
        </p:sp>
        <p:sp>
          <p:nvSpPr>
            <p:cNvPr id="64581" name="Line 69">
              <a:extLst>
                <a:ext uri="{FF2B5EF4-FFF2-40B4-BE49-F238E27FC236}">
                  <a16:creationId xmlns:a16="http://schemas.microsoft.com/office/drawing/2014/main" id="{0BFD4F7A-2A89-4741-82EF-8E8C99FB8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402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64582" name="Text Box 70">
              <a:extLst>
                <a:ext uri="{FF2B5EF4-FFF2-40B4-BE49-F238E27FC236}">
                  <a16:creationId xmlns:a16="http://schemas.microsoft.com/office/drawing/2014/main" id="{A774ACDB-CD2F-4372-9908-4718C94AC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115"/>
              <a:ext cx="327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B</a:t>
              </a:r>
            </a:p>
          </p:txBody>
        </p:sp>
        <p:sp>
          <p:nvSpPr>
            <p:cNvPr id="64583" name="Text Box 71">
              <a:extLst>
                <a:ext uri="{FF2B5EF4-FFF2-40B4-BE49-F238E27FC236}">
                  <a16:creationId xmlns:a16="http://schemas.microsoft.com/office/drawing/2014/main" id="{5F52DF76-5F95-4137-90F9-C5009851C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3839"/>
              <a:ext cx="339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C</a:t>
              </a:r>
            </a:p>
          </p:txBody>
        </p:sp>
        <p:sp>
          <p:nvSpPr>
            <p:cNvPr id="64584" name="Text Box 72">
              <a:extLst>
                <a:ext uri="{FF2B5EF4-FFF2-40B4-BE49-F238E27FC236}">
                  <a16:creationId xmlns:a16="http://schemas.microsoft.com/office/drawing/2014/main" id="{2A2C93DB-4238-4809-8FA6-C693D018C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3158"/>
              <a:ext cx="61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B+C</a:t>
              </a:r>
            </a:p>
          </p:txBody>
        </p:sp>
      </p:grpSp>
      <p:sp>
        <p:nvSpPr>
          <p:cNvPr id="64740" name="Line 228">
            <a:extLst>
              <a:ext uri="{FF2B5EF4-FFF2-40B4-BE49-F238E27FC236}">
                <a16:creationId xmlns:a16="http://schemas.microsoft.com/office/drawing/2014/main" id="{056DFC8A-EDF8-4D3D-8B72-6C85C55B2E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0388" y="1304925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4950" name="Text Box 438">
            <a:extLst>
              <a:ext uri="{FF2B5EF4-FFF2-40B4-BE49-F238E27FC236}">
                <a16:creationId xmlns:a16="http://schemas.microsoft.com/office/drawing/2014/main" id="{16F2054F-4DB6-45EC-9F51-0A8C07DA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337661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A+B+C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9B8269-58FB-4303-85B2-E28C9812737D}"/>
              </a:ext>
            </a:extLst>
          </p:cNvPr>
          <p:cNvGrpSpPr/>
          <p:nvPr/>
        </p:nvGrpSpPr>
        <p:grpSpPr>
          <a:xfrm>
            <a:off x="5846471" y="1217821"/>
            <a:ext cx="3176587" cy="5673725"/>
            <a:chOff x="5082899" y="1217821"/>
            <a:chExt cx="3176587" cy="5673725"/>
          </a:xfrm>
        </p:grpSpPr>
        <p:sp>
          <p:nvSpPr>
            <p:cNvPr id="64739" name="Rectangle 227">
              <a:extLst>
                <a:ext uri="{FF2B5EF4-FFF2-40B4-BE49-F238E27FC236}">
                  <a16:creationId xmlns:a16="http://schemas.microsoft.com/office/drawing/2014/main" id="{03C19B2B-99ED-43F6-ABA9-D83E09B8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1544638"/>
              <a:ext cx="234950" cy="4116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880F0C-22F6-4091-ACCE-C92E04C812DE}"/>
                </a:ext>
              </a:extLst>
            </p:cNvPr>
            <p:cNvGrpSpPr/>
            <p:nvPr/>
          </p:nvGrpSpPr>
          <p:grpSpPr>
            <a:xfrm>
              <a:off x="5082899" y="1217821"/>
              <a:ext cx="3176587" cy="5673725"/>
              <a:chOff x="5091113" y="1125538"/>
              <a:chExt cx="3176587" cy="5673725"/>
            </a:xfrm>
          </p:grpSpPr>
          <p:sp>
            <p:nvSpPr>
              <p:cNvPr id="64741" name="Line 229">
                <a:extLst>
                  <a:ext uri="{FF2B5EF4-FFF2-40B4-BE49-F238E27FC236}">
                    <a16:creationId xmlns:a16="http://schemas.microsoft.com/office/drawing/2014/main" id="{D74ACB3C-7B00-421A-91A8-06D644F0B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0388" y="1304925"/>
                <a:ext cx="280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4743" name="Group 231">
                <a:extLst>
                  <a:ext uri="{FF2B5EF4-FFF2-40B4-BE49-F238E27FC236}">
                    <a16:creationId xmlns:a16="http://schemas.microsoft.com/office/drawing/2014/main" id="{116ABE1D-3561-4B53-8731-25F8219DC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3063" y="1544638"/>
                <a:ext cx="233362" cy="120650"/>
                <a:chOff x="431" y="3430"/>
                <a:chExt cx="226" cy="182"/>
              </a:xfrm>
            </p:grpSpPr>
            <p:sp>
              <p:nvSpPr>
                <p:cNvPr id="64744" name="Line 232">
                  <a:extLst>
                    <a:ext uri="{FF2B5EF4-FFF2-40B4-BE49-F238E27FC236}">
                      <a16:creationId xmlns:a16="http://schemas.microsoft.com/office/drawing/2014/main" id="{63E7D2BC-E8FE-4D34-9231-39156ED96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45" name="Line 233">
                  <a:extLst>
                    <a:ext uri="{FF2B5EF4-FFF2-40B4-BE49-F238E27FC236}">
                      <a16:creationId xmlns:a16="http://schemas.microsoft.com/office/drawing/2014/main" id="{F5427D87-90F9-4363-93B7-18C07035C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46" name="Line 234">
                  <a:extLst>
                    <a:ext uri="{FF2B5EF4-FFF2-40B4-BE49-F238E27FC236}">
                      <a16:creationId xmlns:a16="http://schemas.microsoft.com/office/drawing/2014/main" id="{D356EFDA-E362-4DA7-8729-37D91D33B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47" name="Line 235">
                  <a:extLst>
                    <a:ext uri="{FF2B5EF4-FFF2-40B4-BE49-F238E27FC236}">
                      <a16:creationId xmlns:a16="http://schemas.microsoft.com/office/drawing/2014/main" id="{55E0005B-841A-4D69-BD29-63779FD70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sp>
            <p:nvSpPr>
              <p:cNvPr id="64787" name="Text Box 275">
                <a:extLst>
                  <a:ext uri="{FF2B5EF4-FFF2-40B4-BE49-F238E27FC236}">
                    <a16:creationId xmlns:a16="http://schemas.microsoft.com/office/drawing/2014/main" id="{01C0DC44-F1BA-4FE8-A122-72807A18E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825" y="1125538"/>
                <a:ext cx="3365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dirty="0"/>
                  <a:t>A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F8B1185-79C2-48E8-8496-4973852321A6}"/>
                  </a:ext>
                </a:extLst>
              </p:cNvPr>
              <p:cNvGrpSpPr/>
              <p:nvPr/>
            </p:nvGrpSpPr>
            <p:grpSpPr>
              <a:xfrm>
                <a:off x="5091113" y="2133600"/>
                <a:ext cx="3176587" cy="4665663"/>
                <a:chOff x="5091113" y="2133600"/>
                <a:chExt cx="3176587" cy="4665663"/>
              </a:xfrm>
            </p:grpSpPr>
            <p:sp>
              <p:nvSpPr>
                <p:cNvPr id="64724" name="Rectangle 212">
                  <a:extLst>
                    <a:ext uri="{FF2B5EF4-FFF2-40B4-BE49-F238E27FC236}">
                      <a16:creationId xmlns:a16="http://schemas.microsoft.com/office/drawing/2014/main" id="{3718D47A-BB6C-4018-8AAB-6A11F5EE5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5350" y="2798763"/>
                  <a:ext cx="233363" cy="173355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4725" name="Line 213">
                  <a:extLst>
                    <a:ext uri="{FF2B5EF4-FFF2-40B4-BE49-F238E27FC236}">
                      <a16:creationId xmlns:a16="http://schemas.microsoft.com/office/drawing/2014/main" id="{2624A09F-FB22-439E-A9C1-07B3E672F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9013" y="2559050"/>
                  <a:ext cx="0" cy="2397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26" name="Line 214">
                  <a:extLst>
                    <a:ext uri="{FF2B5EF4-FFF2-40B4-BE49-F238E27FC236}">
                      <a16:creationId xmlns:a16="http://schemas.microsoft.com/office/drawing/2014/main" id="{CDA30065-7882-47F4-A394-BA0A78960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9013" y="2559050"/>
                  <a:ext cx="7477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27" name="Line 215">
                  <a:extLst>
                    <a:ext uri="{FF2B5EF4-FFF2-40B4-BE49-F238E27FC236}">
                      <a16:creationId xmlns:a16="http://schemas.microsoft.com/office/drawing/2014/main" id="{8C30D84A-A999-4610-838F-53935E4BC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9013" y="4532313"/>
                  <a:ext cx="0" cy="2984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4728" name="Group 216">
                  <a:extLst>
                    <a:ext uri="{FF2B5EF4-FFF2-40B4-BE49-F238E27FC236}">
                      <a16:creationId xmlns:a16="http://schemas.microsoft.com/office/drawing/2014/main" id="{84D09FA6-DD08-473C-90B5-EA2E9E1E5D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81688" y="2798763"/>
                  <a:ext cx="233362" cy="120650"/>
                  <a:chOff x="431" y="3430"/>
                  <a:chExt cx="226" cy="182"/>
                </a:xfrm>
              </p:grpSpPr>
              <p:sp>
                <p:nvSpPr>
                  <p:cNvPr id="64729" name="Line 217">
                    <a:extLst>
                      <a:ext uri="{FF2B5EF4-FFF2-40B4-BE49-F238E27FC236}">
                        <a16:creationId xmlns:a16="http://schemas.microsoft.com/office/drawing/2014/main" id="{3E3BC3A9-9DA3-477E-8EE3-AD0AC9471B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30" name="Line 218">
                    <a:extLst>
                      <a:ext uri="{FF2B5EF4-FFF2-40B4-BE49-F238E27FC236}">
                        <a16:creationId xmlns:a16="http://schemas.microsoft.com/office/drawing/2014/main" id="{7F868349-7616-49D5-9CA2-570EC1ED48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31" name="Line 219">
                    <a:extLst>
                      <a:ext uri="{FF2B5EF4-FFF2-40B4-BE49-F238E27FC236}">
                        <a16:creationId xmlns:a16="http://schemas.microsoft.com/office/drawing/2014/main" id="{6A6F488F-37E6-4975-8905-7755B672EC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32" name="Line 220">
                    <a:extLst>
                      <a:ext uri="{FF2B5EF4-FFF2-40B4-BE49-F238E27FC236}">
                        <a16:creationId xmlns:a16="http://schemas.microsoft.com/office/drawing/2014/main" id="{85FFD467-65CF-4D02-B6B1-EF05A71A6C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4733" name="Group 221">
                  <a:extLst>
                    <a:ext uri="{FF2B5EF4-FFF2-40B4-BE49-F238E27FC236}">
                      <a16:creationId xmlns:a16="http://schemas.microsoft.com/office/drawing/2014/main" id="{CEBDDBFF-B6F7-4B50-B9CF-BCDE0B89B7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35650" y="4352925"/>
                  <a:ext cx="231775" cy="119063"/>
                  <a:chOff x="431" y="3430"/>
                  <a:chExt cx="226" cy="182"/>
                </a:xfrm>
              </p:grpSpPr>
              <p:sp>
                <p:nvSpPr>
                  <p:cNvPr id="64734" name="Line 222">
                    <a:extLst>
                      <a:ext uri="{FF2B5EF4-FFF2-40B4-BE49-F238E27FC236}">
                        <a16:creationId xmlns:a16="http://schemas.microsoft.com/office/drawing/2014/main" id="{0DE7F481-85CB-4076-BC65-0F06308419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35" name="Line 223">
                    <a:extLst>
                      <a:ext uri="{FF2B5EF4-FFF2-40B4-BE49-F238E27FC236}">
                        <a16:creationId xmlns:a16="http://schemas.microsoft.com/office/drawing/2014/main" id="{70310456-A0E2-45A7-89AF-91A9D86E25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36" name="Line 224">
                    <a:extLst>
                      <a:ext uri="{FF2B5EF4-FFF2-40B4-BE49-F238E27FC236}">
                        <a16:creationId xmlns:a16="http://schemas.microsoft.com/office/drawing/2014/main" id="{03CF9911-7863-44BA-85F3-94DC4AA47F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37" name="Line 225">
                    <a:extLst>
                      <a:ext uri="{FF2B5EF4-FFF2-40B4-BE49-F238E27FC236}">
                        <a16:creationId xmlns:a16="http://schemas.microsoft.com/office/drawing/2014/main" id="{EEB2C0D1-7DB1-4185-80CA-98E220CBD4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sp>
              <p:nvSpPr>
                <p:cNvPr id="64756" name="Line 244">
                  <a:extLst>
                    <a:ext uri="{FF2B5EF4-FFF2-40B4-BE49-F238E27FC236}">
                      <a16:creationId xmlns:a16="http://schemas.microsoft.com/office/drawing/2014/main" id="{4E6229AA-D9DB-41F0-96A4-63A0A6834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9925" y="3695700"/>
                  <a:ext cx="2809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57" name="Line 245">
                  <a:extLst>
                    <a:ext uri="{FF2B5EF4-FFF2-40B4-BE49-F238E27FC236}">
                      <a16:creationId xmlns:a16="http://schemas.microsoft.com/office/drawing/2014/main" id="{BE582B19-CB39-4CB6-96F4-FD22FEA8B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10388" y="5667375"/>
                  <a:ext cx="0" cy="2984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4763" name="Group 251">
                  <a:extLst>
                    <a:ext uri="{FF2B5EF4-FFF2-40B4-BE49-F238E27FC236}">
                      <a16:creationId xmlns:a16="http://schemas.microsoft.com/office/drawing/2014/main" id="{6E7544CD-F68E-4CF9-B5EC-BE5C53A77F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77025" y="5487988"/>
                  <a:ext cx="233363" cy="119062"/>
                  <a:chOff x="431" y="3430"/>
                  <a:chExt cx="226" cy="182"/>
                </a:xfrm>
              </p:grpSpPr>
              <p:sp>
                <p:nvSpPr>
                  <p:cNvPr id="64764" name="Line 252">
                    <a:extLst>
                      <a:ext uri="{FF2B5EF4-FFF2-40B4-BE49-F238E27FC236}">
                        <a16:creationId xmlns:a16="http://schemas.microsoft.com/office/drawing/2014/main" id="{0B574BD1-54B8-46DD-892B-B6F3732A9E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65" name="Line 253">
                    <a:extLst>
                      <a:ext uri="{FF2B5EF4-FFF2-40B4-BE49-F238E27FC236}">
                        <a16:creationId xmlns:a16="http://schemas.microsoft.com/office/drawing/2014/main" id="{451F5C1E-D4FC-4202-A92E-C2D84CFB0F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66" name="Line 254">
                    <a:extLst>
                      <a:ext uri="{FF2B5EF4-FFF2-40B4-BE49-F238E27FC236}">
                        <a16:creationId xmlns:a16="http://schemas.microsoft.com/office/drawing/2014/main" id="{6C3714DE-71CD-4C3B-9F74-5BEB0788BE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67" name="Line 255">
                    <a:extLst>
                      <a:ext uri="{FF2B5EF4-FFF2-40B4-BE49-F238E27FC236}">
                        <a16:creationId xmlns:a16="http://schemas.microsoft.com/office/drawing/2014/main" id="{A69B9B1B-8A07-4A05-9F89-D8ACFE85BF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sp>
              <p:nvSpPr>
                <p:cNvPr id="64768" name="Line 256">
                  <a:extLst>
                    <a:ext uri="{FF2B5EF4-FFF2-40B4-BE49-F238E27FC236}">
                      <a16:creationId xmlns:a16="http://schemas.microsoft.com/office/drawing/2014/main" id="{0AB2E472-A160-483E-A695-D215C2EA7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9013" y="4830763"/>
                  <a:ext cx="7477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4770" name="Group 258">
                  <a:extLst>
                    <a:ext uri="{FF2B5EF4-FFF2-40B4-BE49-F238E27FC236}">
                      <a16:creationId xmlns:a16="http://schemas.microsoft.com/office/drawing/2014/main" id="{358514A0-3906-4512-A4AC-43082CC076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35650" y="2559050"/>
                  <a:ext cx="512763" cy="2271713"/>
                  <a:chOff x="2653" y="1434"/>
                  <a:chExt cx="499" cy="1724"/>
                </a:xfrm>
              </p:grpSpPr>
              <p:sp>
                <p:nvSpPr>
                  <p:cNvPr id="64771" name="Rectangle 259">
                    <a:extLst>
                      <a:ext uri="{FF2B5EF4-FFF2-40B4-BE49-F238E27FC236}">
                        <a16:creationId xmlns:a16="http://schemas.microsoft.com/office/drawing/2014/main" id="{910E3FD4-FA26-4D70-9784-D724E18BA6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616"/>
                    <a:ext cx="227" cy="131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b-NO"/>
                  </a:p>
                </p:txBody>
              </p:sp>
              <p:sp>
                <p:nvSpPr>
                  <p:cNvPr id="64772" name="Line 260">
                    <a:extLst>
                      <a:ext uri="{FF2B5EF4-FFF2-40B4-BE49-F238E27FC236}">
                        <a16:creationId xmlns:a16="http://schemas.microsoft.com/office/drawing/2014/main" id="{E0179C63-3D91-467D-B749-5CD6001864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434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73" name="Line 261">
                    <a:extLst>
                      <a:ext uri="{FF2B5EF4-FFF2-40B4-BE49-F238E27FC236}">
                        <a16:creationId xmlns:a16="http://schemas.microsoft.com/office/drawing/2014/main" id="{C24D3E03-33C6-4D12-BD62-6686DB670C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34"/>
                    <a:ext cx="2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74" name="Line 262">
                    <a:extLst>
                      <a:ext uri="{FF2B5EF4-FFF2-40B4-BE49-F238E27FC236}">
                        <a16:creationId xmlns:a16="http://schemas.microsoft.com/office/drawing/2014/main" id="{E322559F-DDF1-4AEE-9AA8-92ABA83BFF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931"/>
                    <a:ext cx="0" cy="2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grpSp>
                <p:nvGrpSpPr>
                  <p:cNvPr id="64775" name="Group 263">
                    <a:extLst>
                      <a:ext uri="{FF2B5EF4-FFF2-40B4-BE49-F238E27FC236}">
                        <a16:creationId xmlns:a16="http://schemas.microsoft.com/office/drawing/2014/main" id="{68907A7E-FBA3-494A-9A53-0CDC6B111E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98" y="1616"/>
                    <a:ext cx="226" cy="91"/>
                    <a:chOff x="431" y="3430"/>
                    <a:chExt cx="226" cy="182"/>
                  </a:xfrm>
                </p:grpSpPr>
                <p:sp>
                  <p:nvSpPr>
                    <p:cNvPr id="64776" name="Line 264">
                      <a:extLst>
                        <a:ext uri="{FF2B5EF4-FFF2-40B4-BE49-F238E27FC236}">
                          <a16:creationId xmlns:a16="http://schemas.microsoft.com/office/drawing/2014/main" id="{6AB43F6E-1E6C-401E-A68F-E398653802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3430"/>
                      <a:ext cx="22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64777" name="Line 265">
                      <a:extLst>
                        <a:ext uri="{FF2B5EF4-FFF2-40B4-BE49-F238E27FC236}">
                          <a16:creationId xmlns:a16="http://schemas.microsoft.com/office/drawing/2014/main" id="{09BF3FD1-CD79-4287-A23A-FA737C4B92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1" y="3430"/>
                      <a:ext cx="136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64778" name="Line 266">
                      <a:extLst>
                        <a:ext uri="{FF2B5EF4-FFF2-40B4-BE49-F238E27FC236}">
                          <a16:creationId xmlns:a16="http://schemas.microsoft.com/office/drawing/2014/main" id="{248FE1C2-901C-486E-AFEB-32FAD573C6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3521"/>
                      <a:ext cx="136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64779" name="Line 267">
                      <a:extLst>
                        <a:ext uri="{FF2B5EF4-FFF2-40B4-BE49-F238E27FC236}">
                          <a16:creationId xmlns:a16="http://schemas.microsoft.com/office/drawing/2014/main" id="{63DDEEDE-D5FE-484D-BCE1-EA2B4D3378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3612"/>
                      <a:ext cx="22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64780" name="Group 268">
                    <a:extLst>
                      <a:ext uri="{FF2B5EF4-FFF2-40B4-BE49-F238E27FC236}">
                        <a16:creationId xmlns:a16="http://schemas.microsoft.com/office/drawing/2014/main" id="{85678DB9-EC48-4296-96ED-E321721BBE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53" y="2795"/>
                    <a:ext cx="226" cy="91"/>
                    <a:chOff x="431" y="3430"/>
                    <a:chExt cx="226" cy="182"/>
                  </a:xfrm>
                </p:grpSpPr>
                <p:sp>
                  <p:nvSpPr>
                    <p:cNvPr id="64781" name="Line 269">
                      <a:extLst>
                        <a:ext uri="{FF2B5EF4-FFF2-40B4-BE49-F238E27FC236}">
                          <a16:creationId xmlns:a16="http://schemas.microsoft.com/office/drawing/2014/main" id="{86CBBF94-7E99-4209-A813-2A022AF3B9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3430"/>
                      <a:ext cx="22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64782" name="Line 270">
                      <a:extLst>
                        <a:ext uri="{FF2B5EF4-FFF2-40B4-BE49-F238E27FC236}">
                          <a16:creationId xmlns:a16="http://schemas.microsoft.com/office/drawing/2014/main" id="{5ABF8915-F22F-4B33-8849-367FC39930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1" y="3430"/>
                      <a:ext cx="136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64783" name="Line 271">
                      <a:extLst>
                        <a:ext uri="{FF2B5EF4-FFF2-40B4-BE49-F238E27FC236}">
                          <a16:creationId xmlns:a16="http://schemas.microsoft.com/office/drawing/2014/main" id="{34B44782-09B1-445D-8846-B5DF8487DF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3521"/>
                      <a:ext cx="136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64784" name="Line 272">
                      <a:extLst>
                        <a:ext uri="{FF2B5EF4-FFF2-40B4-BE49-F238E27FC236}">
                          <a16:creationId xmlns:a16="http://schemas.microsoft.com/office/drawing/2014/main" id="{A7E4649D-0067-4D9F-836F-8711B32C8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3612"/>
                      <a:ext cx="22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nb-NO"/>
                    </a:p>
                  </p:txBody>
                </p:sp>
              </p:grpSp>
            </p:grpSp>
            <p:sp>
              <p:nvSpPr>
                <p:cNvPr id="64785" name="Line 273">
                  <a:extLst>
                    <a:ext uri="{FF2B5EF4-FFF2-40B4-BE49-F238E27FC236}">
                      <a16:creationId xmlns:a16="http://schemas.microsoft.com/office/drawing/2014/main" id="{2B8619C1-12F0-4E89-9DF0-20C79A30BE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8625" y="3695700"/>
                  <a:ext cx="4667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86" name="Text Box 274">
                  <a:extLst>
                    <a:ext uri="{FF2B5EF4-FFF2-40B4-BE49-F238E27FC236}">
                      <a16:creationId xmlns:a16="http://schemas.microsoft.com/office/drawing/2014/main" id="{3AB14D43-ACB7-4D99-9F5E-3E2E5743D6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11863" y="2133600"/>
                  <a:ext cx="6223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/>
                    <a:t>A+B</a:t>
                  </a:r>
                </a:p>
              </p:txBody>
            </p:sp>
            <p:sp>
              <p:nvSpPr>
                <p:cNvPr id="64788" name="Line 276">
                  <a:extLst>
                    <a:ext uri="{FF2B5EF4-FFF2-40B4-BE49-F238E27FC236}">
                      <a16:creationId xmlns:a16="http://schemas.microsoft.com/office/drawing/2014/main" id="{DACEA02C-683E-4850-82CE-C0436833F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08800" y="5965825"/>
                  <a:ext cx="3286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89" name="Text Box 277">
                  <a:extLst>
                    <a:ext uri="{FF2B5EF4-FFF2-40B4-BE49-F238E27FC236}">
                      <a16:creationId xmlns:a16="http://schemas.microsoft.com/office/drawing/2014/main" id="{A0475DBF-64DA-461C-B18A-D2B32B936B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83450" y="3455988"/>
                  <a:ext cx="3365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/>
                    <a:t>B</a:t>
                  </a:r>
                </a:p>
              </p:txBody>
            </p:sp>
            <p:sp>
              <p:nvSpPr>
                <p:cNvPr id="64790" name="Text Box 278">
                  <a:extLst>
                    <a:ext uri="{FF2B5EF4-FFF2-40B4-BE49-F238E27FC236}">
                      <a16:creationId xmlns:a16="http://schemas.microsoft.com/office/drawing/2014/main" id="{F04522A8-217C-466D-BD42-B6278AF75E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83450" y="5727700"/>
                  <a:ext cx="34925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/>
                    <a:t>C</a:t>
                  </a:r>
                </a:p>
              </p:txBody>
            </p:sp>
            <p:sp>
              <p:nvSpPr>
                <p:cNvPr id="64791" name="Text Box 279">
                  <a:extLst>
                    <a:ext uri="{FF2B5EF4-FFF2-40B4-BE49-F238E27FC236}">
                      <a16:creationId xmlns:a16="http://schemas.microsoft.com/office/drawing/2014/main" id="{B73832C0-08F9-458A-82EA-8511BD5492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5050" y="4830763"/>
                  <a:ext cx="6350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/>
                    <a:t>B+C</a:t>
                  </a:r>
                </a:p>
              </p:txBody>
            </p:sp>
            <p:grpSp>
              <p:nvGrpSpPr>
                <p:cNvPr id="64868" name="Group 356">
                  <a:extLst>
                    <a:ext uri="{FF2B5EF4-FFF2-40B4-BE49-F238E27FC236}">
                      <a16:creationId xmlns:a16="http://schemas.microsoft.com/office/drawing/2014/main" id="{6309CF80-E296-4C41-8376-E779E368F7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95963" y="4292600"/>
                  <a:ext cx="288925" cy="215900"/>
                  <a:chOff x="2562" y="1933"/>
                  <a:chExt cx="182" cy="136"/>
                </a:xfrm>
              </p:grpSpPr>
              <p:sp>
                <p:nvSpPr>
                  <p:cNvPr id="64869" name="Line 357">
                    <a:extLst>
                      <a:ext uri="{FF2B5EF4-FFF2-40B4-BE49-F238E27FC236}">
                        <a16:creationId xmlns:a16="http://schemas.microsoft.com/office/drawing/2014/main" id="{7E09C7A7-C0FF-4AFB-B669-8A25085110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1933"/>
                    <a:ext cx="182" cy="13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870" name="Line 358">
                    <a:extLst>
                      <a:ext uri="{FF2B5EF4-FFF2-40B4-BE49-F238E27FC236}">
                        <a16:creationId xmlns:a16="http://schemas.microsoft.com/office/drawing/2014/main" id="{0E46C6C0-C7B5-46E3-AF3D-BEF00AD0EF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933"/>
                    <a:ext cx="136" cy="13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4871" name="Group 359">
                  <a:extLst>
                    <a:ext uri="{FF2B5EF4-FFF2-40B4-BE49-F238E27FC236}">
                      <a16:creationId xmlns:a16="http://schemas.microsoft.com/office/drawing/2014/main" id="{1F7B0BB5-1D4A-481E-901A-CEF7B9923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67400" y="2708275"/>
                  <a:ext cx="288925" cy="215900"/>
                  <a:chOff x="2562" y="1933"/>
                  <a:chExt cx="182" cy="136"/>
                </a:xfrm>
              </p:grpSpPr>
              <p:sp>
                <p:nvSpPr>
                  <p:cNvPr id="64872" name="Line 360">
                    <a:extLst>
                      <a:ext uri="{FF2B5EF4-FFF2-40B4-BE49-F238E27FC236}">
                        <a16:creationId xmlns:a16="http://schemas.microsoft.com/office/drawing/2014/main" id="{99D856D4-6EB4-4467-B197-E77E666005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1933"/>
                    <a:ext cx="182" cy="13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873" name="Line 361">
                    <a:extLst>
                      <a:ext uri="{FF2B5EF4-FFF2-40B4-BE49-F238E27FC236}">
                        <a16:creationId xmlns:a16="http://schemas.microsoft.com/office/drawing/2014/main" id="{16339E5C-B1DD-4762-8938-3FDB05DAF4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933"/>
                    <a:ext cx="136" cy="13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sp>
              <p:nvSpPr>
                <p:cNvPr id="64874" name="Line 362">
                  <a:extLst>
                    <a:ext uri="{FF2B5EF4-FFF2-40B4-BE49-F238E27FC236}">
                      <a16:creationId xmlns:a16="http://schemas.microsoft.com/office/drawing/2014/main" id="{779A88B2-E864-4668-BD5C-D2559C6F79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11863" y="4941888"/>
                  <a:ext cx="79216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875" name="Line 363">
                  <a:extLst>
                    <a:ext uri="{FF2B5EF4-FFF2-40B4-BE49-F238E27FC236}">
                      <a16:creationId xmlns:a16="http://schemas.microsoft.com/office/drawing/2014/main" id="{CD746ACC-E36B-4F22-85DE-E404B3B848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11863" y="4508500"/>
                  <a:ext cx="0" cy="4333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876" name="Line 364">
                  <a:extLst>
                    <a:ext uri="{FF2B5EF4-FFF2-40B4-BE49-F238E27FC236}">
                      <a16:creationId xmlns:a16="http://schemas.microsoft.com/office/drawing/2014/main" id="{E4BEE2DD-4FDE-4AA1-8C23-62C59DB4E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11863" y="2492375"/>
                  <a:ext cx="79216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877" name="Line 365">
                  <a:extLst>
                    <a:ext uri="{FF2B5EF4-FFF2-40B4-BE49-F238E27FC236}">
                      <a16:creationId xmlns:a16="http://schemas.microsoft.com/office/drawing/2014/main" id="{722A779C-0F79-46E0-A48F-96365FC7A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1863" y="2492375"/>
                  <a:ext cx="0" cy="2889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878" name="Text Box 366">
                  <a:extLst>
                    <a:ext uri="{FF2B5EF4-FFF2-40B4-BE49-F238E27FC236}">
                      <a16:creationId xmlns:a16="http://schemas.microsoft.com/office/drawing/2014/main" id="{F86E3505-2148-4352-8165-7FE3CDFEEF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72313" y="2297113"/>
                  <a:ext cx="11874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/>
                    <a:t>liquid split</a:t>
                  </a:r>
                </a:p>
              </p:txBody>
            </p:sp>
            <p:sp>
              <p:nvSpPr>
                <p:cNvPr id="64879" name="Text Box 367">
                  <a:extLst>
                    <a:ext uri="{FF2B5EF4-FFF2-40B4-BE49-F238E27FC236}">
                      <a16:creationId xmlns:a16="http://schemas.microsoft.com/office/drawing/2014/main" id="{C0377B18-CA82-426C-9DF4-FD0AC619C7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19925" y="4652963"/>
                  <a:ext cx="12255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/>
                    <a:t>vapor split</a:t>
                  </a:r>
                </a:p>
              </p:txBody>
            </p:sp>
            <p:sp>
              <p:nvSpPr>
                <p:cNvPr id="64880" name="Text Box 368">
                  <a:extLst>
                    <a:ext uri="{FF2B5EF4-FFF2-40B4-BE49-F238E27FC236}">
                      <a16:creationId xmlns:a16="http://schemas.microsoft.com/office/drawing/2014/main" id="{A3577648-CA8F-425A-81C2-D437EF21FA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64250" y="6157913"/>
                  <a:ext cx="2203450" cy="641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 dirty="0"/>
                    <a:t>5. </a:t>
                  </a:r>
                  <a:r>
                    <a:rPr lang="en-US" altLang="nb-NO" dirty="0" err="1"/>
                    <a:t>Petlyuk</a:t>
                  </a:r>
                  <a:endParaRPr lang="en-US" altLang="nb-NO" dirty="0"/>
                </a:p>
                <a:p>
                  <a:r>
                    <a:rPr lang="en-US" altLang="nb-NO" dirty="0"/>
                    <a:t>30-40% less energy</a:t>
                  </a:r>
                </a:p>
              </p:txBody>
            </p:sp>
            <p:sp>
              <p:nvSpPr>
                <p:cNvPr id="64951" name="Text Box 439">
                  <a:extLst>
                    <a:ext uri="{FF2B5EF4-FFF2-40B4-BE49-F238E27FC236}">
                      <a16:creationId xmlns:a16="http://schemas.microsoft.com/office/drawing/2014/main" id="{8B45840C-0AD0-4E3D-B9F3-54555730E6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91113" y="3349625"/>
                  <a:ext cx="92075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/>
                    <a:t>A+B+C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0B7A6C-9616-495B-BDC3-ABE4DFE9CB90}"/>
              </a:ext>
            </a:extLst>
          </p:cNvPr>
          <p:cNvGrpSpPr/>
          <p:nvPr/>
        </p:nvGrpSpPr>
        <p:grpSpPr>
          <a:xfrm>
            <a:off x="3057285" y="1102601"/>
            <a:ext cx="2665412" cy="5683250"/>
            <a:chOff x="2627313" y="1161657"/>
            <a:chExt cx="2665412" cy="5683250"/>
          </a:xfrm>
        </p:grpSpPr>
        <p:grpSp>
          <p:nvGrpSpPr>
            <p:cNvPr id="64654" name="Group 142">
              <a:extLst>
                <a:ext uri="{FF2B5EF4-FFF2-40B4-BE49-F238E27FC236}">
                  <a16:creationId xmlns:a16="http://schemas.microsoft.com/office/drawing/2014/main" id="{9384884E-A9FE-47DB-9ED5-0730BAE46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2750" y="1161657"/>
              <a:ext cx="2124075" cy="4968875"/>
              <a:chOff x="2336" y="346"/>
              <a:chExt cx="2062" cy="3771"/>
            </a:xfrm>
          </p:grpSpPr>
          <p:sp>
            <p:nvSpPr>
              <p:cNvPr id="64655" name="Rectangle 143">
                <a:extLst>
                  <a:ext uri="{FF2B5EF4-FFF2-40B4-BE49-F238E27FC236}">
                    <a16:creationId xmlns:a16="http://schemas.microsoft.com/office/drawing/2014/main" id="{939236C4-9C98-4BAF-9D1E-25641667E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616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656" name="Line 144">
                <a:extLst>
                  <a:ext uri="{FF2B5EF4-FFF2-40B4-BE49-F238E27FC236}">
                    <a16:creationId xmlns:a16="http://schemas.microsoft.com/office/drawing/2014/main" id="{1173C9FE-5E6F-4930-B615-D555C4117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43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657" name="Line 145">
                <a:extLst>
                  <a:ext uri="{FF2B5EF4-FFF2-40B4-BE49-F238E27FC236}">
                    <a16:creationId xmlns:a16="http://schemas.microsoft.com/office/drawing/2014/main" id="{1EC77F43-8DA1-4189-8785-C32EDE68F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43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658" name="Line 146">
                <a:extLst>
                  <a:ext uri="{FF2B5EF4-FFF2-40B4-BE49-F238E27FC236}">
                    <a16:creationId xmlns:a16="http://schemas.microsoft.com/office/drawing/2014/main" id="{02D95CEE-3D9A-4BD1-B095-DE3FA9E6D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3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4659" name="Group 147">
                <a:extLst>
                  <a:ext uri="{FF2B5EF4-FFF2-40B4-BE49-F238E27FC236}">
                    <a16:creationId xmlns:a16="http://schemas.microsoft.com/office/drawing/2014/main" id="{C007A286-1B61-44A2-8A0A-F84B2C3E07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" y="1616"/>
                <a:ext cx="226" cy="91"/>
                <a:chOff x="431" y="3430"/>
                <a:chExt cx="226" cy="182"/>
              </a:xfrm>
            </p:grpSpPr>
            <p:sp>
              <p:nvSpPr>
                <p:cNvPr id="64660" name="Line 148">
                  <a:extLst>
                    <a:ext uri="{FF2B5EF4-FFF2-40B4-BE49-F238E27FC236}">
                      <a16:creationId xmlns:a16="http://schemas.microsoft.com/office/drawing/2014/main" id="{E4CBC02E-1E49-4C3C-82C0-A1EE30269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61" name="Line 149">
                  <a:extLst>
                    <a:ext uri="{FF2B5EF4-FFF2-40B4-BE49-F238E27FC236}">
                      <a16:creationId xmlns:a16="http://schemas.microsoft.com/office/drawing/2014/main" id="{64A5B40D-A414-48BA-BFF8-50C42BE9E6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62" name="Line 150">
                  <a:extLst>
                    <a:ext uri="{FF2B5EF4-FFF2-40B4-BE49-F238E27FC236}">
                      <a16:creationId xmlns:a16="http://schemas.microsoft.com/office/drawing/2014/main" id="{125DC994-B0D7-4E3C-8C24-E0444D18B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63" name="Line 151">
                  <a:extLst>
                    <a:ext uri="{FF2B5EF4-FFF2-40B4-BE49-F238E27FC236}">
                      <a16:creationId xmlns:a16="http://schemas.microsoft.com/office/drawing/2014/main" id="{AFF05BD2-185B-471D-9181-874DA9006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4664" name="Group 152">
                <a:extLst>
                  <a:ext uri="{FF2B5EF4-FFF2-40B4-BE49-F238E27FC236}">
                    <a16:creationId xmlns:a16="http://schemas.microsoft.com/office/drawing/2014/main" id="{A9DE4D68-F72A-45DF-886A-807336C89E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2795"/>
                <a:ext cx="226" cy="91"/>
                <a:chOff x="431" y="3430"/>
                <a:chExt cx="226" cy="182"/>
              </a:xfrm>
            </p:grpSpPr>
            <p:sp>
              <p:nvSpPr>
                <p:cNvPr id="64665" name="Line 153">
                  <a:extLst>
                    <a:ext uri="{FF2B5EF4-FFF2-40B4-BE49-F238E27FC236}">
                      <a16:creationId xmlns:a16="http://schemas.microsoft.com/office/drawing/2014/main" id="{E4AAEFC8-A4A5-433B-B278-9EEDA9687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430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66" name="Line 154">
                  <a:extLst>
                    <a:ext uri="{FF2B5EF4-FFF2-40B4-BE49-F238E27FC236}">
                      <a16:creationId xmlns:a16="http://schemas.microsoft.com/office/drawing/2014/main" id="{8BE55DA2-1138-47FD-88DC-77F128666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" y="3430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67" name="Line 155">
                  <a:extLst>
                    <a:ext uri="{FF2B5EF4-FFF2-40B4-BE49-F238E27FC236}">
                      <a16:creationId xmlns:a16="http://schemas.microsoft.com/office/drawing/2014/main" id="{B9C62A15-5EDF-495A-BB91-74FD7156E1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" y="352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68" name="Line 156">
                  <a:extLst>
                    <a:ext uri="{FF2B5EF4-FFF2-40B4-BE49-F238E27FC236}">
                      <a16:creationId xmlns:a16="http://schemas.microsoft.com/office/drawing/2014/main" id="{32C846D0-EA63-4857-A965-F8B6E82A1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361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  <p:grpSp>
            <p:nvGrpSpPr>
              <p:cNvPr id="64669" name="Group 157">
                <a:extLst>
                  <a:ext uri="{FF2B5EF4-FFF2-40B4-BE49-F238E27FC236}">
                    <a16:creationId xmlns:a16="http://schemas.microsoft.com/office/drawing/2014/main" id="{5089EFB5-2E8D-445E-96B4-BC11F1D067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0" y="482"/>
                <a:ext cx="499" cy="1724"/>
                <a:chOff x="2653" y="1434"/>
                <a:chExt cx="499" cy="1724"/>
              </a:xfrm>
            </p:grpSpPr>
            <p:sp>
              <p:nvSpPr>
                <p:cNvPr id="64670" name="Rectangle 158">
                  <a:extLst>
                    <a:ext uri="{FF2B5EF4-FFF2-40B4-BE49-F238E27FC236}">
                      <a16:creationId xmlns:a16="http://schemas.microsoft.com/office/drawing/2014/main" id="{E6C15737-25FB-4BDB-BDAF-AEE9BCDDB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1616"/>
                  <a:ext cx="227" cy="13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 dirty="0"/>
                </a:p>
              </p:txBody>
            </p:sp>
            <p:sp>
              <p:nvSpPr>
                <p:cNvPr id="64671" name="Line 159">
                  <a:extLst>
                    <a:ext uri="{FF2B5EF4-FFF2-40B4-BE49-F238E27FC236}">
                      <a16:creationId xmlns:a16="http://schemas.microsoft.com/office/drawing/2014/main" id="{574E6873-6605-4D69-8D5B-CD5190B20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1434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72" name="Line 160">
                  <a:extLst>
                    <a:ext uri="{FF2B5EF4-FFF2-40B4-BE49-F238E27FC236}">
                      <a16:creationId xmlns:a16="http://schemas.microsoft.com/office/drawing/2014/main" id="{F71D4BB6-0A19-491E-86E6-4EAB9C716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43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73" name="Line 161">
                  <a:extLst>
                    <a:ext uri="{FF2B5EF4-FFF2-40B4-BE49-F238E27FC236}">
                      <a16:creationId xmlns:a16="http://schemas.microsoft.com/office/drawing/2014/main" id="{937E86A8-516B-4012-90DD-49709F5C2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931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4674" name="Group 162">
                  <a:extLst>
                    <a:ext uri="{FF2B5EF4-FFF2-40B4-BE49-F238E27FC236}">
                      <a16:creationId xmlns:a16="http://schemas.microsoft.com/office/drawing/2014/main" id="{75A6EB1F-E083-46AF-B888-A03798DE02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8" y="1616"/>
                  <a:ext cx="226" cy="91"/>
                  <a:chOff x="431" y="3430"/>
                  <a:chExt cx="226" cy="182"/>
                </a:xfrm>
              </p:grpSpPr>
              <p:sp>
                <p:nvSpPr>
                  <p:cNvPr id="64675" name="Line 163">
                    <a:extLst>
                      <a:ext uri="{FF2B5EF4-FFF2-40B4-BE49-F238E27FC236}">
                        <a16:creationId xmlns:a16="http://schemas.microsoft.com/office/drawing/2014/main" id="{0C815674-9F19-44DB-ACD5-6441FA2DFC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76" name="Line 164">
                    <a:extLst>
                      <a:ext uri="{FF2B5EF4-FFF2-40B4-BE49-F238E27FC236}">
                        <a16:creationId xmlns:a16="http://schemas.microsoft.com/office/drawing/2014/main" id="{B7326D0E-17C9-4AD2-8DC2-77765860D5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77" name="Line 165">
                    <a:extLst>
                      <a:ext uri="{FF2B5EF4-FFF2-40B4-BE49-F238E27FC236}">
                        <a16:creationId xmlns:a16="http://schemas.microsoft.com/office/drawing/2014/main" id="{DE0FE8A4-6FFD-43AE-9E2E-3CEA3509FF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78" name="Line 166">
                    <a:extLst>
                      <a:ext uri="{FF2B5EF4-FFF2-40B4-BE49-F238E27FC236}">
                        <a16:creationId xmlns:a16="http://schemas.microsoft.com/office/drawing/2014/main" id="{32EF3979-5300-407C-AC82-A8BFEAA5F1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4679" name="Group 167">
                  <a:extLst>
                    <a:ext uri="{FF2B5EF4-FFF2-40B4-BE49-F238E27FC236}">
                      <a16:creationId xmlns:a16="http://schemas.microsoft.com/office/drawing/2014/main" id="{55B35458-1904-4334-945F-9309CC779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3" y="2795"/>
                  <a:ext cx="226" cy="91"/>
                  <a:chOff x="431" y="3430"/>
                  <a:chExt cx="226" cy="182"/>
                </a:xfrm>
              </p:grpSpPr>
              <p:sp>
                <p:nvSpPr>
                  <p:cNvPr id="64680" name="Line 168">
                    <a:extLst>
                      <a:ext uri="{FF2B5EF4-FFF2-40B4-BE49-F238E27FC236}">
                        <a16:creationId xmlns:a16="http://schemas.microsoft.com/office/drawing/2014/main" id="{1B19FA6E-A342-4593-ABDA-8610B9D3DC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81" name="Line 169">
                    <a:extLst>
                      <a:ext uri="{FF2B5EF4-FFF2-40B4-BE49-F238E27FC236}">
                        <a16:creationId xmlns:a16="http://schemas.microsoft.com/office/drawing/2014/main" id="{33F0B658-26FF-40CE-8C78-3A337DA9A7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82" name="Line 170">
                    <a:extLst>
                      <a:ext uri="{FF2B5EF4-FFF2-40B4-BE49-F238E27FC236}">
                        <a16:creationId xmlns:a16="http://schemas.microsoft.com/office/drawing/2014/main" id="{B545C71A-1F19-43E3-94C0-F00D0C10F8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83" name="Line 171">
                    <a:extLst>
                      <a:ext uri="{FF2B5EF4-FFF2-40B4-BE49-F238E27FC236}">
                        <a16:creationId xmlns:a16="http://schemas.microsoft.com/office/drawing/2014/main" id="{91EB895A-7E1D-43BF-A7CE-22153BDCC7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</p:grpSp>
          <p:grpSp>
            <p:nvGrpSpPr>
              <p:cNvPr id="64684" name="Group 172">
                <a:extLst>
                  <a:ext uri="{FF2B5EF4-FFF2-40B4-BE49-F238E27FC236}">
                    <a16:creationId xmlns:a16="http://schemas.microsoft.com/office/drawing/2014/main" id="{E14B05B3-EB5D-4B3E-B4CA-CE81811F3B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0" y="2296"/>
                <a:ext cx="499" cy="1724"/>
                <a:chOff x="2653" y="1434"/>
                <a:chExt cx="499" cy="1724"/>
              </a:xfrm>
            </p:grpSpPr>
            <p:sp>
              <p:nvSpPr>
                <p:cNvPr id="64685" name="Rectangle 173">
                  <a:extLst>
                    <a:ext uri="{FF2B5EF4-FFF2-40B4-BE49-F238E27FC236}">
                      <a16:creationId xmlns:a16="http://schemas.microsoft.com/office/drawing/2014/main" id="{4613BAE3-3A95-4EA1-8A67-4BBE6CE64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1616"/>
                  <a:ext cx="227" cy="13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4686" name="Line 174">
                  <a:extLst>
                    <a:ext uri="{FF2B5EF4-FFF2-40B4-BE49-F238E27FC236}">
                      <a16:creationId xmlns:a16="http://schemas.microsoft.com/office/drawing/2014/main" id="{ABB7A462-53B7-4104-B34C-97FC9CB44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1434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87" name="Line 175">
                  <a:extLst>
                    <a:ext uri="{FF2B5EF4-FFF2-40B4-BE49-F238E27FC236}">
                      <a16:creationId xmlns:a16="http://schemas.microsoft.com/office/drawing/2014/main" id="{42AFFA0D-CD2E-4D27-A21B-024E9D0942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43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688" name="Line 176">
                  <a:extLst>
                    <a:ext uri="{FF2B5EF4-FFF2-40B4-BE49-F238E27FC236}">
                      <a16:creationId xmlns:a16="http://schemas.microsoft.com/office/drawing/2014/main" id="{3E985CDB-B01D-439D-AB1C-21C21C7F1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931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4689" name="Group 177">
                  <a:extLst>
                    <a:ext uri="{FF2B5EF4-FFF2-40B4-BE49-F238E27FC236}">
                      <a16:creationId xmlns:a16="http://schemas.microsoft.com/office/drawing/2014/main" id="{F2108303-8064-4EAC-B358-70384A948D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8" y="1616"/>
                  <a:ext cx="226" cy="91"/>
                  <a:chOff x="431" y="3430"/>
                  <a:chExt cx="226" cy="182"/>
                </a:xfrm>
              </p:grpSpPr>
              <p:sp>
                <p:nvSpPr>
                  <p:cNvPr id="64690" name="Line 178">
                    <a:extLst>
                      <a:ext uri="{FF2B5EF4-FFF2-40B4-BE49-F238E27FC236}">
                        <a16:creationId xmlns:a16="http://schemas.microsoft.com/office/drawing/2014/main" id="{7EB78614-2C40-442E-B769-354846579E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91" name="Line 179">
                    <a:extLst>
                      <a:ext uri="{FF2B5EF4-FFF2-40B4-BE49-F238E27FC236}">
                        <a16:creationId xmlns:a16="http://schemas.microsoft.com/office/drawing/2014/main" id="{702A0B7C-C72C-439C-B692-DDBA48767F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92" name="Line 180">
                    <a:extLst>
                      <a:ext uri="{FF2B5EF4-FFF2-40B4-BE49-F238E27FC236}">
                        <a16:creationId xmlns:a16="http://schemas.microsoft.com/office/drawing/2014/main" id="{E3DE0C00-4B77-4908-905D-66E5B20597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93" name="Line 181">
                    <a:extLst>
                      <a:ext uri="{FF2B5EF4-FFF2-40B4-BE49-F238E27FC236}">
                        <a16:creationId xmlns:a16="http://schemas.microsoft.com/office/drawing/2014/main" id="{D876585D-1893-4F00-8D57-24CE869EAA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4694" name="Group 182">
                  <a:extLst>
                    <a:ext uri="{FF2B5EF4-FFF2-40B4-BE49-F238E27FC236}">
                      <a16:creationId xmlns:a16="http://schemas.microsoft.com/office/drawing/2014/main" id="{449429DB-3E25-41CF-B751-9D81F1DC5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3" y="2795"/>
                  <a:ext cx="226" cy="91"/>
                  <a:chOff x="431" y="3430"/>
                  <a:chExt cx="226" cy="182"/>
                </a:xfrm>
              </p:grpSpPr>
              <p:sp>
                <p:nvSpPr>
                  <p:cNvPr id="64695" name="Line 183">
                    <a:extLst>
                      <a:ext uri="{FF2B5EF4-FFF2-40B4-BE49-F238E27FC236}">
                        <a16:creationId xmlns:a16="http://schemas.microsoft.com/office/drawing/2014/main" id="{15B3AA13-FA16-4A10-906F-1587E23ABB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96" name="Line 184">
                    <a:extLst>
                      <a:ext uri="{FF2B5EF4-FFF2-40B4-BE49-F238E27FC236}">
                        <a16:creationId xmlns:a16="http://schemas.microsoft.com/office/drawing/2014/main" id="{47145A8D-A261-4816-81B8-1FEA2D39CE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97" name="Line 185">
                    <a:extLst>
                      <a:ext uri="{FF2B5EF4-FFF2-40B4-BE49-F238E27FC236}">
                        <a16:creationId xmlns:a16="http://schemas.microsoft.com/office/drawing/2014/main" id="{335551D6-41E0-4190-AA5A-68256B6B6F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698" name="Line 186">
                    <a:extLst>
                      <a:ext uri="{FF2B5EF4-FFF2-40B4-BE49-F238E27FC236}">
                        <a16:creationId xmlns:a16="http://schemas.microsoft.com/office/drawing/2014/main" id="{550C4B47-6C5A-4A0B-B709-A6A0DE924C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</p:grpSp>
          <p:sp>
            <p:nvSpPr>
              <p:cNvPr id="64699" name="Line 187">
                <a:extLst>
                  <a:ext uri="{FF2B5EF4-FFF2-40B4-BE49-F238E27FC236}">
                    <a16:creationId xmlns:a16="http://schemas.microsoft.com/office/drawing/2014/main" id="{320B8C28-DE3C-4A52-B07F-6A4E4C2BD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158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700" name="Line 188">
                <a:extLst>
                  <a:ext uri="{FF2B5EF4-FFF2-40B4-BE49-F238E27FC236}">
                    <a16:creationId xmlns:a16="http://schemas.microsoft.com/office/drawing/2014/main" id="{80F74654-02DA-483B-8A78-B4791C035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205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4701" name="Group 189">
                <a:extLst>
                  <a:ext uri="{FF2B5EF4-FFF2-40B4-BE49-F238E27FC236}">
                    <a16:creationId xmlns:a16="http://schemas.microsoft.com/office/drawing/2014/main" id="{A0125FEF-AA9D-4E64-80A5-2BEB229D2C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1434"/>
                <a:ext cx="499" cy="1724"/>
                <a:chOff x="2653" y="1434"/>
                <a:chExt cx="499" cy="1724"/>
              </a:xfrm>
            </p:grpSpPr>
            <p:sp>
              <p:nvSpPr>
                <p:cNvPr id="64702" name="Rectangle 190">
                  <a:extLst>
                    <a:ext uri="{FF2B5EF4-FFF2-40B4-BE49-F238E27FC236}">
                      <a16:creationId xmlns:a16="http://schemas.microsoft.com/office/drawing/2014/main" id="{E345D90D-2B54-45EC-B2D9-6CD0816C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1616"/>
                  <a:ext cx="227" cy="131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4703" name="Line 191">
                  <a:extLst>
                    <a:ext uri="{FF2B5EF4-FFF2-40B4-BE49-F238E27FC236}">
                      <a16:creationId xmlns:a16="http://schemas.microsoft.com/office/drawing/2014/main" id="{99348E9B-FD94-461D-B9C4-AB3668ED6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1434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04" name="Line 192">
                  <a:extLst>
                    <a:ext uri="{FF2B5EF4-FFF2-40B4-BE49-F238E27FC236}">
                      <a16:creationId xmlns:a16="http://schemas.microsoft.com/office/drawing/2014/main" id="{4CE6DDCB-22FF-4C8F-BC30-44B546DE0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43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05" name="Line 193">
                  <a:extLst>
                    <a:ext uri="{FF2B5EF4-FFF2-40B4-BE49-F238E27FC236}">
                      <a16:creationId xmlns:a16="http://schemas.microsoft.com/office/drawing/2014/main" id="{DBDC01B0-97CE-41E4-9542-C97200B8E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931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grpSp>
              <p:nvGrpSpPr>
                <p:cNvPr id="64706" name="Group 194">
                  <a:extLst>
                    <a:ext uri="{FF2B5EF4-FFF2-40B4-BE49-F238E27FC236}">
                      <a16:creationId xmlns:a16="http://schemas.microsoft.com/office/drawing/2014/main" id="{023B7290-E6BA-4AB8-9801-B7BC77DC2A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8" y="1616"/>
                  <a:ext cx="226" cy="91"/>
                  <a:chOff x="431" y="3430"/>
                  <a:chExt cx="226" cy="182"/>
                </a:xfrm>
              </p:grpSpPr>
              <p:sp>
                <p:nvSpPr>
                  <p:cNvPr id="64707" name="Line 195">
                    <a:extLst>
                      <a:ext uri="{FF2B5EF4-FFF2-40B4-BE49-F238E27FC236}">
                        <a16:creationId xmlns:a16="http://schemas.microsoft.com/office/drawing/2014/main" id="{1D56BB84-E724-4734-83AD-9DB89B38CD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08" name="Line 196">
                    <a:extLst>
                      <a:ext uri="{FF2B5EF4-FFF2-40B4-BE49-F238E27FC236}">
                        <a16:creationId xmlns:a16="http://schemas.microsoft.com/office/drawing/2014/main" id="{CD6EEB31-3ECE-47F7-9158-C41824A052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09" name="Line 197">
                    <a:extLst>
                      <a:ext uri="{FF2B5EF4-FFF2-40B4-BE49-F238E27FC236}">
                        <a16:creationId xmlns:a16="http://schemas.microsoft.com/office/drawing/2014/main" id="{F96EBFFB-6A77-42EE-88D8-E460F2888F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10" name="Line 198">
                    <a:extLst>
                      <a:ext uri="{FF2B5EF4-FFF2-40B4-BE49-F238E27FC236}">
                        <a16:creationId xmlns:a16="http://schemas.microsoft.com/office/drawing/2014/main" id="{331BC8DA-A13D-46E3-8E26-843C22433C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64711" name="Group 199">
                  <a:extLst>
                    <a:ext uri="{FF2B5EF4-FFF2-40B4-BE49-F238E27FC236}">
                      <a16:creationId xmlns:a16="http://schemas.microsoft.com/office/drawing/2014/main" id="{0BFE3290-4445-4C16-9441-A346034D9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3" y="2795"/>
                  <a:ext cx="226" cy="91"/>
                  <a:chOff x="431" y="3430"/>
                  <a:chExt cx="226" cy="182"/>
                </a:xfrm>
              </p:grpSpPr>
              <p:sp>
                <p:nvSpPr>
                  <p:cNvPr id="64712" name="Line 200">
                    <a:extLst>
                      <a:ext uri="{FF2B5EF4-FFF2-40B4-BE49-F238E27FC236}">
                        <a16:creationId xmlns:a16="http://schemas.microsoft.com/office/drawing/2014/main" id="{077C46AE-99C0-43CA-AD7C-73AB4D3481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430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13" name="Line 201">
                    <a:extLst>
                      <a:ext uri="{FF2B5EF4-FFF2-40B4-BE49-F238E27FC236}">
                        <a16:creationId xmlns:a16="http://schemas.microsoft.com/office/drawing/2014/main" id="{3CF8D4B5-C353-421C-A4EA-9228E764F0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1" y="3430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14" name="Line 202">
                    <a:extLst>
                      <a:ext uri="{FF2B5EF4-FFF2-40B4-BE49-F238E27FC236}">
                        <a16:creationId xmlns:a16="http://schemas.microsoft.com/office/drawing/2014/main" id="{C1C82273-CE07-4BF4-9990-F4967AB5AD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" y="3521"/>
                    <a:ext cx="136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  <p:sp>
                <p:nvSpPr>
                  <p:cNvPr id="64715" name="Line 203">
                    <a:extLst>
                      <a:ext uri="{FF2B5EF4-FFF2-40B4-BE49-F238E27FC236}">
                        <a16:creationId xmlns:a16="http://schemas.microsoft.com/office/drawing/2014/main" id="{9FFBA77E-366E-4BE2-87CE-13C28A4D5D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" y="3612"/>
                    <a:ext cx="22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nb-NO"/>
                  </a:p>
                </p:txBody>
              </p:sp>
            </p:grpSp>
          </p:grpSp>
          <p:sp>
            <p:nvSpPr>
              <p:cNvPr id="64716" name="Line 204">
                <a:extLst>
                  <a:ext uri="{FF2B5EF4-FFF2-40B4-BE49-F238E27FC236}">
                    <a16:creationId xmlns:a16="http://schemas.microsoft.com/office/drawing/2014/main" id="{FE1C61BE-7BC6-4849-ACBA-6398FDB0E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96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717" name="Text Box 205">
                <a:extLst>
                  <a:ext uri="{FF2B5EF4-FFF2-40B4-BE49-F238E27FC236}">
                    <a16:creationId xmlns:a16="http://schemas.microsoft.com/office/drawing/2014/main" id="{D29E66EA-5B0E-447C-AA5A-2F17B65E8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2" y="1163"/>
                <a:ext cx="605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dirty="0"/>
                  <a:t>A+B</a:t>
                </a:r>
              </a:p>
            </p:txBody>
          </p:sp>
          <p:sp>
            <p:nvSpPr>
              <p:cNvPr id="64718" name="Text Box 206">
                <a:extLst>
                  <a:ext uri="{FF2B5EF4-FFF2-40B4-BE49-F238E27FC236}">
                    <a16:creationId xmlns:a16="http://schemas.microsoft.com/office/drawing/2014/main" id="{93BF4279-DAC7-495B-9FEE-4C1AC92A7B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3" y="346"/>
                <a:ext cx="326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dirty="0"/>
                  <a:t>A</a:t>
                </a:r>
              </a:p>
            </p:txBody>
          </p:sp>
          <p:sp>
            <p:nvSpPr>
              <p:cNvPr id="64719" name="Line 207">
                <a:extLst>
                  <a:ext uri="{FF2B5EF4-FFF2-40B4-BE49-F238E27FC236}">
                    <a16:creationId xmlns:a16="http://schemas.microsoft.com/office/drawing/2014/main" id="{49F620D9-74C0-4779-A256-D599E254E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402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720" name="Text Box 208">
                <a:extLst>
                  <a:ext uri="{FF2B5EF4-FFF2-40B4-BE49-F238E27FC236}">
                    <a16:creationId xmlns:a16="http://schemas.microsoft.com/office/drawing/2014/main" id="{2C0384A2-E9CA-4E0D-B146-79DB753D2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2115"/>
                <a:ext cx="327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B</a:t>
                </a:r>
              </a:p>
            </p:txBody>
          </p:sp>
          <p:sp>
            <p:nvSpPr>
              <p:cNvPr id="64721" name="Text Box 209">
                <a:extLst>
                  <a:ext uri="{FF2B5EF4-FFF2-40B4-BE49-F238E27FC236}">
                    <a16:creationId xmlns:a16="http://schemas.microsoft.com/office/drawing/2014/main" id="{DD85250A-6C94-44A3-9128-033759FEA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3839"/>
                <a:ext cx="339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C</a:t>
                </a:r>
              </a:p>
            </p:txBody>
          </p:sp>
          <p:sp>
            <p:nvSpPr>
              <p:cNvPr id="64722" name="Text Box 210">
                <a:extLst>
                  <a:ext uri="{FF2B5EF4-FFF2-40B4-BE49-F238E27FC236}">
                    <a16:creationId xmlns:a16="http://schemas.microsoft.com/office/drawing/2014/main" id="{9409932D-4C6F-4060-A92E-6520C71AB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3158"/>
                <a:ext cx="616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/>
                  <a:t>B+C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0A07248-04A6-4431-AA8D-173D495B2523}"/>
                </a:ext>
              </a:extLst>
            </p:cNvPr>
            <p:cNvGrpSpPr/>
            <p:nvPr/>
          </p:nvGrpSpPr>
          <p:grpSpPr>
            <a:xfrm>
              <a:off x="2994025" y="3106345"/>
              <a:ext cx="2298700" cy="3738562"/>
              <a:chOff x="2994025" y="3068638"/>
              <a:chExt cx="2298700" cy="3738562"/>
            </a:xfrm>
          </p:grpSpPr>
          <p:sp>
            <p:nvSpPr>
              <p:cNvPr id="64792" name="Rectangle 280">
                <a:extLst>
                  <a:ext uri="{FF2B5EF4-FFF2-40B4-BE49-F238E27FC236}">
                    <a16:creationId xmlns:a16="http://schemas.microsoft.com/office/drawing/2014/main" id="{BC831985-C399-49C3-B210-50892AB86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663" y="3284538"/>
                <a:ext cx="215900" cy="6492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793" name="Text Box 281">
                <a:extLst>
                  <a:ext uri="{FF2B5EF4-FFF2-40B4-BE49-F238E27FC236}">
                    <a16:creationId xmlns:a16="http://schemas.microsoft.com/office/drawing/2014/main" id="{2C05B74F-8CE6-4401-9516-BF4E22726B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025" y="6165850"/>
                <a:ext cx="2298700" cy="641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nb-NO" dirty="0"/>
                  <a:t>4. Prefractionator </a:t>
                </a:r>
              </a:p>
              <a:p>
                <a:r>
                  <a:rPr lang="en-US" altLang="nb-NO" dirty="0"/>
                  <a:t>+ </a:t>
                </a:r>
                <a:r>
                  <a:rPr lang="en-US" altLang="nb-NO" dirty="0" err="1"/>
                  <a:t>sidestream</a:t>
                </a:r>
                <a:r>
                  <a:rPr lang="en-US" altLang="nb-NO" dirty="0"/>
                  <a:t> column</a:t>
                </a:r>
              </a:p>
            </p:txBody>
          </p:sp>
          <p:sp>
            <p:nvSpPr>
              <p:cNvPr id="64795" name="Line 283">
                <a:extLst>
                  <a:ext uri="{FF2B5EF4-FFF2-40B4-BE49-F238E27FC236}">
                    <a16:creationId xmlns:a16="http://schemas.microsoft.com/office/drawing/2014/main" id="{614AC910-9DE4-4427-8DFD-AD310DC10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0200" y="3860800"/>
                <a:ext cx="288925" cy="215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64796" name="Line 284">
                <a:extLst>
                  <a:ext uri="{FF2B5EF4-FFF2-40B4-BE49-F238E27FC236}">
                    <a16:creationId xmlns:a16="http://schemas.microsoft.com/office/drawing/2014/main" id="{2FA832A9-A17F-4D5C-87E9-B994CCFA8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200" y="3860800"/>
                <a:ext cx="215900" cy="215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grpSp>
            <p:nvGrpSpPr>
              <p:cNvPr id="64798" name="Group 286">
                <a:extLst>
                  <a:ext uri="{FF2B5EF4-FFF2-40B4-BE49-F238E27FC236}">
                    <a16:creationId xmlns:a16="http://schemas.microsoft.com/office/drawing/2014/main" id="{7F9046EC-147E-4366-8DF5-CCD3DE1E36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7175" y="3068638"/>
                <a:ext cx="288925" cy="215900"/>
                <a:chOff x="2562" y="1933"/>
                <a:chExt cx="182" cy="136"/>
              </a:xfrm>
            </p:grpSpPr>
            <p:sp>
              <p:nvSpPr>
                <p:cNvPr id="64794" name="Line 282">
                  <a:extLst>
                    <a:ext uri="{FF2B5EF4-FFF2-40B4-BE49-F238E27FC236}">
                      <a16:creationId xmlns:a16="http://schemas.microsoft.com/office/drawing/2014/main" id="{62987569-CD2E-45FF-B7D6-AD51A4ECC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2" y="1933"/>
                  <a:ext cx="182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  <p:sp>
              <p:nvSpPr>
                <p:cNvPr id="64797" name="Line 285">
                  <a:extLst>
                    <a:ext uri="{FF2B5EF4-FFF2-40B4-BE49-F238E27FC236}">
                      <a16:creationId xmlns:a16="http://schemas.microsoft.com/office/drawing/2014/main" id="{168D6ACB-6F73-4BD5-84C1-131306714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1933"/>
                  <a:ext cx="136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nb-NO"/>
                </a:p>
              </p:txBody>
            </p:sp>
          </p:grpSp>
        </p:grpSp>
        <p:sp>
          <p:nvSpPr>
            <p:cNvPr id="64952" name="Text Box 440">
              <a:extLst>
                <a:ext uri="{FF2B5EF4-FFF2-40B4-BE49-F238E27FC236}">
                  <a16:creationId xmlns:a16="http://schemas.microsoft.com/office/drawing/2014/main" id="{D43E4B7D-FA15-4DD6-96A7-02147C553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313" y="3387332"/>
              <a:ext cx="920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A+B+C</a:t>
              </a:r>
            </a:p>
          </p:txBody>
        </p:sp>
      </p:grpSp>
      <p:sp>
        <p:nvSpPr>
          <p:cNvPr id="64953" name="Text Box 441">
            <a:extLst>
              <a:ext uri="{FF2B5EF4-FFF2-40B4-BE49-F238E27FC236}">
                <a16:creationId xmlns:a16="http://schemas.microsoft.com/office/drawing/2014/main" id="{B01D2CB1-3491-4681-AAE2-6F387262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604043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1198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6087F63-1547-4F32-A7F7-A4EBC2D65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800"/>
              <a:t>4-product mixture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646D9ECA-BE66-4C18-99C7-2AB32A22B23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276475"/>
            <a:ext cx="1584325" cy="2736850"/>
            <a:chOff x="476" y="1434"/>
            <a:chExt cx="998" cy="1724"/>
          </a:xfrm>
        </p:grpSpPr>
        <p:sp>
          <p:nvSpPr>
            <p:cNvPr id="80900" name="Rectangle 4">
              <a:extLst>
                <a:ext uri="{FF2B5EF4-FFF2-40B4-BE49-F238E27FC236}">
                  <a16:creationId xmlns:a16="http://schemas.microsoft.com/office/drawing/2014/main" id="{EC73F5BF-A751-4B7C-A41D-B2FDA4800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616"/>
              <a:ext cx="227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0901" name="Line 5">
              <a:extLst>
                <a:ext uri="{FF2B5EF4-FFF2-40B4-BE49-F238E27FC236}">
                  <a16:creationId xmlns:a16="http://schemas.microsoft.com/office/drawing/2014/main" id="{6AAB018B-BCC9-4E0D-9F8C-99970ECB8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296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02" name="Line 6">
              <a:extLst>
                <a:ext uri="{FF2B5EF4-FFF2-40B4-BE49-F238E27FC236}">
                  <a16:creationId xmlns:a16="http://schemas.microsoft.com/office/drawing/2014/main" id="{8EB41695-D6D4-4390-B685-56D2864E2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4" y="143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03" name="Line 7">
              <a:extLst>
                <a:ext uri="{FF2B5EF4-FFF2-40B4-BE49-F238E27FC236}">
                  <a16:creationId xmlns:a16="http://schemas.microsoft.com/office/drawing/2014/main" id="{D843680D-451B-4377-A1DA-ABC8E5785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43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04" name="Line 8">
              <a:extLst>
                <a:ext uri="{FF2B5EF4-FFF2-40B4-BE49-F238E27FC236}">
                  <a16:creationId xmlns:a16="http://schemas.microsoft.com/office/drawing/2014/main" id="{D30755C1-54ED-4D70-AB87-74B50AD20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93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05" name="Line 9">
              <a:extLst>
                <a:ext uri="{FF2B5EF4-FFF2-40B4-BE49-F238E27FC236}">
                  <a16:creationId xmlns:a16="http://schemas.microsoft.com/office/drawing/2014/main" id="{9159EC09-AFF9-4C92-93C1-E6AD68110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15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06" name="Line 10">
              <a:extLst>
                <a:ext uri="{FF2B5EF4-FFF2-40B4-BE49-F238E27FC236}">
                  <a16:creationId xmlns:a16="http://schemas.microsoft.com/office/drawing/2014/main" id="{4A6E0787-33EC-4DB1-BFB7-6E2023ECC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247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07" name="Line 11">
              <a:extLst>
                <a:ext uri="{FF2B5EF4-FFF2-40B4-BE49-F238E27FC236}">
                  <a16:creationId xmlns:a16="http://schemas.microsoft.com/office/drawing/2014/main" id="{D1BBAC8F-F2BD-4BA5-81E8-BCFC0E105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47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80908" name="Text Box 12">
            <a:extLst>
              <a:ext uri="{FF2B5EF4-FFF2-40B4-BE49-F238E27FC236}">
                <a16:creationId xmlns:a16="http://schemas.microsoft.com/office/drawing/2014/main" id="{5C0C70A7-F771-4A3D-B7AB-7A61B51D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323215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A,B,C,D</a:t>
            </a:r>
          </a:p>
        </p:txBody>
      </p:sp>
      <p:sp>
        <p:nvSpPr>
          <p:cNvPr id="80909" name="Text Box 13">
            <a:extLst>
              <a:ext uri="{FF2B5EF4-FFF2-40B4-BE49-F238E27FC236}">
                <a16:creationId xmlns:a16="http://schemas.microsoft.com/office/drawing/2014/main" id="{CFFE550C-19C3-4DA2-BB17-597E9733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18653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</a:t>
            </a:r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0E942916-B9BF-4B9B-B6B7-BDB4EC5B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2050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B</a:t>
            </a:r>
          </a:p>
        </p:txBody>
      </p:sp>
      <p:sp>
        <p:nvSpPr>
          <p:cNvPr id="80911" name="Text Box 15">
            <a:extLst>
              <a:ext uri="{FF2B5EF4-FFF2-40B4-BE49-F238E27FC236}">
                <a16:creationId xmlns:a16="http://schemas.microsoft.com/office/drawing/2014/main" id="{94232E49-A9CE-42EB-867C-E00964509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4923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C</a:t>
            </a:r>
          </a:p>
        </p:txBody>
      </p:sp>
      <p:sp>
        <p:nvSpPr>
          <p:cNvPr id="80912" name="Text Box 16">
            <a:extLst>
              <a:ext uri="{FF2B5EF4-FFF2-40B4-BE49-F238E27FC236}">
                <a16:creationId xmlns:a16="http://schemas.microsoft.com/office/drawing/2014/main" id="{592D238B-E5C2-4437-8FF5-E94F65A0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0767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D</a:t>
            </a:r>
          </a:p>
        </p:txBody>
      </p:sp>
      <p:grpSp>
        <p:nvGrpSpPr>
          <p:cNvPr id="80913" name="Group 17">
            <a:extLst>
              <a:ext uri="{FF2B5EF4-FFF2-40B4-BE49-F238E27FC236}">
                <a16:creationId xmlns:a16="http://schemas.microsoft.com/office/drawing/2014/main" id="{0151BEAA-5424-4F3D-B49E-822E47D78C76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565400"/>
            <a:ext cx="358775" cy="144463"/>
            <a:chOff x="431" y="3430"/>
            <a:chExt cx="226" cy="182"/>
          </a:xfrm>
        </p:grpSpPr>
        <p:sp>
          <p:nvSpPr>
            <p:cNvPr id="80914" name="Line 18">
              <a:extLst>
                <a:ext uri="{FF2B5EF4-FFF2-40B4-BE49-F238E27FC236}">
                  <a16:creationId xmlns:a16="http://schemas.microsoft.com/office/drawing/2014/main" id="{B6C2CA69-FB02-47FF-A987-720AEF4F8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15" name="Line 19">
              <a:extLst>
                <a:ext uri="{FF2B5EF4-FFF2-40B4-BE49-F238E27FC236}">
                  <a16:creationId xmlns:a16="http://schemas.microsoft.com/office/drawing/2014/main" id="{780229BE-0E4D-4AEC-AA46-B1638275E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16" name="Line 20">
              <a:extLst>
                <a:ext uri="{FF2B5EF4-FFF2-40B4-BE49-F238E27FC236}">
                  <a16:creationId xmlns:a16="http://schemas.microsoft.com/office/drawing/2014/main" id="{D111996B-DF7D-41C2-8A30-CE8F6EA9E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17" name="Line 21">
              <a:extLst>
                <a:ext uri="{FF2B5EF4-FFF2-40B4-BE49-F238E27FC236}">
                  <a16:creationId xmlns:a16="http://schemas.microsoft.com/office/drawing/2014/main" id="{64A86965-BB94-4004-8CDD-6ADDA9BE3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80918" name="Group 22">
            <a:extLst>
              <a:ext uri="{FF2B5EF4-FFF2-40B4-BE49-F238E27FC236}">
                <a16:creationId xmlns:a16="http://schemas.microsoft.com/office/drawing/2014/main" id="{6ACEEB02-A584-4EEF-8C70-0E72AB665FE3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4508500"/>
            <a:ext cx="358775" cy="144463"/>
            <a:chOff x="431" y="3430"/>
            <a:chExt cx="226" cy="182"/>
          </a:xfrm>
        </p:grpSpPr>
        <p:sp>
          <p:nvSpPr>
            <p:cNvPr id="80919" name="Line 23">
              <a:extLst>
                <a:ext uri="{FF2B5EF4-FFF2-40B4-BE49-F238E27FC236}">
                  <a16:creationId xmlns:a16="http://schemas.microsoft.com/office/drawing/2014/main" id="{3AD9EFCD-3A4F-409A-9ACB-1F1AD6B81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20" name="Line 24">
              <a:extLst>
                <a:ext uri="{FF2B5EF4-FFF2-40B4-BE49-F238E27FC236}">
                  <a16:creationId xmlns:a16="http://schemas.microsoft.com/office/drawing/2014/main" id="{16FD5A39-FEF6-43AC-B4FC-350CC5C14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21" name="Line 25">
              <a:extLst>
                <a:ext uri="{FF2B5EF4-FFF2-40B4-BE49-F238E27FC236}">
                  <a16:creationId xmlns:a16="http://schemas.microsoft.com/office/drawing/2014/main" id="{751D713F-1ABF-478F-A222-1187832E4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0922" name="Line 26">
              <a:extLst>
                <a:ext uri="{FF2B5EF4-FFF2-40B4-BE49-F238E27FC236}">
                  <a16:creationId xmlns:a16="http://schemas.microsoft.com/office/drawing/2014/main" id="{D7D13A19-40A2-4AC8-A2CB-6FA2C671D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80923" name="Group 27">
            <a:extLst>
              <a:ext uri="{FF2B5EF4-FFF2-40B4-BE49-F238E27FC236}">
                <a16:creationId xmlns:a16="http://schemas.microsoft.com/office/drawing/2014/main" id="{930171EF-96FD-49DA-B669-078B97E16505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565400"/>
            <a:ext cx="1296988" cy="2736850"/>
            <a:chOff x="1565" y="1842"/>
            <a:chExt cx="817" cy="1724"/>
          </a:xfrm>
        </p:grpSpPr>
        <p:grpSp>
          <p:nvGrpSpPr>
            <p:cNvPr id="80924" name="Group 28">
              <a:extLst>
                <a:ext uri="{FF2B5EF4-FFF2-40B4-BE49-F238E27FC236}">
                  <a16:creationId xmlns:a16="http://schemas.microsoft.com/office/drawing/2014/main" id="{12503F2A-5E53-49A3-8A05-98119E345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42"/>
              <a:ext cx="681" cy="1724"/>
              <a:chOff x="4512" y="1480"/>
              <a:chExt cx="681" cy="1724"/>
            </a:xfrm>
          </p:grpSpPr>
          <p:sp>
            <p:nvSpPr>
              <p:cNvPr id="80925" name="Rectangle 29">
                <a:extLst>
                  <a:ext uri="{FF2B5EF4-FFF2-40B4-BE49-F238E27FC236}">
                    <a16:creationId xmlns:a16="http://schemas.microsoft.com/office/drawing/2014/main" id="{D4B8813F-0372-421B-ACF8-6863B27EE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662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0926" name="Line 30">
                <a:extLst>
                  <a:ext uri="{FF2B5EF4-FFF2-40B4-BE49-F238E27FC236}">
                    <a16:creationId xmlns:a16="http://schemas.microsoft.com/office/drawing/2014/main" id="{589B73AE-804C-479C-96A9-4DD78C5E7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148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27" name="Line 31">
                <a:extLst>
                  <a:ext uri="{FF2B5EF4-FFF2-40B4-BE49-F238E27FC236}">
                    <a16:creationId xmlns:a16="http://schemas.microsoft.com/office/drawing/2014/main" id="{19D388FC-583D-418A-ABBF-6E526F99C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28" name="Line 32">
                <a:extLst>
                  <a:ext uri="{FF2B5EF4-FFF2-40B4-BE49-F238E27FC236}">
                    <a16:creationId xmlns:a16="http://schemas.microsoft.com/office/drawing/2014/main" id="{30C96846-C830-4064-B69C-D92C140FF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97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29" name="Line 33">
                <a:extLst>
                  <a:ext uri="{FF2B5EF4-FFF2-40B4-BE49-F238E27FC236}">
                    <a16:creationId xmlns:a16="http://schemas.microsoft.com/office/drawing/2014/main" id="{98B0CC7A-C6C4-4C23-BB60-9244CE107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20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30" name="Line 34">
                <a:extLst>
                  <a:ext uri="{FF2B5EF4-FFF2-40B4-BE49-F238E27FC236}">
                    <a16:creationId xmlns:a16="http://schemas.microsoft.com/office/drawing/2014/main" id="{CE25D8C3-322A-4AE8-B6AB-4FAC4732B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6" y="25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31" name="Line 35">
                <a:extLst>
                  <a:ext uri="{FF2B5EF4-FFF2-40B4-BE49-F238E27FC236}">
                    <a16:creationId xmlns:a16="http://schemas.microsoft.com/office/drawing/2014/main" id="{BC7199F2-0132-4901-BEBA-D5DB0929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5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80932" name="Group 36">
              <a:extLst>
                <a:ext uri="{FF2B5EF4-FFF2-40B4-BE49-F238E27FC236}">
                  <a16:creationId xmlns:a16="http://schemas.microsoft.com/office/drawing/2014/main" id="{A8A27632-A7E9-475C-9344-F421ACA8D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24"/>
              <a:ext cx="226" cy="91"/>
              <a:chOff x="431" y="3430"/>
              <a:chExt cx="226" cy="182"/>
            </a:xfrm>
          </p:grpSpPr>
          <p:sp>
            <p:nvSpPr>
              <p:cNvPr id="80933" name="Line 37">
                <a:extLst>
                  <a:ext uri="{FF2B5EF4-FFF2-40B4-BE49-F238E27FC236}">
                    <a16:creationId xmlns:a16="http://schemas.microsoft.com/office/drawing/2014/main" id="{FB852A56-53BC-4591-B9D1-A198FB0BE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34" name="Line 38">
                <a:extLst>
                  <a:ext uri="{FF2B5EF4-FFF2-40B4-BE49-F238E27FC236}">
                    <a16:creationId xmlns:a16="http://schemas.microsoft.com/office/drawing/2014/main" id="{1D1C36F9-C733-40DE-AEF8-79B3C5E51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35" name="Line 39">
                <a:extLst>
                  <a:ext uri="{FF2B5EF4-FFF2-40B4-BE49-F238E27FC236}">
                    <a16:creationId xmlns:a16="http://schemas.microsoft.com/office/drawing/2014/main" id="{3D684322-D29D-48D7-8800-33A8CDA50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36" name="Line 40">
                <a:extLst>
                  <a:ext uri="{FF2B5EF4-FFF2-40B4-BE49-F238E27FC236}">
                    <a16:creationId xmlns:a16="http://schemas.microsoft.com/office/drawing/2014/main" id="{10948054-6458-475B-A83E-126DACC99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80937" name="Group 41">
              <a:extLst>
                <a:ext uri="{FF2B5EF4-FFF2-40B4-BE49-F238E27FC236}">
                  <a16:creationId xmlns:a16="http://schemas.microsoft.com/office/drawing/2014/main" id="{2258BC06-14BC-4F01-88BD-171319ED0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3203"/>
              <a:ext cx="226" cy="91"/>
              <a:chOff x="431" y="3430"/>
              <a:chExt cx="226" cy="182"/>
            </a:xfrm>
          </p:grpSpPr>
          <p:sp>
            <p:nvSpPr>
              <p:cNvPr id="80938" name="Line 42">
                <a:extLst>
                  <a:ext uri="{FF2B5EF4-FFF2-40B4-BE49-F238E27FC236}">
                    <a16:creationId xmlns:a16="http://schemas.microsoft.com/office/drawing/2014/main" id="{326F27D0-F373-4FC8-AA0A-8B18A3B14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39" name="Line 43">
                <a:extLst>
                  <a:ext uri="{FF2B5EF4-FFF2-40B4-BE49-F238E27FC236}">
                    <a16:creationId xmlns:a16="http://schemas.microsoft.com/office/drawing/2014/main" id="{771FDEA6-51D3-4845-88B2-6C4E7E648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40" name="Line 44">
                <a:extLst>
                  <a:ext uri="{FF2B5EF4-FFF2-40B4-BE49-F238E27FC236}">
                    <a16:creationId xmlns:a16="http://schemas.microsoft.com/office/drawing/2014/main" id="{9A6323ED-F23B-4695-B74B-868462E2F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41" name="Line 45">
                <a:extLst>
                  <a:ext uri="{FF2B5EF4-FFF2-40B4-BE49-F238E27FC236}">
                    <a16:creationId xmlns:a16="http://schemas.microsoft.com/office/drawing/2014/main" id="{CAF686B4-C2ED-4359-8DEC-B2B4969C5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</p:grpSp>
      <p:grpSp>
        <p:nvGrpSpPr>
          <p:cNvPr id="80942" name="Group 46">
            <a:extLst>
              <a:ext uri="{FF2B5EF4-FFF2-40B4-BE49-F238E27FC236}">
                <a16:creationId xmlns:a16="http://schemas.microsoft.com/office/drawing/2014/main" id="{14D57711-8DF9-49D0-B7FA-212DBD0AC032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2852738"/>
            <a:ext cx="1296988" cy="2736850"/>
            <a:chOff x="1565" y="1842"/>
            <a:chExt cx="817" cy="1724"/>
          </a:xfrm>
        </p:grpSpPr>
        <p:grpSp>
          <p:nvGrpSpPr>
            <p:cNvPr id="80943" name="Group 47">
              <a:extLst>
                <a:ext uri="{FF2B5EF4-FFF2-40B4-BE49-F238E27FC236}">
                  <a16:creationId xmlns:a16="http://schemas.microsoft.com/office/drawing/2014/main" id="{F7718EC5-1101-4481-AF66-F25AC105F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42"/>
              <a:ext cx="681" cy="1724"/>
              <a:chOff x="4512" y="1480"/>
              <a:chExt cx="681" cy="1724"/>
            </a:xfrm>
          </p:grpSpPr>
          <p:sp>
            <p:nvSpPr>
              <p:cNvPr id="80944" name="Rectangle 48">
                <a:extLst>
                  <a:ext uri="{FF2B5EF4-FFF2-40B4-BE49-F238E27FC236}">
                    <a16:creationId xmlns:a16="http://schemas.microsoft.com/office/drawing/2014/main" id="{B4AF5CD8-236B-4F3C-965A-D5FC115E5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662"/>
                <a:ext cx="227" cy="1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0945" name="Line 49">
                <a:extLst>
                  <a:ext uri="{FF2B5EF4-FFF2-40B4-BE49-F238E27FC236}">
                    <a16:creationId xmlns:a16="http://schemas.microsoft.com/office/drawing/2014/main" id="{FB6115D4-EF84-48B1-8AE9-541D8C50A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148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46" name="Line 50">
                <a:extLst>
                  <a:ext uri="{FF2B5EF4-FFF2-40B4-BE49-F238E27FC236}">
                    <a16:creationId xmlns:a16="http://schemas.microsoft.com/office/drawing/2014/main" id="{3272E555-B7F6-40EF-9068-E39869EE6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47" name="Line 51">
                <a:extLst>
                  <a:ext uri="{FF2B5EF4-FFF2-40B4-BE49-F238E27FC236}">
                    <a16:creationId xmlns:a16="http://schemas.microsoft.com/office/drawing/2014/main" id="{E409A72C-34F5-4C95-92E1-E78CA38BF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97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48" name="Line 52">
                <a:extLst>
                  <a:ext uri="{FF2B5EF4-FFF2-40B4-BE49-F238E27FC236}">
                    <a16:creationId xmlns:a16="http://schemas.microsoft.com/office/drawing/2014/main" id="{7ED5D1F7-9624-4867-8A13-A29CE2D34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20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49" name="Line 53">
                <a:extLst>
                  <a:ext uri="{FF2B5EF4-FFF2-40B4-BE49-F238E27FC236}">
                    <a16:creationId xmlns:a16="http://schemas.microsoft.com/office/drawing/2014/main" id="{2713886F-399C-40E7-8DFE-C74663893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6" y="25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50" name="Line 54">
                <a:extLst>
                  <a:ext uri="{FF2B5EF4-FFF2-40B4-BE49-F238E27FC236}">
                    <a16:creationId xmlns:a16="http://schemas.microsoft.com/office/drawing/2014/main" id="{9A261975-E837-4166-B271-5DD7D2100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5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80951" name="Group 55">
              <a:extLst>
                <a:ext uri="{FF2B5EF4-FFF2-40B4-BE49-F238E27FC236}">
                  <a16:creationId xmlns:a16="http://schemas.microsoft.com/office/drawing/2014/main" id="{AE800C17-1950-4E9F-BFE3-9B3E2969A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24"/>
              <a:ext cx="226" cy="91"/>
              <a:chOff x="431" y="3430"/>
              <a:chExt cx="226" cy="182"/>
            </a:xfrm>
          </p:grpSpPr>
          <p:sp>
            <p:nvSpPr>
              <p:cNvPr id="80952" name="Line 56">
                <a:extLst>
                  <a:ext uri="{FF2B5EF4-FFF2-40B4-BE49-F238E27FC236}">
                    <a16:creationId xmlns:a16="http://schemas.microsoft.com/office/drawing/2014/main" id="{D8169CFE-8CD5-4F83-9016-15A80A0E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53" name="Line 57">
                <a:extLst>
                  <a:ext uri="{FF2B5EF4-FFF2-40B4-BE49-F238E27FC236}">
                    <a16:creationId xmlns:a16="http://schemas.microsoft.com/office/drawing/2014/main" id="{CFA19B21-E949-4989-8D1D-81DB7E656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54" name="Line 58">
                <a:extLst>
                  <a:ext uri="{FF2B5EF4-FFF2-40B4-BE49-F238E27FC236}">
                    <a16:creationId xmlns:a16="http://schemas.microsoft.com/office/drawing/2014/main" id="{76532454-50B0-4186-BF19-F4C3D0EE6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55" name="Line 59">
                <a:extLst>
                  <a:ext uri="{FF2B5EF4-FFF2-40B4-BE49-F238E27FC236}">
                    <a16:creationId xmlns:a16="http://schemas.microsoft.com/office/drawing/2014/main" id="{BA962D53-352E-4F1E-9BD9-EAF731C04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80956" name="Group 60">
              <a:extLst>
                <a:ext uri="{FF2B5EF4-FFF2-40B4-BE49-F238E27FC236}">
                  <a16:creationId xmlns:a16="http://schemas.microsoft.com/office/drawing/2014/main" id="{BFFF911F-8E1F-44B4-AB78-DBB944417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3203"/>
              <a:ext cx="226" cy="91"/>
              <a:chOff x="431" y="3430"/>
              <a:chExt cx="226" cy="182"/>
            </a:xfrm>
          </p:grpSpPr>
          <p:sp>
            <p:nvSpPr>
              <p:cNvPr id="80957" name="Line 61">
                <a:extLst>
                  <a:ext uri="{FF2B5EF4-FFF2-40B4-BE49-F238E27FC236}">
                    <a16:creationId xmlns:a16="http://schemas.microsoft.com/office/drawing/2014/main" id="{4963481D-FAB2-4D5A-B073-15E920BE2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58" name="Line 62">
                <a:extLst>
                  <a:ext uri="{FF2B5EF4-FFF2-40B4-BE49-F238E27FC236}">
                    <a16:creationId xmlns:a16="http://schemas.microsoft.com/office/drawing/2014/main" id="{5E32F166-2A28-40BC-A0E9-317BC63E7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59" name="Line 63">
                <a:extLst>
                  <a:ext uri="{FF2B5EF4-FFF2-40B4-BE49-F238E27FC236}">
                    <a16:creationId xmlns:a16="http://schemas.microsoft.com/office/drawing/2014/main" id="{9B2DFF5D-D2E4-4E49-AA16-4C4A5F2BD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0960" name="Line 64">
                <a:extLst>
                  <a:ext uri="{FF2B5EF4-FFF2-40B4-BE49-F238E27FC236}">
                    <a16:creationId xmlns:a16="http://schemas.microsoft.com/office/drawing/2014/main" id="{639D3800-2195-436C-A4B2-A80A98DB3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</p:grpSp>
      <p:sp>
        <p:nvSpPr>
          <p:cNvPr id="80961" name="Text Box 65">
            <a:extLst>
              <a:ext uri="{FF2B5EF4-FFF2-40B4-BE49-F238E27FC236}">
                <a16:creationId xmlns:a16="http://schemas.microsoft.com/office/drawing/2014/main" id="{98ED30DF-DA78-40BB-9F5E-11989596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2008188"/>
            <a:ext cx="1443408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dirty="0"/>
              <a:t>A – methanol</a:t>
            </a:r>
          </a:p>
          <a:p>
            <a:r>
              <a:rPr lang="en-US" altLang="nb-NO" dirty="0"/>
              <a:t>B – ethanol</a:t>
            </a:r>
          </a:p>
          <a:p>
            <a:r>
              <a:rPr lang="en-US" altLang="nb-NO" dirty="0"/>
              <a:t>C – propanol</a:t>
            </a:r>
          </a:p>
          <a:p>
            <a:r>
              <a:rPr lang="en-US" altLang="nb-NO" dirty="0"/>
              <a:t>D – butanol</a:t>
            </a:r>
          </a:p>
        </p:txBody>
      </p:sp>
      <p:sp>
        <p:nvSpPr>
          <p:cNvPr id="80962" name="Text Box 66">
            <a:extLst>
              <a:ext uri="{FF2B5EF4-FFF2-40B4-BE49-F238E27FC236}">
                <a16:creationId xmlns:a16="http://schemas.microsoft.com/office/drawing/2014/main" id="{009D4B10-ABDB-465A-9E3F-DC8E6A88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897563"/>
            <a:ext cx="702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Direct optimal extension of Petlyuk ideas requires two divided walls.</a:t>
            </a:r>
          </a:p>
          <a:p>
            <a:r>
              <a:rPr lang="en-US" altLang="nb-NO"/>
              <a:t>Will look for something simpler</a:t>
            </a:r>
          </a:p>
        </p:txBody>
      </p:sp>
      <p:sp>
        <p:nvSpPr>
          <p:cNvPr id="80963" name="Text Box 67">
            <a:extLst>
              <a:ext uri="{FF2B5EF4-FFF2-40B4-BE49-F238E27FC236}">
                <a16:creationId xmlns:a16="http://schemas.microsoft.com/office/drawing/2014/main" id="{7E4CD36C-030E-41D5-9F28-4C8B452B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504950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solidFill>
                  <a:schemeClr val="tx2"/>
                </a:solidFill>
              </a:rPr>
              <a:t>Conventional sequence with 3 columns</a:t>
            </a:r>
          </a:p>
        </p:txBody>
      </p:sp>
    </p:spTree>
    <p:extLst>
      <p:ext uri="{BB962C8B-B14F-4D97-AF65-F5344CB8AC3E}">
        <p14:creationId xmlns:p14="http://schemas.microsoft.com/office/powerpoint/2010/main" val="792861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Mail1">
            <a:extLst>
              <a:ext uri="{FF2B5EF4-FFF2-40B4-BE49-F238E27FC236}">
                <a16:creationId xmlns:a16="http://schemas.microsoft.com/office/drawing/2014/main" id="{28107F9A-4CDB-46E3-8952-9690D167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F880F8FA-02A3-4C80-8AE7-8F3326A59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2575"/>
            <a:ext cx="9151938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B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GB" altLang="nb-NO" sz="2400">
              <a:latin typeface="Times New Roman" panose="02020603050405020304" pitchFamily="18" charset="0"/>
            </a:endParaRP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A2F2F7AD-FE8F-4FDA-A197-3D63C2A1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88" y="6415088"/>
            <a:ext cx="1131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 type="none" w="lg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nb-NO" b="1">
                <a:solidFill>
                  <a:schemeClr val="bg1"/>
                </a:solidFill>
              </a:rPr>
              <a:t>Montz</a:t>
            </a:r>
          </a:p>
        </p:txBody>
      </p:sp>
      <p:sp>
        <p:nvSpPr>
          <p:cNvPr id="107525" name="Fix.0.0,6.25,4.3,8">
            <a:extLst>
              <a:ext uri="{FF2B5EF4-FFF2-40B4-BE49-F238E27FC236}">
                <a16:creationId xmlns:a16="http://schemas.microsoft.com/office/drawing/2014/main" id="{496A8162-365B-4B06-9A07-B98FEC24C9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9145588" cy="1368425"/>
          </a:xfrm>
          <a:prstGeom prst="rect">
            <a:avLst/>
          </a:prstGeom>
          <a:solidFill>
            <a:srgbClr val="C6D5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7526" name="Picture 6" descr="BASF_Logo_on_blue">
            <a:extLst>
              <a:ext uri="{FF2B5EF4-FFF2-40B4-BE49-F238E27FC236}">
                <a16:creationId xmlns:a16="http://schemas.microsoft.com/office/drawing/2014/main" id="{8FE38468-3A89-4A2E-8953-94587816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0"/>
            <a:ext cx="137318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Text Box 7">
            <a:extLst>
              <a:ext uri="{FF2B5EF4-FFF2-40B4-BE49-F238E27FC236}">
                <a16:creationId xmlns:a16="http://schemas.microsoft.com/office/drawing/2014/main" id="{D48A1EDA-6DA9-47F5-BDFB-6FB05951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00013"/>
            <a:ext cx="58435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nb-NO" sz="1600">
                <a:solidFill>
                  <a:schemeClr val="tx2"/>
                </a:solidFill>
              </a:rPr>
              <a:t>GC – Chemicals Research and Engineering</a:t>
            </a:r>
            <a:br>
              <a:rPr lang="de-DE" altLang="nb-NO" sz="1600" b="1" i="1">
                <a:solidFill>
                  <a:schemeClr val="tx2"/>
                </a:solidFill>
              </a:rPr>
            </a:br>
            <a:r>
              <a:rPr lang="de-DE" altLang="nb-NO" sz="1600" b="1" i="1">
                <a:solidFill>
                  <a:schemeClr val="tx2"/>
                </a:solidFill>
              </a:rPr>
              <a:t> </a:t>
            </a:r>
            <a:r>
              <a:rPr lang="de-DE" altLang="nb-NO" sz="3000" b="1"/>
              <a:t>Dividing Wall Columns</a:t>
            </a:r>
            <a:endParaRPr lang="de-DE" altLang="nb-NO" sz="1600" b="1" i="1">
              <a:solidFill>
                <a:schemeClr val="tx2"/>
              </a:solidFill>
            </a:endParaRPr>
          </a:p>
          <a:p>
            <a:pPr eaLnBrk="0" hangingPunct="0"/>
            <a:r>
              <a:rPr lang="de-DE" altLang="nb-NO" sz="2600"/>
              <a:t>Off-center Position of the Dividing Wall</a:t>
            </a:r>
          </a:p>
        </p:txBody>
      </p:sp>
      <p:sp>
        <p:nvSpPr>
          <p:cNvPr id="107528" name="Rectangle 8">
            <a:extLst>
              <a:ext uri="{FF2B5EF4-FFF2-40B4-BE49-F238E27FC236}">
                <a16:creationId xmlns:a16="http://schemas.microsoft.com/office/drawing/2014/main" id="{1F022495-CBC4-45A6-AE59-CA497889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3273425"/>
            <a:ext cx="3095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nb-NO"/>
              <a:t>≈</a:t>
            </a:r>
          </a:p>
        </p:txBody>
      </p:sp>
      <p:sp>
        <p:nvSpPr>
          <p:cNvPr id="107529" name="Rectangle 9">
            <a:extLst>
              <a:ext uri="{FF2B5EF4-FFF2-40B4-BE49-F238E27FC236}">
                <a16:creationId xmlns:a16="http://schemas.microsoft.com/office/drawing/2014/main" id="{EA104D4B-C08F-42BD-AEBF-DBF42FE9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3273425"/>
            <a:ext cx="3095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nb-NO"/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140320300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7E55A5E-F603-4022-9E6D-0736187AD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800"/>
              <a:t>4-product mixture: Kaibel column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163F993-D97A-44C9-B238-9D66D53E8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798763"/>
            <a:ext cx="233363" cy="173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24" name="Line 4">
            <a:extLst>
              <a:ext uri="{FF2B5EF4-FFF2-40B4-BE49-F238E27FC236}">
                <a16:creationId xmlns:a16="http://schemas.microsoft.com/office/drawing/2014/main" id="{905753C4-816E-4EBE-B62D-8D82319C0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288" y="2559050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A626B09C-3F71-4CD2-B2DB-A50515C0A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288" y="2559050"/>
            <a:ext cx="74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26" name="Line 6">
            <a:extLst>
              <a:ext uri="{FF2B5EF4-FFF2-40B4-BE49-F238E27FC236}">
                <a16:creationId xmlns:a16="http://schemas.microsoft.com/office/drawing/2014/main" id="{DA1AB1D7-4BF3-4144-83FA-414A4CC75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288" y="4532313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grpSp>
        <p:nvGrpSpPr>
          <p:cNvPr id="81927" name="Group 7">
            <a:extLst>
              <a:ext uri="{FF2B5EF4-FFF2-40B4-BE49-F238E27FC236}">
                <a16:creationId xmlns:a16="http://schemas.microsoft.com/office/drawing/2014/main" id="{EECC83DC-F580-4914-9B73-FF0F44AD90FB}"/>
              </a:ext>
            </a:extLst>
          </p:cNvPr>
          <p:cNvGrpSpPr>
            <a:grpSpLocks/>
          </p:cNvGrpSpPr>
          <p:nvPr/>
        </p:nvGrpSpPr>
        <p:grpSpPr bwMode="auto">
          <a:xfrm>
            <a:off x="588963" y="2798763"/>
            <a:ext cx="233362" cy="120650"/>
            <a:chOff x="431" y="3430"/>
            <a:chExt cx="226" cy="182"/>
          </a:xfrm>
        </p:grpSpPr>
        <p:sp>
          <p:nvSpPr>
            <p:cNvPr id="81928" name="Line 8">
              <a:extLst>
                <a:ext uri="{FF2B5EF4-FFF2-40B4-BE49-F238E27FC236}">
                  <a16:creationId xmlns:a16="http://schemas.microsoft.com/office/drawing/2014/main" id="{6D22E710-24A5-4CBF-9A01-7DC1BD658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29" name="Line 9">
              <a:extLst>
                <a:ext uri="{FF2B5EF4-FFF2-40B4-BE49-F238E27FC236}">
                  <a16:creationId xmlns:a16="http://schemas.microsoft.com/office/drawing/2014/main" id="{5D2917DB-6E45-45ED-AD32-7731E4F36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30" name="Line 10">
              <a:extLst>
                <a:ext uri="{FF2B5EF4-FFF2-40B4-BE49-F238E27FC236}">
                  <a16:creationId xmlns:a16="http://schemas.microsoft.com/office/drawing/2014/main" id="{E67CEEA8-3DDE-4F5C-8333-D1B39F579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31" name="Line 11">
              <a:extLst>
                <a:ext uri="{FF2B5EF4-FFF2-40B4-BE49-F238E27FC236}">
                  <a16:creationId xmlns:a16="http://schemas.microsoft.com/office/drawing/2014/main" id="{5E122207-6557-48A8-9C0F-DF45CAD6E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81932" name="Group 12">
            <a:extLst>
              <a:ext uri="{FF2B5EF4-FFF2-40B4-BE49-F238E27FC236}">
                <a16:creationId xmlns:a16="http://schemas.microsoft.com/office/drawing/2014/main" id="{2F4D9089-4443-41F1-94F0-9C82866E91BE}"/>
              </a:ext>
            </a:extLst>
          </p:cNvPr>
          <p:cNvGrpSpPr>
            <a:grpSpLocks/>
          </p:cNvGrpSpPr>
          <p:nvPr/>
        </p:nvGrpSpPr>
        <p:grpSpPr bwMode="auto">
          <a:xfrm>
            <a:off x="542925" y="4352925"/>
            <a:ext cx="231775" cy="119063"/>
            <a:chOff x="431" y="3430"/>
            <a:chExt cx="226" cy="182"/>
          </a:xfrm>
        </p:grpSpPr>
        <p:sp>
          <p:nvSpPr>
            <p:cNvPr id="81933" name="Line 13">
              <a:extLst>
                <a:ext uri="{FF2B5EF4-FFF2-40B4-BE49-F238E27FC236}">
                  <a16:creationId xmlns:a16="http://schemas.microsoft.com/office/drawing/2014/main" id="{EA0FF738-541D-4599-B15B-104FC633C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34" name="Line 14">
              <a:extLst>
                <a:ext uri="{FF2B5EF4-FFF2-40B4-BE49-F238E27FC236}">
                  <a16:creationId xmlns:a16="http://schemas.microsoft.com/office/drawing/2014/main" id="{90F586E1-3992-4AC5-9EE4-A7907BC53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35" name="Line 15">
              <a:extLst>
                <a:ext uri="{FF2B5EF4-FFF2-40B4-BE49-F238E27FC236}">
                  <a16:creationId xmlns:a16="http://schemas.microsoft.com/office/drawing/2014/main" id="{337BE18E-567B-4171-AB66-2AAAD487D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36" name="Line 16">
              <a:extLst>
                <a:ext uri="{FF2B5EF4-FFF2-40B4-BE49-F238E27FC236}">
                  <a16:creationId xmlns:a16="http://schemas.microsoft.com/office/drawing/2014/main" id="{B3D4C0E9-6A90-4509-B023-342D0C2E2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81937" name="Rectangle 17">
            <a:extLst>
              <a:ext uri="{FF2B5EF4-FFF2-40B4-BE49-F238E27FC236}">
                <a16:creationId xmlns:a16="http://schemas.microsoft.com/office/drawing/2014/main" id="{25321677-922A-4343-A4D6-F6DCA5CE5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44638"/>
            <a:ext cx="234950" cy="173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38" name="Line 18">
            <a:extLst>
              <a:ext uri="{FF2B5EF4-FFF2-40B4-BE49-F238E27FC236}">
                <a16:creationId xmlns:a16="http://schemas.microsoft.com/office/drawing/2014/main" id="{062CE2BE-3078-4C57-8FA8-08628AC7E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7663" y="1304925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39" name="Line 19">
            <a:extLst>
              <a:ext uri="{FF2B5EF4-FFF2-40B4-BE49-F238E27FC236}">
                <a16:creationId xmlns:a16="http://schemas.microsoft.com/office/drawing/2014/main" id="{B5C6ADBC-19BE-404F-AD7A-477CCE2CB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663" y="1304925"/>
            <a:ext cx="280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40" name="Line 20">
            <a:extLst>
              <a:ext uri="{FF2B5EF4-FFF2-40B4-BE49-F238E27FC236}">
                <a16:creationId xmlns:a16="http://schemas.microsoft.com/office/drawing/2014/main" id="{51C74FA2-C587-48B2-A8D0-3622DDF4F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663" y="3278188"/>
            <a:ext cx="1587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grpSp>
        <p:nvGrpSpPr>
          <p:cNvPr id="81941" name="Group 21">
            <a:extLst>
              <a:ext uri="{FF2B5EF4-FFF2-40B4-BE49-F238E27FC236}">
                <a16:creationId xmlns:a16="http://schemas.microsoft.com/office/drawing/2014/main" id="{1950A8FF-BAAE-48B0-A46D-11C82FD62303}"/>
              </a:ext>
            </a:extLst>
          </p:cNvPr>
          <p:cNvGrpSpPr>
            <a:grpSpLocks/>
          </p:cNvGrpSpPr>
          <p:nvPr/>
        </p:nvGrpSpPr>
        <p:grpSpPr bwMode="auto">
          <a:xfrm>
            <a:off x="1430338" y="1544638"/>
            <a:ext cx="233362" cy="120650"/>
            <a:chOff x="431" y="3430"/>
            <a:chExt cx="226" cy="182"/>
          </a:xfrm>
        </p:grpSpPr>
        <p:sp>
          <p:nvSpPr>
            <p:cNvPr id="81942" name="Line 22">
              <a:extLst>
                <a:ext uri="{FF2B5EF4-FFF2-40B4-BE49-F238E27FC236}">
                  <a16:creationId xmlns:a16="http://schemas.microsoft.com/office/drawing/2014/main" id="{101EA08A-7541-4C48-8B08-CE065EF3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43" name="Line 23">
              <a:extLst>
                <a:ext uri="{FF2B5EF4-FFF2-40B4-BE49-F238E27FC236}">
                  <a16:creationId xmlns:a16="http://schemas.microsoft.com/office/drawing/2014/main" id="{6FC003C2-FD14-47BF-B9E0-9B9EDA315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44" name="Line 24">
              <a:extLst>
                <a:ext uri="{FF2B5EF4-FFF2-40B4-BE49-F238E27FC236}">
                  <a16:creationId xmlns:a16="http://schemas.microsoft.com/office/drawing/2014/main" id="{258DF31D-04A8-4477-8CF3-E33A95F0D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45" name="Line 25">
              <a:extLst>
                <a:ext uri="{FF2B5EF4-FFF2-40B4-BE49-F238E27FC236}">
                  <a16:creationId xmlns:a16="http://schemas.microsoft.com/office/drawing/2014/main" id="{4F20932A-AAB6-403B-8D0B-FDFAD39E4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81946" name="Group 26">
            <a:extLst>
              <a:ext uri="{FF2B5EF4-FFF2-40B4-BE49-F238E27FC236}">
                <a16:creationId xmlns:a16="http://schemas.microsoft.com/office/drawing/2014/main" id="{34021F7D-D444-45CE-B36F-1453F2E7FF0F}"/>
              </a:ext>
            </a:extLst>
          </p:cNvPr>
          <p:cNvGrpSpPr>
            <a:grpSpLocks/>
          </p:cNvGrpSpPr>
          <p:nvPr/>
        </p:nvGrpSpPr>
        <p:grpSpPr bwMode="auto">
          <a:xfrm>
            <a:off x="1384300" y="3098800"/>
            <a:ext cx="233363" cy="119063"/>
            <a:chOff x="431" y="3430"/>
            <a:chExt cx="226" cy="182"/>
          </a:xfrm>
        </p:grpSpPr>
        <p:sp>
          <p:nvSpPr>
            <p:cNvPr id="81947" name="Line 27">
              <a:extLst>
                <a:ext uri="{FF2B5EF4-FFF2-40B4-BE49-F238E27FC236}">
                  <a16:creationId xmlns:a16="http://schemas.microsoft.com/office/drawing/2014/main" id="{2C146F8E-2C09-43A9-BF2D-E572EB381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48" name="Line 28">
              <a:extLst>
                <a:ext uri="{FF2B5EF4-FFF2-40B4-BE49-F238E27FC236}">
                  <a16:creationId xmlns:a16="http://schemas.microsoft.com/office/drawing/2014/main" id="{44498FB7-DD7A-4A6A-A727-76871F045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49" name="Line 29">
              <a:extLst>
                <a:ext uri="{FF2B5EF4-FFF2-40B4-BE49-F238E27FC236}">
                  <a16:creationId xmlns:a16="http://schemas.microsoft.com/office/drawing/2014/main" id="{26F56146-FE48-4940-9765-ABFF316E7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50" name="Line 30">
              <a:extLst>
                <a:ext uri="{FF2B5EF4-FFF2-40B4-BE49-F238E27FC236}">
                  <a16:creationId xmlns:a16="http://schemas.microsoft.com/office/drawing/2014/main" id="{2E5AE31B-667F-4008-92E1-A104A50BA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81951" name="Rectangle 31">
            <a:extLst>
              <a:ext uri="{FF2B5EF4-FFF2-40B4-BE49-F238E27FC236}">
                <a16:creationId xmlns:a16="http://schemas.microsoft.com/office/drawing/2014/main" id="{7A709284-509D-4505-8F6C-12DED6C71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35413"/>
            <a:ext cx="234950" cy="173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52" name="Line 32">
            <a:extLst>
              <a:ext uri="{FF2B5EF4-FFF2-40B4-BE49-F238E27FC236}">
                <a16:creationId xmlns:a16="http://schemas.microsoft.com/office/drawing/2014/main" id="{E5C58521-C19D-4325-8FB6-E5901D5775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7663" y="3860800"/>
            <a:ext cx="1587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53" name="Line 33">
            <a:extLst>
              <a:ext uri="{FF2B5EF4-FFF2-40B4-BE49-F238E27FC236}">
                <a16:creationId xmlns:a16="http://schemas.microsoft.com/office/drawing/2014/main" id="{2D8D1993-79B0-4394-A862-22116F988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663" y="3860800"/>
            <a:ext cx="280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54" name="Line 34">
            <a:extLst>
              <a:ext uri="{FF2B5EF4-FFF2-40B4-BE49-F238E27FC236}">
                <a16:creationId xmlns:a16="http://schemas.microsoft.com/office/drawing/2014/main" id="{E97100F1-2014-4C6B-9EF8-659B91427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663" y="5667375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grpSp>
        <p:nvGrpSpPr>
          <p:cNvPr id="81955" name="Group 35">
            <a:extLst>
              <a:ext uri="{FF2B5EF4-FFF2-40B4-BE49-F238E27FC236}">
                <a16:creationId xmlns:a16="http://schemas.microsoft.com/office/drawing/2014/main" id="{9713B0BB-A873-4562-8CC7-EAFB2D51B703}"/>
              </a:ext>
            </a:extLst>
          </p:cNvPr>
          <p:cNvGrpSpPr>
            <a:grpSpLocks/>
          </p:cNvGrpSpPr>
          <p:nvPr/>
        </p:nvGrpSpPr>
        <p:grpSpPr bwMode="auto">
          <a:xfrm>
            <a:off x="1430338" y="3935413"/>
            <a:ext cx="233362" cy="119062"/>
            <a:chOff x="431" y="3430"/>
            <a:chExt cx="226" cy="182"/>
          </a:xfrm>
        </p:grpSpPr>
        <p:sp>
          <p:nvSpPr>
            <p:cNvPr id="81956" name="Line 36">
              <a:extLst>
                <a:ext uri="{FF2B5EF4-FFF2-40B4-BE49-F238E27FC236}">
                  <a16:creationId xmlns:a16="http://schemas.microsoft.com/office/drawing/2014/main" id="{E2732751-C595-479C-A54A-7DE6B0C5B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57" name="Line 37">
              <a:extLst>
                <a:ext uri="{FF2B5EF4-FFF2-40B4-BE49-F238E27FC236}">
                  <a16:creationId xmlns:a16="http://schemas.microsoft.com/office/drawing/2014/main" id="{8CB7B13F-C53F-4422-83C8-8EA3AFE1B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58" name="Line 38">
              <a:extLst>
                <a:ext uri="{FF2B5EF4-FFF2-40B4-BE49-F238E27FC236}">
                  <a16:creationId xmlns:a16="http://schemas.microsoft.com/office/drawing/2014/main" id="{325D9507-9AC5-44FD-B584-B21E96533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59" name="Line 39">
              <a:extLst>
                <a:ext uri="{FF2B5EF4-FFF2-40B4-BE49-F238E27FC236}">
                  <a16:creationId xmlns:a16="http://schemas.microsoft.com/office/drawing/2014/main" id="{0234F7A4-2E11-463F-847C-635383886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81960" name="Group 40">
            <a:extLst>
              <a:ext uri="{FF2B5EF4-FFF2-40B4-BE49-F238E27FC236}">
                <a16:creationId xmlns:a16="http://schemas.microsoft.com/office/drawing/2014/main" id="{BDAE2253-316C-4090-BD48-2E0CDAB56C01}"/>
              </a:ext>
            </a:extLst>
          </p:cNvPr>
          <p:cNvGrpSpPr>
            <a:grpSpLocks/>
          </p:cNvGrpSpPr>
          <p:nvPr/>
        </p:nvGrpSpPr>
        <p:grpSpPr bwMode="auto">
          <a:xfrm>
            <a:off x="1384300" y="5487988"/>
            <a:ext cx="233363" cy="119062"/>
            <a:chOff x="431" y="3430"/>
            <a:chExt cx="226" cy="182"/>
          </a:xfrm>
        </p:grpSpPr>
        <p:sp>
          <p:nvSpPr>
            <p:cNvPr id="81961" name="Line 41">
              <a:extLst>
                <a:ext uri="{FF2B5EF4-FFF2-40B4-BE49-F238E27FC236}">
                  <a16:creationId xmlns:a16="http://schemas.microsoft.com/office/drawing/2014/main" id="{3EAC8D65-53EC-403C-B976-1073B7AF3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62" name="Line 42">
              <a:extLst>
                <a:ext uri="{FF2B5EF4-FFF2-40B4-BE49-F238E27FC236}">
                  <a16:creationId xmlns:a16="http://schemas.microsoft.com/office/drawing/2014/main" id="{7313A071-3E0E-4FDD-AF18-636E133F8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3430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63" name="Line 43">
              <a:extLst>
                <a:ext uri="{FF2B5EF4-FFF2-40B4-BE49-F238E27FC236}">
                  <a16:creationId xmlns:a16="http://schemas.microsoft.com/office/drawing/2014/main" id="{3A86F9C7-F7AD-441B-8810-4CDF5A2EC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52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64" name="Line 44">
              <a:extLst>
                <a:ext uri="{FF2B5EF4-FFF2-40B4-BE49-F238E27FC236}">
                  <a16:creationId xmlns:a16="http://schemas.microsoft.com/office/drawing/2014/main" id="{24439096-C970-4285-9F60-E5AA518E4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61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81965" name="Line 45">
            <a:extLst>
              <a:ext uri="{FF2B5EF4-FFF2-40B4-BE49-F238E27FC236}">
                <a16:creationId xmlns:a16="http://schemas.microsoft.com/office/drawing/2014/main" id="{650B91E5-C0E8-49EE-8AA5-92900A199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288" y="4830763"/>
            <a:ext cx="74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66" name="Line 46">
            <a:extLst>
              <a:ext uri="{FF2B5EF4-FFF2-40B4-BE49-F238E27FC236}">
                <a16:creationId xmlns:a16="http://schemas.microsoft.com/office/drawing/2014/main" id="{BB598139-B464-4BAF-ACDD-6D2829647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075" y="3429000"/>
            <a:ext cx="28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grpSp>
        <p:nvGrpSpPr>
          <p:cNvPr id="81967" name="Group 47">
            <a:extLst>
              <a:ext uri="{FF2B5EF4-FFF2-40B4-BE49-F238E27FC236}">
                <a16:creationId xmlns:a16="http://schemas.microsoft.com/office/drawing/2014/main" id="{A7E69022-DC21-49F6-A223-186F84D6A40C}"/>
              </a:ext>
            </a:extLst>
          </p:cNvPr>
          <p:cNvGrpSpPr>
            <a:grpSpLocks/>
          </p:cNvGrpSpPr>
          <p:nvPr/>
        </p:nvGrpSpPr>
        <p:grpSpPr bwMode="auto">
          <a:xfrm>
            <a:off x="542925" y="2559050"/>
            <a:ext cx="512763" cy="2271713"/>
            <a:chOff x="2653" y="1434"/>
            <a:chExt cx="499" cy="1724"/>
          </a:xfrm>
        </p:grpSpPr>
        <p:sp>
          <p:nvSpPr>
            <p:cNvPr id="81968" name="Rectangle 48">
              <a:extLst>
                <a:ext uri="{FF2B5EF4-FFF2-40B4-BE49-F238E27FC236}">
                  <a16:creationId xmlns:a16="http://schemas.microsoft.com/office/drawing/2014/main" id="{FEB619B6-C3D0-4522-A401-743E0053B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616"/>
              <a:ext cx="227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1969" name="Line 49">
              <a:extLst>
                <a:ext uri="{FF2B5EF4-FFF2-40B4-BE49-F238E27FC236}">
                  <a16:creationId xmlns:a16="http://schemas.microsoft.com/office/drawing/2014/main" id="{A1FF1EB2-1744-4402-A273-FE148CFF7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43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70" name="Line 50">
              <a:extLst>
                <a:ext uri="{FF2B5EF4-FFF2-40B4-BE49-F238E27FC236}">
                  <a16:creationId xmlns:a16="http://schemas.microsoft.com/office/drawing/2014/main" id="{776F7663-B672-40F1-A0A8-9606D172B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43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1971" name="Line 51">
              <a:extLst>
                <a:ext uri="{FF2B5EF4-FFF2-40B4-BE49-F238E27FC236}">
                  <a16:creationId xmlns:a16="http://schemas.microsoft.com/office/drawing/2014/main" id="{EAECF677-6E45-43BE-B585-7009FDEDC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3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grpSp>
          <p:nvGrpSpPr>
            <p:cNvPr id="81972" name="Group 52">
              <a:extLst>
                <a:ext uri="{FF2B5EF4-FFF2-40B4-BE49-F238E27FC236}">
                  <a16:creationId xmlns:a16="http://schemas.microsoft.com/office/drawing/2014/main" id="{5F5471DF-D9EB-4536-867E-505125D13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1616"/>
              <a:ext cx="226" cy="91"/>
              <a:chOff x="431" y="3430"/>
              <a:chExt cx="226" cy="182"/>
            </a:xfrm>
          </p:grpSpPr>
          <p:sp>
            <p:nvSpPr>
              <p:cNvPr id="81973" name="Line 53">
                <a:extLst>
                  <a:ext uri="{FF2B5EF4-FFF2-40B4-BE49-F238E27FC236}">
                    <a16:creationId xmlns:a16="http://schemas.microsoft.com/office/drawing/2014/main" id="{04459B63-2BE6-482F-836B-16CF4DBF2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74" name="Line 54">
                <a:extLst>
                  <a:ext uri="{FF2B5EF4-FFF2-40B4-BE49-F238E27FC236}">
                    <a16:creationId xmlns:a16="http://schemas.microsoft.com/office/drawing/2014/main" id="{08082B02-EBDD-48FB-B564-B425CA7A2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75" name="Line 55">
                <a:extLst>
                  <a:ext uri="{FF2B5EF4-FFF2-40B4-BE49-F238E27FC236}">
                    <a16:creationId xmlns:a16="http://schemas.microsoft.com/office/drawing/2014/main" id="{1C9A037F-1CB5-446E-BD02-2411F8180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76" name="Line 56">
                <a:extLst>
                  <a:ext uri="{FF2B5EF4-FFF2-40B4-BE49-F238E27FC236}">
                    <a16:creationId xmlns:a16="http://schemas.microsoft.com/office/drawing/2014/main" id="{E290F711-B0F5-4A3A-93BB-3F91F50C3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81977" name="Group 57">
              <a:extLst>
                <a:ext uri="{FF2B5EF4-FFF2-40B4-BE49-F238E27FC236}">
                  <a16:creationId xmlns:a16="http://schemas.microsoft.com/office/drawing/2014/main" id="{66513855-DC25-4479-8D06-4FC632B22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2795"/>
              <a:ext cx="226" cy="91"/>
              <a:chOff x="431" y="3430"/>
              <a:chExt cx="226" cy="182"/>
            </a:xfrm>
          </p:grpSpPr>
          <p:sp>
            <p:nvSpPr>
              <p:cNvPr id="81978" name="Line 58">
                <a:extLst>
                  <a:ext uri="{FF2B5EF4-FFF2-40B4-BE49-F238E27FC236}">
                    <a16:creationId xmlns:a16="http://schemas.microsoft.com/office/drawing/2014/main" id="{D1CD9253-4E6B-45FF-8BE3-C32806A6C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79" name="Line 59">
                <a:extLst>
                  <a:ext uri="{FF2B5EF4-FFF2-40B4-BE49-F238E27FC236}">
                    <a16:creationId xmlns:a16="http://schemas.microsoft.com/office/drawing/2014/main" id="{CC0F809B-449A-45A6-9DF8-23561071A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80" name="Line 60">
                <a:extLst>
                  <a:ext uri="{FF2B5EF4-FFF2-40B4-BE49-F238E27FC236}">
                    <a16:creationId xmlns:a16="http://schemas.microsoft.com/office/drawing/2014/main" id="{73705549-9CF9-4B98-8F62-19BF9DAAA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81" name="Line 61">
                <a:extLst>
                  <a:ext uri="{FF2B5EF4-FFF2-40B4-BE49-F238E27FC236}">
                    <a16:creationId xmlns:a16="http://schemas.microsoft.com/office/drawing/2014/main" id="{446772CC-12E2-48F4-9984-E56C8286F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</p:grpSp>
      <p:sp>
        <p:nvSpPr>
          <p:cNvPr id="81982" name="Line 62">
            <a:extLst>
              <a:ext uri="{FF2B5EF4-FFF2-40B4-BE49-F238E27FC236}">
                <a16:creationId xmlns:a16="http://schemas.microsoft.com/office/drawing/2014/main" id="{E2B759B1-52D5-4C7D-9E1B-965CB5FE9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3695700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83" name="Text Box 63">
            <a:extLst>
              <a:ext uri="{FF2B5EF4-FFF2-40B4-BE49-F238E27FC236}">
                <a16:creationId xmlns:a16="http://schemas.microsoft.com/office/drawing/2014/main" id="{D45274B3-B22A-4482-BC9F-C167BEA27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2201863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A+B</a:t>
            </a:r>
          </a:p>
        </p:txBody>
      </p:sp>
      <p:sp>
        <p:nvSpPr>
          <p:cNvPr id="81984" name="Text Box 64">
            <a:extLst>
              <a:ext uri="{FF2B5EF4-FFF2-40B4-BE49-F238E27FC236}">
                <a16:creationId xmlns:a16="http://schemas.microsoft.com/office/drawing/2014/main" id="{EE9562DB-BA24-4473-85B8-0D77758B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1255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</a:t>
            </a:r>
          </a:p>
        </p:txBody>
      </p:sp>
      <p:sp>
        <p:nvSpPr>
          <p:cNvPr id="81985" name="Line 65">
            <a:extLst>
              <a:ext uri="{FF2B5EF4-FFF2-40B4-BE49-F238E27FC236}">
                <a16:creationId xmlns:a16="http://schemas.microsoft.com/office/drawing/2014/main" id="{3679482C-1F2D-4E18-BFA9-38D34C788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075" y="596582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86" name="Text Box 66">
            <a:extLst>
              <a:ext uri="{FF2B5EF4-FFF2-40B4-BE49-F238E27FC236}">
                <a16:creationId xmlns:a16="http://schemas.microsoft.com/office/drawing/2014/main" id="{2D28FA6D-8B11-4530-97F6-945655FD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2131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B</a:t>
            </a:r>
          </a:p>
        </p:txBody>
      </p:sp>
      <p:sp>
        <p:nvSpPr>
          <p:cNvPr id="81987" name="Text Box 67">
            <a:extLst>
              <a:ext uri="{FF2B5EF4-FFF2-40B4-BE49-F238E27FC236}">
                <a16:creationId xmlns:a16="http://schemas.microsoft.com/office/drawing/2014/main" id="{7ECFC661-2308-452C-9693-1E6677F4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57277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D</a:t>
            </a:r>
          </a:p>
        </p:txBody>
      </p:sp>
      <p:sp>
        <p:nvSpPr>
          <p:cNvPr id="81988" name="Text Box 68">
            <a:extLst>
              <a:ext uri="{FF2B5EF4-FFF2-40B4-BE49-F238E27FC236}">
                <a16:creationId xmlns:a16="http://schemas.microsoft.com/office/drawing/2014/main" id="{E27FE1E8-1316-4A62-A3C4-B9871FE3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8307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C+D</a:t>
            </a:r>
          </a:p>
        </p:txBody>
      </p:sp>
      <p:sp>
        <p:nvSpPr>
          <p:cNvPr id="81989" name="Text Box 69">
            <a:extLst>
              <a:ext uri="{FF2B5EF4-FFF2-40B4-BE49-F238E27FC236}">
                <a16:creationId xmlns:a16="http://schemas.microsoft.com/office/drawing/2014/main" id="{D6D31349-7C4E-457E-9F81-86BEA5A7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188" y="3284538"/>
            <a:ext cx="8191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ABCD</a:t>
            </a:r>
          </a:p>
        </p:txBody>
      </p:sp>
      <p:sp>
        <p:nvSpPr>
          <p:cNvPr id="81990" name="Text Box 70">
            <a:extLst>
              <a:ext uri="{FF2B5EF4-FFF2-40B4-BE49-F238E27FC236}">
                <a16:creationId xmlns:a16="http://schemas.microsoft.com/office/drawing/2014/main" id="{E55A60D2-E545-43E9-90CB-DBC191F5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70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C</a:t>
            </a:r>
          </a:p>
        </p:txBody>
      </p:sp>
      <p:grpSp>
        <p:nvGrpSpPr>
          <p:cNvPr id="81991" name="Group 71">
            <a:extLst>
              <a:ext uri="{FF2B5EF4-FFF2-40B4-BE49-F238E27FC236}">
                <a16:creationId xmlns:a16="http://schemas.microsoft.com/office/drawing/2014/main" id="{3714DC12-DAE0-44A6-A8DC-67E6CB27812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68413"/>
            <a:ext cx="3057525" cy="4752975"/>
            <a:chOff x="2908" y="799"/>
            <a:chExt cx="1926" cy="2994"/>
          </a:xfrm>
        </p:grpSpPr>
        <p:sp>
          <p:nvSpPr>
            <p:cNvPr id="81992" name="Text Box 72">
              <a:extLst>
                <a:ext uri="{FF2B5EF4-FFF2-40B4-BE49-F238E27FC236}">
                  <a16:creationId xmlns:a16="http://schemas.microsoft.com/office/drawing/2014/main" id="{5B23EFB4-4DF8-49CC-BEFD-2B324E442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52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D</a:t>
              </a:r>
            </a:p>
          </p:txBody>
        </p:sp>
        <p:sp>
          <p:nvSpPr>
            <p:cNvPr id="81993" name="Text Box 73">
              <a:extLst>
                <a:ext uri="{FF2B5EF4-FFF2-40B4-BE49-F238E27FC236}">
                  <a16:creationId xmlns:a16="http://schemas.microsoft.com/office/drawing/2014/main" id="{C57E315A-7831-44B0-B633-32432668D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" y="2020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ABCD</a:t>
              </a:r>
            </a:p>
          </p:txBody>
        </p:sp>
        <p:sp>
          <p:nvSpPr>
            <p:cNvPr id="81994" name="Rectangle 74">
              <a:extLst>
                <a:ext uri="{FF2B5EF4-FFF2-40B4-BE49-F238E27FC236}">
                  <a16:creationId xmlns:a16="http://schemas.microsoft.com/office/drawing/2014/main" id="{FD8BBD61-3AE8-4152-A5CD-9699169E2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071"/>
              <a:ext cx="317" cy="2495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1995" name="Line 75">
              <a:extLst>
                <a:ext uri="{FF2B5EF4-FFF2-40B4-BE49-F238E27FC236}">
                  <a16:creationId xmlns:a16="http://schemas.microsoft.com/office/drawing/2014/main" id="{0F8B3D0A-C0F4-40A2-8F84-87A0631BD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251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grpSp>
          <p:nvGrpSpPr>
            <p:cNvPr id="81996" name="Group 76">
              <a:extLst>
                <a:ext uri="{FF2B5EF4-FFF2-40B4-BE49-F238E27FC236}">
                  <a16:creationId xmlns:a16="http://schemas.microsoft.com/office/drawing/2014/main" id="{F6E3B481-A752-4A30-91FF-95BD20055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117"/>
              <a:ext cx="147" cy="76"/>
              <a:chOff x="431" y="3430"/>
              <a:chExt cx="226" cy="182"/>
            </a:xfrm>
          </p:grpSpPr>
          <p:sp>
            <p:nvSpPr>
              <p:cNvPr id="81997" name="Line 77">
                <a:extLst>
                  <a:ext uri="{FF2B5EF4-FFF2-40B4-BE49-F238E27FC236}">
                    <a16:creationId xmlns:a16="http://schemas.microsoft.com/office/drawing/2014/main" id="{F833BBC5-7EEC-4A12-9FB2-62692573A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98" name="Line 78">
                <a:extLst>
                  <a:ext uri="{FF2B5EF4-FFF2-40B4-BE49-F238E27FC236}">
                    <a16:creationId xmlns:a16="http://schemas.microsoft.com/office/drawing/2014/main" id="{2598083B-9E48-41BA-A006-E07A82E48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1999" name="Line 79">
                <a:extLst>
                  <a:ext uri="{FF2B5EF4-FFF2-40B4-BE49-F238E27FC236}">
                    <a16:creationId xmlns:a16="http://schemas.microsoft.com/office/drawing/2014/main" id="{0340051B-1A93-4C4F-947A-82C9526FB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2000" name="Line 80">
                <a:extLst>
                  <a:ext uri="{FF2B5EF4-FFF2-40B4-BE49-F238E27FC236}">
                    <a16:creationId xmlns:a16="http://schemas.microsoft.com/office/drawing/2014/main" id="{2236553E-C76A-47C1-812F-398FB1938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grpSp>
          <p:nvGrpSpPr>
            <p:cNvPr id="82001" name="Group 81">
              <a:extLst>
                <a:ext uri="{FF2B5EF4-FFF2-40B4-BE49-F238E27FC236}">
                  <a16:creationId xmlns:a16="http://schemas.microsoft.com/office/drawing/2014/main" id="{3B9212F4-96D4-4EBC-9101-E8E1223CD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30"/>
              <a:ext cx="147" cy="75"/>
              <a:chOff x="431" y="3430"/>
              <a:chExt cx="226" cy="182"/>
            </a:xfrm>
          </p:grpSpPr>
          <p:sp>
            <p:nvSpPr>
              <p:cNvPr id="82002" name="Line 82">
                <a:extLst>
                  <a:ext uri="{FF2B5EF4-FFF2-40B4-BE49-F238E27FC236}">
                    <a16:creationId xmlns:a16="http://schemas.microsoft.com/office/drawing/2014/main" id="{96EC7BFE-5522-4794-B469-F1EAE3A71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4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2003" name="Line 83">
                <a:extLst>
                  <a:ext uri="{FF2B5EF4-FFF2-40B4-BE49-F238E27FC236}">
                    <a16:creationId xmlns:a16="http://schemas.microsoft.com/office/drawing/2014/main" id="{6CFD258D-B321-43D8-8078-DEE06AC77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3430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2004" name="Line 84">
                <a:extLst>
                  <a:ext uri="{FF2B5EF4-FFF2-40B4-BE49-F238E27FC236}">
                    <a16:creationId xmlns:a16="http://schemas.microsoft.com/office/drawing/2014/main" id="{A5BFB74B-EC50-4EDB-BB74-1C8E3EDE4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2005" name="Line 85">
                <a:extLst>
                  <a:ext uri="{FF2B5EF4-FFF2-40B4-BE49-F238E27FC236}">
                    <a16:creationId xmlns:a16="http://schemas.microsoft.com/office/drawing/2014/main" id="{F8E1BF0E-8434-4804-BB0C-39758B06C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361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sp>
          <p:nvSpPr>
            <p:cNvPr id="82006" name="Line 86">
              <a:extLst>
                <a:ext uri="{FF2B5EF4-FFF2-40B4-BE49-F238E27FC236}">
                  <a16:creationId xmlns:a16="http://schemas.microsoft.com/office/drawing/2014/main" id="{D37FF096-DE51-418F-9DC0-A8DF46538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752"/>
              <a:ext cx="0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07" name="Line 87">
              <a:extLst>
                <a:ext uri="{FF2B5EF4-FFF2-40B4-BE49-F238E27FC236}">
                  <a16:creationId xmlns:a16="http://schemas.microsoft.com/office/drawing/2014/main" id="{B9C9EB79-FC6A-470F-971E-5AC919C69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202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08" name="Line 88">
              <a:extLst>
                <a:ext uri="{FF2B5EF4-FFF2-40B4-BE49-F238E27FC236}">
                  <a16:creationId xmlns:a16="http://schemas.microsoft.com/office/drawing/2014/main" id="{76D41E98-069A-4B9B-B1FC-5C65FF4F7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5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09" name="Line 89">
              <a:extLst>
                <a:ext uri="{FF2B5EF4-FFF2-40B4-BE49-F238E27FC236}">
                  <a16:creationId xmlns:a16="http://schemas.microsoft.com/office/drawing/2014/main" id="{1E6EDB3E-26D7-40FB-B5EC-FA5D0FEC1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79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grpSp>
          <p:nvGrpSpPr>
            <p:cNvPr id="82010" name="Group 90">
              <a:extLst>
                <a:ext uri="{FF2B5EF4-FFF2-40B4-BE49-F238E27FC236}">
                  <a16:creationId xmlns:a16="http://schemas.microsoft.com/office/drawing/2014/main" id="{0A224340-FA18-4439-8360-FDDBD87A8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920"/>
              <a:ext cx="177" cy="151"/>
              <a:chOff x="4353" y="822"/>
              <a:chExt cx="177" cy="151"/>
            </a:xfrm>
          </p:grpSpPr>
          <p:sp>
            <p:nvSpPr>
              <p:cNvPr id="82011" name="Line 91">
                <a:extLst>
                  <a:ext uri="{FF2B5EF4-FFF2-40B4-BE49-F238E27FC236}">
                    <a16:creationId xmlns:a16="http://schemas.microsoft.com/office/drawing/2014/main" id="{5D30A9E8-C5F0-47AA-963A-28FEAA140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3" y="822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82012" name="Line 92">
                <a:extLst>
                  <a:ext uri="{FF2B5EF4-FFF2-40B4-BE49-F238E27FC236}">
                    <a16:creationId xmlns:a16="http://schemas.microsoft.com/office/drawing/2014/main" id="{6F8FFFAE-E835-4C8F-8745-A54C4A57E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822"/>
                <a:ext cx="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sp>
          <p:nvSpPr>
            <p:cNvPr id="82013" name="Text Box 93">
              <a:extLst>
                <a:ext uri="{FF2B5EF4-FFF2-40B4-BE49-F238E27FC236}">
                  <a16:creationId xmlns:a16="http://schemas.microsoft.com/office/drawing/2014/main" id="{1EA05868-B464-48E2-88A5-1AC46466A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79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A</a:t>
              </a:r>
            </a:p>
          </p:txBody>
        </p:sp>
        <p:sp>
          <p:nvSpPr>
            <p:cNvPr id="82014" name="Line 94">
              <a:extLst>
                <a:ext uri="{FF2B5EF4-FFF2-40B4-BE49-F238E27FC236}">
                  <a16:creationId xmlns:a16="http://schemas.microsoft.com/office/drawing/2014/main" id="{97B64BE6-7349-4A9C-BB0E-508B25EF8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1616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15" name="Line 95">
              <a:extLst>
                <a:ext uri="{FF2B5EF4-FFF2-40B4-BE49-F238E27FC236}">
                  <a16:creationId xmlns:a16="http://schemas.microsoft.com/office/drawing/2014/main" id="{7D221985-1F06-4060-89FD-8C251B5C8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616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16" name="Line 96">
              <a:extLst>
                <a:ext uri="{FF2B5EF4-FFF2-40B4-BE49-F238E27FC236}">
                  <a16:creationId xmlns:a16="http://schemas.microsoft.com/office/drawing/2014/main" id="{0E98EBCA-919B-4D41-995F-B1B34E720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5" y="2795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17" name="Line 97">
              <a:extLst>
                <a:ext uri="{FF2B5EF4-FFF2-40B4-BE49-F238E27FC236}">
                  <a16:creationId xmlns:a16="http://schemas.microsoft.com/office/drawing/2014/main" id="{50AE164C-3E9A-4B6E-923C-8B9B15A07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" y="2795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18" name="Line 98">
              <a:extLst>
                <a:ext uri="{FF2B5EF4-FFF2-40B4-BE49-F238E27FC236}">
                  <a16:creationId xmlns:a16="http://schemas.microsoft.com/office/drawing/2014/main" id="{763B1398-45F0-42E5-8C9E-4629C7CA8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247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82019" name="Text Box 99">
              <a:extLst>
                <a:ext uri="{FF2B5EF4-FFF2-40B4-BE49-F238E27FC236}">
                  <a16:creationId xmlns:a16="http://schemas.microsoft.com/office/drawing/2014/main" id="{C2DA7956-A35B-4DBB-9D5F-E6A479353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797"/>
              <a:ext cx="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B (pure!)</a:t>
              </a:r>
            </a:p>
          </p:txBody>
        </p:sp>
        <p:sp>
          <p:nvSpPr>
            <p:cNvPr id="82020" name="Text Box 100">
              <a:extLst>
                <a:ext uri="{FF2B5EF4-FFF2-40B4-BE49-F238E27FC236}">
                  <a16:creationId xmlns:a16="http://schemas.microsoft.com/office/drawing/2014/main" id="{B921A916-16A7-4D4B-A5F1-F9DECAB3B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387"/>
              <a:ext cx="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/>
                <a:t>C (pure!)</a:t>
              </a:r>
            </a:p>
          </p:txBody>
        </p:sp>
      </p:grpSp>
      <p:sp>
        <p:nvSpPr>
          <p:cNvPr id="82021" name="Text Box 101">
            <a:extLst>
              <a:ext uri="{FF2B5EF4-FFF2-40B4-BE49-F238E27FC236}">
                <a16:creationId xmlns:a16="http://schemas.microsoft.com/office/drawing/2014/main" id="{88B3BBD0-A7A4-4657-839E-8D3E49302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113463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Alternative 3-column</a:t>
            </a:r>
          </a:p>
          <a:p>
            <a:r>
              <a:rPr lang="en-US" altLang="nb-NO"/>
              <a:t>sequence</a:t>
            </a:r>
          </a:p>
        </p:txBody>
      </p:sp>
      <p:sp>
        <p:nvSpPr>
          <p:cNvPr id="82022" name="Text Box 102">
            <a:extLst>
              <a:ext uri="{FF2B5EF4-FFF2-40B4-BE49-F238E27FC236}">
                <a16:creationId xmlns:a16="http://schemas.microsoft.com/office/drawing/2014/main" id="{33CA9715-BA0B-4F44-AC77-C197D6F38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6113463"/>
            <a:ext cx="517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Kaibel: 1 column!! More then 50% capital savings</a:t>
            </a:r>
          </a:p>
          <a:p>
            <a:r>
              <a:rPr lang="en-US" altLang="nb-NO"/>
              <a:t>Also saves energy (but maybe not exergy)</a:t>
            </a:r>
          </a:p>
        </p:txBody>
      </p:sp>
      <p:sp>
        <p:nvSpPr>
          <p:cNvPr id="82023" name="Line 103">
            <a:extLst>
              <a:ext uri="{FF2B5EF4-FFF2-40B4-BE49-F238E27FC236}">
                <a16:creationId xmlns:a16="http://schemas.microsoft.com/office/drawing/2014/main" id="{D271BC85-01FB-4FDC-8953-7823B52FD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573463"/>
            <a:ext cx="7207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105" name="Text Box 65">
            <a:extLst>
              <a:ext uri="{FF2B5EF4-FFF2-40B4-BE49-F238E27FC236}">
                <a16:creationId xmlns:a16="http://schemas.microsoft.com/office/drawing/2014/main" id="{FA5849D4-F5C3-4FE2-8514-7F678639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2008188"/>
            <a:ext cx="1443408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dirty="0"/>
              <a:t>A – methanol</a:t>
            </a:r>
          </a:p>
          <a:p>
            <a:r>
              <a:rPr lang="en-US" altLang="nb-NO" dirty="0"/>
              <a:t>B – ethanol</a:t>
            </a:r>
          </a:p>
          <a:p>
            <a:r>
              <a:rPr lang="en-US" altLang="nb-NO" dirty="0"/>
              <a:t>C – propanol</a:t>
            </a:r>
          </a:p>
          <a:p>
            <a:r>
              <a:rPr lang="en-US" altLang="nb-NO" dirty="0"/>
              <a:t>D – butanol</a:t>
            </a:r>
          </a:p>
        </p:txBody>
      </p:sp>
    </p:spTree>
    <p:extLst>
      <p:ext uri="{BB962C8B-B14F-4D97-AF65-F5344CB8AC3E}">
        <p14:creationId xmlns:p14="http://schemas.microsoft.com/office/powerpoint/2010/main" val="2085409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9E27859C-6891-498C-A50F-EABD426C5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Control of Kaibel column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28463B46-5209-4748-AFC5-C41645D7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6838"/>
            <a:ext cx="3189288" cy="191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nb-NO">
                <a:cs typeface="Times New Roman" panose="02020603050405020304" pitchFamily="18" charset="0"/>
              </a:rPr>
              <a:t>Prefractionator: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nb-NO">
                <a:cs typeface="Times New Roman" panose="02020603050405020304" pitchFamily="18" charset="0"/>
              </a:rPr>
              <a:t> </a:t>
            </a:r>
            <a:r>
              <a:rPr lang="en-US" altLang="nb-NO">
                <a:solidFill>
                  <a:schemeClr val="accent2"/>
                </a:solidFill>
                <a:cs typeface="Times New Roman" panose="02020603050405020304" pitchFamily="18" charset="0"/>
              </a:rPr>
              <a:t>Close 1 “stabilizing” temperature loop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nb-NO">
                <a:cs typeface="Times New Roman" panose="02020603050405020304" pitchFamily="18" charset="0"/>
              </a:rPr>
              <a:t>Main column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nb-NO">
                <a:cs typeface="Times New Roman" panose="02020603050405020304" pitchFamily="18" charset="0"/>
              </a:rPr>
              <a:t> </a:t>
            </a:r>
            <a:r>
              <a:rPr lang="en-US" altLang="nb-NO">
                <a:solidFill>
                  <a:schemeClr val="accent2"/>
                </a:solidFill>
                <a:cs typeface="Times New Roman" panose="02020603050405020304" pitchFamily="18" charset="0"/>
              </a:rPr>
              <a:t>Close 3 “stabilizing” temperature loops</a:t>
            </a:r>
            <a:endParaRPr lang="en-US" altLang="nb-NO">
              <a:cs typeface="Times New Roman" panose="02020603050405020304" pitchFamily="18" charset="0"/>
            </a:endParaRP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17D303C6-DEFE-4456-95F6-785D48F0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514475"/>
            <a:ext cx="4187825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nb-NO" sz="2000" b="1">
                <a:cs typeface="Times New Roman" panose="02020603050405020304" pitchFamily="18" charset="0"/>
              </a:rPr>
              <a:t>Close a “stabilizing” temperature</a:t>
            </a:r>
          </a:p>
          <a:p>
            <a:pPr>
              <a:spcBef>
                <a:spcPct val="20000"/>
              </a:spcBef>
            </a:pPr>
            <a:r>
              <a:rPr lang="en-US" altLang="nb-NO" sz="2000" b="1">
                <a:cs typeface="Times New Roman" panose="02020603050405020304" pitchFamily="18" charset="0"/>
              </a:rPr>
              <a:t> (profile) loop for each split</a:t>
            </a:r>
            <a:endParaRPr lang="en-US" altLang="nb-NO" sz="2000">
              <a:cs typeface="Times New Roman" panose="02020603050405020304" pitchFamily="18" charset="0"/>
            </a:endParaRPr>
          </a:p>
        </p:txBody>
      </p:sp>
      <p:pic>
        <p:nvPicPr>
          <p:cNvPr id="110597" name="Picture 5">
            <a:extLst>
              <a:ext uri="{FF2B5EF4-FFF2-40B4-BE49-F238E27FC236}">
                <a16:creationId xmlns:a16="http://schemas.microsoft.com/office/drawing/2014/main" id="{AF12ED05-D7F3-4BB1-8400-433B9A03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355725"/>
            <a:ext cx="39290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 Box 6">
            <a:extLst>
              <a:ext uri="{FF2B5EF4-FFF2-40B4-BE49-F238E27FC236}">
                <a16:creationId xmlns:a16="http://schemas.microsoft.com/office/drawing/2014/main" id="{9BE79CEE-5955-44B3-BDF7-4DB81266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52879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295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72F7-8586-4C9A-8A2A-45AE1F25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C098-E381-480B-95C0-8C496019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err="1"/>
              <a:t>Introduction</a:t>
            </a:r>
            <a:r>
              <a:rPr lang="nb-NO" dirty="0"/>
              <a:t>. </a:t>
            </a:r>
            <a:r>
              <a:rPr lang="nb-NO" dirty="0" err="1"/>
              <a:t>Importance</a:t>
            </a:r>
            <a:r>
              <a:rPr lang="nb-NO" dirty="0"/>
              <a:t> of </a:t>
            </a:r>
            <a:r>
              <a:rPr lang="nb-NO" dirty="0" err="1"/>
              <a:t>reflux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Myth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inefficient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unbeatable</a:t>
            </a:r>
            <a:r>
              <a:rPr lang="nb-NO" dirty="0"/>
              <a:t> for </a:t>
            </a:r>
            <a:r>
              <a:rPr lang="nb-NO" dirty="0" err="1"/>
              <a:t>high-purity</a:t>
            </a:r>
            <a:r>
              <a:rPr lang="nb-NO" dirty="0"/>
              <a:t> </a:t>
            </a:r>
            <a:r>
              <a:rPr lang="nb-NO" dirty="0" err="1"/>
              <a:t>separations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Integrated </a:t>
            </a:r>
            <a:r>
              <a:rPr lang="nb-NO" dirty="0" err="1"/>
              <a:t>schemes</a:t>
            </a:r>
            <a:r>
              <a:rPr lang="nb-NO" dirty="0"/>
              <a:t>. </a:t>
            </a:r>
            <a:r>
              <a:rPr lang="nb-NO" dirty="0" err="1"/>
              <a:t>Divided-wall</a:t>
            </a:r>
            <a:r>
              <a:rPr lang="nb-NO" dirty="0"/>
              <a:t> / </a:t>
            </a:r>
            <a:r>
              <a:rPr lang="nb-NO" dirty="0" err="1"/>
              <a:t>Petlyuk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Multivessel</a:t>
            </a:r>
            <a:r>
              <a:rPr lang="nb-NO" dirty="0"/>
              <a:t> batch </a:t>
            </a:r>
            <a:r>
              <a:rPr lang="nb-NO" dirty="0" err="1"/>
              <a:t>distillation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Adding</a:t>
            </a:r>
            <a:r>
              <a:rPr lang="nb-NO" dirty="0"/>
              <a:t> a </a:t>
            </a:r>
            <a:r>
              <a:rPr lang="nb-NO" dirty="0" err="1"/>
              <a:t>component</a:t>
            </a:r>
            <a:r>
              <a:rPr lang="nb-NO" dirty="0"/>
              <a:t> to break azeotropes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Control: </a:t>
            </a:r>
            <a:r>
              <a:rPr lang="nb-NO" dirty="0" err="1"/>
              <a:t>Myth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slow</a:t>
            </a:r>
            <a:r>
              <a:rPr lang="nb-NO" dirty="0"/>
              <a:t> </a:t>
            </a:r>
            <a:r>
              <a:rPr lang="nb-NO" dirty="0" err="1"/>
              <a:t>response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1468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Kaibel-NTNU-chemeng">
            <a:extLst>
              <a:ext uri="{FF2B5EF4-FFF2-40B4-BE49-F238E27FC236}">
                <a16:creationId xmlns:a16="http://schemas.microsoft.com/office/drawing/2014/main" id="{2E7C55D8-A677-456A-AF1C-FC25DDA9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4450"/>
            <a:ext cx="1244600" cy="67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PC010379">
            <a:extLst>
              <a:ext uri="{FF2B5EF4-FFF2-40B4-BE49-F238E27FC236}">
                <a16:creationId xmlns:a16="http://schemas.microsoft.com/office/drawing/2014/main" id="{2EFDF9C5-A681-45E2-86AA-EB27786C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88913"/>
            <a:ext cx="4587875" cy="61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Line 5">
            <a:extLst>
              <a:ext uri="{FF2B5EF4-FFF2-40B4-BE49-F238E27FC236}">
                <a16:creationId xmlns:a16="http://schemas.microsoft.com/office/drawing/2014/main" id="{2D307C01-698B-4E80-96A6-42F20D7CE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60350"/>
            <a:ext cx="0" cy="640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66B55324-5006-4067-A160-0DD5A70D7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644900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H=6m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6110421B-2B35-435F-A53B-02FC69425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024313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D=5cm</a:t>
            </a:r>
          </a:p>
        </p:txBody>
      </p:sp>
      <p:sp>
        <p:nvSpPr>
          <p:cNvPr id="101384" name="Line 8">
            <a:extLst>
              <a:ext uri="{FF2B5EF4-FFF2-40B4-BE49-F238E27FC236}">
                <a16:creationId xmlns:a16="http://schemas.microsoft.com/office/drawing/2014/main" id="{4BC09A76-2B20-4DDE-8EE7-DCD0D4254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40052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75B4DE2A-23BA-478F-B4D7-736CCFD6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35925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F</a:t>
            </a:r>
          </a:p>
        </p:txBody>
      </p:sp>
      <p:sp>
        <p:nvSpPr>
          <p:cNvPr id="101388" name="Line 12">
            <a:extLst>
              <a:ext uri="{FF2B5EF4-FFF2-40B4-BE49-F238E27FC236}">
                <a16:creationId xmlns:a16="http://schemas.microsoft.com/office/drawing/2014/main" id="{351B3385-7D23-4B37-978D-CE50A47D6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34290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101389" name="Line 13">
            <a:extLst>
              <a:ext uri="{FF2B5EF4-FFF2-40B4-BE49-F238E27FC236}">
                <a16:creationId xmlns:a16="http://schemas.microsoft.com/office/drawing/2014/main" id="{60972DFA-D72B-4774-ADA7-68874F4DA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42211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B50BCA94-4D31-488B-92F0-C7FA619E9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1625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S1</a:t>
            </a:r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F53D67AE-BA8A-43CD-A97C-C3653173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388143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S2</a:t>
            </a:r>
          </a:p>
        </p:txBody>
      </p:sp>
      <p:sp>
        <p:nvSpPr>
          <p:cNvPr id="101393" name="Line 17">
            <a:extLst>
              <a:ext uri="{FF2B5EF4-FFF2-40B4-BE49-F238E27FC236}">
                <a16:creationId xmlns:a16="http://schemas.microsoft.com/office/drawing/2014/main" id="{35AAAC33-8606-4161-BCE2-37DE4A2A5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64531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101394" name="Line 18">
            <a:extLst>
              <a:ext uri="{FF2B5EF4-FFF2-40B4-BE49-F238E27FC236}">
                <a16:creationId xmlns:a16="http://schemas.microsoft.com/office/drawing/2014/main" id="{9E5C1666-F45A-4268-BEBA-DB9645AE8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1889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2B3324C3-3884-473F-8456-FAF5D1DD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60404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B</a:t>
            </a: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590BC9E6-36AB-415D-B81C-78FE431D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-7938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09749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AEDC-9766-45DC-A819-7893AF47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1" y="1122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5. For </a:t>
            </a:r>
            <a:r>
              <a:rPr lang="nb-NO" dirty="0" err="1"/>
              <a:t>autonomous</a:t>
            </a:r>
            <a:r>
              <a:rPr lang="nb-NO" dirty="0"/>
              <a:t> and energy-</a:t>
            </a:r>
            <a:r>
              <a:rPr lang="nb-NO" dirty="0" err="1"/>
              <a:t>efficient</a:t>
            </a:r>
            <a:r>
              <a:rPr lang="nb-NO" dirty="0"/>
              <a:t> batch </a:t>
            </a:r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</a:t>
            </a:r>
            <a:r>
              <a:rPr lang="nb-NO" dirty="0" err="1"/>
              <a:t>multivessel</a:t>
            </a:r>
            <a:r>
              <a:rPr lang="nb-NO" dirty="0"/>
              <a:t> </a:t>
            </a:r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closed</a:t>
            </a:r>
            <a:r>
              <a:rPr lang="nb-NO" dirty="0"/>
              <a:t> </a:t>
            </a:r>
            <a:r>
              <a:rPr lang="nb-NO" dirty="0" err="1"/>
              <a:t>operation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264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F1D963-E22D-488B-A59D-0D939547C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02843"/>
            <a:ext cx="3207423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9A96E-EFAC-4472-9F59-C1262C7E638A}"/>
              </a:ext>
            </a:extLst>
          </p:cNvPr>
          <p:cNvSpPr txBox="1"/>
          <p:nvPr/>
        </p:nvSpPr>
        <p:spPr>
          <a:xfrm>
            <a:off x="95865" y="5847736"/>
            <a:ext cx="578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Closed</a:t>
            </a:r>
            <a:r>
              <a:rPr lang="nb-NO" sz="1200" dirty="0"/>
              <a:t> </a:t>
            </a:r>
            <a:r>
              <a:rPr lang="nb-NO" sz="1200" dirty="0" err="1"/>
              <a:t>Operation</a:t>
            </a:r>
            <a:r>
              <a:rPr lang="nb-NO" sz="1200" dirty="0"/>
              <a:t> of </a:t>
            </a:r>
            <a:r>
              <a:rPr lang="nb-NO" sz="1200" dirty="0" err="1"/>
              <a:t>Multivessel</a:t>
            </a:r>
            <a:r>
              <a:rPr lang="nb-NO" sz="1200" dirty="0"/>
              <a:t> Batch </a:t>
            </a:r>
            <a:r>
              <a:rPr lang="nb-NO" sz="1200" dirty="0" err="1"/>
              <a:t>Distillation</a:t>
            </a:r>
            <a:r>
              <a:rPr lang="nb-NO" sz="1200" dirty="0"/>
              <a:t>: </a:t>
            </a:r>
            <a:r>
              <a:rPr lang="nb-NO" sz="1200" dirty="0" err="1"/>
              <a:t>Experimental</a:t>
            </a:r>
            <a:r>
              <a:rPr lang="nb-NO" sz="1200" dirty="0"/>
              <a:t> </a:t>
            </a:r>
            <a:r>
              <a:rPr lang="nb-NO" sz="1200" dirty="0" err="1"/>
              <a:t>Verification</a:t>
            </a:r>
            <a:r>
              <a:rPr lang="nb-NO" sz="1200" dirty="0"/>
              <a:t> </a:t>
            </a:r>
            <a:br>
              <a:rPr lang="nb-NO" sz="1200" dirty="0"/>
            </a:br>
            <a:r>
              <a:rPr lang="nb-NO" sz="1200" dirty="0"/>
              <a:t>Bernd </a:t>
            </a:r>
            <a:r>
              <a:rPr lang="nb-NO" sz="1200" dirty="0" err="1"/>
              <a:t>Wittgens</a:t>
            </a:r>
            <a:r>
              <a:rPr lang="nb-NO" sz="1200" dirty="0"/>
              <a:t> and Sigurd Skogestad. </a:t>
            </a:r>
            <a:r>
              <a:rPr lang="nb-NO" sz="1200" dirty="0" err="1"/>
              <a:t>AIChE</a:t>
            </a:r>
            <a:r>
              <a:rPr lang="nb-NO" sz="1200" dirty="0"/>
              <a:t> Journal. </a:t>
            </a:r>
            <a:r>
              <a:rPr lang="nb-NO" sz="1200" b="1" dirty="0"/>
              <a:t>46</a:t>
            </a:r>
            <a:r>
              <a:rPr lang="nb-NO" sz="1200" dirty="0"/>
              <a:t> (</a:t>
            </a:r>
            <a:r>
              <a:rPr lang="nb-NO" sz="1200" dirty="0">
                <a:hlinkClick r:id="rId3"/>
              </a:rPr>
              <a:t>6</a:t>
            </a:r>
            <a:r>
              <a:rPr lang="nb-NO" sz="1200" dirty="0"/>
              <a:t>), </a:t>
            </a:r>
            <a:r>
              <a:rPr lang="nb-NO" sz="1200" dirty="0" err="1"/>
              <a:t>pages</a:t>
            </a:r>
            <a:r>
              <a:rPr lang="nb-NO" sz="1200" dirty="0"/>
              <a:t> 1209-1217 (June 2000)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827A3-8E6E-4475-82F5-5A344FB2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294" y="650805"/>
            <a:ext cx="3367241" cy="520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7B2E7-D2B4-4C57-8089-9D72DA078BA9}"/>
              </a:ext>
            </a:extLst>
          </p:cNvPr>
          <p:cNvSpPr txBox="1"/>
          <p:nvPr/>
        </p:nvSpPr>
        <p:spPr>
          <a:xfrm>
            <a:off x="1489588" y="58682"/>
            <a:ext cx="4102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/>
              <a:t>Closed</a:t>
            </a:r>
            <a:r>
              <a:rPr lang="nb-NO" sz="2000" b="1" dirty="0"/>
              <a:t> </a:t>
            </a:r>
            <a:r>
              <a:rPr lang="nb-NO" sz="2000" b="1" dirty="0" err="1"/>
              <a:t>operation</a:t>
            </a:r>
            <a:r>
              <a:rPr lang="nb-NO" sz="2000" b="1" dirty="0"/>
              <a:t> of batch </a:t>
            </a:r>
            <a:r>
              <a:rPr lang="nb-NO" sz="2000" b="1" dirty="0" err="1"/>
              <a:t>distillation</a:t>
            </a:r>
            <a:endParaRPr lang="nb-NO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6C1F5-AE42-4EF4-8769-9B09BDC502E1}"/>
              </a:ext>
            </a:extLst>
          </p:cNvPr>
          <p:cNvSpPr txBox="1"/>
          <p:nvPr/>
        </p:nvSpPr>
        <p:spPr>
          <a:xfrm>
            <a:off x="5367101" y="45879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Multivessel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97CB8-AF54-44A0-AB0F-81CEB1531AA7}"/>
              </a:ext>
            </a:extLst>
          </p:cNvPr>
          <p:cNvSpPr txBox="1"/>
          <p:nvPr/>
        </p:nvSpPr>
        <p:spPr>
          <a:xfrm>
            <a:off x="1493099" y="518177"/>
            <a:ext cx="120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Two-vessel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16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8017-CEFE-453A-A038-4873596C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8E382D-2C39-4479-9B78-298C2A5E2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94" y="274638"/>
            <a:ext cx="4097193" cy="6212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A7D02-AA02-4659-9064-F206EA7A0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15" y="604685"/>
            <a:ext cx="4496220" cy="48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25D1-02BB-44D5-8271-ADBABEBC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6. Azeotropes </a:t>
            </a:r>
            <a:r>
              <a:rPr lang="nb-NO" dirty="0" err="1"/>
              <a:t>can</a:t>
            </a:r>
            <a:r>
              <a:rPr lang="nb-NO" dirty="0"/>
              <a:t> be broken by </a:t>
            </a:r>
            <a:r>
              <a:rPr lang="nb-NO" dirty="0" err="1"/>
              <a:t>adding</a:t>
            </a:r>
            <a:r>
              <a:rPr lang="nb-NO" dirty="0"/>
              <a:t> </a:t>
            </a:r>
            <a:r>
              <a:rPr lang="nb-NO" dirty="0" err="1"/>
              <a:t>extractive</a:t>
            </a:r>
            <a:r>
              <a:rPr lang="nb-NO" dirty="0"/>
              <a:t> </a:t>
            </a:r>
            <a:r>
              <a:rPr lang="nb-NO" dirty="0" err="1"/>
              <a:t>component</a:t>
            </a:r>
            <a:r>
              <a:rPr lang="nb-NO" dirty="0"/>
              <a:t> and </a:t>
            </a:r>
            <a:r>
              <a:rPr lang="nb-NO" dirty="0" err="1"/>
              <a:t>especially</a:t>
            </a:r>
            <a:r>
              <a:rPr lang="nb-NO" dirty="0"/>
              <a:t> by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of </a:t>
            </a:r>
            <a:r>
              <a:rPr lang="nb-NO" dirty="0" err="1"/>
              <a:t>liquid-liquid</a:t>
            </a:r>
            <a:r>
              <a:rPr lang="nb-NO" dirty="0"/>
              <a:t> </a:t>
            </a:r>
            <a:r>
              <a:rPr lang="nb-NO" dirty="0" err="1"/>
              <a:t>splits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13C4-73E0-4E1A-BFB7-7F6C7303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3760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45F722-1206-44AE-B104-0C78D0C1EA11}"/>
              </a:ext>
            </a:extLst>
          </p:cNvPr>
          <p:cNvGrpSpPr/>
          <p:nvPr/>
        </p:nvGrpSpPr>
        <p:grpSpPr>
          <a:xfrm>
            <a:off x="215344" y="1078726"/>
            <a:ext cx="4733709" cy="4802837"/>
            <a:chOff x="2976778" y="639629"/>
            <a:chExt cx="4733709" cy="48028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71ECCC-51BB-478D-9F2F-2FC161DCA9FE}"/>
                </a:ext>
              </a:extLst>
            </p:cNvPr>
            <p:cNvSpPr txBox="1"/>
            <p:nvPr/>
          </p:nvSpPr>
          <p:spPr>
            <a:xfrm>
              <a:off x="5648325" y="5073134"/>
              <a:ext cx="1193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Acetic</a:t>
              </a:r>
              <a:r>
                <a:rPr lang="nb-NO" dirty="0"/>
                <a:t> acid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C932D3-802E-47B6-ABE3-F217EE344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2443" y="639629"/>
              <a:ext cx="3409950" cy="43990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6810-8B95-4482-BA1B-A4D27429BE43}"/>
                </a:ext>
              </a:extLst>
            </p:cNvPr>
            <p:cNvSpPr txBox="1"/>
            <p:nvPr/>
          </p:nvSpPr>
          <p:spPr>
            <a:xfrm>
              <a:off x="6950151" y="2148959"/>
              <a:ext cx="76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Water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2664F9-C852-4AF0-8A6E-22726EC1C665}"/>
                </a:ext>
              </a:extLst>
            </p:cNvPr>
            <p:cNvSpPr txBox="1"/>
            <p:nvPr/>
          </p:nvSpPr>
          <p:spPr>
            <a:xfrm>
              <a:off x="4810125" y="1992868"/>
              <a:ext cx="1533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N-butyl-</a:t>
              </a:r>
              <a:r>
                <a:rPr lang="nb-NO" dirty="0" err="1"/>
                <a:t>actate</a:t>
              </a:r>
              <a:endParaRPr lang="nb-NO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83AA5A-0978-4A56-9550-983C60CB1D3A}"/>
                </a:ext>
              </a:extLst>
            </p:cNvPr>
            <p:cNvSpPr txBox="1"/>
            <p:nvPr/>
          </p:nvSpPr>
          <p:spPr>
            <a:xfrm>
              <a:off x="2976778" y="2439174"/>
              <a:ext cx="1622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60% </a:t>
              </a:r>
              <a:r>
                <a:rPr lang="nb-NO" dirty="0" err="1"/>
                <a:t>acetic</a:t>
              </a:r>
              <a:r>
                <a:rPr lang="nb-NO" dirty="0"/>
                <a:t> acid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CB0D4D-A938-40CC-B3D4-E662D6168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592" y="1078726"/>
            <a:ext cx="3922238" cy="2097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C653D-8C29-41CE-A22E-B08EE44C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601" y="3458441"/>
            <a:ext cx="3777694" cy="265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D76732-131F-414C-A108-289731276529}"/>
              </a:ext>
            </a:extLst>
          </p:cNvPr>
          <p:cNvSpPr txBox="1"/>
          <p:nvPr/>
        </p:nvSpPr>
        <p:spPr>
          <a:xfrm>
            <a:off x="3112146" y="1056348"/>
            <a:ext cx="86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cooling</a:t>
            </a:r>
            <a:endParaRPr lang="nb-NO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8A066F-1692-497A-A528-F2F24B410AE5}"/>
              </a:ext>
            </a:extLst>
          </p:cNvPr>
          <p:cNvGrpSpPr/>
          <p:nvPr/>
        </p:nvGrpSpPr>
        <p:grpSpPr>
          <a:xfrm>
            <a:off x="457199" y="-192090"/>
            <a:ext cx="8744989" cy="1734348"/>
            <a:chOff x="457199" y="-64274"/>
            <a:chExt cx="8744989" cy="1734348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D92D50DB-D93F-4222-815F-AD4DB968D293}"/>
                </a:ext>
              </a:extLst>
            </p:cNvPr>
            <p:cNvSpPr txBox="1">
              <a:spLocks/>
            </p:cNvSpPr>
            <p:nvPr/>
          </p:nvSpPr>
          <p:spPr>
            <a:xfrm>
              <a:off x="457199" y="-64274"/>
              <a:ext cx="8744989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nb-NO" sz="3200" dirty="0"/>
                <a:t>Solvent </a:t>
              </a:r>
              <a:r>
                <a:rPr lang="nb-NO" sz="3200" dirty="0" err="1"/>
                <a:t>recovery</a:t>
              </a:r>
              <a:r>
                <a:rPr lang="nb-NO" sz="3200" dirty="0"/>
                <a:t>. </a:t>
              </a:r>
              <a:r>
                <a:rPr lang="nb-NO" sz="3200" dirty="0" err="1"/>
                <a:t>Explosives</a:t>
              </a:r>
              <a:r>
                <a:rPr lang="nb-NO" sz="3200" dirty="0"/>
                <a:t> plant, Norway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D7F41B-C077-4872-9EAF-8A663E3BF95F}"/>
                </a:ext>
              </a:extLst>
            </p:cNvPr>
            <p:cNvCxnSpPr>
              <a:stCxn id="4" idx="1"/>
            </p:cNvCxnSpPr>
            <p:nvPr/>
          </p:nvCxnSpPr>
          <p:spPr>
            <a:xfrm>
              <a:off x="3112146" y="1241014"/>
              <a:ext cx="142330" cy="3266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CDAD94-154C-48C1-8C17-E23269466EDE}"/>
                </a:ext>
              </a:extLst>
            </p:cNvPr>
            <p:cNvCxnSpPr/>
            <p:nvPr/>
          </p:nvCxnSpPr>
          <p:spPr>
            <a:xfrm flipV="1">
              <a:off x="3195484" y="1533832"/>
              <a:ext cx="127819" cy="1362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F0F2C5-F62F-4C7C-83FA-3F35B8A2A08F}"/>
                </a:ext>
              </a:extLst>
            </p:cNvPr>
            <p:cNvCxnSpPr/>
            <p:nvPr/>
          </p:nvCxnSpPr>
          <p:spPr>
            <a:xfrm>
              <a:off x="3340070" y="1482916"/>
              <a:ext cx="165321" cy="1871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2FF60B-80F3-4819-8519-C7D7D3B17921}"/>
                </a:ext>
              </a:extLst>
            </p:cNvPr>
            <p:cNvCxnSpPr/>
            <p:nvPr/>
          </p:nvCxnSpPr>
          <p:spPr>
            <a:xfrm flipV="1">
              <a:off x="3505391" y="1508374"/>
              <a:ext cx="153903" cy="153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B82B45-9E97-4933-A95D-A8A3D9D2C9CA}"/>
                </a:ext>
              </a:extLst>
            </p:cNvPr>
            <p:cNvCxnSpPr/>
            <p:nvPr/>
          </p:nvCxnSpPr>
          <p:spPr>
            <a:xfrm>
              <a:off x="3649977" y="1474341"/>
              <a:ext cx="191246" cy="187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693B968-3C32-498A-B9B3-AA181CB9C6C9}"/>
                </a:ext>
              </a:extLst>
            </p:cNvPr>
            <p:cNvCxnSpPr/>
            <p:nvPr/>
          </p:nvCxnSpPr>
          <p:spPr>
            <a:xfrm flipV="1">
              <a:off x="3841223" y="1349166"/>
              <a:ext cx="181409" cy="2704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180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CAFDBE-C423-4E97-9DD2-F218C1BDD7BD}"/>
              </a:ext>
            </a:extLst>
          </p:cNvPr>
          <p:cNvGrpSpPr/>
          <p:nvPr/>
        </p:nvGrpSpPr>
        <p:grpSpPr>
          <a:xfrm>
            <a:off x="141317" y="267047"/>
            <a:ext cx="8662517" cy="4991123"/>
            <a:chOff x="1" y="1006879"/>
            <a:chExt cx="8662517" cy="4991123"/>
          </a:xfrm>
        </p:grpSpPr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125336"/>
              <a:ext cx="8662517" cy="4872666"/>
            </a:xfrm>
            <a:prstGeom prst="rect">
              <a:avLst/>
            </a:prstGeom>
          </p:spPr>
        </p:pic>
        <p:sp>
          <p:nvSpPr>
            <p:cNvPr id="4" name="TekstSylinder 3"/>
            <p:cNvSpPr txBox="1"/>
            <p:nvPr/>
          </p:nvSpPr>
          <p:spPr>
            <a:xfrm>
              <a:off x="2730732" y="1006879"/>
              <a:ext cx="512698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oppstart i starten av desember 2018 (startet med 100% syre i </a:t>
              </a:r>
              <a:r>
                <a:rPr lang="nb-NO" sz="1350" dirty="0" err="1"/>
                <a:t>kolonna</a:t>
              </a:r>
              <a:r>
                <a:rPr lang="nb-NO" sz="1350" dirty="0"/>
                <a:t>)</a:t>
              </a:r>
              <a:endParaRPr lang="en-GB" sz="1350" dirty="0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6601351" y="4004355"/>
              <a:ext cx="70083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1</a:t>
              </a:r>
              <a:endParaRPr lang="en-GB" sz="750" dirty="0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5785934" y="3529876"/>
              <a:ext cx="114165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10 (Sp=95,5)</a:t>
              </a:r>
              <a:endParaRPr lang="en-GB" sz="750" dirty="0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5632527" y="3046507"/>
              <a:ext cx="74892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15</a:t>
              </a:r>
              <a:endParaRPr lang="en-GB" sz="750" dirty="0"/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5195167" y="2836217"/>
              <a:ext cx="74892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20</a:t>
              </a:r>
              <a:endParaRPr lang="en-GB" sz="750" dirty="0"/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6971235" y="3710195"/>
              <a:ext cx="69281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Damppådrag</a:t>
              </a:r>
              <a:endParaRPr lang="en-GB" sz="750" dirty="0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6300765" y="3799350"/>
              <a:ext cx="70083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5</a:t>
              </a:r>
              <a:endParaRPr lang="en-GB" sz="750" dirty="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6846802" y="2356280"/>
              <a:ext cx="62869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 err="1"/>
                <a:t>Flow</a:t>
              </a:r>
              <a:r>
                <a:rPr lang="nb-NO" sz="750" dirty="0"/>
                <a:t> </a:t>
              </a:r>
              <a:r>
                <a:rPr lang="nb-NO" sz="750" dirty="0" err="1"/>
                <a:t>BuAC</a:t>
              </a:r>
              <a:r>
                <a:rPr lang="nb-NO" sz="750" dirty="0"/>
                <a:t> </a:t>
              </a:r>
              <a:endParaRPr lang="en-GB" sz="750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5195167" y="3254321"/>
              <a:ext cx="73609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Nivå dekanter</a:t>
              </a:r>
              <a:endParaRPr lang="en-GB" sz="750" dirty="0"/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4080438" y="2365671"/>
              <a:ext cx="116249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35 (Sp = 117)</a:t>
              </a:r>
              <a:endParaRPr lang="en-GB" sz="750" dirty="0"/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5785934" y="1875381"/>
              <a:ext cx="74892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45</a:t>
              </a:r>
              <a:endParaRPr lang="en-GB" sz="750" dirty="0"/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5891028" y="1997497"/>
              <a:ext cx="74892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50" dirty="0"/>
                <a:t>Temp plate 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263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531"/>
            <a:ext cx="8959850" cy="503991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197811" y="208614"/>
            <a:ext cx="3310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02 feb. 2019. Siste kjøring før rep av kolonne</a:t>
            </a:r>
            <a:endParaRPr lang="en-GB" sz="135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601351" y="4004355"/>
            <a:ext cx="7008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1</a:t>
            </a:r>
            <a:endParaRPr lang="en-GB" sz="7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96866" y="3236188"/>
            <a:ext cx="114165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10 (Sp=95,5)</a:t>
            </a:r>
            <a:endParaRPr lang="en-GB" sz="75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37803" y="3104489"/>
            <a:ext cx="7489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15</a:t>
            </a:r>
            <a:endParaRPr lang="en-GB" sz="75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867263" y="2750157"/>
            <a:ext cx="7489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20</a:t>
            </a:r>
            <a:endParaRPr lang="en-GB" sz="75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971235" y="3622908"/>
            <a:ext cx="69281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Damppådrag</a:t>
            </a:r>
            <a:endParaRPr lang="en-GB" sz="75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905417" y="3643487"/>
            <a:ext cx="7008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5</a:t>
            </a:r>
            <a:endParaRPr lang="en-GB" sz="75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846802" y="2356280"/>
            <a:ext cx="62869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 err="1"/>
              <a:t>Flow</a:t>
            </a:r>
            <a:r>
              <a:rPr lang="nb-NO" sz="750" dirty="0"/>
              <a:t> </a:t>
            </a:r>
            <a:r>
              <a:rPr lang="nb-NO" sz="750" dirty="0" err="1"/>
              <a:t>BuAC</a:t>
            </a:r>
            <a:r>
              <a:rPr lang="nb-NO" sz="750" dirty="0"/>
              <a:t> </a:t>
            </a:r>
            <a:endParaRPr lang="en-GB" sz="75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805157" y="4004354"/>
            <a:ext cx="73609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Nivå dekanter</a:t>
            </a:r>
            <a:endParaRPr lang="en-GB" sz="75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440007" y="2067168"/>
            <a:ext cx="116249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35 (Sp = 117)</a:t>
            </a:r>
            <a:endParaRPr lang="en-GB" sz="75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6744612" y="1721959"/>
            <a:ext cx="7489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45</a:t>
            </a:r>
            <a:endParaRPr lang="en-GB" sz="75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2231349" y="2009460"/>
            <a:ext cx="7489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40</a:t>
            </a:r>
          </a:p>
          <a:p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3663076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DEB07B8-F3B5-412C-8103-77098C2FFD0A}"/>
              </a:ext>
            </a:extLst>
          </p:cNvPr>
          <p:cNvGrpSpPr/>
          <p:nvPr/>
        </p:nvGrpSpPr>
        <p:grpSpPr>
          <a:xfrm>
            <a:off x="64885" y="142355"/>
            <a:ext cx="8130425" cy="4949420"/>
            <a:chOff x="64885" y="1006879"/>
            <a:chExt cx="8130425" cy="4949420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85" y="1382935"/>
              <a:ext cx="8130425" cy="4573364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CA48C06-9545-4815-BB4F-56A834A194E2}"/>
                </a:ext>
              </a:extLst>
            </p:cNvPr>
            <p:cNvGrpSpPr/>
            <p:nvPr/>
          </p:nvGrpSpPr>
          <p:grpSpPr>
            <a:xfrm>
              <a:off x="2730731" y="1006879"/>
              <a:ext cx="4571453" cy="3205225"/>
              <a:chOff x="2730731" y="1006879"/>
              <a:chExt cx="4571453" cy="3205225"/>
            </a:xfrm>
          </p:grpSpPr>
          <p:sp>
            <p:nvSpPr>
              <p:cNvPr id="4" name="TekstSylinder 3"/>
              <p:cNvSpPr txBox="1"/>
              <p:nvPr/>
            </p:nvSpPr>
            <p:spPr>
              <a:xfrm>
                <a:off x="2730731" y="1006879"/>
                <a:ext cx="395986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350" dirty="0"/>
                  <a:t>20 feb. 2019. Første oppstart (</a:t>
                </a:r>
                <a:r>
                  <a:rPr lang="nb-NO" sz="1350" dirty="0" err="1"/>
                  <a:t>after</a:t>
                </a:r>
                <a:r>
                  <a:rPr lang="nb-NO" sz="1350" dirty="0"/>
                  <a:t> Koch-</a:t>
                </a:r>
                <a:r>
                  <a:rPr lang="nb-NO" sz="1350" dirty="0" err="1"/>
                  <a:t>Glitch</a:t>
                </a:r>
                <a:r>
                  <a:rPr lang="nb-NO" sz="1350" dirty="0"/>
                  <a:t> </a:t>
                </a:r>
                <a:r>
                  <a:rPr lang="nb-NO" sz="1350" dirty="0" err="1"/>
                  <a:t>repair</a:t>
                </a:r>
                <a:r>
                  <a:rPr lang="nb-NO" sz="1350" dirty="0"/>
                  <a:t>)</a:t>
                </a:r>
                <a:endParaRPr lang="en-GB" sz="1350" dirty="0"/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6601351" y="4004355"/>
                <a:ext cx="7008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1</a:t>
                </a:r>
                <a:endParaRPr lang="en-GB" sz="750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5999697" y="3715242"/>
                <a:ext cx="1141659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10 (Sp=95,5)</a:t>
                </a:r>
                <a:endParaRPr lang="en-GB" sz="750" dirty="0"/>
              </a:p>
            </p:txBody>
          </p:sp>
          <p:sp>
            <p:nvSpPr>
              <p:cNvPr id="7" name="TekstSylinder 6"/>
              <p:cNvSpPr txBox="1"/>
              <p:nvPr/>
            </p:nvSpPr>
            <p:spPr>
              <a:xfrm>
                <a:off x="4910853" y="3171045"/>
                <a:ext cx="74892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15</a:t>
                </a:r>
                <a:endParaRPr lang="en-GB" sz="750" dirty="0"/>
              </a:p>
            </p:txBody>
          </p:sp>
          <p:sp>
            <p:nvSpPr>
              <p:cNvPr id="8" name="TekstSylinder 7"/>
              <p:cNvSpPr txBox="1"/>
              <p:nvPr/>
            </p:nvSpPr>
            <p:spPr>
              <a:xfrm>
                <a:off x="4962043" y="3032901"/>
                <a:ext cx="74892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20</a:t>
                </a:r>
                <a:endParaRPr lang="en-GB" sz="750" dirty="0"/>
              </a:p>
            </p:txBody>
          </p:sp>
          <p:sp>
            <p:nvSpPr>
              <p:cNvPr id="9" name="TekstSylinder 8"/>
              <p:cNvSpPr txBox="1"/>
              <p:nvPr/>
            </p:nvSpPr>
            <p:spPr>
              <a:xfrm>
                <a:off x="5159788" y="3828153"/>
                <a:ext cx="692818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Damppådrag</a:t>
                </a:r>
                <a:endParaRPr lang="en-GB" sz="750" dirty="0"/>
              </a:p>
            </p:txBody>
          </p:sp>
          <p:sp>
            <p:nvSpPr>
              <p:cNvPr id="10" name="TekstSylinder 9"/>
              <p:cNvSpPr txBox="1"/>
              <p:nvPr/>
            </p:nvSpPr>
            <p:spPr>
              <a:xfrm>
                <a:off x="6020348" y="3933567"/>
                <a:ext cx="7008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5</a:t>
                </a:r>
                <a:endParaRPr lang="en-GB" sz="750" dirty="0"/>
              </a:p>
            </p:txBody>
          </p:sp>
          <p:sp>
            <p:nvSpPr>
              <p:cNvPr id="11" name="TekstSylinder 10"/>
              <p:cNvSpPr txBox="1"/>
              <p:nvPr/>
            </p:nvSpPr>
            <p:spPr>
              <a:xfrm>
                <a:off x="5835697" y="2665051"/>
                <a:ext cx="628698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 err="1"/>
                  <a:t>Flow</a:t>
                </a:r>
                <a:r>
                  <a:rPr lang="nb-NO" sz="750" dirty="0"/>
                  <a:t> </a:t>
                </a:r>
                <a:r>
                  <a:rPr lang="nb-NO" sz="750" dirty="0" err="1"/>
                  <a:t>BuAC</a:t>
                </a:r>
                <a:r>
                  <a:rPr lang="nb-NO" sz="750" dirty="0"/>
                  <a:t> </a:t>
                </a:r>
                <a:endParaRPr lang="en-GB" sz="750" dirty="0"/>
              </a:p>
            </p:txBody>
          </p:sp>
          <p:sp>
            <p:nvSpPr>
              <p:cNvPr id="12" name="TekstSylinder 11"/>
              <p:cNvSpPr txBox="1"/>
              <p:nvPr/>
            </p:nvSpPr>
            <p:spPr>
              <a:xfrm>
                <a:off x="5711656" y="3421414"/>
                <a:ext cx="736099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Nivå dekanter</a:t>
                </a:r>
                <a:endParaRPr lang="en-GB" sz="750" dirty="0"/>
              </a:p>
            </p:txBody>
          </p:sp>
          <p:sp>
            <p:nvSpPr>
              <p:cNvPr id="13" name="TekstSylinder 12"/>
              <p:cNvSpPr txBox="1"/>
              <p:nvPr/>
            </p:nvSpPr>
            <p:spPr>
              <a:xfrm>
                <a:off x="5858911" y="2339388"/>
                <a:ext cx="1162498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35 (Sp = 117)</a:t>
                </a:r>
                <a:endParaRPr lang="en-GB" sz="750" dirty="0"/>
              </a:p>
            </p:txBody>
          </p:sp>
          <p:sp>
            <p:nvSpPr>
              <p:cNvPr id="14" name="TekstSylinder 13"/>
              <p:cNvSpPr txBox="1"/>
              <p:nvPr/>
            </p:nvSpPr>
            <p:spPr>
              <a:xfrm>
                <a:off x="6123038" y="2018040"/>
                <a:ext cx="74892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45</a:t>
                </a:r>
                <a:endParaRPr lang="en-GB" sz="750" dirty="0"/>
              </a:p>
            </p:txBody>
          </p:sp>
          <p:sp>
            <p:nvSpPr>
              <p:cNvPr id="15" name="TekstSylinder 14"/>
              <p:cNvSpPr txBox="1"/>
              <p:nvPr/>
            </p:nvSpPr>
            <p:spPr>
              <a:xfrm>
                <a:off x="5673049" y="2118788"/>
                <a:ext cx="74892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750" dirty="0"/>
                  <a:t>Temp plate 40</a:t>
                </a:r>
              </a:p>
              <a:p>
                <a:endParaRPr lang="en-GB" sz="750" dirty="0"/>
              </a:p>
            </p:txBody>
          </p:sp>
        </p:grp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28421D-8AD6-425B-B9DA-F71FC5E7D7A8}"/>
              </a:ext>
            </a:extLst>
          </p:cNvPr>
          <p:cNvCxnSpPr/>
          <p:nvPr/>
        </p:nvCxnSpPr>
        <p:spPr>
          <a:xfrm>
            <a:off x="3424844" y="1254264"/>
            <a:ext cx="731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8C7533-4A79-41FF-B799-2794A9DB010D}"/>
              </a:ext>
            </a:extLst>
          </p:cNvPr>
          <p:cNvSpPr txBox="1"/>
          <p:nvPr/>
        </p:nvSpPr>
        <p:spPr>
          <a:xfrm>
            <a:off x="3284468" y="8849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P = 100 min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E8400-B7DD-4963-98BC-6B74ECEDBC82}"/>
              </a:ext>
            </a:extLst>
          </p:cNvPr>
          <p:cNvSpPr txBox="1"/>
          <p:nvPr/>
        </p:nvSpPr>
        <p:spPr>
          <a:xfrm>
            <a:off x="1866507" y="5825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9AD73-AFEE-4D82-869D-210A6A8856DE}"/>
              </a:ext>
            </a:extLst>
          </p:cNvPr>
          <p:cNvSpPr txBox="1"/>
          <p:nvPr/>
        </p:nvSpPr>
        <p:spPr>
          <a:xfrm>
            <a:off x="2696613" y="5230877"/>
            <a:ext cx="561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Controller integral time for </a:t>
            </a:r>
            <a:r>
              <a:rPr lang="nb-NO" dirty="0" err="1"/>
              <a:t>temperature</a:t>
            </a:r>
            <a:r>
              <a:rPr lang="nb-NO" dirty="0"/>
              <a:t> loop = 10 </a:t>
            </a:r>
            <a:r>
              <a:rPr lang="nb-NO" dirty="0" err="1"/>
              <a:t>minutes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58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F116-89A9-4191-A065-46946B0E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Slow</a:t>
            </a:r>
            <a:r>
              <a:rPr lang="nb-NO" dirty="0"/>
              <a:t> </a:t>
            </a:r>
            <a:r>
              <a:rPr lang="nb-NO" dirty="0" err="1"/>
              <a:t>oscillations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caused</a:t>
            </a:r>
            <a:r>
              <a:rPr lang="nb-NO" dirty="0"/>
              <a:t> by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slow</a:t>
            </a:r>
            <a:r>
              <a:rPr lang="nb-NO" dirty="0"/>
              <a:t> control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7B14F-E937-4469-8F72-3F887E7961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0870" y="1600201"/>
            <a:ext cx="8953130" cy="12249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 err="1"/>
              <a:t>Tray</a:t>
            </a:r>
            <a:r>
              <a:rPr lang="nb-NO" sz="1600" dirty="0"/>
              <a:t> 10 </a:t>
            </a:r>
            <a:r>
              <a:rPr lang="nb-NO" sz="1600" dirty="0" err="1"/>
              <a:t>temperature</a:t>
            </a:r>
            <a:r>
              <a:rPr lang="nb-NO" sz="1600" dirty="0"/>
              <a:t> </a:t>
            </a:r>
            <a:r>
              <a:rPr lang="nb-NO" sz="1600" dirty="0" err="1"/>
              <a:t>controlled</a:t>
            </a:r>
            <a:r>
              <a:rPr lang="nb-NO" sz="1600" dirty="0"/>
              <a:t> </a:t>
            </a:r>
            <a:r>
              <a:rPr lang="nb-NO" sz="1600" dirty="0" err="1"/>
              <a:t>using</a:t>
            </a:r>
            <a:r>
              <a:rPr lang="nb-NO" sz="1600" dirty="0"/>
              <a:t> butyl-</a:t>
            </a:r>
            <a:r>
              <a:rPr lang="nb-NO" sz="1600" dirty="0" err="1"/>
              <a:t>acetate</a:t>
            </a:r>
            <a:r>
              <a:rPr lang="nb-NO" sz="1600" dirty="0"/>
              <a:t> </a:t>
            </a:r>
            <a:r>
              <a:rPr lang="nb-NO" sz="1600" dirty="0" err="1"/>
              <a:t>reflux</a:t>
            </a:r>
            <a:r>
              <a:rPr lang="nb-NO" sz="1600" dirty="0"/>
              <a:t>: Integral time (</a:t>
            </a:r>
            <a:r>
              <a:rPr lang="nb-NO" sz="1600" dirty="0" err="1"/>
              <a:t>taui</a:t>
            </a:r>
            <a:r>
              <a:rPr lang="nb-NO" sz="1600" dirty="0"/>
              <a:t>) = 10 </a:t>
            </a:r>
            <a:r>
              <a:rPr lang="nb-NO" sz="1600" dirty="0" err="1"/>
              <a:t>minutes</a:t>
            </a:r>
            <a:r>
              <a:rPr lang="nb-NO" sz="1600" dirty="0"/>
              <a:t>.</a:t>
            </a:r>
          </a:p>
          <a:p>
            <a:r>
              <a:rPr lang="nb-NO" sz="1600" dirty="0"/>
              <a:t>TOO MUCH INTEGRAL ACTION!</a:t>
            </a:r>
          </a:p>
          <a:p>
            <a:r>
              <a:rPr lang="nb-NO" sz="1600" b="1" dirty="0" err="1">
                <a:solidFill>
                  <a:srgbClr val="FF0000"/>
                </a:solidFill>
              </a:rPr>
              <a:t>Sigurd’s</a:t>
            </a:r>
            <a:r>
              <a:rPr lang="nb-NO" sz="1600" b="1" dirty="0">
                <a:solidFill>
                  <a:srgbClr val="FF0000"/>
                </a:solidFill>
              </a:rPr>
              <a:t> </a:t>
            </a:r>
            <a:r>
              <a:rPr lang="nb-NO" sz="1600" b="1" dirty="0" err="1">
                <a:solidFill>
                  <a:srgbClr val="FF0000"/>
                </a:solidFill>
              </a:rPr>
              <a:t>formula</a:t>
            </a:r>
            <a:r>
              <a:rPr lang="nb-NO" sz="1600" b="1" dirty="0">
                <a:solidFill>
                  <a:srgbClr val="FF0000"/>
                </a:solidFill>
              </a:rPr>
              <a:t>*: </a:t>
            </a:r>
            <a:r>
              <a:rPr lang="nb-NO" sz="1600" dirty="0" err="1"/>
              <a:t>Increase</a:t>
            </a:r>
            <a:r>
              <a:rPr lang="nb-NO" sz="1600" dirty="0"/>
              <a:t> </a:t>
            </a:r>
            <a:r>
              <a:rPr lang="nb-NO" sz="1600" dirty="0" err="1"/>
              <a:t>Kc</a:t>
            </a:r>
            <a:r>
              <a:rPr lang="nb-NO" sz="1600" dirty="0"/>
              <a:t>*</a:t>
            </a:r>
            <a:r>
              <a:rPr lang="nb-NO" sz="1600" dirty="0" err="1"/>
              <a:t>taui</a:t>
            </a:r>
            <a:r>
              <a:rPr lang="nb-NO" sz="1600" dirty="0"/>
              <a:t> by </a:t>
            </a:r>
            <a:r>
              <a:rPr lang="nb-NO" sz="1600" dirty="0" err="1"/>
              <a:t>factor</a:t>
            </a:r>
            <a:r>
              <a:rPr lang="nb-NO" sz="1600" dirty="0"/>
              <a:t> f = 0.1*(P/taui0)^2 = 0.1*(100/10)^2 = 10.</a:t>
            </a:r>
          </a:p>
          <a:p>
            <a:r>
              <a:rPr lang="nb-NO" sz="1600" dirty="0"/>
              <a:t>Problem </a:t>
            </a:r>
            <a:r>
              <a:rPr lang="nb-NO" sz="1600" dirty="0" err="1"/>
              <a:t>solved</a:t>
            </a:r>
            <a:r>
              <a:rPr lang="nb-NO" sz="1600" dirty="0"/>
              <a:t> by </a:t>
            </a:r>
            <a:r>
              <a:rPr lang="nb-NO" sz="1600" dirty="0" err="1"/>
              <a:t>increasing</a:t>
            </a:r>
            <a:r>
              <a:rPr lang="nb-NO" sz="1600" dirty="0"/>
              <a:t> integral time to 50 </a:t>
            </a:r>
            <a:r>
              <a:rPr lang="nb-NO" sz="1600" dirty="0" err="1"/>
              <a:t>minutes</a:t>
            </a:r>
            <a:r>
              <a:rPr lang="nb-NO" sz="1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E512E-ED99-4F53-B1CF-CDC714F917E5}"/>
              </a:ext>
            </a:extLst>
          </p:cNvPr>
          <p:cNvSpPr txBox="1"/>
          <p:nvPr/>
        </p:nvSpPr>
        <p:spPr>
          <a:xfrm>
            <a:off x="0" y="5269646"/>
            <a:ext cx="669792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dirty="0"/>
              <a:t>*Sigurd Skogestad. ''Simple </a:t>
            </a:r>
            <a:r>
              <a:rPr lang="nb-NO" sz="1400" dirty="0" err="1"/>
              <a:t>analytic</a:t>
            </a:r>
            <a:r>
              <a:rPr lang="nb-NO" sz="1400" dirty="0"/>
              <a:t> </a:t>
            </a:r>
            <a:r>
              <a:rPr lang="nb-NO" sz="1400" dirty="0" err="1"/>
              <a:t>rules</a:t>
            </a:r>
            <a:r>
              <a:rPr lang="nb-NO" sz="1400" dirty="0"/>
              <a:t> for </a:t>
            </a:r>
            <a:r>
              <a:rPr lang="nb-NO" sz="1400" dirty="0" err="1"/>
              <a:t>model</a:t>
            </a:r>
            <a:r>
              <a:rPr lang="nb-NO" sz="1400" dirty="0"/>
              <a:t> </a:t>
            </a:r>
            <a:r>
              <a:rPr lang="nb-NO" sz="1400" dirty="0" err="1"/>
              <a:t>reduction</a:t>
            </a:r>
            <a:r>
              <a:rPr lang="nb-NO" sz="1400" dirty="0"/>
              <a:t> and PID controller tuning''  </a:t>
            </a:r>
          </a:p>
          <a:p>
            <a:r>
              <a:rPr lang="nb-NO" sz="1400" dirty="0"/>
              <a:t>J. Process Control, vol. 13 (2003), 291-309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5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4182E-AB6D-4732-849D-F77E8422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48" y="3069170"/>
            <a:ext cx="6105833" cy="2705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02332-5851-4A8B-88EB-7BD0E771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595" y="397427"/>
            <a:ext cx="3011939" cy="2285177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DAE3A-92DB-4684-960F-7906EA4AF83C}"/>
              </a:ext>
            </a:extLst>
          </p:cNvPr>
          <p:cNvSpPr txBox="1"/>
          <p:nvPr/>
        </p:nvSpPr>
        <p:spPr>
          <a:xfrm>
            <a:off x="5297437" y="2596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1512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35F44-CEF8-4B29-91E2-97C42E7DA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80" y="499295"/>
            <a:ext cx="1872790" cy="2448535"/>
          </a:xfrm>
          <a:prstGeom prst="rect">
            <a:avLst/>
          </a:prstGeom>
          <a:scene3d>
            <a:camera prst="orthographicFront">
              <a:rot lat="0" lon="21540000" rev="0"/>
            </a:camera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48785-8A86-4FB5-82B1-FDA56BB52805}"/>
              </a:ext>
            </a:extLst>
          </p:cNvPr>
          <p:cNvSpPr txBox="1"/>
          <p:nvPr/>
        </p:nvSpPr>
        <p:spPr>
          <a:xfrm>
            <a:off x="716927" y="2826490"/>
            <a:ext cx="237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Water </a:t>
            </a:r>
            <a:r>
              <a:rPr lang="nb-NO" dirty="0" err="1"/>
              <a:t>distillation</a:t>
            </a:r>
            <a:r>
              <a:rPr lang="nb-NO" dirty="0"/>
              <a:t>. 1483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E2DBC-DB28-4FC3-9DD7-30EB11905281}"/>
              </a:ext>
            </a:extLst>
          </p:cNvPr>
          <p:cNvSpPr txBox="1"/>
          <p:nvPr/>
        </p:nvSpPr>
        <p:spPr>
          <a:xfrm>
            <a:off x="1576298" y="56477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1545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3489C-8203-4547-BACA-2FC07047DD36}"/>
              </a:ext>
            </a:extLst>
          </p:cNvPr>
          <p:cNvSpPr txBox="1"/>
          <p:nvPr/>
        </p:nvSpPr>
        <p:spPr>
          <a:xfrm>
            <a:off x="5077007" y="56824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1593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678C27-670E-4D65-ABC8-0C5F73EC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2" y="-349651"/>
            <a:ext cx="8229600" cy="1143000"/>
          </a:xfrm>
        </p:spPr>
        <p:txBody>
          <a:bodyPr/>
          <a:lstStyle/>
          <a:p>
            <a:r>
              <a:rPr lang="nb-NO" dirty="0"/>
              <a:t>1. </a:t>
            </a:r>
            <a:r>
              <a:rPr lang="nb-NO" dirty="0" err="1"/>
              <a:t>Introduction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4939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4" y="37499"/>
            <a:ext cx="9066415" cy="509985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111424" y="892477"/>
            <a:ext cx="24387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Drift juni 2019, 8 timers periode</a:t>
            </a:r>
            <a:endParaRPr lang="en-GB" sz="135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580250" y="4081866"/>
            <a:ext cx="7008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1</a:t>
            </a:r>
            <a:endParaRPr lang="en-GB" sz="7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792201" y="3821388"/>
            <a:ext cx="114165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10 (Sp=95,5)</a:t>
            </a:r>
            <a:endParaRPr lang="en-GB" sz="75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734204" y="3066121"/>
            <a:ext cx="7489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15</a:t>
            </a:r>
            <a:endParaRPr lang="en-GB" sz="75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58420" y="2784144"/>
            <a:ext cx="7489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20</a:t>
            </a:r>
            <a:endParaRPr lang="en-GB" sz="75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468843" y="3927192"/>
            <a:ext cx="69281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Damppådrag</a:t>
            </a:r>
            <a:endParaRPr lang="en-GB" sz="75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785933" y="3978075"/>
            <a:ext cx="7008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5</a:t>
            </a:r>
            <a:endParaRPr lang="en-GB" sz="75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877627" y="2076300"/>
            <a:ext cx="62869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 err="1"/>
              <a:t>Flow</a:t>
            </a:r>
            <a:r>
              <a:rPr lang="nb-NO" sz="750" dirty="0"/>
              <a:t> </a:t>
            </a:r>
            <a:r>
              <a:rPr lang="nb-NO" sz="750" dirty="0" err="1"/>
              <a:t>BuAC</a:t>
            </a:r>
            <a:r>
              <a:rPr lang="nb-NO" sz="750" dirty="0"/>
              <a:t> </a:t>
            </a:r>
            <a:endParaRPr lang="en-GB" sz="75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195166" y="3254321"/>
            <a:ext cx="109196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Nivå dekanter/kolonne</a:t>
            </a:r>
            <a:endParaRPr lang="en-GB" sz="75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111423" y="2317502"/>
            <a:ext cx="116249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35 (Sp = 117)</a:t>
            </a:r>
            <a:endParaRPr lang="en-GB" sz="75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5867604" y="1639683"/>
            <a:ext cx="7489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45</a:t>
            </a:r>
            <a:endParaRPr lang="en-GB" sz="75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5435357" y="1798787"/>
            <a:ext cx="7489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plate 40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453617" y="2784144"/>
            <a:ext cx="118974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</a:t>
            </a:r>
            <a:r>
              <a:rPr lang="nb-NO" sz="750" dirty="0" err="1"/>
              <a:t>AcOH</a:t>
            </a:r>
            <a:r>
              <a:rPr lang="nb-NO" sz="750" dirty="0"/>
              <a:t> </a:t>
            </a:r>
            <a:r>
              <a:rPr lang="nb-NO" sz="750" dirty="0" err="1"/>
              <a:t>feed</a:t>
            </a:r>
            <a:r>
              <a:rPr lang="nb-NO" sz="750" dirty="0"/>
              <a:t> kolonne</a:t>
            </a:r>
            <a:endParaRPr lang="en-GB" sz="75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1696472" y="2587428"/>
            <a:ext cx="7024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 err="1"/>
              <a:t>feed</a:t>
            </a:r>
            <a:r>
              <a:rPr lang="nb-NO" sz="750" dirty="0"/>
              <a:t> kolonne</a:t>
            </a:r>
            <a:endParaRPr lang="en-GB" sz="75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2716756" y="2913284"/>
            <a:ext cx="9092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 err="1"/>
              <a:t>Discharge</a:t>
            </a:r>
            <a:r>
              <a:rPr lang="nb-NO" sz="750" dirty="0"/>
              <a:t> kolonne</a:t>
            </a:r>
            <a:endParaRPr lang="en-GB" sz="75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1504316" y="336535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Temp dekanter</a:t>
            </a:r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1579400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8436-486B-4408-818C-653C74C4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8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7. Better </a:t>
            </a:r>
            <a:r>
              <a:rPr lang="nb-NO" dirty="0" err="1"/>
              <a:t>operation</a:t>
            </a:r>
            <a:r>
              <a:rPr lang="nb-NO" dirty="0"/>
              <a:t> and control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 and </a:t>
            </a:r>
            <a:r>
              <a:rPr lang="nb-NO" dirty="0" err="1"/>
              <a:t>productivity</a:t>
            </a:r>
            <a:endParaRPr lang="nb-NO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712519-176B-42E9-96F5-F62E9DC4B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1"/>
          <a:stretch/>
        </p:blipFill>
        <p:spPr bwMode="auto">
          <a:xfrm>
            <a:off x="1717675" y="1439845"/>
            <a:ext cx="4997450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A90DC-DE12-4B16-83A0-F6DCCCE2587E}"/>
              </a:ext>
            </a:extLst>
          </p:cNvPr>
          <p:cNvSpPr txBox="1"/>
          <p:nvPr/>
        </p:nvSpPr>
        <p:spPr>
          <a:xfrm>
            <a:off x="114300" y="5991225"/>
            <a:ext cx="571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S. Skogestad, </a:t>
            </a:r>
            <a:r>
              <a:rPr lang="en-US" sz="1200" dirty="0">
                <a:hlinkClick r:id="rId3"/>
              </a:rPr>
              <a:t>“The dos and don'ts of distillation columns control”, </a:t>
            </a:r>
            <a:endParaRPr lang="en-US" sz="1200" dirty="0"/>
          </a:p>
          <a:p>
            <a:r>
              <a:rPr lang="en-US" sz="1200" i="1" dirty="0"/>
              <a:t>Chemical Engineering Research and Design (Trans </a:t>
            </a:r>
            <a:r>
              <a:rPr lang="en-US" sz="1200" i="1" dirty="0" err="1"/>
              <a:t>IChemE</a:t>
            </a:r>
            <a:r>
              <a:rPr lang="en-US" sz="1200" i="1" dirty="0"/>
              <a:t>, Part A)</a:t>
            </a:r>
            <a:r>
              <a:rPr lang="en-US" sz="1200" dirty="0"/>
              <a:t>, </a:t>
            </a:r>
            <a:r>
              <a:rPr lang="en-US" sz="1200" b="1" dirty="0"/>
              <a:t>85</a:t>
            </a:r>
            <a:r>
              <a:rPr lang="en-US" sz="1200" dirty="0"/>
              <a:t> (A1), 13-23 (2007).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252588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2EBB771-D22D-40C9-AE78-5EF055E89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Myth of slow control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CE7284E-872A-4C66-A44A-0FAAA9F87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8638" y="1628775"/>
            <a:ext cx="8435975" cy="4530725"/>
          </a:xfrm>
        </p:spPr>
        <p:txBody>
          <a:bodyPr>
            <a:normAutofit/>
          </a:bodyPr>
          <a:lstStyle/>
          <a:p>
            <a:r>
              <a:rPr lang="en-US" altLang="nb-NO" sz="3400" dirty="0">
                <a:solidFill>
                  <a:srgbClr val="FF3300"/>
                </a:solidFill>
              </a:rPr>
              <a:t>Let us get rid of it!!!</a:t>
            </a:r>
          </a:p>
          <a:p>
            <a:endParaRPr lang="en-US" altLang="nb-NO" sz="3400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altLang="nb-NO" sz="1800" dirty="0"/>
              <a:t>Compare manual (“perfect operator”) and automatic control for typical column: </a:t>
            </a:r>
          </a:p>
          <a:p>
            <a:pPr lvl="2"/>
            <a:r>
              <a:rPr lang="en-US" altLang="nb-NO" dirty="0"/>
              <a:t>40 stages, </a:t>
            </a:r>
          </a:p>
          <a:p>
            <a:pPr lvl="2"/>
            <a:r>
              <a:rPr lang="en-US" altLang="nb-NO" dirty="0"/>
              <a:t>Binary mixture with 99% purity both ends, </a:t>
            </a:r>
          </a:p>
          <a:p>
            <a:pPr lvl="2"/>
            <a:r>
              <a:rPr lang="en-US" altLang="nb-NO" dirty="0"/>
              <a:t>relative volatility = 1.5</a:t>
            </a:r>
          </a:p>
          <a:p>
            <a:pPr lvl="1"/>
            <a:r>
              <a:rPr lang="en-US" altLang="nb-NO" sz="1800" dirty="0"/>
              <a:t>First “one-point” control: Control of top composition only</a:t>
            </a:r>
          </a:p>
          <a:p>
            <a:pPr lvl="1"/>
            <a:r>
              <a:rPr lang="en-US" altLang="nb-NO" sz="1800" dirty="0"/>
              <a:t>Then “two-point” control: Control of both compositions</a:t>
            </a:r>
          </a:p>
          <a:p>
            <a:pPr lvl="1"/>
            <a:endParaRPr lang="en-US" altLang="nb-NO" sz="1800" dirty="0">
              <a:solidFill>
                <a:srgbClr val="FF3300"/>
              </a:solidFill>
            </a:endParaRPr>
          </a:p>
          <a:p>
            <a:pPr lvl="1"/>
            <a:endParaRPr lang="en-US" altLang="nb-NO" sz="1800" dirty="0">
              <a:solidFill>
                <a:srgbClr val="FF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b-NO" sz="1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A0775CB8-5C03-48F8-A5E5-B62A04335D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435975" cy="4481513"/>
          </a:xfrm>
          <a:noFill/>
          <a:ln/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EAE4B632-DCB6-4F2D-A817-B3FF8767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484313"/>
            <a:ext cx="4032250" cy="3600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r>
              <a:rPr lang="en-US" altLang="nb-NO"/>
              <a:t>“Perfect operator”: Steps L directly to </a:t>
            </a:r>
          </a:p>
          <a:p>
            <a:r>
              <a:rPr lang="en-US" altLang="nb-NO"/>
              <a:t>	correct steady-state value </a:t>
            </a:r>
          </a:p>
          <a:p>
            <a:r>
              <a:rPr lang="en-US" altLang="nb-NO"/>
              <a:t>	(from 2.70 to 2.74) 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55A5829D-7465-46A2-9576-7C44BB53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30346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3B86C73E-D4B3-4339-BAF8-40D6124E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089275"/>
            <a:ext cx="103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Disturbance </a:t>
            </a:r>
          </a:p>
          <a:p>
            <a:r>
              <a:rPr lang="en-US" altLang="nb-NO" sz="1200">
                <a:solidFill>
                  <a:srgbClr val="FF3300"/>
                </a:solidFill>
              </a:rPr>
              <a:t>in V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D1FC3651-98D1-4546-A022-2AADD25B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565400"/>
            <a:ext cx="1335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Want x</a:t>
            </a:r>
            <a:r>
              <a:rPr lang="en-US" altLang="nb-NO" sz="1200" baseline="-25000">
                <a:solidFill>
                  <a:srgbClr val="FF3300"/>
                </a:solidFill>
              </a:rPr>
              <a:t>D </a:t>
            </a:r>
            <a:r>
              <a:rPr lang="en-US" altLang="nb-NO" sz="1200">
                <a:solidFill>
                  <a:srgbClr val="FF3300"/>
                </a:solidFill>
              </a:rPr>
              <a:t>constant</a:t>
            </a:r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CE6292FD-3A13-41A8-8182-2BA8A2F7F1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5825" y="2349500"/>
            <a:ext cx="73025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1430AEFB-EBD8-4F12-ABE8-C87C5493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801938"/>
            <a:ext cx="1450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Can adjust reflux L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B5A0C463-38D3-4C8F-852E-94D472FB3C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4025" y="2420938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18B5244A-7EEF-481B-97DE-3FCB43CF3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One-point control</a:t>
            </a:r>
            <a:br>
              <a:rPr lang="en-US" altLang="nb-NO" sz="3800"/>
            </a:br>
            <a:endParaRPr lang="en-US" altLang="nb-NO" sz="3800"/>
          </a:p>
        </p:txBody>
      </p:sp>
    </p:spTree>
    <p:extLst>
      <p:ext uri="{BB962C8B-B14F-4D97-AF65-F5344CB8AC3E}">
        <p14:creationId xmlns:p14="http://schemas.microsoft.com/office/powerpoint/2010/main" val="2430809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7773816-E600-4EAE-8993-7E88DCC2B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435975" cy="4481513"/>
          </a:xfrm>
          <a:noFill/>
          <a:ln/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5C0572E6-1F70-44DC-B792-C799FED6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484313"/>
            <a:ext cx="4032250" cy="3600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r>
              <a:rPr lang="en-US" altLang="nb-NO">
                <a:solidFill>
                  <a:schemeClr val="bg2"/>
                </a:solidFill>
              </a:rPr>
              <a:t>“Perfect operator”: Steps L directly</a:t>
            </a:r>
            <a:r>
              <a:rPr lang="en-US" altLang="nb-NO"/>
              <a:t> </a:t>
            </a:r>
          </a:p>
          <a:p>
            <a:r>
              <a:rPr lang="en-US" altLang="nb-NO">
                <a:solidFill>
                  <a:srgbClr val="FF3300"/>
                </a:solidFill>
              </a:rPr>
              <a:t>Feedback control: Simple PI control</a:t>
            </a:r>
            <a:r>
              <a:rPr lang="en-US" altLang="nb-NO"/>
              <a:t> </a:t>
            </a:r>
          </a:p>
          <a:p>
            <a:r>
              <a:rPr lang="en-US" altLang="nb-NO"/>
              <a:t>Which response is best?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0C29366-EF3E-4F7F-B924-9F131301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30346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ADCD3C4A-0F04-4235-BA99-67CB2056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089275"/>
            <a:ext cx="103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Disturbance </a:t>
            </a:r>
          </a:p>
          <a:p>
            <a:r>
              <a:rPr lang="en-US" altLang="nb-NO" sz="1200">
                <a:solidFill>
                  <a:srgbClr val="FF3300"/>
                </a:solidFill>
              </a:rPr>
              <a:t>in V</a:t>
            </a: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BEC448CF-4C51-47C6-9EAD-FD49AFB722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4025" y="2349500"/>
            <a:ext cx="0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DBB9F0E3-212A-4465-A49D-60605C821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40E3B248-45A1-4646-A233-38D2722F5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565400"/>
            <a:ext cx="287338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400">
                <a:solidFill>
                  <a:srgbClr val="FF3300"/>
                </a:solidFill>
              </a:rPr>
              <a:t>CC</a:t>
            </a:r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68D1D839-87FA-47A8-84F3-AC1D31C6D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349500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48494E0B-8E2D-4DA6-8416-B1D743583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935E27B1-985A-44B8-B14D-DC4C3FE4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584450"/>
            <a:ext cx="50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>
                <a:solidFill>
                  <a:srgbClr val="FF3300"/>
                </a:solidFill>
              </a:rPr>
              <a:t>x</a:t>
            </a:r>
            <a:r>
              <a:rPr lang="en-US" altLang="nb-NO" baseline="-25000">
                <a:solidFill>
                  <a:srgbClr val="FF3300"/>
                </a:solidFill>
              </a:rPr>
              <a:t>DS</a:t>
            </a: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C5367664-981C-4071-95BC-AF64D9E70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One-point control</a:t>
            </a:r>
            <a:br>
              <a:rPr lang="en-US" altLang="nb-NO" sz="3800"/>
            </a:br>
            <a:endParaRPr lang="en-US" altLang="nb-NO" sz="3800"/>
          </a:p>
        </p:txBody>
      </p:sp>
    </p:spTree>
    <p:extLst>
      <p:ext uri="{BB962C8B-B14F-4D97-AF65-F5344CB8AC3E}">
        <p14:creationId xmlns:p14="http://schemas.microsoft.com/office/powerpoint/2010/main" val="71669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9AFFC5E-C0E4-4AFF-972E-348B827E0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435975" cy="4481513"/>
          </a:xfrm>
          <a:noFill/>
          <a:ln/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1DC5B275-10E5-4B24-B468-5A6A10815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One-point control</a:t>
            </a:r>
          </a:p>
        </p:txBody>
      </p:sp>
    </p:spTree>
    <p:extLst>
      <p:ext uri="{BB962C8B-B14F-4D97-AF65-F5344CB8AC3E}">
        <p14:creationId xmlns:p14="http://schemas.microsoft.com/office/powerpoint/2010/main" val="3187777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8DB12B38-4C6C-4CE9-9F30-E75E6F54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1450"/>
            <a:ext cx="843597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21E132B1-6830-4D27-9E52-899DBAA53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Two-point control</a:t>
            </a:r>
            <a:br>
              <a:rPr lang="en-US" altLang="nb-NO" sz="3800"/>
            </a:br>
            <a:endParaRPr lang="en-US" altLang="nb-NO" sz="380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79C67EE-5855-4B65-A78E-2E3A2161D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484313"/>
            <a:ext cx="4032250" cy="3600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r>
              <a:rPr lang="en-US" altLang="nb-NO"/>
              <a:t>“Perfect operator”: Steps L and V directly </a:t>
            </a:r>
          </a:p>
          <a:p>
            <a:r>
              <a:rPr lang="en-US" altLang="nb-NO">
                <a:solidFill>
                  <a:srgbClr val="FF3300"/>
                </a:solidFill>
              </a:rPr>
              <a:t>Feedback control: 2 PI controllers</a:t>
            </a:r>
            <a:r>
              <a:rPr lang="en-US" altLang="nb-NO"/>
              <a:t> </a:t>
            </a:r>
          </a:p>
          <a:p>
            <a:r>
              <a:rPr lang="en-US" altLang="nb-NO"/>
              <a:t>Which response is best?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92EDA0EB-A8F5-4953-84B5-3B1AD321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30346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Line 6">
            <a:extLst>
              <a:ext uri="{FF2B5EF4-FFF2-40B4-BE49-F238E27FC236}">
                <a16:creationId xmlns:a16="http://schemas.microsoft.com/office/drawing/2014/main" id="{6E8E5F02-F263-4107-BB2F-7ABEAB3780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4025" y="2349500"/>
            <a:ext cx="0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1D2AE8D6-5427-43B7-B853-F70371852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A4CA0EA7-FE22-4880-8370-DE502882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565400"/>
            <a:ext cx="287338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400">
                <a:solidFill>
                  <a:srgbClr val="FF3300"/>
                </a:solidFill>
              </a:rPr>
              <a:t>CC</a:t>
            </a: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426B09F1-7F02-463B-9B57-91E519FAF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349500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A4EC4C42-26C2-4D52-9116-87F072D60E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AC2D9601-2D12-47A4-A4FA-1AE9FE508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635250"/>
            <a:ext cx="1076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rgbClr val="FF3300"/>
                </a:solidFill>
              </a:rPr>
              <a:t>x</a:t>
            </a:r>
            <a:r>
              <a:rPr lang="en-US" altLang="nb-NO" sz="1400" baseline="-25000">
                <a:solidFill>
                  <a:srgbClr val="FF3300"/>
                </a:solidFill>
              </a:rPr>
              <a:t>DS: </a:t>
            </a:r>
            <a:r>
              <a:rPr lang="en-US" altLang="nb-NO" sz="1400">
                <a:solidFill>
                  <a:srgbClr val="FF3300"/>
                </a:solidFill>
              </a:rPr>
              <a:t>step up</a:t>
            </a:r>
            <a:endParaRPr lang="en-US" altLang="nb-NO" sz="1400" baseline="-25000">
              <a:solidFill>
                <a:srgbClr val="FF3300"/>
              </a:solidFill>
            </a:endParaRP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10E27EFB-072F-4A25-B543-26DE8E58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284538"/>
            <a:ext cx="287338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400">
                <a:solidFill>
                  <a:srgbClr val="FF3300"/>
                </a:solidFill>
              </a:rPr>
              <a:t>CC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CA6BB111-6D68-4907-B1AA-3B1E0A3936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3429000"/>
            <a:ext cx="1295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D05FA895-C3F3-4C7E-9D70-1F862EE583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3573463"/>
            <a:ext cx="0" cy="714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FCECFD1D-E318-4B88-9C9E-C8992DD3C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8850" y="3429000"/>
            <a:ext cx="431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FF9E74B5-A409-4462-9FBC-411F4F4EF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3284538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rgbClr val="FF3300"/>
                </a:solidFill>
              </a:rPr>
              <a:t>x</a:t>
            </a:r>
            <a:r>
              <a:rPr lang="en-US" altLang="nb-NO" sz="1400" baseline="-25000">
                <a:solidFill>
                  <a:srgbClr val="FF3300"/>
                </a:solidFill>
              </a:rPr>
              <a:t>BS: </a:t>
            </a:r>
            <a:r>
              <a:rPr lang="en-US" altLang="nb-NO" sz="1400">
                <a:solidFill>
                  <a:srgbClr val="FF3300"/>
                </a:solidFill>
              </a:rPr>
              <a:t>constant</a:t>
            </a:r>
            <a:endParaRPr lang="en-US" altLang="nb-NO" sz="1400" baseline="-25000">
              <a:solidFill>
                <a:srgbClr val="FF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B4CDD-EECF-42D4-BD78-F425820B166B}"/>
              </a:ext>
            </a:extLst>
          </p:cNvPr>
          <p:cNvSpPr txBox="1"/>
          <p:nvPr/>
        </p:nvSpPr>
        <p:spPr>
          <a:xfrm>
            <a:off x="3485900" y="161850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81F79-4255-4B8F-A30E-3C48A5032628}"/>
              </a:ext>
            </a:extLst>
          </p:cNvPr>
          <p:cNvSpPr txBox="1"/>
          <p:nvPr/>
        </p:nvSpPr>
        <p:spPr>
          <a:xfrm>
            <a:off x="3485900" y="289086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54619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59783C9-BA1C-43FB-9641-E516E58825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6F99E42E-BC8C-4F24-9ECD-BD1EE2F6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2888"/>
            <a:ext cx="843597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612A77AF-A6E2-4566-B81B-4A22F094B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Two-point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2FBAE-DBF9-4DD7-B22F-3A8D7CB73154}"/>
              </a:ext>
            </a:extLst>
          </p:cNvPr>
          <p:cNvSpPr txBox="1"/>
          <p:nvPr/>
        </p:nvSpPr>
        <p:spPr>
          <a:xfrm>
            <a:off x="3485900" y="161850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1D62E-C8F0-462D-BDFE-3DEA0FBB204E}"/>
              </a:ext>
            </a:extLst>
          </p:cNvPr>
          <p:cNvSpPr txBox="1"/>
          <p:nvPr/>
        </p:nvSpPr>
        <p:spPr>
          <a:xfrm>
            <a:off x="3485900" y="289086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96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250CB94-E8E3-42A7-A3BA-27E65ADD1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Myth about slow control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B8BB144-4538-4A48-B901-0FD846A83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nb-NO" sz="2600"/>
              <a:t>Conclusion:</a:t>
            </a:r>
          </a:p>
          <a:p>
            <a:r>
              <a:rPr lang="en-US" altLang="nb-NO" sz="2600"/>
              <a:t>Experience operator: Fast control impossible</a:t>
            </a:r>
          </a:p>
          <a:p>
            <a:pPr lvl="1"/>
            <a:r>
              <a:rPr lang="en-US" altLang="nb-NO" sz="2200"/>
              <a:t>“takes hours or days before the columns settles”</a:t>
            </a:r>
          </a:p>
          <a:p>
            <a:r>
              <a:rPr lang="en-US" altLang="nb-NO" sz="2600"/>
              <a:t>BUT, with feedback control the response can be fast!</a:t>
            </a:r>
          </a:p>
          <a:p>
            <a:pPr lvl="1"/>
            <a:r>
              <a:rPr lang="en-US" altLang="nb-NO" sz="2200"/>
              <a:t>Feedback changes the dynamics (eigenvalues)</a:t>
            </a:r>
          </a:p>
          <a:p>
            <a:pPr lvl="1"/>
            <a:r>
              <a:rPr lang="en-US" altLang="nb-NO" sz="2200"/>
              <a:t>Requires continuous “active” control </a:t>
            </a:r>
          </a:p>
          <a:p>
            <a:r>
              <a:rPr lang="en-US" altLang="nb-NO" sz="2600"/>
              <a:t>Most columns have a single slow mode (without control)</a:t>
            </a:r>
          </a:p>
          <a:p>
            <a:pPr lvl="1"/>
            <a:r>
              <a:rPr lang="en-US" altLang="nb-NO" sz="2200"/>
              <a:t>Sufficient to close a single loop (typical on temperature) to change the dynamics for the entire column</a:t>
            </a:r>
          </a:p>
          <a:p>
            <a:endParaRPr lang="en-US" altLang="nb-NO" sz="2600"/>
          </a:p>
        </p:txBody>
      </p:sp>
    </p:spTree>
    <p:extLst>
      <p:ext uri="{BB962C8B-B14F-4D97-AF65-F5344CB8AC3E}">
        <p14:creationId xmlns:p14="http://schemas.microsoft.com/office/powerpoint/2010/main" val="2008506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5E33F11-1047-4940-BD0B-8624EBC7E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084" y="-40661"/>
            <a:ext cx="8229600" cy="1143000"/>
          </a:xfrm>
        </p:spPr>
        <p:txBody>
          <a:bodyPr/>
          <a:lstStyle/>
          <a:p>
            <a:r>
              <a:rPr lang="en-US" altLang="nb-NO" dirty="0"/>
              <a:t>Conclusion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1402148-0764-4388-BFB0-20AFB747C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6084" y="1102339"/>
            <a:ext cx="8229600" cy="4525963"/>
          </a:xfrm>
        </p:spPr>
        <p:txBody>
          <a:bodyPr/>
          <a:lstStyle/>
          <a:p>
            <a:r>
              <a:rPr lang="en-US" altLang="nb-NO" dirty="0"/>
              <a:t>Distillation is important</a:t>
            </a:r>
          </a:p>
          <a:p>
            <a:r>
              <a:rPr lang="en-US" altLang="nb-NO" dirty="0"/>
              <a:t>Distillation is unbeatable (in some cases)</a:t>
            </a:r>
          </a:p>
          <a:p>
            <a:r>
              <a:rPr lang="en-US" altLang="nb-NO" dirty="0"/>
              <a:t>Distillation is fun</a:t>
            </a:r>
          </a:p>
          <a:p>
            <a:r>
              <a:rPr lang="en-US" altLang="nb-NO" dirty="0"/>
              <a:t>Distillation is complex </a:t>
            </a:r>
            <a:r>
              <a:rPr lang="en-US" altLang="nb-NO"/>
              <a:t>yet simple</a:t>
            </a:r>
            <a:endParaRPr lang="en-US" altLang="nb-NO" dirty="0"/>
          </a:p>
          <a:p>
            <a:r>
              <a:rPr lang="en-US" altLang="nb-NO" dirty="0"/>
              <a:t>Distillation is part of the future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F5272D-3EEA-4A17-9574-DEB196860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9" y="3612353"/>
            <a:ext cx="3603370" cy="2702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9619-7705-49F3-BC5C-206004AE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CA704B-8B6F-4F34-BD3A-EF7D1EDE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6012" y="233439"/>
            <a:ext cx="4830788" cy="5034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710C28-E9B6-459B-A8D1-B32A22781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4" y="359764"/>
            <a:ext cx="3258900" cy="4822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80272-867A-45E6-8087-BA96BDC1A15A}"/>
              </a:ext>
            </a:extLst>
          </p:cNvPr>
          <p:cNvSpPr txBox="1"/>
          <p:nvPr/>
        </p:nvSpPr>
        <p:spPr>
          <a:xfrm>
            <a:off x="1412312" y="52678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1972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14BDD-EA8B-48D2-AE2C-7CAFF9C64165}"/>
              </a:ext>
            </a:extLst>
          </p:cNvPr>
          <p:cNvSpPr txBox="1"/>
          <p:nvPr/>
        </p:nvSpPr>
        <p:spPr>
          <a:xfrm>
            <a:off x="4800600" y="5160122"/>
            <a:ext cx="2689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>
                <a:solidFill>
                  <a:srgbClr val="FF0000"/>
                </a:solidFill>
              </a:rPr>
              <a:t>What’s</a:t>
            </a:r>
            <a:r>
              <a:rPr lang="nb-NO" sz="3200" dirty="0">
                <a:solidFill>
                  <a:srgbClr val="FF0000"/>
                </a:solidFill>
              </a:rPr>
              <a:t> </a:t>
            </a:r>
            <a:r>
              <a:rPr lang="nb-NO" sz="3200" dirty="0" err="1">
                <a:solidFill>
                  <a:srgbClr val="FF0000"/>
                </a:solidFill>
              </a:rPr>
              <a:t>wrong</a:t>
            </a:r>
            <a:r>
              <a:rPr lang="nb-NO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8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B8D2-D568-40CC-AC98-6B7992D7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Batch </a:t>
            </a:r>
            <a:r>
              <a:rPr lang="nb-NO" dirty="0" err="1"/>
              <a:t>distillation</a:t>
            </a:r>
            <a:r>
              <a:rPr lang="nb-NO" dirty="0"/>
              <a:t> in wikipedia (2019)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932490-5B3D-4516-90CA-BF75A88663AA}"/>
              </a:ext>
            </a:extLst>
          </p:cNvPr>
          <p:cNvGrpSpPr/>
          <p:nvPr/>
        </p:nvGrpSpPr>
        <p:grpSpPr>
          <a:xfrm>
            <a:off x="1533834" y="1349476"/>
            <a:ext cx="3528261" cy="3831441"/>
            <a:chOff x="2160639" y="1142999"/>
            <a:chExt cx="3528261" cy="3831441"/>
          </a:xfrm>
        </p:grpSpPr>
        <p:pic>
          <p:nvPicPr>
            <p:cNvPr id="7170" name="Picture 2" descr="https://upload.wikimedia.org/wikipedia/commons/8/86/BatchRectifier.png">
              <a:extLst>
                <a:ext uri="{FF2B5EF4-FFF2-40B4-BE49-F238E27FC236}">
                  <a16:creationId xmlns:a16="http://schemas.microsoft.com/office/drawing/2014/main" id="{4715E277-5474-43C4-89AA-CBF8E0C9C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639" y="1142999"/>
              <a:ext cx="3431758" cy="383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4C5C6A-66B4-417A-99A1-3B0715A01E55}"/>
                </a:ext>
              </a:extLst>
            </p:cNvPr>
            <p:cNvSpPr txBox="1"/>
            <p:nvPr/>
          </p:nvSpPr>
          <p:spPr>
            <a:xfrm>
              <a:off x="3629219" y="287405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C37FB-522C-4258-BB37-1DC4732F5356}"/>
                </a:ext>
              </a:extLst>
            </p:cNvPr>
            <p:cNvSpPr txBox="1"/>
            <p:nvPr/>
          </p:nvSpPr>
          <p:spPr>
            <a:xfrm>
              <a:off x="5361566" y="222576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769329-36D5-4B68-BA37-41568B1A9ACF}"/>
                </a:ext>
              </a:extLst>
            </p:cNvPr>
            <p:cNvSpPr txBox="1"/>
            <p:nvPr/>
          </p:nvSpPr>
          <p:spPr>
            <a:xfrm>
              <a:off x="2689650" y="205276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rgbClr val="FF0000"/>
                  </a:solidFill>
                </a:rPr>
                <a:t>V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6154E2-9C72-4580-AD04-09A3A664B47A}"/>
              </a:ext>
            </a:extLst>
          </p:cNvPr>
          <p:cNvSpPr txBox="1"/>
          <p:nvPr/>
        </p:nvSpPr>
        <p:spPr>
          <a:xfrm>
            <a:off x="5690436" y="2155240"/>
            <a:ext cx="331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Note: 1. Has </a:t>
            </a:r>
            <a:r>
              <a:rPr lang="nb-NO" b="1" dirty="0" err="1"/>
              <a:t>column</a:t>
            </a:r>
            <a:r>
              <a:rPr lang="nb-NO" b="1" dirty="0"/>
              <a:t> (</a:t>
            </a:r>
            <a:r>
              <a:rPr lang="nb-NO" b="1" dirty="0" err="1"/>
              <a:t>multistage</a:t>
            </a:r>
            <a:r>
              <a:rPr lang="nb-NO" b="1" dirty="0"/>
              <a:t>)</a:t>
            </a:r>
          </a:p>
          <a:p>
            <a:r>
              <a:rPr lang="nb-NO" b="1" dirty="0"/>
              <a:t>           2. Has </a:t>
            </a:r>
            <a:r>
              <a:rPr lang="nb-NO" b="1" dirty="0" err="1"/>
              <a:t>reflux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44846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9DEC-05EB-46DE-B070-07350AC2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Good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5E39-9DDA-4405-896D-0D6B44BB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85" y="4891954"/>
            <a:ext cx="5213554" cy="938417"/>
          </a:xfrm>
        </p:spPr>
        <p:txBody>
          <a:bodyPr>
            <a:normAutofit/>
          </a:bodyPr>
          <a:lstStyle/>
          <a:p>
            <a:r>
              <a:rPr lang="nb-NO" sz="2000" dirty="0" err="1"/>
              <a:t>Packed</a:t>
            </a:r>
            <a:r>
              <a:rPr lang="nb-NO" sz="2000" dirty="0"/>
              <a:t> </a:t>
            </a:r>
            <a:r>
              <a:rPr lang="nb-NO" sz="2000" dirty="0" err="1"/>
              <a:t>column</a:t>
            </a:r>
            <a:r>
              <a:rPr lang="nb-NO" sz="2000" dirty="0"/>
              <a:t> (</a:t>
            </a:r>
            <a:r>
              <a:rPr lang="nb-NO" sz="2000" dirty="0" err="1"/>
              <a:t>about</a:t>
            </a:r>
            <a:r>
              <a:rPr lang="nb-NO" sz="2000" dirty="0"/>
              <a:t> 10 stages)</a:t>
            </a:r>
          </a:p>
          <a:p>
            <a:r>
              <a:rPr lang="nb-NO" sz="2000" dirty="0" err="1"/>
              <a:t>Adjustable</a:t>
            </a:r>
            <a:r>
              <a:rPr lang="nb-NO" sz="2000" dirty="0"/>
              <a:t> </a:t>
            </a:r>
            <a:r>
              <a:rPr lang="nb-NO" sz="2000" dirty="0" err="1"/>
              <a:t>reflux</a:t>
            </a:r>
            <a:endParaRPr lang="nb-NO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F1DB2-5FEC-4B26-B617-794C59B4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77" y="46038"/>
            <a:ext cx="4374853" cy="6304935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302B4-EC64-42F3-A27C-FE809F7D1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9" y="1349476"/>
            <a:ext cx="3385830" cy="33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2A8D-E0A5-4E62-8972-938DC4C9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Strange design</a:t>
            </a:r>
          </a:p>
        </p:txBody>
      </p:sp>
      <p:pic>
        <p:nvPicPr>
          <p:cNvPr id="8194" name="Picture 2" descr="HB-apparat&#10;Hjemmebrentapparat&#10;Heimbrent&#10;Heimkok">
            <a:extLst>
              <a:ext uri="{FF2B5EF4-FFF2-40B4-BE49-F238E27FC236}">
                <a16:creationId xmlns:a16="http://schemas.microsoft.com/office/drawing/2014/main" id="{5F05C2A9-EB11-45C1-8FFC-BC344A99D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2" y="1541206"/>
            <a:ext cx="6512214" cy="43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3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128AE3-B75B-47CA-AFCA-FED8C4215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25" y="1536501"/>
            <a:ext cx="5046663" cy="378499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517258-7210-4B76-AAD1-3AD57AFF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dirty="0"/>
              <a:t>Good design for </a:t>
            </a:r>
            <a:r>
              <a:rPr lang="nb-NO" dirty="0" err="1"/>
              <a:t>tuica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93058-2859-4DCA-B31C-F0F5CF505AE2}"/>
              </a:ext>
            </a:extLst>
          </p:cNvPr>
          <p:cNvSpPr txBox="1"/>
          <p:nvPr/>
        </p:nvSpPr>
        <p:spPr>
          <a:xfrm>
            <a:off x="457200" y="2507225"/>
            <a:ext cx="220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 </a:t>
            </a:r>
            <a:r>
              <a:rPr lang="nb-NO" dirty="0" err="1"/>
              <a:t>column</a:t>
            </a:r>
            <a:r>
              <a:rPr lang="nb-NO" dirty="0"/>
              <a:t>, 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reflux</a:t>
            </a:r>
            <a:endParaRPr lang="nb-NO" dirty="0"/>
          </a:p>
          <a:p>
            <a:r>
              <a:rPr lang="nb-NO" dirty="0"/>
              <a:t>1 </a:t>
            </a:r>
            <a:r>
              <a:rPr lang="nb-NO" dirty="0" err="1"/>
              <a:t>theoretical</a:t>
            </a:r>
            <a:r>
              <a:rPr lang="nb-NO" dirty="0"/>
              <a:t> stage</a:t>
            </a:r>
          </a:p>
        </p:txBody>
      </p:sp>
    </p:spTree>
    <p:extLst>
      <p:ext uri="{BB962C8B-B14F-4D97-AF65-F5344CB8AC3E}">
        <p14:creationId xmlns:p14="http://schemas.microsoft.com/office/powerpoint/2010/main" val="11113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ntnu_blaa_stripe_bunn_eng</Template>
  <TotalTime>0</TotalTime>
  <Words>1908</Words>
  <Application>Microsoft Office PowerPoint</Application>
  <PresentationFormat>On-screen Show (4:3)</PresentationFormat>
  <Paragraphs>408</Paragraphs>
  <Slides>49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Times New Roman</vt:lpstr>
      <vt:lpstr>Wingdings</vt:lpstr>
      <vt:lpstr>Office-tema</vt:lpstr>
      <vt:lpstr>Equation</vt:lpstr>
      <vt:lpstr>Distillation is part of the future       </vt:lpstr>
      <vt:lpstr>PowerPoint Presentation</vt:lpstr>
      <vt:lpstr>Outline</vt:lpstr>
      <vt:lpstr>1. Introduction</vt:lpstr>
      <vt:lpstr>PowerPoint Presentation</vt:lpstr>
      <vt:lpstr>Batch distillation in wikipedia (2019)</vt:lpstr>
      <vt:lpstr>Good design</vt:lpstr>
      <vt:lpstr>Strange design</vt:lpstr>
      <vt:lpstr>Good design for tuica</vt:lpstr>
      <vt:lpstr>Vapor-liquid equlibrium for ethanol-water</vt:lpstr>
      <vt:lpstr>McCabe-Thiele</vt:lpstr>
      <vt:lpstr>Finite reflux</vt:lpstr>
      <vt:lpstr>Reflux gives strange effects</vt:lpstr>
      <vt:lpstr>2. «Distillation is an inefficient process which uses a lot of energy»</vt:lpstr>
      <vt:lpstr>Thermodynamic (exergy) efficiency for conventional distillation</vt:lpstr>
      <vt:lpstr>Thermodynamic efficiency of binary close-boiling mixtures (α→1) </vt:lpstr>
      <vt:lpstr>Thermodynamic efficiency of binary distillation </vt:lpstr>
      <vt:lpstr>PowerPoint Presentation</vt:lpstr>
      <vt:lpstr>Why is it not perfect – where are the losses?</vt:lpstr>
      <vt:lpstr>3. Distillation is unbeatable for high-purity separations</vt:lpstr>
      <vt:lpstr>4. Integrated / complex schemes can save energy and capital</vt:lpstr>
      <vt:lpstr>Divided wall columns: starting to catch on</vt:lpstr>
      <vt:lpstr>Typical sequence: “Direct split”</vt:lpstr>
      <vt:lpstr>3-product mixture</vt:lpstr>
      <vt:lpstr>Towards the Petlyuk column</vt:lpstr>
      <vt:lpstr>4-product mixture</vt:lpstr>
      <vt:lpstr>PowerPoint Presentation</vt:lpstr>
      <vt:lpstr>4-product mixture: Kaibel column</vt:lpstr>
      <vt:lpstr>Control of Kaibel column</vt:lpstr>
      <vt:lpstr>PowerPoint Presentation</vt:lpstr>
      <vt:lpstr>5. For autonomous and energy-efficient batch distillation try multivessel distillation with closed operation </vt:lpstr>
      <vt:lpstr>PowerPoint Presentation</vt:lpstr>
      <vt:lpstr>PowerPoint Presentation</vt:lpstr>
      <vt:lpstr>6. Azeotropes can be broken by adding extractive component and especially by making use of liquid-liquid splits </vt:lpstr>
      <vt:lpstr>PowerPoint Presentation</vt:lpstr>
      <vt:lpstr>PowerPoint Presentation</vt:lpstr>
      <vt:lpstr>PowerPoint Presentation</vt:lpstr>
      <vt:lpstr>PowerPoint Presentation</vt:lpstr>
      <vt:lpstr>Slow oscillations were caused by too slow control </vt:lpstr>
      <vt:lpstr>PowerPoint Presentation</vt:lpstr>
      <vt:lpstr>7. Better operation and control can improve quality and productivity</vt:lpstr>
      <vt:lpstr>Myth of slow control</vt:lpstr>
      <vt:lpstr>Myth about slow control One-point control </vt:lpstr>
      <vt:lpstr>Myth about slow control One-point control </vt:lpstr>
      <vt:lpstr>Myth about slow control One-point control</vt:lpstr>
      <vt:lpstr>Myth about slow control Two-point control </vt:lpstr>
      <vt:lpstr>Myth about slow control Two-point control</vt:lpstr>
      <vt:lpstr>Myth about slow control</vt:lpstr>
      <vt:lpstr>Conclusion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Distillation is part of the future:  A fresh look with focus on Divided-wall (Petlyuk) distillation columns”   </dc:title>
  <dc:creator>Sigurd Skogestad</dc:creator>
  <cp:lastModifiedBy>Sigurd Skogestad</cp:lastModifiedBy>
  <cp:revision>38</cp:revision>
  <dcterms:created xsi:type="dcterms:W3CDTF">2019-04-16T19:09:13Z</dcterms:created>
  <dcterms:modified xsi:type="dcterms:W3CDTF">2020-10-18T10:04:03Z</dcterms:modified>
</cp:coreProperties>
</file>