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2" r:id="rId3"/>
    <p:sldId id="260" r:id="rId4"/>
    <p:sldId id="290" r:id="rId5"/>
    <p:sldId id="293" r:id="rId6"/>
    <p:sldId id="271" r:id="rId7"/>
    <p:sldId id="294" r:id="rId8"/>
    <p:sldId id="272" r:id="rId9"/>
    <p:sldId id="273" r:id="rId10"/>
    <p:sldId id="279" r:id="rId11"/>
    <p:sldId id="280" r:id="rId12"/>
    <p:sldId id="297" r:id="rId13"/>
    <p:sldId id="274" r:id="rId14"/>
    <p:sldId id="276" r:id="rId15"/>
    <p:sldId id="277" r:id="rId16"/>
    <p:sldId id="298" r:id="rId17"/>
    <p:sldId id="299" r:id="rId18"/>
    <p:sldId id="259" r:id="rId19"/>
    <p:sldId id="300" r:id="rId20"/>
    <p:sldId id="291" r:id="rId21"/>
    <p:sldId id="295" r:id="rId22"/>
    <p:sldId id="296" r:id="rId23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9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5" name="Bilde 4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0.emf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png"/><Relationship Id="rId5" Type="http://schemas.openxmlformats.org/officeDocument/2006/relationships/image" Target="../media/image9.wmf"/><Relationship Id="rId10" Type="http://schemas.openxmlformats.org/officeDocument/2006/relationships/image" Target="../media/image4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3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6.wmf"/><Relationship Id="rId10" Type="http://schemas.openxmlformats.org/officeDocument/2006/relationships/image" Target="../media/image16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34246" y="521265"/>
            <a:ext cx="7772400" cy="901094"/>
          </a:xfrm>
        </p:spPr>
        <p:txBody>
          <a:bodyPr>
            <a:normAutofit fontScale="90000"/>
          </a:bodyPr>
          <a:lstStyle/>
          <a:p>
            <a:r>
              <a:rPr lang="en-US" dirty="0"/>
              <a:t>Optimal operation* of distillation columns using simple control structures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92767" y="2274338"/>
            <a:ext cx="7772400" cy="776100"/>
          </a:xfrm>
        </p:spPr>
        <p:txBody>
          <a:bodyPr>
            <a:normAutofit/>
          </a:bodyPr>
          <a:lstStyle/>
          <a:p>
            <a:r>
              <a:rPr lang="nb-NO" sz="2400" dirty="0"/>
              <a:t>Sigurd Skogestad, NTNU, Trondheim</a:t>
            </a:r>
          </a:p>
        </p:txBody>
      </p:sp>
      <p:pic>
        <p:nvPicPr>
          <p:cNvPr id="5" name="Bilde 4" descr="tekst_e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412" y="315635"/>
            <a:ext cx="283464" cy="49225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931E93-9F23-4814-A9A9-EAF9BFB9981B}"/>
              </a:ext>
            </a:extLst>
          </p:cNvPr>
          <p:cNvSpPr txBox="1"/>
          <p:nvPr/>
        </p:nvSpPr>
        <p:spPr>
          <a:xfrm>
            <a:off x="810705" y="4025245"/>
            <a:ext cx="6482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EFCE </a:t>
            </a:r>
            <a:r>
              <a:rPr lang="nb-NO" dirty="0" err="1"/>
              <a:t>Working</a:t>
            </a:r>
            <a:r>
              <a:rPr lang="nb-NO" dirty="0"/>
              <a:t> Group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Separations</a:t>
            </a:r>
            <a:r>
              <a:rPr lang="nb-NO" dirty="0"/>
              <a:t>, Gøteborg, </a:t>
            </a:r>
            <a:r>
              <a:rPr lang="nb-NO" dirty="0" err="1"/>
              <a:t>Sweden</a:t>
            </a:r>
            <a:r>
              <a:rPr lang="nb-NO" dirty="0"/>
              <a:t>, June 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559479-DADA-4FB8-8083-92858AC78417}"/>
              </a:ext>
            </a:extLst>
          </p:cNvPr>
          <p:cNvSpPr txBox="1"/>
          <p:nvPr/>
        </p:nvSpPr>
        <p:spPr>
          <a:xfrm>
            <a:off x="334246" y="6056986"/>
            <a:ext cx="5352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*Optimal in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meaning</a:t>
            </a:r>
            <a:r>
              <a:rPr lang="nb-NO" dirty="0"/>
              <a:t> of </a:t>
            </a:r>
            <a:r>
              <a:rPr lang="nb-NO" dirty="0" err="1"/>
              <a:t>economics</a:t>
            </a:r>
            <a:r>
              <a:rPr lang="nb-NO" dirty="0"/>
              <a:t> or </a:t>
            </a:r>
            <a:r>
              <a:rPr lang="nb-NO" dirty="0" err="1"/>
              <a:t>sustainability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GB" dirty="0"/>
                  <a:t>Thermodynamic efficiency of binary close-boiling mixtures (</a:t>
                </a:r>
                <a14:m>
                  <m:oMath xmlns:m="http://schemas.openxmlformats.org/officeDocument/2006/math">
                    <m:r>
                      <a:rPr lang="nb-NO" b="1" i="1" smtClean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nb-NO" b="1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nb-NO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b-NO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en-GB" dirty="0"/>
                </a:br>
                <a:endParaRPr lang="en-GB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52" t="-25000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78423" y="2724252"/>
            <a:ext cx="136004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207357" y="3559314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/>
              <p:cNvSpPr txBox="1"/>
              <p:nvPr/>
            </p:nvSpPr>
            <p:spPr bwMode="auto">
              <a:xfrm>
                <a:off x="1962654" y="1804632"/>
                <a:ext cx="4021137" cy="5461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nb-N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nb-NO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nb-NO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nb-N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nb-NO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func>
                      <m:r>
                        <a:rPr lang="nb-N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nb-N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func>
                        <m:funcPr>
                          <m:ctrlP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nb-N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func>
                      <m:r>
                        <a:rPr lang="nb-N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+(1−</m:t>
                      </m:r>
                      <m:r>
                        <a:rPr lang="nb-N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nb-N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nb-NO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nb-N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nb-N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nb-N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7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2654" y="1804632"/>
                <a:ext cx="4021137" cy="5461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0356" y="2227615"/>
            <a:ext cx="5033294" cy="37738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91748" y="3237380"/>
            <a:ext cx="2121946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Comment: Above 50% for z from 0.2 to 0.8</a:t>
            </a:r>
          </a:p>
          <a:p>
            <a:endParaRPr lang="en-GB" sz="1350" dirty="0"/>
          </a:p>
          <a:p>
            <a:endParaRPr lang="en-GB" sz="1350" dirty="0"/>
          </a:p>
          <a:p>
            <a:endParaRPr lang="en-GB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345E30-B8B4-44CD-8564-82128DE66ACD}"/>
              </a:ext>
            </a:extLst>
          </p:cNvPr>
          <p:cNvSpPr txBox="1"/>
          <p:nvPr/>
        </p:nvSpPr>
        <p:spPr>
          <a:xfrm>
            <a:off x="735981" y="6035862"/>
            <a:ext cx="3951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Peak </a:t>
            </a:r>
            <a:r>
              <a:rPr lang="nb-NO" dirty="0" err="1"/>
              <a:t>efficiency</a:t>
            </a:r>
            <a:r>
              <a:rPr lang="nb-NO" dirty="0"/>
              <a:t> is -ln0.5 = 0.693 at z=0.5 </a:t>
            </a:r>
          </a:p>
        </p:txBody>
      </p:sp>
    </p:spTree>
    <p:extLst>
      <p:ext uri="{BB962C8B-B14F-4D97-AF65-F5344CB8AC3E}">
        <p14:creationId xmlns:p14="http://schemas.microsoft.com/office/powerpoint/2010/main" val="785698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7390" y="718995"/>
            <a:ext cx="6138744" cy="46026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1814" y="2774629"/>
            <a:ext cx="36506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High efficiency at small z  for easy separations with large 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Reason: Must evaporate light component to get it over top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919258A-524B-44DA-8A59-9245D1673B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472394"/>
              </p:ext>
            </p:extLst>
          </p:nvPr>
        </p:nvGraphicFramePr>
        <p:xfrm>
          <a:off x="5561814" y="1142764"/>
          <a:ext cx="3650662" cy="991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4" imgW="1917360" imgH="520560" progId="Equation.DSMT4">
                  <p:embed/>
                </p:oleObj>
              </mc:Choice>
              <mc:Fallback>
                <p:oleObj name="Equation" r:id="rId4" imgW="1917360" imgH="520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AF33C18-BD73-434A-9479-B7B83538E1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1814" y="1142764"/>
                        <a:ext cx="3650662" cy="9910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1D9C36CE-56ED-4A55-A3C9-B2624497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7390" y="12142"/>
            <a:ext cx="9299542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Thermodynamic efficiency of binary distillation</a:t>
            </a:r>
            <a:br>
              <a:rPr lang="en-GB" dirty="0"/>
            </a:b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A99AF33-A509-48BB-AFD9-7097788C2737}"/>
                  </a:ext>
                </a:extLst>
              </p:cNvPr>
              <p:cNvSpPr txBox="1"/>
              <p:nvPr/>
            </p:nvSpPr>
            <p:spPr>
              <a:xfrm>
                <a:off x="608552" y="1211386"/>
                <a:ext cx="12545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nb-NO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 </m:t>
                      </m:r>
                    </m:oMath>
                  </m:oMathPara>
                </a14:m>
                <a:endParaRPr lang="nb-NO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A99AF33-A509-48BB-AFD9-7097788C2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52" y="1211386"/>
                <a:ext cx="125457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1CE6CB-1334-4DF8-89D7-3C69B1D188B7}"/>
                  </a:ext>
                </a:extLst>
              </p:cNvPr>
              <p:cNvSpPr txBox="1"/>
              <p:nvPr/>
            </p:nvSpPr>
            <p:spPr>
              <a:xfrm>
                <a:off x="2431687" y="1149726"/>
                <a:ext cx="13885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nb-NO" sz="32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 </m:t>
                      </m:r>
                    </m:oMath>
                  </m:oMathPara>
                </a14:m>
                <a:endParaRPr lang="nb-NO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1CE6CB-1334-4DF8-89D7-3C69B1D18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687" y="1149726"/>
                <a:ext cx="1388522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8F613B7-1E6B-4626-9D7D-B73252B21786}"/>
              </a:ext>
            </a:extLst>
          </p:cNvPr>
          <p:cNvSpPr txBox="1"/>
          <p:nvPr/>
        </p:nvSpPr>
        <p:spPr>
          <a:xfrm>
            <a:off x="1434841" y="5123500"/>
            <a:ext cx="35359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b-NO" dirty="0"/>
              <a:t>z = </a:t>
            </a:r>
            <a:r>
              <a:rPr lang="nb-NO" dirty="0" err="1"/>
              <a:t>fraction</a:t>
            </a:r>
            <a:r>
              <a:rPr lang="nb-NO" dirty="0"/>
              <a:t> </a:t>
            </a:r>
            <a:r>
              <a:rPr lang="nb-NO" dirty="0" err="1"/>
              <a:t>light</a:t>
            </a:r>
            <a:r>
              <a:rPr lang="nb-NO" dirty="0"/>
              <a:t> </a:t>
            </a:r>
            <a:r>
              <a:rPr lang="nb-NO" dirty="0" err="1"/>
              <a:t>component</a:t>
            </a:r>
            <a:r>
              <a:rPr lang="nb-NO" dirty="0"/>
              <a:t> in </a:t>
            </a:r>
            <a:r>
              <a:rPr lang="nb-NO" dirty="0" err="1"/>
              <a:t>feed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ED5B37C-D8F3-4675-BEAD-E7D065BE4020}"/>
                  </a:ext>
                </a:extLst>
              </p:cNvPr>
              <p:cNvSpPr txBox="1"/>
              <p:nvPr/>
            </p:nvSpPr>
            <p:spPr>
              <a:xfrm>
                <a:off x="-122533" y="1481303"/>
                <a:ext cx="5044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200" b="0" i="1" smtClean="0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nb-NO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ED5B37C-D8F3-4675-BEAD-E7D065BE4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533" y="1481303"/>
                <a:ext cx="504497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Object 26">
            <a:extLst>
              <a:ext uri="{FF2B5EF4-FFF2-40B4-BE49-F238E27FC236}">
                <a16:creationId xmlns:a16="http://schemas.microsoft.com/office/drawing/2014/main" id="{63790DAB-54F5-4298-BC28-5D7BAEE055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24727"/>
              </p:ext>
            </p:extLst>
          </p:nvPr>
        </p:nvGraphicFramePr>
        <p:xfrm>
          <a:off x="6031578" y="4251957"/>
          <a:ext cx="2711133" cy="640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9" imgW="1663560" imgH="393480" progId="Equation.DSMT4">
                  <p:embed/>
                </p:oleObj>
              </mc:Choice>
              <mc:Fallback>
                <p:oleObj name="Equation" r:id="rId9" imgW="1663560" imgH="393480" progId="Equation.DSMT4">
                  <p:embed/>
                  <p:pic>
                    <p:nvPicPr>
                      <p:cNvPr id="5" name="Object 26">
                        <a:extLst>
                          <a:ext uri="{FF2B5EF4-FFF2-40B4-BE49-F238E27FC236}">
                            <a16:creationId xmlns:a16="http://schemas.microsoft.com/office/drawing/2014/main" id="{703D7D8F-4D82-40F1-B3C4-23903EC443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1578" y="4251957"/>
                        <a:ext cx="2711133" cy="640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9890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562425-B601-4E19-A9A3-AFB4D0D7E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268" y="314682"/>
            <a:ext cx="7425418" cy="5621437"/>
          </a:xfrm>
          <a:prstGeom prst="rect">
            <a:avLst/>
          </a:prstGeom>
          <a:scene3d>
            <a:camera prst="orthographicFront">
              <a:rot lat="0" lon="0" rev="90000"/>
            </a:camera>
            <a:lightRig rig="threePt" dir="t"/>
          </a:scene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78980E-F9E1-4D16-AB13-19A58505C9B4}"/>
              </a:ext>
            </a:extLst>
          </p:cNvPr>
          <p:cNvSpPr txBox="1"/>
          <p:nvPr/>
        </p:nvSpPr>
        <p:spPr>
          <a:xfrm>
            <a:off x="783771" y="6117771"/>
            <a:ext cx="744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Note: Non-</a:t>
            </a:r>
            <a:r>
              <a:rPr lang="nb-NO" dirty="0" err="1"/>
              <a:t>ideality</a:t>
            </a:r>
            <a:r>
              <a:rPr lang="nb-NO" dirty="0"/>
              <a:t> </a:t>
            </a:r>
            <a:r>
              <a:rPr lang="nb-NO" dirty="0" err="1"/>
              <a:t>does</a:t>
            </a:r>
            <a:r>
              <a:rPr lang="nb-NO" dirty="0"/>
              <a:t> not </a:t>
            </a:r>
            <a:r>
              <a:rPr lang="nb-NO" dirty="0" err="1"/>
              <a:t>necessarily</a:t>
            </a:r>
            <a:r>
              <a:rPr lang="nb-NO" dirty="0"/>
              <a:t> </a:t>
            </a:r>
            <a:r>
              <a:rPr lang="nb-NO" dirty="0" err="1"/>
              <a:t>imply</a:t>
            </a:r>
            <a:r>
              <a:rPr lang="nb-NO" dirty="0"/>
              <a:t> </a:t>
            </a:r>
            <a:r>
              <a:rPr lang="nb-NO" dirty="0" err="1"/>
              <a:t>lower</a:t>
            </a:r>
            <a:r>
              <a:rPr lang="nb-NO" dirty="0"/>
              <a:t> </a:t>
            </a:r>
            <a:r>
              <a:rPr lang="nb-NO" dirty="0" err="1"/>
              <a:t>thermodynamic</a:t>
            </a:r>
            <a:r>
              <a:rPr lang="nb-NO" dirty="0"/>
              <a:t> </a:t>
            </a:r>
            <a:r>
              <a:rPr lang="nb-NO" dirty="0" err="1"/>
              <a:t>efficiency</a:t>
            </a:r>
            <a:endParaRPr lang="nb-NO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7088B7-23F2-416E-975E-25C26BFD001D}"/>
              </a:ext>
            </a:extLst>
          </p:cNvPr>
          <p:cNvSpPr txBox="1"/>
          <p:nvPr/>
        </p:nvSpPr>
        <p:spPr>
          <a:xfrm>
            <a:off x="158439" y="130016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King (1971)</a:t>
            </a:r>
          </a:p>
        </p:txBody>
      </p:sp>
    </p:spTree>
    <p:extLst>
      <p:ext uri="{BB962C8B-B14F-4D97-AF65-F5344CB8AC3E}">
        <p14:creationId xmlns:p14="http://schemas.microsoft.com/office/powerpoint/2010/main" val="20859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Why is it not perfect – where are the losses?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220" y="2125266"/>
            <a:ext cx="3889371" cy="3763903"/>
          </a:xfrm>
        </p:spPr>
        <p:txBody>
          <a:bodyPr>
            <a:normAutofit/>
          </a:bodyPr>
          <a:lstStyle/>
          <a:p>
            <a:r>
              <a:rPr lang="en-GB" dirty="0"/>
              <a:t>Irreversible mixing loss at every stage.</a:t>
            </a:r>
          </a:p>
          <a:p>
            <a:r>
              <a:rPr lang="en-GB" dirty="0"/>
              <a:t>Largest losses in the middle of each section – where the bulk separation takes place</a:t>
            </a:r>
          </a:p>
          <a:p>
            <a:r>
              <a:rPr lang="en-GB" dirty="0"/>
              <a:t>Small losses at the high-purity column ends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750" y="1891818"/>
            <a:ext cx="5331376" cy="399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184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165" y="1082684"/>
            <a:ext cx="6672977" cy="474972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859557" y="944184"/>
            <a:ext cx="231961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Reversible binary distillation </a:t>
            </a:r>
          </a:p>
        </p:txBody>
      </p:sp>
      <p:graphicFrame>
        <p:nvGraphicFramePr>
          <p:cNvPr id="5" name="Object 26"/>
          <p:cNvGraphicFramePr>
            <a:graphicFrameLocks noChangeAspect="1"/>
          </p:cNvGraphicFramePr>
          <p:nvPr>
            <p:extLst/>
          </p:nvPr>
        </p:nvGraphicFramePr>
        <p:xfrm>
          <a:off x="7097316" y="3683794"/>
          <a:ext cx="1504950" cy="283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4" imgW="1079280" imgH="203040" progId="Equation.DSMT4">
                  <p:embed/>
                </p:oleObj>
              </mc:Choice>
              <mc:Fallback>
                <p:oleObj name="Equation" r:id="rId4" imgW="1079280" imgH="203040" progId="Equation.DSMT4">
                  <p:embed/>
                  <p:pic>
                    <p:nvPicPr>
                      <p:cNvPr id="5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7316" y="3683794"/>
                        <a:ext cx="1504950" cy="283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6408E99C-ACE4-4D6E-83D7-1A0AC8A77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65" y="-83056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Reversible binary distillation </a:t>
            </a:r>
          </a:p>
        </p:txBody>
      </p:sp>
    </p:spTree>
    <p:extLst>
      <p:ext uri="{BB962C8B-B14F-4D97-AF65-F5344CB8AC3E}">
        <p14:creationId xmlns:p14="http://schemas.microsoft.com/office/powerpoint/2010/main" val="1305556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</a:t>
            </a:r>
            <a:r>
              <a:rPr lang="en-GB" dirty="0" err="1"/>
              <a:t>HIDiC</a:t>
            </a:r>
            <a:r>
              <a:rPr lang="en-GB" dirty="0"/>
              <a:t>    </a:t>
            </a:r>
            <a:r>
              <a:rPr lang="en-GB" sz="2100" dirty="0"/>
              <a:t>(Heat Integrated Distillation Column)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46" y="1712381"/>
            <a:ext cx="1664574" cy="32986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104" y="1692777"/>
            <a:ext cx="4234667" cy="33182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A0B627-824B-45B0-9353-ECC23EEB901C}"/>
              </a:ext>
            </a:extLst>
          </p:cNvPr>
          <p:cNvSpPr txBox="1"/>
          <p:nvPr/>
        </p:nvSpPr>
        <p:spPr>
          <a:xfrm>
            <a:off x="333632" y="5443476"/>
            <a:ext cx="7583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/>
              <a:t>I </a:t>
            </a:r>
            <a:r>
              <a:rPr lang="nb-NO" sz="2400" dirty="0" err="1"/>
              <a:t>don’t</a:t>
            </a:r>
            <a:r>
              <a:rPr lang="nb-NO" sz="2400" dirty="0"/>
              <a:t> </a:t>
            </a:r>
            <a:r>
              <a:rPr lang="nb-NO" sz="2400" dirty="0" err="1"/>
              <a:t>believe</a:t>
            </a:r>
            <a:r>
              <a:rPr lang="nb-NO" sz="2400" dirty="0"/>
              <a:t> in </a:t>
            </a:r>
            <a:r>
              <a:rPr lang="nb-NO" sz="2400" dirty="0" err="1"/>
              <a:t>HIDiC</a:t>
            </a:r>
            <a:r>
              <a:rPr lang="nb-NO" sz="2400" dirty="0"/>
              <a:t>. </a:t>
            </a:r>
          </a:p>
          <a:p>
            <a:r>
              <a:rPr lang="nb-NO" sz="2400" dirty="0"/>
              <a:t>Too </a:t>
            </a:r>
            <a:r>
              <a:rPr lang="nb-NO" sz="2400" dirty="0" err="1"/>
              <a:t>complicated</a:t>
            </a:r>
            <a:r>
              <a:rPr lang="nb-NO" sz="2400" dirty="0"/>
              <a:t>, </a:t>
            </a:r>
            <a:r>
              <a:rPr lang="nb-NO" sz="2400" dirty="0" err="1"/>
              <a:t>too</a:t>
            </a:r>
            <a:r>
              <a:rPr lang="nb-NO" sz="2400" dirty="0"/>
              <a:t> </a:t>
            </a:r>
            <a:r>
              <a:rPr lang="nb-NO" sz="2400" dirty="0" err="1"/>
              <a:t>much</a:t>
            </a:r>
            <a:r>
              <a:rPr lang="nb-NO" sz="2400" dirty="0"/>
              <a:t> </a:t>
            </a:r>
            <a:r>
              <a:rPr lang="nb-NO" sz="2400" dirty="0" err="1"/>
              <a:t>investment</a:t>
            </a:r>
            <a:r>
              <a:rPr lang="nb-NO" sz="2400" dirty="0"/>
              <a:t>, not </a:t>
            </a:r>
            <a:r>
              <a:rPr lang="nb-NO" sz="2400" dirty="0" err="1"/>
              <a:t>enough</a:t>
            </a:r>
            <a:r>
              <a:rPr lang="nb-NO" sz="2400" dirty="0"/>
              <a:t> </a:t>
            </a:r>
            <a:r>
              <a:rPr lang="nb-NO" sz="2400" dirty="0" err="1"/>
              <a:t>savings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154299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CFCA-25D2-4EBB-BFA5-3F972BB3B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/>
              <a:t>Distillation</a:t>
            </a:r>
            <a:r>
              <a:rPr lang="nb-NO" dirty="0"/>
              <a:t> is </a:t>
            </a:r>
            <a:r>
              <a:rPr lang="nb-NO" dirty="0" err="1"/>
              <a:t>unbeatable</a:t>
            </a:r>
            <a:r>
              <a:rPr lang="nb-NO" dirty="0"/>
              <a:t> for </a:t>
            </a:r>
            <a:r>
              <a:rPr lang="nb-NO" dirty="0" err="1"/>
              <a:t>high-purity</a:t>
            </a:r>
            <a:r>
              <a:rPr lang="nb-NO" dirty="0"/>
              <a:t> </a:t>
            </a:r>
            <a:r>
              <a:rPr lang="nb-NO" dirty="0" err="1"/>
              <a:t>separations</a:t>
            </a:r>
            <a:endParaRPr lang="nb-N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CD3534-CF96-416B-A6D2-1AD1753A20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b-NO" dirty="0"/>
                  <a:t>Operation: Energy </a:t>
                </a:r>
                <a:r>
                  <a:rPr lang="nb-NO" dirty="0" err="1"/>
                  <a:t>usage</a:t>
                </a:r>
                <a:r>
                  <a:rPr lang="nb-NO" dirty="0"/>
                  <a:t> </a:t>
                </a:r>
                <a:r>
                  <a:rPr lang="nb-NO" dirty="0" err="1"/>
                  <a:t>essentially</a:t>
                </a:r>
                <a:r>
                  <a:rPr lang="nb-NO" dirty="0"/>
                  <a:t> </a:t>
                </a:r>
                <a:r>
                  <a:rPr lang="nb-NO" dirty="0" err="1"/>
                  <a:t>independent</a:t>
                </a:r>
                <a:r>
                  <a:rPr lang="nb-NO" dirty="0"/>
                  <a:t> of </a:t>
                </a:r>
                <a:r>
                  <a:rPr lang="nb-NO" dirty="0" err="1"/>
                  <a:t>product</a:t>
                </a:r>
                <a:r>
                  <a:rPr lang="nb-NO" dirty="0"/>
                  <a:t> </a:t>
                </a:r>
                <a:r>
                  <a:rPr lang="nb-NO" dirty="0" err="1"/>
                  <a:t>purity</a:t>
                </a:r>
                <a:endParaRPr lang="nb-NO" dirty="0"/>
              </a:p>
              <a:p>
                <a:r>
                  <a:rPr lang="nb-NO" dirty="0"/>
                  <a:t>Capital: No. of stages </a:t>
                </a:r>
                <a:r>
                  <a:rPr lang="nb-NO" dirty="0" err="1"/>
                  <a:t>increases</a:t>
                </a:r>
                <a:r>
                  <a:rPr lang="nb-NO" dirty="0"/>
                  <a:t> </a:t>
                </a:r>
                <a:r>
                  <a:rPr lang="nb-NO" dirty="0" err="1"/>
                  <a:t>with</a:t>
                </a:r>
                <a:r>
                  <a:rPr lang="nb-NO" dirty="0"/>
                  <a:t> log(</a:t>
                </a:r>
                <a:r>
                  <a:rPr lang="nb-NO" dirty="0" err="1"/>
                  <a:t>impurity</a:t>
                </a:r>
                <a:r>
                  <a:rPr lang="nb-NO" dirty="0"/>
                  <a:t>)</a:t>
                </a:r>
              </a:p>
              <a:p>
                <a:endParaRPr lang="nb-NO" sz="2000" dirty="0"/>
              </a:p>
              <a:p>
                <a:pPr marL="0" indent="0">
                  <a:buNone/>
                </a:pPr>
                <a:r>
                  <a:rPr lang="nb-NO" sz="2000" dirty="0"/>
                  <a:t>              </a:t>
                </a:r>
                <a:r>
                  <a:rPr lang="nb-NO" sz="2000" dirty="0" err="1"/>
                  <a:t>Fenske</a:t>
                </a:r>
                <a:r>
                  <a:rPr lang="nb-NO" sz="2000" dirty="0"/>
                  <a:t>:   </a:t>
                </a:r>
                <a:r>
                  <a:rPr lang="nb-NO" sz="2000" dirty="0" err="1"/>
                  <a:t>N</a:t>
                </a:r>
                <a:r>
                  <a:rPr lang="nb-NO" sz="2000" baseline="-25000" dirty="0" err="1"/>
                  <a:t>min</a:t>
                </a:r>
                <a:r>
                  <a:rPr lang="nb-NO" sz="2000" dirty="0"/>
                  <a:t> = ln S / ln α</a:t>
                </a:r>
              </a:p>
              <a:p>
                <a:pPr marL="0" indent="0">
                  <a:buNone/>
                </a:pPr>
                <a:r>
                  <a:rPr lang="nb-NO" sz="2000" dirty="0"/>
                  <a:t>              </a:t>
                </a:r>
                <a:r>
                  <a:rPr lang="nb-NO" sz="2000" dirty="0" err="1"/>
                  <a:t>Actual</a:t>
                </a:r>
                <a:r>
                  <a:rPr lang="nb-NO" sz="2000" dirty="0"/>
                  <a:t>:     N 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nb-NO" sz="2000" dirty="0"/>
                  <a:t> 2.5 </a:t>
                </a:r>
                <a:r>
                  <a:rPr lang="nb-NO" sz="2000" dirty="0" err="1"/>
                  <a:t>N</a:t>
                </a:r>
                <a:r>
                  <a:rPr lang="nb-NO" sz="2000" baseline="-25000" dirty="0" err="1"/>
                  <a:t>min</a:t>
                </a:r>
                <a:r>
                  <a:rPr lang="nb-NO" sz="2000" dirty="0"/>
                  <a:t> </a:t>
                </a:r>
              </a:p>
              <a:p>
                <a:pPr marL="0" indent="0">
                  <a:buNone/>
                </a:pPr>
                <a:r>
                  <a:rPr lang="nb-NO" sz="2000" dirty="0"/>
                  <a:t>	       </a:t>
                </a:r>
                <a:r>
                  <a:rPr lang="nb-NO" sz="2000" dirty="0" err="1"/>
                  <a:t>Separation</a:t>
                </a:r>
                <a:r>
                  <a:rPr lang="nb-NO" sz="2000" dirty="0"/>
                  <a:t> </a:t>
                </a:r>
                <a:r>
                  <a:rPr lang="nb-NO" sz="2000" dirty="0" err="1"/>
                  <a:t>factor</a:t>
                </a:r>
                <a:r>
                  <a:rPr lang="nb-NO" sz="2000" dirty="0"/>
                  <a:t>: </a:t>
                </a:r>
                <a14:m>
                  <m:oMath xmlns:m="http://schemas.openxmlformats.org/officeDocument/2006/math">
                    <m:r>
                      <a:rPr lang="nb-NO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b-NO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nb-NO" sz="2000" b="0" i="1" smtClean="0">
                        <a:latin typeface="Cambria Math" panose="02040503050406030204" pitchFamily="18" charset="0"/>
                      </a:rPr>
                      <m:t>≈ </m:t>
                    </m:r>
                    <m:f>
                      <m:fPr>
                        <m:ctrlPr>
                          <a:rPr lang="nb-NO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b-NO" sz="2000" b="0" i="1" baseline="-25000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nb-NO" sz="2000" b="0" i="1" baseline="-2500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sz="2000" b="0" i="1" baseline="-2500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nb-NO" sz="2000" b="0" i="1" baseline="-2500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b-NO" sz="2000" b="0" i="1" baseline="-25000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nb-NO" sz="2000" b="0" i="1" baseline="-2500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sz="2000" b="0" i="1" baseline="-25000" smtClean="0"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</m:oMath>
                </a14:m>
                <a:endParaRPr lang="nb-NO" sz="2000" dirty="0"/>
              </a:p>
              <a:p>
                <a:pPr marL="0" indent="0">
                  <a:buNone/>
                </a:pPr>
                <a:r>
                  <a:rPr lang="nb-NO" sz="2000" baseline="-25000" dirty="0"/>
                  <a:t>                   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CD3534-CF96-416B-A6D2-1AD1753A20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94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281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D1585-DC9F-46EC-AE59-90AAF619D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929D5-862B-4158-A7F4-309AF94FF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469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4017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err="1"/>
              <a:t>Economics</a:t>
            </a:r>
            <a:r>
              <a:rPr lang="nb-NO" dirty="0"/>
              <a:t> and </a:t>
            </a:r>
            <a:r>
              <a:rPr lang="nb-NO" dirty="0" err="1"/>
              <a:t>sustainability</a:t>
            </a:r>
            <a:r>
              <a:rPr lang="nb-NO" dirty="0"/>
              <a:t> for </a:t>
            </a:r>
            <a:r>
              <a:rPr lang="nb-NO" dirty="0" err="1"/>
              <a:t>operation</a:t>
            </a:r>
            <a:r>
              <a:rPr lang="nb-NO" dirty="0"/>
              <a:t> of </a:t>
            </a:r>
            <a:r>
              <a:rPr lang="nb-NO" dirty="0" err="1"/>
              <a:t>distillation</a:t>
            </a:r>
            <a:r>
              <a:rPr lang="nb-NO" dirty="0"/>
              <a:t> </a:t>
            </a:r>
            <a:r>
              <a:rPr lang="nb-NO" dirty="0" err="1"/>
              <a:t>columns</a:t>
            </a:r>
            <a:br>
              <a:rPr lang="nb-NO" dirty="0"/>
            </a:br>
            <a:br>
              <a:rPr lang="nb-NO" dirty="0"/>
            </a:br>
            <a:r>
              <a:rPr lang="nb-NO" dirty="0"/>
              <a:t>Is </a:t>
            </a:r>
            <a:r>
              <a:rPr lang="nb-NO" dirty="0" err="1"/>
              <a:t>there</a:t>
            </a:r>
            <a:r>
              <a:rPr lang="nb-NO" dirty="0"/>
              <a:t> a trade-</a:t>
            </a:r>
            <a:r>
              <a:rPr lang="nb-NO" dirty="0" err="1"/>
              <a:t>off</a:t>
            </a:r>
            <a:r>
              <a:rPr lang="nb-NO" dirty="0"/>
              <a:t>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4652" y="3070781"/>
            <a:ext cx="8229600" cy="4525963"/>
          </a:xfrm>
        </p:spPr>
        <p:txBody>
          <a:bodyPr/>
          <a:lstStyle/>
          <a:p>
            <a:r>
              <a:rPr lang="nb-NO" dirty="0"/>
              <a:t>No, not as </a:t>
            </a:r>
            <a:r>
              <a:rPr lang="nb-NO" dirty="0" err="1"/>
              <a:t>long</a:t>
            </a:r>
            <a:r>
              <a:rPr lang="nb-NO" dirty="0"/>
              <a:t> as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column</a:t>
            </a:r>
            <a:r>
              <a:rPr lang="nb-NO" dirty="0"/>
              <a:t> is </a:t>
            </a:r>
            <a:r>
              <a:rPr lang="nb-NO" dirty="0" err="1"/>
              <a:t>operated</a:t>
            </a:r>
            <a:r>
              <a:rPr lang="nb-NO" dirty="0"/>
              <a:t> in a region of </a:t>
            </a:r>
            <a:r>
              <a:rPr lang="nb-NO" dirty="0" err="1"/>
              <a:t>constant</a:t>
            </a:r>
            <a:r>
              <a:rPr lang="nb-NO" dirty="0"/>
              <a:t> (optimal) stage </a:t>
            </a:r>
            <a:r>
              <a:rPr lang="nb-NO" dirty="0" err="1"/>
              <a:t>efficiency</a:t>
            </a:r>
            <a:endParaRPr lang="nb-NO" dirty="0"/>
          </a:p>
          <a:p>
            <a:r>
              <a:rPr lang="nb-NO" dirty="0" err="1"/>
              <a:t>Yes</a:t>
            </a:r>
            <a:r>
              <a:rPr lang="nb-NO" dirty="0"/>
              <a:t>, </a:t>
            </a:r>
            <a:r>
              <a:rPr lang="nb-NO" dirty="0" err="1"/>
              <a:t>if</a:t>
            </a:r>
            <a:r>
              <a:rPr lang="nb-NO" dirty="0"/>
              <a:t>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operate</a:t>
            </a:r>
            <a:r>
              <a:rPr lang="nb-NO" dirty="0"/>
              <a:t> at </a:t>
            </a:r>
            <a:r>
              <a:rPr lang="nb-NO" dirty="0" err="1"/>
              <a:t>too</a:t>
            </a:r>
            <a:r>
              <a:rPr lang="nb-NO" dirty="0"/>
              <a:t> </a:t>
            </a:r>
            <a:r>
              <a:rPr lang="nb-NO" dirty="0" err="1"/>
              <a:t>high</a:t>
            </a:r>
            <a:r>
              <a:rPr lang="nb-NO" dirty="0"/>
              <a:t> or </a:t>
            </a:r>
            <a:r>
              <a:rPr lang="nb-NO" dirty="0" err="1"/>
              <a:t>too</a:t>
            </a:r>
            <a:r>
              <a:rPr lang="nb-NO" dirty="0"/>
              <a:t> </a:t>
            </a:r>
            <a:r>
              <a:rPr lang="nb-NO" dirty="0" err="1"/>
              <a:t>load</a:t>
            </a:r>
            <a:r>
              <a:rPr lang="nb-NO" dirty="0"/>
              <a:t> so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stage </a:t>
            </a:r>
            <a:r>
              <a:rPr lang="nb-NO" dirty="0" err="1"/>
              <a:t>efficiency</a:t>
            </a:r>
            <a:r>
              <a:rPr lang="nb-NO" dirty="0"/>
              <a:t> drops</a:t>
            </a:r>
          </a:p>
        </p:txBody>
      </p:sp>
    </p:spTree>
    <p:extLst>
      <p:ext uri="{BB962C8B-B14F-4D97-AF65-F5344CB8AC3E}">
        <p14:creationId xmlns:p14="http://schemas.microsoft.com/office/powerpoint/2010/main" val="4173351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FA341-ECE2-4068-BBD7-E7E5B3CD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/>
              <a:t>Can</a:t>
            </a:r>
            <a:r>
              <a:rPr lang="nb-NO" dirty="0"/>
              <a:t> save a lot of energy by </a:t>
            </a:r>
            <a:r>
              <a:rPr lang="nb-NO" dirty="0" err="1"/>
              <a:t>improved</a:t>
            </a:r>
            <a:r>
              <a:rPr lang="nb-NO" dirty="0"/>
              <a:t>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5E25F-1E73-4568-B243-A35F3D720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Especially</a:t>
            </a:r>
            <a:r>
              <a:rPr lang="nb-NO" dirty="0"/>
              <a:t> by </a:t>
            </a:r>
            <a:r>
              <a:rPr lang="nb-NO" dirty="0" err="1"/>
              <a:t>avoiding</a:t>
            </a:r>
            <a:r>
              <a:rPr lang="nb-NO" dirty="0"/>
              <a:t> over-</a:t>
            </a:r>
            <a:r>
              <a:rPr lang="nb-NO"/>
              <a:t>refluxing</a:t>
            </a:r>
          </a:p>
        </p:txBody>
      </p:sp>
    </p:spTree>
    <p:extLst>
      <p:ext uri="{BB962C8B-B14F-4D97-AF65-F5344CB8AC3E}">
        <p14:creationId xmlns:p14="http://schemas.microsoft.com/office/powerpoint/2010/main" val="131064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51492-1CF8-4C62-9849-852F419A4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Distillation</a:t>
            </a:r>
            <a:r>
              <a:rPr lang="nb-NO" dirty="0"/>
              <a:t> is part of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future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61AFF-2F40-45AD-87F2-E39E09AA9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b-NO" dirty="0"/>
              <a:t>It’s a </a:t>
            </a:r>
            <a:r>
              <a:rPr lang="nb-NO" dirty="0" err="1"/>
              <a:t>myth</a:t>
            </a:r>
            <a:r>
              <a:rPr lang="nb-NO" dirty="0"/>
              <a:t>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distillation</a:t>
            </a:r>
            <a:r>
              <a:rPr lang="nb-NO" dirty="0"/>
              <a:t> is bad in terms of energy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Better </a:t>
            </a:r>
            <a:r>
              <a:rPr lang="nb-NO" dirty="0" err="1"/>
              <a:t>operation</a:t>
            </a:r>
            <a:r>
              <a:rPr lang="nb-NO" dirty="0"/>
              <a:t> and control </a:t>
            </a:r>
            <a:r>
              <a:rPr lang="nb-NO" dirty="0" err="1"/>
              <a:t>can</a:t>
            </a:r>
            <a:r>
              <a:rPr lang="nb-NO" dirty="0"/>
              <a:t> save energy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Integrated </a:t>
            </a:r>
            <a:r>
              <a:rPr lang="nb-NO" dirty="0" err="1"/>
              <a:t>schemes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save energy and </a:t>
            </a:r>
            <a:r>
              <a:rPr lang="nb-NO" dirty="0" err="1"/>
              <a:t>capital</a:t>
            </a:r>
            <a:endParaRPr lang="nb-NO" dirty="0"/>
          </a:p>
          <a:p>
            <a:pPr lvl="1"/>
            <a:r>
              <a:rPr lang="nb-NO" dirty="0" err="1"/>
              <a:t>Divided-wall</a:t>
            </a:r>
            <a:r>
              <a:rPr lang="nb-NO" dirty="0"/>
              <a:t> / </a:t>
            </a:r>
            <a:r>
              <a:rPr lang="nb-NO" dirty="0" err="1"/>
              <a:t>Petlyuk</a:t>
            </a:r>
            <a:r>
              <a:rPr lang="nb-NO" dirty="0"/>
              <a:t> </a:t>
            </a:r>
            <a:r>
              <a:rPr lang="nb-NO" dirty="0" err="1"/>
              <a:t>columns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28206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CBE1B-AE3B-46F4-B62D-A373A14D2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Acknowledgement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72282-6FD5-405E-B51B-E98515ECC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Ivar Halvorsen, NTNU (20%) and SINTEF (80%)</a:t>
            </a:r>
          </a:p>
        </p:txBody>
      </p:sp>
    </p:spTree>
    <p:extLst>
      <p:ext uri="{BB962C8B-B14F-4D97-AF65-F5344CB8AC3E}">
        <p14:creationId xmlns:p14="http://schemas.microsoft.com/office/powerpoint/2010/main" val="3454721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88A35-C7AE-4E3B-8804-11C754FEA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9DD969-46F9-4270-81F1-FFAA89895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057" y="5100097"/>
            <a:ext cx="42100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72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610" y="193786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GB" dirty="0"/>
              <a:t>Thermodynamic efficiency for conventional distillation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10557"/>
          </a:xfrm>
        </p:spPr>
        <p:txBody>
          <a:bodyPr>
            <a:normAutofit/>
          </a:bodyPr>
          <a:lstStyle/>
          <a:p>
            <a:r>
              <a:rPr lang="en-GB" dirty="0"/>
              <a:t>Use heat pumps for reboiler and condenser. Ideal work with surroundings at T</a:t>
            </a:r>
            <a:r>
              <a:rPr lang="en-GB" baseline="-25000" dirty="0"/>
              <a:t>0</a:t>
            </a:r>
            <a:r>
              <a:rPr lang="en-GB" dirty="0"/>
              <a:t> (Carnot): 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Assume feed liquid and constant molar flows so            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Thermodynamic Efficiency = </a:t>
            </a:r>
            <a:r>
              <a:rPr lang="en-GB" b="1" dirty="0"/>
              <a:t>Ideal </a:t>
            </a:r>
            <a:r>
              <a:rPr lang="en-GB" dirty="0"/>
              <a:t>work/Actual work: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126560" y="2404908"/>
          <a:ext cx="1769101" cy="79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3" imgW="850680" imgH="380880" progId="Equation.DSMT4">
                  <p:embed/>
                </p:oleObj>
              </mc:Choice>
              <mc:Fallback>
                <p:oleObj name="Equation" r:id="rId3" imgW="850680" imgH="3808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6560" y="2404908"/>
                        <a:ext cx="1769101" cy="7907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478710" y="2450509"/>
          <a:ext cx="1741023" cy="79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5" imgW="838080" imgH="380880" progId="Equation.DSMT4">
                  <p:embed/>
                </p:oleObj>
              </mc:Choice>
              <mc:Fallback>
                <p:oleObj name="Equation" r:id="rId5" imgW="838080" imgH="3808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8710" y="2450509"/>
                        <a:ext cx="1741023" cy="7907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586658" y="3693788"/>
          <a:ext cx="3784104" cy="84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7" imgW="1701720" imgH="380880" progId="Equation.DSMT4">
                  <p:embed/>
                </p:oleObj>
              </mc:Choice>
              <mc:Fallback>
                <p:oleObj name="Equation" r:id="rId7" imgW="1701720" imgH="3808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658" y="3693788"/>
                        <a:ext cx="3784104" cy="847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7452026" y="3241288"/>
          <a:ext cx="1520729" cy="569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9" imgW="507960" imgH="190440" progId="Equation.DSMT4">
                  <p:embed/>
                </p:oleObj>
              </mc:Choice>
              <mc:Fallback>
                <p:oleObj name="Equation" r:id="rId9" imgW="507960" imgH="190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026" y="3241288"/>
                        <a:ext cx="1520729" cy="5698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3E25B7C-4A26-47EE-BCD1-86FCE84031F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313655" y="4953443"/>
          <a:ext cx="3315857" cy="1632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11" imgW="1523880" imgH="749160" progId="Equation.DSMT4">
                  <p:embed/>
                </p:oleObj>
              </mc:Choice>
              <mc:Fallback>
                <p:oleObj name="Equation" r:id="rId11" imgW="1523880" imgH="7491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3E25B7C-4A26-47EE-BCD1-86FCE84031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3655" y="4953443"/>
                        <a:ext cx="3315857" cy="16320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317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22744-B908-4BF0-81BB-955E3A49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«</a:t>
            </a:r>
            <a:r>
              <a:rPr lang="nb-NO" dirty="0" err="1"/>
              <a:t>Distillation</a:t>
            </a:r>
            <a:r>
              <a:rPr lang="nb-NO" dirty="0"/>
              <a:t> is an </a:t>
            </a:r>
            <a:r>
              <a:rPr lang="nb-NO" dirty="0" err="1"/>
              <a:t>inefficient</a:t>
            </a:r>
            <a:r>
              <a:rPr lang="nb-NO" dirty="0"/>
              <a:t> </a:t>
            </a:r>
            <a:r>
              <a:rPr lang="nb-NO" dirty="0" err="1"/>
              <a:t>process</a:t>
            </a:r>
            <a:r>
              <a:rPr lang="nb-NO" dirty="0"/>
              <a:t> </a:t>
            </a:r>
            <a:r>
              <a:rPr lang="nb-NO" dirty="0" err="1"/>
              <a:t>which</a:t>
            </a:r>
            <a:r>
              <a:rPr lang="nb-NO" dirty="0"/>
              <a:t> </a:t>
            </a:r>
            <a:r>
              <a:rPr lang="nb-NO" dirty="0" err="1"/>
              <a:t>uses</a:t>
            </a:r>
            <a:r>
              <a:rPr lang="nb-NO" dirty="0"/>
              <a:t> a lot of energy»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20766-8476-4CD5-902B-C75CDB492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54286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This is a </a:t>
            </a:r>
            <a:r>
              <a:rPr lang="nb-NO" dirty="0" err="1"/>
              <a:t>myth</a:t>
            </a:r>
            <a:r>
              <a:rPr lang="nb-NO" dirty="0"/>
              <a:t>!</a:t>
            </a:r>
          </a:p>
          <a:p>
            <a:endParaRPr lang="nb-NO" dirty="0"/>
          </a:p>
          <a:p>
            <a:r>
              <a:rPr lang="nb-NO" dirty="0"/>
              <a:t>By </a:t>
            </a:r>
            <a:r>
              <a:rPr lang="nb-NO" dirty="0" err="1"/>
              <a:t>itself</a:t>
            </a:r>
            <a:r>
              <a:rPr lang="nb-NO" dirty="0"/>
              <a:t>, </a:t>
            </a:r>
            <a:r>
              <a:rPr lang="nb-NO" dirty="0" err="1"/>
              <a:t>distillation</a:t>
            </a:r>
            <a:r>
              <a:rPr lang="nb-NO" dirty="0"/>
              <a:t> is an </a:t>
            </a:r>
            <a:r>
              <a:rPr lang="nb-NO" dirty="0" err="1"/>
              <a:t>efficient</a:t>
            </a:r>
            <a:r>
              <a:rPr lang="nb-NO" dirty="0"/>
              <a:t> </a:t>
            </a:r>
            <a:r>
              <a:rPr lang="nb-NO" dirty="0" err="1"/>
              <a:t>process</a:t>
            </a:r>
            <a:r>
              <a:rPr lang="nb-NO" dirty="0"/>
              <a:t>. </a:t>
            </a:r>
          </a:p>
          <a:p>
            <a:endParaRPr lang="nb-NO" dirty="0"/>
          </a:p>
          <a:p>
            <a:r>
              <a:rPr lang="nb-NO" dirty="0"/>
              <a:t>It’s </a:t>
            </a:r>
            <a:r>
              <a:rPr lang="nb-NO" dirty="0" err="1"/>
              <a:t>the</a:t>
            </a:r>
            <a:r>
              <a:rPr lang="nb-NO" dirty="0"/>
              <a:t> heat </a:t>
            </a:r>
            <a:r>
              <a:rPr lang="nb-NO" dirty="0" err="1"/>
              <a:t>integration</a:t>
            </a:r>
            <a:r>
              <a:rPr lang="nb-NO" dirty="0"/>
              <a:t>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be </a:t>
            </a:r>
            <a:r>
              <a:rPr lang="nb-NO" dirty="0" err="1"/>
              <a:t>inefficient</a:t>
            </a:r>
            <a:r>
              <a:rPr lang="nb-NO" dirty="0"/>
              <a:t>.</a:t>
            </a:r>
          </a:p>
          <a:p>
            <a:endParaRPr lang="nb-NO" dirty="0"/>
          </a:p>
          <a:p>
            <a:r>
              <a:rPr lang="nb-NO" dirty="0" err="1"/>
              <a:t>Yes</a:t>
            </a:r>
            <a:r>
              <a:rPr lang="nb-NO" dirty="0"/>
              <a:t>, it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use</a:t>
            </a:r>
            <a:r>
              <a:rPr lang="nb-NO" dirty="0"/>
              <a:t> a lot of energy, </a:t>
            </a:r>
            <a:r>
              <a:rPr lang="nb-NO" dirty="0" err="1"/>
              <a:t>but</a:t>
            </a:r>
            <a:r>
              <a:rPr lang="nb-NO" dirty="0"/>
              <a:t> it </a:t>
            </a:r>
            <a:r>
              <a:rPr lang="nb-NO" dirty="0" err="1"/>
              <a:t>provides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same energy at a </a:t>
            </a:r>
            <a:r>
              <a:rPr lang="nb-NO" dirty="0" err="1"/>
              <a:t>lower</a:t>
            </a:r>
            <a:r>
              <a:rPr lang="nb-NO" dirty="0"/>
              <a:t> </a:t>
            </a:r>
            <a:r>
              <a:rPr lang="nb-NO" dirty="0" err="1"/>
              <a:t>temperature</a:t>
            </a:r>
            <a:endParaRPr lang="nb-NO" dirty="0"/>
          </a:p>
          <a:p>
            <a:endParaRPr lang="nb-NO" dirty="0"/>
          </a:p>
          <a:p>
            <a:pPr lvl="1"/>
            <a:r>
              <a:rPr lang="nb-NO" dirty="0" err="1"/>
              <a:t>Difficult</a:t>
            </a:r>
            <a:r>
              <a:rPr lang="nb-NO" dirty="0"/>
              <a:t> </a:t>
            </a:r>
            <a:r>
              <a:rPr lang="nb-NO" dirty="0" err="1"/>
              <a:t>separations</a:t>
            </a:r>
            <a:r>
              <a:rPr lang="nb-NO" dirty="0"/>
              <a:t> (</a:t>
            </a:r>
            <a:r>
              <a:rPr lang="nb-NO" dirty="0" err="1"/>
              <a:t>close-boiling</a:t>
            </a:r>
            <a:r>
              <a:rPr lang="nb-NO" dirty="0"/>
              <a:t>): </a:t>
            </a:r>
            <a:r>
              <a:rPr lang="nb-NO" dirty="0" err="1"/>
              <a:t>use</a:t>
            </a:r>
            <a:r>
              <a:rPr lang="nb-NO" dirty="0"/>
              <a:t> a lot of energy -- </a:t>
            </a:r>
            <a:r>
              <a:rPr lang="nb-NO" dirty="0" err="1"/>
              <a:t>but</a:t>
            </a:r>
            <a:r>
              <a:rPr lang="nb-NO" dirty="0"/>
              <a:t> </a:t>
            </a:r>
            <a:r>
              <a:rPr lang="nb-NO" dirty="0" err="1"/>
              <a:t>well</a:t>
            </a:r>
            <a:r>
              <a:rPr lang="nb-NO" dirty="0"/>
              <a:t> </a:t>
            </a:r>
            <a:r>
              <a:rPr lang="nb-NO" dirty="0" err="1"/>
              <a:t>suited</a:t>
            </a:r>
            <a:r>
              <a:rPr lang="nb-NO" dirty="0"/>
              <a:t> for heat pumps</a:t>
            </a:r>
          </a:p>
          <a:p>
            <a:pPr lvl="1"/>
            <a:r>
              <a:rPr lang="nb-NO" dirty="0"/>
              <a:t>Easy </a:t>
            </a:r>
            <a:r>
              <a:rPr lang="nb-NO" dirty="0" err="1"/>
              <a:t>separations</a:t>
            </a:r>
            <a:r>
              <a:rPr lang="nb-NO" dirty="0"/>
              <a:t>: </a:t>
            </a:r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little</a:t>
            </a:r>
            <a:r>
              <a:rPr lang="nb-NO" dirty="0"/>
              <a:t> energy</a:t>
            </a:r>
          </a:p>
          <a:p>
            <a:pPr marL="457200" lvl="1" indent="0">
              <a:buNone/>
            </a:pPr>
            <a:endParaRPr lang="nb-NO" sz="3000" b="0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3528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8" y="737748"/>
            <a:ext cx="7886700" cy="35547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Typical distillation Case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17" y="1267504"/>
            <a:ext cx="5882697" cy="447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350" dirty="0"/>
              <a:t>Example 8.20 from Skogestad (2008)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766" y="1807023"/>
            <a:ext cx="6714762" cy="467347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991365" y="2299004"/>
            <a:ext cx="4873214" cy="451821"/>
          </a:xfrm>
          <a:prstGeom prst="roundRect">
            <a:avLst>
              <a:gd name="adj" fmla="val 50000"/>
            </a:avLst>
          </a:prstGeom>
          <a:solidFill>
            <a:srgbClr val="92D050">
              <a:alpha val="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Rounded Rectangle 7"/>
          <p:cNvSpPr/>
          <p:nvPr/>
        </p:nvSpPr>
        <p:spPr>
          <a:xfrm>
            <a:off x="2950728" y="3426684"/>
            <a:ext cx="4873214" cy="451821"/>
          </a:xfrm>
          <a:prstGeom prst="roundRect">
            <a:avLst>
              <a:gd name="adj" fmla="val 50000"/>
            </a:avLst>
          </a:prstGeom>
          <a:solidFill>
            <a:srgbClr val="FF0000">
              <a:alpha val="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BD5095-A3BB-451C-80E4-DECAFD608ECE}"/>
              </a:ext>
            </a:extLst>
          </p:cNvPr>
          <p:cNvSpPr txBox="1"/>
          <p:nvPr/>
        </p:nvSpPr>
        <p:spPr>
          <a:xfrm>
            <a:off x="11545" y="3229000"/>
            <a:ext cx="1993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Energy </a:t>
            </a:r>
            <a:r>
              <a:rPr lang="nb-NO" dirty="0" err="1"/>
              <a:t>efficiency</a:t>
            </a:r>
            <a:r>
              <a:rPr lang="nb-NO" dirty="0"/>
              <a:t> is </a:t>
            </a:r>
            <a:r>
              <a:rPr lang="nb-NO" dirty="0" err="1"/>
              <a:t>only</a:t>
            </a:r>
            <a:r>
              <a:rPr lang="nb-NO" dirty="0"/>
              <a:t> 5% (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no</a:t>
            </a:r>
            <a:r>
              <a:rPr lang="nb-NO" dirty="0"/>
              <a:t> heat Integration)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65FEF3-5D58-4376-AFA6-523644C055C0}"/>
              </a:ext>
            </a:extLst>
          </p:cNvPr>
          <p:cNvSpPr txBox="1"/>
          <p:nvPr/>
        </p:nvSpPr>
        <p:spPr>
          <a:xfrm>
            <a:off x="0" y="2135065"/>
            <a:ext cx="1993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/>
              <a:t>Thermodynamic</a:t>
            </a:r>
            <a:r>
              <a:rPr lang="nb-NO" dirty="0"/>
              <a:t> </a:t>
            </a:r>
            <a:r>
              <a:rPr lang="nb-NO" dirty="0" err="1"/>
              <a:t>efficiency</a:t>
            </a:r>
            <a:r>
              <a:rPr lang="nb-NO" dirty="0"/>
              <a:t> is 63%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0ADD54-6DCF-4AED-B7A8-326768E1CE0F}"/>
              </a:ext>
            </a:extLst>
          </p:cNvPr>
          <p:cNvSpPr/>
          <p:nvPr/>
        </p:nvSpPr>
        <p:spPr>
          <a:xfrm>
            <a:off x="2104647" y="3889391"/>
            <a:ext cx="6565376" cy="2601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9262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B2A242-ADC6-4F19-B3DB-748239757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9504" y="93855"/>
            <a:ext cx="3169174" cy="460970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2F0B1D88-799C-4C02-BFC1-E4EE8C824B1A}"/>
              </a:ext>
            </a:extLst>
          </p:cNvPr>
          <p:cNvGrpSpPr/>
          <p:nvPr/>
        </p:nvGrpSpPr>
        <p:grpSpPr>
          <a:xfrm>
            <a:off x="3245269" y="335147"/>
            <a:ext cx="2704520" cy="3834699"/>
            <a:chOff x="3327662" y="919361"/>
            <a:chExt cx="2704520" cy="383469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55847F-1936-4EA7-9AD5-0E7B232DE09D}"/>
                </a:ext>
              </a:extLst>
            </p:cNvPr>
            <p:cNvSpPr txBox="1"/>
            <p:nvPr/>
          </p:nvSpPr>
          <p:spPr>
            <a:xfrm>
              <a:off x="4572000" y="4138366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V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A7EC75C-6156-4031-93F5-C0CCF111CAC7}"/>
                </a:ext>
              </a:extLst>
            </p:cNvPr>
            <p:cNvSpPr txBox="1"/>
            <p:nvPr/>
          </p:nvSpPr>
          <p:spPr>
            <a:xfrm>
              <a:off x="3327662" y="3172119"/>
              <a:ext cx="276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z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5E64FA6-E89A-4E23-AAEB-7E8242678DEF}"/>
                </a:ext>
              </a:extLst>
            </p:cNvPr>
            <p:cNvSpPr txBox="1"/>
            <p:nvPr/>
          </p:nvSpPr>
          <p:spPr>
            <a:xfrm>
              <a:off x="4826524" y="919361"/>
              <a:ext cx="4780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400" dirty="0" err="1"/>
                <a:t>Q</a:t>
              </a:r>
              <a:r>
                <a:rPr lang="nb-NO" sz="2400" baseline="-25000" dirty="0" err="1"/>
                <a:t>c</a:t>
              </a:r>
              <a:endParaRPr lang="nb-NO" sz="2400" baseline="-250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863FC42-E0FE-4F40-8A24-784BEA957AE1}"/>
                </a:ext>
              </a:extLst>
            </p:cNvPr>
            <p:cNvSpPr txBox="1"/>
            <p:nvPr/>
          </p:nvSpPr>
          <p:spPr>
            <a:xfrm>
              <a:off x="5568594" y="4292395"/>
              <a:ext cx="4635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400" dirty="0" err="1"/>
                <a:t>Q</a:t>
              </a:r>
              <a:r>
                <a:rPr lang="nb-NO" sz="2400" baseline="-25000" dirty="0" err="1"/>
                <a:t>r</a:t>
              </a:r>
              <a:endParaRPr lang="nb-NO" sz="2400" baseline="-25000" dirty="0"/>
            </a:p>
          </p:txBody>
        </p:sp>
      </p:grpSp>
      <p:graphicFrame>
        <p:nvGraphicFramePr>
          <p:cNvPr id="16" name="Object 26">
            <a:extLst>
              <a:ext uri="{FF2B5EF4-FFF2-40B4-BE49-F238E27FC236}">
                <a16:creationId xmlns:a16="http://schemas.microsoft.com/office/drawing/2014/main" id="{14DB44D3-7302-4167-AB41-39195BA101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801649"/>
              </p:ext>
            </p:extLst>
          </p:nvPr>
        </p:nvGraphicFramePr>
        <p:xfrm>
          <a:off x="3427995" y="4687310"/>
          <a:ext cx="4197037" cy="991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4" imgW="1663560" imgH="393480" progId="Equation.DSMT4">
                  <p:embed/>
                </p:oleObj>
              </mc:Choice>
              <mc:Fallback>
                <p:oleObj name="Equation" r:id="rId4" imgW="1663560" imgH="393480" progId="Equation.DSMT4">
                  <p:embed/>
                  <p:pic>
                    <p:nvPicPr>
                      <p:cNvPr id="16" name="Object 26">
                        <a:extLst>
                          <a:ext uri="{FF2B5EF4-FFF2-40B4-BE49-F238E27FC236}">
                            <a16:creationId xmlns:a16="http://schemas.microsoft.com/office/drawing/2014/main" id="{14DB44D3-7302-4167-AB41-39195BA101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995" y="4687310"/>
                        <a:ext cx="4197037" cy="991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DBFC9FC-25C6-4FCC-B0D0-4BA545914374}"/>
              </a:ext>
            </a:extLst>
          </p:cNvPr>
          <p:cNvSpPr txBox="1"/>
          <p:nvPr/>
        </p:nvSpPr>
        <p:spPr>
          <a:xfrm>
            <a:off x="9215" y="4695436"/>
            <a:ext cx="310290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King’s</a:t>
            </a:r>
            <a:r>
              <a:rPr lang="nb-NO" dirty="0"/>
              <a:t> </a:t>
            </a:r>
            <a:r>
              <a:rPr lang="nb-NO" dirty="0" err="1"/>
              <a:t>formula</a:t>
            </a:r>
            <a:r>
              <a:rPr lang="nb-NO" dirty="0"/>
              <a:t>:</a:t>
            </a:r>
          </a:p>
          <a:p>
            <a:r>
              <a:rPr lang="nb-NO" sz="1600" dirty="0"/>
              <a:t>(</a:t>
            </a:r>
            <a:r>
              <a:rPr lang="nb-NO" sz="1600" dirty="0" err="1"/>
              <a:t>binary</a:t>
            </a:r>
            <a:r>
              <a:rPr lang="nb-NO" sz="1600" dirty="0"/>
              <a:t>, </a:t>
            </a:r>
            <a:r>
              <a:rPr lang="nb-NO" sz="1600" dirty="0" err="1"/>
              <a:t>feed</a:t>
            </a:r>
            <a:r>
              <a:rPr lang="nb-NO" sz="1600" dirty="0"/>
              <a:t> </a:t>
            </a:r>
            <a:r>
              <a:rPr lang="nb-NO" sz="1600" dirty="0" err="1"/>
              <a:t>liquid</a:t>
            </a:r>
            <a:r>
              <a:rPr lang="nb-NO" sz="1600" dirty="0"/>
              <a:t>, </a:t>
            </a:r>
            <a:r>
              <a:rPr lang="nb-NO" sz="1600" dirty="0" err="1"/>
              <a:t>constant</a:t>
            </a:r>
            <a:r>
              <a:rPr lang="nb-NO" sz="1600" dirty="0"/>
              <a:t> </a:t>
            </a:r>
            <a:r>
              <a:rPr lang="el-GR" sz="1600" dirty="0"/>
              <a:t>α</a:t>
            </a:r>
            <a:r>
              <a:rPr lang="nb-NO" sz="1600" dirty="0"/>
              <a:t>,</a:t>
            </a:r>
          </a:p>
          <a:p>
            <a:r>
              <a:rPr lang="nb-NO" sz="1600" dirty="0" err="1"/>
              <a:t>Infinite</a:t>
            </a:r>
            <a:r>
              <a:rPr lang="nb-NO" sz="1600" dirty="0"/>
              <a:t>* no. Stages, pure </a:t>
            </a:r>
            <a:r>
              <a:rPr lang="nb-NO" sz="1600" dirty="0" err="1"/>
              <a:t>products</a:t>
            </a:r>
            <a:r>
              <a:rPr lang="nb-NO" sz="1600" dirty="0"/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436FD0-68D1-417B-96C3-179FD79F10E0}"/>
              </a:ext>
            </a:extLst>
          </p:cNvPr>
          <p:cNvSpPr txBox="1"/>
          <p:nvPr/>
        </p:nvSpPr>
        <p:spPr>
          <a:xfrm>
            <a:off x="9215" y="6095839"/>
            <a:ext cx="2649251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b-NO" sz="1600" dirty="0"/>
              <a:t>*</a:t>
            </a:r>
            <a:r>
              <a:rPr lang="nb-NO" sz="1400" dirty="0" err="1"/>
              <a:t>Actual</a:t>
            </a:r>
            <a:r>
              <a:rPr lang="nb-NO" sz="1400" dirty="0"/>
              <a:t> energy </a:t>
            </a:r>
            <a:r>
              <a:rPr lang="nb-NO" sz="1400" dirty="0" err="1"/>
              <a:t>only</a:t>
            </a:r>
            <a:r>
              <a:rPr lang="nb-NO" sz="1400" dirty="0"/>
              <a:t> 5-10% </a:t>
            </a:r>
            <a:r>
              <a:rPr lang="nb-NO" sz="1400" dirty="0" err="1"/>
              <a:t>higher</a:t>
            </a:r>
            <a:endParaRPr lang="nb-NO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C4A0D80-0617-45AF-87A1-2C51CCFF14E6}"/>
                  </a:ext>
                </a:extLst>
              </p:cNvPr>
              <p:cNvSpPr txBox="1"/>
              <p:nvPr/>
            </p:nvSpPr>
            <p:spPr>
              <a:xfrm>
                <a:off x="3590297" y="5657451"/>
                <a:ext cx="3791807" cy="95410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1400" i="1" dirty="0" err="1">
                    <a:latin typeface="Cambria Math" panose="02040503050406030204" pitchFamily="18" charset="0"/>
                  </a:rPr>
                  <a:t>Q</a:t>
                </a:r>
                <a:r>
                  <a:rPr lang="nb-NO" sz="1400" i="1" baseline="-25000" dirty="0" err="1">
                    <a:latin typeface="Cambria Math" panose="02040503050406030204" pitchFamily="18" charset="0"/>
                  </a:rPr>
                  <a:t>r</a:t>
                </a:r>
                <a:r>
                  <a:rPr lang="nb-NO" sz="1400" i="1" dirty="0">
                    <a:latin typeface="Cambria Math" panose="02040503050406030204" pitchFamily="18" charset="0"/>
                  </a:rPr>
                  <a:t> = reboiler </a:t>
                </a:r>
                <a:r>
                  <a:rPr lang="nb-NO" sz="1400" i="1" dirty="0" err="1">
                    <a:latin typeface="Cambria Math" panose="02040503050406030204" pitchFamily="18" charset="0"/>
                  </a:rPr>
                  <a:t>duty</a:t>
                </a:r>
                <a:r>
                  <a:rPr lang="nb-NO" sz="1400" i="1" dirty="0">
                    <a:latin typeface="Cambria Math" panose="02040503050406030204" pitchFamily="18" charset="0"/>
                  </a:rPr>
                  <a:t> [W]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h𝑒𝑎𝑡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𝑣𝑎𝑝𝑜𝑟𝑖𝑧𝑎𝑡𝑖𝑜𝑛</m:t>
                      </m:r>
                    </m:oMath>
                  </m:oMathPara>
                </a14:m>
                <a:endParaRPr lang="nb-NO" sz="1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𝑟𝑒𝑙𝑎𝑡𝑖𝑣𝑒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𝑣𝑜𝑙𝑎𝑡𝑖𝑙𝑖𝑡𝑦</m:t>
                      </m:r>
                    </m:oMath>
                  </m:oMathPara>
                </a14:m>
                <a:endParaRPr lang="nb-NO" sz="1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𝑚𝑜𝑙𝑒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𝑓𝑟𝑎𝑐𝑡𝑖𝑜𝑛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𝑙𝑖𝑔h𝑡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𝑐𝑜𝑚𝑝𝑜𝑛𝑒𝑛𝑡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𝑓𝑒𝑒𝑑</m:t>
                      </m:r>
                    </m:oMath>
                  </m:oMathPara>
                </a14:m>
                <a:endParaRPr lang="nb-NO" sz="1400" b="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C4A0D80-0617-45AF-87A1-2C51CCFF1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297" y="5657451"/>
                <a:ext cx="3791807" cy="954107"/>
              </a:xfrm>
              <a:prstGeom prst="rect">
                <a:avLst/>
              </a:prstGeom>
              <a:blipFill>
                <a:blip r:embed="rId6"/>
                <a:stretch>
                  <a:fillRect t="-1911" b="-1274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242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41" y="989242"/>
            <a:ext cx="7886700" cy="994172"/>
          </a:xfrm>
        </p:spPr>
        <p:txBody>
          <a:bodyPr>
            <a:normAutofit/>
          </a:bodyPr>
          <a:lstStyle/>
          <a:p>
            <a:r>
              <a:rPr lang="en-GB" dirty="0"/>
              <a:t>Ideal separation work</a:t>
            </a: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316705" y="2000250"/>
            <a:ext cx="7648943" cy="380282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altLang="nb-NO" sz="1800" dirty="0"/>
              <a:t>Minimum </a:t>
            </a:r>
            <a:r>
              <a:rPr lang="nb-NO" altLang="nb-NO" sz="1800" dirty="0" err="1"/>
              <a:t>supplied</a:t>
            </a:r>
            <a:r>
              <a:rPr lang="nb-NO" altLang="nb-NO" sz="1800" dirty="0"/>
              <a:t> </a:t>
            </a:r>
            <a:r>
              <a:rPr lang="nb-NO" altLang="nb-NO" sz="1800" dirty="0" err="1"/>
              <a:t>work</a:t>
            </a:r>
            <a:r>
              <a:rPr lang="nb-NO" altLang="nb-NO" sz="1800" dirty="0"/>
              <a:t> (for </a:t>
            </a:r>
            <a:r>
              <a:rPr lang="nb-NO" altLang="nb-NO" sz="1800" dirty="0" err="1"/>
              <a:t>any</a:t>
            </a:r>
            <a:r>
              <a:rPr lang="nb-NO" altLang="nb-NO" sz="1800" dirty="0"/>
              <a:t> </a:t>
            </a:r>
            <a:r>
              <a:rPr lang="nb-NO" altLang="nb-NO" sz="1800" dirty="0" err="1"/>
              <a:t>process</a:t>
            </a:r>
            <a:r>
              <a:rPr lang="nb-NO" altLang="nb-NO" sz="1800" dirty="0"/>
              <a:t>)</a:t>
            </a:r>
          </a:p>
          <a:p>
            <a:pPr marL="0" indent="0">
              <a:buNone/>
            </a:pPr>
            <a:r>
              <a:rPr lang="nb-NO" altLang="nb-NO" dirty="0"/>
              <a:t>	</a:t>
            </a:r>
            <a:r>
              <a:rPr lang="nb-NO" altLang="nb-NO" dirty="0" err="1"/>
              <a:t>W</a:t>
            </a:r>
            <a:r>
              <a:rPr lang="nb-NO" altLang="nb-NO" baseline="-25000" dirty="0" err="1"/>
              <a:t>s,id</a:t>
            </a:r>
            <a:r>
              <a:rPr lang="nb-NO" altLang="nb-NO" dirty="0"/>
              <a:t>= </a:t>
            </a:r>
            <a:r>
              <a:rPr lang="el-GR" altLang="nb-NO" dirty="0"/>
              <a:t>Δ</a:t>
            </a:r>
            <a:r>
              <a:rPr lang="nb-NO" altLang="nb-NO" dirty="0"/>
              <a:t>H - T</a:t>
            </a:r>
            <a:r>
              <a:rPr lang="nb-NO" altLang="nb-NO" baseline="-25000" dirty="0"/>
              <a:t>0</a:t>
            </a:r>
            <a:r>
              <a:rPr lang="el-GR" altLang="nb-NO" dirty="0"/>
              <a:t>Δ</a:t>
            </a:r>
            <a:r>
              <a:rPr lang="nb-NO" altLang="nb-NO" dirty="0"/>
              <a:t>S</a:t>
            </a:r>
          </a:p>
          <a:p>
            <a:r>
              <a:rPr lang="nb-NO" altLang="nb-NO" sz="1800" dirty="0" err="1"/>
              <a:t>Assume</a:t>
            </a:r>
            <a:r>
              <a:rPr lang="nb-NO" altLang="nb-NO" sz="1800" dirty="0"/>
              <a:t> </a:t>
            </a:r>
            <a:r>
              <a:rPr lang="el-GR" altLang="nb-NO" sz="1800" dirty="0"/>
              <a:t>Δ</a:t>
            </a:r>
            <a:r>
              <a:rPr lang="nb-NO" altLang="nb-NO" sz="1800" dirty="0"/>
              <a:t>H=0 for </a:t>
            </a:r>
            <a:r>
              <a:rPr lang="nb-NO" altLang="nb-NO" sz="1800" dirty="0" err="1"/>
              <a:t>the</a:t>
            </a:r>
            <a:r>
              <a:rPr lang="nb-NO" altLang="nb-NO" sz="1800" dirty="0"/>
              <a:t> </a:t>
            </a:r>
            <a:r>
              <a:rPr lang="nb-NO" altLang="nb-NO" sz="1800" dirty="0" err="1"/>
              <a:t>separation</a:t>
            </a:r>
            <a:r>
              <a:rPr lang="nb-NO" altLang="nb-NO" sz="1800" dirty="0"/>
              <a:t>. Minimum </a:t>
            </a:r>
            <a:r>
              <a:rPr lang="nb-NO" altLang="nb-NO" sz="1800" dirty="0" err="1"/>
              <a:t>separation</a:t>
            </a:r>
            <a:r>
              <a:rPr lang="nb-NO" altLang="nb-NO" sz="1800" dirty="0"/>
              <a:t> </a:t>
            </a:r>
            <a:r>
              <a:rPr lang="nb-NO" altLang="nb-NO" sz="1800" dirty="0" err="1"/>
              <a:t>work</a:t>
            </a:r>
            <a:endParaRPr lang="nb-NO" altLang="nb-NO" sz="1800" dirty="0"/>
          </a:p>
          <a:p>
            <a:pPr marL="0" indent="0">
              <a:buNone/>
            </a:pPr>
            <a:r>
              <a:rPr lang="nb-NO" altLang="nb-NO" sz="1800" dirty="0"/>
              <a:t>	</a:t>
            </a:r>
            <a:r>
              <a:rPr lang="nb-NO" altLang="nb-NO" sz="3200" dirty="0" err="1"/>
              <a:t>W</a:t>
            </a:r>
            <a:r>
              <a:rPr lang="nb-NO" altLang="nb-NO" sz="3200" baseline="-25000" dirty="0" err="1"/>
              <a:t>s,id</a:t>
            </a:r>
            <a:r>
              <a:rPr lang="nb-NO" altLang="nb-NO" sz="3200" dirty="0"/>
              <a:t>= - F T</a:t>
            </a:r>
            <a:r>
              <a:rPr lang="nb-NO" altLang="nb-NO" sz="3200" baseline="-25000" dirty="0"/>
              <a:t>0 </a:t>
            </a:r>
            <a:r>
              <a:rPr lang="el-GR" altLang="nb-NO" sz="3200" dirty="0"/>
              <a:t>Δ</a:t>
            </a:r>
            <a:r>
              <a:rPr lang="nb-NO" altLang="nb-NO" sz="3200" dirty="0"/>
              <a:t>S</a:t>
            </a:r>
          </a:p>
          <a:p>
            <a:r>
              <a:rPr lang="nb-NO" altLang="nb-NO" sz="1800" dirty="0" err="1"/>
              <a:t>Separation</a:t>
            </a:r>
            <a:r>
              <a:rPr lang="nb-NO" altLang="nb-NO" sz="1800" dirty="0"/>
              <a:t> of </a:t>
            </a:r>
            <a:r>
              <a:rPr lang="nb-NO" altLang="nb-NO" sz="1800" dirty="0" err="1"/>
              <a:t>feed</a:t>
            </a:r>
            <a:r>
              <a:rPr lang="nb-NO" altLang="nb-NO" sz="1800" dirty="0"/>
              <a:t> </a:t>
            </a:r>
            <a:r>
              <a:rPr lang="nb-NO" altLang="nb-NO" sz="1800" dirty="0" err="1"/>
              <a:t>into</a:t>
            </a:r>
            <a:r>
              <a:rPr lang="nb-NO" altLang="nb-NO" sz="1800" dirty="0"/>
              <a:t> pure </a:t>
            </a:r>
            <a:r>
              <a:rPr lang="nb-NO" altLang="nb-NO" sz="1800" dirty="0" err="1"/>
              <a:t>products</a:t>
            </a:r>
            <a:r>
              <a:rPr lang="nb-NO" altLang="nb-NO" sz="1800" dirty="0"/>
              <a:t> </a:t>
            </a:r>
          </a:p>
          <a:p>
            <a:pPr marL="0" indent="0">
              <a:buNone/>
            </a:pPr>
            <a:endParaRPr lang="nb-NO" altLang="nb-NO" sz="1800" dirty="0"/>
          </a:p>
          <a:p>
            <a:endParaRPr lang="nb-NO" altLang="nb-NO" sz="1800" dirty="0"/>
          </a:p>
          <a:p>
            <a:endParaRPr lang="nb-NO" altLang="nb-NO" sz="1800" dirty="0"/>
          </a:p>
          <a:p>
            <a:r>
              <a:rPr lang="nb-NO" altLang="nb-NO" sz="1800" dirty="0"/>
              <a:t>This is a negative </a:t>
            </a:r>
            <a:r>
              <a:rPr lang="nb-NO" altLang="nb-NO" sz="1800" dirty="0" err="1"/>
              <a:t>number</a:t>
            </a:r>
            <a:r>
              <a:rPr lang="nb-NO" altLang="nb-NO" sz="1800" dirty="0"/>
              <a:t> so </a:t>
            </a:r>
            <a:r>
              <a:rPr lang="nb-NO" altLang="nb-NO" sz="1800" dirty="0" err="1"/>
              <a:t>the</a:t>
            </a:r>
            <a:r>
              <a:rPr lang="nb-NO" altLang="nb-NO" sz="1800" dirty="0"/>
              <a:t> </a:t>
            </a:r>
            <a:r>
              <a:rPr lang="nb-NO" altLang="nb-NO" sz="1800" dirty="0" err="1"/>
              <a:t>minimuim</a:t>
            </a:r>
            <a:r>
              <a:rPr lang="nb-NO" altLang="nb-NO" sz="1800" dirty="0"/>
              <a:t> </a:t>
            </a:r>
            <a:r>
              <a:rPr lang="nb-NO" altLang="nb-NO" sz="1800" dirty="0" err="1"/>
              <a:t>separation</a:t>
            </a:r>
            <a:r>
              <a:rPr lang="nb-NO" altLang="nb-NO" sz="1800" dirty="0"/>
              <a:t> </a:t>
            </a:r>
            <a:r>
              <a:rPr lang="nb-NO" altLang="nb-NO" sz="1800" dirty="0" err="1"/>
              <a:t>work</a:t>
            </a:r>
            <a:r>
              <a:rPr lang="nb-NO" altLang="nb-NO" sz="1800" dirty="0"/>
              <a:t> </a:t>
            </a:r>
            <a:r>
              <a:rPr lang="nb-NO" altLang="nb-NO" sz="1800" dirty="0" err="1"/>
              <a:t>W</a:t>
            </a:r>
            <a:r>
              <a:rPr lang="nb-NO" altLang="nb-NO" sz="1800" baseline="-25000" dirty="0" err="1"/>
              <a:t>s,id</a:t>
            </a:r>
            <a:r>
              <a:rPr lang="nb-NO" altLang="nb-NO" sz="1800" baseline="-25000" dirty="0"/>
              <a:t> </a:t>
            </a:r>
            <a:r>
              <a:rPr lang="nb-NO" altLang="nb-NO" sz="1800" dirty="0"/>
              <a:t>is positive!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ject 10"/>
              <p:cNvSpPr txBox="1"/>
              <p:nvPr/>
            </p:nvSpPr>
            <p:spPr bwMode="auto">
              <a:xfrm>
                <a:off x="1294719" y="4113070"/>
                <a:ext cx="2641600" cy="1046162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b-NO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nb-NO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nb-NO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𝑅𝐹</m:t>
                      </m:r>
                      <m:nary>
                        <m:naryPr>
                          <m:chr m:val="∑"/>
                          <m:ctrlP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nb-N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nb-N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20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94719" y="4113070"/>
                <a:ext cx="2641600" cy="10461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59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B2A242-ADC6-4F19-B3DB-748239757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9504" y="398655"/>
            <a:ext cx="3169174" cy="460970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2F0B1D88-799C-4C02-BFC1-E4EE8C824B1A}"/>
              </a:ext>
            </a:extLst>
          </p:cNvPr>
          <p:cNvGrpSpPr/>
          <p:nvPr/>
        </p:nvGrpSpPr>
        <p:grpSpPr>
          <a:xfrm>
            <a:off x="3245269" y="593243"/>
            <a:ext cx="1796360" cy="4116268"/>
            <a:chOff x="3327662" y="1177457"/>
            <a:chExt cx="1796360" cy="411626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55847F-1936-4EA7-9AD5-0E7B232DE09D}"/>
                </a:ext>
              </a:extLst>
            </p:cNvPr>
            <p:cNvSpPr txBox="1"/>
            <p:nvPr/>
          </p:nvSpPr>
          <p:spPr>
            <a:xfrm>
              <a:off x="4572000" y="4138366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V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A7EC75C-6156-4031-93F5-C0CCF111CAC7}"/>
                </a:ext>
              </a:extLst>
            </p:cNvPr>
            <p:cNvSpPr txBox="1"/>
            <p:nvPr/>
          </p:nvSpPr>
          <p:spPr>
            <a:xfrm>
              <a:off x="3327662" y="3172119"/>
              <a:ext cx="276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/>
                <a:t>z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5E64FA6-E89A-4E23-AAEB-7E8242678DEF}"/>
                </a:ext>
              </a:extLst>
            </p:cNvPr>
            <p:cNvSpPr txBox="1"/>
            <p:nvPr/>
          </p:nvSpPr>
          <p:spPr>
            <a:xfrm>
              <a:off x="4404870" y="1177457"/>
              <a:ext cx="4780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400" dirty="0" err="1"/>
                <a:t>Q</a:t>
              </a:r>
              <a:r>
                <a:rPr lang="nb-NO" sz="2400" baseline="-25000" dirty="0" err="1"/>
                <a:t>c</a:t>
              </a:r>
              <a:endParaRPr lang="nb-NO" sz="2400" baseline="-250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863FC42-E0FE-4F40-8A24-784BEA957AE1}"/>
                </a:ext>
              </a:extLst>
            </p:cNvPr>
            <p:cNvSpPr txBox="1"/>
            <p:nvPr/>
          </p:nvSpPr>
          <p:spPr>
            <a:xfrm>
              <a:off x="4660434" y="4832060"/>
              <a:ext cx="4635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400" dirty="0" err="1"/>
                <a:t>Q</a:t>
              </a:r>
              <a:r>
                <a:rPr lang="nb-NO" sz="2400" baseline="-25000" dirty="0" err="1"/>
                <a:t>r</a:t>
              </a:r>
              <a:endParaRPr lang="nb-NO" sz="2400" baseline="-25000" dirty="0"/>
            </a:p>
          </p:txBody>
        </p:sp>
      </p:grpSp>
      <p:sp>
        <p:nvSpPr>
          <p:cNvPr id="13" name="Flowchart: Manual Operation 12">
            <a:extLst>
              <a:ext uri="{FF2B5EF4-FFF2-40B4-BE49-F238E27FC236}">
                <a16:creationId xmlns:a16="http://schemas.microsoft.com/office/drawing/2014/main" id="{F1605209-3803-4CC1-B3C9-8E63563CB7B5}"/>
              </a:ext>
            </a:extLst>
          </p:cNvPr>
          <p:cNvSpPr/>
          <p:nvPr/>
        </p:nvSpPr>
        <p:spPr>
          <a:xfrm>
            <a:off x="5949789" y="2192449"/>
            <a:ext cx="584436" cy="395456"/>
          </a:xfrm>
          <a:prstGeom prst="flowChartManualOperation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30C468-F913-4D82-8B76-6C57A3F79654}"/>
              </a:ext>
            </a:extLst>
          </p:cNvPr>
          <p:cNvCxnSpPr>
            <a:cxnSpLocks/>
          </p:cNvCxnSpPr>
          <p:nvPr/>
        </p:nvCxnSpPr>
        <p:spPr>
          <a:xfrm flipH="1">
            <a:off x="6490681" y="2426685"/>
            <a:ext cx="3910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46212AB-B366-4AF7-A1A6-D7E4C41C24B1}"/>
              </a:ext>
            </a:extLst>
          </p:cNvPr>
          <p:cNvSpPr txBox="1"/>
          <p:nvPr/>
        </p:nvSpPr>
        <p:spPr>
          <a:xfrm>
            <a:off x="6938792" y="2242019"/>
            <a:ext cx="470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err="1">
                <a:solidFill>
                  <a:schemeClr val="tx2">
                    <a:lumMod val="75000"/>
                  </a:schemeClr>
                </a:solidFill>
              </a:rPr>
              <a:t>W</a:t>
            </a:r>
            <a:r>
              <a:rPr lang="nb-NO" sz="2000" baseline="-25000" dirty="0" err="1">
                <a:solidFill>
                  <a:schemeClr val="tx2">
                    <a:lumMod val="75000"/>
                  </a:schemeClr>
                </a:solidFill>
              </a:rPr>
              <a:t>s</a:t>
            </a:r>
            <a:endParaRPr lang="nb-NO" sz="2000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4E966FA-705C-4F49-B2E8-68E01A1DFA01}"/>
              </a:ext>
            </a:extLst>
          </p:cNvPr>
          <p:cNvCxnSpPr>
            <a:cxnSpLocks/>
          </p:cNvCxnSpPr>
          <p:nvPr/>
        </p:nvCxnSpPr>
        <p:spPr>
          <a:xfrm flipV="1">
            <a:off x="4654091" y="490803"/>
            <a:ext cx="1587916" cy="58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E4A9D62-5415-4985-ADF2-DA20CB3EBEF6}"/>
              </a:ext>
            </a:extLst>
          </p:cNvPr>
          <p:cNvCxnSpPr/>
          <p:nvPr/>
        </p:nvCxnSpPr>
        <p:spPr>
          <a:xfrm>
            <a:off x="6238678" y="511169"/>
            <a:ext cx="0" cy="16611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204CEF6-B564-4C04-8230-0C7C67C33773}"/>
              </a:ext>
            </a:extLst>
          </p:cNvPr>
          <p:cNvSpPr txBox="1"/>
          <p:nvPr/>
        </p:nvSpPr>
        <p:spPr>
          <a:xfrm>
            <a:off x="5928790" y="93757"/>
            <a:ext cx="435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tx2">
                    <a:lumMod val="75000"/>
                  </a:schemeClr>
                </a:solidFill>
              </a:rPr>
              <a:t>(g)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E8AAAD-6334-4D1A-A978-813127EF7ADA}"/>
              </a:ext>
            </a:extLst>
          </p:cNvPr>
          <p:cNvCxnSpPr>
            <a:stCxn id="13" idx="2"/>
          </p:cNvCxnSpPr>
          <p:nvPr/>
        </p:nvCxnSpPr>
        <p:spPr>
          <a:xfrm>
            <a:off x="6242007" y="2587905"/>
            <a:ext cx="0" cy="14795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376A808-CFDB-4620-B2AC-CA37417B7CD4}"/>
              </a:ext>
            </a:extLst>
          </p:cNvPr>
          <p:cNvCxnSpPr/>
          <p:nvPr/>
        </p:nvCxnSpPr>
        <p:spPr>
          <a:xfrm flipV="1">
            <a:off x="6242007" y="4049486"/>
            <a:ext cx="60822" cy="179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908F767-3FE1-4C65-A21C-94365C127CD7}"/>
              </a:ext>
            </a:extLst>
          </p:cNvPr>
          <p:cNvCxnSpPr/>
          <p:nvPr/>
        </p:nvCxnSpPr>
        <p:spPr>
          <a:xfrm>
            <a:off x="5222147" y="4049486"/>
            <a:ext cx="10231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E3B0EE3-30DB-433E-BCA1-858E7F395885}"/>
              </a:ext>
            </a:extLst>
          </p:cNvPr>
          <p:cNvGrpSpPr/>
          <p:nvPr/>
        </p:nvGrpSpPr>
        <p:grpSpPr>
          <a:xfrm rot="16200000">
            <a:off x="5374030" y="2238367"/>
            <a:ext cx="329158" cy="346181"/>
            <a:chOff x="7109551" y="3371161"/>
            <a:chExt cx="593079" cy="736293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7DBAD7B-CCA5-48D0-AB77-DCF6541976A4}"/>
                </a:ext>
              </a:extLst>
            </p:cNvPr>
            <p:cNvCxnSpPr/>
            <p:nvPr/>
          </p:nvCxnSpPr>
          <p:spPr>
            <a:xfrm>
              <a:off x="7109552" y="3371161"/>
              <a:ext cx="0" cy="727114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0239D54-3F4A-46F5-92CB-DD8D82665C87}"/>
                </a:ext>
              </a:extLst>
            </p:cNvPr>
            <p:cNvCxnSpPr/>
            <p:nvPr/>
          </p:nvCxnSpPr>
          <p:spPr>
            <a:xfrm>
              <a:off x="7702630" y="3380340"/>
              <a:ext cx="0" cy="727114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220362E-57F2-4F1D-B5FC-73617988DBC0}"/>
                </a:ext>
              </a:extLst>
            </p:cNvPr>
            <p:cNvCxnSpPr/>
            <p:nvPr/>
          </p:nvCxnSpPr>
          <p:spPr>
            <a:xfrm>
              <a:off x="7109552" y="3371161"/>
              <a:ext cx="593078" cy="736293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0EED194-C8F4-412D-B2F4-CE3450A6A8C7}"/>
                </a:ext>
              </a:extLst>
            </p:cNvPr>
            <p:cNvCxnSpPr/>
            <p:nvPr/>
          </p:nvCxnSpPr>
          <p:spPr>
            <a:xfrm flipH="1">
              <a:off x="7109551" y="3380340"/>
              <a:ext cx="593079" cy="727114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FE3368E-8E41-424C-9432-AD012166A04B}"/>
              </a:ext>
            </a:extLst>
          </p:cNvPr>
          <p:cNvCxnSpPr/>
          <p:nvPr/>
        </p:nvCxnSpPr>
        <p:spPr>
          <a:xfrm flipV="1">
            <a:off x="5545222" y="2576827"/>
            <a:ext cx="0" cy="20273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1EC4604-843D-4F41-9C9C-25E832B24907}"/>
              </a:ext>
            </a:extLst>
          </p:cNvPr>
          <p:cNvCxnSpPr/>
          <p:nvPr/>
        </p:nvCxnSpPr>
        <p:spPr>
          <a:xfrm>
            <a:off x="5337176" y="4604137"/>
            <a:ext cx="2080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F8AFC7A-5466-48F7-AE1A-B643634A6C6F}"/>
              </a:ext>
            </a:extLst>
          </p:cNvPr>
          <p:cNvCxnSpPr/>
          <p:nvPr/>
        </p:nvCxnSpPr>
        <p:spPr>
          <a:xfrm flipV="1">
            <a:off x="5545222" y="1104168"/>
            <a:ext cx="0" cy="11378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AF10F52-9199-4E49-9C02-E6A91B81577D}"/>
              </a:ext>
            </a:extLst>
          </p:cNvPr>
          <p:cNvCxnSpPr/>
          <p:nvPr/>
        </p:nvCxnSpPr>
        <p:spPr>
          <a:xfrm flipH="1">
            <a:off x="4654091" y="1093282"/>
            <a:ext cx="882360" cy="0"/>
          </a:xfrm>
          <a:prstGeom prst="line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B518749-FD92-4002-A82C-6691E083E01A}"/>
              </a:ext>
            </a:extLst>
          </p:cNvPr>
          <p:cNvSpPr txBox="1"/>
          <p:nvPr/>
        </p:nvSpPr>
        <p:spPr>
          <a:xfrm>
            <a:off x="5515797" y="2880790"/>
            <a:ext cx="435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tx2">
                    <a:lumMod val="75000"/>
                  </a:schemeClr>
                </a:solidFill>
              </a:rPr>
              <a:t>(g)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7BDFD0B-CE2C-427C-9DA6-4E91B912A98D}"/>
              </a:ext>
            </a:extLst>
          </p:cNvPr>
          <p:cNvSpPr txBox="1"/>
          <p:nvPr/>
        </p:nvSpPr>
        <p:spPr>
          <a:xfrm>
            <a:off x="5467666" y="1574493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tx2">
                    <a:lumMod val="75000"/>
                  </a:schemeClr>
                </a:solidFill>
              </a:rPr>
              <a:t>(l)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5AD884-1CA9-4E73-98FD-77D983087D23}"/>
              </a:ext>
            </a:extLst>
          </p:cNvPr>
          <p:cNvSpPr txBox="1"/>
          <p:nvPr/>
        </p:nvSpPr>
        <p:spPr>
          <a:xfrm>
            <a:off x="6292493" y="1224566"/>
            <a:ext cx="74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tx2"/>
                </a:solidFill>
              </a:rPr>
              <a:t>Low 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5BB1DD-DEF1-401E-A261-3C401A735F60}"/>
              </a:ext>
            </a:extLst>
          </p:cNvPr>
          <p:cNvSpPr txBox="1"/>
          <p:nvPr/>
        </p:nvSpPr>
        <p:spPr>
          <a:xfrm>
            <a:off x="6302829" y="314299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tx2"/>
                </a:solidFill>
              </a:rPr>
              <a:t>High 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0BD12CE-4CC1-45AA-ABB8-C4662EBAB021}"/>
              </a:ext>
            </a:extLst>
          </p:cNvPr>
          <p:cNvSpPr txBox="1"/>
          <p:nvPr/>
        </p:nvSpPr>
        <p:spPr>
          <a:xfrm>
            <a:off x="6337174" y="2848524"/>
            <a:ext cx="435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tx2">
                    <a:lumMod val="75000"/>
                  </a:schemeClr>
                </a:solidFill>
              </a:rPr>
              <a:t>(g)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B830285-3C6E-4E52-AEED-9F7D281CB76B}"/>
              </a:ext>
            </a:extLst>
          </p:cNvPr>
          <p:cNvSpPr txBox="1"/>
          <p:nvPr/>
        </p:nvSpPr>
        <p:spPr>
          <a:xfrm>
            <a:off x="152400" y="1054908"/>
            <a:ext cx="3089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err="1"/>
              <a:t>Distillation</a:t>
            </a:r>
            <a:r>
              <a:rPr lang="nb-NO" sz="2000" b="1" dirty="0"/>
              <a:t> </a:t>
            </a:r>
            <a:r>
              <a:rPr lang="nb-NO" sz="2000" b="1" dirty="0" err="1"/>
              <a:t>with</a:t>
            </a:r>
            <a:r>
              <a:rPr lang="nb-NO" sz="2000" b="1" dirty="0"/>
              <a:t> heat pump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ject 45">
                <a:extLst>
                  <a:ext uri="{FF2B5EF4-FFF2-40B4-BE49-F238E27FC236}">
                    <a16:creationId xmlns:a16="http://schemas.microsoft.com/office/drawing/2014/main" id="{59BB892E-0932-491F-9251-4C80563A795C}"/>
                  </a:ext>
                </a:extLst>
              </p:cNvPr>
              <p:cNvSpPr txBox="1"/>
              <p:nvPr/>
            </p:nvSpPr>
            <p:spPr bwMode="auto">
              <a:xfrm>
                <a:off x="3677562" y="5292747"/>
                <a:ext cx="3931551" cy="577004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𝑐𝑎𝑟𝑛𝑜𝑡</m:t>
                          </m:r>
                        </m:sub>
                      </m:sSub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b>
                        <m:sSubPr>
                          <m:ctrlP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nb-N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b-NO" sz="2400" dirty="0"/>
              </a:p>
            </p:txBody>
          </p:sp>
        </mc:Choice>
        <mc:Fallback xmlns="">
          <p:sp>
            <p:nvSpPr>
              <p:cNvPr id="46" name="Object 45">
                <a:extLst>
                  <a:ext uri="{FF2B5EF4-FFF2-40B4-BE49-F238E27FC236}">
                    <a16:creationId xmlns:a16="http://schemas.microsoft.com/office/drawing/2014/main" id="{59BB892E-0932-491F-9251-4C80563A79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77562" y="5292747"/>
                <a:ext cx="3931551" cy="577004"/>
              </a:xfrm>
              <a:prstGeom prst="rect">
                <a:avLst/>
              </a:prstGeom>
              <a:blipFill>
                <a:blip r:embed="rId3"/>
                <a:stretch>
                  <a:fillRect b="-37895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ject 47">
                <a:extLst>
                  <a:ext uri="{FF2B5EF4-FFF2-40B4-BE49-F238E27FC236}">
                    <a16:creationId xmlns:a16="http://schemas.microsoft.com/office/drawing/2014/main" id="{24DAF5B9-4E4D-466B-A3AE-94F79C42C00E}"/>
                  </a:ext>
                </a:extLst>
              </p:cNvPr>
              <p:cNvSpPr txBox="1"/>
              <p:nvPr/>
            </p:nvSpPr>
            <p:spPr bwMode="auto">
              <a:xfrm>
                <a:off x="989518" y="5652839"/>
                <a:ext cx="1895938" cy="425450"/>
              </a:xfrm>
              <a:prstGeom prst="rect">
                <a:avLst/>
              </a:prstGeom>
              <a:noFill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𝐴𝑠𝑠𝑢𝑚𝑒</m:t>
                          </m:r>
                          <m:r>
                            <a:rPr lang="nb-NO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nb-NO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≈−</m:t>
                      </m:r>
                      <m:sSub>
                        <m:sSubPr>
                          <m:ctrlP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b-NO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nb-NO" dirty="0"/>
              </a:p>
              <a:p>
                <a:endParaRPr lang="nb-NO" dirty="0"/>
              </a:p>
            </p:txBody>
          </p:sp>
        </mc:Choice>
        <mc:Fallback xmlns="">
          <p:sp>
            <p:nvSpPr>
              <p:cNvPr id="48" name="Object 47">
                <a:extLst>
                  <a:ext uri="{FF2B5EF4-FFF2-40B4-BE49-F238E27FC236}">
                    <a16:creationId xmlns:a16="http://schemas.microsoft.com/office/drawing/2014/main" id="{24DAF5B9-4E4D-466B-A3AE-94F79C42C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9518" y="5652839"/>
                <a:ext cx="1895938" cy="425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>
            <a:extLst>
              <a:ext uri="{FF2B5EF4-FFF2-40B4-BE49-F238E27FC236}">
                <a16:creationId xmlns:a16="http://schemas.microsoft.com/office/drawing/2014/main" id="{BA145206-F5C8-402E-B323-B1ABD4F296B1}"/>
              </a:ext>
            </a:extLst>
          </p:cNvPr>
          <p:cNvSpPr txBox="1"/>
          <p:nvPr/>
        </p:nvSpPr>
        <p:spPr>
          <a:xfrm>
            <a:off x="830710" y="5304664"/>
            <a:ext cx="2450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Minimum </a:t>
            </a:r>
            <a:r>
              <a:rPr lang="nb-NO" dirty="0" err="1"/>
              <a:t>work</a:t>
            </a:r>
            <a:r>
              <a:rPr lang="nb-NO" dirty="0"/>
              <a:t> (</a:t>
            </a:r>
            <a:r>
              <a:rPr lang="nb-NO" dirty="0" err="1"/>
              <a:t>Carnot</a:t>
            </a:r>
            <a:r>
              <a:rPr lang="nb-NO" dirty="0"/>
              <a:t>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01A4B9F-BE32-4C8A-B53F-BA7EA3352CE7}"/>
              </a:ext>
            </a:extLst>
          </p:cNvPr>
          <p:cNvSpPr txBox="1"/>
          <p:nvPr/>
        </p:nvSpPr>
        <p:spPr>
          <a:xfrm>
            <a:off x="3629267" y="398655"/>
            <a:ext cx="359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>
                <a:solidFill>
                  <a:schemeClr val="tx2"/>
                </a:solidFill>
              </a:rPr>
              <a:t>T</a:t>
            </a:r>
            <a:r>
              <a:rPr lang="nb-NO" sz="2000" baseline="-25000" dirty="0">
                <a:solidFill>
                  <a:schemeClr val="tx2"/>
                </a:solidFill>
              </a:rPr>
              <a:t>c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A88BD63-E81B-48A8-8E40-075D796B210A}"/>
              </a:ext>
            </a:extLst>
          </p:cNvPr>
          <p:cNvSpPr txBox="1"/>
          <p:nvPr/>
        </p:nvSpPr>
        <p:spPr>
          <a:xfrm>
            <a:off x="3662339" y="462950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>
                <a:solidFill>
                  <a:srgbClr val="C00000"/>
                </a:solidFill>
              </a:rPr>
              <a:t>T</a:t>
            </a:r>
            <a:r>
              <a:rPr lang="nb-NO" sz="2000" baseline="-25000" dirty="0">
                <a:solidFill>
                  <a:srgbClr val="C00000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32081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610" y="193786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GB" dirty="0"/>
              <a:t>Thermodynamic efficiency for conventional distillation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10557"/>
          </a:xfrm>
        </p:spPr>
        <p:txBody>
          <a:bodyPr>
            <a:normAutofit/>
          </a:bodyPr>
          <a:lstStyle/>
          <a:p>
            <a:r>
              <a:rPr lang="en-GB" dirty="0"/>
              <a:t>Thermodynamic Efficiency = </a:t>
            </a:r>
            <a:r>
              <a:rPr lang="en-GB" b="1" dirty="0"/>
              <a:t>Ideal </a:t>
            </a:r>
            <a:r>
              <a:rPr lang="en-GB" dirty="0"/>
              <a:t>work/Actual work: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A3E25B7C-4A26-47EE-BCD1-86FCE84031FE}"/>
                  </a:ext>
                </a:extLst>
              </p:cNvPr>
              <p:cNvSpPr txBox="1"/>
              <p:nvPr/>
            </p:nvSpPr>
            <p:spPr bwMode="auto">
              <a:xfrm>
                <a:off x="1396275" y="2613025"/>
                <a:ext cx="6937035" cy="163195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nb-NO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nb-NO" sz="3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𝑐𝑎𝑟𝑛𝑜𝑡</m:t>
                              </m:r>
                            </m:sub>
                          </m:sSub>
                        </m:den>
                      </m:f>
                      <m:r>
                        <a:rPr lang="nb-NO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b-NO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𝐹𝑅</m:t>
                          </m:r>
                          <m:sSub>
                            <m:sSubPr>
                              <m:ctrlP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nary>
                            <m:naryPr>
                              <m:chr m:val="∑"/>
                              <m:ctrlP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func>
                                    <m:funcPr>
                                      <m:ctrlPr>
                                        <a:rPr lang="nb-NO" sz="3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nb-NO" sz="3200" i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nb-NO" sz="3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func>
                                </m:e>
                                <m:sub>
                                  <m: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nb-NO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den>
                          </m:f>
                          <m:r>
                            <a:rPr lang="nb-NO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nb-NO" sz="3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b>
                              </m:sSub>
                            </m:den>
                          </m:f>
                          <m:r>
                            <a:rPr lang="nb-NO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nb-NO" sz="3200" dirty="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A3E25B7C-4A26-47EE-BCD1-86FCE84031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6275" y="2613025"/>
                <a:ext cx="6937035" cy="16319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483947BA-4FC8-4D0F-8E2D-068C98925693}"/>
              </a:ext>
            </a:extLst>
          </p:cNvPr>
          <p:cNvSpPr txBox="1"/>
          <p:nvPr/>
        </p:nvSpPr>
        <p:spPr>
          <a:xfrm>
            <a:off x="1774371" y="4898571"/>
            <a:ext cx="2321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Note </a:t>
            </a:r>
            <a:r>
              <a:rPr lang="nb-NO" dirty="0" err="1"/>
              <a:t>that</a:t>
            </a:r>
            <a:r>
              <a:rPr lang="nb-NO" dirty="0"/>
              <a:t> T</a:t>
            </a:r>
            <a:r>
              <a:rPr lang="nb-NO" baseline="-25000" dirty="0"/>
              <a:t>0</a:t>
            </a:r>
            <a:r>
              <a:rPr lang="nb-NO" dirty="0"/>
              <a:t> drops </a:t>
            </a:r>
            <a:r>
              <a:rPr lang="nb-NO" dirty="0" err="1"/>
              <a:t>out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8414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5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Thermodynamic efficiency</a:t>
            </a:r>
            <a:br>
              <a:rPr lang="en-GB" dirty="0"/>
            </a:br>
            <a:r>
              <a:rPr lang="en-GB" dirty="0"/>
              <a:t>Special case: Binary, constant </a:t>
            </a:r>
            <a:r>
              <a:rPr lang="el-GR" dirty="0"/>
              <a:t>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959"/>
            <a:ext cx="8229600" cy="4525963"/>
          </a:xfrm>
        </p:spPr>
        <p:txBody>
          <a:bodyPr/>
          <a:lstStyle/>
          <a:p>
            <a:r>
              <a:rPr lang="en-GB" dirty="0"/>
              <a:t>King's formula</a:t>
            </a:r>
          </a:p>
          <a:p>
            <a:endParaRPr lang="en-GB" dirty="0"/>
          </a:p>
          <a:p>
            <a:r>
              <a:rPr lang="en-GB" dirty="0"/>
              <a:t>Ideal binary mixture (</a:t>
            </a:r>
            <a:r>
              <a:rPr lang="en-GB" dirty="0" err="1"/>
              <a:t>Claperyon</a:t>
            </a:r>
            <a:r>
              <a:rPr lang="en-GB" dirty="0"/>
              <a:t> equation) + no pressure drop. King shows: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26">
                <a:extLst>
                  <a:ext uri="{FF2B5EF4-FFF2-40B4-BE49-F238E27FC236}">
                    <a16:creationId xmlns:a16="http://schemas.microsoft.com/office/drawing/2014/main" id="{703D7D8F-4D82-40F1-B3C4-23903EC443F7}"/>
                  </a:ext>
                </a:extLst>
              </p:cNvPr>
              <p:cNvSpPr txBox="1"/>
              <p:nvPr/>
            </p:nvSpPr>
            <p:spPr bwMode="auto">
              <a:xfrm>
                <a:off x="2655316" y="1404815"/>
                <a:ext cx="4195763" cy="992187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nb-N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nb-N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5" name="Object 26">
                <a:extLst>
                  <a:ext uri="{FF2B5EF4-FFF2-40B4-BE49-F238E27FC236}">
                    <a16:creationId xmlns:a16="http://schemas.microsoft.com/office/drawing/2014/main" id="{703D7D8F-4D82-40F1-B3C4-23903EC443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55316" y="1404815"/>
                <a:ext cx="4195763" cy="9921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61D6A29-71EF-48E5-B65A-0A769CF42D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0329"/>
              </p:ext>
            </p:extLst>
          </p:nvPr>
        </p:nvGraphicFramePr>
        <p:xfrm>
          <a:off x="3567911" y="2794608"/>
          <a:ext cx="2008176" cy="828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4" imgW="927100" imgH="381000" progId="Equation.DSMT4">
                  <p:embed/>
                </p:oleObj>
              </mc:Choice>
              <mc:Fallback>
                <p:oleObj name="Equation" r:id="rId4" imgW="927100" imgH="3810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7911" y="2794608"/>
                        <a:ext cx="2008176" cy="8281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FAF33C18-BD73-434A-9479-B7B83538E12A}"/>
                  </a:ext>
                </a:extLst>
              </p:cNvPr>
              <p:cNvSpPr txBox="1"/>
              <p:nvPr/>
            </p:nvSpPr>
            <p:spPr bwMode="auto">
              <a:xfrm>
                <a:off x="4753198" y="3916747"/>
                <a:ext cx="5835650" cy="1626781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func>
                            <m:func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nb-NO" sz="20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func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+(1−</m:t>
                          </m:r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func>
                            <m:func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nb-NO" sz="20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e>
                          </m:func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))</m:t>
                          </m:r>
                        </m:num>
                        <m:den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func>
                            <m:func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nb-NO" sz="20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FAF33C18-BD73-434A-9479-B7B83538E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3198" y="3916747"/>
                <a:ext cx="5835650" cy="16267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FA4A5AF-3ED4-444E-A3D4-D60A03A30E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02825"/>
              </p:ext>
            </p:extLst>
          </p:nvPr>
        </p:nvGraphicFramePr>
        <p:xfrm>
          <a:off x="1099592" y="6042123"/>
          <a:ext cx="1155480" cy="427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7" imgW="990360" imgH="368280" progId="Equation.DSMT4">
                  <p:embed/>
                </p:oleObj>
              </mc:Choice>
              <mc:Fallback>
                <p:oleObj name="Equation" r:id="rId7" imgW="990360" imgH="3682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592" y="6042123"/>
                        <a:ext cx="1155480" cy="427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6">
                <a:extLst>
                  <a:ext uri="{FF2B5EF4-FFF2-40B4-BE49-F238E27FC236}">
                    <a16:creationId xmlns:a16="http://schemas.microsoft.com/office/drawing/2014/main" id="{1E828ACB-D287-4B23-9491-875039E5F2DB}"/>
                  </a:ext>
                </a:extLst>
              </p:cNvPr>
              <p:cNvSpPr txBox="1"/>
              <p:nvPr/>
            </p:nvSpPr>
            <p:spPr bwMode="auto">
              <a:xfrm>
                <a:off x="2039683" y="6023085"/>
                <a:ext cx="5064633" cy="99107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nb-NO" sz="20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func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func>
                        <m:funcPr>
                          <m:ctrlP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nb-N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func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+(1−</m:t>
                      </m:r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nb-NO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9" name="Object 6">
                <a:extLst>
                  <a:ext uri="{FF2B5EF4-FFF2-40B4-BE49-F238E27FC236}">
                    <a16:creationId xmlns:a16="http://schemas.microsoft.com/office/drawing/2014/main" id="{1E828ACB-D287-4B23-9491-875039E5F2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9683" y="6023085"/>
                <a:ext cx="5064633" cy="9910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8">
                <a:extLst>
                  <a:ext uri="{FF2B5EF4-FFF2-40B4-BE49-F238E27FC236}">
                    <a16:creationId xmlns:a16="http://schemas.microsoft.com/office/drawing/2014/main" id="{CDB85A92-00B1-410A-9D41-29EDEA4CD04D}"/>
                  </a:ext>
                </a:extLst>
              </p:cNvPr>
              <p:cNvSpPr txBox="1"/>
              <p:nvPr/>
            </p:nvSpPr>
            <p:spPr bwMode="auto">
              <a:xfrm>
                <a:off x="719879" y="3885091"/>
                <a:ext cx="6937035" cy="163195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nb-NO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nb-NO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𝑐𝑎𝑟𝑛𝑜𝑡</m:t>
                              </m:r>
                            </m:sub>
                          </m:sSub>
                        </m:den>
                      </m:f>
                      <m:r>
                        <a:rPr lang="nb-NO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nary>
                            <m:naryPr>
                              <m:chr m:val="∑"/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func>
                                    <m:funcPr>
                                      <m:ctrlPr>
                                        <a:rPr lang="nb-N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nb-NO" sz="2000" i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nb-NO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func>
                                </m:e>
                                <m:sub>
                                  <m: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b>
                            <m:sSub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nb-NO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den>
                          </m:f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nb-NO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b>
                              </m:sSub>
                            </m:den>
                          </m:f>
                          <m:r>
                            <a:rPr lang="nb-NO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nb-NO" sz="2000" dirty="0"/>
              </a:p>
            </p:txBody>
          </p:sp>
        </mc:Choice>
        <mc:Fallback xmlns="">
          <p:sp>
            <p:nvSpPr>
              <p:cNvPr id="14" name="Object 8">
                <a:extLst>
                  <a:ext uri="{FF2B5EF4-FFF2-40B4-BE49-F238E27FC236}">
                    <a16:creationId xmlns:a16="http://schemas.microsoft.com/office/drawing/2014/main" id="{CDB85A92-00B1-410A-9D41-29EDEA4CD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879" y="3885091"/>
                <a:ext cx="6937035" cy="16319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FCE7379C-58A4-4A4D-AE69-08E67E1A2B11}"/>
              </a:ext>
            </a:extLst>
          </p:cNvPr>
          <p:cNvSpPr txBox="1"/>
          <p:nvPr/>
        </p:nvSpPr>
        <p:spPr>
          <a:xfrm>
            <a:off x="2655316" y="5303872"/>
            <a:ext cx="225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Note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el-GR" dirty="0"/>
              <a:t>λ</a:t>
            </a:r>
            <a:r>
              <a:rPr lang="nb-NO" dirty="0"/>
              <a:t> drops </a:t>
            </a:r>
            <a:r>
              <a:rPr lang="nb-NO" dirty="0" err="1"/>
              <a:t>out</a:t>
            </a:r>
            <a:r>
              <a:rPr lang="nb-NO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56D390-EA86-4DBA-845D-8F9737788427}"/>
              </a:ext>
            </a:extLst>
          </p:cNvPr>
          <p:cNvSpPr txBox="1"/>
          <p:nvPr/>
        </p:nvSpPr>
        <p:spPr>
          <a:xfrm>
            <a:off x="5838766" y="3525224"/>
            <a:ext cx="650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>
                <a:solidFill>
                  <a:srgbClr val="C00000"/>
                </a:solidFill>
              </a:rPr>
              <a:t>Binary</a:t>
            </a:r>
            <a:endParaRPr lang="nb-NO" sz="1400" dirty="0">
              <a:solidFill>
                <a:srgbClr val="C00000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618481D-B8EB-45CF-AF0B-2C59EACECD8E}"/>
              </a:ext>
            </a:extLst>
          </p:cNvPr>
          <p:cNvCxnSpPr/>
          <p:nvPr/>
        </p:nvCxnSpPr>
        <p:spPr>
          <a:xfrm>
            <a:off x="6043961" y="3787071"/>
            <a:ext cx="0" cy="28312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602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ntnu_blaa_stripe_bunn_eng</Template>
  <TotalTime>0</TotalTime>
  <Words>708</Words>
  <Application>Microsoft Office PowerPoint</Application>
  <PresentationFormat>On-screen Show (4:3)</PresentationFormat>
  <Paragraphs>133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Office-tema</vt:lpstr>
      <vt:lpstr>Equation</vt:lpstr>
      <vt:lpstr>Optimal operation* of distillation columns using simple control structures</vt:lpstr>
      <vt:lpstr>Distillation is part of the future</vt:lpstr>
      <vt:lpstr>«Distillation is an inefficient process which uses a lot of energy»</vt:lpstr>
      <vt:lpstr>Typical distillation Case</vt:lpstr>
      <vt:lpstr>PowerPoint Presentation</vt:lpstr>
      <vt:lpstr>Ideal separation work</vt:lpstr>
      <vt:lpstr>PowerPoint Presentation</vt:lpstr>
      <vt:lpstr>Thermodynamic efficiency for conventional distillation</vt:lpstr>
      <vt:lpstr>Thermodynamic efficiency Special case: Binary, constant α</vt:lpstr>
      <vt:lpstr>Thermodynamic efficiency of binary close-boiling mixtures (α→1) </vt:lpstr>
      <vt:lpstr>Thermodynamic efficiency of binary distillation </vt:lpstr>
      <vt:lpstr>PowerPoint Presentation</vt:lpstr>
      <vt:lpstr>Why is it not perfect – where are the losses?</vt:lpstr>
      <vt:lpstr>Reversible binary distillation </vt:lpstr>
      <vt:lpstr>    HIDiC    (Heat Integrated Distillation Column)</vt:lpstr>
      <vt:lpstr>Distillation is unbeatable for high-purity separations</vt:lpstr>
      <vt:lpstr>OPERATION</vt:lpstr>
      <vt:lpstr>Economics and sustainability for operation of distillation columns  Is there a trade-off?</vt:lpstr>
      <vt:lpstr>Can save a lot of energy by improved control</vt:lpstr>
      <vt:lpstr>Acknowledgement</vt:lpstr>
      <vt:lpstr>PowerPoint Presentation</vt:lpstr>
      <vt:lpstr>Thermodynamic efficiency for conventional distillation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Distillation is part of the future:  A fresh look with focus on Divided-wall (Petlyuk) distillation columns”   </dc:title>
  <dc:creator>Sigurd Skogestad</dc:creator>
  <cp:lastModifiedBy>Sigurd Skogestad</cp:lastModifiedBy>
  <cp:revision>29</cp:revision>
  <dcterms:created xsi:type="dcterms:W3CDTF">2019-04-16T19:09:13Z</dcterms:created>
  <dcterms:modified xsi:type="dcterms:W3CDTF">2019-06-14T11:20:39Z</dcterms:modified>
</cp:coreProperties>
</file>