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1"/>
  </p:notesMasterIdLst>
  <p:handoutMasterIdLst>
    <p:handoutMasterId r:id="rId52"/>
  </p:handoutMasterIdLst>
  <p:sldIdLst>
    <p:sldId id="424" r:id="rId2"/>
    <p:sldId id="432" r:id="rId3"/>
    <p:sldId id="354" r:id="rId4"/>
    <p:sldId id="378" r:id="rId5"/>
    <p:sldId id="335" r:id="rId6"/>
    <p:sldId id="353" r:id="rId7"/>
    <p:sldId id="355" r:id="rId8"/>
    <p:sldId id="430" r:id="rId9"/>
    <p:sldId id="407" r:id="rId10"/>
    <p:sldId id="361" r:id="rId11"/>
    <p:sldId id="412" r:id="rId12"/>
    <p:sldId id="359" r:id="rId13"/>
    <p:sldId id="391" r:id="rId14"/>
    <p:sldId id="409" r:id="rId15"/>
    <p:sldId id="413" r:id="rId16"/>
    <p:sldId id="433" r:id="rId17"/>
    <p:sldId id="364" r:id="rId18"/>
    <p:sldId id="365" r:id="rId19"/>
    <p:sldId id="415" r:id="rId20"/>
    <p:sldId id="366" r:id="rId21"/>
    <p:sldId id="367" r:id="rId22"/>
    <p:sldId id="368" r:id="rId23"/>
    <p:sldId id="371" r:id="rId24"/>
    <p:sldId id="418" r:id="rId25"/>
    <p:sldId id="416" r:id="rId26"/>
    <p:sldId id="410" r:id="rId27"/>
    <p:sldId id="398" r:id="rId28"/>
    <p:sldId id="411" r:id="rId29"/>
    <p:sldId id="372" r:id="rId30"/>
    <p:sldId id="376" r:id="rId31"/>
    <p:sldId id="373" r:id="rId32"/>
    <p:sldId id="384" r:id="rId33"/>
    <p:sldId id="381" r:id="rId34"/>
    <p:sldId id="423" r:id="rId35"/>
    <p:sldId id="385" r:id="rId36"/>
    <p:sldId id="417" r:id="rId37"/>
    <p:sldId id="386" r:id="rId38"/>
    <p:sldId id="426" r:id="rId39"/>
    <p:sldId id="399" r:id="rId40"/>
    <p:sldId id="387" r:id="rId41"/>
    <p:sldId id="388" r:id="rId42"/>
    <p:sldId id="420" r:id="rId43"/>
    <p:sldId id="421" r:id="rId44"/>
    <p:sldId id="425" r:id="rId45"/>
    <p:sldId id="431" r:id="rId46"/>
    <p:sldId id="429" r:id="rId47"/>
    <p:sldId id="436" r:id="rId48"/>
    <p:sldId id="434" r:id="rId49"/>
    <p:sldId id="435" r:id="rId50"/>
  </p:sldIdLst>
  <p:sldSz cx="12192000" cy="6858000"/>
  <p:notesSz cx="6808788" cy="9940925"/>
  <p:custDataLst>
    <p:tags r:id="rId53"/>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82459" autoAdjust="0"/>
  </p:normalViewPr>
  <p:slideViewPr>
    <p:cSldViewPr snapToGrid="0" showGuides="1">
      <p:cViewPr varScale="1">
        <p:scale>
          <a:sx n="71" d="100"/>
          <a:sy n="71" d="100"/>
        </p:scale>
        <p:origin x="62" y="374"/>
      </p:cViewPr>
      <p:guideLst>
        <p:guide orient="horz" pos="2160"/>
        <p:guide pos="3840"/>
      </p:guideLst>
    </p:cSldViewPr>
  </p:slideViewPr>
  <p:notesTextViewPr>
    <p:cViewPr>
      <p:scale>
        <a:sx n="3" d="2"/>
        <a:sy n="3" d="2"/>
      </p:scale>
      <p:origin x="0" y="0"/>
    </p:cViewPr>
  </p:notesTextViewPr>
  <p:sorterViewPr>
    <p:cViewPr>
      <p:scale>
        <a:sx n="136" d="100"/>
        <a:sy n="136" d="100"/>
      </p:scale>
      <p:origin x="0" y="-5280"/>
    </p:cViewPr>
  </p:sorterViewPr>
  <p:notesViewPr>
    <p:cSldViewPr snapToGrid="0">
      <p:cViewPr varScale="1">
        <p:scale>
          <a:sx n="91" d="100"/>
          <a:sy n="91" d="100"/>
        </p:scale>
        <p:origin x="8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layout>
        <c:manualLayout>
          <c:xMode val="edge"/>
          <c:yMode val="edge"/>
          <c:x val="0.24608478185509827"/>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b-NO"/>
        </a:p>
      </c:txPr>
    </c:title>
    <c:autoTitleDeleted val="0"/>
    <c:plotArea>
      <c:layout/>
      <c:barChart>
        <c:barDir val="col"/>
        <c:grouping val="clustered"/>
        <c:varyColors val="0"/>
        <c:ser>
          <c:idx val="0"/>
          <c:order val="0"/>
          <c:tx>
            <c:strRef>
              <c:f>Sheet1!$B$15</c:f>
              <c:strCache>
                <c:ptCount val="1"/>
                <c:pt idx="0">
                  <c:v>Integrated Profit</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Sheet1!$C$14:$E$14</c:f>
              <c:strCache>
                <c:ptCount val="3"/>
                <c:pt idx="0">
                  <c:v>SRTO</c:v>
                </c:pt>
                <c:pt idx="1">
                  <c:v>HRTO</c:v>
                </c:pt>
                <c:pt idx="2">
                  <c:v>DRTO</c:v>
                </c:pt>
              </c:strCache>
            </c:strRef>
          </c:cat>
          <c:val>
            <c:numRef>
              <c:f>Sheet1!$C$15:$E$15</c:f>
              <c:numCache>
                <c:formatCode>General</c:formatCode>
                <c:ptCount val="3"/>
                <c:pt idx="0">
                  <c:v>1.8255999999999999</c:v>
                </c:pt>
                <c:pt idx="1">
                  <c:v>2.7019000000000002</c:v>
                </c:pt>
                <c:pt idx="2">
                  <c:v>2.7509000000000001</c:v>
                </c:pt>
              </c:numCache>
            </c:numRef>
          </c:val>
          <c:extLst>
            <c:ext xmlns:c16="http://schemas.microsoft.com/office/drawing/2014/chart" uri="{C3380CC4-5D6E-409C-BE32-E72D297353CC}">
              <c16:uniqueId val="{00000000-BA79-48FC-9AB8-1323D41D5BA4}"/>
            </c:ext>
          </c:extLst>
        </c:ser>
        <c:dLbls>
          <c:dLblPos val="outEnd"/>
          <c:showLegendKey val="0"/>
          <c:showVal val="1"/>
          <c:showCatName val="0"/>
          <c:showSerName val="0"/>
          <c:showPercent val="0"/>
          <c:showBubbleSize val="0"/>
        </c:dLbls>
        <c:gapWidth val="239"/>
        <c:overlap val="72"/>
        <c:axId val="340156656"/>
        <c:axId val="340157312"/>
      </c:barChart>
      <c:catAx>
        <c:axId val="340156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crossAx val="340157312"/>
        <c:crosses val="autoZero"/>
        <c:auto val="1"/>
        <c:lblAlgn val="ctr"/>
        <c:lblOffset val="100"/>
        <c:noMultiLvlLbl val="0"/>
      </c:catAx>
      <c:valAx>
        <c:axId val="34015731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b-NO"/>
          </a:p>
        </c:txPr>
        <c:crossAx val="340156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GB"/>
              <a:t>Computation Time [s]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nb-NO"/>
        </a:p>
      </c:txPr>
    </c:title>
    <c:autoTitleDeleted val="0"/>
    <c:plotArea>
      <c:layout/>
      <c:barChart>
        <c:barDir val="col"/>
        <c:grouping val="clustered"/>
        <c:varyColors val="0"/>
        <c:ser>
          <c:idx val="0"/>
          <c:order val="0"/>
          <c:tx>
            <c:strRef>
              <c:f>Sheet1!$J$3</c:f>
              <c:strCache>
                <c:ptCount val="1"/>
                <c:pt idx="0">
                  <c:v>avg. time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Sheet1!$I$4:$I$6</c:f>
              <c:strCache>
                <c:ptCount val="3"/>
                <c:pt idx="0">
                  <c:v>SRTO</c:v>
                </c:pt>
                <c:pt idx="1">
                  <c:v>HRTO</c:v>
                </c:pt>
                <c:pt idx="2">
                  <c:v>DRTO</c:v>
                </c:pt>
              </c:strCache>
            </c:strRef>
          </c:cat>
          <c:val>
            <c:numRef>
              <c:f>Sheet1!$J$4:$J$6</c:f>
              <c:numCache>
                <c:formatCode>General</c:formatCode>
                <c:ptCount val="3"/>
                <c:pt idx="0">
                  <c:v>1.84E-2</c:v>
                </c:pt>
                <c:pt idx="1">
                  <c:v>1.9900000000000001E-2</c:v>
                </c:pt>
                <c:pt idx="2">
                  <c:v>0.90249999999999997</c:v>
                </c:pt>
              </c:numCache>
            </c:numRef>
          </c:val>
          <c:extLst>
            <c:ext xmlns:c16="http://schemas.microsoft.com/office/drawing/2014/chart" uri="{C3380CC4-5D6E-409C-BE32-E72D297353CC}">
              <c16:uniqueId val="{00000000-178E-46B0-9296-9F92108B1477}"/>
            </c:ext>
          </c:extLst>
        </c:ser>
        <c:ser>
          <c:idx val="1"/>
          <c:order val="1"/>
          <c:tx>
            <c:strRef>
              <c:f>Sheet1!$K$3</c:f>
              <c:strCache>
                <c:ptCount val="1"/>
                <c:pt idx="0">
                  <c:v>max time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Sheet1!$I$4:$I$6</c:f>
              <c:strCache>
                <c:ptCount val="3"/>
                <c:pt idx="0">
                  <c:v>SRTO</c:v>
                </c:pt>
                <c:pt idx="1">
                  <c:v>HRTO</c:v>
                </c:pt>
                <c:pt idx="2">
                  <c:v>DRTO</c:v>
                </c:pt>
              </c:strCache>
            </c:strRef>
          </c:cat>
          <c:val>
            <c:numRef>
              <c:f>Sheet1!$K$4:$K$6</c:f>
              <c:numCache>
                <c:formatCode>General</c:formatCode>
                <c:ptCount val="3"/>
                <c:pt idx="0">
                  <c:v>2.23E-2</c:v>
                </c:pt>
                <c:pt idx="1">
                  <c:v>2.8199999999999999E-2</c:v>
                </c:pt>
                <c:pt idx="2">
                  <c:v>3.3631000000000002</c:v>
                </c:pt>
              </c:numCache>
            </c:numRef>
          </c:val>
          <c:extLst>
            <c:ext xmlns:c16="http://schemas.microsoft.com/office/drawing/2014/chart" uri="{C3380CC4-5D6E-409C-BE32-E72D297353CC}">
              <c16:uniqueId val="{00000001-178E-46B0-9296-9F92108B1477}"/>
            </c:ext>
          </c:extLst>
        </c:ser>
        <c:dLbls>
          <c:dLblPos val="outEnd"/>
          <c:showLegendKey val="0"/>
          <c:showVal val="1"/>
          <c:showCatName val="0"/>
          <c:showSerName val="0"/>
          <c:showPercent val="0"/>
          <c:showBubbleSize val="0"/>
        </c:dLbls>
        <c:gapWidth val="100"/>
        <c:overlap val="-24"/>
        <c:axId val="406906056"/>
        <c:axId val="406908352"/>
      </c:barChart>
      <c:catAx>
        <c:axId val="4069060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crossAx val="406908352"/>
        <c:crosses val="autoZero"/>
        <c:auto val="1"/>
        <c:lblAlgn val="ctr"/>
        <c:lblOffset val="100"/>
        <c:noMultiLvlLbl val="0"/>
      </c:catAx>
      <c:valAx>
        <c:axId val="406908352"/>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nb-NO"/>
          </a:p>
        </c:txPr>
        <c:crossAx val="4069060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t>Computation</a:t>
            </a:r>
            <a:r>
              <a:rPr lang="en-GB" baseline="0"/>
              <a:t> time</a:t>
            </a:r>
            <a:endParaRPr lang="en-GB"/>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Sheet1!$B$3:$B$6</c:f>
              <c:strCache>
                <c:ptCount val="4"/>
                <c:pt idx="0">
                  <c:v>Feedback RTO</c:v>
                </c:pt>
                <c:pt idx="1">
                  <c:v>SRTO</c:v>
                </c:pt>
                <c:pt idx="2">
                  <c:v>HRTO</c:v>
                </c:pt>
                <c:pt idx="3">
                  <c:v>DRTO</c:v>
                </c:pt>
              </c:strCache>
            </c:strRef>
          </c:cat>
          <c:val>
            <c:numRef>
              <c:f>Sheet1!$C$3:$C$6</c:f>
              <c:numCache>
                <c:formatCode>General</c:formatCode>
                <c:ptCount val="4"/>
                <c:pt idx="0">
                  <c:v>4.0000000000000001E-3</c:v>
                </c:pt>
                <c:pt idx="1">
                  <c:v>7.0000000000000001E-3</c:v>
                </c:pt>
                <c:pt idx="2">
                  <c:v>0.01</c:v>
                </c:pt>
                <c:pt idx="3">
                  <c:v>0.14000000000000001</c:v>
                </c:pt>
              </c:numCache>
            </c:numRef>
          </c:val>
          <c:extLst>
            <c:ext xmlns:c16="http://schemas.microsoft.com/office/drawing/2014/chart" uri="{C3380CC4-5D6E-409C-BE32-E72D297353CC}">
              <c16:uniqueId val="{00000000-75DA-4936-AB63-D13560AA85B9}"/>
            </c:ext>
          </c:extLst>
        </c:ser>
        <c:dLbls>
          <c:dLblPos val="outEnd"/>
          <c:showLegendKey val="0"/>
          <c:showVal val="1"/>
          <c:showCatName val="0"/>
          <c:showSerName val="0"/>
          <c:showPercent val="0"/>
          <c:showBubbleSize val="0"/>
        </c:dLbls>
        <c:gapWidth val="444"/>
        <c:overlap val="-90"/>
        <c:axId val="136384728"/>
        <c:axId val="136385384"/>
      </c:barChart>
      <c:catAx>
        <c:axId val="136384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nb-NO"/>
          </a:p>
        </c:txPr>
        <c:crossAx val="136385384"/>
        <c:crosses val="autoZero"/>
        <c:auto val="1"/>
        <c:lblAlgn val="ctr"/>
        <c:lblOffset val="100"/>
        <c:noMultiLvlLbl val="0"/>
      </c:catAx>
      <c:valAx>
        <c:axId val="136385384"/>
        <c:scaling>
          <c:orientation val="minMax"/>
        </c:scaling>
        <c:delete val="1"/>
        <c:axPos val="l"/>
        <c:numFmt formatCode="General" sourceLinked="1"/>
        <c:majorTickMark val="none"/>
        <c:minorTickMark val="none"/>
        <c:tickLblPos val="nextTo"/>
        <c:crossAx val="136384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t>Integrated Loss</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Sheet1!$B$3:$B$6</c:f>
              <c:strCache>
                <c:ptCount val="4"/>
                <c:pt idx="0">
                  <c:v>Feedback RTO</c:v>
                </c:pt>
                <c:pt idx="1">
                  <c:v>SRTO</c:v>
                </c:pt>
                <c:pt idx="2">
                  <c:v>HRTO</c:v>
                </c:pt>
                <c:pt idx="3">
                  <c:v>DRTO</c:v>
                </c:pt>
              </c:strCache>
            </c:strRef>
          </c:cat>
          <c:val>
            <c:numRef>
              <c:f>Sheet1!$D$3:$D$6</c:f>
              <c:numCache>
                <c:formatCode>General</c:formatCode>
                <c:ptCount val="4"/>
                <c:pt idx="0">
                  <c:v>248.07</c:v>
                </c:pt>
                <c:pt idx="1">
                  <c:v>342.38</c:v>
                </c:pt>
                <c:pt idx="2">
                  <c:v>257.97000000000003</c:v>
                </c:pt>
                <c:pt idx="3">
                  <c:v>247.68</c:v>
                </c:pt>
              </c:numCache>
            </c:numRef>
          </c:val>
          <c:extLst>
            <c:ext xmlns:c16="http://schemas.microsoft.com/office/drawing/2014/chart" uri="{C3380CC4-5D6E-409C-BE32-E72D297353CC}">
              <c16:uniqueId val="{00000000-D956-413F-8AD8-F2AC0487B7CB}"/>
            </c:ext>
          </c:extLst>
        </c:ser>
        <c:dLbls>
          <c:dLblPos val="outEnd"/>
          <c:showLegendKey val="0"/>
          <c:showVal val="1"/>
          <c:showCatName val="0"/>
          <c:showSerName val="0"/>
          <c:showPercent val="0"/>
          <c:showBubbleSize val="0"/>
        </c:dLbls>
        <c:gapWidth val="444"/>
        <c:overlap val="-90"/>
        <c:axId val="289177504"/>
        <c:axId val="289181768"/>
      </c:barChart>
      <c:catAx>
        <c:axId val="289177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nb-NO"/>
          </a:p>
        </c:txPr>
        <c:crossAx val="289181768"/>
        <c:crosses val="autoZero"/>
        <c:auto val="1"/>
        <c:lblAlgn val="ctr"/>
        <c:lblOffset val="100"/>
        <c:noMultiLvlLbl val="0"/>
      </c:catAx>
      <c:valAx>
        <c:axId val="289181768"/>
        <c:scaling>
          <c:orientation val="minMax"/>
        </c:scaling>
        <c:delete val="1"/>
        <c:axPos val="l"/>
        <c:numFmt formatCode="General" sourceLinked="1"/>
        <c:majorTickMark val="none"/>
        <c:minorTickMark val="none"/>
        <c:tickLblPos val="nextTo"/>
        <c:crossAx val="28917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68E137-8022-449E-827B-4B16B6BBA125}" type="doc">
      <dgm:prSet loTypeId="urn:microsoft.com/office/officeart/2005/8/layout/funnel1" loCatId="relationship" qsTypeId="urn:microsoft.com/office/officeart/2005/8/quickstyle/simple3" qsCatId="simple" csTypeId="urn:microsoft.com/office/officeart/2005/8/colors/colorful1" csCatId="colorful" phldr="1"/>
      <dgm:spPr/>
      <dgm:t>
        <a:bodyPr/>
        <a:lstStyle/>
        <a:p>
          <a:endParaRPr lang="en-US"/>
        </a:p>
      </dgm:t>
    </dgm:pt>
    <dgm:pt modelId="{74E7538A-BD8C-4BED-8F99-EA5664EDDBFB}">
      <dgm:prSet phldrT="[Text]"/>
      <dgm:spPr/>
      <dgm:t>
        <a:bodyPr/>
        <a:lstStyle/>
        <a:p>
          <a:r>
            <a:rPr lang="en-US" b="1" dirty="0" smtClean="0"/>
            <a:t>Process Model</a:t>
          </a:r>
          <a:endParaRPr lang="en-US" b="1" dirty="0"/>
        </a:p>
      </dgm:t>
    </dgm:pt>
    <dgm:pt modelId="{53061032-32AB-46F2-A7C1-745BB5C1490D}" type="parTrans" cxnId="{B687807B-7060-4DCB-853B-93DB78958B6E}">
      <dgm:prSet/>
      <dgm:spPr/>
      <dgm:t>
        <a:bodyPr/>
        <a:lstStyle/>
        <a:p>
          <a:endParaRPr lang="en-US"/>
        </a:p>
      </dgm:t>
    </dgm:pt>
    <dgm:pt modelId="{63C7224D-539D-4060-B595-C206707BBFFE}" type="sibTrans" cxnId="{B687807B-7060-4DCB-853B-93DB78958B6E}">
      <dgm:prSet/>
      <dgm:spPr/>
      <dgm:t>
        <a:bodyPr/>
        <a:lstStyle/>
        <a:p>
          <a:endParaRPr lang="en-US"/>
        </a:p>
      </dgm:t>
    </dgm:pt>
    <dgm:pt modelId="{94F11A1B-7BB0-49A8-80C3-EC30037E0DF0}">
      <dgm:prSet phldrT="[Text]"/>
      <dgm:spPr/>
      <dgm:t>
        <a:bodyPr/>
        <a:lstStyle/>
        <a:p>
          <a:r>
            <a:rPr lang="en-US" b="1" dirty="0" smtClean="0"/>
            <a:t>Process constraints</a:t>
          </a:r>
          <a:endParaRPr lang="en-US" b="1" dirty="0"/>
        </a:p>
      </dgm:t>
    </dgm:pt>
    <dgm:pt modelId="{75C4C10E-8684-403F-98F9-4457E1AD42AC}" type="parTrans" cxnId="{248BA771-7F4D-4521-BFE1-AFFA37FB3A9D}">
      <dgm:prSet/>
      <dgm:spPr/>
      <dgm:t>
        <a:bodyPr/>
        <a:lstStyle/>
        <a:p>
          <a:endParaRPr lang="en-US"/>
        </a:p>
      </dgm:t>
    </dgm:pt>
    <dgm:pt modelId="{5B37B90F-06AE-4FD3-A94E-FF1C2BE92125}" type="sibTrans" cxnId="{248BA771-7F4D-4521-BFE1-AFFA37FB3A9D}">
      <dgm:prSet/>
      <dgm:spPr/>
      <dgm:t>
        <a:bodyPr/>
        <a:lstStyle/>
        <a:p>
          <a:endParaRPr lang="en-US"/>
        </a:p>
      </dgm:t>
    </dgm:pt>
    <dgm:pt modelId="{9930027E-4005-4A1C-A161-984C487E1067}">
      <dgm:prSet phldrT="[Text]" custT="1"/>
      <dgm:spPr/>
      <dgm:t>
        <a:bodyPr/>
        <a:lstStyle/>
        <a:p>
          <a:r>
            <a:rPr lang="en-US" sz="2800" b="1" smtClean="0">
              <a:solidFill>
                <a:srgbClr val="0D3475"/>
              </a:solidFill>
              <a:effectLst>
                <a:outerShdw blurRad="38100" dist="38100" dir="2700000" algn="tl">
                  <a:srgbClr val="000000">
                    <a:alpha val="43137"/>
                  </a:srgbClr>
                </a:outerShdw>
              </a:effectLst>
            </a:rPr>
            <a:t>Optimal decision variables</a:t>
          </a:r>
          <a:endParaRPr lang="en-US" sz="2800" b="1" dirty="0">
            <a:solidFill>
              <a:srgbClr val="0D3475"/>
            </a:solidFill>
            <a:effectLst>
              <a:outerShdw blurRad="38100" dist="38100" dir="2700000" algn="tl">
                <a:srgbClr val="000000">
                  <a:alpha val="43137"/>
                </a:srgbClr>
              </a:outerShdw>
            </a:effectLst>
          </a:endParaRPr>
        </a:p>
      </dgm:t>
    </dgm:pt>
    <dgm:pt modelId="{C04DA9F2-68F1-4D16-BF0E-3DD4701230A6}" type="parTrans" cxnId="{F29A6BDB-2194-4491-8CEB-2CED3A0C436D}">
      <dgm:prSet/>
      <dgm:spPr/>
      <dgm:t>
        <a:bodyPr/>
        <a:lstStyle/>
        <a:p>
          <a:endParaRPr lang="en-US"/>
        </a:p>
      </dgm:t>
    </dgm:pt>
    <dgm:pt modelId="{B5615688-02FF-4EE7-8B4C-0A04DEA6210A}" type="sibTrans" cxnId="{F29A6BDB-2194-4491-8CEB-2CED3A0C436D}">
      <dgm:prSet/>
      <dgm:spPr/>
      <dgm:t>
        <a:bodyPr/>
        <a:lstStyle/>
        <a:p>
          <a:endParaRPr lang="en-US"/>
        </a:p>
      </dgm:t>
    </dgm:pt>
    <dgm:pt modelId="{6EF06D1F-AE17-43B6-8963-714910A0E820}">
      <dgm:prSet phldrT="[Text]"/>
      <dgm:spPr/>
      <dgm:t>
        <a:bodyPr/>
        <a:lstStyle/>
        <a:p>
          <a:r>
            <a:rPr lang="en-US" b="1" dirty="0" smtClean="0"/>
            <a:t>Economic Model</a:t>
          </a:r>
        </a:p>
      </dgm:t>
    </dgm:pt>
    <dgm:pt modelId="{AD9A9DF8-7371-42F6-8A37-46E55B770FCF}" type="sibTrans" cxnId="{E4A3131F-37C2-4909-93CB-E111FF2595E6}">
      <dgm:prSet/>
      <dgm:spPr/>
      <dgm:t>
        <a:bodyPr/>
        <a:lstStyle/>
        <a:p>
          <a:endParaRPr lang="en-US"/>
        </a:p>
      </dgm:t>
    </dgm:pt>
    <dgm:pt modelId="{429E2061-9F12-4BE5-A68A-D706A95A15D6}" type="parTrans" cxnId="{E4A3131F-37C2-4909-93CB-E111FF2595E6}">
      <dgm:prSet/>
      <dgm:spPr/>
      <dgm:t>
        <a:bodyPr/>
        <a:lstStyle/>
        <a:p>
          <a:endParaRPr lang="en-US"/>
        </a:p>
      </dgm:t>
    </dgm:pt>
    <dgm:pt modelId="{E88C38E5-281B-48EE-BE57-4D8655896124}" type="pres">
      <dgm:prSet presAssocID="{1F68E137-8022-449E-827B-4B16B6BBA125}" presName="Name0" presStyleCnt="0">
        <dgm:presLayoutVars>
          <dgm:chMax val="4"/>
          <dgm:resizeHandles val="exact"/>
        </dgm:presLayoutVars>
      </dgm:prSet>
      <dgm:spPr/>
      <dgm:t>
        <a:bodyPr/>
        <a:lstStyle/>
        <a:p>
          <a:endParaRPr lang="en-US"/>
        </a:p>
      </dgm:t>
    </dgm:pt>
    <dgm:pt modelId="{D43C0C93-94AF-466D-B608-D8CF3D3E1440}" type="pres">
      <dgm:prSet presAssocID="{1F68E137-8022-449E-827B-4B16B6BBA125}" presName="ellipse" presStyleLbl="trBgShp" presStyleIdx="0" presStyleCnt="1"/>
      <dgm:spPr/>
    </dgm:pt>
    <dgm:pt modelId="{1AAC2DBA-17BF-42E0-AF4E-98635010D35C}" type="pres">
      <dgm:prSet presAssocID="{1F68E137-8022-449E-827B-4B16B6BBA125}" presName="arrow1" presStyleLbl="fgShp" presStyleIdx="0" presStyleCnt="1"/>
      <dgm:spPr>
        <a:gradFill rotWithShape="0">
          <a:gsLst>
            <a:gs pos="0">
              <a:srgbClr val="0D3475"/>
            </a:gs>
            <a:gs pos="52000">
              <a:schemeClr val="tx2">
                <a:lumMod val="60000"/>
                <a:lumOff val="40000"/>
              </a:schemeClr>
            </a:gs>
            <a:gs pos="100000">
              <a:schemeClr val="bg1"/>
            </a:gs>
          </a:gsLst>
        </a:gradFill>
      </dgm:spPr>
    </dgm:pt>
    <dgm:pt modelId="{ADF22918-D063-467A-80BB-C1028045EEB6}" type="pres">
      <dgm:prSet presAssocID="{1F68E137-8022-449E-827B-4B16B6BBA125}" presName="rectangle" presStyleLbl="revTx" presStyleIdx="0" presStyleCnt="1" custScaleX="142713">
        <dgm:presLayoutVars>
          <dgm:bulletEnabled val="1"/>
        </dgm:presLayoutVars>
      </dgm:prSet>
      <dgm:spPr/>
      <dgm:t>
        <a:bodyPr/>
        <a:lstStyle/>
        <a:p>
          <a:endParaRPr lang="en-US"/>
        </a:p>
      </dgm:t>
    </dgm:pt>
    <dgm:pt modelId="{643C0283-872E-4CD8-A502-A1FEB821BA48}" type="pres">
      <dgm:prSet presAssocID="{6EF06D1F-AE17-43B6-8963-714910A0E820}" presName="item1" presStyleLbl="node1" presStyleIdx="0" presStyleCnt="3">
        <dgm:presLayoutVars>
          <dgm:bulletEnabled val="1"/>
        </dgm:presLayoutVars>
      </dgm:prSet>
      <dgm:spPr/>
      <dgm:t>
        <a:bodyPr/>
        <a:lstStyle/>
        <a:p>
          <a:endParaRPr lang="en-US"/>
        </a:p>
      </dgm:t>
    </dgm:pt>
    <dgm:pt modelId="{36EC3D68-5178-4415-B89F-B79307B12687}" type="pres">
      <dgm:prSet presAssocID="{94F11A1B-7BB0-49A8-80C3-EC30037E0DF0}" presName="item2" presStyleLbl="node1" presStyleIdx="1" presStyleCnt="3">
        <dgm:presLayoutVars>
          <dgm:bulletEnabled val="1"/>
        </dgm:presLayoutVars>
      </dgm:prSet>
      <dgm:spPr/>
      <dgm:t>
        <a:bodyPr/>
        <a:lstStyle/>
        <a:p>
          <a:endParaRPr lang="en-US"/>
        </a:p>
      </dgm:t>
    </dgm:pt>
    <dgm:pt modelId="{C53720E5-6B7F-4331-A52F-85F33DB376BC}" type="pres">
      <dgm:prSet presAssocID="{9930027E-4005-4A1C-A161-984C487E1067}" presName="item3" presStyleLbl="node1" presStyleIdx="2" presStyleCnt="3">
        <dgm:presLayoutVars>
          <dgm:bulletEnabled val="1"/>
        </dgm:presLayoutVars>
      </dgm:prSet>
      <dgm:spPr/>
      <dgm:t>
        <a:bodyPr/>
        <a:lstStyle/>
        <a:p>
          <a:endParaRPr lang="en-US"/>
        </a:p>
      </dgm:t>
    </dgm:pt>
    <dgm:pt modelId="{E0F9CD50-223B-4457-B3A5-12AAF0EC07C8}" type="pres">
      <dgm:prSet presAssocID="{1F68E137-8022-449E-827B-4B16B6BBA125}" presName="funnel" presStyleLbl="trAlignAcc1" presStyleIdx="0" presStyleCnt="1" custLinFactNeighborX="-874" custLinFactNeighborY="-2248"/>
      <dgm:spPr>
        <a:solidFill>
          <a:schemeClr val="lt1">
            <a:hueOff val="0"/>
            <a:satOff val="0"/>
            <a:lumOff val="0"/>
            <a:alpha val="19000"/>
          </a:schemeClr>
        </a:solidFill>
        <a:ln>
          <a:solidFill>
            <a:schemeClr val="bg1">
              <a:lumMod val="50000"/>
            </a:schemeClr>
          </a:solidFill>
        </a:ln>
      </dgm:spPr>
    </dgm:pt>
  </dgm:ptLst>
  <dgm:cxnLst>
    <dgm:cxn modelId="{B687807B-7060-4DCB-853B-93DB78958B6E}" srcId="{1F68E137-8022-449E-827B-4B16B6BBA125}" destId="{74E7538A-BD8C-4BED-8F99-EA5664EDDBFB}" srcOrd="0" destOrd="0" parTransId="{53061032-32AB-46F2-A7C1-745BB5C1490D}" sibTransId="{63C7224D-539D-4060-B595-C206707BBFFE}"/>
    <dgm:cxn modelId="{28173536-4805-4971-BABC-8E6D9C4B1D2A}" type="presOf" srcId="{74E7538A-BD8C-4BED-8F99-EA5664EDDBFB}" destId="{C53720E5-6B7F-4331-A52F-85F33DB376BC}" srcOrd="0" destOrd="0" presId="urn:microsoft.com/office/officeart/2005/8/layout/funnel1"/>
    <dgm:cxn modelId="{F05007C7-D9E8-4F80-8113-B520C6D2DDEA}" type="presOf" srcId="{6EF06D1F-AE17-43B6-8963-714910A0E820}" destId="{36EC3D68-5178-4415-B89F-B79307B12687}" srcOrd="0" destOrd="0" presId="urn:microsoft.com/office/officeart/2005/8/layout/funnel1"/>
    <dgm:cxn modelId="{61721705-3A8B-4DF7-8699-404689B6568F}" type="presOf" srcId="{9930027E-4005-4A1C-A161-984C487E1067}" destId="{ADF22918-D063-467A-80BB-C1028045EEB6}" srcOrd="0" destOrd="0" presId="urn:microsoft.com/office/officeart/2005/8/layout/funnel1"/>
    <dgm:cxn modelId="{7282AEFC-8B79-4FCB-BD6D-B803EE8080B0}" type="presOf" srcId="{1F68E137-8022-449E-827B-4B16B6BBA125}" destId="{E88C38E5-281B-48EE-BE57-4D8655896124}" srcOrd="0" destOrd="0" presId="urn:microsoft.com/office/officeart/2005/8/layout/funnel1"/>
    <dgm:cxn modelId="{2322FC10-AEF9-4C1A-842E-7337C757E47F}" type="presOf" srcId="{94F11A1B-7BB0-49A8-80C3-EC30037E0DF0}" destId="{643C0283-872E-4CD8-A502-A1FEB821BA48}" srcOrd="0" destOrd="0" presId="urn:microsoft.com/office/officeart/2005/8/layout/funnel1"/>
    <dgm:cxn modelId="{E4A3131F-37C2-4909-93CB-E111FF2595E6}" srcId="{1F68E137-8022-449E-827B-4B16B6BBA125}" destId="{6EF06D1F-AE17-43B6-8963-714910A0E820}" srcOrd="1" destOrd="0" parTransId="{429E2061-9F12-4BE5-A68A-D706A95A15D6}" sibTransId="{AD9A9DF8-7371-42F6-8A37-46E55B770FCF}"/>
    <dgm:cxn modelId="{F29A6BDB-2194-4491-8CEB-2CED3A0C436D}" srcId="{1F68E137-8022-449E-827B-4B16B6BBA125}" destId="{9930027E-4005-4A1C-A161-984C487E1067}" srcOrd="3" destOrd="0" parTransId="{C04DA9F2-68F1-4D16-BF0E-3DD4701230A6}" sibTransId="{B5615688-02FF-4EE7-8B4C-0A04DEA6210A}"/>
    <dgm:cxn modelId="{248BA771-7F4D-4521-BFE1-AFFA37FB3A9D}" srcId="{1F68E137-8022-449E-827B-4B16B6BBA125}" destId="{94F11A1B-7BB0-49A8-80C3-EC30037E0DF0}" srcOrd="2" destOrd="0" parTransId="{75C4C10E-8684-403F-98F9-4457E1AD42AC}" sibTransId="{5B37B90F-06AE-4FD3-A94E-FF1C2BE92125}"/>
    <dgm:cxn modelId="{A677A34E-34FD-4198-B5FD-7550F7285F14}" type="presParOf" srcId="{E88C38E5-281B-48EE-BE57-4D8655896124}" destId="{D43C0C93-94AF-466D-B608-D8CF3D3E1440}" srcOrd="0" destOrd="0" presId="urn:microsoft.com/office/officeart/2005/8/layout/funnel1"/>
    <dgm:cxn modelId="{C33409E2-FD91-4F08-94C6-482990C78161}" type="presParOf" srcId="{E88C38E5-281B-48EE-BE57-4D8655896124}" destId="{1AAC2DBA-17BF-42E0-AF4E-98635010D35C}" srcOrd="1" destOrd="0" presId="urn:microsoft.com/office/officeart/2005/8/layout/funnel1"/>
    <dgm:cxn modelId="{79175EC4-B99C-4B13-8932-3461E828D2E3}" type="presParOf" srcId="{E88C38E5-281B-48EE-BE57-4D8655896124}" destId="{ADF22918-D063-467A-80BB-C1028045EEB6}" srcOrd="2" destOrd="0" presId="urn:microsoft.com/office/officeart/2005/8/layout/funnel1"/>
    <dgm:cxn modelId="{2E390152-1E20-4ADC-BA49-5E40D56143E2}" type="presParOf" srcId="{E88C38E5-281B-48EE-BE57-4D8655896124}" destId="{643C0283-872E-4CD8-A502-A1FEB821BA48}" srcOrd="3" destOrd="0" presId="urn:microsoft.com/office/officeart/2005/8/layout/funnel1"/>
    <dgm:cxn modelId="{1732EDD0-E5F5-4410-8F6B-B4B56ECB88B0}" type="presParOf" srcId="{E88C38E5-281B-48EE-BE57-4D8655896124}" destId="{36EC3D68-5178-4415-B89F-B79307B12687}" srcOrd="4" destOrd="0" presId="urn:microsoft.com/office/officeart/2005/8/layout/funnel1"/>
    <dgm:cxn modelId="{5A8902EF-CA5E-426A-9257-A0BE636D5ABA}" type="presParOf" srcId="{E88C38E5-281B-48EE-BE57-4D8655896124}" destId="{C53720E5-6B7F-4331-A52F-85F33DB376BC}" srcOrd="5" destOrd="0" presId="urn:microsoft.com/office/officeart/2005/8/layout/funnel1"/>
    <dgm:cxn modelId="{062FA6CE-5730-416C-88BA-D9F0D09192F1}" type="presParOf" srcId="{E88C38E5-281B-48EE-BE57-4D8655896124}" destId="{E0F9CD50-223B-4457-B3A5-12AAF0EC07C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C0C93-94AF-466D-B608-D8CF3D3E1440}">
      <dsp:nvSpPr>
        <dsp:cNvPr id="0" name=""/>
        <dsp:cNvSpPr/>
      </dsp:nvSpPr>
      <dsp:spPr>
        <a:xfrm>
          <a:off x="968349" y="334698"/>
          <a:ext cx="3538728" cy="122895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C2DBA-17BF-42E0-AF4E-98635010D35C}">
      <dsp:nvSpPr>
        <dsp:cNvPr id="0" name=""/>
        <dsp:cNvSpPr/>
      </dsp:nvSpPr>
      <dsp:spPr>
        <a:xfrm>
          <a:off x="2400300" y="3343988"/>
          <a:ext cx="685800" cy="438912"/>
        </a:xfrm>
        <a:prstGeom prst="downArrow">
          <a:avLst/>
        </a:prstGeom>
        <a:gradFill rotWithShape="0">
          <a:gsLst>
            <a:gs pos="0">
              <a:srgbClr val="0D3475"/>
            </a:gs>
            <a:gs pos="52000">
              <a:schemeClr val="tx2">
                <a:lumMod val="60000"/>
                <a:lumOff val="40000"/>
              </a:schemeClr>
            </a:gs>
            <a:gs pos="100000">
              <a:schemeClr val="bg1"/>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ADF22918-D063-467A-80BB-C1028045EEB6}">
      <dsp:nvSpPr>
        <dsp:cNvPr id="0" name=""/>
        <dsp:cNvSpPr/>
      </dsp:nvSpPr>
      <dsp:spPr>
        <a:xfrm>
          <a:off x="394258" y="3695118"/>
          <a:ext cx="4697883" cy="82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smtClean="0">
              <a:solidFill>
                <a:srgbClr val="0D3475"/>
              </a:solidFill>
              <a:effectLst>
                <a:outerShdw blurRad="38100" dist="38100" dir="2700000" algn="tl">
                  <a:srgbClr val="000000">
                    <a:alpha val="43137"/>
                  </a:srgbClr>
                </a:outerShdw>
              </a:effectLst>
            </a:rPr>
            <a:t>Optimal decision variables</a:t>
          </a:r>
          <a:endParaRPr lang="en-US" sz="2800" b="1" kern="1200" dirty="0">
            <a:solidFill>
              <a:srgbClr val="0D3475"/>
            </a:solidFill>
            <a:effectLst>
              <a:outerShdw blurRad="38100" dist="38100" dir="2700000" algn="tl">
                <a:srgbClr val="000000">
                  <a:alpha val="43137"/>
                </a:srgbClr>
              </a:outerShdw>
            </a:effectLst>
          </a:endParaRPr>
        </a:p>
      </dsp:txBody>
      <dsp:txXfrm>
        <a:off x="394258" y="3695118"/>
        <a:ext cx="4697883" cy="822960"/>
      </dsp:txXfrm>
    </dsp:sp>
    <dsp:sp modelId="{643C0283-872E-4CD8-A502-A1FEB821BA48}">
      <dsp:nvSpPr>
        <dsp:cNvPr id="0" name=""/>
        <dsp:cNvSpPr/>
      </dsp:nvSpPr>
      <dsp:spPr>
        <a:xfrm>
          <a:off x="2254910" y="1658566"/>
          <a:ext cx="1234440" cy="1234440"/>
        </a:xfrm>
        <a:prstGeom prst="ellips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Process constraints</a:t>
          </a:r>
          <a:endParaRPr lang="en-US" sz="1200" b="1" kern="1200" dirty="0"/>
        </a:p>
      </dsp:txBody>
      <dsp:txXfrm>
        <a:off x="2435690" y="1839346"/>
        <a:ext cx="872880" cy="872880"/>
      </dsp:txXfrm>
    </dsp:sp>
    <dsp:sp modelId="{36EC3D68-5178-4415-B89F-B79307B12687}">
      <dsp:nvSpPr>
        <dsp:cNvPr id="0" name=""/>
        <dsp:cNvSpPr/>
      </dsp:nvSpPr>
      <dsp:spPr>
        <a:xfrm>
          <a:off x="1371599" y="732462"/>
          <a:ext cx="1234440" cy="1234440"/>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Economic Model</a:t>
          </a:r>
        </a:p>
      </dsp:txBody>
      <dsp:txXfrm>
        <a:off x="1552379" y="913242"/>
        <a:ext cx="872880" cy="872880"/>
      </dsp:txXfrm>
    </dsp:sp>
    <dsp:sp modelId="{C53720E5-6B7F-4331-A52F-85F33DB376BC}">
      <dsp:nvSpPr>
        <dsp:cNvPr id="0" name=""/>
        <dsp:cNvSpPr/>
      </dsp:nvSpPr>
      <dsp:spPr>
        <a:xfrm>
          <a:off x="2633472" y="434002"/>
          <a:ext cx="1234440" cy="1234440"/>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Process Model</a:t>
          </a:r>
          <a:endParaRPr lang="en-US" sz="1200" b="1" kern="1200" dirty="0"/>
        </a:p>
      </dsp:txBody>
      <dsp:txXfrm>
        <a:off x="2814252" y="614782"/>
        <a:ext cx="872880" cy="872880"/>
      </dsp:txXfrm>
    </dsp:sp>
    <dsp:sp modelId="{E0F9CD50-223B-4457-B3A5-12AAF0EC07C8}">
      <dsp:nvSpPr>
        <dsp:cNvPr id="0" name=""/>
        <dsp:cNvSpPr/>
      </dsp:nvSpPr>
      <dsp:spPr>
        <a:xfrm>
          <a:off x="789394" y="114755"/>
          <a:ext cx="3840480" cy="3072384"/>
        </a:xfrm>
        <a:prstGeom prst="funnel">
          <a:avLst/>
        </a:prstGeom>
        <a:solidFill>
          <a:schemeClr val="lt1">
            <a:hueOff val="0"/>
            <a:satOff val="0"/>
            <a:lumOff val="0"/>
            <a:alpha val="19000"/>
          </a:schemeClr>
        </a:solidFill>
        <a:ln w="6350" cap="flat" cmpd="sng" algn="ctr">
          <a:solidFill>
            <a:schemeClr val="bg1">
              <a:lumMod val="5000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pPr>
              <a:defRPr b="0" i="0"/>
            </a:pPr>
            <a:endParaRPr lang="nb-NO" dirty="0"/>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pPr>
              <a:defRPr b="0" i="0"/>
            </a:pPr>
            <a:fld id="{F89BC071-68B3-481C-A50A-49C52F1C7029}" type="datetimeFigureOut">
              <a:rPr lang="nb-NO" smtClean="0"/>
              <a:t>13.01.2019</a:t>
            </a:fld>
            <a:endParaRPr lang="nb-NO" dirty="0"/>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pPr>
              <a:defRPr b="0" i="0"/>
            </a:pPr>
            <a:endParaRPr lang="nb-NO" dirty="0"/>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pPr>
              <a:defRPr b="0" i="0"/>
            </a:pPr>
            <a:fld id="{F62BC387-C05F-4DDE-8507-7960A2F2C14E}" type="slidenum">
              <a:rPr lang="nb-NO" smtClean="0"/>
              <a:t>‹#›</a:t>
            </a:fld>
            <a:endParaRPr lang="nb-NO" dirty="0"/>
          </a:p>
        </p:txBody>
      </p:sp>
    </p:spTree>
    <p:extLst>
      <p:ext uri="{BB962C8B-B14F-4D97-AF65-F5344CB8AC3E}">
        <p14:creationId xmlns:p14="http://schemas.microsoft.com/office/powerpoint/2010/main" val="2619031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pPr>
              <a:defRPr b="0" i="0"/>
            </a:pPr>
            <a:endParaRPr lang="nb-NO" dirty="0"/>
          </a:p>
        </p:txBody>
      </p:sp>
      <p:sp>
        <p:nvSpPr>
          <p:cNvPr id="3" name="Plassholder for dato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pPr>
              <a:defRPr b="0" i="0"/>
            </a:pPr>
            <a:fld id="{9BF32D1B-FB3F-4739-9836-510D52597D43}" type="datetimeFigureOut">
              <a:rPr lang="nb-NO" smtClean="0"/>
              <a:t>13.01.2019</a:t>
            </a:fld>
            <a:endParaRPr lang="nb-NO" dirty="0"/>
          </a:p>
        </p:txBody>
      </p:sp>
      <p:sp>
        <p:nvSpPr>
          <p:cNvPr id="4" name="Plassholder for lysbilde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Plassholder for notat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defRPr b="0" i="0"/>
            </a:pPr>
            <a:r>
              <a:rPr lang="x-none"/>
              <a:t>Klikk for å redigere tekststiler i malen</a:t>
            </a:r>
          </a:p>
          <a:p>
            <a:pPr lvl="1">
              <a:defRPr b="0" i="0"/>
            </a:pPr>
            <a:r>
              <a:rPr lang="x-none"/>
              <a:t>Second level</a:t>
            </a:r>
          </a:p>
          <a:p>
            <a:pPr lvl="2">
              <a:defRPr b="0" i="0"/>
            </a:pPr>
            <a:r>
              <a:rPr lang="x-none"/>
              <a:t>Third level</a:t>
            </a:r>
          </a:p>
          <a:p>
            <a:pPr lvl="3">
              <a:defRPr b="0" i="0"/>
            </a:pPr>
            <a:r>
              <a:rPr lang="x-none"/>
              <a:t>Fourth level</a:t>
            </a:r>
          </a:p>
          <a:p>
            <a:pPr lvl="4">
              <a:defRPr b="0" i="0"/>
            </a:pPr>
            <a:r>
              <a:rPr lang="x-none"/>
              <a:t>Fifth level</a:t>
            </a:r>
          </a:p>
        </p:txBody>
      </p:sp>
      <p:sp>
        <p:nvSpPr>
          <p:cNvPr id="6" name="Plassholder for bunntekst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pPr>
              <a:defRPr b="0" i="0"/>
            </a:pPr>
            <a:endParaRPr lang="nb-NO" dirty="0"/>
          </a:p>
        </p:txBody>
      </p:sp>
      <p:sp>
        <p:nvSpPr>
          <p:cNvPr id="7" name="Plassholder for lysbildenumm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pPr>
              <a:defRPr b="0" i="0"/>
            </a:pPr>
            <a:fld id="{03FED6E5-ED65-4858-B424-9922C4728F8B}" type="slidenum">
              <a:rPr lang="nb-NO" smtClean="0"/>
              <a:t>‹#›</a:t>
            </a:fld>
            <a:endParaRPr lang="nb-NO" dirty="0"/>
          </a:p>
        </p:txBody>
      </p:sp>
    </p:spTree>
    <p:extLst>
      <p:ext uri="{BB962C8B-B14F-4D97-AF65-F5344CB8AC3E}">
        <p14:creationId xmlns:p14="http://schemas.microsoft.com/office/powerpoint/2010/main" val="301951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b="0" i="0"/>
            </a:pPr>
            <a:fld id="{03FED6E5-ED65-4858-B424-9922C4728F8B}" type="slidenum">
              <a:rPr lang="nb-NO" smtClean="0"/>
              <a:t>3</a:t>
            </a:fld>
            <a:endParaRPr lang="nb-NO" dirty="0"/>
          </a:p>
        </p:txBody>
      </p:sp>
    </p:spTree>
    <p:extLst>
      <p:ext uri="{BB962C8B-B14F-4D97-AF65-F5344CB8AC3E}">
        <p14:creationId xmlns:p14="http://schemas.microsoft.com/office/powerpoint/2010/main" val="99010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max</m:t>
                              </m:r>
                            </m:e>
                            <m:lim>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𝑔𝑙</m:t>
                                  </m:r>
                                </m:sub>
                              </m:sSub>
                            </m:lim>
                          </m:limLow>
                        </m:fName>
                        <m:e/>
                      </m:func>
                      <m:sSub>
                        <m:sSubPr>
                          <m:ctrlPr>
                            <a:rPr lang="en-GB" b="0" i="1" smtClean="0">
                              <a:latin typeface="Cambria Math" panose="02040503050406030204" pitchFamily="18" charset="0"/>
                            </a:rPr>
                          </m:ctrlPr>
                        </m:sSubPr>
                        <m:e>
                          <m:r>
                            <a:rPr lang="en-GB" b="0" i="1" smtClean="0">
                              <a:latin typeface="Cambria Math" panose="02040503050406030204" pitchFamily="18" charset="0"/>
                            </a:rPr>
                            <m:t>$</m:t>
                          </m:r>
                        </m:e>
                        <m:sub>
                          <m:r>
                            <a:rPr lang="en-GB" b="0" i="1" smtClean="0">
                              <a:latin typeface="Cambria Math" panose="02040503050406030204" pitchFamily="18" charset="0"/>
                            </a:rPr>
                            <m:t>𝑜</m:t>
                          </m:r>
                        </m:sub>
                      </m:sSub>
                      <m:nary>
                        <m:naryPr>
                          <m:chr m:val="∑"/>
                          <m:subHide m:val="on"/>
                          <m:supHide m:val="on"/>
                          <m:ctrlPr>
                            <a:rPr lang="en-GB" b="0" i="1" smtClean="0">
                              <a:latin typeface="Cambria Math" panose="02040503050406030204" pitchFamily="18" charset="0"/>
                            </a:rPr>
                          </m:ctrlPr>
                        </m:naryPr>
                        <m:sub/>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𝑝𝑜</m:t>
                              </m:r>
                            </m:sub>
                          </m:sSub>
                        </m:e>
                      </m:nary>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m:t>
                          </m:r>
                        </m:e>
                        <m:sub>
                          <m:r>
                            <a:rPr lang="en-GB" b="0" i="1" smtClean="0">
                              <a:latin typeface="Cambria Math" panose="02040503050406030204" pitchFamily="18" charset="0"/>
                            </a:rPr>
                            <m:t>𝑔𝑙</m:t>
                          </m:r>
                        </m:sub>
                      </m:sSub>
                      <m:nary>
                        <m:naryPr>
                          <m:chr m:val="∑"/>
                          <m:subHide m:val="on"/>
                          <m:supHide m:val="on"/>
                          <m:ctrlPr>
                            <a:rPr lang="en-GB" b="0" i="1" smtClean="0">
                              <a:latin typeface="Cambria Math" panose="02040503050406030204" pitchFamily="18" charset="0"/>
                            </a:rPr>
                          </m:ctrlPr>
                        </m:naryPr>
                        <m:sub/>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𝑔𝑙</m:t>
                              </m:r>
                            </m:sub>
                          </m:sSub>
                        </m:e>
                      </m:nary>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m:t>
                          </m:r>
                        </m:e>
                        <m:sub>
                          <m:r>
                            <a:rPr lang="en-GB" b="0" i="1" smtClean="0">
                              <a:latin typeface="Cambria Math" panose="02040503050406030204" pitchFamily="18" charset="0"/>
                            </a:rPr>
                            <m:t>𝑓𝑙</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𝑓𝑙</m:t>
                          </m:r>
                        </m:sub>
                      </m:sSub>
                    </m:oMath>
                  </m:oMathPara>
                </a14:m>
                <a:endParaRPr lang="en-GB" b="0" dirty="0" smtClean="0"/>
              </a:p>
              <a:p>
                <a:r>
                  <a:rPr lang="en-GB" b="0" dirty="0" err="1" smtClean="0"/>
                  <a:t>s.t.</a:t>
                </a:r>
                <a:r>
                  <a:rPr lang="en-GB" b="0" dirty="0" smtClean="0"/>
                  <a:t> </a:t>
                </a:r>
              </a:p>
              <a:p>
                <a:pPr/>
                <a14:m>
                  <m:oMathPara xmlns:m="http://schemas.openxmlformats.org/officeDocument/2006/math">
                    <m:oMathParaPr>
                      <m:jc m:val="centerGroup"/>
                    </m:oMathParaPr>
                    <m:oMath xmlns:m="http://schemas.openxmlformats.org/officeDocument/2006/math">
                      <m:nary>
                        <m:naryPr>
                          <m:chr m:val="∑"/>
                          <m:subHide m:val="on"/>
                          <m:supHide m:val="on"/>
                          <m:ctrlPr>
                            <a:rPr lang="en-GB" b="0" i="1" smtClean="0">
                              <a:latin typeface="Cambria Math" panose="02040503050406030204" pitchFamily="18" charset="0"/>
                            </a:rPr>
                          </m:ctrlPr>
                        </m:naryPr>
                        <m:sub/>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𝑝𝑔</m:t>
                              </m:r>
                            </m:sub>
                          </m:sSub>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𝑤</m:t>
                          </m:r>
                        </m:e>
                        <m:sub>
                          <m:r>
                            <a:rPr lang="en-GB" b="0" i="1" smtClean="0">
                              <a:latin typeface="Cambria Math" panose="02040503050406030204" pitchFamily="18" charset="0"/>
                            </a:rPr>
                            <m:t>𝑔</m:t>
                          </m:r>
                        </m:sub>
                        <m:sup>
                          <m:r>
                            <a:rPr lang="en-GB" b="0" i="1" smtClean="0">
                              <a:latin typeface="Cambria Math" panose="02040503050406030204" pitchFamily="18" charset="0"/>
                            </a:rPr>
                            <m:t>𝑚𝑎𝑥</m:t>
                          </m:r>
                        </m:sup>
                      </m:sSubSup>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𝑓𝑙</m:t>
                          </m:r>
                        </m:sub>
                      </m:sSub>
                    </m:oMath>
                  </m:oMathPara>
                </a14:m>
                <a:endParaRPr lang="en-GB" dirty="0"/>
              </a:p>
            </p:txBody>
          </p:sp>
        </mc:Choice>
        <mc:Fallback xmlns="">
          <p:sp>
            <p:nvSpPr>
              <p:cNvPr id="3" name="Notes Placeholder 2"/>
              <p:cNvSpPr>
                <a:spLocks noGrp="1"/>
              </p:cNvSpPr>
              <p:nvPr>
                <p:ph type="body" idx="1"/>
              </p:nvPr>
            </p:nvSpPr>
            <p:spPr/>
            <p:txBody>
              <a:bodyPr/>
              <a:lstStyle/>
              <a:p>
                <a:pPr/>
                <a:r>
                  <a:rPr lang="en-GB" b="0" i="0" smtClean="0">
                    <a:latin typeface="Cambria Math" panose="02040503050406030204" pitchFamily="18" charset="0"/>
                  </a:rPr>
                  <a:t>max┬(𝑤_𝑔𝑙 )</a:t>
                </a:r>
                <a:r>
                  <a:rPr lang="en-GB" b="0" i="0" smtClean="0">
                    <a:latin typeface="Cambria Math" panose="02040503050406030204" pitchFamily="18" charset="0"/>
                  </a:rPr>
                  <a:t>⁡ </a:t>
                </a:r>
                <a:r>
                  <a:rPr lang="en-GB" b="0" i="0" smtClean="0">
                    <a:latin typeface="Cambria Math" panose="02040503050406030204" pitchFamily="18" charset="0"/>
                  </a:rPr>
                  <a:t>$_𝑜 ∑▒𝑤_𝑝𝑜   −$_𝑔𝑙 ∑▒𝑤_𝑔𝑙   −$_𝑓𝑙  𝑤_𝑓𝑙</a:t>
                </a:r>
                <a:endParaRPr lang="en-GB" b="0" dirty="0" smtClean="0"/>
              </a:p>
              <a:p>
                <a:r>
                  <a:rPr lang="en-GB" b="0" dirty="0" err="1" smtClean="0"/>
                  <a:t>s.t.</a:t>
                </a:r>
                <a:r>
                  <a:rPr lang="en-GB" b="0" dirty="0" smtClean="0"/>
                  <a:t> </a:t>
                </a:r>
              </a:p>
              <a:p>
                <a:pPr/>
                <a:r>
                  <a:rPr lang="en-GB" b="0" i="0" smtClean="0">
                    <a:latin typeface="Cambria Math" panose="02040503050406030204" pitchFamily="18" charset="0"/>
                  </a:rPr>
                  <a:t>∑▒𝑤_𝑝𝑔 ≤𝑤_𝑔^𝑚𝑎𝑥+𝑤_𝑓𝑙</a:t>
                </a:r>
                <a:endParaRPr lang="en-GB" dirty="0"/>
              </a:p>
            </p:txBody>
          </p:sp>
        </mc:Fallback>
      </mc:AlternateContent>
      <p:sp>
        <p:nvSpPr>
          <p:cNvPr id="4" name="Slide Number Placeholder 3"/>
          <p:cNvSpPr>
            <a:spLocks noGrp="1"/>
          </p:cNvSpPr>
          <p:nvPr>
            <p:ph type="sldNum" sz="quarter" idx="10"/>
          </p:nvPr>
        </p:nvSpPr>
        <p:spPr/>
        <p:txBody>
          <a:bodyPr/>
          <a:lstStyle/>
          <a:p>
            <a:fld id="{5732D1C2-6D99-491E-BDFA-4726DC7D4E9C}" type="slidenum">
              <a:rPr lang="en-GB" smtClean="0"/>
              <a:t>17</a:t>
            </a:fld>
            <a:endParaRPr lang="en-GB"/>
          </a:p>
        </p:txBody>
      </p:sp>
    </p:spTree>
    <p:extLst>
      <p:ext uri="{BB962C8B-B14F-4D97-AF65-F5344CB8AC3E}">
        <p14:creationId xmlns:p14="http://schemas.microsoft.com/office/powerpoint/2010/main" val="935502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pPr>
              <a:defRPr b="0" i="0"/>
            </a:pPr>
            <a:r>
              <a:rPr lang="en-US" smtClean="0"/>
              <a:t>Click to edit Master title style</a:t>
            </a:r>
            <a:endParaRPr lang="x-none"/>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b="0" i="0"/>
            </a:pPr>
            <a:r>
              <a:rPr lang="en-US" smtClean="0"/>
              <a:t>Click to edit Master subtitle style</a:t>
            </a:r>
            <a:endParaRPr lang="x-none"/>
          </a:p>
        </p:txBody>
      </p:sp>
      <p:sp>
        <p:nvSpPr>
          <p:cNvPr id="6" name="Plassholder for lysbildenummer 5"/>
          <p:cNvSpPr>
            <a:spLocks noGrp="1"/>
          </p:cNvSpPr>
          <p:nvPr>
            <p:ph type="sldNum" sz="quarter" idx="12"/>
          </p:nvPr>
        </p:nvSpPr>
        <p:spPr/>
        <p:txBody>
          <a:bodyPr/>
          <a:lstStyle/>
          <a:p>
            <a:pPr>
              <a:defRPr b="0" i="0"/>
            </a:pPr>
            <a:fld id="{533AD36B-7906-4963-821D-E031940F9221}"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37188468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b="0" i="0"/>
            </a:pPr>
            <a:r>
              <a:rPr lang="en-US" smtClean="0"/>
              <a:t>Click to edit Master title style</a:t>
            </a:r>
            <a:endParaRPr lang="x-none"/>
          </a:p>
        </p:txBody>
      </p:sp>
      <p:sp>
        <p:nvSpPr>
          <p:cNvPr id="3" name="Plassholder for loddrett tekst 2"/>
          <p:cNvSpPr>
            <a:spLocks noGrp="1"/>
          </p:cNvSpPr>
          <p:nvPr>
            <p:ph type="body" orient="vert" idx="1"/>
          </p:nvPr>
        </p:nvSpPr>
        <p:spPr/>
        <p:txBody>
          <a:bodyPr vert="eaVert"/>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dato 3"/>
          <p:cNvSpPr>
            <a:spLocks noGrp="1"/>
          </p:cNvSpPr>
          <p:nvPr>
            <p:ph type="dt" sz="half" idx="10"/>
          </p:nvPr>
        </p:nvSpPr>
        <p:spPr>
          <a:xfrm>
            <a:off x="838200" y="6356352"/>
            <a:ext cx="2743200" cy="365125"/>
          </a:xfrm>
          <a:prstGeom prst="rect">
            <a:avLst/>
          </a:prstGeom>
        </p:spPr>
        <p:txBody>
          <a:bodyPr/>
          <a:lstStyle/>
          <a:p>
            <a:pPr>
              <a:defRPr b="0" i="0"/>
            </a:pPr>
            <a:fld id="{40A5EBF1-13AB-4CAA-91F3-9032E2FBA1BB}" type="datetimeFigureOut">
              <a:rPr lang="nb-NO" smtClean="0">
                <a:solidFill>
                  <a:prstClr val="black"/>
                </a:solidFill>
              </a:rPr>
              <a:t>13.01.2019</a:t>
            </a:fld>
            <a:endParaRPr lang="nb-NO" dirty="0">
              <a:solidFill>
                <a:prstClr val="black"/>
              </a:solidFill>
            </a:endParaRPr>
          </a:p>
        </p:txBody>
      </p:sp>
      <p:sp>
        <p:nvSpPr>
          <p:cNvPr id="5" name="Plassholder for bunntekst 4"/>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6" name="Plassholder for lysbildenummer 5"/>
          <p:cNvSpPr>
            <a:spLocks noGrp="1"/>
          </p:cNvSpPr>
          <p:nvPr>
            <p:ph type="sldNum" sz="quarter" idx="12"/>
          </p:nvPr>
        </p:nvSpPr>
        <p:spPr/>
        <p:txBody>
          <a:bodyPr/>
          <a:lstStyle/>
          <a:p>
            <a:pPr>
              <a:defRPr b="0" i="0"/>
            </a:pPr>
            <a:fld id="{354025B9-B4D1-4DA1-B2E4-4144417E3363}"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39169545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1" y="365125"/>
            <a:ext cx="2628900" cy="5811838"/>
          </a:xfrm>
        </p:spPr>
        <p:txBody>
          <a:bodyPr vert="eaVert"/>
          <a:lstStyle/>
          <a:p>
            <a:pPr>
              <a:defRPr b="0" i="0"/>
            </a:pPr>
            <a:r>
              <a:rPr lang="en-US" smtClean="0"/>
              <a:t>Click to edit Master title style</a:t>
            </a:r>
            <a:endParaRPr lang="x-none"/>
          </a:p>
        </p:txBody>
      </p:sp>
      <p:sp>
        <p:nvSpPr>
          <p:cNvPr id="3" name="Plassholder for loddrett tekst 2"/>
          <p:cNvSpPr>
            <a:spLocks noGrp="1"/>
          </p:cNvSpPr>
          <p:nvPr>
            <p:ph type="body" orient="vert" idx="1"/>
          </p:nvPr>
        </p:nvSpPr>
        <p:spPr>
          <a:xfrm>
            <a:off x="838201" y="365125"/>
            <a:ext cx="7734300" cy="5811838"/>
          </a:xfrm>
        </p:spPr>
        <p:txBody>
          <a:bodyPr vert="eaVert"/>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dato 3"/>
          <p:cNvSpPr>
            <a:spLocks noGrp="1"/>
          </p:cNvSpPr>
          <p:nvPr>
            <p:ph type="dt" sz="half" idx="10"/>
          </p:nvPr>
        </p:nvSpPr>
        <p:spPr>
          <a:xfrm>
            <a:off x="838200" y="6356352"/>
            <a:ext cx="2743200" cy="365125"/>
          </a:xfrm>
          <a:prstGeom prst="rect">
            <a:avLst/>
          </a:prstGeom>
        </p:spPr>
        <p:txBody>
          <a:bodyPr/>
          <a:lstStyle/>
          <a:p>
            <a:pPr>
              <a:defRPr b="0" i="0"/>
            </a:pPr>
            <a:fld id="{839B6DEF-4B9A-4A42-ACBD-0B470295AD81}" type="datetimeFigureOut">
              <a:rPr lang="nb-NO" smtClean="0">
                <a:solidFill>
                  <a:prstClr val="black"/>
                </a:solidFill>
              </a:rPr>
              <a:t>13.01.2019</a:t>
            </a:fld>
            <a:endParaRPr lang="nb-NO" dirty="0">
              <a:solidFill>
                <a:prstClr val="black"/>
              </a:solidFill>
            </a:endParaRPr>
          </a:p>
        </p:txBody>
      </p:sp>
      <p:sp>
        <p:nvSpPr>
          <p:cNvPr id="5" name="Plassholder for bunntekst 4"/>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6" name="Plassholder for lysbildenummer 5"/>
          <p:cNvSpPr>
            <a:spLocks noGrp="1"/>
          </p:cNvSpPr>
          <p:nvPr>
            <p:ph type="sldNum" sz="quarter" idx="12"/>
          </p:nvPr>
        </p:nvSpPr>
        <p:spPr/>
        <p:txBody>
          <a:bodyPr/>
          <a:lstStyle/>
          <a:p>
            <a:pPr>
              <a:defRPr b="0" i="0"/>
            </a:pPr>
            <a:fld id="{CB150508-837A-4603-90C3-017E2E8C0FC9}"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40918866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b="0" i="0"/>
            </a:pPr>
            <a:r>
              <a:rPr lang="en-US" smtClean="0"/>
              <a:t>Click to edit Master title style</a:t>
            </a:r>
            <a:endParaRPr lang="x-none"/>
          </a:p>
        </p:txBody>
      </p:sp>
      <p:sp>
        <p:nvSpPr>
          <p:cNvPr id="3" name="Plassholder for innhold 2"/>
          <p:cNvSpPr>
            <a:spLocks noGrp="1"/>
          </p:cNvSpPr>
          <p:nvPr>
            <p:ph idx="1"/>
          </p:nvPr>
        </p:nvSpPr>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dato 3"/>
          <p:cNvSpPr>
            <a:spLocks noGrp="1"/>
          </p:cNvSpPr>
          <p:nvPr>
            <p:ph type="dt" sz="half" idx="10"/>
          </p:nvPr>
        </p:nvSpPr>
        <p:spPr>
          <a:xfrm>
            <a:off x="838200" y="6356352"/>
            <a:ext cx="2743200" cy="365125"/>
          </a:xfrm>
          <a:prstGeom prst="rect">
            <a:avLst/>
          </a:prstGeom>
        </p:spPr>
        <p:txBody>
          <a:bodyPr/>
          <a:lstStyle/>
          <a:p>
            <a:pPr>
              <a:defRPr b="0" i="0"/>
            </a:pPr>
            <a:fld id="{9D85FF10-C4B3-468F-928F-59F8467812CC}" type="datetimeFigureOut">
              <a:rPr lang="nb-NO" smtClean="0">
                <a:solidFill>
                  <a:prstClr val="black"/>
                </a:solidFill>
              </a:rPr>
              <a:t>13.01.2019</a:t>
            </a:fld>
            <a:endParaRPr lang="nb-NO" dirty="0">
              <a:solidFill>
                <a:prstClr val="black"/>
              </a:solidFill>
            </a:endParaRPr>
          </a:p>
        </p:txBody>
      </p:sp>
      <p:sp>
        <p:nvSpPr>
          <p:cNvPr id="5" name="Plassholder for bunntekst 4"/>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6" name="Plassholder for lysbildenummer 5"/>
          <p:cNvSpPr>
            <a:spLocks noGrp="1"/>
          </p:cNvSpPr>
          <p:nvPr>
            <p:ph type="sldNum" sz="quarter" idx="12"/>
          </p:nvPr>
        </p:nvSpPr>
        <p:spPr/>
        <p:txBody>
          <a:bodyPr/>
          <a:lstStyle/>
          <a:p>
            <a:pPr>
              <a:defRPr b="0" i="0"/>
            </a:pPr>
            <a:fld id="{93982049-7987-4DD0-B4A9-19E927616D5D}"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22575580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1" y="1709740"/>
            <a:ext cx="10515600" cy="2852737"/>
          </a:xfrm>
        </p:spPr>
        <p:txBody>
          <a:bodyPr anchor="b"/>
          <a:lstStyle>
            <a:lvl1pPr>
              <a:defRPr sz="6000"/>
            </a:lvl1pPr>
          </a:lstStyle>
          <a:p>
            <a:pPr>
              <a:defRPr b="0" i="0"/>
            </a:pPr>
            <a:r>
              <a:rPr lang="en-US" smtClean="0"/>
              <a:t>Click to edit Master title style</a:t>
            </a:r>
            <a:endParaRPr lang="x-none"/>
          </a:p>
        </p:txBody>
      </p:sp>
      <p:sp>
        <p:nvSpPr>
          <p:cNvPr id="3" name="Plassholder for tekst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b="0" i="0"/>
            </a:pPr>
            <a:r>
              <a:rPr lang="en-US" smtClean="0"/>
              <a:t>Edit Master text styles</a:t>
            </a:r>
          </a:p>
        </p:txBody>
      </p:sp>
      <p:sp>
        <p:nvSpPr>
          <p:cNvPr id="4" name="Plassholder for dato 3"/>
          <p:cNvSpPr>
            <a:spLocks noGrp="1"/>
          </p:cNvSpPr>
          <p:nvPr>
            <p:ph type="dt" sz="half" idx="10"/>
          </p:nvPr>
        </p:nvSpPr>
        <p:spPr>
          <a:xfrm>
            <a:off x="838200" y="6356352"/>
            <a:ext cx="2743200" cy="365125"/>
          </a:xfrm>
          <a:prstGeom prst="rect">
            <a:avLst/>
          </a:prstGeom>
        </p:spPr>
        <p:txBody>
          <a:bodyPr/>
          <a:lstStyle/>
          <a:p>
            <a:pPr>
              <a:defRPr b="0" i="0"/>
            </a:pPr>
            <a:fld id="{EF4F1C12-498B-430A-B8E5-67548D7C71F5}" type="datetimeFigureOut">
              <a:rPr lang="nb-NO" smtClean="0">
                <a:solidFill>
                  <a:prstClr val="black"/>
                </a:solidFill>
              </a:rPr>
              <a:t>13.01.2019</a:t>
            </a:fld>
            <a:endParaRPr lang="nb-NO" dirty="0">
              <a:solidFill>
                <a:prstClr val="black"/>
              </a:solidFill>
            </a:endParaRPr>
          </a:p>
        </p:txBody>
      </p:sp>
      <p:sp>
        <p:nvSpPr>
          <p:cNvPr id="5" name="Plassholder for bunntekst 4"/>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6" name="Plassholder for lysbildenummer 5"/>
          <p:cNvSpPr>
            <a:spLocks noGrp="1"/>
          </p:cNvSpPr>
          <p:nvPr>
            <p:ph type="sldNum" sz="quarter" idx="12"/>
          </p:nvPr>
        </p:nvSpPr>
        <p:spPr/>
        <p:txBody>
          <a:bodyPr/>
          <a:lstStyle/>
          <a:p>
            <a:pPr>
              <a:defRPr b="0" i="0"/>
            </a:pPr>
            <a:fld id="{B208E73A-3E54-4D09-A2C8-AC211379B445}"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14376246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b="0" i="0"/>
            </a:pPr>
            <a:r>
              <a:rPr lang="en-US" smtClean="0"/>
              <a:t>Click to edit Master title style</a:t>
            </a:r>
            <a:endParaRPr lang="x-none"/>
          </a:p>
        </p:txBody>
      </p:sp>
      <p:sp>
        <p:nvSpPr>
          <p:cNvPr id="3" name="Plassholder for innhold 2"/>
          <p:cNvSpPr>
            <a:spLocks noGrp="1"/>
          </p:cNvSpPr>
          <p:nvPr>
            <p:ph sz="half" idx="1"/>
          </p:nvPr>
        </p:nvSpPr>
        <p:spPr>
          <a:xfrm>
            <a:off x="838200" y="1825625"/>
            <a:ext cx="5181600" cy="4351338"/>
          </a:xfrm>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innhold 3"/>
          <p:cNvSpPr>
            <a:spLocks noGrp="1"/>
          </p:cNvSpPr>
          <p:nvPr>
            <p:ph sz="half" idx="2"/>
          </p:nvPr>
        </p:nvSpPr>
        <p:spPr>
          <a:xfrm>
            <a:off x="6172200" y="1825625"/>
            <a:ext cx="5181600" cy="4351338"/>
          </a:xfrm>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5" name="Plassholder for dato 4"/>
          <p:cNvSpPr>
            <a:spLocks noGrp="1"/>
          </p:cNvSpPr>
          <p:nvPr>
            <p:ph type="dt" sz="half" idx="10"/>
          </p:nvPr>
        </p:nvSpPr>
        <p:spPr>
          <a:xfrm>
            <a:off x="838200" y="6356352"/>
            <a:ext cx="2743200" cy="365125"/>
          </a:xfrm>
          <a:prstGeom prst="rect">
            <a:avLst/>
          </a:prstGeom>
        </p:spPr>
        <p:txBody>
          <a:bodyPr/>
          <a:lstStyle/>
          <a:p>
            <a:pPr>
              <a:defRPr b="0" i="0"/>
            </a:pPr>
            <a:fld id="{24E2F0EF-4C1F-4E38-AC94-8BFB9614ADA7}" type="datetimeFigureOut">
              <a:rPr lang="nb-NO" smtClean="0">
                <a:solidFill>
                  <a:prstClr val="black"/>
                </a:solidFill>
              </a:rPr>
              <a:t>13.01.2019</a:t>
            </a:fld>
            <a:endParaRPr lang="nb-NO" dirty="0">
              <a:solidFill>
                <a:prstClr val="black"/>
              </a:solidFill>
            </a:endParaRPr>
          </a:p>
        </p:txBody>
      </p:sp>
      <p:sp>
        <p:nvSpPr>
          <p:cNvPr id="6" name="Plassholder for bunntekst 5"/>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7" name="Plassholder for lysbildenummer 6"/>
          <p:cNvSpPr>
            <a:spLocks noGrp="1"/>
          </p:cNvSpPr>
          <p:nvPr>
            <p:ph type="sldNum" sz="quarter" idx="12"/>
          </p:nvPr>
        </p:nvSpPr>
        <p:spPr/>
        <p:txBody>
          <a:bodyPr/>
          <a:lstStyle/>
          <a:p>
            <a:pPr>
              <a:defRPr b="0" i="0"/>
            </a:pPr>
            <a:fld id="{0B46AB39-170E-410A-9D5C-9194CE0A183E}"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864388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7"/>
            <a:ext cx="10515600" cy="1325563"/>
          </a:xfrm>
        </p:spPr>
        <p:txBody>
          <a:bodyPr/>
          <a:lstStyle/>
          <a:p>
            <a:pPr>
              <a:defRPr b="0" i="0"/>
            </a:pPr>
            <a:r>
              <a:rPr lang="en-US" smtClean="0"/>
              <a:t>Click to edit Master title style</a:t>
            </a:r>
            <a:endParaRPr lang="x-none"/>
          </a:p>
        </p:txBody>
      </p:sp>
      <p:sp>
        <p:nvSpPr>
          <p:cNvPr id="3" name="Plassholder for tekst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b="0" i="0"/>
            </a:pPr>
            <a:r>
              <a:rPr lang="en-US" b="1" smtClean="0"/>
              <a:t>Edit Master text styles</a:t>
            </a:r>
          </a:p>
        </p:txBody>
      </p:sp>
      <p:sp>
        <p:nvSpPr>
          <p:cNvPr id="4" name="Plassholder for innhold 3"/>
          <p:cNvSpPr>
            <a:spLocks noGrp="1"/>
          </p:cNvSpPr>
          <p:nvPr>
            <p:ph sz="half" idx="2"/>
          </p:nvPr>
        </p:nvSpPr>
        <p:spPr>
          <a:xfrm>
            <a:off x="839789" y="2505075"/>
            <a:ext cx="5157787" cy="3684588"/>
          </a:xfrm>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5" name="Plassholder for tekst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b="0" i="0"/>
            </a:pPr>
            <a:r>
              <a:rPr lang="en-US" b="1" smtClean="0"/>
              <a:t>Edit Master text styles</a:t>
            </a:r>
          </a:p>
        </p:txBody>
      </p:sp>
      <p:sp>
        <p:nvSpPr>
          <p:cNvPr id="6" name="Plassholder for innhold 5"/>
          <p:cNvSpPr>
            <a:spLocks noGrp="1"/>
          </p:cNvSpPr>
          <p:nvPr>
            <p:ph sz="quarter" idx="4"/>
          </p:nvPr>
        </p:nvSpPr>
        <p:spPr>
          <a:xfrm>
            <a:off x="6172201" y="2505075"/>
            <a:ext cx="5183188" cy="3684588"/>
          </a:xfrm>
        </p:spPr>
        <p:txBody>
          <a:body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7" name="Plassholder for dato 6"/>
          <p:cNvSpPr>
            <a:spLocks noGrp="1"/>
          </p:cNvSpPr>
          <p:nvPr>
            <p:ph type="dt" sz="half" idx="10"/>
          </p:nvPr>
        </p:nvSpPr>
        <p:spPr>
          <a:xfrm>
            <a:off x="838200" y="6356352"/>
            <a:ext cx="2743200" cy="365125"/>
          </a:xfrm>
          <a:prstGeom prst="rect">
            <a:avLst/>
          </a:prstGeom>
        </p:spPr>
        <p:txBody>
          <a:bodyPr/>
          <a:lstStyle/>
          <a:p>
            <a:pPr>
              <a:defRPr b="0" i="0"/>
            </a:pPr>
            <a:fld id="{17733752-5CE4-4C74-BDF2-BD7964CFAA32}" type="datetimeFigureOut">
              <a:rPr lang="nb-NO" smtClean="0">
                <a:solidFill>
                  <a:prstClr val="black"/>
                </a:solidFill>
              </a:rPr>
              <a:t>13.01.2019</a:t>
            </a:fld>
            <a:endParaRPr lang="nb-NO" dirty="0">
              <a:solidFill>
                <a:prstClr val="black"/>
              </a:solidFill>
            </a:endParaRPr>
          </a:p>
        </p:txBody>
      </p:sp>
      <p:sp>
        <p:nvSpPr>
          <p:cNvPr id="8" name="Plassholder for bunntekst 7"/>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9" name="Plassholder for lysbildenummer 8"/>
          <p:cNvSpPr>
            <a:spLocks noGrp="1"/>
          </p:cNvSpPr>
          <p:nvPr>
            <p:ph type="sldNum" sz="quarter" idx="12"/>
          </p:nvPr>
        </p:nvSpPr>
        <p:spPr/>
        <p:txBody>
          <a:bodyPr/>
          <a:lstStyle/>
          <a:p>
            <a:pPr>
              <a:defRPr b="0" i="0"/>
            </a:pPr>
            <a:fld id="{B33A6528-BC17-4EBB-8114-D234C164149E}"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85750961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defRPr b="0" i="0"/>
            </a:pPr>
            <a:r>
              <a:rPr lang="en-US" smtClean="0"/>
              <a:t>Click to edit Master title style</a:t>
            </a:r>
            <a:endParaRPr lang="x-none"/>
          </a:p>
        </p:txBody>
      </p:sp>
      <p:sp>
        <p:nvSpPr>
          <p:cNvPr id="3" name="Plassholder for dato 2"/>
          <p:cNvSpPr>
            <a:spLocks noGrp="1"/>
          </p:cNvSpPr>
          <p:nvPr>
            <p:ph type="dt" sz="half" idx="10"/>
          </p:nvPr>
        </p:nvSpPr>
        <p:spPr>
          <a:xfrm>
            <a:off x="838200" y="6356352"/>
            <a:ext cx="2743200" cy="365125"/>
          </a:xfrm>
          <a:prstGeom prst="rect">
            <a:avLst/>
          </a:prstGeom>
        </p:spPr>
        <p:txBody>
          <a:bodyPr/>
          <a:lstStyle/>
          <a:p>
            <a:pPr>
              <a:defRPr b="0" i="0"/>
            </a:pPr>
            <a:fld id="{39BE114E-9D94-4F11-9A46-ED6CCE7D916E}" type="datetimeFigureOut">
              <a:rPr lang="nb-NO" smtClean="0">
                <a:solidFill>
                  <a:prstClr val="black"/>
                </a:solidFill>
              </a:rPr>
              <a:t>13.01.2019</a:t>
            </a:fld>
            <a:endParaRPr lang="nb-NO" dirty="0">
              <a:solidFill>
                <a:prstClr val="black"/>
              </a:solidFill>
            </a:endParaRPr>
          </a:p>
        </p:txBody>
      </p:sp>
      <p:sp>
        <p:nvSpPr>
          <p:cNvPr id="4" name="Plassholder for bunntekst 3"/>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5" name="Plassholder for lysbildenummer 4"/>
          <p:cNvSpPr>
            <a:spLocks noGrp="1"/>
          </p:cNvSpPr>
          <p:nvPr>
            <p:ph type="sldNum" sz="quarter" idx="12"/>
          </p:nvPr>
        </p:nvSpPr>
        <p:spPr/>
        <p:txBody>
          <a:bodyPr/>
          <a:lstStyle/>
          <a:p>
            <a:pPr>
              <a:defRPr b="0" i="0"/>
            </a:pPr>
            <a:fld id="{E1BA492E-7DC1-4FAF-AAB2-BEB83B400CE9}"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126173339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2"/>
            <a:ext cx="2743200" cy="365125"/>
          </a:xfrm>
          <a:prstGeom prst="rect">
            <a:avLst/>
          </a:prstGeom>
        </p:spPr>
        <p:txBody>
          <a:bodyPr/>
          <a:lstStyle/>
          <a:p>
            <a:pPr>
              <a:defRPr b="0" i="0"/>
            </a:pPr>
            <a:fld id="{E882FD04-C13C-41D7-89EC-ECDB4DE0866E}" type="datetimeFigureOut">
              <a:rPr lang="nb-NO" smtClean="0">
                <a:solidFill>
                  <a:prstClr val="black"/>
                </a:solidFill>
              </a:rPr>
              <a:t>13.01.2019</a:t>
            </a:fld>
            <a:endParaRPr lang="nb-NO" dirty="0">
              <a:solidFill>
                <a:prstClr val="black"/>
              </a:solidFill>
            </a:endParaRPr>
          </a:p>
        </p:txBody>
      </p:sp>
      <p:sp>
        <p:nvSpPr>
          <p:cNvPr id="3" name="Plassholder for bunntekst 2"/>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4" name="Plassholder for lysbildenummer 3"/>
          <p:cNvSpPr>
            <a:spLocks noGrp="1"/>
          </p:cNvSpPr>
          <p:nvPr>
            <p:ph type="sldNum" sz="quarter" idx="12"/>
          </p:nvPr>
        </p:nvSpPr>
        <p:spPr/>
        <p:txBody>
          <a:bodyPr/>
          <a:lstStyle/>
          <a:p>
            <a:pPr>
              <a:defRPr b="0" i="0"/>
            </a:pPr>
            <a:fld id="{0F646728-8B3F-4A55-90CA-1AC622726E03}"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4411160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pPr>
              <a:defRPr b="0" i="0"/>
            </a:pPr>
            <a:r>
              <a:rPr lang="en-US" smtClean="0"/>
              <a:t>Click to edit Master title style</a:t>
            </a:r>
            <a:endParaRPr lang="x-none"/>
          </a:p>
        </p:txBody>
      </p:sp>
      <p:sp>
        <p:nvSpPr>
          <p:cNvPr id="3" name="Plassholder for innhold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b="0" i="0"/>
            </a:pPr>
            <a:r>
              <a:rPr lang="en-US" smtClean="0"/>
              <a:t>Edit Master text styles</a:t>
            </a:r>
          </a:p>
          <a:p>
            <a:pPr lvl="1">
              <a:defRPr b="0" i="0"/>
            </a:pPr>
            <a:r>
              <a:rPr lang="en-US" smtClean="0"/>
              <a:t>Second level</a:t>
            </a:r>
          </a:p>
          <a:p>
            <a:pPr lvl="2">
              <a:defRPr b="0" i="0"/>
            </a:pPr>
            <a:r>
              <a:rPr lang="en-US" smtClean="0"/>
              <a:t>Third level</a:t>
            </a:r>
          </a:p>
          <a:p>
            <a:pPr lvl="3">
              <a:defRPr b="0" i="0"/>
            </a:pPr>
            <a:r>
              <a:rPr lang="en-US" smtClean="0"/>
              <a:t>Fourth level</a:t>
            </a:r>
          </a:p>
          <a:p>
            <a:pPr lvl="4">
              <a:defRPr b="0" i="0"/>
            </a:pPr>
            <a:r>
              <a:rPr lang="en-US" smtClean="0"/>
              <a:t>Fifth level</a:t>
            </a:r>
            <a:endParaRPr lang="x-none"/>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defRPr b="0" i="0"/>
            </a:pPr>
            <a:r>
              <a:rPr lang="en-US" smtClean="0"/>
              <a:t>Edit Master text styles</a:t>
            </a:r>
          </a:p>
        </p:txBody>
      </p:sp>
      <p:sp>
        <p:nvSpPr>
          <p:cNvPr id="5" name="Plassholder for dato 4"/>
          <p:cNvSpPr>
            <a:spLocks noGrp="1"/>
          </p:cNvSpPr>
          <p:nvPr>
            <p:ph type="dt" sz="half" idx="10"/>
          </p:nvPr>
        </p:nvSpPr>
        <p:spPr>
          <a:xfrm>
            <a:off x="838200" y="6356352"/>
            <a:ext cx="2743200" cy="365125"/>
          </a:xfrm>
          <a:prstGeom prst="rect">
            <a:avLst/>
          </a:prstGeom>
        </p:spPr>
        <p:txBody>
          <a:bodyPr/>
          <a:lstStyle/>
          <a:p>
            <a:pPr>
              <a:defRPr b="0" i="0"/>
            </a:pPr>
            <a:fld id="{D851369C-0B3C-4A7F-8C3B-DCBF1BE8FA5C}" type="datetimeFigureOut">
              <a:rPr lang="nb-NO" smtClean="0">
                <a:solidFill>
                  <a:prstClr val="black"/>
                </a:solidFill>
              </a:rPr>
              <a:t>13.01.2019</a:t>
            </a:fld>
            <a:endParaRPr lang="nb-NO" dirty="0">
              <a:solidFill>
                <a:prstClr val="black"/>
              </a:solidFill>
            </a:endParaRPr>
          </a:p>
        </p:txBody>
      </p:sp>
      <p:sp>
        <p:nvSpPr>
          <p:cNvPr id="6" name="Plassholder for bunntekst 5"/>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7" name="Plassholder for lysbildenummer 6"/>
          <p:cNvSpPr>
            <a:spLocks noGrp="1"/>
          </p:cNvSpPr>
          <p:nvPr>
            <p:ph type="sldNum" sz="quarter" idx="12"/>
          </p:nvPr>
        </p:nvSpPr>
        <p:spPr/>
        <p:txBody>
          <a:bodyPr/>
          <a:lstStyle/>
          <a:p>
            <a:pPr>
              <a:defRPr b="0" i="0"/>
            </a:pPr>
            <a:fld id="{91958767-E146-4A70-A5A6-534A1EE4E8F9}"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6400876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pPr>
              <a:defRPr b="0" i="0"/>
            </a:pPr>
            <a:r>
              <a:rPr lang="en-US" smtClean="0"/>
              <a:t>Click to edit Master title style</a:t>
            </a:r>
            <a:endParaRPr lang="x-none"/>
          </a:p>
        </p:txBody>
      </p:sp>
      <p:sp>
        <p:nvSpPr>
          <p:cNvPr id="3" name="Plassholder for bilde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a:defRPr b="0" i="0"/>
            </a:pPr>
            <a:r>
              <a:rPr lang="en-US" smtClean="0"/>
              <a:t>Click icon to add picture</a:t>
            </a:r>
            <a:endParaRPr lang="nb-NO" dirty="0"/>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defRPr b="0" i="0"/>
            </a:pPr>
            <a:r>
              <a:rPr lang="en-US" smtClean="0"/>
              <a:t>Edit Master text styles</a:t>
            </a:r>
          </a:p>
        </p:txBody>
      </p:sp>
      <p:sp>
        <p:nvSpPr>
          <p:cNvPr id="5" name="Plassholder for dato 4"/>
          <p:cNvSpPr>
            <a:spLocks noGrp="1"/>
          </p:cNvSpPr>
          <p:nvPr>
            <p:ph type="dt" sz="half" idx="10"/>
          </p:nvPr>
        </p:nvSpPr>
        <p:spPr>
          <a:xfrm>
            <a:off x="838200" y="6356352"/>
            <a:ext cx="2743200" cy="365125"/>
          </a:xfrm>
          <a:prstGeom prst="rect">
            <a:avLst/>
          </a:prstGeom>
        </p:spPr>
        <p:txBody>
          <a:bodyPr/>
          <a:lstStyle/>
          <a:p>
            <a:pPr>
              <a:defRPr b="0" i="0"/>
            </a:pPr>
            <a:fld id="{33EF9D21-964D-4EFE-A3DB-DBF7AFBBD1E9}" type="datetimeFigureOut">
              <a:rPr lang="nb-NO" smtClean="0">
                <a:solidFill>
                  <a:prstClr val="black"/>
                </a:solidFill>
              </a:rPr>
              <a:t>13.01.2019</a:t>
            </a:fld>
            <a:endParaRPr lang="nb-NO" dirty="0">
              <a:solidFill>
                <a:prstClr val="black"/>
              </a:solidFill>
            </a:endParaRPr>
          </a:p>
        </p:txBody>
      </p:sp>
      <p:sp>
        <p:nvSpPr>
          <p:cNvPr id="6" name="Plassholder for bunntekst 5"/>
          <p:cNvSpPr>
            <a:spLocks noGrp="1"/>
          </p:cNvSpPr>
          <p:nvPr>
            <p:ph type="ftr" sz="quarter" idx="11"/>
          </p:nvPr>
        </p:nvSpPr>
        <p:spPr>
          <a:xfrm>
            <a:off x="4038600" y="6356352"/>
            <a:ext cx="4114800" cy="365125"/>
          </a:xfrm>
          <a:prstGeom prst="rect">
            <a:avLst/>
          </a:prstGeom>
        </p:spPr>
        <p:txBody>
          <a:bodyPr/>
          <a:lstStyle/>
          <a:p>
            <a:pPr>
              <a:defRPr b="0" i="0"/>
            </a:pPr>
            <a:endParaRPr lang="nb-NO" dirty="0">
              <a:solidFill>
                <a:prstClr val="black"/>
              </a:solidFill>
            </a:endParaRPr>
          </a:p>
        </p:txBody>
      </p:sp>
      <p:sp>
        <p:nvSpPr>
          <p:cNvPr id="7" name="Plassholder for lysbildenummer 6"/>
          <p:cNvSpPr>
            <a:spLocks noGrp="1"/>
          </p:cNvSpPr>
          <p:nvPr>
            <p:ph type="sldNum" sz="quarter" idx="12"/>
          </p:nvPr>
        </p:nvSpPr>
        <p:spPr/>
        <p:txBody>
          <a:bodyPr/>
          <a:lstStyle/>
          <a:p>
            <a:pPr>
              <a:defRPr b="0" i="0"/>
            </a:pPr>
            <a:fld id="{34B9D39E-0FD0-4D97-AE25-BB510AD3DD97}" type="slidenum">
              <a:rPr lang="nb-NO" smtClean="0">
                <a:solidFill>
                  <a:prstClr val="black">
                    <a:tint val="75000"/>
                  </a:prstClr>
                </a:solidFill>
              </a:rPr>
              <a:t>‹#›</a:t>
            </a:fld>
            <a:endParaRPr lang="nb-NO" dirty="0">
              <a:solidFill>
                <a:prstClr val="black">
                  <a:tint val="75000"/>
                </a:prstClr>
              </a:solidFill>
            </a:endParaRPr>
          </a:p>
        </p:txBody>
      </p:sp>
    </p:spTree>
    <p:extLst>
      <p:ext uri="{BB962C8B-B14F-4D97-AF65-F5344CB8AC3E}">
        <p14:creationId xmlns:p14="http://schemas.microsoft.com/office/powerpoint/2010/main" val="21086540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pPr>
              <a:defRPr b="0" i="0"/>
            </a:pPr>
            <a:r>
              <a:rPr lang="x-none"/>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defRPr b="0" i="0"/>
            </a:pPr>
            <a:r>
              <a:rPr lang="x-none"/>
              <a:t>Klikk for å redigere tekststiler i malen</a:t>
            </a:r>
          </a:p>
          <a:p>
            <a:pPr lvl="1">
              <a:defRPr b="0" i="0"/>
            </a:pPr>
            <a:r>
              <a:rPr lang="x-none"/>
              <a:t>Second level</a:t>
            </a:r>
          </a:p>
          <a:p>
            <a:pPr lvl="2">
              <a:defRPr b="0" i="0"/>
            </a:pPr>
            <a:r>
              <a:rPr lang="x-none"/>
              <a:t>Third level</a:t>
            </a:r>
          </a:p>
          <a:p>
            <a:pPr lvl="3">
              <a:defRPr b="0" i="0"/>
            </a:pPr>
            <a:r>
              <a:rPr lang="x-none"/>
              <a:t>Fourth level</a:t>
            </a:r>
          </a:p>
          <a:p>
            <a:pPr lvl="4">
              <a:defRPr b="0" i="0"/>
            </a:pPr>
            <a:r>
              <a:rPr lang="x-none"/>
              <a:t>Fifth level</a:t>
            </a:r>
          </a:p>
        </p:txBody>
      </p:sp>
      <p:sp>
        <p:nvSpPr>
          <p:cNvPr id="6" name="Plassholder for lysbilde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pPr>
              <a:defRPr b="0" i="0"/>
            </a:pPr>
            <a:fld id="{04DBF964-4BD5-4632-AA07-65EFF81BDA02}" type="slidenum">
              <a:rPr lang="nb-NO" smtClean="0">
                <a:solidFill>
                  <a:prstClr val="black">
                    <a:tint val="75000"/>
                  </a:prstClr>
                </a:solidFill>
              </a:rPr>
              <a:t>‹#›</a:t>
            </a:fld>
            <a:endParaRPr lang="nb-NO" dirty="0">
              <a:solidFill>
                <a:prstClr val="black">
                  <a:tint val="75000"/>
                </a:prstClr>
              </a:solidFill>
            </a:endParaRPr>
          </a:p>
        </p:txBody>
      </p:sp>
      <p:pic>
        <p:nvPicPr>
          <p:cNvPr id="7" name="Bilde 6" descr="logo.jpg"/>
          <p:cNvPicPr>
            <a:picLocks noChangeAspect="1"/>
          </p:cNvPicPr>
          <p:nvPr userDrawn="1"/>
        </p:nvPicPr>
        <p:blipFill>
          <a:blip r:embed="rId13">
            <a:extLst>
              <a:ext uri="{28A0092B-C50C-407E-A947-70E740481C1C}">
                <a14:useLocalDpi xmlns:a14="http://schemas.microsoft.com/office/drawing/2010/main" val="0"/>
              </a:ext>
            </a:extLst>
          </a:blip>
          <a:stretch/>
        </p:blipFill>
        <p:spPr>
          <a:xfrm>
            <a:off x="423180" y="6465944"/>
            <a:ext cx="976089" cy="183326"/>
          </a:xfrm>
          <a:prstGeom prst="rect">
            <a:avLst/>
          </a:prstGeom>
        </p:spPr>
      </p:pic>
      <p:sp>
        <p:nvSpPr>
          <p:cNvPr id="8" name="TekstSylinder 7"/>
          <p:cNvSpPr txBox="1"/>
          <p:nvPr userDrawn="1"/>
        </p:nvSpPr>
        <p:spPr>
          <a:xfrm>
            <a:off x="1529842" y="6437169"/>
            <a:ext cx="2253048" cy="274594"/>
          </a:xfrm>
          <a:prstGeom prst="rect">
            <a:avLst/>
          </a:prstGeom>
          <a:noFill/>
        </p:spPr>
        <p:txBody>
          <a:bodyPr wrap="square" rtlCol="0">
            <a:spAutoFit/>
          </a:bodyPr>
          <a:lstStyle/>
          <a:p>
            <a:pPr>
              <a:defRPr b="0" i="0"/>
            </a:pPr>
            <a:r>
              <a:rPr lang="x-none" sz="1200">
                <a:solidFill>
                  <a:prstClr val="black"/>
                </a:solidFill>
                <a:cs typeface="Arial"/>
              </a:rPr>
              <a:t>Knowledge for a </a:t>
            </a:r>
            <a:r>
              <a:rPr lang="x-none" sz="1200">
                <a:solidFill>
                  <a:srgbClr val="0D3475"/>
                </a:solidFill>
                <a:cs typeface="Arial"/>
              </a:rPr>
              <a:t>better </a:t>
            </a:r>
            <a:r>
              <a:rPr lang="x-none" sz="1200">
                <a:solidFill>
                  <a:prstClr val="black"/>
                </a:solidFill>
                <a:cs typeface="Arial"/>
              </a:rPr>
              <a:t>world</a:t>
            </a:r>
          </a:p>
        </p:txBody>
      </p:sp>
    </p:spTree>
    <p:extLst>
      <p:ext uri="{BB962C8B-B14F-4D97-AF65-F5344CB8AC3E}">
        <p14:creationId xmlns:p14="http://schemas.microsoft.com/office/powerpoint/2010/main" val="45421334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xStyles>
    <p:title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2"/>
          <p:cNvSpPr/>
          <p:nvPr/>
        </p:nvSpPr>
        <p:spPr>
          <a:xfrm>
            <a:off x="0" y="1860835"/>
            <a:ext cx="12192000" cy="1649128"/>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ctrTitle"/>
          </p:nvPr>
        </p:nvSpPr>
        <p:spPr>
          <a:xfrm>
            <a:off x="204395" y="2198682"/>
            <a:ext cx="11987605" cy="1124045"/>
          </a:xfrm>
        </p:spPr>
        <p:txBody>
          <a:bodyPr>
            <a:noAutofit/>
          </a:bodyPr>
          <a:lstStyle/>
          <a:p>
            <a:r>
              <a:rPr lang="en-US" sz="4800" dirty="0"/>
              <a:t>An overview and evaluation of approaches for online process </a:t>
            </a:r>
            <a:r>
              <a:rPr lang="en-US" sz="4800" dirty="0" smtClean="0"/>
              <a:t>optimization</a:t>
            </a:r>
            <a:endParaRPr lang="en-GB" sz="4800" dirty="0"/>
          </a:p>
        </p:txBody>
      </p:sp>
      <p:sp>
        <p:nvSpPr>
          <p:cNvPr id="3" name="Subtitle 2"/>
          <p:cNvSpPr>
            <a:spLocks noGrp="1"/>
          </p:cNvSpPr>
          <p:nvPr>
            <p:ph type="subTitle" idx="1"/>
          </p:nvPr>
        </p:nvSpPr>
        <p:spPr>
          <a:xfrm>
            <a:off x="1524000" y="3845324"/>
            <a:ext cx="9144000" cy="1412475"/>
          </a:xfrm>
        </p:spPr>
        <p:txBody>
          <a:bodyPr>
            <a:noAutofit/>
          </a:bodyPr>
          <a:lstStyle/>
          <a:p>
            <a:r>
              <a:rPr lang="nb-NO" b="1" dirty="0" smtClean="0">
                <a:solidFill>
                  <a:schemeClr val="bg2">
                    <a:lumMod val="25000"/>
                  </a:schemeClr>
                </a:solidFill>
              </a:rPr>
              <a:t>Sigurd Skogestad</a:t>
            </a:r>
            <a:r>
              <a:rPr lang="nb-NO" dirty="0" smtClean="0">
                <a:solidFill>
                  <a:schemeClr val="bg2">
                    <a:lumMod val="25000"/>
                  </a:schemeClr>
                </a:solidFill>
              </a:rPr>
              <a:t>, Dinesh Krishnamoorthy</a:t>
            </a:r>
            <a:endParaRPr lang="nb-NO" dirty="0">
              <a:solidFill>
                <a:schemeClr val="bg2">
                  <a:lumMod val="25000"/>
                </a:schemeClr>
              </a:solidFill>
            </a:endParaRPr>
          </a:p>
          <a:p>
            <a:r>
              <a:rPr lang="nb-NO" sz="1800" dirty="0" smtClean="0">
                <a:solidFill>
                  <a:schemeClr val="tx1">
                    <a:lumMod val="65000"/>
                    <a:lumOff val="35000"/>
                  </a:schemeClr>
                </a:solidFill>
              </a:rPr>
              <a:t>Department </a:t>
            </a:r>
            <a:r>
              <a:rPr lang="nb-NO" sz="1800" dirty="0" err="1" smtClean="0">
                <a:solidFill>
                  <a:schemeClr val="tx1">
                    <a:lumMod val="65000"/>
                    <a:lumOff val="35000"/>
                  </a:schemeClr>
                </a:solidFill>
              </a:rPr>
              <a:t>of</a:t>
            </a:r>
            <a:r>
              <a:rPr lang="nb-NO" sz="1800" dirty="0" smtClean="0">
                <a:solidFill>
                  <a:schemeClr val="tx1">
                    <a:lumMod val="65000"/>
                    <a:lumOff val="35000"/>
                  </a:schemeClr>
                </a:solidFill>
              </a:rPr>
              <a:t> Chemical Engineering</a:t>
            </a:r>
          </a:p>
          <a:p>
            <a:r>
              <a:rPr lang="nb-NO" sz="1800" dirty="0" smtClean="0">
                <a:solidFill>
                  <a:schemeClr val="tx1">
                    <a:lumMod val="65000"/>
                    <a:lumOff val="35000"/>
                  </a:schemeClr>
                </a:solidFill>
              </a:rPr>
              <a:t>Norwegian </a:t>
            </a:r>
            <a:r>
              <a:rPr lang="en-GB" sz="1800" dirty="0" smtClean="0">
                <a:solidFill>
                  <a:schemeClr val="tx1">
                    <a:lumMod val="65000"/>
                    <a:lumOff val="35000"/>
                  </a:schemeClr>
                </a:solidFill>
              </a:rPr>
              <a:t>University</a:t>
            </a:r>
            <a:r>
              <a:rPr lang="nb-NO" sz="1800" dirty="0" smtClean="0">
                <a:solidFill>
                  <a:schemeClr val="tx1">
                    <a:lumMod val="65000"/>
                    <a:lumOff val="35000"/>
                  </a:schemeClr>
                </a:solidFill>
              </a:rPr>
              <a:t> </a:t>
            </a:r>
            <a:r>
              <a:rPr lang="en-GB" sz="1800" dirty="0" smtClean="0">
                <a:solidFill>
                  <a:schemeClr val="tx1">
                    <a:lumMod val="65000"/>
                    <a:lumOff val="35000"/>
                  </a:schemeClr>
                </a:solidFill>
              </a:rPr>
              <a:t>of</a:t>
            </a:r>
            <a:r>
              <a:rPr lang="nb-NO" sz="1800" dirty="0" smtClean="0">
                <a:solidFill>
                  <a:schemeClr val="tx1">
                    <a:lumMod val="65000"/>
                    <a:lumOff val="35000"/>
                  </a:schemeClr>
                </a:solidFill>
              </a:rPr>
              <a:t> Science and Technology, Trondheim, Norway</a:t>
            </a:r>
            <a:endParaRPr lang="nb-NO" sz="1800" dirty="0">
              <a:solidFill>
                <a:schemeClr val="tx1">
                  <a:lumMod val="65000"/>
                  <a:lumOff val="35000"/>
                </a:schemeClr>
              </a:solidFill>
            </a:endParaRPr>
          </a:p>
        </p:txBody>
      </p:sp>
      <p:pic>
        <p:nvPicPr>
          <p:cNvPr id="6" name="Picture 1" descr="http://www.forskningsradet.no/servlet/Satellite?blobcol=urldata&amp;blobheader=image%2Fgif&amp;blobkey=id&amp;blobtable=MungoBlobs&amp;blobwhere=1274493944033&amp;ssbinary=true"/>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8773" y="375016"/>
            <a:ext cx="756217" cy="6733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262168" y="388504"/>
            <a:ext cx="41352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377" fontAlgn="base">
              <a:spcBef>
                <a:spcPct val="0"/>
              </a:spcBef>
              <a:spcAft>
                <a:spcPct val="0"/>
              </a:spcAft>
            </a:pPr>
            <a:r>
              <a:rPr lang="nb-NO" altLang="nb-NO" sz="2000" b="1" dirty="0">
                <a:solidFill>
                  <a:srgbClr val="1F497D"/>
                </a:solidFill>
                <a:latin typeface="Calibri" pitchFamily="34" charset="0"/>
                <a:ea typeface="Calibri" pitchFamily="34" charset="0"/>
                <a:cs typeface="Times New Roman" pitchFamily="18" charset="0"/>
              </a:rPr>
              <a:t>SUBPRO</a:t>
            </a:r>
            <a:r>
              <a:rPr lang="nb-NO" altLang="nb-NO" sz="1600" b="1" dirty="0">
                <a:solidFill>
                  <a:srgbClr val="1F497D"/>
                </a:solidFill>
                <a:latin typeface="Calibri" pitchFamily="34" charset="0"/>
                <a:ea typeface="Calibri" pitchFamily="34" charset="0"/>
                <a:cs typeface="Times New Roman" pitchFamily="18" charset="0"/>
              </a:rPr>
              <a:t/>
            </a:r>
            <a:br>
              <a:rPr lang="nb-NO" altLang="nb-NO" sz="1600" b="1" dirty="0">
                <a:solidFill>
                  <a:srgbClr val="1F497D"/>
                </a:solidFill>
                <a:latin typeface="Calibri" pitchFamily="34" charset="0"/>
                <a:ea typeface="Calibri" pitchFamily="34" charset="0"/>
                <a:cs typeface="Times New Roman" pitchFamily="18" charset="0"/>
              </a:rPr>
            </a:br>
            <a:r>
              <a:rPr lang="nb-NO" altLang="nb-NO" sz="1600" b="1" dirty="0">
                <a:solidFill>
                  <a:srgbClr val="1F497D"/>
                </a:solidFill>
                <a:latin typeface="Calibri" pitchFamily="34" charset="0"/>
                <a:ea typeface="Calibri" pitchFamily="34" charset="0"/>
                <a:cs typeface="Times New Roman" pitchFamily="18" charset="0"/>
              </a:rPr>
              <a:t>SUBSEA PRODUCTION AND PROCESSING</a:t>
            </a:r>
            <a:endParaRPr lang="nb-NO" altLang="nb-NO" sz="1600" dirty="0">
              <a:latin typeface="Arial" pitchFamily="34" charset="0"/>
              <a:cs typeface="Arial" pitchFamily="34" charset="0"/>
            </a:endParaRPr>
          </a:p>
        </p:txBody>
      </p:sp>
      <p:sp>
        <p:nvSpPr>
          <p:cNvPr id="9" name="TextBox 8"/>
          <p:cNvSpPr txBox="1"/>
          <p:nvPr/>
        </p:nvSpPr>
        <p:spPr>
          <a:xfrm>
            <a:off x="-25167" y="6133065"/>
            <a:ext cx="12449262"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200" dirty="0" smtClean="0"/>
              <a:t>“Steady-state </a:t>
            </a:r>
            <a:r>
              <a:rPr lang="en-US" sz="1200" dirty="0"/>
              <a:t>real-time optimization using transient </a:t>
            </a:r>
            <a:r>
              <a:rPr lang="en-US" sz="1200" dirty="0" smtClean="0"/>
              <a:t>measurements”, D. </a:t>
            </a:r>
            <a:r>
              <a:rPr lang="nb-NO" sz="1200" dirty="0" smtClean="0"/>
              <a:t>Krishnamoorthy, B. Foss, S. Skogestad, </a:t>
            </a:r>
            <a:r>
              <a:rPr lang="nb-NO" sz="1200" i="1" dirty="0" smtClean="0"/>
              <a:t>Comp. </a:t>
            </a:r>
            <a:r>
              <a:rPr lang="nb-NO" sz="1200" i="1" dirty="0" err="1" smtClean="0"/>
              <a:t>Chem</a:t>
            </a:r>
            <a:r>
              <a:rPr lang="nb-NO" sz="1200" i="1" dirty="0" smtClean="0"/>
              <a:t>. Eng.. </a:t>
            </a:r>
            <a:r>
              <a:rPr lang="nb-NO" sz="1200" dirty="0" smtClean="0"/>
              <a:t>115, 34-45 (2018)</a:t>
            </a:r>
          </a:p>
          <a:p>
            <a:pPr marL="285750" indent="-285750">
              <a:buFont typeface="Arial" panose="020B0604020202020204" pitchFamily="34" charset="0"/>
              <a:buChar char="•"/>
            </a:pPr>
            <a:r>
              <a:rPr lang="en-US" sz="1200" dirty="0"/>
              <a:t>“A Feedback RTO strategy using Transient Measurements”, </a:t>
            </a:r>
            <a:r>
              <a:rPr lang="nb-NO" sz="1200" dirty="0"/>
              <a:t>D. Krishnamoorthy, E. Jahanshahi, S. Skogestad, </a:t>
            </a:r>
            <a:r>
              <a:rPr lang="nb-NO" sz="1200" i="1" dirty="0" err="1"/>
              <a:t>Ind.Eng.Chem.Res</a:t>
            </a:r>
            <a:r>
              <a:rPr lang="nb-NO" sz="1200" i="1" dirty="0"/>
              <a:t>. </a:t>
            </a:r>
            <a:r>
              <a:rPr lang="nb-NO" sz="1200" dirty="0" smtClean="0"/>
              <a:t>(in </a:t>
            </a:r>
            <a:r>
              <a:rPr lang="nb-NO" sz="1200" dirty="0" err="1" smtClean="0"/>
              <a:t>print</a:t>
            </a:r>
            <a:r>
              <a:rPr lang="nb-NO" sz="1200" dirty="0" smtClean="0"/>
              <a:t>, 2018</a:t>
            </a:r>
            <a:r>
              <a:rPr lang="nb-NO" sz="1200" dirty="0"/>
              <a:t>), </a:t>
            </a:r>
            <a:r>
              <a:rPr lang="nb-NO" sz="1200" dirty="0" err="1"/>
              <a:t>Also</a:t>
            </a:r>
            <a:r>
              <a:rPr lang="nb-NO" sz="1200" dirty="0"/>
              <a:t> ESCAPE Graz, </a:t>
            </a:r>
            <a:r>
              <a:rPr lang="nb-NO" sz="1200" dirty="0" smtClean="0"/>
              <a:t>2018</a:t>
            </a:r>
          </a:p>
          <a:p>
            <a:pPr marL="285750" indent="-285750">
              <a:buFont typeface="Arial" panose="020B0604020202020204" pitchFamily="34" charset="0"/>
              <a:buChar char="•"/>
            </a:pPr>
            <a:r>
              <a:rPr lang="en-US" sz="1200" dirty="0"/>
              <a:t>“On combining extremum seeking control and self-optimizing control.” Straus. J, Krishnamoorthy, D., and Skogestad, S., </a:t>
            </a:r>
            <a:r>
              <a:rPr lang="en-US" sz="1200" i="1" dirty="0"/>
              <a:t>J. Proc. Control </a:t>
            </a:r>
            <a:r>
              <a:rPr lang="en-US" sz="1200" dirty="0"/>
              <a:t>(under revision</a:t>
            </a:r>
            <a:r>
              <a:rPr lang="en-US" sz="1200" dirty="0" smtClean="0"/>
              <a:t>, 2018).</a:t>
            </a:r>
            <a:endParaRPr lang="en-GB" sz="1200" dirty="0"/>
          </a:p>
        </p:txBody>
      </p:sp>
      <p:pic>
        <p:nvPicPr>
          <p:cNvPr id="10" name="Bilde 6" descr="hovedlogo_eng_objekt.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92747" y="315223"/>
            <a:ext cx="3037291" cy="1008802"/>
          </a:xfrm>
          <a:prstGeom prst="rect">
            <a:avLst/>
          </a:prstGeom>
        </p:spPr>
      </p:pic>
      <p:sp>
        <p:nvSpPr>
          <p:cNvPr id="4" name="TextBox 3"/>
          <p:cNvSpPr txBox="1"/>
          <p:nvPr/>
        </p:nvSpPr>
        <p:spPr>
          <a:xfrm>
            <a:off x="0" y="5763733"/>
            <a:ext cx="4647491" cy="369332"/>
          </a:xfrm>
          <a:prstGeom prst="rect">
            <a:avLst/>
          </a:prstGeom>
          <a:noFill/>
        </p:spPr>
        <p:txBody>
          <a:bodyPr wrap="none" rtlCol="0">
            <a:spAutoFit/>
          </a:bodyPr>
          <a:lstStyle/>
          <a:p>
            <a:r>
              <a:rPr lang="nb-NO" dirty="0" err="1" smtClean="0"/>
              <a:t>Plenary</a:t>
            </a:r>
            <a:r>
              <a:rPr lang="nb-NO" dirty="0" smtClean="0"/>
              <a:t> talk. PSE Asia, Bangkok, Jan. 2019</a:t>
            </a:r>
            <a:endParaRPr lang="nb-NO" dirty="0"/>
          </a:p>
        </p:txBody>
      </p:sp>
    </p:spTree>
    <p:extLst>
      <p:ext uri="{BB962C8B-B14F-4D97-AF65-F5344CB8AC3E}">
        <p14:creationId xmlns:p14="http://schemas.microsoft.com/office/powerpoint/2010/main" val="1611859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smtClean="0"/>
              <a:t>Traditional static RTO: Long steady-state wait time </a:t>
            </a:r>
            <a:endParaRPr lang="en-GB" sz="3600" dirty="0"/>
          </a:p>
        </p:txBody>
      </p:sp>
      <p:sp>
        <p:nvSpPr>
          <p:cNvPr id="7" name="Content Placeholder 6"/>
          <p:cNvSpPr>
            <a:spLocks noGrp="1"/>
          </p:cNvSpPr>
          <p:nvPr>
            <p:ph sz="half" idx="1"/>
          </p:nvPr>
        </p:nvSpPr>
        <p:spPr>
          <a:xfrm>
            <a:off x="838199" y="1825625"/>
            <a:ext cx="6875033" cy="4351338"/>
          </a:xfrm>
        </p:spPr>
        <p:txBody>
          <a:bodyPr/>
          <a:lstStyle/>
          <a:p>
            <a:pPr>
              <a:spcAft>
                <a:spcPts val="1800"/>
              </a:spcAft>
            </a:pPr>
            <a:r>
              <a:rPr lang="en-GB" sz="2400" dirty="0" smtClean="0">
                <a:latin typeface="Calibri Light" panose="020F0302020204030204" pitchFamily="34" charset="0"/>
              </a:rPr>
              <a:t>Challenges with steady-state detection</a:t>
            </a:r>
          </a:p>
          <a:p>
            <a:pPr>
              <a:spcAft>
                <a:spcPts val="1800"/>
              </a:spcAft>
            </a:pPr>
            <a:r>
              <a:rPr lang="en-US" sz="2400" dirty="0">
                <a:latin typeface="Calibri Light" panose="020F0302020204030204" pitchFamily="34" charset="0"/>
              </a:rPr>
              <a:t>E</a:t>
            </a:r>
            <a:r>
              <a:rPr lang="en-US" sz="2400" dirty="0" smtClean="0">
                <a:latin typeface="Calibri Light" panose="020F0302020204030204" pitchFamily="34" charset="0"/>
              </a:rPr>
              <a:t>rroneously </a:t>
            </a:r>
            <a:r>
              <a:rPr lang="en-US" sz="2400" dirty="0">
                <a:latin typeface="Calibri Light" panose="020F0302020204030204" pitchFamily="34" charset="0"/>
              </a:rPr>
              <a:t>accept transient data as stationary </a:t>
            </a:r>
            <a:r>
              <a:rPr lang="en-US" sz="2400" dirty="0" smtClean="0">
                <a:latin typeface="Calibri Light" panose="020F0302020204030204" pitchFamily="34" charset="0"/>
              </a:rPr>
              <a:t>data</a:t>
            </a:r>
          </a:p>
          <a:p>
            <a:pPr>
              <a:spcAft>
                <a:spcPts val="1800"/>
              </a:spcAft>
            </a:pPr>
            <a:r>
              <a:rPr lang="en-US" sz="2400" dirty="0" smtClean="0">
                <a:latin typeface="Calibri Light" panose="020F0302020204030204" pitchFamily="34" charset="0"/>
              </a:rPr>
              <a:t>Large chunks of data discarded</a:t>
            </a:r>
            <a:endParaRPr lang="en-GB" sz="2400" dirty="0" smtClean="0">
              <a:latin typeface="Calibri Light" panose="020F0302020204030204" pitchFamily="34" charset="0"/>
            </a:endParaRPr>
          </a:p>
          <a:p>
            <a:endParaRPr lang="en-GB" dirty="0" smtClean="0"/>
          </a:p>
          <a:p>
            <a:endParaRPr lang="en-GB" dirty="0"/>
          </a:p>
        </p:txBody>
      </p:sp>
      <p:pic>
        <p:nvPicPr>
          <p:cNvPr id="13" name="Picture 12"/>
          <p:cNvPicPr>
            <a:picLocks noChangeAspect="1"/>
          </p:cNvPicPr>
          <p:nvPr/>
        </p:nvPicPr>
        <p:blipFill>
          <a:blip r:embed="rId2"/>
          <a:stretch>
            <a:fillRect/>
          </a:stretch>
        </p:blipFill>
        <p:spPr>
          <a:xfrm>
            <a:off x="838199" y="3740011"/>
            <a:ext cx="5841137" cy="1891332"/>
          </a:xfrm>
          <a:prstGeom prst="rect">
            <a:avLst/>
          </a:prstGeom>
        </p:spPr>
      </p:pic>
      <p:sp>
        <p:nvSpPr>
          <p:cNvPr id="14" name="Rectangle 13"/>
          <p:cNvSpPr/>
          <p:nvPr/>
        </p:nvSpPr>
        <p:spPr>
          <a:xfrm>
            <a:off x="3895725" y="6410386"/>
            <a:ext cx="8296275" cy="307777"/>
          </a:xfrm>
          <a:prstGeom prst="rect">
            <a:avLst/>
          </a:prstGeom>
        </p:spPr>
        <p:txBody>
          <a:bodyPr wrap="square">
            <a:spAutoFit/>
          </a:bodyPr>
          <a:lstStyle/>
          <a:p>
            <a:r>
              <a:rPr lang="en-US" sz="1400" dirty="0" err="1">
                <a:solidFill>
                  <a:schemeClr val="bg1">
                    <a:lumMod val="65000"/>
                  </a:schemeClr>
                </a:solidFill>
                <a:latin typeface="Calibri Light" panose="020F0302020204030204" pitchFamily="34" charset="0"/>
              </a:rPr>
              <a:t>Câmara</a:t>
            </a:r>
            <a:r>
              <a:rPr lang="en-US" sz="1400" dirty="0">
                <a:solidFill>
                  <a:schemeClr val="bg1">
                    <a:lumMod val="65000"/>
                  </a:schemeClr>
                </a:solidFill>
                <a:latin typeface="Calibri Light" panose="020F0302020204030204" pitchFamily="34" charset="0"/>
              </a:rPr>
              <a:t> MM, </a:t>
            </a:r>
            <a:r>
              <a:rPr lang="en-US" sz="1400" dirty="0" err="1">
                <a:solidFill>
                  <a:schemeClr val="bg1">
                    <a:lumMod val="65000"/>
                  </a:schemeClr>
                </a:solidFill>
                <a:latin typeface="Calibri Light" panose="020F0302020204030204" pitchFamily="34" charset="0"/>
              </a:rPr>
              <a:t>Quelhas</a:t>
            </a:r>
            <a:r>
              <a:rPr lang="en-US" sz="1400" dirty="0">
                <a:solidFill>
                  <a:schemeClr val="bg1">
                    <a:lumMod val="65000"/>
                  </a:schemeClr>
                </a:solidFill>
                <a:latin typeface="Calibri Light" panose="020F0302020204030204" pitchFamily="34" charset="0"/>
              </a:rPr>
              <a:t> AD, Pinto JC. </a:t>
            </a:r>
            <a:r>
              <a:rPr lang="en-US" sz="1400" i="1" dirty="0">
                <a:solidFill>
                  <a:schemeClr val="bg1">
                    <a:lumMod val="65000"/>
                  </a:schemeClr>
                </a:solidFill>
                <a:latin typeface="Calibri Light" panose="020F0302020204030204" pitchFamily="34" charset="0"/>
              </a:rPr>
              <a:t>Performance Evaluation of Real Industrial RTO Systems</a:t>
            </a:r>
            <a:r>
              <a:rPr lang="en-US" sz="1400" dirty="0">
                <a:solidFill>
                  <a:schemeClr val="bg1">
                    <a:lumMod val="65000"/>
                  </a:schemeClr>
                </a:solidFill>
                <a:latin typeface="Calibri Light" panose="020F0302020204030204" pitchFamily="34" charset="0"/>
              </a:rPr>
              <a:t>. Processes. 2016, 4(4).</a:t>
            </a:r>
            <a:endParaRPr lang="en-GB" sz="1400" dirty="0">
              <a:solidFill>
                <a:schemeClr val="bg1">
                  <a:lumMod val="65000"/>
                </a:schemeClr>
              </a:solidFill>
              <a:latin typeface="Calibri Light" panose="020F0302020204030204" pitchFamily="34" charset="0"/>
            </a:endParaRPr>
          </a:p>
        </p:txBody>
      </p:sp>
    </p:spTree>
    <p:extLst>
      <p:ext uri="{BB962C8B-B14F-4D97-AF65-F5344CB8AC3E}">
        <p14:creationId xmlns:p14="http://schemas.microsoft.com/office/powerpoint/2010/main" val="2284128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200" dirty="0" smtClean="0"/>
              <a:t>How to address steady-state wait time?</a:t>
            </a:r>
            <a:endParaRPr lang="en-GB" sz="3200" dirty="0"/>
          </a:p>
        </p:txBody>
      </p:sp>
      <p:sp>
        <p:nvSpPr>
          <p:cNvPr id="7" name="Content Placeholder 6"/>
          <p:cNvSpPr>
            <a:spLocks noGrp="1"/>
          </p:cNvSpPr>
          <p:nvPr>
            <p:ph sz="half" idx="1"/>
          </p:nvPr>
        </p:nvSpPr>
        <p:spPr>
          <a:xfrm>
            <a:off x="838201" y="1971675"/>
            <a:ext cx="5219700" cy="4290065"/>
          </a:xfrm>
        </p:spPr>
        <p:txBody>
          <a:bodyPr>
            <a:normAutofit/>
          </a:bodyPr>
          <a:lstStyle/>
          <a:p>
            <a:pPr marL="914389" lvl="1" indent="-457200">
              <a:spcAft>
                <a:spcPts val="1800"/>
              </a:spcAft>
              <a:buFont typeface="+mj-lt"/>
              <a:buAutoNum type="arabicPeriod"/>
            </a:pPr>
            <a:endParaRPr lang="en-GB" sz="2000" dirty="0" smtClean="0"/>
          </a:p>
          <a:p>
            <a:endParaRPr lang="en-GB" dirty="0" smtClean="0"/>
          </a:p>
          <a:p>
            <a:endParaRPr lang="en-GB" dirty="0"/>
          </a:p>
        </p:txBody>
      </p:sp>
      <p:sp>
        <p:nvSpPr>
          <p:cNvPr id="9" name="Content Placeholder 8"/>
          <p:cNvSpPr>
            <a:spLocks noGrp="1"/>
          </p:cNvSpPr>
          <p:nvPr>
            <p:ph sz="half" idx="2"/>
          </p:nvPr>
        </p:nvSpPr>
        <p:spPr>
          <a:xfrm>
            <a:off x="1371600" y="1918258"/>
            <a:ext cx="8868104" cy="3692966"/>
          </a:xfrm>
        </p:spPr>
        <p:txBody>
          <a:bodyPr>
            <a:normAutofit/>
          </a:bodyPr>
          <a:lstStyle/>
          <a:p>
            <a:r>
              <a:rPr lang="en-GB" dirty="0" smtClean="0">
                <a:latin typeface="Calibri Light" panose="020F0302020204030204" pitchFamily="34" charset="0"/>
              </a:rPr>
              <a:t>OBVIOUS: DYNAMIC RTO</a:t>
            </a:r>
          </a:p>
          <a:p>
            <a:endParaRPr lang="en-GB" dirty="0">
              <a:latin typeface="Calibri Light" panose="020F0302020204030204" pitchFamily="34" charset="0"/>
            </a:endParaRPr>
          </a:p>
        </p:txBody>
      </p:sp>
    </p:spTree>
    <p:extLst>
      <p:ext uri="{BB962C8B-B14F-4D97-AF65-F5344CB8AC3E}">
        <p14:creationId xmlns:p14="http://schemas.microsoft.com/office/powerpoint/2010/main" val="28554102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smtClean="0"/>
              <a:t>Dynamic real-time optimization (DRTO)</a:t>
            </a:r>
            <a:endParaRPr lang="en-GB" sz="3600" dirty="0"/>
          </a:p>
        </p:txBody>
      </p:sp>
      <p:sp>
        <p:nvSpPr>
          <p:cNvPr id="7" name="Content Placeholder 6"/>
          <p:cNvSpPr>
            <a:spLocks noGrp="1"/>
          </p:cNvSpPr>
          <p:nvPr>
            <p:ph sz="half" idx="1"/>
          </p:nvPr>
        </p:nvSpPr>
        <p:spPr>
          <a:xfrm>
            <a:off x="536987" y="2466207"/>
            <a:ext cx="5726102" cy="3494319"/>
          </a:xfrm>
        </p:spPr>
        <p:txBody>
          <a:bodyPr>
            <a:normAutofit/>
          </a:bodyPr>
          <a:lstStyle/>
          <a:p>
            <a:pPr>
              <a:spcAft>
                <a:spcPts val="1800"/>
              </a:spcAft>
            </a:pPr>
            <a:r>
              <a:rPr lang="en-GB" sz="2400" dirty="0" smtClean="0">
                <a:latin typeface="Calibri Light" panose="020F0302020204030204" pitchFamily="34" charset="0"/>
              </a:rPr>
              <a:t>Uses all (transient) data</a:t>
            </a:r>
          </a:p>
          <a:p>
            <a:pPr>
              <a:spcAft>
                <a:spcPts val="1800"/>
              </a:spcAft>
            </a:pPr>
            <a:r>
              <a:rPr lang="en-GB" sz="2400" dirty="0">
                <a:latin typeface="Calibri Light" panose="020F0302020204030204" pitchFamily="34" charset="0"/>
              </a:rPr>
              <a:t>D</a:t>
            </a:r>
            <a:r>
              <a:rPr lang="en-GB" sz="2400" dirty="0" smtClean="0">
                <a:latin typeface="Calibri Light" panose="020F0302020204030204" pitchFamily="34" charset="0"/>
              </a:rPr>
              <a:t>ynamic models </a:t>
            </a:r>
          </a:p>
          <a:p>
            <a:pPr>
              <a:spcAft>
                <a:spcPts val="1800"/>
              </a:spcAft>
            </a:pPr>
            <a:r>
              <a:rPr lang="en-GB" sz="2400" dirty="0" smtClean="0">
                <a:latin typeface="Calibri Light" panose="020F0302020204030204" pitchFamily="34" charset="0"/>
              </a:rPr>
              <a:t>Dynamic optimization is computationally intensive</a:t>
            </a:r>
            <a:endParaRPr lang="en-GB" sz="2000" dirty="0" smtClean="0">
              <a:latin typeface="Calibri Light" panose="020F0302020204030204" pitchFamily="34" charset="0"/>
            </a:endParaRPr>
          </a:p>
          <a:p>
            <a:pPr>
              <a:spcAft>
                <a:spcPts val="1800"/>
              </a:spcAft>
            </a:pPr>
            <a:r>
              <a:rPr lang="en-GB" sz="2400" dirty="0">
                <a:latin typeface="Calibri Light" panose="020F0302020204030204" pitchFamily="34" charset="0"/>
              </a:rPr>
              <a:t>Closely related to </a:t>
            </a:r>
            <a:r>
              <a:rPr lang="en-GB" sz="2400" dirty="0">
                <a:solidFill>
                  <a:srgbClr val="FF0000"/>
                </a:solidFill>
                <a:latin typeface="Calibri Light" panose="020F0302020204030204" pitchFamily="34" charset="0"/>
              </a:rPr>
              <a:t>economic MPC</a:t>
            </a:r>
            <a:endParaRPr lang="en-GB" sz="2000" dirty="0">
              <a:solidFill>
                <a:srgbClr val="FF0000"/>
              </a:solidFill>
              <a:latin typeface="Calibri Light" panose="020F0302020204030204" pitchFamily="34" charset="0"/>
            </a:endParaRPr>
          </a:p>
          <a:p>
            <a:pPr>
              <a:spcAft>
                <a:spcPts val="1800"/>
              </a:spcAft>
            </a:pPr>
            <a:endParaRPr lang="en-GB" sz="2400" dirty="0" smtClean="0">
              <a:latin typeface="Calibri Light" panose="020F0302020204030204" pitchFamily="34" charset="0"/>
            </a:endParaRPr>
          </a:p>
          <a:p>
            <a:pPr marL="914389" lvl="1" indent="-457200">
              <a:spcAft>
                <a:spcPts val="1800"/>
              </a:spcAft>
              <a:buFont typeface="+mj-lt"/>
              <a:buAutoNum type="arabicPeriod"/>
            </a:pPr>
            <a:endParaRPr lang="en-GB" sz="2000" dirty="0" smtClean="0"/>
          </a:p>
          <a:p>
            <a:endParaRPr lang="en-GB" dirty="0" smtClean="0"/>
          </a:p>
          <a:p>
            <a:endParaRPr lang="en-GB" dirty="0"/>
          </a:p>
        </p:txBody>
      </p:sp>
      <p:pic>
        <p:nvPicPr>
          <p:cNvPr id="8" name="Content Placeholder 7"/>
          <p:cNvPicPr>
            <a:picLocks noGrp="1" noChangeAspect="1"/>
          </p:cNvPicPr>
          <p:nvPr>
            <p:ph sz="half" idx="2"/>
          </p:nvPr>
        </p:nvPicPr>
        <p:blipFill>
          <a:blip r:embed="rId2"/>
          <a:stretch>
            <a:fillRect/>
          </a:stretch>
        </p:blipFill>
        <p:spPr>
          <a:xfrm>
            <a:off x="6564302" y="2189764"/>
            <a:ext cx="3967318" cy="3526169"/>
          </a:xfrm>
          <a:prstGeom prst="rect">
            <a:avLst/>
          </a:prstGeom>
        </p:spPr>
      </p:pic>
      <p:sp>
        <p:nvSpPr>
          <p:cNvPr id="4" name="TextBox 3"/>
          <p:cNvSpPr txBox="1"/>
          <p:nvPr/>
        </p:nvSpPr>
        <p:spPr>
          <a:xfrm>
            <a:off x="6889068" y="2775473"/>
            <a:ext cx="1415772" cy="369332"/>
          </a:xfrm>
          <a:prstGeom prst="rect">
            <a:avLst/>
          </a:prstGeom>
          <a:solidFill>
            <a:schemeClr val="bg1"/>
          </a:solidFill>
        </p:spPr>
        <p:txBody>
          <a:bodyPr wrap="none" rtlCol="0">
            <a:spAutoFit/>
          </a:bodyPr>
          <a:lstStyle/>
          <a:p>
            <a:r>
              <a:rPr lang="nb-NO" dirty="0" err="1" smtClean="0"/>
              <a:t>optimization</a:t>
            </a:r>
            <a:endParaRPr lang="nb-NO" dirty="0"/>
          </a:p>
        </p:txBody>
      </p:sp>
    </p:spTree>
    <p:extLst>
      <p:ext uri="{BB962C8B-B14F-4D97-AF65-F5344CB8AC3E}">
        <p14:creationId xmlns:p14="http://schemas.microsoft.com/office/powerpoint/2010/main" val="288475881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smtClean="0"/>
              <a:t>Economic </a:t>
            </a:r>
            <a:r>
              <a:rPr lang="en-GB" sz="3600" dirty="0"/>
              <a:t>MPC </a:t>
            </a:r>
            <a:r>
              <a:rPr lang="en-GB" sz="3600" dirty="0">
                <a:latin typeface="Times New Roman" panose="02020603050405020304" pitchFamily="18" charset="0"/>
                <a:cs typeface="Times New Roman" panose="02020603050405020304" pitchFamily="18" charset="0"/>
              </a:rPr>
              <a:t>~ </a:t>
            </a:r>
            <a:r>
              <a:rPr lang="en-GB" sz="3600" dirty="0" smtClean="0"/>
              <a:t>Dynamic </a:t>
            </a:r>
            <a:r>
              <a:rPr lang="en-GB" sz="3600" dirty="0"/>
              <a:t>RTO </a:t>
            </a:r>
          </a:p>
        </p:txBody>
      </p:sp>
      <p:sp>
        <p:nvSpPr>
          <p:cNvPr id="7" name="Content Placeholder 6"/>
          <p:cNvSpPr>
            <a:spLocks noGrp="1"/>
          </p:cNvSpPr>
          <p:nvPr>
            <p:ph sz="half" idx="1"/>
          </p:nvPr>
        </p:nvSpPr>
        <p:spPr>
          <a:xfrm>
            <a:off x="838201" y="1971675"/>
            <a:ext cx="5219700" cy="4290065"/>
          </a:xfrm>
        </p:spPr>
        <p:txBody>
          <a:bodyPr/>
          <a:lstStyle/>
          <a:p>
            <a:pPr marL="914389" lvl="1" indent="-457200">
              <a:spcAft>
                <a:spcPts val="1800"/>
              </a:spcAft>
              <a:buFont typeface="+mj-lt"/>
              <a:buAutoNum type="arabicPeriod"/>
            </a:pPr>
            <a:endParaRPr lang="en-GB" sz="2000" dirty="0" smtClean="0"/>
          </a:p>
          <a:p>
            <a:endParaRPr lang="en-GB" dirty="0" smtClean="0"/>
          </a:p>
          <a:p>
            <a:endParaRPr lang="en-GB" dirty="0"/>
          </a:p>
        </p:txBody>
      </p:sp>
      <p:pic>
        <p:nvPicPr>
          <p:cNvPr id="8" name="Content Placeholder 7"/>
          <p:cNvPicPr>
            <a:picLocks noGrp="1" noChangeAspect="1"/>
          </p:cNvPicPr>
          <p:nvPr>
            <p:ph sz="half" idx="2"/>
          </p:nvPr>
        </p:nvPicPr>
        <p:blipFill>
          <a:blip r:embed="rId2"/>
          <a:stretch>
            <a:fillRect/>
          </a:stretch>
        </p:blipFill>
        <p:spPr>
          <a:xfrm>
            <a:off x="7480006" y="1682326"/>
            <a:ext cx="3423344" cy="304268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253" y="1675141"/>
            <a:ext cx="3293212" cy="2980069"/>
          </a:xfrm>
          <a:prstGeom prst="rect">
            <a:avLst/>
          </a:prstGeom>
        </p:spPr>
      </p:pic>
      <p:sp>
        <p:nvSpPr>
          <p:cNvPr id="12" name="TextBox 11"/>
          <p:cNvSpPr txBox="1"/>
          <p:nvPr/>
        </p:nvSpPr>
        <p:spPr>
          <a:xfrm>
            <a:off x="1116334" y="5045026"/>
            <a:ext cx="4591050" cy="86177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b="1" dirty="0" smtClean="0">
                <a:solidFill>
                  <a:srgbClr val="FF0000"/>
                </a:solidFill>
                <a:latin typeface="Calibri Light" panose="020F0302020204030204" pitchFamily="34" charset="0"/>
              </a:rPr>
              <a:t>Centralized “</a:t>
            </a:r>
            <a:r>
              <a:rPr lang="en-GB" sz="2000" b="1" i="1" dirty="0" smtClean="0">
                <a:solidFill>
                  <a:srgbClr val="FF0000"/>
                </a:solidFill>
                <a:latin typeface="Calibri Light" panose="020F0302020204030204" pitchFamily="34" charset="0"/>
              </a:rPr>
              <a:t>All-in-one</a:t>
            </a:r>
            <a:r>
              <a:rPr lang="en-GB" sz="2000" b="1" dirty="0" smtClean="0">
                <a:solidFill>
                  <a:srgbClr val="FF0000"/>
                </a:solidFill>
                <a:latin typeface="Calibri Light" panose="020F0302020204030204" pitchFamily="34" charset="0"/>
              </a:rPr>
              <a:t>” optimizer</a:t>
            </a:r>
          </a:p>
          <a:p>
            <a:pPr marL="285750" indent="-285750">
              <a:spcAft>
                <a:spcPts val="1200"/>
              </a:spcAft>
              <a:buFont typeface="Arial" panose="020B0604020202020204" pitchFamily="34" charset="0"/>
              <a:buChar char="•"/>
            </a:pPr>
            <a:r>
              <a:rPr lang="en-GB" sz="2000" b="1" dirty="0" smtClean="0">
                <a:solidFill>
                  <a:srgbClr val="FF0000"/>
                </a:solidFill>
                <a:latin typeface="Calibri Light" panose="020F0302020204030204" pitchFamily="34" charset="0"/>
              </a:rPr>
              <a:t>Higher sampling rates</a:t>
            </a:r>
            <a:endParaRPr lang="en-GB" sz="2000" b="1" dirty="0">
              <a:solidFill>
                <a:srgbClr val="FF0000"/>
              </a:solidFill>
              <a:latin typeface="Calibri Light" panose="020F0302020204030204" pitchFamily="34" charset="0"/>
            </a:endParaRPr>
          </a:p>
        </p:txBody>
      </p:sp>
      <p:sp>
        <p:nvSpPr>
          <p:cNvPr id="13" name="TextBox 12"/>
          <p:cNvSpPr txBox="1"/>
          <p:nvPr/>
        </p:nvSpPr>
        <p:spPr>
          <a:xfrm>
            <a:off x="6829425" y="5045026"/>
            <a:ext cx="4982159" cy="86177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000" b="1" dirty="0" smtClean="0">
                <a:solidFill>
                  <a:schemeClr val="accent5"/>
                </a:solidFill>
                <a:latin typeface="Calibri Light" panose="020F0302020204030204" pitchFamily="34" charset="0"/>
              </a:rPr>
              <a:t>Hierarchical layers with time scale separation</a:t>
            </a:r>
          </a:p>
          <a:p>
            <a:pPr marL="285750" indent="-285750">
              <a:spcAft>
                <a:spcPts val="1200"/>
              </a:spcAft>
              <a:buFont typeface="Arial" panose="020B0604020202020204" pitchFamily="34" charset="0"/>
              <a:buChar char="•"/>
            </a:pPr>
            <a:r>
              <a:rPr lang="en-GB" sz="2000" b="1" dirty="0" smtClean="0">
                <a:solidFill>
                  <a:schemeClr val="accent5"/>
                </a:solidFill>
                <a:latin typeface="Calibri Light" panose="020F0302020204030204" pitchFamily="34" charset="0"/>
              </a:rPr>
              <a:t>Lower sampling rates</a:t>
            </a:r>
            <a:endParaRPr lang="en-GB" sz="2000" b="1" dirty="0">
              <a:solidFill>
                <a:schemeClr val="accent5"/>
              </a:solidFill>
              <a:latin typeface="Calibri Light" panose="020F0302020204030204" pitchFamily="34" charset="0"/>
            </a:endParaRPr>
          </a:p>
        </p:txBody>
      </p:sp>
      <p:sp>
        <p:nvSpPr>
          <p:cNvPr id="3" name="TextBox 2"/>
          <p:cNvSpPr txBox="1"/>
          <p:nvPr/>
        </p:nvSpPr>
        <p:spPr>
          <a:xfrm>
            <a:off x="6411719" y="3065226"/>
            <a:ext cx="1146468" cy="369332"/>
          </a:xfrm>
          <a:prstGeom prst="rect">
            <a:avLst/>
          </a:prstGeom>
          <a:noFill/>
        </p:spPr>
        <p:txBody>
          <a:bodyPr wrap="none" rtlCol="0">
            <a:spAutoFit/>
          </a:bodyPr>
          <a:lstStyle/>
          <a:p>
            <a:r>
              <a:rPr lang="nb-NO" dirty="0" smtClean="0"/>
              <a:t>MPC/PID</a:t>
            </a:r>
            <a:endParaRPr lang="nb-NO" dirty="0"/>
          </a:p>
        </p:txBody>
      </p:sp>
    </p:spTree>
    <p:extLst>
      <p:ext uri="{BB962C8B-B14F-4D97-AF65-F5344CB8AC3E}">
        <p14:creationId xmlns:p14="http://schemas.microsoft.com/office/powerpoint/2010/main" val="7341916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smtClean="0"/>
              <a:t>Dynamic RTO has problems</a:t>
            </a:r>
            <a:endParaRPr lang="en-GB" sz="3600" dirty="0"/>
          </a:p>
        </p:txBody>
      </p:sp>
      <p:sp>
        <p:nvSpPr>
          <p:cNvPr id="7" name="Content Placeholder 6"/>
          <p:cNvSpPr>
            <a:spLocks noGrp="1"/>
          </p:cNvSpPr>
          <p:nvPr>
            <p:ph sz="half" idx="1"/>
          </p:nvPr>
        </p:nvSpPr>
        <p:spPr>
          <a:xfrm>
            <a:off x="838201" y="1971675"/>
            <a:ext cx="5219700" cy="4290065"/>
          </a:xfrm>
        </p:spPr>
        <p:txBody>
          <a:bodyPr/>
          <a:lstStyle/>
          <a:p>
            <a:pPr marL="914389" lvl="1" indent="-457200">
              <a:spcAft>
                <a:spcPts val="1800"/>
              </a:spcAft>
              <a:buFont typeface="+mj-lt"/>
              <a:buAutoNum type="arabicPeriod"/>
            </a:pPr>
            <a:endParaRPr lang="en-GB" sz="2000" dirty="0" smtClean="0"/>
          </a:p>
          <a:p>
            <a:endParaRPr lang="en-GB" dirty="0" smtClean="0"/>
          </a:p>
          <a:p>
            <a:endParaRPr lang="en-GB" dirty="0"/>
          </a:p>
        </p:txBody>
      </p:sp>
      <p:sp>
        <p:nvSpPr>
          <p:cNvPr id="9" name="Content Placeholder 8"/>
          <p:cNvSpPr>
            <a:spLocks noGrp="1"/>
          </p:cNvSpPr>
          <p:nvPr>
            <p:ph sz="half" idx="2"/>
          </p:nvPr>
        </p:nvSpPr>
        <p:spPr>
          <a:xfrm>
            <a:off x="838200" y="1825625"/>
            <a:ext cx="10515600" cy="4351338"/>
          </a:xfrm>
        </p:spPr>
        <p:txBody>
          <a:bodyPr/>
          <a:lstStyle/>
          <a:p>
            <a:pPr>
              <a:spcAft>
                <a:spcPts val="1800"/>
              </a:spcAft>
            </a:pPr>
            <a:r>
              <a:rPr lang="en-GB" dirty="0" smtClean="0">
                <a:latin typeface="Calibri Light" panose="020F0302020204030204" pitchFamily="34" charset="0"/>
              </a:rPr>
              <a:t>Slow and not robust</a:t>
            </a:r>
          </a:p>
          <a:p>
            <a:pPr lvl="1">
              <a:spcAft>
                <a:spcPts val="1800"/>
              </a:spcAft>
            </a:pPr>
            <a:r>
              <a:rPr lang="en-GB" dirty="0" smtClean="0">
                <a:latin typeface="Calibri Light" panose="020F0302020204030204" pitchFamily="34" charset="0"/>
              </a:rPr>
              <a:t>Dynamic optimization is computationally expensive - even with today’s computing power</a:t>
            </a:r>
          </a:p>
          <a:p>
            <a:pPr lvl="1">
              <a:spcAft>
                <a:spcPts val="1800"/>
              </a:spcAft>
            </a:pPr>
            <a:r>
              <a:rPr lang="en-GB" dirty="0" smtClean="0">
                <a:latin typeface="Calibri Light" panose="020F0302020204030204" pitchFamily="34" charset="0"/>
              </a:rPr>
              <a:t>Numerical issues, convergence problems</a:t>
            </a:r>
          </a:p>
          <a:p>
            <a:pPr>
              <a:spcAft>
                <a:spcPts val="1800"/>
              </a:spcAft>
            </a:pPr>
            <a:r>
              <a:rPr lang="en-GB" dirty="0" smtClean="0">
                <a:latin typeface="Calibri Light" panose="020F0302020204030204" pitchFamily="34" charset="0"/>
              </a:rPr>
              <a:t>Mixed-integer variables </a:t>
            </a:r>
          </a:p>
          <a:p>
            <a:pPr lvl="1">
              <a:spcAft>
                <a:spcPts val="1800"/>
              </a:spcAft>
            </a:pPr>
            <a:r>
              <a:rPr lang="en-GB" dirty="0" smtClean="0">
                <a:latin typeface="Calibri Light" panose="020F0302020204030204" pitchFamily="34" charset="0"/>
              </a:rPr>
              <a:t>Still an open problem, especially for dynamic problems</a:t>
            </a:r>
          </a:p>
        </p:txBody>
      </p:sp>
    </p:spTree>
    <p:extLst>
      <p:ext uri="{BB962C8B-B14F-4D97-AF65-F5344CB8AC3E}">
        <p14:creationId xmlns:p14="http://schemas.microsoft.com/office/powerpoint/2010/main" val="15249821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200" dirty="0" smtClean="0"/>
              <a:t>How to address problems with dynamic RTO?</a:t>
            </a:r>
            <a:endParaRPr lang="en-GB" sz="3200" dirty="0"/>
          </a:p>
        </p:txBody>
      </p:sp>
      <p:sp>
        <p:nvSpPr>
          <p:cNvPr id="7" name="Content Placeholder 6"/>
          <p:cNvSpPr>
            <a:spLocks noGrp="1"/>
          </p:cNvSpPr>
          <p:nvPr>
            <p:ph sz="half" idx="1"/>
          </p:nvPr>
        </p:nvSpPr>
        <p:spPr>
          <a:xfrm>
            <a:off x="838201" y="1971675"/>
            <a:ext cx="5219700" cy="4290065"/>
          </a:xfrm>
        </p:spPr>
        <p:txBody>
          <a:bodyPr>
            <a:normAutofit/>
          </a:bodyPr>
          <a:lstStyle/>
          <a:p>
            <a:pPr marL="914389" lvl="1" indent="-457200">
              <a:spcAft>
                <a:spcPts val="1800"/>
              </a:spcAft>
              <a:buFont typeface="+mj-lt"/>
              <a:buAutoNum type="arabicPeriod"/>
            </a:pPr>
            <a:endParaRPr lang="en-GB" sz="2000" dirty="0" smtClean="0"/>
          </a:p>
          <a:p>
            <a:endParaRPr lang="en-GB" dirty="0" smtClean="0"/>
          </a:p>
          <a:p>
            <a:endParaRPr lang="en-GB" dirty="0"/>
          </a:p>
        </p:txBody>
      </p:sp>
      <p:sp>
        <p:nvSpPr>
          <p:cNvPr id="9" name="Content Placeholder 8"/>
          <p:cNvSpPr>
            <a:spLocks noGrp="1"/>
          </p:cNvSpPr>
          <p:nvPr>
            <p:ph sz="half" idx="2"/>
          </p:nvPr>
        </p:nvSpPr>
        <p:spPr>
          <a:xfrm>
            <a:off x="1371600" y="1918258"/>
            <a:ext cx="8868104" cy="3692966"/>
          </a:xfrm>
        </p:spPr>
        <p:txBody>
          <a:bodyPr>
            <a:normAutofit/>
          </a:bodyPr>
          <a:lstStyle/>
          <a:p>
            <a:pPr lvl="1">
              <a:spcAft>
                <a:spcPts val="1800"/>
              </a:spcAft>
            </a:pPr>
            <a:r>
              <a:rPr lang="en-GB" sz="2800" b="1" dirty="0" smtClean="0">
                <a:solidFill>
                  <a:srgbClr val="FF0000"/>
                </a:solidFill>
                <a:latin typeface="Calibri Light" panose="020F0302020204030204" pitchFamily="34" charset="0"/>
              </a:rPr>
              <a:t>Hybrid RTO</a:t>
            </a:r>
          </a:p>
          <a:p>
            <a:pPr lvl="1">
              <a:spcAft>
                <a:spcPts val="1800"/>
              </a:spcAft>
            </a:pPr>
            <a:r>
              <a:rPr lang="en-GB" sz="2800" dirty="0" smtClean="0">
                <a:latin typeface="Calibri Light" panose="020F0302020204030204" pitchFamily="34" charset="0"/>
              </a:rPr>
              <a:t>Feedback based RTO</a:t>
            </a:r>
          </a:p>
          <a:p>
            <a:endParaRPr lang="en-GB" dirty="0">
              <a:latin typeface="Calibri Light" panose="020F0302020204030204" pitchFamily="34" charset="0"/>
            </a:endParaRPr>
          </a:p>
        </p:txBody>
      </p:sp>
    </p:spTree>
    <p:extLst>
      <p:ext uri="{BB962C8B-B14F-4D97-AF65-F5344CB8AC3E}">
        <p14:creationId xmlns:p14="http://schemas.microsoft.com/office/powerpoint/2010/main" val="622612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a:xfrm>
            <a:off x="572415" y="120921"/>
            <a:ext cx="10972800" cy="1143000"/>
          </a:xfrm>
        </p:spPr>
        <p:txBody>
          <a:bodyPr>
            <a:normAutofit/>
          </a:bodyPr>
          <a:lstStyle/>
          <a:p>
            <a:r>
              <a:rPr lang="en-GB" sz="3200" dirty="0" smtClean="0"/>
              <a:t>Hybrid </a:t>
            </a:r>
            <a:r>
              <a:rPr lang="en-GB" sz="3200" dirty="0"/>
              <a:t>RTO</a:t>
            </a:r>
          </a:p>
        </p:txBody>
      </p:sp>
      <p:pic>
        <p:nvPicPr>
          <p:cNvPr id="4" name="Picture 3"/>
          <p:cNvPicPr>
            <a:picLocks noChangeAspect="1"/>
          </p:cNvPicPr>
          <p:nvPr/>
        </p:nvPicPr>
        <p:blipFill>
          <a:blip r:embed="rId2">
            <a:duotone>
              <a:schemeClr val="accent2">
                <a:shade val="45000"/>
                <a:satMod val="135000"/>
              </a:schemeClr>
              <a:prstClr val="white"/>
            </a:duotone>
            <a:extLst/>
          </a:blip>
          <a:stretch>
            <a:fillRect/>
          </a:stretch>
        </p:blipFill>
        <p:spPr>
          <a:xfrm>
            <a:off x="192505" y="2198954"/>
            <a:ext cx="3744099" cy="2709545"/>
          </a:xfrm>
          <a:prstGeom prst="rect">
            <a:avLst/>
          </a:prstGeom>
        </p:spPr>
      </p:pic>
      <p:pic>
        <p:nvPicPr>
          <p:cNvPr id="5" name="Picture 4"/>
          <p:cNvPicPr>
            <a:picLocks noChangeAspect="1"/>
          </p:cNvPicPr>
          <p:nvPr/>
        </p:nvPicPr>
        <p:blipFill>
          <a:blip r:embed="rId3">
            <a:duotone>
              <a:schemeClr val="accent5">
                <a:shade val="45000"/>
                <a:satMod val="135000"/>
              </a:schemeClr>
              <a:prstClr val="white"/>
            </a:duotone>
            <a:extLst/>
          </a:blip>
          <a:stretch>
            <a:fillRect/>
          </a:stretch>
        </p:blipFill>
        <p:spPr>
          <a:xfrm>
            <a:off x="7904497" y="2198954"/>
            <a:ext cx="3982704" cy="2627215"/>
          </a:xfrm>
          <a:prstGeom prst="rect">
            <a:avLst/>
          </a:prstGeom>
        </p:spPr>
      </p:pic>
      <p:pic>
        <p:nvPicPr>
          <p:cNvPr id="6" name="Picture 5"/>
          <p:cNvPicPr>
            <a:picLocks noChangeAspect="1"/>
          </p:cNvPicPr>
          <p:nvPr/>
        </p:nvPicPr>
        <p:blipFill>
          <a:blip r:embed="rId4"/>
          <a:stretch>
            <a:fillRect/>
          </a:stretch>
        </p:blipFill>
        <p:spPr>
          <a:xfrm>
            <a:off x="3936604" y="2133600"/>
            <a:ext cx="4244421" cy="2774899"/>
          </a:xfrm>
          <a:prstGeom prst="rect">
            <a:avLst/>
          </a:prstGeom>
        </p:spPr>
      </p:pic>
      <p:sp>
        <p:nvSpPr>
          <p:cNvPr id="3" name="Oval 2"/>
          <p:cNvSpPr/>
          <p:nvPr/>
        </p:nvSpPr>
        <p:spPr>
          <a:xfrm>
            <a:off x="9855200" y="2751667"/>
            <a:ext cx="1524000" cy="762000"/>
          </a:xfrm>
          <a:prstGeom prst="ellipse">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2400"/>
          </a:p>
        </p:txBody>
      </p:sp>
      <p:sp>
        <p:nvSpPr>
          <p:cNvPr id="12" name="Curved Down Arrow 11"/>
          <p:cNvSpPr/>
          <p:nvPr/>
        </p:nvSpPr>
        <p:spPr>
          <a:xfrm flipH="1">
            <a:off x="7255933" y="1366923"/>
            <a:ext cx="3615267" cy="1413933"/>
          </a:xfrm>
          <a:prstGeom prst="curvedDownArrow">
            <a:avLst>
              <a:gd name="adj1" fmla="val 0"/>
              <a:gd name="adj2" fmla="val 6803"/>
              <a:gd name="adj3" fmla="val 6438"/>
            </a:avLst>
          </a:prstGeom>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2400">
              <a:solidFill>
                <a:schemeClr val="tx1"/>
              </a:solidFill>
            </a:endParaRPr>
          </a:p>
        </p:txBody>
      </p:sp>
      <p:sp>
        <p:nvSpPr>
          <p:cNvPr id="13" name="Oval 12"/>
          <p:cNvSpPr/>
          <p:nvPr/>
        </p:nvSpPr>
        <p:spPr>
          <a:xfrm>
            <a:off x="738429" y="2294467"/>
            <a:ext cx="1524000" cy="762000"/>
          </a:xfrm>
          <a:prstGeom prst="ellipse">
            <a:avLst/>
          </a:prstGeom>
          <a:noFill/>
          <a:ln w="127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4" name="Curved Down Arrow 13"/>
          <p:cNvSpPr/>
          <p:nvPr/>
        </p:nvSpPr>
        <p:spPr>
          <a:xfrm>
            <a:off x="1477038" y="1417638"/>
            <a:ext cx="3992429" cy="876828"/>
          </a:xfrm>
          <a:prstGeom prst="curvedDownArrow">
            <a:avLst>
              <a:gd name="adj1" fmla="val 0"/>
              <a:gd name="adj2" fmla="val 11001"/>
              <a:gd name="adj3" fmla="val 11228"/>
            </a:avLst>
          </a:prstGeom>
          <a:solidFill>
            <a:srgbClr val="FF0000"/>
          </a:solidFill>
          <a:ln w="127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solidFill>
                <a:schemeClr val="tx1"/>
              </a:solidFill>
            </a:endParaRPr>
          </a:p>
        </p:txBody>
      </p:sp>
      <p:sp>
        <p:nvSpPr>
          <p:cNvPr id="15" name="TextBox 14"/>
          <p:cNvSpPr txBox="1"/>
          <p:nvPr/>
        </p:nvSpPr>
        <p:spPr>
          <a:xfrm>
            <a:off x="3936604" y="4864251"/>
            <a:ext cx="3937000" cy="1200329"/>
          </a:xfrm>
          <a:prstGeom prst="rect">
            <a:avLst/>
          </a:prstGeom>
          <a:noFill/>
        </p:spPr>
        <p:txBody>
          <a:bodyPr wrap="square" rtlCol="0">
            <a:spAutoFit/>
          </a:bodyPr>
          <a:lstStyle/>
          <a:p>
            <a:pPr algn="ctr"/>
            <a:r>
              <a:rPr lang="en-GB" sz="2400" dirty="0"/>
              <a:t>Dynamic </a:t>
            </a:r>
            <a:r>
              <a:rPr lang="en-GB" sz="2400" dirty="0" smtClean="0"/>
              <a:t>Estimation</a:t>
            </a:r>
          </a:p>
          <a:p>
            <a:pPr algn="ctr"/>
            <a:r>
              <a:rPr lang="en-GB" sz="2400" dirty="0" smtClean="0"/>
              <a:t> + </a:t>
            </a:r>
          </a:p>
          <a:p>
            <a:pPr algn="ctr"/>
            <a:r>
              <a:rPr lang="en-GB" sz="2400" dirty="0" smtClean="0"/>
              <a:t>Static Optimization</a:t>
            </a:r>
            <a:endParaRPr lang="en-GB" sz="2400" dirty="0"/>
          </a:p>
        </p:txBody>
      </p:sp>
      <p:pic>
        <p:nvPicPr>
          <p:cNvPr id="11" name="Picture 10"/>
          <p:cNvPicPr>
            <a:picLocks noChangeAspect="1"/>
          </p:cNvPicPr>
          <p:nvPr/>
        </p:nvPicPr>
        <p:blipFill rotWithShape="1">
          <a:blip r:embed="rId5">
            <a:duotone>
              <a:schemeClr val="accent5">
                <a:shade val="45000"/>
                <a:satMod val="135000"/>
              </a:schemeClr>
              <a:prstClr val="white"/>
            </a:duotone>
            <a:extLst/>
          </a:blip>
          <a:srcRect l="52815" t="23945" r="16981" b="52542"/>
          <a:stretch/>
        </p:blipFill>
        <p:spPr>
          <a:xfrm>
            <a:off x="6222195" y="2860664"/>
            <a:ext cx="1202944" cy="617728"/>
          </a:xfrm>
          <a:prstGeom prst="rect">
            <a:avLst/>
          </a:prstGeom>
        </p:spPr>
      </p:pic>
      <p:pic>
        <p:nvPicPr>
          <p:cNvPr id="16" name="Picture 15"/>
          <p:cNvPicPr>
            <a:picLocks noChangeAspect="1"/>
          </p:cNvPicPr>
          <p:nvPr/>
        </p:nvPicPr>
        <p:blipFill rotWithShape="1">
          <a:blip r:embed="rId6">
            <a:duotone>
              <a:schemeClr val="accent2">
                <a:shade val="45000"/>
                <a:satMod val="135000"/>
              </a:schemeClr>
              <a:prstClr val="white"/>
            </a:duotone>
            <a:extLst/>
          </a:blip>
          <a:srcRect l="18304" t="4338" r="48698" b="72264"/>
          <a:stretch/>
        </p:blipFill>
        <p:spPr>
          <a:xfrm>
            <a:off x="4742012" y="2318851"/>
            <a:ext cx="1235456" cy="633984"/>
          </a:xfrm>
          <a:prstGeom prst="rect">
            <a:avLst/>
          </a:prstGeom>
        </p:spPr>
      </p:pic>
      <p:sp>
        <p:nvSpPr>
          <p:cNvPr id="17" name="Rectangle 16"/>
          <p:cNvSpPr/>
          <p:nvPr/>
        </p:nvSpPr>
        <p:spPr>
          <a:xfrm>
            <a:off x="4921091" y="6209043"/>
            <a:ext cx="6966110" cy="646331"/>
          </a:xfrm>
          <a:prstGeom prst="rect">
            <a:avLst/>
          </a:prstGeom>
        </p:spPr>
        <p:txBody>
          <a:bodyPr wrap="square">
            <a:spAutoFit/>
          </a:bodyPr>
          <a:lstStyle/>
          <a:p>
            <a:r>
              <a:rPr lang="en-US" dirty="0">
                <a:solidFill>
                  <a:schemeClr val="bg1">
                    <a:lumMod val="50000"/>
                  </a:schemeClr>
                </a:solidFill>
                <a:latin typeface="Calibri Light" panose="020F0302020204030204" pitchFamily="34" charset="0"/>
                <a:cs typeface="Times New Roman" panose="02020603050405020304" pitchFamily="18" charset="0"/>
              </a:rPr>
              <a:t>Krishnamoorthy, </a:t>
            </a:r>
            <a:r>
              <a:rPr lang="en-US" dirty="0" smtClean="0">
                <a:solidFill>
                  <a:schemeClr val="bg1">
                    <a:lumMod val="50000"/>
                  </a:schemeClr>
                </a:solidFill>
                <a:latin typeface="Calibri Light" panose="020F0302020204030204" pitchFamily="34" charset="0"/>
                <a:cs typeface="Times New Roman" panose="02020603050405020304" pitchFamily="18" charset="0"/>
              </a:rPr>
              <a:t>et al. (2018). </a:t>
            </a:r>
            <a:r>
              <a:rPr lang="en-US" dirty="0">
                <a:solidFill>
                  <a:schemeClr val="bg1">
                    <a:lumMod val="50000"/>
                  </a:schemeClr>
                </a:solidFill>
                <a:latin typeface="Calibri Light" panose="020F0302020204030204" pitchFamily="34" charset="0"/>
                <a:cs typeface="Times New Roman" panose="02020603050405020304" pitchFamily="18" charset="0"/>
              </a:rPr>
              <a:t>Steady-State Real-time Optimization using Transient Measurements</a:t>
            </a:r>
            <a:r>
              <a:rPr lang="en-US" i="1" dirty="0">
                <a:solidFill>
                  <a:schemeClr val="bg1">
                    <a:lumMod val="50000"/>
                  </a:schemeClr>
                </a:solidFill>
                <a:latin typeface="Calibri Light" panose="020F0302020204030204" pitchFamily="34" charset="0"/>
                <a:cs typeface="Times New Roman" panose="02020603050405020304" pitchFamily="18" charset="0"/>
              </a:rPr>
              <a:t>. </a:t>
            </a:r>
            <a:r>
              <a:rPr lang="en-US" i="1" dirty="0" err="1" smtClean="0">
                <a:solidFill>
                  <a:schemeClr val="bg1">
                    <a:lumMod val="50000"/>
                  </a:schemeClr>
                </a:solidFill>
                <a:latin typeface="Calibri Light" panose="020F0302020204030204" pitchFamily="34" charset="0"/>
                <a:cs typeface="Times New Roman" panose="02020603050405020304" pitchFamily="18" charset="0"/>
              </a:rPr>
              <a:t>Comput</a:t>
            </a:r>
            <a:r>
              <a:rPr lang="en-US" i="1" dirty="0" smtClean="0">
                <a:solidFill>
                  <a:schemeClr val="bg1">
                    <a:lumMod val="50000"/>
                  </a:schemeClr>
                </a:solidFill>
                <a:latin typeface="Calibri Light" panose="020F0302020204030204" pitchFamily="34" charset="0"/>
                <a:cs typeface="Times New Roman" panose="02020603050405020304" pitchFamily="18" charset="0"/>
              </a:rPr>
              <a:t>. </a:t>
            </a:r>
            <a:r>
              <a:rPr lang="en-US" i="1" dirty="0">
                <a:solidFill>
                  <a:schemeClr val="bg1">
                    <a:lumMod val="50000"/>
                  </a:schemeClr>
                </a:solidFill>
                <a:latin typeface="Calibri Light" panose="020F0302020204030204" pitchFamily="34" charset="0"/>
                <a:cs typeface="Times New Roman" panose="02020603050405020304" pitchFamily="18" charset="0"/>
              </a:rPr>
              <a:t>&amp;</a:t>
            </a:r>
            <a:r>
              <a:rPr lang="en-US" i="1" dirty="0" smtClean="0">
                <a:solidFill>
                  <a:schemeClr val="bg1">
                    <a:lumMod val="50000"/>
                  </a:schemeClr>
                </a:solidFill>
                <a:latin typeface="Calibri Light" panose="020F0302020204030204" pitchFamily="34" charset="0"/>
                <a:cs typeface="Times New Roman" panose="02020603050405020304" pitchFamily="18" charset="0"/>
              </a:rPr>
              <a:t> Chem. Eng</a:t>
            </a:r>
            <a:r>
              <a:rPr lang="en-US" dirty="0" smtClean="0">
                <a:solidFill>
                  <a:schemeClr val="bg1">
                    <a:lumMod val="50000"/>
                  </a:schemeClr>
                </a:solidFill>
                <a:latin typeface="Calibri Light" panose="020F0302020204030204" pitchFamily="34" charset="0"/>
                <a:cs typeface="Times New Roman" panose="02020603050405020304" pitchFamily="18" charset="0"/>
              </a:rPr>
              <a:t>., </a:t>
            </a:r>
            <a:r>
              <a:rPr lang="en-US" dirty="0">
                <a:solidFill>
                  <a:schemeClr val="bg1">
                    <a:lumMod val="50000"/>
                  </a:schemeClr>
                </a:solidFill>
                <a:latin typeface="Calibri Light" panose="020F0302020204030204" pitchFamily="34" charset="0"/>
                <a:cs typeface="Times New Roman" panose="02020603050405020304" pitchFamily="18" charset="0"/>
              </a:rPr>
              <a:t>Vol 115, p.34-45</a:t>
            </a:r>
            <a:r>
              <a:rPr lang="en-US" dirty="0" smtClean="0">
                <a:solidFill>
                  <a:schemeClr val="bg1">
                    <a:lumMod val="50000"/>
                  </a:schemeClr>
                </a:solidFill>
                <a:latin typeface="Calibri Light" panose="020F0302020204030204" pitchFamily="34" charset="0"/>
                <a:cs typeface="Times New Roman" panose="02020603050405020304" pitchFamily="18" charset="0"/>
              </a:rPr>
              <a:t>.</a:t>
            </a:r>
            <a:endParaRPr lang="en-GB" dirty="0">
              <a:solidFill>
                <a:schemeClr val="bg1">
                  <a:lumMod val="50000"/>
                </a:schemeClr>
              </a:solidFill>
              <a:latin typeface="Calibri Light" panose="020F0302020204030204" pitchFamily="34" charset="0"/>
              <a:cs typeface="Times New Roman" panose="02020603050405020304" pitchFamily="18" charset="0"/>
            </a:endParaRPr>
          </a:p>
        </p:txBody>
      </p:sp>
      <p:sp>
        <p:nvSpPr>
          <p:cNvPr id="7" name="Rectangle 6"/>
          <p:cNvSpPr/>
          <p:nvPr/>
        </p:nvSpPr>
        <p:spPr>
          <a:xfrm>
            <a:off x="1500429" y="6344177"/>
            <a:ext cx="2100534" cy="475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45852" y="1391962"/>
            <a:ext cx="1304844" cy="369332"/>
          </a:xfrm>
          <a:prstGeom prst="rect">
            <a:avLst/>
          </a:prstGeom>
        </p:spPr>
        <p:txBody>
          <a:bodyPr wrap="none">
            <a:spAutoFit/>
          </a:bodyPr>
          <a:lstStyle/>
          <a:p>
            <a:r>
              <a:rPr lang="en-GB" dirty="0">
                <a:solidFill>
                  <a:schemeClr val="accent2"/>
                </a:solidFill>
              </a:rPr>
              <a:t>Static RTO</a:t>
            </a:r>
          </a:p>
        </p:txBody>
      </p:sp>
      <p:sp>
        <p:nvSpPr>
          <p:cNvPr id="19" name="Rectangle 18"/>
          <p:cNvSpPr/>
          <p:nvPr/>
        </p:nvSpPr>
        <p:spPr>
          <a:xfrm>
            <a:off x="8687033" y="1504869"/>
            <a:ext cx="1625445" cy="369332"/>
          </a:xfrm>
          <a:prstGeom prst="rect">
            <a:avLst/>
          </a:prstGeom>
        </p:spPr>
        <p:txBody>
          <a:bodyPr wrap="none">
            <a:spAutoFit/>
          </a:bodyPr>
          <a:lstStyle/>
          <a:p>
            <a:r>
              <a:rPr lang="en-GB" dirty="0" smtClean="0">
                <a:solidFill>
                  <a:schemeClr val="accent5"/>
                </a:solidFill>
              </a:rPr>
              <a:t>Dynamic </a:t>
            </a:r>
            <a:r>
              <a:rPr lang="en-GB" dirty="0">
                <a:solidFill>
                  <a:schemeClr val="accent5"/>
                </a:solidFill>
              </a:rPr>
              <a:t>RTO</a:t>
            </a:r>
          </a:p>
        </p:txBody>
      </p:sp>
      <p:sp>
        <p:nvSpPr>
          <p:cNvPr id="9" name="Rectangle 8"/>
          <p:cNvSpPr/>
          <p:nvPr/>
        </p:nvSpPr>
        <p:spPr>
          <a:xfrm>
            <a:off x="5068199" y="1411010"/>
            <a:ext cx="1548501" cy="369332"/>
          </a:xfrm>
          <a:prstGeom prst="rect">
            <a:avLst/>
          </a:prstGeom>
        </p:spPr>
        <p:txBody>
          <a:bodyPr wrap="none">
            <a:spAutoFit/>
          </a:bodyPr>
          <a:lstStyle/>
          <a:p>
            <a:r>
              <a:rPr lang="en-GB" dirty="0"/>
              <a:t>“Hybrid” RTO</a:t>
            </a:r>
          </a:p>
        </p:txBody>
      </p:sp>
    </p:spTree>
    <p:extLst>
      <p:ext uri="{BB962C8B-B14F-4D97-AF65-F5344CB8AC3E}">
        <p14:creationId xmlns:p14="http://schemas.microsoft.com/office/powerpoint/2010/main" val="2580664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P spid="15" grpId="0"/>
      <p:bldP spid="8" grpId="0"/>
      <p:bldP spid="19"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41" y="174308"/>
            <a:ext cx="10972800" cy="1143000"/>
          </a:xfrm>
        </p:spPr>
        <p:txBody>
          <a:bodyPr>
            <a:normAutofit/>
          </a:bodyPr>
          <a:lstStyle/>
          <a:p>
            <a:r>
              <a:rPr lang="en-GB" sz="3200" dirty="0" smtClean="0"/>
              <a:t>CASE STUDY: Gas lift</a:t>
            </a:r>
            <a:endParaRPr lang="en-GB" sz="3200" dirty="0"/>
          </a:p>
        </p:txBody>
      </p:sp>
      <p:grpSp>
        <p:nvGrpSpPr>
          <p:cNvPr id="19" name="Group 18"/>
          <p:cNvGrpSpPr/>
          <p:nvPr/>
        </p:nvGrpSpPr>
        <p:grpSpPr>
          <a:xfrm>
            <a:off x="1217061" y="407141"/>
            <a:ext cx="7251047" cy="5520203"/>
            <a:chOff x="212707" y="559356"/>
            <a:chExt cx="5438285" cy="4140152"/>
          </a:xfrm>
        </p:grpSpPr>
        <p:grpSp>
          <p:nvGrpSpPr>
            <p:cNvPr id="27" name="Group 26"/>
            <p:cNvGrpSpPr/>
            <p:nvPr/>
          </p:nvGrpSpPr>
          <p:grpSpPr>
            <a:xfrm>
              <a:off x="212707" y="2235708"/>
              <a:ext cx="735013" cy="2463800"/>
              <a:chOff x="655637" y="1790700"/>
              <a:chExt cx="735013" cy="2463800"/>
            </a:xfrm>
          </p:grpSpPr>
          <p:sp>
            <p:nvSpPr>
              <p:cNvPr id="8" name="Can 7"/>
              <p:cNvSpPr/>
              <p:nvPr/>
            </p:nvSpPr>
            <p:spPr>
              <a:xfrm>
                <a:off x="1206500" y="2190750"/>
                <a:ext cx="184150" cy="1809750"/>
              </a:xfrm>
              <a:prstGeom prst="can">
                <a:avLst/>
              </a:prstGeom>
              <a:gradFill flip="none" rotWithShape="1">
                <a:gsLst>
                  <a:gs pos="0">
                    <a:schemeClr val="tx1">
                      <a:lumMod val="65000"/>
                      <a:lumOff val="35000"/>
                      <a:tint val="66000"/>
                      <a:satMod val="160000"/>
                      <a:alpha val="43000"/>
                    </a:schemeClr>
                  </a:gs>
                  <a:gs pos="50000">
                    <a:schemeClr val="tx1">
                      <a:lumMod val="65000"/>
                      <a:lumOff val="35000"/>
                      <a:tint val="44500"/>
                      <a:satMod val="160000"/>
                      <a:alpha val="26000"/>
                    </a:schemeClr>
                  </a:gs>
                  <a:gs pos="100000">
                    <a:schemeClr val="tx1">
                      <a:lumMod val="65000"/>
                      <a:lumOff val="35000"/>
                      <a:tint val="23500"/>
                      <a:satMod val="160000"/>
                      <a:alpha val="5000"/>
                    </a:schemeClr>
                  </a:gs>
                </a:gsLst>
                <a:lin ang="16200000" scaled="1"/>
                <a:tileRect/>
              </a:gradFill>
              <a:ln w="317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cxnSp>
            <p:nvCxnSpPr>
              <p:cNvPr id="10" name="Straight Connector 9"/>
              <p:cNvCxnSpPr/>
              <p:nvPr/>
            </p:nvCxnSpPr>
            <p:spPr>
              <a:xfrm>
                <a:off x="1298575" y="2082800"/>
                <a:ext cx="0" cy="21717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241425" y="415528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241425" y="4202906"/>
                <a:ext cx="114300" cy="0"/>
              </a:xfrm>
              <a:prstGeom prst="line">
                <a:avLst/>
              </a:prstGeom>
            </p:spPr>
            <p:style>
              <a:lnRef idx="1">
                <a:schemeClr val="dk1"/>
              </a:lnRef>
              <a:fillRef idx="0">
                <a:schemeClr val="dk1"/>
              </a:fillRef>
              <a:effectRef idx="0">
                <a:schemeClr val="dk1"/>
              </a:effectRef>
              <a:fontRef idx="minor">
                <a:schemeClr val="tx1"/>
              </a:fontRef>
            </p:style>
          </p:cxnSp>
          <p:sp>
            <p:nvSpPr>
              <p:cNvPr id="16" name="Flowchart: Collate 15"/>
              <p:cNvSpPr/>
              <p:nvPr/>
            </p:nvSpPr>
            <p:spPr>
              <a:xfrm>
                <a:off x="1252537" y="1955800"/>
                <a:ext cx="92075" cy="127000"/>
              </a:xfrm>
              <a:prstGeom prst="flowChartCollate">
                <a:avLst/>
              </a:prstGeom>
              <a:solidFill>
                <a:schemeClr val="bg1">
                  <a:lumMod val="85000"/>
                </a:schemeClr>
              </a:solidFill>
              <a:ln w="3175">
                <a:solidFill>
                  <a:schemeClr val="tx1">
                    <a:lumMod val="50000"/>
                    <a:lumOff val="5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sz="2400">
                  <a:solidFill>
                    <a:schemeClr val="tx1"/>
                  </a:solidFill>
                </a:endParaRPr>
              </a:p>
            </p:txBody>
          </p:sp>
          <p:sp>
            <p:nvSpPr>
              <p:cNvPr id="20" name="Can 19"/>
              <p:cNvSpPr/>
              <p:nvPr/>
            </p:nvSpPr>
            <p:spPr>
              <a:xfrm rot="5400000">
                <a:off x="1012585" y="2222342"/>
                <a:ext cx="45721" cy="356392"/>
              </a:xfrm>
              <a:prstGeom prst="can">
                <a:avLst/>
              </a:prstGeom>
              <a:noFill/>
              <a:ln w="317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21" name="Can 20"/>
              <p:cNvSpPr/>
              <p:nvPr/>
            </p:nvSpPr>
            <p:spPr>
              <a:xfrm rot="5400000">
                <a:off x="687544" y="2345772"/>
                <a:ext cx="45723" cy="109538"/>
              </a:xfrm>
              <a:prstGeom prst="can">
                <a:avLst/>
              </a:prstGeom>
              <a:noFill/>
              <a:ln w="317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7" name="Flowchart: Collate 16"/>
              <p:cNvSpPr/>
              <p:nvPr/>
            </p:nvSpPr>
            <p:spPr>
              <a:xfrm rot="5400000">
                <a:off x="765174" y="2337038"/>
                <a:ext cx="92075" cy="127000"/>
              </a:xfrm>
              <a:prstGeom prst="flowChartCollate">
                <a:avLst/>
              </a:prstGeom>
              <a:solidFill>
                <a:schemeClr val="bg1">
                  <a:lumMod val="85000"/>
                </a:schemeClr>
              </a:solidFill>
              <a:ln w="3175">
                <a:solidFill>
                  <a:schemeClr val="tx1">
                    <a:lumMod val="50000"/>
                    <a:lumOff val="5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sz="2400">
                  <a:solidFill>
                    <a:schemeClr val="tx1"/>
                  </a:solidFill>
                </a:endParaRPr>
              </a:p>
            </p:txBody>
          </p:sp>
          <p:cxnSp>
            <p:nvCxnSpPr>
              <p:cNvPr id="25" name="Straight Connector 24"/>
              <p:cNvCxnSpPr>
                <a:stCxn id="16" idx="0"/>
              </p:cNvCxnSpPr>
              <p:nvPr/>
            </p:nvCxnSpPr>
            <p:spPr>
              <a:xfrm flipV="1">
                <a:off x="1298575" y="1790700"/>
                <a:ext cx="0" cy="1651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352659" y="2235708"/>
              <a:ext cx="735013" cy="2463800"/>
              <a:chOff x="655637" y="1790700"/>
              <a:chExt cx="735013" cy="2463800"/>
            </a:xfrm>
          </p:grpSpPr>
          <p:sp>
            <p:nvSpPr>
              <p:cNvPr id="29" name="Can 28"/>
              <p:cNvSpPr/>
              <p:nvPr/>
            </p:nvSpPr>
            <p:spPr>
              <a:xfrm>
                <a:off x="1206500" y="2190750"/>
                <a:ext cx="184150" cy="1809750"/>
              </a:xfrm>
              <a:prstGeom prst="can">
                <a:avLst/>
              </a:prstGeom>
              <a:gradFill flip="none" rotWithShape="1">
                <a:gsLst>
                  <a:gs pos="0">
                    <a:schemeClr val="tx1">
                      <a:lumMod val="65000"/>
                      <a:lumOff val="35000"/>
                      <a:tint val="66000"/>
                      <a:satMod val="160000"/>
                      <a:alpha val="43000"/>
                    </a:schemeClr>
                  </a:gs>
                  <a:gs pos="50000">
                    <a:schemeClr val="tx1">
                      <a:lumMod val="65000"/>
                      <a:lumOff val="35000"/>
                      <a:tint val="44500"/>
                      <a:satMod val="160000"/>
                      <a:alpha val="26000"/>
                    </a:schemeClr>
                  </a:gs>
                  <a:gs pos="100000">
                    <a:schemeClr val="tx1">
                      <a:lumMod val="65000"/>
                      <a:lumOff val="35000"/>
                      <a:tint val="23500"/>
                      <a:satMod val="160000"/>
                      <a:alpha val="5000"/>
                    </a:schemeClr>
                  </a:gs>
                </a:gsLst>
                <a:lin ang="16200000" scaled="1"/>
                <a:tileRect/>
              </a:gradFill>
              <a:ln w="317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cxnSp>
            <p:nvCxnSpPr>
              <p:cNvPr id="30" name="Straight Connector 29"/>
              <p:cNvCxnSpPr/>
              <p:nvPr/>
            </p:nvCxnSpPr>
            <p:spPr>
              <a:xfrm>
                <a:off x="1298575" y="2082800"/>
                <a:ext cx="0" cy="21717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241425" y="4155281"/>
                <a:ext cx="114300"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1241425" y="4202906"/>
                <a:ext cx="114300" cy="0"/>
              </a:xfrm>
              <a:prstGeom prst="line">
                <a:avLst/>
              </a:prstGeom>
            </p:spPr>
            <p:style>
              <a:lnRef idx="1">
                <a:schemeClr val="dk1"/>
              </a:lnRef>
              <a:fillRef idx="0">
                <a:schemeClr val="dk1"/>
              </a:fillRef>
              <a:effectRef idx="0">
                <a:schemeClr val="dk1"/>
              </a:effectRef>
              <a:fontRef idx="minor">
                <a:schemeClr val="tx1"/>
              </a:fontRef>
            </p:style>
          </p:cxnSp>
          <p:sp>
            <p:nvSpPr>
              <p:cNvPr id="33" name="Flowchart: Collate 32"/>
              <p:cNvSpPr/>
              <p:nvPr/>
            </p:nvSpPr>
            <p:spPr>
              <a:xfrm>
                <a:off x="1252537" y="1955800"/>
                <a:ext cx="92075" cy="127000"/>
              </a:xfrm>
              <a:prstGeom prst="flowChartCollate">
                <a:avLst/>
              </a:prstGeom>
              <a:solidFill>
                <a:schemeClr val="bg1">
                  <a:lumMod val="85000"/>
                </a:schemeClr>
              </a:solidFill>
              <a:ln w="3175">
                <a:solidFill>
                  <a:schemeClr val="tx1">
                    <a:lumMod val="50000"/>
                    <a:lumOff val="5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sz="2400">
                  <a:solidFill>
                    <a:schemeClr val="tx1"/>
                  </a:solidFill>
                </a:endParaRPr>
              </a:p>
            </p:txBody>
          </p:sp>
          <p:sp>
            <p:nvSpPr>
              <p:cNvPr id="34" name="Can 33"/>
              <p:cNvSpPr/>
              <p:nvPr/>
            </p:nvSpPr>
            <p:spPr>
              <a:xfrm rot="5400000">
                <a:off x="1012585" y="2222342"/>
                <a:ext cx="45721" cy="356392"/>
              </a:xfrm>
              <a:prstGeom prst="can">
                <a:avLst/>
              </a:prstGeom>
              <a:noFill/>
              <a:ln w="317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5" name="Can 34"/>
              <p:cNvSpPr/>
              <p:nvPr/>
            </p:nvSpPr>
            <p:spPr>
              <a:xfrm rot="5400000">
                <a:off x="687544" y="2345772"/>
                <a:ext cx="45723" cy="109538"/>
              </a:xfrm>
              <a:prstGeom prst="can">
                <a:avLst/>
              </a:prstGeom>
              <a:noFill/>
              <a:ln w="317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6" name="Flowchart: Collate 35"/>
              <p:cNvSpPr/>
              <p:nvPr/>
            </p:nvSpPr>
            <p:spPr>
              <a:xfrm rot="5400000">
                <a:off x="765174" y="2337038"/>
                <a:ext cx="92075" cy="127000"/>
              </a:xfrm>
              <a:prstGeom prst="flowChartCollate">
                <a:avLst/>
              </a:prstGeom>
              <a:solidFill>
                <a:schemeClr val="bg1">
                  <a:lumMod val="85000"/>
                </a:schemeClr>
              </a:solidFill>
              <a:ln w="3175">
                <a:solidFill>
                  <a:schemeClr val="tx1">
                    <a:lumMod val="50000"/>
                    <a:lumOff val="5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sz="2400">
                  <a:solidFill>
                    <a:schemeClr val="tx1"/>
                  </a:solidFill>
                </a:endParaRPr>
              </a:p>
            </p:txBody>
          </p:sp>
          <p:cxnSp>
            <p:nvCxnSpPr>
              <p:cNvPr id="37" name="Straight Connector 36"/>
              <p:cNvCxnSpPr>
                <a:stCxn id="33" idx="0"/>
              </p:cNvCxnSpPr>
              <p:nvPr/>
            </p:nvCxnSpPr>
            <p:spPr>
              <a:xfrm flipV="1">
                <a:off x="1298575" y="1790700"/>
                <a:ext cx="0" cy="1651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cxnSp>
          <p:nvCxnSpPr>
            <p:cNvPr id="41" name="Straight Connector 40"/>
            <p:cNvCxnSpPr/>
            <p:nvPr/>
          </p:nvCxnSpPr>
          <p:spPr>
            <a:xfrm>
              <a:off x="368281" y="2235708"/>
              <a:ext cx="2157542"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45" name="Freeform 44"/>
            <p:cNvSpPr/>
            <p:nvPr/>
          </p:nvSpPr>
          <p:spPr>
            <a:xfrm>
              <a:off x="2524791" y="1216819"/>
              <a:ext cx="908992" cy="1018618"/>
            </a:xfrm>
            <a:custGeom>
              <a:avLst/>
              <a:gdLst>
                <a:gd name="connsiteX0" fmla="*/ 0 w 908992"/>
                <a:gd name="connsiteY0" fmla="*/ 1018032 h 1018618"/>
                <a:gd name="connsiteX1" fmla="*/ 426720 w 908992"/>
                <a:gd name="connsiteY1" fmla="*/ 981456 h 1018618"/>
                <a:gd name="connsiteX2" fmla="*/ 719328 w 908992"/>
                <a:gd name="connsiteY2" fmla="*/ 780288 h 1018618"/>
                <a:gd name="connsiteX3" fmla="*/ 883920 w 908992"/>
                <a:gd name="connsiteY3" fmla="*/ 481584 h 1018618"/>
                <a:gd name="connsiteX4" fmla="*/ 908304 w 908992"/>
                <a:gd name="connsiteY4" fmla="*/ 0 h 1018618"/>
                <a:gd name="connsiteX5" fmla="*/ 908304 w 908992"/>
                <a:gd name="connsiteY5" fmla="*/ 0 h 1018618"/>
                <a:gd name="connsiteX6" fmla="*/ 908304 w 908992"/>
                <a:gd name="connsiteY6" fmla="*/ 0 h 101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92" h="1018618">
                  <a:moveTo>
                    <a:pt x="0" y="1018032"/>
                  </a:moveTo>
                  <a:cubicBezTo>
                    <a:pt x="153416" y="1019556"/>
                    <a:pt x="306832" y="1021080"/>
                    <a:pt x="426720" y="981456"/>
                  </a:cubicBezTo>
                  <a:cubicBezTo>
                    <a:pt x="546608" y="941832"/>
                    <a:pt x="643128" y="863600"/>
                    <a:pt x="719328" y="780288"/>
                  </a:cubicBezTo>
                  <a:cubicBezTo>
                    <a:pt x="795528" y="696976"/>
                    <a:pt x="852424" y="611632"/>
                    <a:pt x="883920" y="481584"/>
                  </a:cubicBezTo>
                  <a:cubicBezTo>
                    <a:pt x="915416" y="351536"/>
                    <a:pt x="908304" y="0"/>
                    <a:pt x="908304" y="0"/>
                  </a:cubicBezTo>
                  <a:lnTo>
                    <a:pt x="908304" y="0"/>
                  </a:lnTo>
                  <a:lnTo>
                    <a:pt x="908304" y="0"/>
                  </a:lnTo>
                </a:path>
              </a:pathLst>
            </a:custGeom>
            <a:ln>
              <a:solidFill>
                <a:schemeClr val="tx1">
                  <a:lumMod val="50000"/>
                  <a:lumOff val="50000"/>
                </a:schemeClr>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GB" sz="2400"/>
            </a:p>
          </p:txBody>
        </p:sp>
        <p:cxnSp>
          <p:nvCxnSpPr>
            <p:cNvPr id="47" name="Straight Connector 46"/>
            <p:cNvCxnSpPr/>
            <p:nvPr/>
          </p:nvCxnSpPr>
          <p:spPr>
            <a:xfrm>
              <a:off x="3423286" y="1219200"/>
              <a:ext cx="475488" cy="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3898774" y="866775"/>
              <a:ext cx="1281112" cy="700088"/>
            </a:xfrm>
            <a:prstGeom prst="roundRect">
              <a:avLst>
                <a:gd name="adj" fmla="val 50000"/>
              </a:avLst>
            </a:prstGeom>
            <a:gradFill flip="none" rotWithShape="1">
              <a:gsLst>
                <a:gs pos="0">
                  <a:schemeClr val="tx2">
                    <a:alpha val="47000"/>
                    <a:lumMod val="40000"/>
                    <a:lumOff val="60000"/>
                  </a:schemeClr>
                </a:gs>
                <a:gs pos="33000">
                  <a:schemeClr val="bg2">
                    <a:lumMod val="80000"/>
                  </a:schemeClr>
                </a:gs>
                <a:gs pos="100000">
                  <a:schemeClr val="bg1">
                    <a:lumMod val="95000"/>
                    <a:alpha val="91000"/>
                  </a:schemeClr>
                </a:gs>
              </a:gsLst>
              <a:lin ang="16200000" scaled="1"/>
              <a:tileRect/>
            </a:gradFill>
            <a:ln w="3175"/>
          </p:spPr>
          <p:style>
            <a:lnRef idx="1">
              <a:schemeClr val="dk1"/>
            </a:lnRef>
            <a:fillRef idx="2">
              <a:schemeClr val="dk1"/>
            </a:fillRef>
            <a:effectRef idx="1">
              <a:schemeClr val="dk1"/>
            </a:effectRef>
            <a:fontRef idx="minor">
              <a:schemeClr val="dk1"/>
            </a:fontRef>
          </p:style>
          <p:txBody>
            <a:bodyPr rtlCol="0" anchor="ctr"/>
            <a:lstStyle/>
            <a:p>
              <a:pPr algn="ctr"/>
              <a:endParaRPr lang="en-GB" sz="2400"/>
            </a:p>
          </p:txBody>
        </p:sp>
        <p:cxnSp>
          <p:nvCxnSpPr>
            <p:cNvPr id="5" name="Straight Connector 4"/>
            <p:cNvCxnSpPr/>
            <p:nvPr/>
          </p:nvCxnSpPr>
          <p:spPr>
            <a:xfrm>
              <a:off x="4712208" y="1566863"/>
              <a:ext cx="0" cy="389953"/>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3" idx="3"/>
            </p:cNvCxnSpPr>
            <p:nvPr/>
          </p:nvCxnSpPr>
          <p:spPr>
            <a:xfrm>
              <a:off x="5179886" y="1216819"/>
              <a:ext cx="471106" cy="2381"/>
            </a:xfrm>
            <a:prstGeom prst="line">
              <a:avLst/>
            </a:prstGeom>
            <a:ln>
              <a:solidFill>
                <a:srgbClr val="BBAC7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712208" y="559356"/>
              <a:ext cx="0" cy="307419"/>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706112" y="559356"/>
              <a:ext cx="938784"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6590381" y="7264971"/>
            <a:ext cx="65" cy="1477328"/>
          </a:xfrm>
          <a:prstGeom prst="rect">
            <a:avLst/>
          </a:prstGeom>
          <a:noFill/>
        </p:spPr>
        <p:txBody>
          <a:bodyPr wrap="none" lIns="0" tIns="0" rIns="0" bIns="0" rtlCol="0">
            <a:spAutoFit/>
          </a:bodyPr>
          <a:lstStyle/>
          <a:p>
            <a:endParaRPr lang="en-GB" sz="2400" dirty="0"/>
          </a:p>
          <a:p>
            <a:endParaRPr lang="en-GB" sz="2400" dirty="0"/>
          </a:p>
          <a:p>
            <a:endParaRPr lang="en-GB" sz="2400" dirty="0"/>
          </a:p>
          <a:p>
            <a:endParaRPr lang="en-GB" sz="2400" dirty="0"/>
          </a:p>
        </p:txBody>
      </p:sp>
      <mc:AlternateContent xmlns:mc="http://schemas.openxmlformats.org/markup-compatibility/2006" xmlns:a14="http://schemas.microsoft.com/office/drawing/2010/main">
        <mc:Choice Requires="a14">
          <p:sp>
            <p:nvSpPr>
              <p:cNvPr id="23" name="Rectangle 22"/>
              <p:cNvSpPr/>
              <p:nvPr/>
            </p:nvSpPr>
            <p:spPr>
              <a:xfrm>
                <a:off x="1590605" y="2083463"/>
                <a:ext cx="769505"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𝑤</m:t>
                          </m:r>
                        </m:e>
                        <m:sub>
                          <m:r>
                            <a:rPr lang="en-GB" sz="2400" i="1">
                              <a:latin typeface="Cambria Math" panose="02040503050406030204" pitchFamily="18" charset="0"/>
                            </a:rPr>
                            <m:t>𝑝𝑜</m:t>
                          </m:r>
                        </m:sub>
                      </m:sSub>
                    </m:oMath>
                  </m:oMathPara>
                </a14:m>
                <a:endParaRPr lang="en-GB" sz="2400" dirty="0"/>
              </a:p>
            </p:txBody>
          </p:sp>
        </mc:Choice>
        <mc:Fallback xmlns="">
          <p:sp>
            <p:nvSpPr>
              <p:cNvPr id="23" name="Rectangle 22"/>
              <p:cNvSpPr>
                <a:spLocks noRot="1" noChangeAspect="1" noMove="1" noResize="1" noEditPoints="1" noAdjustHandles="1" noChangeArrowheads="1" noChangeShapeType="1" noTextEdit="1"/>
              </p:cNvSpPr>
              <p:nvPr/>
            </p:nvSpPr>
            <p:spPr>
              <a:xfrm>
                <a:off x="1590605" y="2083463"/>
                <a:ext cx="769505" cy="490199"/>
              </a:xfrm>
              <a:prstGeom prst="rect">
                <a:avLst/>
              </a:prstGeom>
              <a:blipFill>
                <a:blip r:embed="rId3"/>
                <a:stretch>
                  <a:fillRect b="-6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04268" y="2082693"/>
                <a:ext cx="784446" cy="491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𝑤</m:t>
                          </m:r>
                        </m:e>
                        <m:sub>
                          <m:r>
                            <a:rPr lang="en-GB" sz="2400" i="1">
                              <a:latin typeface="Cambria Math" panose="02040503050406030204" pitchFamily="18" charset="0"/>
                            </a:rPr>
                            <m:t>𝑝𝑔</m:t>
                          </m:r>
                        </m:sub>
                      </m:sSub>
                    </m:oMath>
                  </m:oMathPara>
                </a14:m>
                <a:endParaRPr lang="en-GB" sz="2400" dirty="0"/>
              </a:p>
            </p:txBody>
          </p:sp>
        </mc:Choice>
        <mc:Fallback xmlns="">
          <p:sp>
            <p:nvSpPr>
              <p:cNvPr id="24" name="Rectangle 23"/>
              <p:cNvSpPr>
                <a:spLocks noRot="1" noChangeAspect="1" noMove="1" noResize="1" noEditPoints="1" noAdjustHandles="1" noChangeArrowheads="1" noChangeShapeType="1" noTextEdit="1"/>
              </p:cNvSpPr>
              <p:nvPr/>
            </p:nvSpPr>
            <p:spPr>
              <a:xfrm>
                <a:off x="2204268" y="2082693"/>
                <a:ext cx="784446" cy="491738"/>
              </a:xfrm>
              <a:prstGeom prst="rect">
                <a:avLst/>
              </a:prstGeom>
              <a:blipFill>
                <a:blip r:embed="rId4"/>
                <a:stretch>
                  <a:fillRect b="-8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91010" y="2944889"/>
                <a:ext cx="721993" cy="4917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𝑤</m:t>
                          </m:r>
                        </m:e>
                        <m:sub>
                          <m:r>
                            <a:rPr lang="en-GB" sz="2400" i="1">
                              <a:latin typeface="Cambria Math" panose="02040503050406030204" pitchFamily="18" charset="0"/>
                            </a:rPr>
                            <m:t>𝑔𝑙</m:t>
                          </m:r>
                        </m:sub>
                      </m:sSub>
                    </m:oMath>
                  </m:oMathPara>
                </a14:m>
                <a:endParaRPr lang="en-GB" sz="2400" dirty="0"/>
              </a:p>
            </p:txBody>
          </p:sp>
        </mc:Choice>
        <mc:Fallback xmlns="">
          <p:sp>
            <p:nvSpPr>
              <p:cNvPr id="26" name="Rectangle 25"/>
              <p:cNvSpPr>
                <a:spLocks noRot="1" noChangeAspect="1" noMove="1" noResize="1" noEditPoints="1" noAdjustHandles="1" noChangeArrowheads="1" noChangeShapeType="1" noTextEdit="1"/>
              </p:cNvSpPr>
              <p:nvPr/>
            </p:nvSpPr>
            <p:spPr>
              <a:xfrm>
                <a:off x="591010" y="2944889"/>
                <a:ext cx="721993" cy="491738"/>
              </a:xfrm>
              <a:prstGeom prst="rect">
                <a:avLst/>
              </a:prstGeom>
              <a:blipFill>
                <a:blip r:embed="rId5"/>
                <a:stretch>
                  <a:fillRect b="-12346"/>
                </a:stretch>
              </a:blipFill>
            </p:spPr>
            <p:txBody>
              <a:bodyPr/>
              <a:lstStyle/>
              <a:p>
                <a:r>
                  <a:rPr lang="en-GB">
                    <a:noFill/>
                  </a:rPr>
                  <a:t> </a:t>
                </a:r>
              </a:p>
            </p:txBody>
          </p:sp>
        </mc:Fallback>
      </mc:AlternateContent>
      <p:sp>
        <p:nvSpPr>
          <p:cNvPr id="39" name="TextBox 38"/>
          <p:cNvSpPr txBox="1"/>
          <p:nvPr/>
        </p:nvSpPr>
        <p:spPr>
          <a:xfrm>
            <a:off x="8068233" y="981094"/>
            <a:ext cx="4087979" cy="461665"/>
          </a:xfrm>
          <a:prstGeom prst="rect">
            <a:avLst/>
          </a:prstGeom>
          <a:noFill/>
        </p:spPr>
        <p:txBody>
          <a:bodyPr wrap="none" rtlCol="0">
            <a:spAutoFit/>
          </a:bodyPr>
          <a:lstStyle/>
          <a:p>
            <a:r>
              <a:rPr lang="en-GB" sz="2400" dirty="0" smtClean="0">
                <a:solidFill>
                  <a:srgbClr val="FF0000"/>
                </a:solidFill>
              </a:rPr>
              <a:t>Main objective: Max oil prod.</a:t>
            </a:r>
            <a:endParaRPr lang="en-GB" sz="2400" dirty="0">
              <a:solidFill>
                <a:srgbClr val="FF0000"/>
              </a:solidFill>
            </a:endParaRPr>
          </a:p>
        </p:txBody>
      </p:sp>
      <p:sp>
        <p:nvSpPr>
          <p:cNvPr id="43" name="TextBox 42"/>
          <p:cNvSpPr txBox="1"/>
          <p:nvPr/>
        </p:nvSpPr>
        <p:spPr>
          <a:xfrm>
            <a:off x="7902043" y="134704"/>
            <a:ext cx="4289957" cy="461665"/>
          </a:xfrm>
          <a:prstGeom prst="rect">
            <a:avLst/>
          </a:prstGeom>
          <a:noFill/>
        </p:spPr>
        <p:txBody>
          <a:bodyPr wrap="none" rtlCol="0">
            <a:spAutoFit/>
          </a:bodyPr>
          <a:lstStyle/>
          <a:p>
            <a:r>
              <a:rPr lang="en-GB" sz="2400" dirty="0" smtClean="0">
                <a:solidFill>
                  <a:srgbClr val="FF0000"/>
                </a:solidFill>
              </a:rPr>
              <a:t>Constraint: Max Gas capacity </a:t>
            </a:r>
            <a:endParaRPr lang="en-GB" sz="2400" dirty="0">
              <a:solidFill>
                <a:srgbClr val="FF0000"/>
              </a:solidFill>
            </a:endParaRPr>
          </a:p>
        </p:txBody>
      </p:sp>
      <p:pic>
        <p:nvPicPr>
          <p:cNvPr id="4" name="Picture 3"/>
          <p:cNvPicPr>
            <a:picLocks noChangeAspect="1"/>
          </p:cNvPicPr>
          <p:nvPr/>
        </p:nvPicPr>
        <p:blipFill>
          <a:blip r:embed="rId6"/>
          <a:stretch>
            <a:fillRect/>
          </a:stretch>
        </p:blipFill>
        <p:spPr>
          <a:xfrm>
            <a:off x="5037984" y="3748943"/>
            <a:ext cx="6060498" cy="1787893"/>
          </a:xfrm>
          <a:prstGeom prst="rect">
            <a:avLst/>
          </a:prstGeom>
        </p:spPr>
      </p:pic>
      <p:sp>
        <p:nvSpPr>
          <p:cNvPr id="6" name="TextBox 5"/>
          <p:cNvSpPr txBox="1"/>
          <p:nvPr/>
        </p:nvSpPr>
        <p:spPr>
          <a:xfrm>
            <a:off x="5476378" y="6056663"/>
            <a:ext cx="4285147" cy="400110"/>
          </a:xfrm>
          <a:prstGeom prst="rect">
            <a:avLst/>
          </a:prstGeom>
          <a:noFill/>
        </p:spPr>
        <p:txBody>
          <a:bodyPr wrap="none" rtlCol="0">
            <a:spAutoFit/>
          </a:bodyPr>
          <a:lstStyle/>
          <a:p>
            <a:r>
              <a:rPr lang="nb-NO" sz="2000" dirty="0" smtClean="0"/>
              <a:t>Main </a:t>
            </a:r>
            <a:r>
              <a:rPr lang="nb-NO" sz="2000" dirty="0" err="1" smtClean="0"/>
              <a:t>disturbance</a:t>
            </a:r>
            <a:r>
              <a:rPr lang="nb-NO" sz="2000" dirty="0" smtClean="0"/>
              <a:t> (d): GOR </a:t>
            </a:r>
            <a:r>
              <a:rPr lang="nb-NO" sz="2000" dirty="0" err="1" smtClean="0"/>
              <a:t>variation</a:t>
            </a:r>
            <a:endParaRPr lang="nb-NO" sz="2000" dirty="0" smtClean="0"/>
          </a:p>
        </p:txBody>
      </p:sp>
      <p:sp>
        <p:nvSpPr>
          <p:cNvPr id="9" name="TextBox 8"/>
          <p:cNvSpPr txBox="1"/>
          <p:nvPr/>
        </p:nvSpPr>
        <p:spPr>
          <a:xfrm>
            <a:off x="795736" y="5660411"/>
            <a:ext cx="4128053" cy="923330"/>
          </a:xfrm>
          <a:prstGeom prst="rect">
            <a:avLst/>
          </a:prstGeom>
          <a:noFill/>
        </p:spPr>
        <p:txBody>
          <a:bodyPr wrap="none" rtlCol="0">
            <a:spAutoFit/>
          </a:bodyPr>
          <a:lstStyle/>
          <a:p>
            <a:pPr algn="ctr"/>
            <a:r>
              <a:rPr lang="nb-NO" dirty="0" err="1" smtClean="0">
                <a:solidFill>
                  <a:srgbClr val="FF0000"/>
                </a:solidFill>
              </a:rPr>
              <a:t>Reservoir</a:t>
            </a:r>
            <a:endParaRPr lang="nb-NO" dirty="0" smtClean="0">
              <a:solidFill>
                <a:srgbClr val="FF0000"/>
              </a:solidFill>
            </a:endParaRPr>
          </a:p>
          <a:p>
            <a:pPr algn="ctr"/>
            <a:r>
              <a:rPr lang="nb-NO" dirty="0"/>
              <a:t>GOR = Gas/Oil ratio in </a:t>
            </a:r>
            <a:r>
              <a:rPr lang="nb-NO" dirty="0" err="1"/>
              <a:t>feed</a:t>
            </a:r>
            <a:r>
              <a:rPr lang="nb-NO" dirty="0"/>
              <a:t> (</a:t>
            </a:r>
            <a:r>
              <a:rPr lang="nb-NO" dirty="0" err="1"/>
              <a:t>reservoir</a:t>
            </a:r>
            <a:r>
              <a:rPr lang="nb-NO" dirty="0"/>
              <a:t>)</a:t>
            </a:r>
          </a:p>
          <a:p>
            <a:endParaRPr lang="nb-NO" dirty="0">
              <a:solidFill>
                <a:srgbClr val="FF0000"/>
              </a:solidFill>
            </a:endParaRPr>
          </a:p>
        </p:txBody>
      </p:sp>
      <p:sp>
        <p:nvSpPr>
          <p:cNvPr id="12" name="TextBox 11"/>
          <p:cNvSpPr txBox="1"/>
          <p:nvPr/>
        </p:nvSpPr>
        <p:spPr>
          <a:xfrm>
            <a:off x="1082049" y="3541092"/>
            <a:ext cx="615874" cy="369332"/>
          </a:xfrm>
          <a:prstGeom prst="rect">
            <a:avLst/>
          </a:prstGeom>
          <a:noFill/>
        </p:spPr>
        <p:txBody>
          <a:bodyPr wrap="none" rtlCol="0">
            <a:spAutoFit/>
          </a:bodyPr>
          <a:lstStyle/>
          <a:p>
            <a:r>
              <a:rPr lang="nb-NO" dirty="0" smtClean="0">
                <a:solidFill>
                  <a:srgbClr val="FF0000"/>
                </a:solidFill>
              </a:rPr>
              <a:t>MV</a:t>
            </a:r>
            <a:r>
              <a:rPr lang="nb-NO" baseline="-25000" dirty="0" smtClean="0">
                <a:solidFill>
                  <a:srgbClr val="FF0000"/>
                </a:solidFill>
              </a:rPr>
              <a:t>1</a:t>
            </a:r>
            <a:endParaRPr lang="nb-NO" baseline="-25000" dirty="0">
              <a:solidFill>
                <a:srgbClr val="FF0000"/>
              </a:solidFill>
            </a:endParaRPr>
          </a:p>
        </p:txBody>
      </p:sp>
      <p:sp>
        <p:nvSpPr>
          <p:cNvPr id="46" name="TextBox 45"/>
          <p:cNvSpPr txBox="1"/>
          <p:nvPr/>
        </p:nvSpPr>
        <p:spPr>
          <a:xfrm>
            <a:off x="2627468" y="3564277"/>
            <a:ext cx="615874" cy="369332"/>
          </a:xfrm>
          <a:prstGeom prst="rect">
            <a:avLst/>
          </a:prstGeom>
          <a:noFill/>
        </p:spPr>
        <p:txBody>
          <a:bodyPr wrap="none" rtlCol="0">
            <a:spAutoFit/>
          </a:bodyPr>
          <a:lstStyle/>
          <a:p>
            <a:r>
              <a:rPr lang="nb-NO" dirty="0" smtClean="0">
                <a:solidFill>
                  <a:srgbClr val="FF0000"/>
                </a:solidFill>
              </a:rPr>
              <a:t>MV</a:t>
            </a:r>
            <a:r>
              <a:rPr lang="nb-NO" baseline="-25000" dirty="0" smtClean="0">
                <a:solidFill>
                  <a:srgbClr val="FF0000"/>
                </a:solidFill>
              </a:rPr>
              <a:t>2</a:t>
            </a:r>
            <a:endParaRPr lang="nb-NO" baseline="-25000" dirty="0">
              <a:solidFill>
                <a:srgbClr val="FF0000"/>
              </a:solidFill>
            </a:endParaRPr>
          </a:p>
        </p:txBody>
      </p:sp>
    </p:spTree>
    <p:extLst>
      <p:ext uri="{BB962C8B-B14F-4D97-AF65-F5344CB8AC3E}">
        <p14:creationId xmlns:p14="http://schemas.microsoft.com/office/powerpoint/2010/main" val="38839535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02" y="355482"/>
            <a:ext cx="12241428" cy="872184"/>
            <a:chOff x="-2251" y="194421"/>
            <a:chExt cx="9179618" cy="654138"/>
          </a:xfrm>
        </p:grpSpPr>
        <p:sp>
          <p:nvSpPr>
            <p:cNvPr id="10" name="Rektangel 2"/>
            <p:cNvSpPr/>
            <p:nvPr/>
          </p:nvSpPr>
          <p:spPr>
            <a:xfrm>
              <a:off x="-2251" y="194421"/>
              <a:ext cx="9144000" cy="654138"/>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extBox 10"/>
            <p:cNvSpPr txBox="1"/>
            <p:nvPr/>
          </p:nvSpPr>
          <p:spPr>
            <a:xfrm>
              <a:off x="8204908" y="388485"/>
              <a:ext cx="972459" cy="284742"/>
            </a:xfrm>
            <a:prstGeom prst="rect">
              <a:avLst/>
            </a:prstGeom>
            <a:noFill/>
          </p:spPr>
          <p:txBody>
            <a:bodyPr wrap="square" rtlCol="0">
              <a:spAutoFit/>
            </a:bodyPr>
            <a:lstStyle/>
            <a:p>
              <a:pPr lvl="0"/>
              <a:endParaRPr lang="nb-NO" altLang="nb-NO" sz="1867" dirty="0">
                <a:latin typeface="Calibri" panose="020F0502020204030204" pitchFamily="34" charset="0"/>
                <a:cs typeface="Arial" pitchFamily="34" charset="0"/>
              </a:endParaRPr>
            </a:p>
          </p:txBody>
        </p:sp>
      </p:grpSp>
      <p:sp>
        <p:nvSpPr>
          <p:cNvPr id="2" name="Title 1"/>
          <p:cNvSpPr>
            <a:spLocks noGrp="1"/>
          </p:cNvSpPr>
          <p:nvPr>
            <p:ph type="title"/>
          </p:nvPr>
        </p:nvSpPr>
        <p:spPr>
          <a:xfrm>
            <a:off x="606599" y="220073"/>
            <a:ext cx="10972800" cy="1143000"/>
          </a:xfrm>
        </p:spPr>
        <p:txBody>
          <a:bodyPr>
            <a:normAutofit/>
          </a:bodyPr>
          <a:lstStyle/>
          <a:p>
            <a:r>
              <a:rPr lang="en-GB" sz="3200" dirty="0" smtClean="0"/>
              <a:t>Disturbance: GOR </a:t>
            </a:r>
            <a:r>
              <a:rPr lang="en-GB" sz="3200" dirty="0"/>
              <a:t>variation</a:t>
            </a:r>
          </a:p>
        </p:txBody>
      </p:sp>
      <p:pic>
        <p:nvPicPr>
          <p:cNvPr id="8" name="Content Placeholder 7"/>
          <p:cNvPicPr>
            <a:picLocks noGrp="1" noChangeAspect="1"/>
          </p:cNvPicPr>
          <p:nvPr>
            <p:ph idx="1"/>
          </p:nvPr>
        </p:nvPicPr>
        <p:blipFill>
          <a:blip r:embed="rId2"/>
          <a:stretch>
            <a:fillRect/>
          </a:stretch>
        </p:blipFill>
        <p:spPr>
          <a:xfrm>
            <a:off x="3162825" y="2391956"/>
            <a:ext cx="5866351" cy="2941920"/>
          </a:xfrm>
          <a:prstGeom prst="rect">
            <a:avLst/>
          </a:prstGeom>
        </p:spPr>
      </p:pic>
    </p:spTree>
    <p:extLst>
      <p:ext uri="{BB962C8B-B14F-4D97-AF65-F5344CB8AC3E}">
        <p14:creationId xmlns:p14="http://schemas.microsoft.com/office/powerpoint/2010/main" val="253878550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2"/>
          <p:cNvSpPr/>
          <p:nvPr/>
        </p:nvSpPr>
        <p:spPr>
          <a:xfrm>
            <a:off x="-3002" y="355482"/>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a:xfrm>
            <a:off x="609600" y="187937"/>
            <a:ext cx="10972800" cy="1143000"/>
          </a:xfrm>
        </p:spPr>
        <p:txBody>
          <a:bodyPr>
            <a:normAutofit/>
          </a:bodyPr>
          <a:lstStyle/>
          <a:p>
            <a:r>
              <a:rPr lang="en-GB" sz="3200" dirty="0" smtClean="0"/>
              <a:t>Typical measured data (pressures and flowrates)</a:t>
            </a:r>
            <a:endParaRPr lang="en-GB" sz="3200" dirty="0"/>
          </a:p>
        </p:txBody>
      </p:sp>
      <p:pic>
        <p:nvPicPr>
          <p:cNvPr id="7" name="Content Placeholder 6"/>
          <p:cNvPicPr>
            <a:picLocks noGrp="1" noChangeAspect="1"/>
          </p:cNvPicPr>
          <p:nvPr>
            <p:ph sz="half" idx="2"/>
          </p:nvPr>
        </p:nvPicPr>
        <p:blipFill>
          <a:blip r:embed="rId2"/>
          <a:stretch>
            <a:fillRect/>
          </a:stretch>
        </p:blipFill>
        <p:spPr>
          <a:xfrm>
            <a:off x="3538375" y="1227666"/>
            <a:ext cx="5109246" cy="5113192"/>
          </a:xfrm>
          <a:prstGeom prst="rect">
            <a:avLst/>
          </a:prstGeom>
        </p:spPr>
      </p:pic>
    </p:spTree>
    <p:extLst>
      <p:ext uri="{BB962C8B-B14F-4D97-AF65-F5344CB8AC3E}">
        <p14:creationId xmlns:p14="http://schemas.microsoft.com/office/powerpoint/2010/main" val="273233687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Abstract</a:t>
            </a:r>
            <a:endParaRPr lang="nb-NO"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Traditional real-time optimization (RTO) is an established technology, where the process economics are optimized using rigorous steady-state models. However, a fundamental limiting factor of current steady-state RTO implementation is the steady-state wait time. In order to address the steady-state wait time issue, we first propose a “hybrid” approach where the model adaptation is done using dynamic models and transient measurements and the optimization is performed using static models. Using simulation case studies, we show that similar performance to dynamic RTO can be achieved at computation times similar to static RTO.</a:t>
            </a:r>
            <a:endParaRPr lang="nb-NO" dirty="0"/>
          </a:p>
          <a:p>
            <a:pPr marL="0" indent="0">
              <a:buNone/>
            </a:pPr>
            <a:r>
              <a:rPr lang="en-US" dirty="0"/>
              <a:t> </a:t>
            </a:r>
            <a:endParaRPr lang="nb-NO" dirty="0"/>
          </a:p>
          <a:p>
            <a:pPr marL="0" indent="0">
              <a:buNone/>
            </a:pPr>
            <a:r>
              <a:rPr lang="en-US" dirty="0"/>
              <a:t>The hybrid RTO approach requires solving a numerical optimization problem in order to compute the optimal </a:t>
            </a:r>
            <a:r>
              <a:rPr lang="en-US" dirty="0" err="1"/>
              <a:t>setpoints</a:t>
            </a:r>
            <a:r>
              <a:rPr lang="en-US" dirty="0"/>
              <a:t>. It also requires regular maintenance of both the dynamic model and its static counterpart. In order to address the numerical issues associated with solving numerical optimization problems, we then propose to convert the hybrid RTO strategy into a feedback-based hybrid RTO strategy. This is based on the principle that optimal operation can be achieved by estimating and controlling the steady-state gradient from the inputs to the cost at a constant setpoint of zero. To be more specific, the nonlinear dynamic model is used to estimate the states and parameters by means of a dynamic estimation scheme using transient measurements in the same fashion as in the hybrid and dynamic RTO approaches. However, instead of using the updated model in an optimization problem, the state and the parameter estimates are used to linearize the updated dynamic model from the inputs to the cost. This linearized dynamic model is then used to obtain the estimate of the steady-state gradient at the current operating point. Optimal operation is then achieved by controlling the estimated steady-state gradient to constant setpoint of zero by any feedback controller. Using a simulation case study, the proposed method is compared with the traditional static RTO, dynamic RTO and the newer hybrid RTO approach.</a:t>
            </a:r>
            <a:endParaRPr lang="nb-NO" dirty="0"/>
          </a:p>
          <a:p>
            <a:endParaRPr lang="nb-NO" dirty="0"/>
          </a:p>
        </p:txBody>
      </p:sp>
    </p:spTree>
    <p:extLst>
      <p:ext uri="{BB962C8B-B14F-4D97-AF65-F5344CB8AC3E}">
        <p14:creationId xmlns:p14="http://schemas.microsoft.com/office/powerpoint/2010/main" val="11166821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2"/>
          <p:cNvSpPr/>
          <p:nvPr/>
        </p:nvSpPr>
        <p:spPr>
          <a:xfrm>
            <a:off x="-3002" y="355482"/>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a:xfrm>
            <a:off x="134224" y="187937"/>
            <a:ext cx="12415706" cy="1143000"/>
          </a:xfrm>
        </p:spPr>
        <p:txBody>
          <a:bodyPr>
            <a:normAutofit/>
          </a:bodyPr>
          <a:lstStyle/>
          <a:p>
            <a:r>
              <a:rPr lang="en-GB" sz="3200" dirty="0"/>
              <a:t>GOR estimation </a:t>
            </a:r>
            <a:r>
              <a:rPr lang="en-GB" sz="3200" dirty="0" smtClean="0"/>
              <a:t>- using “data reconciliation” (traditional static RTO)</a:t>
            </a:r>
            <a:endParaRPr lang="en-GB" sz="3200" dirty="0"/>
          </a:p>
        </p:txBody>
      </p:sp>
      <p:pic>
        <p:nvPicPr>
          <p:cNvPr id="4" name="Content Placeholder 3"/>
          <p:cNvPicPr>
            <a:picLocks noGrp="1" noChangeAspect="1"/>
          </p:cNvPicPr>
          <p:nvPr>
            <p:ph idx="1"/>
          </p:nvPr>
        </p:nvPicPr>
        <p:blipFill>
          <a:blip r:embed="rId2"/>
          <a:stretch>
            <a:fillRect/>
          </a:stretch>
        </p:blipFill>
        <p:spPr>
          <a:xfrm>
            <a:off x="3162825" y="2391956"/>
            <a:ext cx="5866351" cy="2941920"/>
          </a:xfrm>
          <a:prstGeom prst="rect">
            <a:avLst/>
          </a:prstGeom>
        </p:spPr>
      </p:pic>
      <p:sp>
        <p:nvSpPr>
          <p:cNvPr id="3" name="TextBox 2"/>
          <p:cNvSpPr txBox="1"/>
          <p:nvPr/>
        </p:nvSpPr>
        <p:spPr>
          <a:xfrm>
            <a:off x="3825380" y="5654180"/>
            <a:ext cx="5891356" cy="369332"/>
          </a:xfrm>
          <a:prstGeom prst="rect">
            <a:avLst/>
          </a:prstGeom>
          <a:noFill/>
        </p:spPr>
        <p:txBody>
          <a:bodyPr wrap="none" rtlCol="0">
            <a:spAutoFit/>
          </a:bodyPr>
          <a:lstStyle/>
          <a:p>
            <a:r>
              <a:rPr lang="nb-NO" dirty="0" smtClean="0"/>
              <a:t>Problem: </a:t>
            </a:r>
            <a:r>
              <a:rPr lang="nb-NO" dirty="0" smtClean="0">
                <a:solidFill>
                  <a:srgbClr val="FF0000"/>
                </a:solidFill>
              </a:rPr>
              <a:t>Steady-</a:t>
            </a:r>
            <a:r>
              <a:rPr lang="nb-NO" dirty="0" err="1" smtClean="0">
                <a:solidFill>
                  <a:srgbClr val="FF0000"/>
                </a:solidFill>
              </a:rPr>
              <a:t>state</a:t>
            </a:r>
            <a:r>
              <a:rPr lang="nb-NO" dirty="0" smtClean="0">
                <a:solidFill>
                  <a:srgbClr val="FF0000"/>
                </a:solidFill>
              </a:rPr>
              <a:t> </a:t>
            </a:r>
            <a:r>
              <a:rPr lang="nb-NO" dirty="0" err="1" smtClean="0">
                <a:solidFill>
                  <a:srgbClr val="FF0000"/>
                </a:solidFill>
              </a:rPr>
              <a:t>wait</a:t>
            </a:r>
            <a:r>
              <a:rPr lang="nb-NO" dirty="0" smtClean="0">
                <a:solidFill>
                  <a:srgbClr val="FF0000"/>
                </a:solidFill>
              </a:rPr>
              <a:t> time </a:t>
            </a:r>
            <a:r>
              <a:rPr lang="nb-NO" dirty="0" smtClean="0"/>
              <a:t>for data </a:t>
            </a:r>
            <a:r>
              <a:rPr lang="nb-NO" dirty="0" err="1" smtClean="0"/>
              <a:t>reconciliation</a:t>
            </a:r>
            <a:endParaRPr lang="nb-NO" dirty="0"/>
          </a:p>
        </p:txBody>
      </p:sp>
    </p:spTree>
    <p:extLst>
      <p:ext uri="{BB962C8B-B14F-4D97-AF65-F5344CB8AC3E}">
        <p14:creationId xmlns:p14="http://schemas.microsoft.com/office/powerpoint/2010/main" val="80645922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2"/>
          <p:cNvSpPr/>
          <p:nvPr/>
        </p:nvSpPr>
        <p:spPr>
          <a:xfrm>
            <a:off x="-3002" y="355482"/>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a:xfrm>
            <a:off x="218114" y="128792"/>
            <a:ext cx="11970884" cy="1325563"/>
          </a:xfrm>
        </p:spPr>
        <p:txBody>
          <a:bodyPr>
            <a:normAutofit/>
          </a:bodyPr>
          <a:lstStyle/>
          <a:p>
            <a:r>
              <a:rPr lang="en-GB" sz="3200" dirty="0"/>
              <a:t>GOR estimation – using </a:t>
            </a:r>
            <a:r>
              <a:rPr lang="en-GB" sz="3200" dirty="0" smtClean="0"/>
              <a:t>extended Kalman filter (DRTO &amp; HRTO)</a:t>
            </a:r>
            <a:endParaRPr lang="en-GB" sz="3200" dirty="0"/>
          </a:p>
        </p:txBody>
      </p:sp>
      <p:pic>
        <p:nvPicPr>
          <p:cNvPr id="7" name="Content Placeholder 4"/>
          <p:cNvPicPr>
            <a:picLocks noGrp="1" noChangeAspect="1"/>
          </p:cNvPicPr>
          <p:nvPr>
            <p:ph idx="1"/>
          </p:nvPr>
        </p:nvPicPr>
        <p:blipFill>
          <a:blip r:embed="rId2"/>
          <a:stretch>
            <a:fillRect/>
          </a:stretch>
        </p:blipFill>
        <p:spPr>
          <a:xfrm>
            <a:off x="3131127" y="2376055"/>
            <a:ext cx="5912900" cy="2847109"/>
          </a:xfrm>
          <a:prstGeom prst="rect">
            <a:avLst/>
          </a:prstGeom>
        </p:spPr>
      </p:pic>
    </p:spTree>
    <p:extLst>
      <p:ext uri="{BB962C8B-B14F-4D97-AF65-F5344CB8AC3E}">
        <p14:creationId xmlns:p14="http://schemas.microsoft.com/office/powerpoint/2010/main" val="366001554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
          <p:cNvSpPr/>
          <p:nvPr/>
        </p:nvSpPr>
        <p:spPr>
          <a:xfrm>
            <a:off x="-3002" y="355482"/>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a:xfrm>
            <a:off x="609600" y="187937"/>
            <a:ext cx="10972800" cy="1143000"/>
          </a:xfrm>
        </p:spPr>
        <p:txBody>
          <a:bodyPr>
            <a:normAutofit/>
          </a:bodyPr>
          <a:lstStyle/>
          <a:p>
            <a:r>
              <a:rPr lang="en-GB" sz="3200" dirty="0" smtClean="0"/>
              <a:t>Oil and gas rates</a:t>
            </a:r>
            <a:endParaRPr lang="en-GB" sz="3200" dirty="0"/>
          </a:p>
        </p:txBody>
      </p:sp>
      <p:pic>
        <p:nvPicPr>
          <p:cNvPr id="13" name="Content Placeholder 12"/>
          <p:cNvPicPr>
            <a:picLocks noGrp="1" noChangeAspect="1"/>
          </p:cNvPicPr>
          <p:nvPr>
            <p:ph sz="half" idx="1"/>
          </p:nvPr>
        </p:nvPicPr>
        <p:blipFill>
          <a:blip r:embed="rId2"/>
          <a:stretch>
            <a:fillRect/>
          </a:stretch>
        </p:blipFill>
        <p:spPr>
          <a:xfrm>
            <a:off x="342047" y="1997517"/>
            <a:ext cx="6038387" cy="3021523"/>
          </a:xfrm>
          <a:prstGeom prst="rect">
            <a:avLst/>
          </a:prstGeom>
        </p:spPr>
      </p:pic>
      <p:pic>
        <p:nvPicPr>
          <p:cNvPr id="14" name="Content Placeholder 13"/>
          <p:cNvPicPr>
            <a:picLocks noGrp="1" noChangeAspect="1"/>
          </p:cNvPicPr>
          <p:nvPr>
            <p:ph sz="half" idx="2"/>
          </p:nvPr>
        </p:nvPicPr>
        <p:blipFill>
          <a:blip r:embed="rId3"/>
          <a:stretch>
            <a:fillRect/>
          </a:stretch>
        </p:blipFill>
        <p:spPr>
          <a:xfrm>
            <a:off x="5930047" y="1997517"/>
            <a:ext cx="6038387" cy="3021523"/>
          </a:xfrm>
          <a:prstGeom prst="rect">
            <a:avLst/>
          </a:prstGeom>
        </p:spPr>
      </p:pic>
      <p:sp>
        <p:nvSpPr>
          <p:cNvPr id="3" name="Rectangle 2"/>
          <p:cNvSpPr/>
          <p:nvPr/>
        </p:nvSpPr>
        <p:spPr>
          <a:xfrm>
            <a:off x="6705600" y="2225040"/>
            <a:ext cx="4693920" cy="894080"/>
          </a:xfrm>
          <a:prstGeom prst="rect">
            <a:avLst/>
          </a:prstGeom>
          <a:solidFill>
            <a:srgbClr val="F79646">
              <a:alpha val="1411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400"/>
          </a:p>
        </p:txBody>
      </p:sp>
      <p:pic>
        <p:nvPicPr>
          <p:cNvPr id="10" name="Bilde 5"/>
          <p:cNvPicPr>
            <a:picLocks noChangeAspect="1"/>
          </p:cNvPicPr>
          <p:nvPr/>
        </p:nvPicPr>
        <p:blipFill>
          <a:blip r:embed="rId4">
            <a:extLst>
              <a:ext uri="{28A0092B-C50C-407E-A947-70E740481C1C}">
                <a14:useLocalDpi xmlns:a14="http://schemas.microsoft.com/office/drawing/2010/main" val="0"/>
              </a:ext>
            </a:extLst>
          </a:blip>
          <a:stretch/>
        </p:blipFill>
        <p:spPr>
          <a:xfrm>
            <a:off x="9731159" y="521958"/>
            <a:ext cx="2068393" cy="564208"/>
          </a:xfrm>
          <a:prstGeom prst="rect">
            <a:avLst/>
          </a:prstGeom>
        </p:spPr>
      </p:pic>
      <p:sp>
        <p:nvSpPr>
          <p:cNvPr id="4" name="TextBox 3"/>
          <p:cNvSpPr txBox="1"/>
          <p:nvPr/>
        </p:nvSpPr>
        <p:spPr>
          <a:xfrm>
            <a:off x="4767172" y="5507335"/>
            <a:ext cx="3226524" cy="923330"/>
          </a:xfrm>
          <a:prstGeom prst="rect">
            <a:avLst/>
          </a:prstGeom>
          <a:noFill/>
        </p:spPr>
        <p:txBody>
          <a:bodyPr wrap="none" rtlCol="0">
            <a:spAutoFit/>
          </a:bodyPr>
          <a:lstStyle/>
          <a:p>
            <a:r>
              <a:rPr lang="nb-NO" dirty="0" smtClean="0"/>
              <a:t>SRTO = </a:t>
            </a:r>
            <a:r>
              <a:rPr lang="nb-NO" dirty="0" err="1" smtClean="0"/>
              <a:t>traditional</a:t>
            </a:r>
            <a:r>
              <a:rPr lang="nb-NO" dirty="0" smtClean="0"/>
              <a:t> </a:t>
            </a:r>
            <a:r>
              <a:rPr lang="nb-NO" dirty="0" err="1" smtClean="0"/>
              <a:t>static</a:t>
            </a:r>
            <a:r>
              <a:rPr lang="nb-NO" dirty="0" smtClean="0"/>
              <a:t> RTO</a:t>
            </a:r>
          </a:p>
          <a:p>
            <a:r>
              <a:rPr lang="nb-NO" dirty="0"/>
              <a:t>HRTO = hybrid RTO</a:t>
            </a:r>
          </a:p>
          <a:p>
            <a:r>
              <a:rPr lang="nb-NO" dirty="0" smtClean="0"/>
              <a:t>DRTO = </a:t>
            </a:r>
            <a:r>
              <a:rPr lang="nb-NO" dirty="0" err="1" smtClean="0"/>
              <a:t>dynamic</a:t>
            </a:r>
            <a:r>
              <a:rPr lang="nb-NO" dirty="0" smtClean="0"/>
              <a:t> RTO</a:t>
            </a:r>
          </a:p>
        </p:txBody>
      </p:sp>
    </p:spTree>
    <p:extLst>
      <p:ext uri="{BB962C8B-B14F-4D97-AF65-F5344CB8AC3E}">
        <p14:creationId xmlns:p14="http://schemas.microsoft.com/office/powerpoint/2010/main" val="57898829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
          <p:cNvSpPr/>
          <p:nvPr/>
        </p:nvSpPr>
        <p:spPr>
          <a:xfrm>
            <a:off x="-3002" y="334700"/>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a:xfrm>
            <a:off x="838200" y="344345"/>
            <a:ext cx="10515600" cy="862539"/>
          </a:xfrm>
        </p:spPr>
        <p:txBody>
          <a:bodyPr>
            <a:normAutofit/>
          </a:bodyPr>
          <a:lstStyle/>
          <a:p>
            <a:r>
              <a:rPr lang="en-GB" sz="3200" dirty="0"/>
              <a:t>Results</a:t>
            </a:r>
          </a:p>
        </p:txBody>
      </p:sp>
      <p:graphicFrame>
        <p:nvGraphicFramePr>
          <p:cNvPr id="17" name="Content Placeholder 16"/>
          <p:cNvGraphicFramePr>
            <a:graphicFrameLocks noGrp="1"/>
          </p:cNvGraphicFramePr>
          <p:nvPr>
            <p:ph sz="half" idx="2"/>
            <p:extLst>
              <p:ext uri="{D42A27DB-BD31-4B8C-83A1-F6EECF244321}">
                <p14:modId xmlns:p14="http://schemas.microsoft.com/office/powerpoint/2010/main" val="3339905262"/>
              </p:ext>
            </p:extLst>
          </p:nvPr>
        </p:nvGraphicFramePr>
        <p:xfrm>
          <a:off x="6174153" y="1486417"/>
          <a:ext cx="5384800" cy="42951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14"/>
          <p:cNvGraphicFramePr>
            <a:graphicFrameLocks noGrp="1"/>
          </p:cNvGraphicFramePr>
          <p:nvPr>
            <p:ph sz="half" idx="1"/>
            <p:extLst/>
          </p:nvPr>
        </p:nvGraphicFramePr>
        <p:xfrm>
          <a:off x="609600" y="1417639"/>
          <a:ext cx="5384800" cy="4834669"/>
        </p:xfrm>
        <a:graphic>
          <a:graphicData uri="http://schemas.openxmlformats.org/drawingml/2006/chart">
            <c:chart xmlns:c="http://schemas.openxmlformats.org/drawingml/2006/chart" xmlns:r="http://schemas.openxmlformats.org/officeDocument/2006/relationships" r:id="rId3"/>
          </a:graphicData>
        </a:graphic>
      </p:graphicFrame>
      <p:pic>
        <p:nvPicPr>
          <p:cNvPr id="11" name="Bilde 5"/>
          <p:cNvPicPr>
            <a:picLocks noChangeAspect="1"/>
          </p:cNvPicPr>
          <p:nvPr/>
        </p:nvPicPr>
        <p:blipFill>
          <a:blip r:embed="rId4">
            <a:extLst>
              <a:ext uri="{28A0092B-C50C-407E-A947-70E740481C1C}">
                <a14:useLocalDpi xmlns:a14="http://schemas.microsoft.com/office/drawing/2010/main" val="0"/>
              </a:ext>
            </a:extLst>
          </a:blip>
          <a:stretch/>
        </p:blipFill>
        <p:spPr>
          <a:xfrm>
            <a:off x="9731159" y="521958"/>
            <a:ext cx="2068393" cy="564208"/>
          </a:xfrm>
          <a:prstGeom prst="rect">
            <a:avLst/>
          </a:prstGeom>
        </p:spPr>
      </p:pic>
    </p:spTree>
    <p:extLst>
      <p:ext uri="{BB962C8B-B14F-4D97-AF65-F5344CB8AC3E}">
        <p14:creationId xmlns:p14="http://schemas.microsoft.com/office/powerpoint/2010/main" val="23796681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3" name="Rectangle 2"/>
          <p:cNvSpPr/>
          <p:nvPr/>
        </p:nvSpPr>
        <p:spPr>
          <a:xfrm>
            <a:off x="260131" y="6392917"/>
            <a:ext cx="3539359" cy="39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nb-NO" sz="3600" dirty="0" err="1"/>
              <a:t>Why</a:t>
            </a:r>
            <a:r>
              <a:rPr lang="nb-NO" sz="3600" dirty="0"/>
              <a:t> is </a:t>
            </a:r>
            <a:r>
              <a:rPr lang="nb-NO" sz="3600" dirty="0" err="1" smtClean="0"/>
              <a:t>traditional</a:t>
            </a:r>
            <a:r>
              <a:rPr lang="nb-NO" sz="3600" dirty="0" smtClean="0"/>
              <a:t> </a:t>
            </a:r>
            <a:r>
              <a:rPr lang="nb-NO" sz="3600" dirty="0" err="1" smtClean="0"/>
              <a:t>static</a:t>
            </a:r>
            <a:r>
              <a:rPr lang="nb-NO" sz="3600" dirty="0" smtClean="0"/>
              <a:t> RTO </a:t>
            </a:r>
            <a:r>
              <a:rPr lang="nb-NO" sz="3600" dirty="0"/>
              <a:t>not </a:t>
            </a:r>
            <a:r>
              <a:rPr lang="nb-NO" sz="3600" dirty="0" err="1"/>
              <a:t>commonly</a:t>
            </a:r>
            <a:r>
              <a:rPr lang="nb-NO" sz="3600" dirty="0"/>
              <a:t> used?</a:t>
            </a:r>
            <a:endParaRPr lang="en-GB" sz="3600" dirty="0"/>
          </a:p>
        </p:txBody>
      </p:sp>
      <p:sp>
        <p:nvSpPr>
          <p:cNvPr id="7" name="Content Placeholder 6"/>
          <p:cNvSpPr>
            <a:spLocks noGrp="1"/>
          </p:cNvSpPr>
          <p:nvPr>
            <p:ph idx="1"/>
          </p:nvPr>
        </p:nvSpPr>
        <p:spPr>
          <a:xfrm>
            <a:off x="838200" y="1825625"/>
            <a:ext cx="10988164" cy="3842078"/>
          </a:xfrm>
        </p:spPr>
        <p:txBody>
          <a:bodyPr>
            <a:normAutofit/>
          </a:bodyPr>
          <a:lstStyle/>
          <a:p>
            <a:pPr marL="514350" indent="-514350">
              <a:spcAft>
                <a:spcPts val="1800"/>
              </a:spcAft>
              <a:buFont typeface="+mj-lt"/>
              <a:buAutoNum type="arabicPeriod"/>
            </a:pPr>
            <a:r>
              <a:rPr lang="en-US" sz="2400" dirty="0" smtClean="0">
                <a:solidFill>
                  <a:schemeClr val="bg1">
                    <a:lumMod val="75000"/>
                  </a:schemeClr>
                </a:solidFill>
                <a:latin typeface="Calibri Light" panose="020F0302020204030204" pitchFamily="34" charset="0"/>
              </a:rPr>
              <a:t>Cost </a:t>
            </a:r>
            <a:r>
              <a:rPr lang="en-US" sz="2400" dirty="0">
                <a:solidFill>
                  <a:schemeClr val="bg1">
                    <a:lumMod val="75000"/>
                  </a:schemeClr>
                </a:solidFill>
                <a:latin typeface="Calibri Light" panose="020F0302020204030204" pitchFamily="34" charset="0"/>
              </a:rPr>
              <a:t>of developing and updating the </a:t>
            </a:r>
            <a:r>
              <a:rPr lang="en-US" sz="2400" dirty="0" smtClean="0">
                <a:solidFill>
                  <a:schemeClr val="bg1">
                    <a:lumMod val="75000"/>
                  </a:schemeClr>
                </a:solidFill>
                <a:latin typeface="Calibri Light" panose="020F0302020204030204" pitchFamily="34" charset="0"/>
              </a:rPr>
              <a:t>model </a:t>
            </a:r>
            <a:r>
              <a:rPr lang="en-US" sz="2400" dirty="0" smtClean="0">
                <a:solidFill>
                  <a:schemeClr val="bg1">
                    <a:lumMod val="75000"/>
                  </a:schemeClr>
                </a:solidFill>
                <a:latin typeface="Calibri Light" panose="020F0302020204030204" pitchFamily="34" charset="0"/>
              </a:rPr>
              <a:t>(</a:t>
            </a:r>
            <a:r>
              <a:rPr lang="en-US" sz="2400" dirty="0" smtClean="0">
                <a:solidFill>
                  <a:schemeClr val="bg1">
                    <a:lumMod val="75000"/>
                  </a:schemeClr>
                </a:solidFill>
                <a:latin typeface="Calibri Light" panose="020F0302020204030204" pitchFamily="34" charset="0"/>
              </a:rPr>
              <a:t>costly offline model update)</a:t>
            </a:r>
          </a:p>
          <a:p>
            <a:pPr marL="514350" indent="-514350">
              <a:spcAft>
                <a:spcPts val="1800"/>
              </a:spcAft>
              <a:buFont typeface="+mj-lt"/>
              <a:buAutoNum type="arabicPeriod"/>
            </a:pPr>
            <a:r>
              <a:rPr lang="en-US" sz="2400" dirty="0" smtClean="0">
                <a:solidFill>
                  <a:schemeClr val="bg1">
                    <a:lumMod val="75000"/>
                  </a:schemeClr>
                </a:solidFill>
                <a:latin typeface="Calibri Light" panose="020F0302020204030204" pitchFamily="34" charset="0"/>
              </a:rPr>
              <a:t>Wrong value of model parameters and disturbances (slow online model update)</a:t>
            </a:r>
            <a:endParaRPr lang="en-US" sz="2000" dirty="0" smtClean="0">
              <a:solidFill>
                <a:schemeClr val="bg1">
                  <a:lumMod val="75000"/>
                </a:schemeClr>
              </a:solidFill>
              <a:latin typeface="Calibri Light" panose="020F0302020204030204" pitchFamily="34" charset="0"/>
            </a:endParaRPr>
          </a:p>
          <a:p>
            <a:pPr marL="514350" indent="-514350">
              <a:spcAft>
                <a:spcPts val="1800"/>
              </a:spcAft>
              <a:buFont typeface="+mj-lt"/>
              <a:buAutoNum type="arabicPeriod"/>
            </a:pPr>
            <a:r>
              <a:rPr lang="en-US" sz="2400" dirty="0" smtClean="0">
                <a:solidFill>
                  <a:schemeClr val="bg1">
                    <a:lumMod val="75000"/>
                  </a:schemeClr>
                </a:solidFill>
                <a:latin typeface="Calibri Light" panose="020F0302020204030204" pitchFamily="34" charset="0"/>
              </a:rPr>
              <a:t>Not robust, including computational issues</a:t>
            </a:r>
          </a:p>
          <a:p>
            <a:pPr marL="514350" indent="-514350">
              <a:spcAft>
                <a:spcPts val="1800"/>
              </a:spcAft>
              <a:buFont typeface="+mj-lt"/>
              <a:buAutoNum type="arabicPeriod"/>
            </a:pPr>
            <a:r>
              <a:rPr lang="en-US" sz="2400" dirty="0" smtClean="0">
                <a:solidFill>
                  <a:schemeClr val="bg1">
                    <a:lumMod val="75000"/>
                  </a:schemeClr>
                </a:solidFill>
                <a:latin typeface="Calibri Light" panose="020F0302020204030204" pitchFamily="34" charset="0"/>
              </a:rPr>
              <a:t>Frequent grade changes</a:t>
            </a:r>
            <a:r>
              <a:rPr lang="nb-NO" sz="2400" dirty="0">
                <a:solidFill>
                  <a:schemeClr val="bg1">
                    <a:lumMod val="75000"/>
                  </a:schemeClr>
                </a:solidFill>
                <a:latin typeface="Calibri Light" panose="020F0302020204030204" pitchFamily="34" charset="0"/>
              </a:rPr>
              <a:t> </a:t>
            </a:r>
            <a:r>
              <a:rPr lang="nb-NO" sz="2400" dirty="0" smtClean="0">
                <a:solidFill>
                  <a:schemeClr val="bg1">
                    <a:lumMod val="75000"/>
                  </a:schemeClr>
                </a:solidFill>
                <a:latin typeface="Calibri Light" panose="020F0302020204030204" pitchFamily="34" charset="0"/>
              </a:rPr>
              <a:t>make steady-</a:t>
            </a:r>
            <a:r>
              <a:rPr lang="nb-NO" sz="2400" dirty="0" err="1" smtClean="0">
                <a:solidFill>
                  <a:schemeClr val="bg1">
                    <a:lumMod val="75000"/>
                  </a:schemeClr>
                </a:solidFill>
                <a:latin typeface="Calibri Light" panose="020F0302020204030204" pitchFamily="34" charset="0"/>
              </a:rPr>
              <a:t>state</a:t>
            </a:r>
            <a:r>
              <a:rPr lang="nb-NO" sz="2400" dirty="0" smtClean="0">
                <a:solidFill>
                  <a:schemeClr val="bg1">
                    <a:lumMod val="75000"/>
                  </a:schemeClr>
                </a:solidFill>
                <a:latin typeface="Calibri Light" panose="020F0302020204030204" pitchFamily="34" charset="0"/>
              </a:rPr>
              <a:t> </a:t>
            </a:r>
            <a:r>
              <a:rPr lang="nb-NO" sz="2400" dirty="0" err="1" smtClean="0">
                <a:solidFill>
                  <a:schemeClr val="bg1">
                    <a:lumMod val="75000"/>
                  </a:schemeClr>
                </a:solidFill>
                <a:latin typeface="Calibri Light" panose="020F0302020204030204" pitchFamily="34" charset="0"/>
              </a:rPr>
              <a:t>optimization</a:t>
            </a:r>
            <a:r>
              <a:rPr lang="nb-NO" sz="2400" dirty="0" smtClean="0">
                <a:solidFill>
                  <a:schemeClr val="bg1">
                    <a:lumMod val="75000"/>
                  </a:schemeClr>
                </a:solidFill>
                <a:latin typeface="Calibri Light" panose="020F0302020204030204" pitchFamily="34" charset="0"/>
              </a:rPr>
              <a:t> less relevant </a:t>
            </a:r>
            <a:endParaRPr lang="nb-NO" sz="2000" dirty="0" smtClean="0">
              <a:solidFill>
                <a:schemeClr val="bg1">
                  <a:lumMod val="75000"/>
                </a:schemeClr>
              </a:solidFill>
              <a:latin typeface="Calibri Light" panose="020F0302020204030204" pitchFamily="34" charset="0"/>
            </a:endParaRPr>
          </a:p>
          <a:p>
            <a:pPr marL="514350" indent="-514350">
              <a:spcAft>
                <a:spcPts val="1800"/>
              </a:spcAft>
              <a:buFont typeface="+mj-lt"/>
              <a:buAutoNum type="arabicPeriod"/>
            </a:pPr>
            <a:r>
              <a:rPr lang="en-US" sz="2400" b="1" dirty="0">
                <a:latin typeface="Calibri Light" panose="020F0302020204030204" pitchFamily="34" charset="0"/>
              </a:rPr>
              <a:t>D</a:t>
            </a:r>
            <a:r>
              <a:rPr lang="en-US" sz="2400" b="1" dirty="0" smtClean="0">
                <a:latin typeface="Calibri Light" panose="020F0302020204030204" pitchFamily="34" charset="0"/>
              </a:rPr>
              <a:t>ynamic limitations, including infeasibility due to (dynamic) constraint violation</a:t>
            </a:r>
            <a:endParaRPr lang="en-US" b="1" dirty="0"/>
          </a:p>
          <a:p>
            <a:endParaRPr lang="en-GB" b="1" dirty="0"/>
          </a:p>
        </p:txBody>
      </p:sp>
      <p:sp>
        <p:nvSpPr>
          <p:cNvPr id="9" name="TextBox 8"/>
          <p:cNvSpPr txBox="1"/>
          <p:nvPr/>
        </p:nvSpPr>
        <p:spPr>
          <a:xfrm>
            <a:off x="1262555" y="5828078"/>
            <a:ext cx="10792409" cy="1077218"/>
          </a:xfrm>
          <a:prstGeom prst="rect">
            <a:avLst/>
          </a:prstGeom>
          <a:noFill/>
        </p:spPr>
        <p:txBody>
          <a:bodyPr wrap="square" rtlCol="0">
            <a:spAutoFit/>
          </a:bodyPr>
          <a:lstStyle/>
          <a:p>
            <a:pPr marL="285750" indent="-285750">
              <a:spcAft>
                <a:spcPts val="1200"/>
              </a:spcAft>
              <a:buFont typeface="Calibri Light" panose="020F0302020204030204" pitchFamily="34" charset="0"/>
              <a:buChar char="‒"/>
            </a:pPr>
            <a:r>
              <a:rPr lang="en-US" b="1" dirty="0" smtClean="0">
                <a:solidFill>
                  <a:schemeClr val="bg1">
                    <a:lumMod val="75000"/>
                  </a:schemeClr>
                </a:solidFill>
                <a:latin typeface="Calibri Light" panose="020F0302020204030204" pitchFamily="34" charset="0"/>
              </a:rPr>
              <a:t>It </a:t>
            </a:r>
            <a:r>
              <a:rPr lang="en-US" b="1" dirty="0">
                <a:solidFill>
                  <a:schemeClr val="bg1">
                    <a:lumMod val="75000"/>
                  </a:schemeClr>
                </a:solidFill>
                <a:latin typeface="Calibri Light" panose="020F0302020204030204" pitchFamily="34" charset="0"/>
              </a:rPr>
              <a:t>may seem that reasons 2, </a:t>
            </a:r>
            <a:r>
              <a:rPr lang="en-US" b="1" dirty="0" smtClean="0">
                <a:solidFill>
                  <a:schemeClr val="bg1">
                    <a:lumMod val="75000"/>
                  </a:schemeClr>
                </a:solidFill>
                <a:latin typeface="Calibri Light" panose="020F0302020204030204" pitchFamily="34" charset="0"/>
              </a:rPr>
              <a:t>4, </a:t>
            </a:r>
            <a:r>
              <a:rPr lang="en-US" b="1" dirty="0">
                <a:solidFill>
                  <a:schemeClr val="bg1">
                    <a:lumMod val="75000"/>
                  </a:schemeClr>
                </a:solidFill>
                <a:latin typeface="Calibri Light" panose="020F0302020204030204" pitchFamily="34" charset="0"/>
              </a:rPr>
              <a:t>and </a:t>
            </a:r>
            <a:r>
              <a:rPr lang="en-US" b="1" dirty="0" smtClean="0">
                <a:solidFill>
                  <a:schemeClr val="bg1">
                    <a:lumMod val="75000"/>
                  </a:schemeClr>
                </a:solidFill>
                <a:latin typeface="Calibri Light" panose="020F0302020204030204" pitchFamily="34" charset="0"/>
              </a:rPr>
              <a:t>5 </a:t>
            </a:r>
            <a:r>
              <a:rPr lang="en-US" b="1" dirty="0">
                <a:solidFill>
                  <a:schemeClr val="bg1">
                    <a:lumMod val="75000"/>
                  </a:schemeClr>
                </a:solidFill>
                <a:latin typeface="Calibri Light" panose="020F0302020204030204" pitchFamily="34" charset="0"/>
              </a:rPr>
              <a:t>suggest towards dynamic </a:t>
            </a:r>
            <a:r>
              <a:rPr lang="en-US" b="1" dirty="0" smtClean="0">
                <a:solidFill>
                  <a:schemeClr val="bg1">
                    <a:lumMod val="75000"/>
                  </a:schemeClr>
                </a:solidFill>
                <a:latin typeface="Calibri Light" panose="020F0302020204030204" pitchFamily="34" charset="0"/>
              </a:rPr>
              <a:t>optimization</a:t>
            </a:r>
            <a:r>
              <a:rPr lang="en-US" b="1" dirty="0">
                <a:solidFill>
                  <a:schemeClr val="bg1">
                    <a:lumMod val="75000"/>
                  </a:schemeClr>
                </a:solidFill>
                <a:latin typeface="Calibri Light" panose="020F0302020204030204" pitchFamily="34" charset="0"/>
              </a:rPr>
              <a:t>. </a:t>
            </a:r>
            <a:endParaRPr lang="en-US" b="1" dirty="0" smtClean="0">
              <a:solidFill>
                <a:schemeClr val="bg1">
                  <a:lumMod val="75000"/>
                </a:schemeClr>
              </a:solidFill>
              <a:latin typeface="Calibri Light" panose="020F0302020204030204" pitchFamily="34" charset="0"/>
            </a:endParaRPr>
          </a:p>
          <a:p>
            <a:pPr marL="285750" indent="-285750">
              <a:spcAft>
                <a:spcPts val="1200"/>
              </a:spcAft>
              <a:buFont typeface="Calibri Light" panose="020F0302020204030204" pitchFamily="34" charset="0"/>
              <a:buChar char="‒"/>
            </a:pPr>
            <a:r>
              <a:rPr lang="en-US" b="1" dirty="0" smtClean="0">
                <a:solidFill>
                  <a:schemeClr val="bg1">
                    <a:lumMod val="75000"/>
                  </a:schemeClr>
                </a:solidFill>
                <a:latin typeface="Calibri Light" panose="020F0302020204030204" pitchFamily="34" charset="0"/>
              </a:rPr>
              <a:t>However</a:t>
            </a:r>
            <a:r>
              <a:rPr lang="en-US" b="1" dirty="0">
                <a:solidFill>
                  <a:schemeClr val="bg1">
                    <a:lumMod val="75000"/>
                  </a:schemeClr>
                </a:solidFill>
                <a:latin typeface="Calibri Light" panose="020F0302020204030204" pitchFamily="34" charset="0"/>
              </a:rPr>
              <a:t>, except </a:t>
            </a:r>
            <a:r>
              <a:rPr lang="en-US" b="1" dirty="0" smtClean="0">
                <a:solidFill>
                  <a:schemeClr val="bg1">
                    <a:lumMod val="75000"/>
                  </a:schemeClr>
                </a:solidFill>
                <a:latin typeface="Calibri Light" panose="020F0302020204030204" pitchFamily="34" charset="0"/>
              </a:rPr>
              <a:t>reason 4, </a:t>
            </a:r>
            <a:r>
              <a:rPr lang="en-US" b="1" dirty="0">
                <a:solidFill>
                  <a:schemeClr val="bg1">
                    <a:lumMod val="75000"/>
                  </a:schemeClr>
                </a:solidFill>
                <a:latin typeface="Calibri Light" panose="020F0302020204030204" pitchFamily="34" charset="0"/>
              </a:rPr>
              <a:t>static optimization may be close to the </a:t>
            </a:r>
            <a:r>
              <a:rPr lang="en-US" b="1" dirty="0" smtClean="0">
                <a:solidFill>
                  <a:schemeClr val="bg1">
                    <a:lumMod val="75000"/>
                  </a:schemeClr>
                </a:solidFill>
                <a:latin typeface="Calibri Light" panose="020F0302020204030204" pitchFamily="34" charset="0"/>
              </a:rPr>
              <a:t>economic </a:t>
            </a:r>
            <a:r>
              <a:rPr lang="en-US" b="1" dirty="0">
                <a:solidFill>
                  <a:schemeClr val="bg1">
                    <a:lumMod val="75000"/>
                  </a:schemeClr>
                </a:solidFill>
                <a:latin typeface="Calibri Light" panose="020F0302020204030204" pitchFamily="34" charset="0"/>
              </a:rPr>
              <a:t>optimum, at a much </a:t>
            </a:r>
            <a:r>
              <a:rPr lang="en-US" b="1" dirty="0" smtClean="0">
                <a:solidFill>
                  <a:schemeClr val="bg1">
                    <a:lumMod val="75000"/>
                  </a:schemeClr>
                </a:solidFill>
                <a:latin typeface="Calibri Light" panose="020F0302020204030204" pitchFamily="34" charset="0"/>
              </a:rPr>
              <a:t>lower </a:t>
            </a:r>
            <a:r>
              <a:rPr lang="en-US" b="1" dirty="0">
                <a:solidFill>
                  <a:schemeClr val="bg1">
                    <a:lumMod val="75000"/>
                  </a:schemeClr>
                </a:solidFill>
                <a:latin typeface="Calibri Light" panose="020F0302020204030204" pitchFamily="34" charset="0"/>
              </a:rPr>
              <a:t>computational cost</a:t>
            </a:r>
            <a:r>
              <a:rPr lang="en-US" b="1" dirty="0" smtClean="0">
                <a:solidFill>
                  <a:schemeClr val="bg1">
                    <a:lumMod val="75000"/>
                  </a:schemeClr>
                </a:solidFill>
                <a:latin typeface="Calibri Light" panose="020F0302020204030204" pitchFamily="34" charset="0"/>
              </a:rPr>
              <a:t>.</a:t>
            </a:r>
            <a:endParaRPr lang="en-GB" dirty="0">
              <a:solidFill>
                <a:schemeClr val="bg1">
                  <a:lumMod val="75000"/>
                </a:schemeClr>
              </a:solidFill>
              <a:latin typeface="Calibri Light" panose="020F0302020204030204" pitchFamily="34" charset="0"/>
            </a:endParaRPr>
          </a:p>
        </p:txBody>
      </p:sp>
      <p:sp>
        <p:nvSpPr>
          <p:cNvPr id="8" name="TextBox 7"/>
          <p:cNvSpPr txBox="1"/>
          <p:nvPr/>
        </p:nvSpPr>
        <p:spPr>
          <a:xfrm>
            <a:off x="67112" y="1439324"/>
            <a:ext cx="3506088" cy="369332"/>
          </a:xfrm>
          <a:prstGeom prst="rect">
            <a:avLst/>
          </a:prstGeom>
          <a:noFill/>
        </p:spPr>
        <p:txBody>
          <a:bodyPr wrap="none" rtlCol="0">
            <a:spAutoFit/>
          </a:bodyPr>
          <a:lstStyle/>
          <a:p>
            <a:r>
              <a:rPr lang="nb-NO" dirty="0" smtClean="0">
                <a:solidFill>
                  <a:schemeClr val="bg1">
                    <a:lumMod val="75000"/>
                  </a:schemeClr>
                </a:solidFill>
              </a:rPr>
              <a:t>In </a:t>
            </a:r>
            <a:r>
              <a:rPr lang="nb-NO" dirty="0" err="1" smtClean="0">
                <a:solidFill>
                  <a:schemeClr val="bg1">
                    <a:lumMod val="75000"/>
                  </a:schemeClr>
                </a:solidFill>
              </a:rPr>
              <a:t>expected</a:t>
            </a:r>
            <a:r>
              <a:rPr lang="nb-NO" dirty="0" smtClean="0">
                <a:solidFill>
                  <a:schemeClr val="bg1">
                    <a:lumMod val="75000"/>
                  </a:schemeClr>
                </a:solidFill>
              </a:rPr>
              <a:t> order of </a:t>
            </a:r>
            <a:r>
              <a:rPr lang="nb-NO" dirty="0" err="1" smtClean="0">
                <a:solidFill>
                  <a:schemeClr val="bg1">
                    <a:lumMod val="75000"/>
                  </a:schemeClr>
                </a:solidFill>
              </a:rPr>
              <a:t>importance</a:t>
            </a:r>
            <a:r>
              <a:rPr lang="nb-NO" dirty="0" smtClean="0"/>
              <a:t>:</a:t>
            </a:r>
            <a:endParaRPr lang="nb-NO" dirty="0"/>
          </a:p>
        </p:txBody>
      </p:sp>
    </p:spTree>
    <p:extLst>
      <p:ext uri="{BB962C8B-B14F-4D97-AF65-F5344CB8AC3E}">
        <p14:creationId xmlns:p14="http://schemas.microsoft.com/office/powerpoint/2010/main" val="337719477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838200" y="2708754"/>
            <a:ext cx="5181600" cy="2585080"/>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72200" y="2674850"/>
            <a:ext cx="5181600" cy="2652888"/>
          </a:xfrm>
          <a:prstGeom prst="rect">
            <a:avLst/>
          </a:prstGeom>
        </p:spPr>
      </p:pic>
      <p:sp>
        <p:nvSpPr>
          <p:cNvPr id="7" name="TextBox 6"/>
          <p:cNvSpPr txBox="1"/>
          <p:nvPr/>
        </p:nvSpPr>
        <p:spPr>
          <a:xfrm>
            <a:off x="1039091" y="2325007"/>
            <a:ext cx="4779818" cy="369332"/>
          </a:xfrm>
          <a:prstGeom prst="rect">
            <a:avLst/>
          </a:prstGeom>
          <a:noFill/>
        </p:spPr>
        <p:txBody>
          <a:bodyPr wrap="square" rtlCol="0">
            <a:spAutoFit/>
          </a:bodyPr>
          <a:lstStyle/>
          <a:p>
            <a:pPr algn="ctr"/>
            <a:r>
              <a:rPr lang="en-GB" dirty="0" smtClean="0"/>
              <a:t>MV2: Setpoint provided to tracking controller</a:t>
            </a:r>
            <a:endParaRPr lang="en-GB" dirty="0"/>
          </a:p>
        </p:txBody>
      </p:sp>
      <p:sp>
        <p:nvSpPr>
          <p:cNvPr id="8" name="TextBox 7"/>
          <p:cNvSpPr txBox="1"/>
          <p:nvPr/>
        </p:nvSpPr>
        <p:spPr>
          <a:xfrm>
            <a:off x="6172200" y="2351280"/>
            <a:ext cx="5410199" cy="369332"/>
          </a:xfrm>
          <a:prstGeom prst="rect">
            <a:avLst/>
          </a:prstGeom>
          <a:noFill/>
        </p:spPr>
        <p:txBody>
          <a:bodyPr wrap="square" rtlCol="0">
            <a:spAutoFit/>
          </a:bodyPr>
          <a:lstStyle/>
          <a:p>
            <a:pPr algn="ctr"/>
            <a:r>
              <a:rPr lang="en-GB" b="1" dirty="0" smtClean="0">
                <a:solidFill>
                  <a:schemeClr val="accent5"/>
                </a:solidFill>
              </a:rPr>
              <a:t>Actual MV move by setpoint tracking controller</a:t>
            </a:r>
            <a:endParaRPr lang="en-GB" b="1" dirty="0">
              <a:solidFill>
                <a:schemeClr val="accent5"/>
              </a:solidFill>
            </a:endParaRPr>
          </a:p>
        </p:txBody>
      </p:sp>
      <p:sp>
        <p:nvSpPr>
          <p:cNvPr id="9" name="Rektangel 2"/>
          <p:cNvSpPr/>
          <p:nvPr/>
        </p:nvSpPr>
        <p:spPr>
          <a:xfrm>
            <a:off x="-3002" y="334700"/>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0" name="Title 1"/>
          <p:cNvSpPr txBox="1">
            <a:spLocks/>
          </p:cNvSpPr>
          <p:nvPr/>
        </p:nvSpPr>
        <p:spPr>
          <a:xfrm>
            <a:off x="838200" y="344345"/>
            <a:ext cx="10515600" cy="862539"/>
          </a:xfrm>
          <a:prstGeom prst="rect">
            <a:avLst/>
          </a:prstGeom>
        </p:spPr>
        <p:txBody>
          <a:bodyPr vert="horz" lIns="91440" tIns="45720" rIns="91440" bIns="45720" rtlCol="0" anchor="ctr">
            <a:normAutofit fontScale="92500"/>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Dynamic limitations – not a big </a:t>
            </a:r>
            <a:r>
              <a:rPr lang="en-GB" sz="3200" dirty="0" smtClean="0"/>
              <a:t>issue with MPC-layer below</a:t>
            </a:r>
            <a:endParaRPr lang="en-GB" sz="3200" dirty="0"/>
          </a:p>
        </p:txBody>
      </p:sp>
      <p:sp>
        <p:nvSpPr>
          <p:cNvPr id="11" name="TextBox 10"/>
          <p:cNvSpPr txBox="1"/>
          <p:nvPr/>
        </p:nvSpPr>
        <p:spPr>
          <a:xfrm>
            <a:off x="4767172" y="5507335"/>
            <a:ext cx="3226524" cy="923330"/>
          </a:xfrm>
          <a:prstGeom prst="rect">
            <a:avLst/>
          </a:prstGeom>
          <a:noFill/>
        </p:spPr>
        <p:txBody>
          <a:bodyPr wrap="none" rtlCol="0">
            <a:spAutoFit/>
          </a:bodyPr>
          <a:lstStyle/>
          <a:p>
            <a:r>
              <a:rPr lang="nb-NO" dirty="0" smtClean="0"/>
              <a:t>SRTO = </a:t>
            </a:r>
            <a:r>
              <a:rPr lang="nb-NO" dirty="0" err="1" smtClean="0"/>
              <a:t>traditional</a:t>
            </a:r>
            <a:r>
              <a:rPr lang="nb-NO" dirty="0" smtClean="0"/>
              <a:t> </a:t>
            </a:r>
            <a:r>
              <a:rPr lang="nb-NO" dirty="0" err="1" smtClean="0"/>
              <a:t>static</a:t>
            </a:r>
            <a:r>
              <a:rPr lang="nb-NO" dirty="0" smtClean="0"/>
              <a:t> RTO</a:t>
            </a:r>
          </a:p>
          <a:p>
            <a:r>
              <a:rPr lang="nb-NO" dirty="0"/>
              <a:t>HRTO = hybrid RTO</a:t>
            </a:r>
          </a:p>
          <a:p>
            <a:r>
              <a:rPr lang="nb-NO" dirty="0" smtClean="0"/>
              <a:t>DRTO = </a:t>
            </a:r>
            <a:r>
              <a:rPr lang="nb-NO" dirty="0" err="1" smtClean="0"/>
              <a:t>dynamic</a:t>
            </a:r>
            <a:r>
              <a:rPr lang="nb-NO" dirty="0" smtClean="0"/>
              <a:t> RTO</a:t>
            </a:r>
          </a:p>
        </p:txBody>
      </p:sp>
    </p:spTree>
    <p:extLst>
      <p:ext uri="{BB962C8B-B14F-4D97-AF65-F5344CB8AC3E}">
        <p14:creationId xmlns:p14="http://schemas.microsoft.com/office/powerpoint/2010/main" val="27754973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
          <p:cNvSpPr/>
          <p:nvPr/>
        </p:nvSpPr>
        <p:spPr>
          <a:xfrm>
            <a:off x="-3002" y="355482"/>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p:txBody>
          <a:bodyPr>
            <a:normAutofit/>
          </a:bodyPr>
          <a:lstStyle/>
          <a:p>
            <a:r>
              <a:rPr lang="en-GB" sz="3200" dirty="0" smtClean="0"/>
              <a:t>Discussion of Hybrid RTO</a:t>
            </a:r>
            <a:endParaRPr lang="en-GB" sz="3200" dirty="0"/>
          </a:p>
        </p:txBody>
      </p:sp>
      <p:sp>
        <p:nvSpPr>
          <p:cNvPr id="3" name="Content Placeholder 2"/>
          <p:cNvSpPr>
            <a:spLocks noGrp="1"/>
          </p:cNvSpPr>
          <p:nvPr>
            <p:ph idx="1"/>
          </p:nvPr>
        </p:nvSpPr>
        <p:spPr/>
        <p:txBody>
          <a:bodyPr/>
          <a:lstStyle/>
          <a:p>
            <a:r>
              <a:rPr lang="en-GB" dirty="0" smtClean="0">
                <a:latin typeface="Calibri Light" panose="020F0302020204030204" pitchFamily="34" charset="0"/>
              </a:rPr>
              <a:t>Addresses steady-state wait time issue</a:t>
            </a:r>
          </a:p>
          <a:p>
            <a:endParaRPr lang="en-GB" dirty="0" smtClean="0">
              <a:latin typeface="Calibri Light" panose="020F0302020204030204" pitchFamily="34" charset="0"/>
            </a:endParaRPr>
          </a:p>
          <a:p>
            <a:r>
              <a:rPr lang="en-GB" dirty="0" smtClean="0">
                <a:latin typeface="Calibri Light" panose="020F0302020204030204" pitchFamily="34" charset="0"/>
              </a:rPr>
              <a:t>Need </a:t>
            </a:r>
            <a:r>
              <a:rPr lang="en-GB" dirty="0" smtClean="0">
                <a:latin typeface="Calibri Light" panose="020F0302020204030204" pitchFamily="34" charset="0"/>
              </a:rPr>
              <a:t>to maintain two models – Static and Dynamic</a:t>
            </a:r>
          </a:p>
          <a:p>
            <a:pPr lvl="1"/>
            <a:r>
              <a:rPr lang="en-GB" dirty="0" smtClean="0">
                <a:latin typeface="Calibri Light" panose="020F0302020204030204" pitchFamily="34" charset="0"/>
              </a:rPr>
              <a:t>But not a big </a:t>
            </a:r>
            <a:r>
              <a:rPr lang="en-GB" dirty="0" smtClean="0">
                <a:latin typeface="Calibri Light" panose="020F0302020204030204" pitchFamily="34" charset="0"/>
              </a:rPr>
              <a:t>problem</a:t>
            </a:r>
          </a:p>
          <a:p>
            <a:pPr lvl="1"/>
            <a:endParaRPr lang="en-GB" dirty="0">
              <a:latin typeface="Calibri Light" panose="020F0302020204030204" pitchFamily="34" charset="0"/>
            </a:endParaRPr>
          </a:p>
          <a:p>
            <a:r>
              <a:rPr lang="en-GB" dirty="0" smtClean="0">
                <a:latin typeface="Calibri Light" panose="020F0302020204030204" pitchFamily="34" charset="0"/>
              </a:rPr>
              <a:t>But still have computational issues related to the static optimization</a:t>
            </a:r>
            <a:endParaRPr lang="en-GB" dirty="0">
              <a:latin typeface="Calibri Light" panose="020F0302020204030204" pitchFamily="34" charset="0"/>
            </a:endParaRPr>
          </a:p>
        </p:txBody>
      </p:sp>
    </p:spTree>
    <p:extLst>
      <p:ext uri="{BB962C8B-B14F-4D97-AF65-F5344CB8AC3E}">
        <p14:creationId xmlns:p14="http://schemas.microsoft.com/office/powerpoint/2010/main" val="232414581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
          <p:cNvSpPr/>
          <p:nvPr/>
        </p:nvSpPr>
        <p:spPr>
          <a:xfrm>
            <a:off x="-3002" y="355482"/>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a:xfrm>
            <a:off x="838200" y="365127"/>
            <a:ext cx="10515600" cy="862539"/>
          </a:xfrm>
        </p:spPr>
        <p:txBody>
          <a:bodyPr>
            <a:normAutofit/>
          </a:bodyPr>
          <a:lstStyle/>
          <a:p>
            <a:r>
              <a:rPr lang="en-GB" sz="2800" dirty="0" smtClean="0"/>
              <a:t>Advantage of steady-state optimization (SRTO &amp; HRTO)</a:t>
            </a:r>
            <a:endParaRPr lang="en-GB" sz="2800" dirty="0"/>
          </a:p>
        </p:txBody>
      </p:sp>
      <p:sp>
        <p:nvSpPr>
          <p:cNvPr id="3" name="Content Placeholder 2"/>
          <p:cNvSpPr>
            <a:spLocks noGrp="1"/>
          </p:cNvSpPr>
          <p:nvPr>
            <p:ph idx="1"/>
          </p:nvPr>
        </p:nvSpPr>
        <p:spPr/>
        <p:txBody>
          <a:bodyPr>
            <a:normAutofit/>
          </a:bodyPr>
          <a:lstStyle/>
          <a:p>
            <a:pPr>
              <a:spcAft>
                <a:spcPts val="1800"/>
              </a:spcAft>
            </a:pPr>
            <a:r>
              <a:rPr lang="en-GB" dirty="0" smtClean="0">
                <a:latin typeface="Calibri Light" panose="020F0302020204030204" pitchFamily="34" charset="0"/>
              </a:rPr>
              <a:t>Computation time</a:t>
            </a:r>
          </a:p>
          <a:p>
            <a:r>
              <a:rPr lang="en-GB" dirty="0" smtClean="0">
                <a:latin typeface="Calibri Light" panose="020F0302020204030204" pitchFamily="34" charset="0"/>
              </a:rPr>
              <a:t>Avoids causality issue: Allows </a:t>
            </a:r>
            <a:r>
              <a:rPr lang="en-GB" dirty="0" smtClean="0">
                <a:latin typeface="Calibri Light" panose="020F0302020204030204" pitchFamily="34" charset="0"/>
              </a:rPr>
              <a:t>optimization on decision variables other than the MVs</a:t>
            </a:r>
          </a:p>
          <a:p>
            <a:pPr lvl="1">
              <a:spcAft>
                <a:spcPts val="1800"/>
              </a:spcAft>
            </a:pPr>
            <a:r>
              <a:rPr lang="en-GB" dirty="0" smtClean="0">
                <a:latin typeface="Calibri Light" panose="020F0302020204030204" pitchFamily="34" charset="0"/>
              </a:rPr>
              <a:t>Simplifies the </a:t>
            </a:r>
            <a:r>
              <a:rPr lang="en-GB" dirty="0" smtClean="0">
                <a:latin typeface="Calibri Light" panose="020F0302020204030204" pitchFamily="34" charset="0"/>
              </a:rPr>
              <a:t>optimization</a:t>
            </a:r>
          </a:p>
          <a:p>
            <a:pPr lvl="1">
              <a:spcAft>
                <a:spcPts val="1800"/>
              </a:spcAft>
            </a:pPr>
            <a:r>
              <a:rPr lang="en-GB" dirty="0" smtClean="0">
                <a:latin typeface="Calibri Light" panose="020F0302020204030204" pitchFamily="34" charset="0"/>
              </a:rPr>
              <a:t>Slower </a:t>
            </a:r>
            <a:r>
              <a:rPr lang="en-GB" dirty="0" smtClean="0">
                <a:latin typeface="Calibri Light" panose="020F0302020204030204" pitchFamily="34" charset="0"/>
              </a:rPr>
              <a:t>time scale (choose slow varying variables as decision variables</a:t>
            </a:r>
            <a:r>
              <a:rPr lang="en-GB" dirty="0" smtClean="0">
                <a:latin typeface="Calibri Light" panose="020F0302020204030204" pitchFamily="34" charset="0"/>
              </a:rPr>
              <a:t>)</a:t>
            </a:r>
          </a:p>
          <a:p>
            <a:pPr lvl="1">
              <a:spcAft>
                <a:spcPts val="1800"/>
              </a:spcAft>
            </a:pPr>
            <a:r>
              <a:rPr lang="en-GB" dirty="0">
                <a:latin typeface="Calibri Light" panose="020F0302020204030204" pitchFamily="34" charset="0"/>
              </a:rPr>
              <a:t>Example: Can specify directly maximum temperature and let controller find required input.</a:t>
            </a:r>
          </a:p>
          <a:p>
            <a:pPr lvl="1">
              <a:spcAft>
                <a:spcPts val="1800"/>
              </a:spcAft>
            </a:pPr>
            <a:endParaRPr lang="en-GB" dirty="0" smtClean="0">
              <a:latin typeface="Calibri Light" panose="020F0302020204030204" pitchFamily="34" charset="0"/>
            </a:endParaRPr>
          </a:p>
          <a:p>
            <a:pPr marL="457189" lvl="1" indent="0">
              <a:spcAft>
                <a:spcPts val="1800"/>
              </a:spcAft>
              <a:buNone/>
            </a:pPr>
            <a:endParaRPr lang="en-GB" dirty="0">
              <a:latin typeface="Calibri Light" panose="020F0302020204030204" pitchFamily="34" charset="0"/>
            </a:endParaRPr>
          </a:p>
        </p:txBody>
      </p:sp>
    </p:spTree>
    <p:extLst>
      <p:ext uri="{BB962C8B-B14F-4D97-AF65-F5344CB8AC3E}">
        <p14:creationId xmlns:p14="http://schemas.microsoft.com/office/powerpoint/2010/main" val="17221773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2"/>
          <p:cNvSpPr/>
          <p:nvPr/>
        </p:nvSpPr>
        <p:spPr>
          <a:xfrm>
            <a:off x="-3002" y="355482"/>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a:xfrm>
            <a:off x="838200" y="365127"/>
            <a:ext cx="10515600" cy="862539"/>
          </a:xfrm>
        </p:spPr>
        <p:txBody>
          <a:bodyPr>
            <a:normAutofit/>
          </a:bodyPr>
          <a:lstStyle/>
          <a:p>
            <a:r>
              <a:rPr lang="nb-NO" sz="2800" dirty="0"/>
              <a:t>Alternative feedback-</a:t>
            </a:r>
            <a:r>
              <a:rPr lang="nb-NO" sz="2800" dirty="0" err="1"/>
              <a:t>based</a:t>
            </a:r>
            <a:r>
              <a:rPr lang="nb-NO" sz="2800" dirty="0"/>
              <a:t> </a:t>
            </a:r>
            <a:r>
              <a:rPr lang="nb-NO" sz="2800" dirty="0" err="1"/>
              <a:t>approaches</a:t>
            </a:r>
            <a:endParaRPr lang="en-GB" sz="2800" dirty="0"/>
          </a:p>
        </p:txBody>
      </p:sp>
      <p:sp>
        <p:nvSpPr>
          <p:cNvPr id="3" name="Content Placeholder 2"/>
          <p:cNvSpPr>
            <a:spLocks noGrp="1"/>
          </p:cNvSpPr>
          <p:nvPr>
            <p:ph idx="1"/>
          </p:nvPr>
        </p:nvSpPr>
        <p:spPr/>
        <p:txBody>
          <a:bodyPr>
            <a:normAutofit/>
          </a:bodyPr>
          <a:lstStyle/>
          <a:p>
            <a:pPr>
              <a:spcAft>
                <a:spcPts val="1800"/>
              </a:spcAft>
            </a:pPr>
            <a:r>
              <a:rPr lang="nb-NO" b="1" dirty="0" smtClean="0">
                <a:solidFill>
                  <a:srgbClr val="FF0000"/>
                </a:solidFill>
                <a:latin typeface="Calibri Light" panose="020F0302020204030204" pitchFamily="34" charset="0"/>
              </a:rPr>
              <a:t>New: Feedback RTO  (faster </a:t>
            </a:r>
            <a:r>
              <a:rPr lang="nb-NO" b="1" dirty="0" err="1" smtClean="0">
                <a:solidFill>
                  <a:srgbClr val="FF0000"/>
                </a:solidFill>
                <a:latin typeface="Calibri Light" panose="020F0302020204030204" pitchFamily="34" charset="0"/>
              </a:rPr>
              <a:t>computation</a:t>
            </a:r>
            <a:r>
              <a:rPr lang="nb-NO" b="1" dirty="0" smtClean="0">
                <a:solidFill>
                  <a:srgbClr val="FF0000"/>
                </a:solidFill>
                <a:latin typeface="Calibri Light" panose="020F0302020204030204" pitchFamily="34" charset="0"/>
              </a:rPr>
              <a:t>)</a:t>
            </a:r>
          </a:p>
          <a:p>
            <a:pPr>
              <a:spcAft>
                <a:spcPts val="1800"/>
              </a:spcAft>
            </a:pPr>
            <a:r>
              <a:rPr lang="nb-NO" dirty="0" err="1" smtClean="0">
                <a:latin typeface="Calibri Light" panose="020F0302020204030204" pitchFamily="34" charset="0"/>
              </a:rPr>
              <a:t>Self-optimizing</a:t>
            </a:r>
            <a:r>
              <a:rPr lang="nb-NO" dirty="0" smtClean="0">
                <a:latin typeface="Calibri Light" panose="020F0302020204030204" pitchFamily="34" charset="0"/>
              </a:rPr>
              <a:t> Control (SOC) (</a:t>
            </a:r>
            <a:r>
              <a:rPr lang="nb-NO" dirty="0" err="1" smtClean="0">
                <a:latin typeface="Calibri Light" panose="020F0302020204030204" pitchFamily="34" charset="0"/>
              </a:rPr>
              <a:t>no</a:t>
            </a:r>
            <a:r>
              <a:rPr lang="nb-NO" dirty="0">
                <a:latin typeface="Calibri Light" panose="020F0302020204030204" pitchFamily="34" charset="0"/>
              </a:rPr>
              <a:t> </a:t>
            </a:r>
            <a:r>
              <a:rPr lang="nb-NO" dirty="0" smtClean="0">
                <a:latin typeface="Calibri Light" panose="020F0302020204030204" pitchFamily="34" charset="0"/>
              </a:rPr>
              <a:t>online </a:t>
            </a:r>
            <a:r>
              <a:rPr lang="nb-NO" dirty="0" err="1" smtClean="0">
                <a:latin typeface="Calibri Light" panose="020F0302020204030204" pitchFamily="34" charset="0"/>
              </a:rPr>
              <a:t>model</a:t>
            </a:r>
            <a:r>
              <a:rPr lang="nb-NO" dirty="0" smtClean="0">
                <a:latin typeface="Calibri Light" panose="020F0302020204030204" pitchFamily="34" charset="0"/>
              </a:rPr>
              <a:t> </a:t>
            </a:r>
            <a:r>
              <a:rPr lang="nb-NO" dirty="0" err="1" smtClean="0">
                <a:latin typeface="Calibri Light" panose="020F0302020204030204" pitchFamily="34" charset="0"/>
              </a:rPr>
              <a:t>update</a:t>
            </a:r>
            <a:r>
              <a:rPr lang="nb-NO" dirty="0" smtClean="0">
                <a:latin typeface="Calibri Light" panose="020F0302020204030204" pitchFamily="34" charset="0"/>
              </a:rPr>
              <a:t> </a:t>
            </a:r>
            <a:r>
              <a:rPr lang="nb-NO" dirty="0" err="1" smtClean="0">
                <a:latin typeface="Calibri Light" panose="020F0302020204030204" pitchFamily="34" charset="0"/>
              </a:rPr>
              <a:t>needed</a:t>
            </a:r>
            <a:r>
              <a:rPr lang="nb-NO" dirty="0" smtClean="0">
                <a:latin typeface="Calibri Light" panose="020F0302020204030204" pitchFamily="34" charset="0"/>
              </a:rPr>
              <a:t>)</a:t>
            </a:r>
          </a:p>
          <a:p>
            <a:pPr>
              <a:spcAft>
                <a:spcPts val="1800"/>
              </a:spcAft>
            </a:pPr>
            <a:r>
              <a:rPr lang="nb-NO" dirty="0" err="1">
                <a:latin typeface="Calibri Light" panose="020F0302020204030204" pitchFamily="34" charset="0"/>
              </a:rPr>
              <a:t>Extremum-seeking</a:t>
            </a:r>
            <a:r>
              <a:rPr lang="nb-NO" dirty="0">
                <a:latin typeface="Calibri Light" panose="020F0302020204030204" pitchFamily="34" charset="0"/>
              </a:rPr>
              <a:t> </a:t>
            </a:r>
            <a:r>
              <a:rPr lang="nb-NO" dirty="0" smtClean="0">
                <a:latin typeface="Calibri Light" panose="020F0302020204030204" pitchFamily="34" charset="0"/>
              </a:rPr>
              <a:t>control (</a:t>
            </a:r>
            <a:r>
              <a:rPr lang="nb-NO" dirty="0" err="1" smtClean="0">
                <a:latin typeface="Calibri Light" panose="020F0302020204030204" pitchFamily="34" charset="0"/>
              </a:rPr>
              <a:t>model</a:t>
            </a:r>
            <a:r>
              <a:rPr lang="nb-NO" dirty="0" smtClean="0">
                <a:latin typeface="Calibri Light" panose="020F0302020204030204" pitchFamily="34" charset="0"/>
              </a:rPr>
              <a:t> </a:t>
            </a:r>
            <a:r>
              <a:rPr lang="nb-NO" dirty="0" err="1" smtClean="0">
                <a:latin typeface="Calibri Light" panose="020F0302020204030204" pitchFamily="34" charset="0"/>
              </a:rPr>
              <a:t>free</a:t>
            </a:r>
            <a:r>
              <a:rPr lang="nb-NO" dirty="0" smtClean="0">
                <a:latin typeface="Calibri Light" panose="020F0302020204030204" pitchFamily="34" charset="0"/>
              </a:rPr>
              <a:t>). </a:t>
            </a:r>
            <a:r>
              <a:rPr lang="nb-NO" dirty="0" err="1" smtClean="0">
                <a:latin typeface="Calibri Light" panose="020F0302020204030204" pitchFamily="34" charset="0"/>
              </a:rPr>
              <a:t>Closely</a:t>
            </a:r>
            <a:r>
              <a:rPr lang="nb-NO" dirty="0" smtClean="0">
                <a:latin typeface="Calibri Light" panose="020F0302020204030204" pitchFamily="34" charset="0"/>
              </a:rPr>
              <a:t> </a:t>
            </a:r>
            <a:r>
              <a:rPr lang="nb-NO" dirty="0" err="1" smtClean="0">
                <a:latin typeface="Calibri Light" panose="020F0302020204030204" pitchFamily="34" charset="0"/>
              </a:rPr>
              <a:t>related</a:t>
            </a:r>
            <a:r>
              <a:rPr lang="nb-NO" dirty="0" smtClean="0">
                <a:latin typeface="Calibri Light" panose="020F0302020204030204" pitchFamily="34" charset="0"/>
              </a:rPr>
              <a:t>:</a:t>
            </a:r>
            <a:endParaRPr lang="nb-NO" dirty="0">
              <a:latin typeface="Calibri Light" panose="020F0302020204030204" pitchFamily="34" charset="0"/>
            </a:endParaRPr>
          </a:p>
          <a:p>
            <a:pPr lvl="1">
              <a:spcAft>
                <a:spcPts val="1800"/>
              </a:spcAft>
            </a:pPr>
            <a:r>
              <a:rPr lang="nb-NO" dirty="0" err="1" smtClean="0">
                <a:latin typeface="Calibri Light" panose="020F0302020204030204" pitchFamily="34" charset="0"/>
              </a:rPr>
              <a:t>Evolutionary</a:t>
            </a:r>
            <a:r>
              <a:rPr lang="nb-NO" dirty="0" smtClean="0">
                <a:latin typeface="Calibri Light" panose="020F0302020204030204" pitchFamily="34" charset="0"/>
              </a:rPr>
              <a:t> control (60’s)</a:t>
            </a:r>
          </a:p>
          <a:p>
            <a:pPr lvl="1">
              <a:spcAft>
                <a:spcPts val="1800"/>
              </a:spcAft>
            </a:pPr>
            <a:r>
              <a:rPr lang="nb-NO" dirty="0" smtClean="0">
                <a:latin typeface="Calibri Light" panose="020F0302020204030204" pitchFamily="34" charset="0"/>
              </a:rPr>
              <a:t>Hill-</a:t>
            </a:r>
            <a:r>
              <a:rPr lang="nb-NO" dirty="0" err="1" smtClean="0">
                <a:latin typeface="Calibri Light" panose="020F0302020204030204" pitchFamily="34" charset="0"/>
              </a:rPr>
              <a:t>climbing</a:t>
            </a:r>
            <a:r>
              <a:rPr lang="nb-NO" dirty="0" smtClean="0">
                <a:latin typeface="Calibri Light" panose="020F0302020204030204" pitchFamily="34" charset="0"/>
              </a:rPr>
              <a:t> (</a:t>
            </a:r>
            <a:r>
              <a:rPr lang="nb-NO" dirty="0" err="1" smtClean="0">
                <a:latin typeface="Calibri Light" panose="020F0302020204030204" pitchFamily="34" charset="0"/>
              </a:rPr>
              <a:t>Shinskey</a:t>
            </a:r>
            <a:r>
              <a:rPr lang="nb-NO" dirty="0" smtClean="0">
                <a:latin typeface="Calibri Light" panose="020F0302020204030204" pitchFamily="34" charset="0"/>
              </a:rPr>
              <a:t>)</a:t>
            </a:r>
          </a:p>
          <a:p>
            <a:pPr lvl="1">
              <a:spcAft>
                <a:spcPts val="1800"/>
              </a:spcAft>
            </a:pPr>
            <a:r>
              <a:rPr lang="nb-NO" dirty="0" smtClean="0">
                <a:latin typeface="Calibri Light" panose="020F0302020204030204" pitchFamily="34" charset="0"/>
              </a:rPr>
              <a:t>NCO-</a:t>
            </a:r>
            <a:r>
              <a:rPr lang="nb-NO" dirty="0" err="1" smtClean="0">
                <a:latin typeface="Calibri Light" panose="020F0302020204030204" pitchFamily="34" charset="0"/>
              </a:rPr>
              <a:t>tracking</a:t>
            </a:r>
            <a:endParaRPr lang="nb-NO" dirty="0">
              <a:latin typeface="Calibri Light" panose="020F0302020204030204" pitchFamily="34" charset="0"/>
            </a:endParaRPr>
          </a:p>
        </p:txBody>
      </p:sp>
    </p:spTree>
    <p:extLst>
      <p:ext uri="{BB962C8B-B14F-4D97-AF65-F5344CB8AC3E}">
        <p14:creationId xmlns:p14="http://schemas.microsoft.com/office/powerpoint/2010/main" val="425406297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clrChange>
              <a:clrFrom>
                <a:srgbClr val="999999"/>
              </a:clrFrom>
              <a:clrTo>
                <a:srgbClr val="999999">
                  <a:alpha val="0"/>
                </a:srgbClr>
              </a:clrTo>
            </a:clrChange>
          </a:blip>
          <a:srcRect l="1987" t="5118" r="3320" b="3576"/>
          <a:stretch/>
        </p:blipFill>
        <p:spPr>
          <a:xfrm>
            <a:off x="1819275" y="2257425"/>
            <a:ext cx="8624888" cy="3648076"/>
          </a:xfrm>
          <a:prstGeom prst="rect">
            <a:avLst/>
          </a:prstGeom>
        </p:spPr>
      </p:pic>
      <p:sp>
        <p:nvSpPr>
          <p:cNvPr id="8" name="TextBox 7"/>
          <p:cNvSpPr txBox="1"/>
          <p:nvPr/>
        </p:nvSpPr>
        <p:spPr>
          <a:xfrm>
            <a:off x="7734300" y="1868254"/>
            <a:ext cx="1243482" cy="369332"/>
          </a:xfrm>
          <a:prstGeom prst="rect">
            <a:avLst/>
          </a:prstGeom>
          <a:noFill/>
        </p:spPr>
        <p:txBody>
          <a:bodyPr wrap="none" rtlCol="0">
            <a:spAutoFit/>
          </a:bodyPr>
          <a:lstStyle/>
          <a:p>
            <a:r>
              <a:rPr lang="en-GB" dirty="0" smtClean="0">
                <a:solidFill>
                  <a:srgbClr val="FF0000"/>
                </a:solidFill>
              </a:rPr>
              <a:t>Hybrid RTO</a:t>
            </a:r>
            <a:endParaRPr lang="en-GB" dirty="0">
              <a:solidFill>
                <a:srgbClr val="FF0000"/>
              </a:solidFill>
            </a:endParaRPr>
          </a:p>
        </p:txBody>
      </p:sp>
      <p:sp>
        <p:nvSpPr>
          <p:cNvPr id="9" name="TextBox 8"/>
          <p:cNvSpPr txBox="1"/>
          <p:nvPr/>
        </p:nvSpPr>
        <p:spPr>
          <a:xfrm>
            <a:off x="2628900" y="1868254"/>
            <a:ext cx="1507785" cy="369332"/>
          </a:xfrm>
          <a:prstGeom prst="rect">
            <a:avLst/>
          </a:prstGeom>
          <a:noFill/>
        </p:spPr>
        <p:txBody>
          <a:bodyPr wrap="none" rtlCol="0">
            <a:spAutoFit/>
          </a:bodyPr>
          <a:lstStyle/>
          <a:p>
            <a:r>
              <a:rPr lang="en-GB" dirty="0" smtClean="0">
                <a:solidFill>
                  <a:srgbClr val="0000FF"/>
                </a:solidFill>
              </a:rPr>
              <a:t>Feedback RTO</a:t>
            </a:r>
            <a:endParaRPr lang="en-GB" dirty="0">
              <a:solidFill>
                <a:srgbClr val="0000FF"/>
              </a:solidFill>
            </a:endParaRPr>
          </a:p>
        </p:txBody>
      </p:sp>
      <p:sp>
        <p:nvSpPr>
          <p:cNvPr id="3" name="Rectangle 2"/>
          <p:cNvSpPr/>
          <p:nvPr/>
        </p:nvSpPr>
        <p:spPr>
          <a:xfrm>
            <a:off x="706153" y="1661300"/>
            <a:ext cx="4924926" cy="462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quot;No&quot; Symbol 3"/>
          <p:cNvSpPr/>
          <p:nvPr/>
        </p:nvSpPr>
        <p:spPr>
          <a:xfrm>
            <a:off x="6741694" y="2326105"/>
            <a:ext cx="1383632" cy="1227221"/>
          </a:xfrm>
          <a:prstGeom prst="noSmoking">
            <a:avLst>
              <a:gd name="adj" fmla="val 56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Feedback RTO: Replace steady-state optimization by feedback control</a:t>
            </a:r>
            <a:endParaRPr lang="en-GB" sz="3200" dirty="0"/>
          </a:p>
        </p:txBody>
      </p:sp>
      <p:sp>
        <p:nvSpPr>
          <p:cNvPr id="2" name="Rectangle 1"/>
          <p:cNvSpPr/>
          <p:nvPr/>
        </p:nvSpPr>
        <p:spPr>
          <a:xfrm>
            <a:off x="6618914" y="3897574"/>
            <a:ext cx="3825249" cy="221469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b-NO"/>
          </a:p>
        </p:txBody>
      </p:sp>
      <p:sp>
        <p:nvSpPr>
          <p:cNvPr id="13" name="Rectangle 12"/>
          <p:cNvSpPr/>
          <p:nvPr/>
        </p:nvSpPr>
        <p:spPr>
          <a:xfrm>
            <a:off x="1678468" y="5223163"/>
            <a:ext cx="3904914" cy="120775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b-NO"/>
          </a:p>
        </p:txBody>
      </p:sp>
      <p:sp>
        <p:nvSpPr>
          <p:cNvPr id="14" name="Rectangle 13"/>
          <p:cNvSpPr/>
          <p:nvPr/>
        </p:nvSpPr>
        <p:spPr>
          <a:xfrm>
            <a:off x="4626624" y="4138922"/>
            <a:ext cx="633273" cy="120775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b-NO"/>
          </a:p>
        </p:txBody>
      </p:sp>
      <p:sp>
        <p:nvSpPr>
          <p:cNvPr id="15" name="Rectangle 14"/>
          <p:cNvSpPr/>
          <p:nvPr/>
        </p:nvSpPr>
        <p:spPr>
          <a:xfrm>
            <a:off x="3713018" y="6193694"/>
            <a:ext cx="7959436" cy="523220"/>
          </a:xfrm>
          <a:prstGeom prst="rect">
            <a:avLst/>
          </a:prstGeom>
        </p:spPr>
        <p:txBody>
          <a:bodyPr wrap="square">
            <a:spAutoFit/>
          </a:bodyPr>
          <a:lstStyle/>
          <a:p>
            <a:r>
              <a:rPr lang="en-US" sz="1400" dirty="0">
                <a:solidFill>
                  <a:schemeClr val="bg1">
                    <a:lumMod val="50000"/>
                  </a:schemeClr>
                </a:solidFill>
                <a:latin typeface="Calibri Light" panose="020F0302020204030204" pitchFamily="34" charset="0"/>
                <a:cs typeface="Times New Roman" panose="02020603050405020304" pitchFamily="18" charset="0"/>
              </a:rPr>
              <a:t>Krishnamoorthy, D., </a:t>
            </a:r>
            <a:r>
              <a:rPr lang="en-US" sz="1400" dirty="0" smtClean="0">
                <a:solidFill>
                  <a:schemeClr val="bg1">
                    <a:lumMod val="50000"/>
                  </a:schemeClr>
                </a:solidFill>
                <a:latin typeface="Calibri Light" panose="020F0302020204030204" pitchFamily="34" charset="0"/>
                <a:cs typeface="Times New Roman" panose="02020603050405020304" pitchFamily="18" charset="0"/>
              </a:rPr>
              <a:t>Jahanshahi, E. </a:t>
            </a:r>
            <a:r>
              <a:rPr lang="en-US" sz="1400" dirty="0">
                <a:solidFill>
                  <a:schemeClr val="bg1">
                    <a:lumMod val="50000"/>
                  </a:schemeClr>
                </a:solidFill>
                <a:latin typeface="Calibri Light" panose="020F0302020204030204" pitchFamily="34" charset="0"/>
                <a:cs typeface="Times New Roman" panose="02020603050405020304" pitchFamily="18" charset="0"/>
              </a:rPr>
              <a:t>and Skogestad, S., 2018. </a:t>
            </a:r>
            <a:r>
              <a:rPr lang="en-US" sz="1400" dirty="0" smtClean="0">
                <a:solidFill>
                  <a:schemeClr val="bg1">
                    <a:lumMod val="50000"/>
                  </a:schemeClr>
                </a:solidFill>
                <a:latin typeface="Calibri Light" panose="020F0302020204030204" pitchFamily="34" charset="0"/>
                <a:cs typeface="Times New Roman" panose="02020603050405020304" pitchFamily="18" charset="0"/>
              </a:rPr>
              <a:t>A feedback real-time optimization strategy, Ind. Eng. Res. </a:t>
            </a:r>
            <a:r>
              <a:rPr lang="en-US" sz="1400" dirty="0" err="1" smtClean="0">
                <a:solidFill>
                  <a:schemeClr val="bg1">
                    <a:lumMod val="50000"/>
                  </a:schemeClr>
                </a:solidFill>
                <a:latin typeface="Calibri Light" panose="020F0302020204030204" pitchFamily="34" charset="0"/>
                <a:cs typeface="Times New Roman" panose="02020603050405020304" pitchFamily="18" charset="0"/>
              </a:rPr>
              <a:t>Chem</a:t>
            </a:r>
            <a:r>
              <a:rPr lang="en-US" sz="1400" dirty="0" smtClean="0">
                <a:solidFill>
                  <a:schemeClr val="bg1">
                    <a:lumMod val="50000"/>
                  </a:schemeClr>
                </a:solidFill>
                <a:latin typeface="Calibri Light" panose="020F0302020204030204" pitchFamily="34" charset="0"/>
                <a:cs typeface="Times New Roman" panose="02020603050405020304" pitchFamily="18" charset="0"/>
              </a:rPr>
              <a:t> (submitted).</a:t>
            </a:r>
            <a:endParaRPr lang="en-GB" sz="1400" dirty="0">
              <a:solidFill>
                <a:schemeClr val="bg1">
                  <a:lumMod val="50000"/>
                </a:schemeClr>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3290029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878373" y="0"/>
            <a:ext cx="5313627" cy="6866626"/>
          </a:xfrm>
          <a:prstGeom prst="rect">
            <a:avLst/>
          </a:prstGeom>
        </p:spPr>
      </p:pic>
      <p:sp>
        <p:nvSpPr>
          <p:cNvPr id="7" name="TextBox 6"/>
          <p:cNvSpPr txBox="1"/>
          <p:nvPr/>
        </p:nvSpPr>
        <p:spPr>
          <a:xfrm>
            <a:off x="8966923" y="1076265"/>
            <a:ext cx="1496179" cy="400110"/>
          </a:xfrm>
          <a:prstGeom prst="rect">
            <a:avLst/>
          </a:prstGeom>
          <a:noFill/>
        </p:spPr>
        <p:txBody>
          <a:bodyPr wrap="none" rtlCol="0">
            <a:spAutoFit/>
          </a:bodyPr>
          <a:lstStyle/>
          <a:p>
            <a:r>
              <a:rPr lang="en-GB" sz="2000" b="1" dirty="0" smtClean="0">
                <a:solidFill>
                  <a:srgbClr val="FF0000"/>
                </a:solidFill>
                <a:effectLst>
                  <a:outerShdw blurRad="38100" dist="38100" dir="2700000" algn="tl">
                    <a:srgbClr val="000000">
                      <a:alpha val="43137"/>
                    </a:srgbClr>
                  </a:outerShdw>
                </a:effectLst>
              </a:rPr>
              <a:t>Trondheim</a:t>
            </a:r>
            <a:endParaRPr lang="en-GB" sz="2000" b="1" dirty="0">
              <a:solidFill>
                <a:srgbClr val="FF0000"/>
              </a:solidFill>
              <a:effectLst>
                <a:outerShdw blurRad="38100" dist="38100" dir="2700000" algn="tl">
                  <a:srgbClr val="000000">
                    <a:alpha val="43137"/>
                  </a:srgbClr>
                </a:outerShdw>
              </a:effectLst>
            </a:endParaRPr>
          </a:p>
        </p:txBody>
      </p:sp>
      <p:cxnSp>
        <p:nvCxnSpPr>
          <p:cNvPr id="9" name="Straight Arrow Connector 8"/>
          <p:cNvCxnSpPr/>
          <p:nvPr/>
        </p:nvCxnSpPr>
        <p:spPr>
          <a:xfrm>
            <a:off x="9944100" y="1476375"/>
            <a:ext cx="600075" cy="9048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b="28632"/>
          <a:stretch/>
        </p:blipFill>
        <p:spPr>
          <a:xfrm>
            <a:off x="133350" y="114300"/>
            <a:ext cx="6331150" cy="3014648"/>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b="17786"/>
          <a:stretch/>
        </p:blipFill>
        <p:spPr>
          <a:xfrm>
            <a:off x="842777" y="3246368"/>
            <a:ext cx="5828659" cy="3194655"/>
          </a:xfrm>
          <a:prstGeom prst="rect">
            <a:avLst/>
          </a:prstGeom>
        </p:spPr>
      </p:pic>
      <p:cxnSp>
        <p:nvCxnSpPr>
          <p:cNvPr id="3" name="Straight Connector 2"/>
          <p:cNvCxnSpPr/>
          <p:nvPr/>
        </p:nvCxnSpPr>
        <p:spPr>
          <a:xfrm>
            <a:off x="10682343" y="1581374"/>
            <a:ext cx="1434353"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758041" y="1236135"/>
            <a:ext cx="1364476" cy="369332"/>
          </a:xfrm>
          <a:prstGeom prst="rect">
            <a:avLst/>
          </a:prstGeom>
          <a:noFill/>
        </p:spPr>
        <p:txBody>
          <a:bodyPr wrap="none" rtlCol="0">
            <a:spAutoFit/>
          </a:bodyPr>
          <a:lstStyle/>
          <a:p>
            <a:r>
              <a:rPr lang="nb-NO" dirty="0" smtClean="0"/>
              <a:t>Arctic </a:t>
            </a:r>
            <a:r>
              <a:rPr lang="nb-NO" dirty="0" err="1" smtClean="0"/>
              <a:t>circle</a:t>
            </a:r>
            <a:endParaRPr lang="nb-NO" dirty="0"/>
          </a:p>
        </p:txBody>
      </p:sp>
    </p:spTree>
    <p:extLst>
      <p:ext uri="{BB962C8B-B14F-4D97-AF65-F5344CB8AC3E}">
        <p14:creationId xmlns:p14="http://schemas.microsoft.com/office/powerpoint/2010/main" val="133892924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8" name="TekstSylinder 29"/>
          <p:cNvSpPr txBox="1"/>
          <p:nvPr/>
        </p:nvSpPr>
        <p:spPr>
          <a:xfrm>
            <a:off x="351483" y="608376"/>
            <a:ext cx="3249351" cy="646331"/>
          </a:xfrm>
          <a:prstGeom prst="rect">
            <a:avLst/>
          </a:prstGeom>
          <a:noFill/>
        </p:spPr>
        <p:txBody>
          <a:bodyPr wrap="none" rtlCol="0">
            <a:spAutoFit/>
          </a:bodyPr>
          <a:lstStyle/>
          <a:p>
            <a:pPr>
              <a:defRPr b="0" i="0"/>
            </a:pPr>
            <a:r>
              <a:rPr lang="en-GB" sz="3600" spc="-31" dirty="0" smtClean="0">
                <a:solidFill>
                  <a:prstClr val="black"/>
                </a:solidFill>
                <a:ea typeface="Arial" charset="0"/>
                <a:cs typeface="Arial" charset="0"/>
              </a:rPr>
              <a:t>Feedback RTO</a:t>
            </a:r>
            <a:endParaRPr lang="x-none" sz="3600" spc="-31" dirty="0">
              <a:solidFill>
                <a:prstClr val="black"/>
              </a:solidFill>
              <a:ea typeface="Arial" charset="0"/>
              <a:cs typeface="Arial" charset="0"/>
            </a:endParaRPr>
          </a:p>
        </p:txBody>
      </p:sp>
      <p:pic>
        <p:nvPicPr>
          <p:cNvPr id="7" name="Content Placeholder 3"/>
          <p:cNvPicPr>
            <a:picLocks noGrp="1" noChangeAspect="1"/>
          </p:cNvPicPr>
          <p:nvPr>
            <p:ph idx="1"/>
          </p:nvPr>
        </p:nvPicPr>
        <p:blipFill rotWithShape="1">
          <a:blip r:embed="rId2"/>
          <a:srcRect t="34523" b="55880"/>
          <a:stretch/>
        </p:blipFill>
        <p:spPr>
          <a:xfrm>
            <a:off x="499928" y="1526793"/>
            <a:ext cx="11401692" cy="692022"/>
          </a:xfrm>
          <a:prstGeom prst="rect">
            <a:avLst/>
          </a:prstGeom>
        </p:spPr>
      </p:pic>
      <p:grpSp>
        <p:nvGrpSpPr>
          <p:cNvPr id="3" name="Group 2"/>
          <p:cNvGrpSpPr/>
          <p:nvPr/>
        </p:nvGrpSpPr>
        <p:grpSpPr>
          <a:xfrm>
            <a:off x="3224289" y="2106504"/>
            <a:ext cx="5743421" cy="1088589"/>
            <a:chOff x="1423220" y="3079068"/>
            <a:chExt cx="5743421" cy="1088589"/>
          </a:xfrm>
        </p:grpSpPr>
        <p:pic>
          <p:nvPicPr>
            <p:cNvPr id="9" name="Picture 8"/>
            <p:cNvPicPr>
              <a:picLocks noChangeAspect="1"/>
            </p:cNvPicPr>
            <p:nvPr/>
          </p:nvPicPr>
          <p:blipFill rotWithShape="1">
            <a:blip r:embed="rId3"/>
            <a:srcRect l="70850" t="70439" r="5776" b="6825"/>
            <a:stretch/>
          </p:blipFill>
          <p:spPr>
            <a:xfrm>
              <a:off x="1684819" y="3414378"/>
              <a:ext cx="1663065" cy="753279"/>
            </a:xfrm>
            <a:prstGeom prst="rect">
              <a:avLst/>
            </a:prstGeom>
          </p:spPr>
        </p:pic>
        <p:pic>
          <p:nvPicPr>
            <p:cNvPr id="2" name="Picture 1"/>
            <p:cNvPicPr>
              <a:picLocks noChangeAspect="1"/>
            </p:cNvPicPr>
            <p:nvPr/>
          </p:nvPicPr>
          <p:blipFill>
            <a:blip r:embed="rId4"/>
            <a:stretch>
              <a:fillRect/>
            </a:stretch>
          </p:blipFill>
          <p:spPr>
            <a:xfrm>
              <a:off x="5025359" y="3079068"/>
              <a:ext cx="2141282" cy="904568"/>
            </a:xfrm>
            <a:prstGeom prst="rect">
              <a:avLst/>
            </a:prstGeom>
          </p:spPr>
        </p:pic>
        <p:pic>
          <p:nvPicPr>
            <p:cNvPr id="10" name="Content Placeholder 3"/>
            <p:cNvPicPr>
              <a:picLocks noChangeAspect="1"/>
            </p:cNvPicPr>
            <p:nvPr/>
          </p:nvPicPr>
          <p:blipFill rotWithShape="1">
            <a:blip r:embed="rId2"/>
            <a:srcRect l="35605" t="18249" r="45487" b="75013"/>
            <a:stretch/>
          </p:blipFill>
          <p:spPr>
            <a:xfrm>
              <a:off x="1423220" y="3079068"/>
              <a:ext cx="2094270" cy="471948"/>
            </a:xfrm>
            <a:prstGeom prst="rect">
              <a:avLst/>
            </a:prstGeom>
          </p:spPr>
        </p:pic>
        <p:pic>
          <p:nvPicPr>
            <p:cNvPr id="11" name="Content Placeholder 3"/>
            <p:cNvPicPr>
              <a:picLocks noChangeAspect="1"/>
            </p:cNvPicPr>
            <p:nvPr/>
          </p:nvPicPr>
          <p:blipFill rotWithShape="1">
            <a:blip r:embed="rId2"/>
            <a:srcRect l="56519" t="21713" r="40161" b="73118"/>
            <a:stretch/>
          </p:blipFill>
          <p:spPr>
            <a:xfrm>
              <a:off x="4299154" y="3370007"/>
              <a:ext cx="367685" cy="362018"/>
            </a:xfrm>
            <a:prstGeom prst="rect">
              <a:avLst/>
            </a:prstGeom>
          </p:spPr>
        </p:pic>
      </p:grpSp>
      <p:pic>
        <p:nvPicPr>
          <p:cNvPr id="12" name="Picture 11"/>
          <p:cNvPicPr>
            <a:picLocks noChangeAspect="1"/>
          </p:cNvPicPr>
          <p:nvPr/>
        </p:nvPicPr>
        <p:blipFill>
          <a:blip r:embed="rId5"/>
          <a:stretch>
            <a:fillRect/>
          </a:stretch>
        </p:blipFill>
        <p:spPr>
          <a:xfrm>
            <a:off x="4251605" y="2938089"/>
            <a:ext cx="3472172" cy="2009099"/>
          </a:xfrm>
          <a:prstGeom prst="rect">
            <a:avLst/>
          </a:prstGeom>
        </p:spPr>
      </p:pic>
      <p:pic>
        <p:nvPicPr>
          <p:cNvPr id="14" name="Content Placeholder 3"/>
          <p:cNvPicPr>
            <a:picLocks noChangeAspect="1"/>
          </p:cNvPicPr>
          <p:nvPr/>
        </p:nvPicPr>
        <p:blipFill rotWithShape="1">
          <a:blip r:embed="rId2"/>
          <a:srcRect l="5844" t="1286" r="85400" b="92984"/>
          <a:stretch/>
        </p:blipFill>
        <p:spPr>
          <a:xfrm>
            <a:off x="1190841" y="1690123"/>
            <a:ext cx="969820" cy="401335"/>
          </a:xfrm>
          <a:prstGeom prst="rect">
            <a:avLst/>
          </a:prstGeom>
        </p:spPr>
      </p:pic>
      <p:pic>
        <p:nvPicPr>
          <p:cNvPr id="16" name="Content Placeholder 3"/>
          <p:cNvPicPr>
            <a:picLocks noChangeAspect="1"/>
          </p:cNvPicPr>
          <p:nvPr/>
        </p:nvPicPr>
        <p:blipFill rotWithShape="1">
          <a:blip r:embed="rId2"/>
          <a:srcRect t="73707"/>
          <a:stretch/>
        </p:blipFill>
        <p:spPr>
          <a:xfrm>
            <a:off x="428682" y="4857966"/>
            <a:ext cx="11571420" cy="1924050"/>
          </a:xfrm>
          <a:prstGeom prst="rect">
            <a:avLst/>
          </a:prstGeom>
        </p:spPr>
      </p:pic>
      <p:pic>
        <p:nvPicPr>
          <p:cNvPr id="17" name="Content Placeholder 3"/>
          <p:cNvPicPr>
            <a:picLocks noChangeAspect="1"/>
          </p:cNvPicPr>
          <p:nvPr/>
        </p:nvPicPr>
        <p:blipFill rotWithShape="1">
          <a:blip r:embed="rId2"/>
          <a:srcRect l="5999" t="36591" r="84888" b="55532"/>
          <a:stretch/>
        </p:blipFill>
        <p:spPr>
          <a:xfrm>
            <a:off x="1143000" y="4974864"/>
            <a:ext cx="1039091" cy="568035"/>
          </a:xfrm>
          <a:prstGeom prst="rect">
            <a:avLst/>
          </a:prstGeom>
        </p:spPr>
      </p:pic>
    </p:spTree>
    <p:extLst>
      <p:ext uri="{BB962C8B-B14F-4D97-AF65-F5344CB8AC3E}">
        <p14:creationId xmlns:p14="http://schemas.microsoft.com/office/powerpoint/2010/main" val="155221057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CSTR case study</a:t>
            </a:r>
            <a:endParaRPr lang="en-GB" sz="3200" dirty="0"/>
          </a:p>
        </p:txBody>
      </p:sp>
      <p:pic>
        <p:nvPicPr>
          <p:cNvPr id="17" name="Content Placeholder 16"/>
          <p:cNvPicPr>
            <a:picLocks noGrp="1" noChangeAspect="1"/>
          </p:cNvPicPr>
          <p:nvPr>
            <p:ph sz="half" idx="2"/>
          </p:nvPr>
        </p:nvPicPr>
        <p:blipFill>
          <a:blip r:embed="rId2"/>
          <a:stretch>
            <a:fillRect/>
          </a:stretch>
        </p:blipFill>
        <p:spPr>
          <a:xfrm>
            <a:off x="6577893" y="1958226"/>
            <a:ext cx="3983126" cy="3449672"/>
          </a:xfrm>
          <a:prstGeom prst="rect">
            <a:avLst/>
          </a:prstGeom>
        </p:spPr>
      </p:pic>
      <p:pic>
        <p:nvPicPr>
          <p:cNvPr id="22" name="Content Placeholder 21"/>
          <p:cNvPicPr>
            <a:picLocks noGrp="1" noChangeAspect="1"/>
          </p:cNvPicPr>
          <p:nvPr>
            <p:ph sz="half" idx="1"/>
          </p:nvPr>
        </p:nvPicPr>
        <p:blipFill>
          <a:blip r:embed="rId3"/>
          <a:stretch>
            <a:fillRect/>
          </a:stretch>
        </p:blipFill>
        <p:spPr>
          <a:xfrm>
            <a:off x="1887087" y="2186082"/>
            <a:ext cx="3484959" cy="3221816"/>
          </a:xfrm>
          <a:prstGeom prst="rect">
            <a:avLst/>
          </a:prstGeom>
        </p:spPr>
      </p:pic>
      <p:sp>
        <p:nvSpPr>
          <p:cNvPr id="7" name="Rectangle 6"/>
          <p:cNvSpPr/>
          <p:nvPr/>
        </p:nvSpPr>
        <p:spPr>
          <a:xfrm>
            <a:off x="3699545" y="5853005"/>
            <a:ext cx="8276627" cy="954107"/>
          </a:xfrm>
          <a:prstGeom prst="rect">
            <a:avLst/>
          </a:prstGeom>
        </p:spPr>
        <p:txBody>
          <a:bodyPr wrap="square">
            <a:spAutoFit/>
          </a:bodyPr>
          <a:lstStyle/>
          <a:p>
            <a:pPr marL="285750" indent="-285750">
              <a:buFont typeface="Arial" panose="020B0604020202020204" pitchFamily="34" charset="0"/>
              <a:buChar char="•"/>
            </a:pPr>
            <a:r>
              <a:rPr lang="it-IT" sz="1400" dirty="0" err="1">
                <a:solidFill>
                  <a:schemeClr val="bg1">
                    <a:lumMod val="50000"/>
                  </a:schemeClr>
                </a:solidFill>
              </a:rPr>
              <a:t>Economou</a:t>
            </a:r>
            <a:r>
              <a:rPr lang="it-IT" sz="1400" dirty="0">
                <a:solidFill>
                  <a:schemeClr val="bg1">
                    <a:lumMod val="50000"/>
                  </a:schemeClr>
                </a:solidFill>
              </a:rPr>
              <a:t>, C. G.; </a:t>
            </a:r>
            <a:r>
              <a:rPr lang="it-IT" sz="1400" dirty="0" err="1">
                <a:solidFill>
                  <a:schemeClr val="bg1">
                    <a:lumMod val="50000"/>
                  </a:schemeClr>
                </a:solidFill>
              </a:rPr>
              <a:t>Morari</a:t>
            </a:r>
            <a:r>
              <a:rPr lang="it-IT" sz="1400" dirty="0">
                <a:solidFill>
                  <a:schemeClr val="bg1">
                    <a:lumMod val="50000"/>
                  </a:schemeClr>
                </a:solidFill>
              </a:rPr>
              <a:t>, M.; </a:t>
            </a:r>
            <a:r>
              <a:rPr lang="it-IT" sz="1400" dirty="0" err="1">
                <a:solidFill>
                  <a:schemeClr val="bg1">
                    <a:lumMod val="50000"/>
                  </a:schemeClr>
                </a:solidFill>
              </a:rPr>
              <a:t>Palsson</a:t>
            </a:r>
            <a:r>
              <a:rPr lang="it-IT" sz="1400" dirty="0">
                <a:solidFill>
                  <a:schemeClr val="bg1">
                    <a:lumMod val="50000"/>
                  </a:schemeClr>
                </a:solidFill>
              </a:rPr>
              <a:t>, B. O. </a:t>
            </a:r>
            <a:r>
              <a:rPr lang="it-IT" sz="1400" dirty="0" err="1">
                <a:solidFill>
                  <a:schemeClr val="bg1">
                    <a:lumMod val="50000"/>
                  </a:schemeClr>
                </a:solidFill>
              </a:rPr>
              <a:t>Internal</a:t>
            </a:r>
            <a:r>
              <a:rPr lang="it-IT" sz="1400" dirty="0">
                <a:solidFill>
                  <a:schemeClr val="bg1">
                    <a:lumMod val="50000"/>
                  </a:schemeClr>
                </a:solidFill>
              </a:rPr>
              <a:t> model control: Extension </a:t>
            </a:r>
            <a:r>
              <a:rPr lang="it-IT" sz="1400" dirty="0" smtClean="0">
                <a:solidFill>
                  <a:schemeClr val="bg1">
                    <a:lumMod val="50000"/>
                  </a:schemeClr>
                </a:solidFill>
              </a:rPr>
              <a:t>to </a:t>
            </a:r>
            <a:r>
              <a:rPr lang="en-US" sz="1400" dirty="0" smtClean="0">
                <a:solidFill>
                  <a:schemeClr val="bg1">
                    <a:lumMod val="50000"/>
                  </a:schemeClr>
                </a:solidFill>
              </a:rPr>
              <a:t>nonlinear </a:t>
            </a:r>
            <a:r>
              <a:rPr lang="en-US" sz="1400" dirty="0">
                <a:solidFill>
                  <a:schemeClr val="bg1">
                    <a:lumMod val="50000"/>
                  </a:schemeClr>
                </a:solidFill>
              </a:rPr>
              <a:t>system. Industrial &amp; Engineering Chemistry Process Design and </a:t>
            </a:r>
            <a:r>
              <a:rPr lang="en-US" sz="1400" dirty="0" smtClean="0">
                <a:solidFill>
                  <a:schemeClr val="bg1">
                    <a:lumMod val="50000"/>
                  </a:schemeClr>
                </a:solidFill>
              </a:rPr>
              <a:t>Development </a:t>
            </a:r>
            <a:r>
              <a:rPr lang="en-GB" sz="1400" dirty="0" smtClean="0">
                <a:solidFill>
                  <a:schemeClr val="bg1">
                    <a:lumMod val="50000"/>
                  </a:schemeClr>
                </a:solidFill>
              </a:rPr>
              <a:t>1986</a:t>
            </a:r>
            <a:r>
              <a:rPr lang="en-GB" sz="1400" dirty="0">
                <a:solidFill>
                  <a:schemeClr val="bg1">
                    <a:lumMod val="50000"/>
                  </a:schemeClr>
                </a:solidFill>
              </a:rPr>
              <a:t>, 25, 403–411</a:t>
            </a:r>
            <a:r>
              <a:rPr lang="en-GB" sz="1400" dirty="0" smtClean="0">
                <a:solidFill>
                  <a:schemeClr val="bg1">
                    <a:lumMod val="50000"/>
                  </a:schemeClr>
                </a:solidFill>
              </a:rPr>
              <a:t>.</a:t>
            </a:r>
          </a:p>
          <a:p>
            <a:pPr marL="285750" indent="-285750">
              <a:buFont typeface="Arial" panose="020B0604020202020204" pitchFamily="34" charset="0"/>
              <a:buChar char="•"/>
            </a:pPr>
            <a:r>
              <a:rPr lang="en-US" sz="1400" dirty="0">
                <a:solidFill>
                  <a:schemeClr val="bg1">
                    <a:lumMod val="50000"/>
                  </a:schemeClr>
                </a:solidFill>
              </a:rPr>
              <a:t>Ye, L.; Cao, Y.; Li, Y.; Song, Z. Approximating Necessary Conditions of Optimality </a:t>
            </a:r>
            <a:r>
              <a:rPr lang="en-US" sz="1400" dirty="0" smtClean="0">
                <a:solidFill>
                  <a:schemeClr val="bg1">
                    <a:lumMod val="50000"/>
                  </a:schemeClr>
                </a:solidFill>
              </a:rPr>
              <a:t>as Controlled </a:t>
            </a:r>
            <a:r>
              <a:rPr lang="en-US" sz="1400" dirty="0">
                <a:solidFill>
                  <a:schemeClr val="bg1">
                    <a:lumMod val="50000"/>
                  </a:schemeClr>
                </a:solidFill>
              </a:rPr>
              <a:t>Variables. Industrial &amp; Engineering Chemistry Research 2013, 52, 798–808.</a:t>
            </a:r>
            <a:endParaRPr lang="en-GB" sz="1100" dirty="0">
              <a:solidFill>
                <a:schemeClr val="bg1">
                  <a:lumMod val="50000"/>
                </a:schemeClr>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130157174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Comparison of RTO approaches: MV</a:t>
            </a:r>
            <a:endParaRPr lang="en-GB" sz="3200" dirty="0"/>
          </a:p>
        </p:txBody>
      </p:sp>
      <p:pic>
        <p:nvPicPr>
          <p:cNvPr id="4" name="Content Placeholder 3"/>
          <p:cNvPicPr>
            <a:picLocks noGrp="1" noChangeAspect="1"/>
          </p:cNvPicPr>
          <p:nvPr>
            <p:ph sz="half" idx="2"/>
          </p:nvPr>
        </p:nvPicPr>
        <p:blipFill>
          <a:blip r:embed="rId2"/>
          <a:stretch>
            <a:fillRect/>
          </a:stretch>
        </p:blipFill>
        <p:spPr>
          <a:xfrm>
            <a:off x="6172200" y="2638270"/>
            <a:ext cx="5181600" cy="2726048"/>
          </a:xfrm>
          <a:prstGeom prst="rect">
            <a:avLst/>
          </a:prstGeom>
        </p:spPr>
      </p:pic>
      <p:sp>
        <p:nvSpPr>
          <p:cNvPr id="2" name="TextBox 1"/>
          <p:cNvSpPr txBox="1"/>
          <p:nvPr/>
        </p:nvSpPr>
        <p:spPr>
          <a:xfrm>
            <a:off x="5083614" y="5757600"/>
            <a:ext cx="2800575" cy="646331"/>
          </a:xfrm>
          <a:prstGeom prst="rect">
            <a:avLst/>
          </a:prstGeom>
          <a:noFill/>
        </p:spPr>
        <p:txBody>
          <a:bodyPr wrap="none" rtlCol="0">
            <a:spAutoFit/>
          </a:bodyPr>
          <a:lstStyle/>
          <a:p>
            <a:r>
              <a:rPr lang="nb-NO" i="1" dirty="0" smtClean="0">
                <a:latin typeface="Calibri Light" panose="020F0302020204030204" pitchFamily="34" charset="0"/>
              </a:rPr>
              <a:t>t</a:t>
            </a:r>
            <a:r>
              <a:rPr lang="nb-NO" dirty="0" smtClean="0">
                <a:latin typeface="Calibri Light" panose="020F0302020204030204" pitchFamily="34" charset="0"/>
              </a:rPr>
              <a:t> = 400 s,	  d1: </a:t>
            </a:r>
            <a:r>
              <a:rPr lang="nb-NO" dirty="0" err="1" smtClean="0">
                <a:latin typeface="Calibri Light" panose="020F0302020204030204" pitchFamily="34" charset="0"/>
              </a:rPr>
              <a:t>Increase</a:t>
            </a:r>
            <a:r>
              <a:rPr lang="nb-NO" dirty="0" smtClean="0">
                <a:latin typeface="Calibri Light" panose="020F0302020204030204" pitchFamily="34" charset="0"/>
              </a:rPr>
              <a:t> </a:t>
            </a:r>
            <a:r>
              <a:rPr lang="nb-NO" dirty="0" err="1" smtClean="0">
                <a:latin typeface="Calibri Light" panose="020F0302020204030204" pitchFamily="34" charset="0"/>
              </a:rPr>
              <a:t>C</a:t>
            </a:r>
            <a:r>
              <a:rPr lang="nb-NO" baseline="-25000" dirty="0" err="1" smtClean="0">
                <a:latin typeface="Calibri Light" panose="020F0302020204030204" pitchFamily="34" charset="0"/>
              </a:rPr>
              <a:t>Ain</a:t>
            </a:r>
            <a:endParaRPr lang="nb-NO" baseline="-25000" dirty="0" smtClean="0">
              <a:latin typeface="Calibri Light" panose="020F0302020204030204" pitchFamily="34" charset="0"/>
            </a:endParaRPr>
          </a:p>
          <a:p>
            <a:r>
              <a:rPr lang="nb-NO" i="1" dirty="0" smtClean="0">
                <a:latin typeface="Calibri Light" panose="020F0302020204030204" pitchFamily="34" charset="0"/>
              </a:rPr>
              <a:t>t</a:t>
            </a:r>
            <a:r>
              <a:rPr lang="nb-NO" dirty="0" smtClean="0">
                <a:latin typeface="Calibri Light" panose="020F0302020204030204" pitchFamily="34" charset="0"/>
              </a:rPr>
              <a:t> = 1400 s, d2: </a:t>
            </a:r>
            <a:r>
              <a:rPr lang="nb-NO" dirty="0" err="1" smtClean="0">
                <a:latin typeface="Calibri Light" panose="020F0302020204030204" pitchFamily="34" charset="0"/>
              </a:rPr>
              <a:t>Increase</a:t>
            </a:r>
            <a:r>
              <a:rPr lang="nb-NO" dirty="0" smtClean="0">
                <a:latin typeface="Calibri Light" panose="020F0302020204030204" pitchFamily="34" charset="0"/>
              </a:rPr>
              <a:t> </a:t>
            </a:r>
            <a:r>
              <a:rPr lang="nb-NO" dirty="0" err="1" smtClean="0">
                <a:latin typeface="Calibri Light" panose="020F0302020204030204" pitchFamily="34" charset="0"/>
              </a:rPr>
              <a:t>C</a:t>
            </a:r>
            <a:r>
              <a:rPr lang="nb-NO" baseline="-25000" dirty="0" err="1" smtClean="0">
                <a:latin typeface="Calibri Light" panose="020F0302020204030204" pitchFamily="34" charset="0"/>
              </a:rPr>
              <a:t>Bin</a:t>
            </a:r>
            <a:endParaRPr lang="nb-NO" baseline="-25000" dirty="0" smtClean="0">
              <a:latin typeface="Calibri Light" panose="020F0302020204030204" pitchFamily="34" charset="0"/>
            </a:endParaRPr>
          </a:p>
        </p:txBody>
      </p:sp>
      <p:pic>
        <p:nvPicPr>
          <p:cNvPr id="5" name="Content Placeholder 4"/>
          <p:cNvPicPr>
            <a:picLocks noGrp="1" noChangeAspect="1"/>
          </p:cNvPicPr>
          <p:nvPr>
            <p:ph sz="half" idx="1"/>
          </p:nvPr>
        </p:nvPicPr>
        <p:blipFill>
          <a:blip r:embed="rId3"/>
          <a:stretch>
            <a:fillRect/>
          </a:stretch>
        </p:blipFill>
        <p:spPr>
          <a:xfrm>
            <a:off x="838200" y="2664047"/>
            <a:ext cx="5181600" cy="2674494"/>
          </a:xfrm>
          <a:prstGeom prst="rect">
            <a:avLst/>
          </a:prstGeom>
        </p:spPr>
      </p:pic>
      <p:sp>
        <p:nvSpPr>
          <p:cNvPr id="6" name="Rectangle 5"/>
          <p:cNvSpPr/>
          <p:nvPr/>
        </p:nvSpPr>
        <p:spPr>
          <a:xfrm>
            <a:off x="7349836" y="2986088"/>
            <a:ext cx="568037" cy="6922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flipH="1" flipV="1">
            <a:off x="5664994" y="2856810"/>
            <a:ext cx="1684842" cy="17145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67345" y="2389909"/>
            <a:ext cx="1351652" cy="369332"/>
          </a:xfrm>
          <a:prstGeom prst="rect">
            <a:avLst/>
          </a:prstGeom>
          <a:noFill/>
        </p:spPr>
        <p:txBody>
          <a:bodyPr wrap="none" rtlCol="0">
            <a:spAutoFit/>
          </a:bodyPr>
          <a:lstStyle/>
          <a:p>
            <a:r>
              <a:rPr lang="en-GB" dirty="0" smtClean="0"/>
              <a:t> closer look</a:t>
            </a:r>
            <a:endParaRPr lang="en-GB" dirty="0"/>
          </a:p>
        </p:txBody>
      </p:sp>
      <p:cxnSp>
        <p:nvCxnSpPr>
          <p:cNvPr id="18" name="Straight Arrow Connector 17"/>
          <p:cNvCxnSpPr/>
          <p:nvPr/>
        </p:nvCxnSpPr>
        <p:spPr>
          <a:xfrm flipH="1">
            <a:off x="5664994" y="3678382"/>
            <a:ext cx="1787235" cy="116508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23811" y="1324176"/>
            <a:ext cx="2600264" cy="954107"/>
          </a:xfrm>
          <a:prstGeom prst="rect">
            <a:avLst/>
          </a:prstGeom>
          <a:noFill/>
        </p:spPr>
        <p:txBody>
          <a:bodyPr wrap="none" rtlCol="0">
            <a:spAutoFit/>
          </a:bodyPr>
          <a:lstStyle/>
          <a:p>
            <a:r>
              <a:rPr lang="nb-NO" sz="1400" dirty="0" smtClean="0"/>
              <a:t>SRTO = </a:t>
            </a:r>
            <a:r>
              <a:rPr lang="nb-NO" sz="1400" dirty="0" err="1" smtClean="0"/>
              <a:t>traditional</a:t>
            </a:r>
            <a:r>
              <a:rPr lang="nb-NO" sz="1400" dirty="0" smtClean="0"/>
              <a:t> </a:t>
            </a:r>
            <a:r>
              <a:rPr lang="nb-NO" sz="1400" dirty="0" err="1" smtClean="0"/>
              <a:t>static</a:t>
            </a:r>
            <a:r>
              <a:rPr lang="nb-NO" sz="1400" dirty="0" smtClean="0"/>
              <a:t> RTO</a:t>
            </a:r>
          </a:p>
          <a:p>
            <a:r>
              <a:rPr lang="nb-NO" sz="1400" dirty="0">
                <a:solidFill>
                  <a:schemeClr val="accent1">
                    <a:lumMod val="75000"/>
                  </a:schemeClr>
                </a:solidFill>
              </a:rPr>
              <a:t>HRTO = hybrid RTO</a:t>
            </a:r>
          </a:p>
          <a:p>
            <a:r>
              <a:rPr lang="nb-NO" sz="1400" dirty="0" smtClean="0">
                <a:solidFill>
                  <a:srgbClr val="00B050"/>
                </a:solidFill>
              </a:rPr>
              <a:t>DRTO = </a:t>
            </a:r>
            <a:r>
              <a:rPr lang="nb-NO" sz="1400" dirty="0" err="1" smtClean="0">
                <a:solidFill>
                  <a:srgbClr val="00B050"/>
                </a:solidFill>
              </a:rPr>
              <a:t>dynamic</a:t>
            </a:r>
            <a:r>
              <a:rPr lang="nb-NO" sz="1400" dirty="0" smtClean="0">
                <a:solidFill>
                  <a:srgbClr val="00B050"/>
                </a:solidFill>
              </a:rPr>
              <a:t> RTO</a:t>
            </a:r>
          </a:p>
          <a:p>
            <a:r>
              <a:rPr lang="nb-NO" sz="1400" dirty="0" smtClean="0">
                <a:solidFill>
                  <a:srgbClr val="FF0000"/>
                </a:solidFill>
              </a:rPr>
              <a:t>New </a:t>
            </a:r>
            <a:r>
              <a:rPr lang="nb-NO" sz="1400" dirty="0" err="1" smtClean="0">
                <a:solidFill>
                  <a:srgbClr val="FF0000"/>
                </a:solidFill>
              </a:rPr>
              <a:t>method</a:t>
            </a:r>
            <a:r>
              <a:rPr lang="nb-NO" sz="1400" dirty="0" smtClean="0">
                <a:solidFill>
                  <a:srgbClr val="FF0000"/>
                </a:solidFill>
              </a:rPr>
              <a:t> = Feedback RTO</a:t>
            </a:r>
          </a:p>
        </p:txBody>
      </p:sp>
    </p:spTree>
    <p:extLst>
      <p:ext uri="{BB962C8B-B14F-4D97-AF65-F5344CB8AC3E}">
        <p14:creationId xmlns:p14="http://schemas.microsoft.com/office/powerpoint/2010/main" val="3393610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606598" y="259229"/>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a:t>Comparison of RTO </a:t>
            </a:r>
            <a:r>
              <a:rPr lang="en-GB" sz="3200" dirty="0" smtClean="0"/>
              <a:t>approaches</a:t>
            </a:r>
            <a:endParaRPr lang="en-GB" sz="3200" dirty="0"/>
          </a:p>
          <a:p>
            <a:endParaRPr lang="en-GB" sz="3200"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960001367"/>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2141888079"/>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750068" y="5245785"/>
            <a:ext cx="312906" cy="369332"/>
          </a:xfrm>
          <a:prstGeom prst="rect">
            <a:avLst/>
          </a:prstGeom>
          <a:noFill/>
        </p:spPr>
        <p:txBody>
          <a:bodyPr wrap="none" rtlCol="0">
            <a:spAutoFit/>
          </a:bodyPr>
          <a:lstStyle/>
          <a:p>
            <a:r>
              <a:rPr lang="nb-NO" dirty="0">
                <a:solidFill>
                  <a:srgbClr val="FF0000"/>
                </a:solidFill>
              </a:rPr>
              <a:t>2</a:t>
            </a:r>
          </a:p>
        </p:txBody>
      </p:sp>
      <p:sp>
        <p:nvSpPr>
          <p:cNvPr id="7" name="TextBox 6"/>
          <p:cNvSpPr txBox="1"/>
          <p:nvPr/>
        </p:nvSpPr>
        <p:spPr>
          <a:xfrm>
            <a:off x="8008760" y="5248451"/>
            <a:ext cx="312906" cy="369332"/>
          </a:xfrm>
          <a:prstGeom prst="rect">
            <a:avLst/>
          </a:prstGeom>
          <a:noFill/>
        </p:spPr>
        <p:txBody>
          <a:bodyPr wrap="none" rtlCol="0">
            <a:spAutoFit/>
          </a:bodyPr>
          <a:lstStyle/>
          <a:p>
            <a:r>
              <a:rPr lang="nb-NO" dirty="0">
                <a:solidFill>
                  <a:srgbClr val="FF0000"/>
                </a:solidFill>
              </a:rPr>
              <a:t>4</a:t>
            </a:r>
          </a:p>
        </p:txBody>
      </p:sp>
      <p:sp>
        <p:nvSpPr>
          <p:cNvPr id="8" name="TextBox 7"/>
          <p:cNvSpPr txBox="1"/>
          <p:nvPr/>
        </p:nvSpPr>
        <p:spPr>
          <a:xfrm>
            <a:off x="9205520" y="5245785"/>
            <a:ext cx="312906" cy="369332"/>
          </a:xfrm>
          <a:prstGeom prst="rect">
            <a:avLst/>
          </a:prstGeom>
          <a:noFill/>
        </p:spPr>
        <p:txBody>
          <a:bodyPr wrap="none" rtlCol="0">
            <a:spAutoFit/>
          </a:bodyPr>
          <a:lstStyle/>
          <a:p>
            <a:r>
              <a:rPr lang="nb-NO" dirty="0">
                <a:solidFill>
                  <a:srgbClr val="FF0000"/>
                </a:solidFill>
              </a:rPr>
              <a:t>3</a:t>
            </a:r>
          </a:p>
        </p:txBody>
      </p:sp>
      <p:sp>
        <p:nvSpPr>
          <p:cNvPr id="13" name="TextBox 12"/>
          <p:cNvSpPr txBox="1"/>
          <p:nvPr/>
        </p:nvSpPr>
        <p:spPr>
          <a:xfrm>
            <a:off x="10464212" y="5245785"/>
            <a:ext cx="312906" cy="369332"/>
          </a:xfrm>
          <a:prstGeom prst="rect">
            <a:avLst/>
          </a:prstGeom>
          <a:noFill/>
        </p:spPr>
        <p:txBody>
          <a:bodyPr wrap="none" rtlCol="0">
            <a:spAutoFit/>
          </a:bodyPr>
          <a:lstStyle/>
          <a:p>
            <a:r>
              <a:rPr lang="nb-NO" dirty="0" smtClean="0">
                <a:solidFill>
                  <a:srgbClr val="FF0000"/>
                </a:solidFill>
              </a:rPr>
              <a:t>1</a:t>
            </a:r>
            <a:endParaRPr lang="nb-NO" dirty="0">
              <a:solidFill>
                <a:srgbClr val="FF0000"/>
              </a:solidFill>
            </a:endParaRPr>
          </a:p>
        </p:txBody>
      </p:sp>
      <p:sp>
        <p:nvSpPr>
          <p:cNvPr id="3" name="TextBox 2"/>
          <p:cNvSpPr txBox="1"/>
          <p:nvPr/>
        </p:nvSpPr>
        <p:spPr>
          <a:xfrm>
            <a:off x="6534553" y="4212040"/>
            <a:ext cx="761747" cy="369332"/>
          </a:xfrm>
          <a:prstGeom prst="rect">
            <a:avLst/>
          </a:prstGeom>
          <a:noFill/>
        </p:spPr>
        <p:txBody>
          <a:bodyPr wrap="none" rtlCol="0">
            <a:spAutoFit/>
          </a:bodyPr>
          <a:lstStyle/>
          <a:p>
            <a:r>
              <a:rPr lang="nb-NO" dirty="0" smtClean="0"/>
              <a:t>248.1</a:t>
            </a:r>
            <a:endParaRPr lang="nb-NO" dirty="0"/>
          </a:p>
        </p:txBody>
      </p:sp>
      <p:sp>
        <p:nvSpPr>
          <p:cNvPr id="15" name="TextBox 14"/>
          <p:cNvSpPr txBox="1"/>
          <p:nvPr/>
        </p:nvSpPr>
        <p:spPr>
          <a:xfrm>
            <a:off x="7784339" y="3511672"/>
            <a:ext cx="761747" cy="369332"/>
          </a:xfrm>
          <a:prstGeom prst="rect">
            <a:avLst/>
          </a:prstGeom>
          <a:noFill/>
        </p:spPr>
        <p:txBody>
          <a:bodyPr wrap="none" rtlCol="0">
            <a:spAutoFit/>
          </a:bodyPr>
          <a:lstStyle/>
          <a:p>
            <a:r>
              <a:rPr lang="nb-NO" dirty="0" smtClean="0"/>
              <a:t>342.3</a:t>
            </a:r>
            <a:endParaRPr lang="nb-NO" dirty="0"/>
          </a:p>
        </p:txBody>
      </p:sp>
      <p:sp>
        <p:nvSpPr>
          <p:cNvPr id="16" name="TextBox 15"/>
          <p:cNvSpPr txBox="1"/>
          <p:nvPr/>
        </p:nvSpPr>
        <p:spPr>
          <a:xfrm>
            <a:off x="9020971" y="4027374"/>
            <a:ext cx="761747" cy="369332"/>
          </a:xfrm>
          <a:prstGeom prst="rect">
            <a:avLst/>
          </a:prstGeom>
          <a:noFill/>
        </p:spPr>
        <p:txBody>
          <a:bodyPr wrap="none" rtlCol="0">
            <a:spAutoFit/>
          </a:bodyPr>
          <a:lstStyle/>
          <a:p>
            <a:r>
              <a:rPr lang="nb-NO" dirty="0" smtClean="0"/>
              <a:t>257.1</a:t>
            </a:r>
            <a:endParaRPr lang="nb-NO" dirty="0"/>
          </a:p>
        </p:txBody>
      </p:sp>
      <p:sp>
        <p:nvSpPr>
          <p:cNvPr id="17" name="TextBox 16"/>
          <p:cNvSpPr txBox="1"/>
          <p:nvPr/>
        </p:nvSpPr>
        <p:spPr>
          <a:xfrm>
            <a:off x="10239791" y="4237974"/>
            <a:ext cx="761747" cy="369332"/>
          </a:xfrm>
          <a:prstGeom prst="rect">
            <a:avLst/>
          </a:prstGeom>
          <a:noFill/>
        </p:spPr>
        <p:txBody>
          <a:bodyPr wrap="none" rtlCol="0">
            <a:spAutoFit/>
          </a:bodyPr>
          <a:lstStyle/>
          <a:p>
            <a:r>
              <a:rPr lang="nb-NO" dirty="0" smtClean="0"/>
              <a:t>247.1</a:t>
            </a:r>
            <a:endParaRPr lang="nb-NO" dirty="0"/>
          </a:p>
        </p:txBody>
      </p:sp>
    </p:spTree>
    <p:extLst>
      <p:ext uri="{BB962C8B-B14F-4D97-AF65-F5344CB8AC3E}">
        <p14:creationId xmlns:p14="http://schemas.microsoft.com/office/powerpoint/2010/main" val="135013434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Feedback RTO - Other case studies</a:t>
            </a:r>
            <a:endParaRPr lang="en-GB" sz="3200" dirty="0"/>
          </a:p>
        </p:txBody>
      </p:sp>
      <p:sp>
        <p:nvSpPr>
          <p:cNvPr id="2" name="Content Placeholder 1"/>
          <p:cNvSpPr>
            <a:spLocks noGrp="1"/>
          </p:cNvSpPr>
          <p:nvPr>
            <p:ph sz="half" idx="1"/>
          </p:nvPr>
        </p:nvSpPr>
        <p:spPr/>
        <p:txBody>
          <a:bodyPr/>
          <a:lstStyle/>
          <a:p>
            <a:pPr>
              <a:spcAft>
                <a:spcPts val="1800"/>
              </a:spcAft>
            </a:pPr>
            <a:r>
              <a:rPr lang="en-GB" dirty="0" smtClean="0">
                <a:latin typeface="Calibri Light" panose="020F0302020204030204" pitchFamily="34" charset="0"/>
              </a:rPr>
              <a:t>Evaporator process</a:t>
            </a:r>
            <a:r>
              <a:rPr lang="en-GB" baseline="30000" dirty="0" smtClean="0">
                <a:latin typeface="Calibri Light" panose="020F0302020204030204" pitchFamily="34" charset="0"/>
              </a:rPr>
              <a:t>1</a:t>
            </a:r>
            <a:endParaRPr lang="en-GB" dirty="0" smtClean="0">
              <a:latin typeface="Calibri Light" panose="020F0302020204030204" pitchFamily="34" charset="0"/>
            </a:endParaRPr>
          </a:p>
          <a:p>
            <a:pPr>
              <a:spcAft>
                <a:spcPts val="1800"/>
              </a:spcAft>
            </a:pPr>
            <a:r>
              <a:rPr lang="en-GB" dirty="0" smtClean="0">
                <a:latin typeface="Calibri Light" panose="020F0302020204030204" pitchFamily="34" charset="0"/>
              </a:rPr>
              <a:t>Gas lift wells</a:t>
            </a:r>
            <a:r>
              <a:rPr lang="en-GB" baseline="30000" dirty="0" smtClean="0">
                <a:latin typeface="Calibri Light" panose="020F0302020204030204" pitchFamily="34" charset="0"/>
              </a:rPr>
              <a:t>2</a:t>
            </a:r>
          </a:p>
          <a:p>
            <a:pPr>
              <a:spcAft>
                <a:spcPts val="1800"/>
              </a:spcAft>
            </a:pPr>
            <a:r>
              <a:rPr lang="en-GB" dirty="0" smtClean="0">
                <a:latin typeface="Calibri Light" panose="020F0302020204030204" pitchFamily="34" charset="0"/>
              </a:rPr>
              <a:t>Ammonia reactor</a:t>
            </a:r>
            <a:r>
              <a:rPr lang="en-GB" baseline="30000" dirty="0" smtClean="0">
                <a:latin typeface="Calibri Light" panose="020F0302020204030204" pitchFamily="34" charset="0"/>
              </a:rPr>
              <a:t>3</a:t>
            </a:r>
            <a:endParaRPr lang="en-GB" dirty="0">
              <a:latin typeface="Calibri Light" panose="020F0302020204030204" pitchFamily="34" charset="0"/>
            </a:endParaRPr>
          </a:p>
        </p:txBody>
      </p:sp>
      <p:sp>
        <p:nvSpPr>
          <p:cNvPr id="4" name="Rectangle 3"/>
          <p:cNvSpPr/>
          <p:nvPr/>
        </p:nvSpPr>
        <p:spPr>
          <a:xfrm>
            <a:off x="0" y="5193850"/>
            <a:ext cx="12188998" cy="1169551"/>
          </a:xfrm>
          <a:prstGeom prst="rect">
            <a:avLst/>
          </a:prstGeom>
        </p:spPr>
        <p:txBody>
          <a:bodyPr wrap="square">
            <a:spAutoFit/>
          </a:bodyPr>
          <a:lstStyle/>
          <a:p>
            <a:pPr marL="342900" indent="-342900">
              <a:buFont typeface="+mj-lt"/>
              <a:buAutoNum type="arabicPeriod"/>
            </a:pPr>
            <a:r>
              <a:rPr lang="nb-NO" sz="1400" dirty="0" smtClean="0">
                <a:solidFill>
                  <a:srgbClr val="FF0000"/>
                </a:solidFill>
              </a:rPr>
              <a:t>Krishnamoorthy, D</a:t>
            </a:r>
            <a:r>
              <a:rPr lang="nb-NO" sz="1400" dirty="0" smtClean="0">
                <a:solidFill>
                  <a:schemeClr val="bg1">
                    <a:lumMod val="50000"/>
                  </a:schemeClr>
                </a:solidFill>
              </a:rPr>
              <a:t>., Jahanshahi, E. and Skogestad, S., </a:t>
            </a:r>
            <a:r>
              <a:rPr lang="en-US" sz="1400" dirty="0" smtClean="0">
                <a:solidFill>
                  <a:schemeClr val="bg1">
                    <a:lumMod val="50000"/>
                  </a:schemeClr>
                </a:solidFill>
              </a:rPr>
              <a:t>Control of steady-state gradient for an Evaporator process</a:t>
            </a:r>
            <a:r>
              <a:rPr lang="nb-NO" sz="1400" dirty="0" smtClean="0">
                <a:solidFill>
                  <a:schemeClr val="bg1">
                    <a:lumMod val="50000"/>
                  </a:schemeClr>
                </a:solidFill>
              </a:rPr>
              <a:t>, PSE Asia (</a:t>
            </a:r>
            <a:r>
              <a:rPr lang="nb-NO" sz="1400" dirty="0" err="1" smtClean="0">
                <a:solidFill>
                  <a:schemeClr val="bg1">
                    <a:lumMod val="50000"/>
                  </a:schemeClr>
                </a:solidFill>
              </a:rPr>
              <a:t>Submitted</a:t>
            </a:r>
            <a:r>
              <a:rPr lang="nb-NO" sz="1400" dirty="0" smtClean="0">
                <a:solidFill>
                  <a:schemeClr val="bg1">
                    <a:lumMod val="50000"/>
                  </a:schemeClr>
                </a:solidFill>
              </a:rPr>
              <a:t> 2019)</a:t>
            </a:r>
          </a:p>
          <a:p>
            <a:pPr marL="342900" indent="-342900">
              <a:buFont typeface="+mj-lt"/>
              <a:buAutoNum type="arabicPeriod"/>
            </a:pPr>
            <a:r>
              <a:rPr lang="en-US" sz="1400" dirty="0" smtClean="0">
                <a:solidFill>
                  <a:schemeClr val="bg1">
                    <a:lumMod val="50000"/>
                  </a:schemeClr>
                </a:solidFill>
                <a:latin typeface="SFBX0800"/>
              </a:rPr>
              <a:t>Krishnamoorthy, D.</a:t>
            </a:r>
            <a:r>
              <a:rPr lang="en-US" sz="1400" dirty="0" smtClean="0">
                <a:solidFill>
                  <a:schemeClr val="bg1">
                    <a:lumMod val="50000"/>
                  </a:schemeClr>
                </a:solidFill>
                <a:latin typeface="SFRM0800"/>
              </a:rPr>
              <a:t>, Jahanshahi</a:t>
            </a:r>
            <a:r>
              <a:rPr lang="en-US" sz="1400" dirty="0">
                <a:solidFill>
                  <a:schemeClr val="bg1">
                    <a:lumMod val="50000"/>
                  </a:schemeClr>
                </a:solidFill>
                <a:latin typeface="SFRM0800"/>
              </a:rPr>
              <a:t>, E. and Skogestad, S., 2018. Gas-lift Optimization by Controlling </a:t>
            </a:r>
            <a:r>
              <a:rPr lang="en-US" sz="1400" dirty="0" smtClean="0">
                <a:solidFill>
                  <a:schemeClr val="bg1">
                    <a:lumMod val="50000"/>
                  </a:schemeClr>
                </a:solidFill>
                <a:latin typeface="SFRM0800"/>
              </a:rPr>
              <a:t>Marginal Gas-Oil </a:t>
            </a:r>
            <a:r>
              <a:rPr lang="en-US" sz="1400" dirty="0">
                <a:solidFill>
                  <a:schemeClr val="bg1">
                    <a:lumMod val="50000"/>
                  </a:schemeClr>
                </a:solidFill>
                <a:latin typeface="SFRM0800"/>
              </a:rPr>
              <a:t>Ratio using Transient </a:t>
            </a:r>
            <a:r>
              <a:rPr lang="en-US" sz="1400" dirty="0" smtClean="0">
                <a:solidFill>
                  <a:schemeClr val="bg1">
                    <a:lumMod val="50000"/>
                  </a:schemeClr>
                </a:solidFill>
                <a:latin typeface="SFRM0800"/>
              </a:rPr>
              <a:t>  Measurements </a:t>
            </a:r>
            <a:r>
              <a:rPr lang="en-US" sz="1400" dirty="0">
                <a:solidFill>
                  <a:schemeClr val="bg1">
                    <a:lumMod val="50000"/>
                  </a:schemeClr>
                </a:solidFill>
                <a:latin typeface="SFRM0800"/>
              </a:rPr>
              <a:t>(in-Press), IFAC OOGP, Esbjerg, </a:t>
            </a:r>
            <a:r>
              <a:rPr lang="en-US" sz="1400" dirty="0" smtClean="0">
                <a:solidFill>
                  <a:schemeClr val="bg1">
                    <a:lumMod val="50000"/>
                  </a:schemeClr>
                </a:solidFill>
                <a:latin typeface="SFRM0800"/>
              </a:rPr>
              <a:t>Denmark</a:t>
            </a:r>
          </a:p>
          <a:p>
            <a:pPr marL="342900" indent="-342900">
              <a:buFont typeface="+mj-lt"/>
              <a:buAutoNum type="arabicPeriod"/>
            </a:pPr>
            <a:r>
              <a:rPr lang="en-US" sz="1400" dirty="0" smtClean="0">
                <a:solidFill>
                  <a:schemeClr val="bg1">
                    <a:lumMod val="50000"/>
                  </a:schemeClr>
                </a:solidFill>
              </a:rPr>
              <a:t>Bonnowitz</a:t>
            </a:r>
            <a:r>
              <a:rPr lang="en-US" sz="1400" dirty="0">
                <a:solidFill>
                  <a:schemeClr val="bg1">
                    <a:lumMod val="50000"/>
                  </a:schemeClr>
                </a:solidFill>
              </a:rPr>
              <a:t>, H., Straus, J., Krishnamoorthy, D., and Skogestad, S., 2018. Control of the Steady-State </a:t>
            </a:r>
            <a:r>
              <a:rPr lang="en-US" sz="1400" dirty="0" smtClean="0">
                <a:solidFill>
                  <a:schemeClr val="bg1">
                    <a:lumMod val="50000"/>
                  </a:schemeClr>
                </a:solidFill>
              </a:rPr>
              <a:t>Gradient of </a:t>
            </a:r>
            <a:r>
              <a:rPr lang="en-US" sz="1400" dirty="0">
                <a:solidFill>
                  <a:schemeClr val="bg1">
                    <a:lumMod val="50000"/>
                  </a:schemeClr>
                </a:solidFill>
              </a:rPr>
              <a:t>an Ammonia Reactor </a:t>
            </a:r>
            <a:r>
              <a:rPr lang="en-US" sz="1400" dirty="0" err="1" smtClean="0">
                <a:solidFill>
                  <a:schemeClr val="bg1">
                    <a:lumMod val="50000"/>
                  </a:schemeClr>
                </a:solidFill>
              </a:rPr>
              <a:t>usingTransient</a:t>
            </a:r>
            <a:r>
              <a:rPr lang="en-US" sz="1400" dirty="0" smtClean="0">
                <a:solidFill>
                  <a:schemeClr val="bg1">
                    <a:lumMod val="50000"/>
                  </a:schemeClr>
                </a:solidFill>
              </a:rPr>
              <a:t> </a:t>
            </a:r>
            <a:r>
              <a:rPr lang="en-US" sz="1400" dirty="0">
                <a:solidFill>
                  <a:schemeClr val="bg1">
                    <a:lumMod val="50000"/>
                  </a:schemeClr>
                </a:solidFill>
              </a:rPr>
              <a:t>Measurements, Computer aided chemical engineering, Vol.43, </a:t>
            </a:r>
            <a:r>
              <a:rPr lang="en-US" sz="1400" dirty="0" smtClean="0">
                <a:solidFill>
                  <a:schemeClr val="bg1">
                    <a:lumMod val="50000"/>
                  </a:schemeClr>
                </a:solidFill>
              </a:rPr>
              <a:t>p.1111-1116 (ESCAPE 28)</a:t>
            </a:r>
            <a:endParaRPr lang="en-GB" sz="1400" dirty="0">
              <a:solidFill>
                <a:schemeClr val="bg1">
                  <a:lumMod val="50000"/>
                </a:schemeClr>
              </a:solidFill>
            </a:endParaRPr>
          </a:p>
        </p:txBody>
      </p:sp>
      <p:sp>
        <p:nvSpPr>
          <p:cNvPr id="3" name="TextBox 2"/>
          <p:cNvSpPr txBox="1"/>
          <p:nvPr/>
        </p:nvSpPr>
        <p:spPr>
          <a:xfrm>
            <a:off x="4471977" y="1891609"/>
            <a:ext cx="1915909" cy="369332"/>
          </a:xfrm>
          <a:prstGeom prst="rect">
            <a:avLst/>
          </a:prstGeom>
          <a:noFill/>
        </p:spPr>
        <p:txBody>
          <a:bodyPr wrap="none" rtlCol="0">
            <a:spAutoFit/>
          </a:bodyPr>
          <a:lstStyle/>
          <a:p>
            <a:r>
              <a:rPr lang="nb-NO" dirty="0" smtClean="0">
                <a:solidFill>
                  <a:srgbClr val="FF0000"/>
                </a:solidFill>
              </a:rPr>
              <a:t>(14.45.  Room 2)</a:t>
            </a:r>
            <a:endParaRPr lang="nb-NO" dirty="0">
              <a:solidFill>
                <a:srgbClr val="FF0000"/>
              </a:solidFill>
            </a:endParaRPr>
          </a:p>
        </p:txBody>
      </p:sp>
    </p:spTree>
    <p:extLst>
      <p:ext uri="{BB962C8B-B14F-4D97-AF65-F5344CB8AC3E}">
        <p14:creationId xmlns:p14="http://schemas.microsoft.com/office/powerpoint/2010/main" val="282989927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Self-optimizing control </a:t>
            </a:r>
            <a:endParaRPr lang="en-GB" sz="3200" dirty="0"/>
          </a:p>
        </p:txBody>
      </p:sp>
      <p:sp>
        <p:nvSpPr>
          <p:cNvPr id="2" name="Content Placeholder 1"/>
          <p:cNvSpPr>
            <a:spLocks noGrp="1"/>
          </p:cNvSpPr>
          <p:nvPr>
            <p:ph sz="half" idx="1"/>
          </p:nvPr>
        </p:nvSpPr>
        <p:spPr>
          <a:xfrm>
            <a:off x="838199" y="1825625"/>
            <a:ext cx="10707015" cy="4351338"/>
          </a:xfrm>
        </p:spPr>
        <p:txBody>
          <a:bodyPr>
            <a:normAutofit/>
          </a:bodyPr>
          <a:lstStyle/>
          <a:p>
            <a:pPr marL="0" indent="0">
              <a:buNone/>
            </a:pPr>
            <a:r>
              <a:rPr lang="en-US" sz="2400" i="1" dirty="0">
                <a:latin typeface="Calibri Light" panose="020F0302020204030204" pitchFamily="34" charset="0"/>
              </a:rPr>
              <a:t>Self-optimizing control is when we can achieve an </a:t>
            </a:r>
            <a:r>
              <a:rPr lang="en-US" sz="2400" i="1" dirty="0">
                <a:solidFill>
                  <a:srgbClr val="FF0000"/>
                </a:solidFill>
                <a:latin typeface="Calibri Light" panose="020F0302020204030204" pitchFamily="34" charset="0"/>
              </a:rPr>
              <a:t>acceptable </a:t>
            </a:r>
            <a:r>
              <a:rPr lang="en-US" sz="2400" i="1" dirty="0" smtClean="0">
                <a:solidFill>
                  <a:srgbClr val="FF0000"/>
                </a:solidFill>
                <a:latin typeface="Calibri Light" panose="020F0302020204030204" pitchFamily="34" charset="0"/>
              </a:rPr>
              <a:t>loss </a:t>
            </a:r>
            <a:r>
              <a:rPr lang="en-US" sz="2400" i="1" dirty="0">
                <a:latin typeface="Calibri Light" panose="020F0302020204030204" pitchFamily="34" charset="0"/>
              </a:rPr>
              <a:t>with </a:t>
            </a:r>
            <a:r>
              <a:rPr lang="en-US" sz="2400" i="1" dirty="0">
                <a:solidFill>
                  <a:srgbClr val="FF0000"/>
                </a:solidFill>
                <a:latin typeface="Calibri Light" panose="020F0302020204030204" pitchFamily="34" charset="0"/>
              </a:rPr>
              <a:t>constant </a:t>
            </a:r>
            <a:r>
              <a:rPr lang="en-US" sz="2400" i="1" dirty="0" smtClean="0">
                <a:solidFill>
                  <a:srgbClr val="FF0000"/>
                </a:solidFill>
                <a:latin typeface="Calibri Light" panose="020F0302020204030204" pitchFamily="34" charset="0"/>
              </a:rPr>
              <a:t>setpoint </a:t>
            </a:r>
            <a:r>
              <a:rPr lang="en-US" sz="2400" i="1" dirty="0">
                <a:latin typeface="Calibri Light" panose="020F0302020204030204" pitchFamily="34" charset="0"/>
              </a:rPr>
              <a:t>values </a:t>
            </a:r>
            <a:r>
              <a:rPr lang="en-US" sz="2400" i="1" dirty="0" smtClean="0">
                <a:latin typeface="Calibri Light" panose="020F0302020204030204" pitchFamily="34" charset="0"/>
              </a:rPr>
              <a:t>for </a:t>
            </a:r>
            <a:r>
              <a:rPr lang="en-US" sz="2400" i="1" dirty="0">
                <a:latin typeface="Calibri Light" panose="020F0302020204030204" pitchFamily="34" charset="0"/>
              </a:rPr>
              <a:t>the controlled variables</a:t>
            </a:r>
            <a:endParaRPr lang="en-GB" sz="2400" i="1" dirty="0">
              <a:latin typeface="Calibri Light" panose="020F0302020204030204" pitchFamily="34" charset="0"/>
            </a:endParaRPr>
          </a:p>
        </p:txBody>
      </p:sp>
      <p:pic>
        <p:nvPicPr>
          <p:cNvPr id="5" name="Content Placeholder 4"/>
          <p:cNvPicPr>
            <a:picLocks noGrp="1" noChangeAspect="1"/>
          </p:cNvPicPr>
          <p:nvPr>
            <p:ph sz="half" idx="2"/>
          </p:nvPr>
        </p:nvPicPr>
        <p:blipFill>
          <a:blip r:embed="rId2"/>
          <a:stretch>
            <a:fillRect/>
          </a:stretch>
        </p:blipFill>
        <p:spPr>
          <a:xfrm>
            <a:off x="1120355" y="2738275"/>
            <a:ext cx="5181600" cy="3056801"/>
          </a:xfrm>
          <a:prstGeom prst="rect">
            <a:avLst/>
          </a:prstGeom>
        </p:spPr>
      </p:pic>
      <p:pic>
        <p:nvPicPr>
          <p:cNvPr id="6" name="Picture 5"/>
          <p:cNvPicPr>
            <a:picLocks noChangeAspect="1"/>
          </p:cNvPicPr>
          <p:nvPr/>
        </p:nvPicPr>
        <p:blipFill>
          <a:blip r:embed="rId3"/>
          <a:stretch>
            <a:fillRect/>
          </a:stretch>
        </p:blipFill>
        <p:spPr>
          <a:xfrm>
            <a:off x="8606651" y="5117707"/>
            <a:ext cx="3432175" cy="1487593"/>
          </a:xfrm>
          <a:prstGeom prst="rect">
            <a:avLst/>
          </a:prstGeom>
        </p:spPr>
      </p:pic>
      <p:pic>
        <p:nvPicPr>
          <p:cNvPr id="8" name="Picture 7"/>
          <p:cNvPicPr>
            <a:picLocks noChangeAspect="1"/>
          </p:cNvPicPr>
          <p:nvPr/>
        </p:nvPicPr>
        <p:blipFill>
          <a:blip r:embed="rId4"/>
          <a:stretch>
            <a:fillRect/>
          </a:stretch>
        </p:blipFill>
        <p:spPr>
          <a:xfrm>
            <a:off x="8537949" y="2738275"/>
            <a:ext cx="3007265" cy="2100966"/>
          </a:xfrm>
          <a:prstGeom prst="rect">
            <a:avLst/>
          </a:prstGeom>
        </p:spPr>
      </p:pic>
    </p:spTree>
    <p:extLst>
      <p:ext uri="{BB962C8B-B14F-4D97-AF65-F5344CB8AC3E}">
        <p14:creationId xmlns:p14="http://schemas.microsoft.com/office/powerpoint/2010/main" val="112528484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16459" y="1911889"/>
            <a:ext cx="5181600" cy="4351338"/>
          </a:xfrm>
        </p:spPr>
        <p:txBody>
          <a:bodyPr/>
          <a:lstStyle/>
          <a:p>
            <a:pPr marL="0" indent="0">
              <a:spcAft>
                <a:spcPts val="1200"/>
              </a:spcAft>
              <a:buNone/>
            </a:pPr>
            <a:r>
              <a:rPr lang="nb-NO" dirty="0" smtClean="0">
                <a:solidFill>
                  <a:srgbClr val="FF0000"/>
                </a:solidFill>
                <a:latin typeface="Calibri" panose="020F0502020204030204" pitchFamily="34" charset="0"/>
              </a:rPr>
              <a:t>Challenges SOC:</a:t>
            </a:r>
          </a:p>
          <a:p>
            <a:pPr>
              <a:spcAft>
                <a:spcPts val="1200"/>
              </a:spcAft>
            </a:pPr>
            <a:r>
              <a:rPr lang="nb-NO" dirty="0" err="1" smtClean="0">
                <a:latin typeface="Calibri" panose="020F0502020204030204" pitchFamily="34" charset="0"/>
              </a:rPr>
              <a:t>Nonlinearity</a:t>
            </a:r>
            <a:endParaRPr lang="nb-NO" dirty="0" smtClean="0">
              <a:latin typeface="Calibri" panose="020F0502020204030204" pitchFamily="34" charset="0"/>
            </a:endParaRPr>
          </a:p>
          <a:p>
            <a:pPr>
              <a:spcAft>
                <a:spcPts val="1200"/>
              </a:spcAft>
            </a:pPr>
            <a:r>
              <a:rPr lang="nb-NO" dirty="0" err="1" smtClean="0">
                <a:latin typeface="Calibri" panose="020F0502020204030204" pitchFamily="34" charset="0"/>
              </a:rPr>
              <a:t>Need</a:t>
            </a:r>
            <a:r>
              <a:rPr lang="nb-NO" dirty="0" smtClean="0">
                <a:latin typeface="Calibri" panose="020F0502020204030204" pitchFamily="34" charset="0"/>
              </a:rPr>
              <a:t> </a:t>
            </a:r>
            <a:r>
              <a:rPr lang="nb-NO" dirty="0" err="1" smtClean="0">
                <a:latin typeface="Calibri" panose="020F0502020204030204" pitchFamily="34" charset="0"/>
              </a:rPr>
              <a:t>new</a:t>
            </a:r>
            <a:r>
              <a:rPr lang="nb-NO" dirty="0" smtClean="0">
                <a:latin typeface="Calibri" panose="020F0502020204030204" pitchFamily="34" charset="0"/>
              </a:rPr>
              <a:t> SOC variables for </a:t>
            </a:r>
            <a:r>
              <a:rPr lang="nb-NO" dirty="0" err="1" smtClean="0">
                <a:latin typeface="Calibri" panose="020F0502020204030204" pitchFamily="34" charset="0"/>
              </a:rPr>
              <a:t>each</a:t>
            </a:r>
            <a:r>
              <a:rPr lang="nb-NO" dirty="0" smtClean="0">
                <a:latin typeface="Calibri" panose="020F0502020204030204" pitchFamily="34" charset="0"/>
              </a:rPr>
              <a:t> </a:t>
            </a:r>
            <a:r>
              <a:rPr lang="nb-NO" dirty="0" err="1" smtClean="0">
                <a:latin typeface="Calibri" panose="020F0502020204030204" pitchFamily="34" charset="0"/>
              </a:rPr>
              <a:t>active</a:t>
            </a:r>
            <a:r>
              <a:rPr lang="nb-NO" dirty="0" smtClean="0">
                <a:latin typeface="Calibri" panose="020F0502020204030204" pitchFamily="34" charset="0"/>
              </a:rPr>
              <a:t> </a:t>
            </a:r>
            <a:r>
              <a:rPr lang="nb-NO" dirty="0" err="1" smtClean="0">
                <a:latin typeface="Calibri" panose="020F0502020204030204" pitchFamily="34" charset="0"/>
              </a:rPr>
              <a:t>constraint</a:t>
            </a:r>
            <a:r>
              <a:rPr lang="nb-NO" dirty="0" smtClean="0">
                <a:latin typeface="Calibri" panose="020F0502020204030204" pitchFamily="34" charset="0"/>
              </a:rPr>
              <a:t> region</a:t>
            </a:r>
          </a:p>
          <a:p>
            <a:pPr lvl="1">
              <a:spcAft>
                <a:spcPts val="1200"/>
              </a:spcAft>
            </a:pPr>
            <a:r>
              <a:rPr lang="nb-NO" dirty="0" err="1" smtClean="0">
                <a:latin typeface="Calibri" panose="020F0502020204030204" pitchFamily="34" charset="0"/>
              </a:rPr>
              <a:t>Similar</a:t>
            </a:r>
            <a:r>
              <a:rPr lang="nb-NO" dirty="0" smtClean="0">
                <a:latin typeface="Calibri" panose="020F0502020204030204" pitchFamily="34" charset="0"/>
              </a:rPr>
              <a:t> to </a:t>
            </a:r>
            <a:r>
              <a:rPr lang="nb-NO" dirty="0" err="1" smtClean="0">
                <a:latin typeface="Calibri" panose="020F0502020204030204" pitchFamily="34" charset="0"/>
              </a:rPr>
              <a:t>multiparametric</a:t>
            </a:r>
            <a:r>
              <a:rPr lang="nb-NO" dirty="0" smtClean="0">
                <a:latin typeface="Calibri" panose="020F0502020204030204" pitchFamily="34" charset="0"/>
              </a:rPr>
              <a:t> </a:t>
            </a:r>
            <a:r>
              <a:rPr lang="nb-NO" dirty="0" err="1" smtClean="0">
                <a:latin typeface="Calibri" panose="020F0502020204030204" pitchFamily="34" charset="0"/>
              </a:rPr>
              <a:t>optimization</a:t>
            </a:r>
            <a:r>
              <a:rPr lang="nb-NO" dirty="0" smtClean="0">
                <a:latin typeface="Calibri" panose="020F0502020204030204" pitchFamily="34" charset="0"/>
              </a:rPr>
              <a:t> and </a:t>
            </a:r>
            <a:r>
              <a:rPr lang="nb-NO" dirty="0" err="1" smtClean="0">
                <a:latin typeface="Calibri" panose="020F0502020204030204" pitchFamily="34" charset="0"/>
              </a:rPr>
              <a:t>lookup</a:t>
            </a:r>
            <a:r>
              <a:rPr lang="nb-NO" dirty="0" smtClean="0">
                <a:latin typeface="Calibri" panose="020F0502020204030204" pitchFamily="34" charset="0"/>
              </a:rPr>
              <a:t> </a:t>
            </a:r>
            <a:r>
              <a:rPr lang="nb-NO" dirty="0" err="1" smtClean="0">
                <a:latin typeface="Calibri" panose="020F0502020204030204" pitchFamily="34" charset="0"/>
              </a:rPr>
              <a:t>tables</a:t>
            </a:r>
            <a:r>
              <a:rPr lang="nb-NO" dirty="0" smtClean="0">
                <a:latin typeface="Calibri" panose="020F0502020204030204" pitchFamily="34" charset="0"/>
              </a:rPr>
              <a:t> </a:t>
            </a:r>
            <a:endParaRPr lang="nb-NO" dirty="0">
              <a:latin typeface="Calibri" panose="020F0502020204030204" pitchFamily="34" charset="0"/>
            </a:endParaRPr>
          </a:p>
        </p:txBody>
      </p:sp>
      <p:sp>
        <p:nvSpPr>
          <p:cNvPr id="4" name="Content Placeholder 3"/>
          <p:cNvSpPr>
            <a:spLocks noGrp="1"/>
          </p:cNvSpPr>
          <p:nvPr>
            <p:ph sz="half" idx="2"/>
          </p:nvPr>
        </p:nvSpPr>
        <p:spPr>
          <a:xfrm>
            <a:off x="451710" y="1989527"/>
            <a:ext cx="5181600" cy="4351338"/>
          </a:xfrm>
        </p:spPr>
        <p:txBody>
          <a:bodyPr/>
          <a:lstStyle/>
          <a:p>
            <a:r>
              <a:rPr lang="nb-NO" dirty="0" err="1">
                <a:latin typeface="Calibri" panose="020F0502020204030204" pitchFamily="34" charset="0"/>
              </a:rPr>
              <a:t>Local</a:t>
            </a:r>
            <a:r>
              <a:rPr lang="nb-NO" dirty="0">
                <a:latin typeface="Calibri" panose="020F0502020204030204" pitchFamily="34" charset="0"/>
              </a:rPr>
              <a:t> </a:t>
            </a:r>
            <a:r>
              <a:rPr lang="nb-NO" dirty="0" err="1">
                <a:latin typeface="Calibri" panose="020F0502020204030204" pitchFamily="34" charset="0"/>
              </a:rPr>
              <a:t>approximation</a:t>
            </a:r>
            <a:r>
              <a:rPr lang="nb-NO" dirty="0">
                <a:latin typeface="Calibri" panose="020F0502020204030204" pitchFamily="34" charset="0"/>
              </a:rPr>
              <a:t>: c = Hy. </a:t>
            </a:r>
          </a:p>
          <a:p>
            <a:pPr marL="285750" indent="-285750"/>
            <a:r>
              <a:rPr lang="nb-NO" dirty="0" err="1">
                <a:latin typeface="Calibri" panose="020F0502020204030204" pitchFamily="34" charset="0"/>
              </a:rPr>
              <a:t>Need</a:t>
            </a:r>
            <a:r>
              <a:rPr lang="nb-NO" dirty="0">
                <a:latin typeface="Calibri" panose="020F0502020204030204" pitchFamily="34" charset="0"/>
              </a:rPr>
              <a:t> </a:t>
            </a:r>
            <a:r>
              <a:rPr lang="nb-NO" dirty="0" err="1">
                <a:latin typeface="Calibri" panose="020F0502020204030204" pitchFamily="34" charset="0"/>
              </a:rPr>
              <a:t>detailed</a:t>
            </a:r>
            <a:r>
              <a:rPr lang="nb-NO" dirty="0">
                <a:latin typeface="Calibri" panose="020F0502020204030204" pitchFamily="34" charset="0"/>
              </a:rPr>
              <a:t> steady-</a:t>
            </a:r>
            <a:r>
              <a:rPr lang="nb-NO" dirty="0" err="1">
                <a:latin typeface="Calibri" panose="020F0502020204030204" pitchFamily="34" charset="0"/>
              </a:rPr>
              <a:t>state</a:t>
            </a:r>
            <a:r>
              <a:rPr lang="nb-NO" dirty="0">
                <a:latin typeface="Calibri" panose="020F0502020204030204" pitchFamily="34" charset="0"/>
              </a:rPr>
              <a:t> </a:t>
            </a:r>
            <a:r>
              <a:rPr lang="nb-NO" dirty="0" err="1">
                <a:latin typeface="Calibri" panose="020F0502020204030204" pitchFamily="34" charset="0"/>
              </a:rPr>
              <a:t>model</a:t>
            </a:r>
            <a:r>
              <a:rPr lang="nb-NO" dirty="0">
                <a:latin typeface="Calibri" panose="020F0502020204030204" pitchFamily="34" charset="0"/>
              </a:rPr>
              <a:t> to </a:t>
            </a:r>
            <a:r>
              <a:rPr lang="nb-NO" dirty="0" err="1">
                <a:latin typeface="Calibri" panose="020F0502020204030204" pitchFamily="34" charset="0"/>
              </a:rPr>
              <a:t>find</a:t>
            </a:r>
            <a:r>
              <a:rPr lang="nb-NO" dirty="0">
                <a:latin typeface="Calibri" panose="020F0502020204030204" pitchFamily="34" charset="0"/>
              </a:rPr>
              <a:t> optimal H</a:t>
            </a:r>
          </a:p>
          <a:p>
            <a:pPr marL="742950" lvl="1" indent="-285750"/>
            <a:r>
              <a:rPr lang="nb-NO" dirty="0">
                <a:latin typeface="Calibri" panose="020F0502020204030204" pitchFamily="34" charset="0"/>
              </a:rPr>
              <a:t>Nullspace </a:t>
            </a:r>
            <a:r>
              <a:rPr lang="nb-NO" dirty="0" err="1">
                <a:latin typeface="Calibri" panose="020F0502020204030204" pitchFamily="34" charset="0"/>
              </a:rPr>
              <a:t>method</a:t>
            </a:r>
            <a:endParaRPr lang="nb-NO" dirty="0">
              <a:latin typeface="Calibri" panose="020F0502020204030204" pitchFamily="34" charset="0"/>
            </a:endParaRPr>
          </a:p>
          <a:p>
            <a:pPr marL="742950" lvl="1" indent="-285750"/>
            <a:r>
              <a:rPr lang="nb-NO" dirty="0" err="1">
                <a:latin typeface="Calibri" panose="020F0502020204030204" pitchFamily="34" charset="0"/>
              </a:rPr>
              <a:t>Exact</a:t>
            </a:r>
            <a:r>
              <a:rPr lang="nb-NO" dirty="0">
                <a:latin typeface="Calibri" panose="020F0502020204030204" pitchFamily="34" charset="0"/>
              </a:rPr>
              <a:t> </a:t>
            </a:r>
            <a:r>
              <a:rPr lang="nb-NO" dirty="0" err="1">
                <a:latin typeface="Calibri" panose="020F0502020204030204" pitchFamily="34" charset="0"/>
              </a:rPr>
              <a:t>local</a:t>
            </a:r>
            <a:r>
              <a:rPr lang="nb-NO" dirty="0">
                <a:latin typeface="Calibri" panose="020F0502020204030204" pitchFamily="34" charset="0"/>
              </a:rPr>
              <a:t> </a:t>
            </a:r>
            <a:r>
              <a:rPr lang="nb-NO" dirty="0" err="1">
                <a:latin typeface="Calibri" panose="020F0502020204030204" pitchFamily="34" charset="0"/>
              </a:rPr>
              <a:t>method</a:t>
            </a:r>
            <a:endParaRPr lang="nb-NO" dirty="0">
              <a:latin typeface="Calibri" panose="020F0502020204030204" pitchFamily="34" charset="0"/>
            </a:endParaRPr>
          </a:p>
          <a:p>
            <a:pPr marL="285750" indent="-285750"/>
            <a:r>
              <a:rPr lang="nb-NO" dirty="0">
                <a:latin typeface="Calibri" panose="020F0502020204030204" pitchFamily="34" charset="0"/>
              </a:rPr>
              <a:t>Must </a:t>
            </a:r>
            <a:r>
              <a:rPr lang="nb-NO" dirty="0" err="1" smtClean="0">
                <a:latin typeface="Calibri" panose="020F0502020204030204" pitchFamily="34" charset="0"/>
              </a:rPr>
              <a:t>reoptimize</a:t>
            </a:r>
            <a:r>
              <a:rPr lang="nb-NO" dirty="0" smtClean="0">
                <a:latin typeface="Calibri" panose="020F0502020204030204" pitchFamily="34" charset="0"/>
              </a:rPr>
              <a:t> </a:t>
            </a:r>
            <a:r>
              <a:rPr lang="nb-NO" dirty="0">
                <a:latin typeface="Calibri" panose="020F0502020204030204" pitchFamily="34" charset="0"/>
              </a:rPr>
              <a:t>for </a:t>
            </a:r>
            <a:r>
              <a:rPr lang="nb-NO" dirty="0" err="1">
                <a:latin typeface="Calibri" panose="020F0502020204030204" pitchFamily="34" charset="0"/>
              </a:rPr>
              <a:t>each</a:t>
            </a:r>
            <a:r>
              <a:rPr lang="nb-NO" dirty="0">
                <a:latin typeface="Calibri" panose="020F0502020204030204" pitchFamily="34" charset="0"/>
              </a:rPr>
              <a:t> </a:t>
            </a:r>
            <a:r>
              <a:rPr lang="nb-NO" dirty="0" err="1">
                <a:latin typeface="Calibri" panose="020F0502020204030204" pitchFamily="34" charset="0"/>
              </a:rPr>
              <a:t>expected</a:t>
            </a:r>
            <a:r>
              <a:rPr lang="nb-NO" dirty="0">
                <a:latin typeface="Calibri" panose="020F0502020204030204" pitchFamily="34" charset="0"/>
              </a:rPr>
              <a:t> </a:t>
            </a:r>
            <a:r>
              <a:rPr lang="nb-NO" dirty="0" err="1">
                <a:latin typeface="Calibri" panose="020F0502020204030204" pitchFamily="34" charset="0"/>
              </a:rPr>
              <a:t>disturbance</a:t>
            </a:r>
            <a:endParaRPr lang="nb-NO" dirty="0">
              <a:latin typeface="Calibri" panose="020F0502020204030204" pitchFamily="34" charset="0"/>
            </a:endParaRPr>
          </a:p>
          <a:p>
            <a:pPr marL="285750" indent="-285750"/>
            <a:r>
              <a:rPr lang="nb-NO" dirty="0" err="1">
                <a:latin typeface="Calibri" panose="020F0502020204030204" pitchFamily="34" charset="0"/>
              </a:rPr>
              <a:t>But</a:t>
            </a:r>
            <a:r>
              <a:rPr lang="nb-NO" dirty="0">
                <a:latin typeface="Calibri" panose="020F0502020204030204" pitchFamily="34" charset="0"/>
              </a:rPr>
              <a:t> </a:t>
            </a:r>
            <a:r>
              <a:rPr lang="nb-NO" dirty="0" err="1">
                <a:latin typeface="Calibri" panose="020F0502020204030204" pitchFamily="34" charset="0"/>
              </a:rPr>
              <a:t>calculations</a:t>
            </a:r>
            <a:r>
              <a:rPr lang="nb-NO" dirty="0">
                <a:latin typeface="Calibri" panose="020F0502020204030204" pitchFamily="34" charset="0"/>
              </a:rPr>
              <a:t> </a:t>
            </a:r>
            <a:r>
              <a:rPr lang="nb-NO" dirty="0" err="1">
                <a:latin typeface="Calibri" panose="020F0502020204030204" pitchFamily="34" charset="0"/>
              </a:rPr>
              <a:t>are</a:t>
            </a:r>
            <a:r>
              <a:rPr lang="nb-NO" dirty="0">
                <a:latin typeface="Calibri" panose="020F0502020204030204" pitchFamily="34" charset="0"/>
              </a:rPr>
              <a:t> </a:t>
            </a:r>
            <a:r>
              <a:rPr lang="nb-NO" dirty="0">
                <a:solidFill>
                  <a:srgbClr val="FF0000"/>
                </a:solidFill>
                <a:latin typeface="Calibri" panose="020F0502020204030204" pitchFamily="34" charset="0"/>
              </a:rPr>
              <a:t>offline</a:t>
            </a:r>
          </a:p>
          <a:p>
            <a:endParaRPr lang="nb-NO" dirty="0"/>
          </a:p>
        </p:txBody>
      </p:sp>
      <p:sp>
        <p:nvSpPr>
          <p:cNvPr id="6"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b="0" i="0"/>
            </a:pPr>
            <a:r>
              <a:rPr lang="nb-NO" sz="2800" dirty="0" err="1" smtClean="0">
                <a:solidFill>
                  <a:schemeClr val="tx1"/>
                </a:solidFill>
              </a:rPr>
              <a:t>Self-optimizing</a:t>
            </a:r>
            <a:r>
              <a:rPr lang="nb-NO" sz="2800" dirty="0" smtClean="0">
                <a:solidFill>
                  <a:schemeClr val="tx1"/>
                </a:solidFill>
              </a:rPr>
              <a:t> control (SOC)</a:t>
            </a:r>
            <a:endParaRPr lang="nb-NO" sz="2800" dirty="0">
              <a:solidFill>
                <a:schemeClr val="tx1"/>
              </a:solidFill>
            </a:endParaRPr>
          </a:p>
        </p:txBody>
      </p:sp>
    </p:spTree>
    <p:extLst>
      <p:ext uri="{BB962C8B-B14F-4D97-AF65-F5344CB8AC3E}">
        <p14:creationId xmlns:p14="http://schemas.microsoft.com/office/powerpoint/2010/main" val="3378448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CSTR case study </a:t>
            </a:r>
            <a:endParaRPr lang="en-GB" sz="3200" dirty="0"/>
          </a:p>
        </p:txBody>
      </p:sp>
      <p:pic>
        <p:nvPicPr>
          <p:cNvPr id="7" name="Content Placeholder 6"/>
          <p:cNvPicPr>
            <a:picLocks noGrp="1" noChangeAspect="1"/>
          </p:cNvPicPr>
          <p:nvPr>
            <p:ph sz="half" idx="1"/>
          </p:nvPr>
        </p:nvPicPr>
        <p:blipFill>
          <a:blip r:embed="rId2"/>
          <a:stretch>
            <a:fillRect/>
          </a:stretch>
        </p:blipFill>
        <p:spPr>
          <a:xfrm>
            <a:off x="838200" y="2523003"/>
            <a:ext cx="5181600" cy="2956582"/>
          </a:xfrm>
          <a:prstGeom prst="rect">
            <a:avLst/>
          </a:prstGeom>
        </p:spPr>
      </p:pic>
      <p:pic>
        <p:nvPicPr>
          <p:cNvPr id="8" name="Content Placeholder 7"/>
          <p:cNvPicPr>
            <a:picLocks noGrp="1" noChangeAspect="1"/>
          </p:cNvPicPr>
          <p:nvPr>
            <p:ph sz="half" idx="2"/>
          </p:nvPr>
        </p:nvPicPr>
        <p:blipFill>
          <a:blip r:embed="rId3"/>
          <a:stretch>
            <a:fillRect/>
          </a:stretch>
        </p:blipFill>
        <p:spPr>
          <a:xfrm>
            <a:off x="6134100" y="2523003"/>
            <a:ext cx="5510858" cy="2956582"/>
          </a:xfrm>
          <a:prstGeom prst="rect">
            <a:avLst/>
          </a:prstGeom>
        </p:spPr>
      </p:pic>
      <p:sp>
        <p:nvSpPr>
          <p:cNvPr id="9" name="Rectangle 8"/>
          <p:cNvSpPr/>
          <p:nvPr/>
        </p:nvSpPr>
        <p:spPr>
          <a:xfrm>
            <a:off x="4052455" y="6276821"/>
            <a:ext cx="7959436" cy="523220"/>
          </a:xfrm>
          <a:prstGeom prst="rect">
            <a:avLst/>
          </a:prstGeom>
        </p:spPr>
        <p:txBody>
          <a:bodyPr wrap="square">
            <a:spAutoFit/>
          </a:bodyPr>
          <a:lstStyle/>
          <a:p>
            <a:r>
              <a:rPr lang="en-US" sz="1400" dirty="0">
                <a:solidFill>
                  <a:schemeClr val="bg1">
                    <a:lumMod val="50000"/>
                  </a:schemeClr>
                </a:solidFill>
                <a:latin typeface="Calibri Light" panose="020F0302020204030204" pitchFamily="34" charset="0"/>
                <a:cs typeface="Times New Roman" panose="02020603050405020304" pitchFamily="18" charset="0"/>
              </a:rPr>
              <a:t>Krishnamoorthy, D., </a:t>
            </a:r>
            <a:r>
              <a:rPr lang="en-US" sz="1400" dirty="0" smtClean="0">
                <a:solidFill>
                  <a:schemeClr val="bg1">
                    <a:lumMod val="50000"/>
                  </a:schemeClr>
                </a:solidFill>
                <a:latin typeface="Calibri Light" panose="020F0302020204030204" pitchFamily="34" charset="0"/>
                <a:cs typeface="Times New Roman" panose="02020603050405020304" pitchFamily="18" charset="0"/>
              </a:rPr>
              <a:t>Jahanshahi, E. </a:t>
            </a:r>
            <a:r>
              <a:rPr lang="en-US" sz="1400" dirty="0">
                <a:solidFill>
                  <a:schemeClr val="bg1">
                    <a:lumMod val="50000"/>
                  </a:schemeClr>
                </a:solidFill>
                <a:latin typeface="Calibri Light" panose="020F0302020204030204" pitchFamily="34" charset="0"/>
                <a:cs typeface="Times New Roman" panose="02020603050405020304" pitchFamily="18" charset="0"/>
              </a:rPr>
              <a:t>and Skogestad, S., 2018. </a:t>
            </a:r>
            <a:r>
              <a:rPr lang="en-US" sz="1400" dirty="0" smtClean="0">
                <a:solidFill>
                  <a:schemeClr val="bg1">
                    <a:lumMod val="50000"/>
                  </a:schemeClr>
                </a:solidFill>
                <a:latin typeface="Calibri Light" panose="020F0302020204030204" pitchFamily="34" charset="0"/>
                <a:cs typeface="Times New Roman" panose="02020603050405020304" pitchFamily="18" charset="0"/>
              </a:rPr>
              <a:t>A feedback real-time optimization strategy, Ind. Eng. Res. </a:t>
            </a:r>
            <a:r>
              <a:rPr lang="en-US" sz="1400" dirty="0" err="1" smtClean="0">
                <a:solidFill>
                  <a:schemeClr val="bg1">
                    <a:lumMod val="50000"/>
                  </a:schemeClr>
                </a:solidFill>
                <a:latin typeface="Calibri Light" panose="020F0302020204030204" pitchFamily="34" charset="0"/>
                <a:cs typeface="Times New Roman" panose="02020603050405020304" pitchFamily="18" charset="0"/>
              </a:rPr>
              <a:t>Chem</a:t>
            </a:r>
            <a:r>
              <a:rPr lang="en-US" sz="1400" dirty="0" smtClean="0">
                <a:solidFill>
                  <a:schemeClr val="bg1">
                    <a:lumMod val="50000"/>
                  </a:schemeClr>
                </a:solidFill>
                <a:latin typeface="Calibri Light" panose="020F0302020204030204" pitchFamily="34" charset="0"/>
                <a:cs typeface="Times New Roman" panose="02020603050405020304" pitchFamily="18" charset="0"/>
              </a:rPr>
              <a:t> (submitted).</a:t>
            </a:r>
            <a:endParaRPr lang="en-GB" sz="1400" dirty="0">
              <a:solidFill>
                <a:schemeClr val="bg1">
                  <a:lumMod val="50000"/>
                </a:schemeClr>
              </a:solidFill>
              <a:latin typeface="Calibri Light" panose="020F0302020204030204" pitchFamily="34" charset="0"/>
              <a:cs typeface="Times New Roman" panose="02020603050405020304" pitchFamily="18" charset="0"/>
            </a:endParaRPr>
          </a:p>
        </p:txBody>
      </p:sp>
      <p:sp>
        <p:nvSpPr>
          <p:cNvPr id="2" name="TextBox 1"/>
          <p:cNvSpPr txBox="1"/>
          <p:nvPr/>
        </p:nvSpPr>
        <p:spPr>
          <a:xfrm>
            <a:off x="4177717" y="1702965"/>
            <a:ext cx="3536224" cy="646331"/>
          </a:xfrm>
          <a:prstGeom prst="rect">
            <a:avLst/>
          </a:prstGeom>
          <a:noFill/>
        </p:spPr>
        <p:txBody>
          <a:bodyPr wrap="none" rtlCol="0">
            <a:spAutoFit/>
          </a:bodyPr>
          <a:lstStyle/>
          <a:p>
            <a:r>
              <a:rPr lang="nb-NO" dirty="0" smtClean="0">
                <a:solidFill>
                  <a:srgbClr val="FF0000"/>
                </a:solidFill>
              </a:rPr>
              <a:t>Feedback RTO  («</a:t>
            </a:r>
            <a:r>
              <a:rPr lang="nb-NO" dirty="0" err="1" smtClean="0">
                <a:solidFill>
                  <a:srgbClr val="FF0000"/>
                </a:solidFill>
              </a:rPr>
              <a:t>new</a:t>
            </a:r>
            <a:r>
              <a:rPr lang="nb-NO" dirty="0" smtClean="0">
                <a:solidFill>
                  <a:srgbClr val="FF0000"/>
                </a:solidFill>
              </a:rPr>
              <a:t> </a:t>
            </a:r>
            <a:r>
              <a:rPr lang="nb-NO" dirty="0" err="1" smtClean="0">
                <a:solidFill>
                  <a:srgbClr val="FF0000"/>
                </a:solidFill>
              </a:rPr>
              <a:t>method</a:t>
            </a:r>
            <a:r>
              <a:rPr lang="nb-NO" dirty="0" smtClean="0">
                <a:solidFill>
                  <a:srgbClr val="FF0000"/>
                </a:solidFill>
              </a:rPr>
              <a:t>»)</a:t>
            </a:r>
          </a:p>
          <a:p>
            <a:r>
              <a:rPr lang="nb-NO" dirty="0" err="1" smtClean="0">
                <a:solidFill>
                  <a:schemeClr val="accent5"/>
                </a:solidFill>
              </a:rPr>
              <a:t>Self-optimizing</a:t>
            </a:r>
            <a:r>
              <a:rPr lang="nb-NO" dirty="0" smtClean="0">
                <a:solidFill>
                  <a:schemeClr val="accent5"/>
                </a:solidFill>
              </a:rPr>
              <a:t> control</a:t>
            </a:r>
            <a:endParaRPr lang="nb-NO" dirty="0">
              <a:solidFill>
                <a:schemeClr val="accent5"/>
              </a:solidFill>
            </a:endParaRPr>
          </a:p>
        </p:txBody>
      </p:sp>
    </p:spTree>
    <p:extLst>
      <p:ext uri="{BB962C8B-B14F-4D97-AF65-F5344CB8AC3E}">
        <p14:creationId xmlns:p14="http://schemas.microsoft.com/office/powerpoint/2010/main" val="83842286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3" name="Rectangle 2"/>
          <p:cNvSpPr/>
          <p:nvPr/>
        </p:nvSpPr>
        <p:spPr>
          <a:xfrm>
            <a:off x="260131" y="6392917"/>
            <a:ext cx="3539359" cy="39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nb-NO" sz="3600" dirty="0" err="1"/>
              <a:t>Why</a:t>
            </a:r>
            <a:r>
              <a:rPr lang="nb-NO" sz="3600" dirty="0"/>
              <a:t> is </a:t>
            </a:r>
            <a:r>
              <a:rPr lang="nb-NO" sz="3600" dirty="0" err="1" smtClean="0"/>
              <a:t>traditional</a:t>
            </a:r>
            <a:r>
              <a:rPr lang="nb-NO" sz="3600" dirty="0" smtClean="0"/>
              <a:t> </a:t>
            </a:r>
            <a:r>
              <a:rPr lang="nb-NO" sz="3600" dirty="0" err="1" smtClean="0"/>
              <a:t>static</a:t>
            </a:r>
            <a:r>
              <a:rPr lang="nb-NO" sz="3600" dirty="0" smtClean="0"/>
              <a:t> RTO </a:t>
            </a:r>
            <a:r>
              <a:rPr lang="nb-NO" sz="3600" dirty="0"/>
              <a:t>not </a:t>
            </a:r>
            <a:r>
              <a:rPr lang="nb-NO" sz="3600" dirty="0" err="1"/>
              <a:t>commonly</a:t>
            </a:r>
            <a:r>
              <a:rPr lang="nb-NO" sz="3600" dirty="0"/>
              <a:t> used?</a:t>
            </a:r>
            <a:endParaRPr lang="en-GB" sz="3600" dirty="0"/>
          </a:p>
        </p:txBody>
      </p:sp>
      <p:sp>
        <p:nvSpPr>
          <p:cNvPr id="7" name="Content Placeholder 6"/>
          <p:cNvSpPr>
            <a:spLocks noGrp="1"/>
          </p:cNvSpPr>
          <p:nvPr>
            <p:ph idx="1"/>
          </p:nvPr>
        </p:nvSpPr>
        <p:spPr>
          <a:xfrm>
            <a:off x="838200" y="1825625"/>
            <a:ext cx="10988164" cy="3842078"/>
          </a:xfrm>
        </p:spPr>
        <p:txBody>
          <a:bodyPr>
            <a:normAutofit/>
          </a:bodyPr>
          <a:lstStyle/>
          <a:p>
            <a:pPr marL="514350" indent="-514350">
              <a:spcAft>
                <a:spcPts val="1800"/>
              </a:spcAft>
              <a:buFont typeface="+mj-lt"/>
              <a:buAutoNum type="arabicPeriod"/>
            </a:pPr>
            <a:r>
              <a:rPr lang="en-US" sz="2400" b="1" dirty="0" smtClean="0">
                <a:latin typeface="Calibri Light" panose="020F0302020204030204" pitchFamily="34" charset="0"/>
              </a:rPr>
              <a:t>Cost </a:t>
            </a:r>
            <a:r>
              <a:rPr lang="en-US" sz="2400" b="1" dirty="0">
                <a:latin typeface="Calibri Light" panose="020F0302020204030204" pitchFamily="34" charset="0"/>
              </a:rPr>
              <a:t>of developing and updating the </a:t>
            </a:r>
            <a:r>
              <a:rPr lang="en-US" sz="2400" b="1" dirty="0" smtClean="0">
                <a:latin typeface="Calibri Light" panose="020F0302020204030204" pitchFamily="34" charset="0"/>
              </a:rPr>
              <a:t>model </a:t>
            </a:r>
            <a:r>
              <a:rPr lang="en-US" sz="2400" b="1" dirty="0" smtClean="0">
                <a:latin typeface="Calibri Light" panose="020F0302020204030204" pitchFamily="34" charset="0"/>
              </a:rPr>
              <a:t>(</a:t>
            </a:r>
            <a:r>
              <a:rPr lang="en-US" sz="2400" b="1" dirty="0" smtClean="0">
                <a:latin typeface="Calibri Light" panose="020F0302020204030204" pitchFamily="34" charset="0"/>
              </a:rPr>
              <a:t>costly offline model update)</a:t>
            </a:r>
          </a:p>
          <a:p>
            <a:pPr marL="514350" indent="-514350">
              <a:spcAft>
                <a:spcPts val="1800"/>
              </a:spcAft>
              <a:buFont typeface="+mj-lt"/>
              <a:buAutoNum type="arabicPeriod"/>
            </a:pPr>
            <a:r>
              <a:rPr lang="en-US" sz="2400" dirty="0" smtClean="0">
                <a:solidFill>
                  <a:schemeClr val="bg1">
                    <a:lumMod val="75000"/>
                  </a:schemeClr>
                </a:solidFill>
                <a:latin typeface="Calibri Light" panose="020F0302020204030204" pitchFamily="34" charset="0"/>
              </a:rPr>
              <a:t>Wrong value of model parameters and disturbances (slow online model update)</a:t>
            </a:r>
            <a:endParaRPr lang="en-US" sz="2000" dirty="0" smtClean="0">
              <a:solidFill>
                <a:schemeClr val="bg1">
                  <a:lumMod val="75000"/>
                </a:schemeClr>
              </a:solidFill>
              <a:latin typeface="Calibri Light" panose="020F0302020204030204" pitchFamily="34" charset="0"/>
            </a:endParaRPr>
          </a:p>
          <a:p>
            <a:pPr marL="514350" indent="-514350">
              <a:spcAft>
                <a:spcPts val="1800"/>
              </a:spcAft>
              <a:buFont typeface="+mj-lt"/>
              <a:buAutoNum type="arabicPeriod"/>
            </a:pPr>
            <a:r>
              <a:rPr lang="en-US" sz="2400" dirty="0" smtClean="0">
                <a:solidFill>
                  <a:schemeClr val="bg1">
                    <a:lumMod val="75000"/>
                  </a:schemeClr>
                </a:solidFill>
                <a:latin typeface="Calibri Light" panose="020F0302020204030204" pitchFamily="34" charset="0"/>
              </a:rPr>
              <a:t>Not robust, including computational issues</a:t>
            </a:r>
          </a:p>
          <a:p>
            <a:pPr marL="514350" indent="-514350">
              <a:spcAft>
                <a:spcPts val="1800"/>
              </a:spcAft>
              <a:buFont typeface="+mj-lt"/>
              <a:buAutoNum type="arabicPeriod"/>
            </a:pPr>
            <a:r>
              <a:rPr lang="en-US" sz="2400" dirty="0" smtClean="0">
                <a:solidFill>
                  <a:schemeClr val="bg1">
                    <a:lumMod val="75000"/>
                  </a:schemeClr>
                </a:solidFill>
                <a:latin typeface="Calibri Light" panose="020F0302020204030204" pitchFamily="34" charset="0"/>
              </a:rPr>
              <a:t>Frequent grade changes</a:t>
            </a:r>
            <a:r>
              <a:rPr lang="nb-NO" sz="2400" dirty="0">
                <a:solidFill>
                  <a:schemeClr val="bg1">
                    <a:lumMod val="75000"/>
                  </a:schemeClr>
                </a:solidFill>
                <a:latin typeface="Calibri Light" panose="020F0302020204030204" pitchFamily="34" charset="0"/>
              </a:rPr>
              <a:t> </a:t>
            </a:r>
            <a:r>
              <a:rPr lang="nb-NO" sz="2400" dirty="0" smtClean="0">
                <a:solidFill>
                  <a:schemeClr val="bg1">
                    <a:lumMod val="75000"/>
                  </a:schemeClr>
                </a:solidFill>
                <a:latin typeface="Calibri Light" panose="020F0302020204030204" pitchFamily="34" charset="0"/>
              </a:rPr>
              <a:t>make steady-</a:t>
            </a:r>
            <a:r>
              <a:rPr lang="nb-NO" sz="2400" dirty="0" err="1" smtClean="0">
                <a:solidFill>
                  <a:schemeClr val="bg1">
                    <a:lumMod val="75000"/>
                  </a:schemeClr>
                </a:solidFill>
                <a:latin typeface="Calibri Light" panose="020F0302020204030204" pitchFamily="34" charset="0"/>
              </a:rPr>
              <a:t>state</a:t>
            </a:r>
            <a:r>
              <a:rPr lang="nb-NO" sz="2400" dirty="0" smtClean="0">
                <a:solidFill>
                  <a:schemeClr val="bg1">
                    <a:lumMod val="75000"/>
                  </a:schemeClr>
                </a:solidFill>
                <a:latin typeface="Calibri Light" panose="020F0302020204030204" pitchFamily="34" charset="0"/>
              </a:rPr>
              <a:t> </a:t>
            </a:r>
            <a:r>
              <a:rPr lang="nb-NO" sz="2400" dirty="0" err="1" smtClean="0">
                <a:solidFill>
                  <a:schemeClr val="bg1">
                    <a:lumMod val="75000"/>
                  </a:schemeClr>
                </a:solidFill>
                <a:latin typeface="Calibri Light" panose="020F0302020204030204" pitchFamily="34" charset="0"/>
              </a:rPr>
              <a:t>optimization</a:t>
            </a:r>
            <a:r>
              <a:rPr lang="nb-NO" sz="2400" dirty="0" smtClean="0">
                <a:solidFill>
                  <a:schemeClr val="bg1">
                    <a:lumMod val="75000"/>
                  </a:schemeClr>
                </a:solidFill>
                <a:latin typeface="Calibri Light" panose="020F0302020204030204" pitchFamily="34" charset="0"/>
              </a:rPr>
              <a:t> less relevant </a:t>
            </a:r>
            <a:endParaRPr lang="nb-NO" sz="2000" dirty="0" smtClean="0">
              <a:solidFill>
                <a:schemeClr val="bg1">
                  <a:lumMod val="75000"/>
                </a:schemeClr>
              </a:solidFill>
              <a:latin typeface="Calibri Light" panose="020F0302020204030204" pitchFamily="34" charset="0"/>
            </a:endParaRPr>
          </a:p>
          <a:p>
            <a:pPr marL="514350" indent="-514350">
              <a:spcAft>
                <a:spcPts val="1800"/>
              </a:spcAft>
              <a:buFont typeface="+mj-lt"/>
              <a:buAutoNum type="arabicPeriod"/>
            </a:pPr>
            <a:r>
              <a:rPr lang="en-US" sz="2400" b="1" dirty="0">
                <a:solidFill>
                  <a:schemeClr val="bg1">
                    <a:lumMod val="85000"/>
                  </a:schemeClr>
                </a:solidFill>
                <a:latin typeface="Calibri Light" panose="020F0302020204030204" pitchFamily="34" charset="0"/>
              </a:rPr>
              <a:t>D</a:t>
            </a:r>
            <a:r>
              <a:rPr lang="en-US" sz="2400" b="1" dirty="0" smtClean="0">
                <a:solidFill>
                  <a:schemeClr val="bg1">
                    <a:lumMod val="85000"/>
                  </a:schemeClr>
                </a:solidFill>
                <a:latin typeface="Calibri Light" panose="020F0302020204030204" pitchFamily="34" charset="0"/>
              </a:rPr>
              <a:t>ynamic limitations, including infeasibility due to (dynamic) constraint violation</a:t>
            </a:r>
            <a:endParaRPr lang="en-US" b="1" dirty="0">
              <a:solidFill>
                <a:schemeClr val="bg1">
                  <a:lumMod val="85000"/>
                </a:schemeClr>
              </a:solidFill>
            </a:endParaRPr>
          </a:p>
          <a:p>
            <a:endParaRPr lang="en-GB" b="1" dirty="0"/>
          </a:p>
        </p:txBody>
      </p:sp>
    </p:spTree>
    <p:extLst>
      <p:ext uri="{BB962C8B-B14F-4D97-AF65-F5344CB8AC3E}">
        <p14:creationId xmlns:p14="http://schemas.microsoft.com/office/powerpoint/2010/main" val="167924518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Challenges with structural uncertainty</a:t>
            </a:r>
            <a:endParaRPr lang="en-GB" sz="3200" dirty="0"/>
          </a:p>
        </p:txBody>
      </p:sp>
      <p:sp>
        <p:nvSpPr>
          <p:cNvPr id="2" name="Content Placeholder 1"/>
          <p:cNvSpPr>
            <a:spLocks noGrp="1"/>
          </p:cNvSpPr>
          <p:nvPr>
            <p:ph idx="1"/>
          </p:nvPr>
        </p:nvSpPr>
        <p:spPr/>
        <p:txBody>
          <a:bodyPr/>
          <a:lstStyle/>
          <a:p>
            <a:r>
              <a:rPr lang="en-GB" dirty="0" smtClean="0">
                <a:latin typeface="Calibri Light" panose="020F0302020204030204" pitchFamily="34" charset="0"/>
              </a:rPr>
              <a:t>Structural mismatch / unmodelled disturbances</a:t>
            </a:r>
          </a:p>
          <a:p>
            <a:pPr lvl="1"/>
            <a:r>
              <a:rPr lang="en-GB" dirty="0" smtClean="0">
                <a:latin typeface="Calibri Light" panose="020F0302020204030204" pitchFamily="34" charset="0"/>
              </a:rPr>
              <a:t>Model simplification</a:t>
            </a:r>
          </a:p>
          <a:p>
            <a:pPr lvl="1"/>
            <a:r>
              <a:rPr lang="en-GB" dirty="0" smtClean="0">
                <a:latin typeface="Calibri Light" panose="020F0302020204030204" pitchFamily="34" charset="0"/>
              </a:rPr>
              <a:t>Lack of knowledge </a:t>
            </a:r>
          </a:p>
          <a:p>
            <a:pPr lvl="1"/>
            <a:endParaRPr lang="en-GB" dirty="0">
              <a:latin typeface="Calibri Light" panose="020F0302020204030204" pitchFamily="34" charset="0"/>
            </a:endParaRPr>
          </a:p>
          <a:p>
            <a:endParaRPr lang="en-GB" dirty="0" smtClean="0">
              <a:latin typeface="Calibri Light" panose="020F0302020204030204" pitchFamily="34" charset="0"/>
            </a:endParaRPr>
          </a:p>
          <a:p>
            <a:r>
              <a:rPr lang="en-GB" dirty="0" smtClean="0">
                <a:latin typeface="Calibri Light" panose="020F0302020204030204" pitchFamily="34" charset="0"/>
              </a:rPr>
              <a:t>Modifier Adaptation</a:t>
            </a:r>
          </a:p>
          <a:p>
            <a:r>
              <a:rPr lang="en-GB" dirty="0" smtClean="0">
                <a:latin typeface="Calibri Light" panose="020F0302020204030204" pitchFamily="34" charset="0"/>
              </a:rPr>
              <a:t>Model-free RTO approaches</a:t>
            </a:r>
          </a:p>
        </p:txBody>
      </p:sp>
    </p:spTree>
    <p:extLst>
      <p:ext uri="{BB962C8B-B14F-4D97-AF65-F5344CB8AC3E}">
        <p14:creationId xmlns:p14="http://schemas.microsoft.com/office/powerpoint/2010/main" val="248455822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smtClean="0"/>
              <a:t>Outline</a:t>
            </a:r>
            <a:endParaRPr lang="en-GB" sz="3600" dirty="0"/>
          </a:p>
        </p:txBody>
      </p:sp>
      <p:sp>
        <p:nvSpPr>
          <p:cNvPr id="3" name="Content Placeholder 2"/>
          <p:cNvSpPr>
            <a:spLocks noGrp="1"/>
          </p:cNvSpPr>
          <p:nvPr>
            <p:ph idx="1"/>
          </p:nvPr>
        </p:nvSpPr>
        <p:spPr/>
        <p:txBody>
          <a:bodyPr>
            <a:normAutofit fontScale="92500" lnSpcReduction="20000"/>
          </a:bodyPr>
          <a:lstStyle/>
          <a:p>
            <a:pPr>
              <a:spcAft>
                <a:spcPts val="1800"/>
              </a:spcAft>
            </a:pPr>
            <a:r>
              <a:rPr lang="en-GB" dirty="0" smtClean="0">
                <a:latin typeface="Calibri Light" panose="020F0302020204030204" pitchFamily="34" charset="0"/>
              </a:rPr>
              <a:t>Introduction. </a:t>
            </a:r>
          </a:p>
          <a:p>
            <a:pPr>
              <a:spcAft>
                <a:spcPts val="1800"/>
              </a:spcAft>
            </a:pPr>
            <a:r>
              <a:rPr lang="en-GB" dirty="0" smtClean="0">
                <a:latin typeface="Calibri Light" panose="020F0302020204030204" pitchFamily="34" charset="0"/>
              </a:rPr>
              <a:t>Why is traditional static RTO not used much?</a:t>
            </a:r>
          </a:p>
          <a:p>
            <a:pPr>
              <a:spcAft>
                <a:spcPts val="1800"/>
              </a:spcAft>
            </a:pPr>
            <a:r>
              <a:rPr lang="en-GB" dirty="0" smtClean="0">
                <a:latin typeface="Calibri Light" panose="020F0302020204030204" pitchFamily="34" charset="0"/>
              </a:rPr>
              <a:t>Alternative approaches</a:t>
            </a:r>
          </a:p>
          <a:p>
            <a:pPr lvl="1">
              <a:spcBef>
                <a:spcPts val="300"/>
              </a:spcBef>
              <a:spcAft>
                <a:spcPts val="300"/>
              </a:spcAft>
            </a:pPr>
            <a:r>
              <a:rPr lang="en-GB" dirty="0" smtClean="0">
                <a:latin typeface="Calibri Light" panose="020F0302020204030204" pitchFamily="34" charset="0"/>
              </a:rPr>
              <a:t>Dynamic RTO</a:t>
            </a:r>
          </a:p>
          <a:p>
            <a:pPr lvl="1">
              <a:spcBef>
                <a:spcPts val="300"/>
              </a:spcBef>
              <a:spcAft>
                <a:spcPts val="300"/>
              </a:spcAft>
            </a:pPr>
            <a:r>
              <a:rPr lang="en-GB" dirty="0" smtClean="0">
                <a:latin typeface="Calibri Light" panose="020F0302020204030204" pitchFamily="34" charset="0"/>
              </a:rPr>
              <a:t>Hybrid RTO</a:t>
            </a:r>
          </a:p>
          <a:p>
            <a:pPr lvl="1">
              <a:spcBef>
                <a:spcPts val="300"/>
              </a:spcBef>
              <a:spcAft>
                <a:spcPts val="300"/>
              </a:spcAft>
            </a:pPr>
            <a:r>
              <a:rPr lang="en-GB" dirty="0" smtClean="0">
                <a:latin typeface="Calibri Light" panose="020F0302020204030204" pitchFamily="34" charset="0"/>
              </a:rPr>
              <a:t>Feedback RTO</a:t>
            </a:r>
          </a:p>
          <a:p>
            <a:pPr lvl="1">
              <a:spcBef>
                <a:spcPts val="300"/>
              </a:spcBef>
              <a:spcAft>
                <a:spcPts val="300"/>
              </a:spcAft>
            </a:pPr>
            <a:r>
              <a:rPr lang="en-GB" dirty="0" smtClean="0">
                <a:latin typeface="Calibri Light" panose="020F0302020204030204" pitchFamily="34" charset="0"/>
              </a:rPr>
              <a:t>Self-optimizing control</a:t>
            </a:r>
          </a:p>
          <a:p>
            <a:pPr lvl="1">
              <a:spcBef>
                <a:spcPts val="300"/>
              </a:spcBef>
              <a:spcAft>
                <a:spcPts val="300"/>
              </a:spcAft>
            </a:pPr>
            <a:r>
              <a:rPr lang="en-GB" dirty="0" smtClean="0">
                <a:latin typeface="Calibri Light" panose="020F0302020204030204" pitchFamily="34" charset="0"/>
              </a:rPr>
              <a:t>Extremum seeking control</a:t>
            </a:r>
          </a:p>
          <a:p>
            <a:pPr>
              <a:spcBef>
                <a:spcPts val="1200"/>
              </a:spcBef>
              <a:spcAft>
                <a:spcPts val="600"/>
              </a:spcAft>
            </a:pPr>
            <a:r>
              <a:rPr lang="en-GB" dirty="0" smtClean="0">
                <a:latin typeface="Calibri Light" panose="020F0302020204030204" pitchFamily="34" charset="0"/>
              </a:rPr>
              <a:t>Case studies</a:t>
            </a:r>
          </a:p>
          <a:p>
            <a:pPr lvl="1">
              <a:spcBef>
                <a:spcPts val="300"/>
              </a:spcBef>
              <a:spcAft>
                <a:spcPts val="300"/>
              </a:spcAft>
            </a:pPr>
            <a:r>
              <a:rPr lang="en-GB" dirty="0" smtClean="0">
                <a:latin typeface="Calibri Light" panose="020F0302020204030204" pitchFamily="34" charset="0"/>
              </a:rPr>
              <a:t>Gas lift, CSTR, Ammonia reactor </a:t>
            </a:r>
            <a:endParaRPr lang="en-GB" dirty="0">
              <a:latin typeface="Calibri Light" panose="020F0302020204030204" pitchFamily="34" charset="0"/>
            </a:endParaRPr>
          </a:p>
        </p:txBody>
      </p:sp>
      <p:sp>
        <p:nvSpPr>
          <p:cNvPr id="27" name="Rectangle 3"/>
          <p:cNvSpPr txBox="1">
            <a:spLocks noChangeArrowheads="1"/>
          </p:cNvSpPr>
          <p:nvPr/>
        </p:nvSpPr>
        <p:spPr>
          <a:xfrm>
            <a:off x="838200" y="1590282"/>
            <a:ext cx="10195156" cy="458646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US" altLang="nb-NO" sz="2400" dirty="0"/>
          </a:p>
        </p:txBody>
      </p:sp>
    </p:spTree>
    <p:extLst>
      <p:ext uri="{BB962C8B-B14F-4D97-AF65-F5344CB8AC3E}">
        <p14:creationId xmlns:p14="http://schemas.microsoft.com/office/powerpoint/2010/main" val="373612192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Model-free methods</a:t>
            </a:r>
            <a:endParaRPr lang="en-GB" sz="3200" dirty="0"/>
          </a:p>
        </p:txBody>
      </p:sp>
      <p:sp>
        <p:nvSpPr>
          <p:cNvPr id="2" name="Content Placeholder 1"/>
          <p:cNvSpPr>
            <a:spLocks noGrp="1"/>
          </p:cNvSpPr>
          <p:nvPr>
            <p:ph sz="half" idx="1"/>
          </p:nvPr>
        </p:nvSpPr>
        <p:spPr/>
        <p:txBody>
          <a:bodyPr/>
          <a:lstStyle/>
          <a:p>
            <a:pPr>
              <a:spcAft>
                <a:spcPts val="1800"/>
              </a:spcAft>
            </a:pPr>
            <a:endParaRPr lang="en-GB" dirty="0" smtClean="0"/>
          </a:p>
          <a:p>
            <a:pPr>
              <a:spcAft>
                <a:spcPts val="1800"/>
              </a:spcAft>
            </a:pPr>
            <a:r>
              <a:rPr lang="en-GB" dirty="0" smtClean="0">
                <a:latin typeface="Calibri Light" panose="020F0302020204030204" pitchFamily="34" charset="0"/>
              </a:rPr>
              <a:t>Extremum seeking control</a:t>
            </a:r>
          </a:p>
          <a:p>
            <a:pPr>
              <a:spcAft>
                <a:spcPts val="1800"/>
              </a:spcAft>
            </a:pPr>
            <a:r>
              <a:rPr lang="en-GB" dirty="0" smtClean="0">
                <a:latin typeface="Calibri Light" panose="020F0302020204030204" pitchFamily="34" charset="0"/>
              </a:rPr>
              <a:t>NCO-tracking</a:t>
            </a:r>
          </a:p>
          <a:p>
            <a:pPr>
              <a:spcAft>
                <a:spcPts val="1800"/>
              </a:spcAft>
            </a:pPr>
            <a:r>
              <a:rPr lang="en-GB" dirty="0" smtClean="0">
                <a:latin typeface="Calibri Light" panose="020F0302020204030204" pitchFamily="34" charset="0"/>
              </a:rPr>
              <a:t>Hill-climbing control </a:t>
            </a:r>
            <a:endParaRPr lang="en-GB" dirty="0">
              <a:latin typeface="Calibri Light" panose="020F0302020204030204" pitchFamily="34" charset="0"/>
            </a:endParaRPr>
          </a:p>
        </p:txBody>
      </p:sp>
      <p:pic>
        <p:nvPicPr>
          <p:cNvPr id="4" name="Content Placeholder 3"/>
          <p:cNvPicPr>
            <a:picLocks noGrp="1" noChangeAspect="1"/>
          </p:cNvPicPr>
          <p:nvPr>
            <p:ph sz="half" idx="2"/>
          </p:nvPr>
        </p:nvPicPr>
        <p:blipFill>
          <a:blip r:embed="rId2"/>
          <a:stretch>
            <a:fillRect/>
          </a:stretch>
        </p:blipFill>
        <p:spPr>
          <a:xfrm>
            <a:off x="6172200" y="2674778"/>
            <a:ext cx="5181600" cy="2653031"/>
          </a:xfrm>
          <a:prstGeom prst="rect">
            <a:avLst/>
          </a:prstGeom>
        </p:spPr>
      </p:pic>
    </p:spTree>
    <p:extLst>
      <p:ext uri="{BB962C8B-B14F-4D97-AF65-F5344CB8AC3E}">
        <p14:creationId xmlns:p14="http://schemas.microsoft.com/office/powerpoint/2010/main" val="370562516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b="1" dirty="0" smtClean="0">
                <a:solidFill>
                  <a:srgbClr val="FF0000"/>
                </a:solidFill>
              </a:rPr>
              <a:t>Serious</a:t>
            </a:r>
            <a:r>
              <a:rPr lang="en-GB" sz="3200" dirty="0" smtClean="0"/>
              <a:t> challenges with model free methods</a:t>
            </a:r>
            <a:endParaRPr lang="en-GB" sz="3200" dirty="0"/>
          </a:p>
        </p:txBody>
      </p:sp>
      <p:sp>
        <p:nvSpPr>
          <p:cNvPr id="2" name="Content Placeholder 1"/>
          <p:cNvSpPr>
            <a:spLocks noGrp="1"/>
          </p:cNvSpPr>
          <p:nvPr>
            <p:ph sz="half" idx="1"/>
          </p:nvPr>
        </p:nvSpPr>
        <p:spPr>
          <a:xfrm>
            <a:off x="711200" y="1558925"/>
            <a:ext cx="5181600" cy="4351338"/>
          </a:xfrm>
        </p:spPr>
        <p:txBody>
          <a:bodyPr/>
          <a:lstStyle/>
          <a:p>
            <a:pPr>
              <a:spcAft>
                <a:spcPts val="1800"/>
              </a:spcAft>
            </a:pPr>
            <a:endParaRPr lang="en-GB" dirty="0" smtClean="0">
              <a:latin typeface="Calibri Light" panose="020F0302020204030204" pitchFamily="34" charset="0"/>
            </a:endParaRPr>
          </a:p>
          <a:p>
            <a:pPr>
              <a:spcAft>
                <a:spcPts val="1800"/>
              </a:spcAft>
            </a:pPr>
            <a:r>
              <a:rPr lang="en-GB" dirty="0" smtClean="0">
                <a:latin typeface="Calibri Light" panose="020F0302020204030204" pitchFamily="34" charset="0"/>
              </a:rPr>
              <a:t>Needs cost measurement</a:t>
            </a:r>
            <a:endParaRPr lang="en-GB" dirty="0">
              <a:latin typeface="Calibri Light" panose="020F0302020204030204" pitchFamily="34" charset="0"/>
            </a:endParaRPr>
          </a:p>
          <a:p>
            <a:pPr>
              <a:spcAft>
                <a:spcPts val="1800"/>
              </a:spcAft>
            </a:pPr>
            <a:r>
              <a:rPr lang="en-GB" dirty="0" smtClean="0">
                <a:latin typeface="Calibri Light" panose="020F0302020204030204" pitchFamily="34" charset="0"/>
              </a:rPr>
              <a:t>Need </a:t>
            </a:r>
            <a:r>
              <a:rPr lang="en-GB" dirty="0">
                <a:latin typeface="Calibri Light" panose="020F0302020204030204" pitchFamily="34" charset="0"/>
              </a:rPr>
              <a:t>a</a:t>
            </a:r>
            <a:r>
              <a:rPr lang="en-GB" dirty="0" smtClean="0">
                <a:latin typeface="Calibri Light" panose="020F0302020204030204" pitchFamily="34" charset="0"/>
              </a:rPr>
              <a:t>dditional perturbations</a:t>
            </a:r>
          </a:p>
          <a:p>
            <a:pPr>
              <a:spcAft>
                <a:spcPts val="1800"/>
              </a:spcAft>
            </a:pPr>
            <a:r>
              <a:rPr lang="en-GB" dirty="0" smtClean="0">
                <a:latin typeface="Calibri Light" panose="020F0302020204030204" pitchFamily="34" charset="0"/>
              </a:rPr>
              <a:t>Steady-state limitation</a:t>
            </a:r>
          </a:p>
          <a:p>
            <a:pPr>
              <a:spcAft>
                <a:spcPts val="1800"/>
              </a:spcAft>
            </a:pPr>
            <a:r>
              <a:rPr lang="en-GB" dirty="0" smtClean="0">
                <a:latin typeface="Calibri Light" panose="020F0302020204030204" pitchFamily="34" charset="0"/>
              </a:rPr>
              <a:t>Very slow convergence </a:t>
            </a:r>
          </a:p>
        </p:txBody>
      </p:sp>
      <p:pic>
        <p:nvPicPr>
          <p:cNvPr id="4" name="Content Placeholder 3"/>
          <p:cNvPicPr>
            <a:picLocks noGrp="1" noChangeAspect="1"/>
          </p:cNvPicPr>
          <p:nvPr>
            <p:ph sz="half" idx="2"/>
          </p:nvPr>
        </p:nvPicPr>
        <p:blipFill>
          <a:blip r:embed="rId2"/>
          <a:stretch>
            <a:fillRect/>
          </a:stretch>
        </p:blipFill>
        <p:spPr>
          <a:xfrm>
            <a:off x="6172200" y="2674778"/>
            <a:ext cx="5181600" cy="2653031"/>
          </a:xfrm>
          <a:prstGeom prst="rect">
            <a:avLst/>
          </a:prstGeom>
        </p:spPr>
      </p:pic>
    </p:spTree>
    <p:extLst>
      <p:ext uri="{BB962C8B-B14F-4D97-AF65-F5344CB8AC3E}">
        <p14:creationId xmlns:p14="http://schemas.microsoft.com/office/powerpoint/2010/main" val="32201274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solidFill>
                  <a:srgbClr val="FF0000"/>
                </a:solidFill>
              </a:rPr>
              <a:t>Fix: </a:t>
            </a:r>
            <a:r>
              <a:rPr lang="en-GB" sz="3200" dirty="0" smtClean="0"/>
              <a:t>ESC/RTO + Self-optimizing control </a:t>
            </a:r>
            <a:endParaRPr lang="en-GB" sz="3200" dirty="0"/>
          </a:p>
        </p:txBody>
      </p:sp>
      <p:sp>
        <p:nvSpPr>
          <p:cNvPr id="2" name="Content Placeholder 1"/>
          <p:cNvSpPr>
            <a:spLocks noGrp="1"/>
          </p:cNvSpPr>
          <p:nvPr>
            <p:ph sz="half" idx="1"/>
          </p:nvPr>
        </p:nvSpPr>
        <p:spPr>
          <a:xfrm>
            <a:off x="711200" y="1558925"/>
            <a:ext cx="5181600" cy="4351338"/>
          </a:xfrm>
        </p:spPr>
        <p:txBody>
          <a:bodyPr>
            <a:normAutofit/>
          </a:bodyPr>
          <a:lstStyle/>
          <a:p>
            <a:pPr>
              <a:spcAft>
                <a:spcPts val="1800"/>
              </a:spcAft>
            </a:pPr>
            <a:r>
              <a:rPr lang="en-GB" dirty="0" smtClean="0">
                <a:latin typeface="Calibri Light" panose="020F0302020204030204" pitchFamily="34" charset="0"/>
              </a:rPr>
              <a:t>Self-optimization control is </a:t>
            </a:r>
            <a:r>
              <a:rPr lang="en-GB" dirty="0" smtClean="0">
                <a:solidFill>
                  <a:srgbClr val="FF0000"/>
                </a:solidFill>
                <a:latin typeface="Calibri Light" panose="020F0302020204030204" pitchFamily="34" charset="0"/>
              </a:rPr>
              <a:t>always complementary </a:t>
            </a:r>
          </a:p>
          <a:p>
            <a:pPr>
              <a:spcAft>
                <a:spcPts val="1800"/>
              </a:spcAft>
            </a:pPr>
            <a:r>
              <a:rPr lang="en-GB" dirty="0" smtClean="0">
                <a:latin typeface="Calibri Light" panose="020F0302020204030204" pitchFamily="34" charset="0"/>
              </a:rPr>
              <a:t>Can combine with </a:t>
            </a:r>
            <a:endParaRPr lang="en-GB" dirty="0">
              <a:latin typeface="Calibri Light" panose="020F0302020204030204" pitchFamily="34" charset="0"/>
            </a:endParaRPr>
          </a:p>
          <a:p>
            <a:pPr lvl="1">
              <a:spcAft>
                <a:spcPts val="1800"/>
              </a:spcAft>
            </a:pPr>
            <a:r>
              <a:rPr lang="en-GB" dirty="0" smtClean="0">
                <a:latin typeface="Calibri Light" panose="020F0302020204030204" pitchFamily="34" charset="0"/>
              </a:rPr>
              <a:t>Extremum-seeking control</a:t>
            </a:r>
          </a:p>
          <a:p>
            <a:pPr lvl="1">
              <a:spcAft>
                <a:spcPts val="1800"/>
              </a:spcAft>
            </a:pPr>
            <a:r>
              <a:rPr lang="en-GB" dirty="0" smtClean="0">
                <a:latin typeface="Calibri Light" panose="020F0302020204030204" pitchFamily="34" charset="0"/>
              </a:rPr>
              <a:t>Traditional Static RTO</a:t>
            </a:r>
          </a:p>
        </p:txBody>
      </p:sp>
      <p:pic>
        <p:nvPicPr>
          <p:cNvPr id="5" name="Content Placeholder 4"/>
          <p:cNvPicPr>
            <a:picLocks noGrp="1" noChangeAspect="1"/>
          </p:cNvPicPr>
          <p:nvPr>
            <p:ph sz="half" idx="2"/>
          </p:nvPr>
        </p:nvPicPr>
        <p:blipFill>
          <a:blip r:embed="rId2"/>
          <a:stretch>
            <a:fillRect/>
          </a:stretch>
        </p:blipFill>
        <p:spPr>
          <a:xfrm>
            <a:off x="6469469" y="1624734"/>
            <a:ext cx="4919571" cy="4351338"/>
          </a:xfrm>
          <a:prstGeom prst="rect">
            <a:avLst/>
          </a:prstGeom>
        </p:spPr>
      </p:pic>
      <p:sp>
        <p:nvSpPr>
          <p:cNvPr id="7" name="Rectangle 6"/>
          <p:cNvSpPr/>
          <p:nvPr/>
        </p:nvSpPr>
        <p:spPr>
          <a:xfrm>
            <a:off x="3837709" y="6205267"/>
            <a:ext cx="8257310" cy="646331"/>
          </a:xfrm>
          <a:prstGeom prst="rect">
            <a:avLst/>
          </a:prstGeom>
        </p:spPr>
        <p:txBody>
          <a:bodyPr wrap="square">
            <a:spAutoFit/>
          </a:bodyPr>
          <a:lstStyle/>
          <a:p>
            <a:r>
              <a:rPr lang="en-US" dirty="0" smtClean="0">
                <a:solidFill>
                  <a:schemeClr val="bg1">
                    <a:lumMod val="50000"/>
                  </a:schemeClr>
                </a:solidFill>
                <a:latin typeface="Calibri Light" panose="020F0302020204030204" pitchFamily="34" charset="0"/>
                <a:cs typeface="Times New Roman" panose="02020603050405020304" pitchFamily="18" charset="0"/>
              </a:rPr>
              <a:t>Straus. J, Krishnamoorthy</a:t>
            </a:r>
            <a:r>
              <a:rPr lang="en-US" dirty="0">
                <a:solidFill>
                  <a:schemeClr val="bg1">
                    <a:lumMod val="50000"/>
                  </a:schemeClr>
                </a:solidFill>
                <a:latin typeface="Calibri Light" panose="020F0302020204030204" pitchFamily="34" charset="0"/>
                <a:cs typeface="Times New Roman" panose="02020603050405020304" pitchFamily="18" charset="0"/>
              </a:rPr>
              <a:t>, D., </a:t>
            </a:r>
            <a:r>
              <a:rPr lang="en-US" dirty="0" smtClean="0">
                <a:solidFill>
                  <a:schemeClr val="bg1">
                    <a:lumMod val="50000"/>
                  </a:schemeClr>
                </a:solidFill>
                <a:latin typeface="Calibri Light" panose="020F0302020204030204" pitchFamily="34" charset="0"/>
                <a:cs typeface="Times New Roman" panose="02020603050405020304" pitchFamily="18" charset="0"/>
              </a:rPr>
              <a:t>and </a:t>
            </a:r>
            <a:r>
              <a:rPr lang="en-US" dirty="0">
                <a:solidFill>
                  <a:schemeClr val="bg1">
                    <a:lumMod val="50000"/>
                  </a:schemeClr>
                </a:solidFill>
                <a:latin typeface="Calibri Light" panose="020F0302020204030204" pitchFamily="34" charset="0"/>
                <a:cs typeface="Times New Roman" panose="02020603050405020304" pitchFamily="18" charset="0"/>
              </a:rPr>
              <a:t>Skogestad, S., 2018. </a:t>
            </a:r>
            <a:r>
              <a:rPr lang="en-US" dirty="0" smtClean="0">
                <a:solidFill>
                  <a:schemeClr val="bg1">
                    <a:lumMod val="50000"/>
                  </a:schemeClr>
                </a:solidFill>
                <a:latin typeface="Calibri Light" panose="020F0302020204030204" pitchFamily="34" charset="0"/>
                <a:cs typeface="Times New Roman" panose="02020603050405020304" pitchFamily="18" charset="0"/>
              </a:rPr>
              <a:t>On combining extremum seeking control and self-optimizing control. J. Proc. Control (under revision).</a:t>
            </a:r>
            <a:endParaRPr lang="en-GB" dirty="0">
              <a:solidFill>
                <a:schemeClr val="bg1">
                  <a:lumMod val="50000"/>
                </a:schemeClr>
              </a:solidFill>
              <a:latin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400675476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ktangel 2"/>
          <p:cNvSpPr/>
          <p:nvPr/>
        </p:nvSpPr>
        <p:spPr>
          <a:xfrm>
            <a:off x="-3002" y="259229"/>
            <a:ext cx="12192000" cy="872184"/>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11" name="Title 1"/>
          <p:cNvSpPr txBox="1">
            <a:spLocks/>
          </p:cNvSpPr>
          <p:nvPr/>
        </p:nvSpPr>
        <p:spPr>
          <a:xfrm>
            <a:off x="572415" y="120921"/>
            <a:ext cx="10972800" cy="1143000"/>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Arial"/>
                <a:ea typeface="+mj-ea"/>
                <a:cs typeface="Arial"/>
              </a:defRPr>
            </a:lvl1pPr>
          </a:lstStyle>
          <a:p>
            <a:r>
              <a:rPr lang="en-GB" sz="3200" dirty="0" smtClean="0"/>
              <a:t>Case study: Ammonia Reactor</a:t>
            </a:r>
            <a:endParaRPr lang="en-GB" sz="3200" dirty="0"/>
          </a:p>
        </p:txBody>
      </p:sp>
      <p:pic>
        <p:nvPicPr>
          <p:cNvPr id="7" name="Content Placeholder 6"/>
          <p:cNvPicPr>
            <a:picLocks noGrp="1" noChangeAspect="1"/>
          </p:cNvPicPr>
          <p:nvPr>
            <p:ph sz="half" idx="2"/>
          </p:nvPr>
        </p:nvPicPr>
        <p:blipFill>
          <a:blip r:embed="rId2"/>
          <a:stretch>
            <a:fillRect/>
          </a:stretch>
        </p:blipFill>
        <p:spPr>
          <a:xfrm>
            <a:off x="5846620" y="1919404"/>
            <a:ext cx="6165741" cy="3899505"/>
          </a:xfrm>
          <a:prstGeom prst="rect">
            <a:avLst/>
          </a:prstGeom>
        </p:spPr>
      </p:pic>
      <p:pic>
        <p:nvPicPr>
          <p:cNvPr id="13" name="Content Placeholder 3"/>
          <p:cNvPicPr>
            <a:picLocks noGrp="1" noChangeAspect="1"/>
          </p:cNvPicPr>
          <p:nvPr>
            <p:ph sz="half" idx="1"/>
          </p:nvPr>
        </p:nvPicPr>
        <p:blipFill>
          <a:blip r:embed="rId3"/>
          <a:stretch>
            <a:fillRect/>
          </a:stretch>
        </p:blipFill>
        <p:spPr>
          <a:xfrm>
            <a:off x="80159" y="1610834"/>
            <a:ext cx="5662584" cy="4799190"/>
          </a:xfrm>
          <a:prstGeom prst="rect">
            <a:avLst/>
          </a:prstGeom>
        </p:spPr>
      </p:pic>
      <p:sp>
        <p:nvSpPr>
          <p:cNvPr id="9" name="TextBox 8"/>
          <p:cNvSpPr txBox="1"/>
          <p:nvPr/>
        </p:nvSpPr>
        <p:spPr>
          <a:xfrm>
            <a:off x="1427018" y="1610834"/>
            <a:ext cx="4083169" cy="369332"/>
          </a:xfrm>
          <a:prstGeom prst="rect">
            <a:avLst/>
          </a:prstGeom>
          <a:noFill/>
        </p:spPr>
        <p:txBody>
          <a:bodyPr wrap="none" rtlCol="0">
            <a:spAutoFit/>
          </a:bodyPr>
          <a:lstStyle/>
          <a:p>
            <a:r>
              <a:rPr lang="en-GB" dirty="0" smtClean="0">
                <a:solidFill>
                  <a:srgbClr val="FF0000"/>
                </a:solidFill>
              </a:rPr>
              <a:t>Objective: Maximize extent of reaction</a:t>
            </a:r>
            <a:endParaRPr lang="en-GB" dirty="0">
              <a:solidFill>
                <a:srgbClr val="FF0000"/>
              </a:solidFill>
            </a:endParaRPr>
          </a:p>
        </p:txBody>
      </p:sp>
      <p:sp>
        <p:nvSpPr>
          <p:cNvPr id="14" name="TextBox 13"/>
          <p:cNvSpPr txBox="1"/>
          <p:nvPr/>
        </p:nvSpPr>
        <p:spPr>
          <a:xfrm>
            <a:off x="6708631" y="5868915"/>
            <a:ext cx="5057795" cy="369332"/>
          </a:xfrm>
          <a:prstGeom prst="rect">
            <a:avLst/>
          </a:prstGeom>
          <a:noFill/>
        </p:spPr>
        <p:txBody>
          <a:bodyPr wrap="none" rtlCol="0">
            <a:spAutoFit/>
          </a:bodyPr>
          <a:lstStyle/>
          <a:p>
            <a:r>
              <a:rPr lang="en-GB" dirty="0" smtClean="0">
                <a:solidFill>
                  <a:schemeClr val="accent5"/>
                </a:solidFill>
              </a:rPr>
              <a:t>Response to disturbance in inlet mass flow rate</a:t>
            </a:r>
            <a:endParaRPr lang="en-GB" dirty="0">
              <a:solidFill>
                <a:schemeClr val="accent5"/>
              </a:solidFill>
            </a:endParaRPr>
          </a:p>
        </p:txBody>
      </p:sp>
      <p:sp>
        <p:nvSpPr>
          <p:cNvPr id="2" name="Rectangle 1"/>
          <p:cNvSpPr/>
          <p:nvPr/>
        </p:nvSpPr>
        <p:spPr>
          <a:xfrm>
            <a:off x="1348291" y="6376067"/>
            <a:ext cx="11603915" cy="461665"/>
          </a:xfrm>
          <a:prstGeom prst="rect">
            <a:avLst/>
          </a:prstGeom>
          <a:solidFill>
            <a:schemeClr val="bg1"/>
          </a:solidFill>
        </p:spPr>
        <p:txBody>
          <a:bodyPr wrap="square">
            <a:spAutoFit/>
          </a:bodyPr>
          <a:lstStyle/>
          <a:p>
            <a:pPr marL="342900" indent="-342900">
              <a:buFont typeface="+mj-lt"/>
              <a:buAutoNum type="arabicPeriod"/>
            </a:pPr>
            <a:r>
              <a:rPr lang="en-US" sz="1200" dirty="0" smtClean="0">
                <a:solidFill>
                  <a:schemeClr val="bg1">
                    <a:lumMod val="50000"/>
                  </a:schemeClr>
                </a:solidFill>
              </a:rPr>
              <a:t>Bonnowitz</a:t>
            </a:r>
            <a:r>
              <a:rPr lang="en-US" sz="1200" dirty="0">
                <a:solidFill>
                  <a:schemeClr val="bg1">
                    <a:lumMod val="50000"/>
                  </a:schemeClr>
                </a:solidFill>
              </a:rPr>
              <a:t>, H., Straus, J., Krishnamoorthy, D., and Skogestad, S., 2018. Control of the Steady-State Gradient of an Ammonia Reactor </a:t>
            </a:r>
            <a:r>
              <a:rPr lang="en-US" sz="1200" dirty="0" err="1">
                <a:solidFill>
                  <a:schemeClr val="bg1">
                    <a:lumMod val="50000"/>
                  </a:schemeClr>
                </a:solidFill>
              </a:rPr>
              <a:t>usingTransient</a:t>
            </a:r>
            <a:r>
              <a:rPr lang="en-US" sz="1200" dirty="0">
                <a:solidFill>
                  <a:schemeClr val="bg1">
                    <a:lumMod val="50000"/>
                  </a:schemeClr>
                </a:solidFill>
              </a:rPr>
              <a:t> Measurements, Computer aided chemical engineering, Vol.43, p.1111-1116 (ESCAPE 28)</a:t>
            </a:r>
            <a:endParaRPr lang="en-GB" sz="1200" dirty="0">
              <a:solidFill>
                <a:schemeClr val="bg1">
                  <a:lumMod val="50000"/>
                </a:schemeClr>
              </a:solidFill>
            </a:endParaRPr>
          </a:p>
        </p:txBody>
      </p:sp>
    </p:spTree>
    <p:extLst>
      <p:ext uri="{BB962C8B-B14F-4D97-AF65-F5344CB8AC3E}">
        <p14:creationId xmlns:p14="http://schemas.microsoft.com/office/powerpoint/2010/main" val="79454724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3" name="Rectangle 2"/>
          <p:cNvSpPr/>
          <p:nvPr/>
        </p:nvSpPr>
        <p:spPr>
          <a:xfrm>
            <a:off x="260131" y="6392917"/>
            <a:ext cx="3539359" cy="39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nb-NO" sz="3600" dirty="0" err="1" smtClean="0"/>
              <a:t>Why</a:t>
            </a:r>
            <a:r>
              <a:rPr lang="nb-NO" sz="3600" dirty="0" smtClean="0"/>
              <a:t> </a:t>
            </a:r>
            <a:r>
              <a:rPr lang="nb-NO" sz="3600" dirty="0"/>
              <a:t>is </a:t>
            </a:r>
            <a:r>
              <a:rPr lang="nb-NO" sz="3600" dirty="0" err="1" smtClean="0"/>
              <a:t>traditional</a:t>
            </a:r>
            <a:r>
              <a:rPr lang="nb-NO" sz="3600" dirty="0" smtClean="0"/>
              <a:t> </a:t>
            </a:r>
            <a:r>
              <a:rPr lang="nb-NO" sz="3600" dirty="0" err="1" smtClean="0"/>
              <a:t>static</a:t>
            </a:r>
            <a:r>
              <a:rPr lang="nb-NO" sz="3600" dirty="0" smtClean="0"/>
              <a:t> RTO </a:t>
            </a:r>
            <a:r>
              <a:rPr lang="nb-NO" sz="3600" dirty="0"/>
              <a:t>not </a:t>
            </a:r>
            <a:r>
              <a:rPr lang="nb-NO" sz="3600" dirty="0" err="1"/>
              <a:t>commonly</a:t>
            </a:r>
            <a:r>
              <a:rPr lang="nb-NO" sz="3600" dirty="0"/>
              <a:t> used?</a:t>
            </a:r>
            <a:br>
              <a:rPr lang="nb-NO" sz="3600" dirty="0"/>
            </a:br>
            <a:r>
              <a:rPr lang="nb-NO" sz="3600" dirty="0" err="1"/>
              <a:t>Some</a:t>
            </a:r>
            <a:r>
              <a:rPr lang="nb-NO" sz="3600" dirty="0"/>
              <a:t> </a:t>
            </a:r>
            <a:r>
              <a:rPr lang="nb-NO" sz="3600" dirty="0" smtClean="0"/>
              <a:t>alternatives</a:t>
            </a:r>
            <a:endParaRPr lang="en-GB" sz="3600" dirty="0"/>
          </a:p>
        </p:txBody>
      </p:sp>
      <p:sp>
        <p:nvSpPr>
          <p:cNvPr id="7" name="Content Placeholder 6"/>
          <p:cNvSpPr>
            <a:spLocks noGrp="1"/>
          </p:cNvSpPr>
          <p:nvPr>
            <p:ph idx="1"/>
          </p:nvPr>
        </p:nvSpPr>
        <p:spPr>
          <a:xfrm>
            <a:off x="838200" y="1825625"/>
            <a:ext cx="10988164" cy="4803224"/>
          </a:xfrm>
        </p:spPr>
        <p:txBody>
          <a:bodyPr>
            <a:normAutofit/>
          </a:bodyPr>
          <a:lstStyle/>
          <a:p>
            <a:pPr marL="514350" indent="-514350">
              <a:spcBef>
                <a:spcPts val="0"/>
              </a:spcBef>
              <a:spcAft>
                <a:spcPts val="900"/>
              </a:spcAft>
              <a:buFont typeface="+mj-lt"/>
              <a:buAutoNum type="arabicPeriod"/>
            </a:pPr>
            <a:r>
              <a:rPr lang="en-US" sz="2200" dirty="0" smtClean="0">
                <a:latin typeface="+mj-lt"/>
              </a:rPr>
              <a:t>Cost </a:t>
            </a:r>
            <a:r>
              <a:rPr lang="en-US" sz="2200" dirty="0">
                <a:latin typeface="+mj-lt"/>
              </a:rPr>
              <a:t>of developing and updating the </a:t>
            </a:r>
            <a:r>
              <a:rPr lang="en-US" sz="2200" dirty="0" smtClean="0">
                <a:latin typeface="+mj-lt"/>
              </a:rPr>
              <a:t>model </a:t>
            </a:r>
            <a:r>
              <a:rPr lang="en-US" sz="2200" dirty="0" smtClean="0">
                <a:solidFill>
                  <a:srgbClr val="FF0000"/>
                </a:solidFill>
                <a:latin typeface="+mj-lt"/>
              </a:rPr>
              <a:t>(</a:t>
            </a:r>
            <a:r>
              <a:rPr lang="en-US" sz="2200" dirty="0" smtClean="0">
                <a:solidFill>
                  <a:srgbClr val="FF0000"/>
                </a:solidFill>
                <a:latin typeface="+mj-lt"/>
              </a:rPr>
              <a:t>costly offline model update)</a:t>
            </a:r>
          </a:p>
          <a:p>
            <a:pPr marL="0" indent="0">
              <a:spcBef>
                <a:spcPts val="0"/>
              </a:spcBef>
              <a:spcAft>
                <a:spcPts val="900"/>
              </a:spcAft>
              <a:buNone/>
            </a:pPr>
            <a:r>
              <a:rPr lang="en-US" sz="2200" dirty="0" smtClean="0">
                <a:latin typeface="+mj-lt"/>
                <a:sym typeface="Wingdings" panose="05000000000000000000" pitchFamily="2" charset="2"/>
              </a:rPr>
              <a:t>	 </a:t>
            </a:r>
            <a:r>
              <a:rPr lang="nb-NO" sz="2200" b="1" dirty="0" err="1">
                <a:solidFill>
                  <a:srgbClr val="00B050"/>
                </a:solidFill>
                <a:latin typeface="+mj-lt"/>
              </a:rPr>
              <a:t>Fix</a:t>
            </a:r>
            <a:r>
              <a:rPr lang="nb-NO" sz="2200" b="1" dirty="0">
                <a:solidFill>
                  <a:srgbClr val="00B050"/>
                </a:solidFill>
                <a:latin typeface="+mj-lt"/>
              </a:rPr>
              <a:t>: </a:t>
            </a:r>
            <a:r>
              <a:rPr lang="nb-NO" sz="2200" b="1" dirty="0" err="1">
                <a:solidFill>
                  <a:srgbClr val="00B050"/>
                </a:solidFill>
                <a:latin typeface="+mj-lt"/>
              </a:rPr>
              <a:t>model</a:t>
            </a:r>
            <a:r>
              <a:rPr lang="nb-NO" sz="2200" b="1" dirty="0">
                <a:solidFill>
                  <a:srgbClr val="00B050"/>
                </a:solidFill>
                <a:latin typeface="+mj-lt"/>
              </a:rPr>
              <a:t> </a:t>
            </a:r>
            <a:r>
              <a:rPr lang="nb-NO" sz="2200" b="1" dirty="0" err="1">
                <a:solidFill>
                  <a:srgbClr val="00B050"/>
                </a:solidFill>
                <a:latin typeface="+mj-lt"/>
              </a:rPr>
              <a:t>free</a:t>
            </a:r>
            <a:r>
              <a:rPr lang="nb-NO" sz="2200" b="1" dirty="0">
                <a:solidFill>
                  <a:srgbClr val="00B050"/>
                </a:solidFill>
                <a:latin typeface="+mj-lt"/>
              </a:rPr>
              <a:t> </a:t>
            </a:r>
            <a:r>
              <a:rPr lang="nb-NO" sz="2200" b="1" dirty="0" err="1">
                <a:solidFill>
                  <a:srgbClr val="00B050"/>
                </a:solidFill>
                <a:latin typeface="+mj-lt"/>
              </a:rPr>
              <a:t>methods</a:t>
            </a:r>
            <a:r>
              <a:rPr lang="en-US" sz="2200" b="1" dirty="0">
                <a:solidFill>
                  <a:srgbClr val="00B050"/>
                </a:solidFill>
                <a:latin typeface="+mj-lt"/>
              </a:rPr>
              <a:t>, like extremum-seeking </a:t>
            </a:r>
            <a:endParaRPr lang="en-US" sz="2200" b="1" dirty="0" smtClean="0">
              <a:solidFill>
                <a:srgbClr val="00B050"/>
              </a:solidFill>
              <a:latin typeface="+mj-lt"/>
            </a:endParaRPr>
          </a:p>
          <a:p>
            <a:pPr marL="0" indent="0">
              <a:spcBef>
                <a:spcPts val="0"/>
              </a:spcBef>
              <a:spcAft>
                <a:spcPts val="900"/>
              </a:spcAft>
              <a:buNone/>
            </a:pPr>
            <a:r>
              <a:rPr lang="en-US" sz="2200" dirty="0" smtClean="0">
                <a:latin typeface="+mj-lt"/>
              </a:rPr>
              <a:t>2. Wrong value of model parameters and disturbances </a:t>
            </a:r>
            <a:r>
              <a:rPr lang="en-US" sz="2200" dirty="0" smtClean="0">
                <a:solidFill>
                  <a:srgbClr val="FF0000"/>
                </a:solidFill>
                <a:latin typeface="+mj-lt"/>
              </a:rPr>
              <a:t>(slow online model update)</a:t>
            </a:r>
          </a:p>
          <a:p>
            <a:pPr marL="0" indent="0">
              <a:spcBef>
                <a:spcPts val="0"/>
              </a:spcBef>
              <a:spcAft>
                <a:spcPts val="900"/>
              </a:spcAft>
              <a:buNone/>
            </a:pPr>
            <a:r>
              <a:rPr lang="en-US" sz="2200" dirty="0" smtClean="0">
                <a:latin typeface="+mj-lt"/>
                <a:sym typeface="Wingdings" panose="05000000000000000000" pitchFamily="2" charset="2"/>
              </a:rPr>
              <a:t>	 </a:t>
            </a:r>
            <a:r>
              <a:rPr lang="nb-NO" sz="2200" b="1" dirty="0" err="1" smtClean="0">
                <a:solidFill>
                  <a:srgbClr val="00B050"/>
                </a:solidFill>
                <a:latin typeface="+mj-lt"/>
              </a:rPr>
              <a:t>Fix</a:t>
            </a:r>
            <a:r>
              <a:rPr lang="nb-NO" sz="2200" b="1" dirty="0" smtClean="0">
                <a:solidFill>
                  <a:srgbClr val="00B050"/>
                </a:solidFill>
                <a:latin typeface="+mj-lt"/>
              </a:rPr>
              <a:t>: DRTO, HRTO, </a:t>
            </a:r>
            <a:r>
              <a:rPr lang="nb-NO" sz="2200" b="1" dirty="0" err="1" smtClean="0">
                <a:solidFill>
                  <a:srgbClr val="00B050"/>
                </a:solidFill>
                <a:latin typeface="+mj-lt"/>
              </a:rPr>
              <a:t>self-optimizing</a:t>
            </a:r>
            <a:r>
              <a:rPr lang="nb-NO" sz="2200" b="1" dirty="0" smtClean="0">
                <a:solidFill>
                  <a:srgbClr val="00B050"/>
                </a:solidFill>
                <a:latin typeface="+mj-lt"/>
              </a:rPr>
              <a:t> control (fastest)</a:t>
            </a:r>
            <a:endParaRPr lang="en-US" sz="2200" dirty="0" smtClean="0">
              <a:solidFill>
                <a:srgbClr val="FF0000"/>
              </a:solidFill>
              <a:latin typeface="+mj-lt"/>
            </a:endParaRPr>
          </a:p>
          <a:p>
            <a:pPr marL="457200" indent="-457200">
              <a:spcBef>
                <a:spcPts val="0"/>
              </a:spcBef>
              <a:spcAft>
                <a:spcPts val="900"/>
              </a:spcAft>
              <a:buFont typeface="+mj-lt"/>
              <a:buAutoNum type="arabicPeriod" startAt="3"/>
            </a:pPr>
            <a:r>
              <a:rPr lang="en-US" sz="2200" dirty="0" smtClean="0">
                <a:latin typeface="+mj-lt"/>
              </a:rPr>
              <a:t>Not robust, including </a:t>
            </a:r>
            <a:r>
              <a:rPr lang="en-US" sz="2200" dirty="0" smtClean="0">
                <a:solidFill>
                  <a:srgbClr val="FF0000"/>
                </a:solidFill>
                <a:latin typeface="+mj-lt"/>
              </a:rPr>
              <a:t>computational issues</a:t>
            </a:r>
          </a:p>
          <a:p>
            <a:pPr marL="0" indent="0">
              <a:spcBef>
                <a:spcPts val="0"/>
              </a:spcBef>
              <a:spcAft>
                <a:spcPts val="900"/>
              </a:spcAft>
              <a:buNone/>
            </a:pPr>
            <a:r>
              <a:rPr lang="en-US" sz="2200" dirty="0" smtClean="0">
                <a:latin typeface="+mj-lt"/>
                <a:sym typeface="Wingdings" panose="05000000000000000000" pitchFamily="2" charset="2"/>
              </a:rPr>
              <a:t>	 </a:t>
            </a:r>
            <a:r>
              <a:rPr lang="nb-NO" sz="2200" b="1" dirty="0" err="1">
                <a:solidFill>
                  <a:srgbClr val="00B050"/>
                </a:solidFill>
                <a:latin typeface="+mj-lt"/>
              </a:rPr>
              <a:t>Fix</a:t>
            </a:r>
            <a:r>
              <a:rPr lang="nb-NO" sz="2200" b="1" dirty="0">
                <a:solidFill>
                  <a:srgbClr val="00B050"/>
                </a:solidFill>
                <a:latin typeface="+mj-lt"/>
              </a:rPr>
              <a:t>: </a:t>
            </a:r>
            <a:r>
              <a:rPr lang="nb-NO" sz="2200" b="1" dirty="0" smtClean="0">
                <a:solidFill>
                  <a:srgbClr val="00B050"/>
                </a:solidFill>
                <a:latin typeface="+mj-lt"/>
              </a:rPr>
              <a:t>Feedback RTO, </a:t>
            </a:r>
            <a:r>
              <a:rPr lang="nb-NO" sz="2200" b="1" dirty="0" err="1" smtClean="0">
                <a:solidFill>
                  <a:srgbClr val="00B050"/>
                </a:solidFill>
                <a:latin typeface="+mj-lt"/>
              </a:rPr>
              <a:t>self-optimizing</a:t>
            </a:r>
            <a:r>
              <a:rPr lang="nb-NO" sz="2200" b="1" dirty="0" smtClean="0">
                <a:solidFill>
                  <a:srgbClr val="00B050"/>
                </a:solidFill>
                <a:latin typeface="+mj-lt"/>
              </a:rPr>
              <a:t> control</a:t>
            </a:r>
            <a:endParaRPr lang="en-US" sz="2200" dirty="0" smtClean="0">
              <a:solidFill>
                <a:srgbClr val="FF0000"/>
              </a:solidFill>
              <a:latin typeface="+mj-lt"/>
            </a:endParaRPr>
          </a:p>
          <a:p>
            <a:pPr marL="457200" indent="-457200">
              <a:spcBef>
                <a:spcPts val="0"/>
              </a:spcBef>
              <a:spcAft>
                <a:spcPts val="900"/>
              </a:spcAft>
              <a:buFont typeface="+mj-lt"/>
              <a:buAutoNum type="arabicPeriod" startAt="4"/>
            </a:pPr>
            <a:r>
              <a:rPr lang="en-US" sz="2200" dirty="0" smtClean="0">
                <a:latin typeface="+mj-lt"/>
              </a:rPr>
              <a:t>Frequent grade changes</a:t>
            </a:r>
            <a:r>
              <a:rPr lang="nb-NO" sz="2200" dirty="0" smtClean="0">
                <a:solidFill>
                  <a:srgbClr val="FF0000"/>
                </a:solidFill>
                <a:latin typeface="+mj-lt"/>
              </a:rPr>
              <a:t> </a:t>
            </a:r>
            <a:r>
              <a:rPr lang="nb-NO" sz="2200" dirty="0" smtClean="0">
                <a:latin typeface="+mj-lt"/>
              </a:rPr>
              <a:t>make steady-</a:t>
            </a:r>
            <a:r>
              <a:rPr lang="nb-NO" sz="2200" dirty="0" err="1" smtClean="0">
                <a:latin typeface="+mj-lt"/>
              </a:rPr>
              <a:t>state</a:t>
            </a:r>
            <a:r>
              <a:rPr lang="nb-NO" sz="2200" dirty="0" smtClean="0">
                <a:latin typeface="+mj-lt"/>
              </a:rPr>
              <a:t> </a:t>
            </a:r>
            <a:r>
              <a:rPr lang="nb-NO" sz="2200" dirty="0" err="1" smtClean="0">
                <a:latin typeface="+mj-lt"/>
              </a:rPr>
              <a:t>optimization</a:t>
            </a:r>
            <a:r>
              <a:rPr lang="nb-NO" sz="2200" dirty="0" smtClean="0">
                <a:latin typeface="+mj-lt"/>
              </a:rPr>
              <a:t> less relevant </a:t>
            </a:r>
          </a:p>
          <a:p>
            <a:pPr marL="0" indent="0">
              <a:spcBef>
                <a:spcPts val="0"/>
              </a:spcBef>
              <a:spcAft>
                <a:spcPts val="900"/>
              </a:spcAft>
              <a:buNone/>
            </a:pPr>
            <a:r>
              <a:rPr lang="en-US" sz="2200" dirty="0" smtClean="0">
                <a:latin typeface="+mj-lt"/>
                <a:sym typeface="Wingdings" panose="05000000000000000000" pitchFamily="2" charset="2"/>
              </a:rPr>
              <a:t>	 </a:t>
            </a:r>
            <a:r>
              <a:rPr lang="nb-NO" sz="2200" b="1" dirty="0" err="1">
                <a:solidFill>
                  <a:srgbClr val="00B050"/>
                </a:solidFill>
                <a:latin typeface="+mj-lt"/>
              </a:rPr>
              <a:t>Fix</a:t>
            </a:r>
            <a:r>
              <a:rPr lang="nb-NO" sz="2200" b="1" dirty="0">
                <a:solidFill>
                  <a:srgbClr val="00B050"/>
                </a:solidFill>
                <a:latin typeface="+mj-lt"/>
              </a:rPr>
              <a:t>: </a:t>
            </a:r>
            <a:r>
              <a:rPr lang="nb-NO" sz="2200" b="1" dirty="0" err="1" smtClean="0">
                <a:solidFill>
                  <a:srgbClr val="00B050"/>
                </a:solidFill>
                <a:latin typeface="+mj-lt"/>
              </a:rPr>
              <a:t>Dynamic</a:t>
            </a:r>
            <a:r>
              <a:rPr lang="nb-NO" sz="2200" b="1" dirty="0" smtClean="0">
                <a:solidFill>
                  <a:srgbClr val="00B050"/>
                </a:solidFill>
                <a:latin typeface="+mj-lt"/>
              </a:rPr>
              <a:t> RTO (DRTO) or EMPC</a:t>
            </a:r>
            <a:endParaRPr lang="nb-NO" sz="2200" dirty="0" smtClean="0">
              <a:latin typeface="+mj-lt"/>
            </a:endParaRPr>
          </a:p>
          <a:p>
            <a:pPr marL="514350" indent="-514350">
              <a:spcBef>
                <a:spcPts val="0"/>
              </a:spcBef>
              <a:spcAft>
                <a:spcPts val="900"/>
              </a:spcAft>
              <a:buFont typeface="+mj-lt"/>
              <a:buAutoNum type="arabicPeriod" startAt="5"/>
            </a:pPr>
            <a:r>
              <a:rPr lang="en-US" sz="2200" dirty="0">
                <a:latin typeface="+mj-lt"/>
              </a:rPr>
              <a:t>D</a:t>
            </a:r>
            <a:r>
              <a:rPr lang="en-US" sz="2200" dirty="0" smtClean="0">
                <a:latin typeface="+mj-lt"/>
              </a:rPr>
              <a:t>ynamic limitations, including infeasibility due to (dynamic) constraint violation</a:t>
            </a:r>
          </a:p>
          <a:p>
            <a:pPr marL="0" indent="0">
              <a:spcBef>
                <a:spcPts val="0"/>
              </a:spcBef>
              <a:spcAft>
                <a:spcPts val="900"/>
              </a:spcAft>
              <a:buNone/>
            </a:pPr>
            <a:r>
              <a:rPr lang="en-US" sz="2200" dirty="0" smtClean="0">
                <a:latin typeface="+mj-lt"/>
                <a:sym typeface="Wingdings" panose="05000000000000000000" pitchFamily="2" charset="2"/>
              </a:rPr>
              <a:t>	 </a:t>
            </a:r>
            <a:r>
              <a:rPr lang="nb-NO" sz="2200" b="1" dirty="0" err="1">
                <a:solidFill>
                  <a:srgbClr val="00B050"/>
                </a:solidFill>
                <a:latin typeface="+mj-lt"/>
              </a:rPr>
              <a:t>Fix</a:t>
            </a:r>
            <a:r>
              <a:rPr lang="nb-NO" sz="2200" b="1" dirty="0">
                <a:solidFill>
                  <a:srgbClr val="00B050"/>
                </a:solidFill>
                <a:latin typeface="+mj-lt"/>
              </a:rPr>
              <a:t>: </a:t>
            </a:r>
            <a:r>
              <a:rPr lang="nb-NO" sz="2200" b="1" dirty="0">
                <a:solidFill>
                  <a:srgbClr val="00B050"/>
                </a:solidFill>
                <a:latin typeface="+mj-lt"/>
              </a:rPr>
              <a:t> </a:t>
            </a:r>
            <a:r>
              <a:rPr lang="nb-NO" sz="2200" b="1" dirty="0" smtClean="0">
                <a:solidFill>
                  <a:srgbClr val="00B050"/>
                </a:solidFill>
                <a:latin typeface="+mj-lt"/>
              </a:rPr>
              <a:t>MPC-</a:t>
            </a:r>
            <a:r>
              <a:rPr lang="nb-NO" sz="2200" b="1" dirty="0" err="1" smtClean="0">
                <a:solidFill>
                  <a:srgbClr val="00B050"/>
                </a:solidFill>
                <a:latin typeface="+mj-lt"/>
              </a:rPr>
              <a:t>layer</a:t>
            </a:r>
            <a:r>
              <a:rPr lang="nb-NO" sz="2200" b="1" dirty="0" smtClean="0">
                <a:solidFill>
                  <a:srgbClr val="00B050"/>
                </a:solidFill>
                <a:latin typeface="+mj-lt"/>
              </a:rPr>
              <a:t> </a:t>
            </a:r>
            <a:r>
              <a:rPr lang="nb-NO" sz="2200" b="1" dirty="0" err="1" smtClean="0">
                <a:solidFill>
                  <a:srgbClr val="00B050"/>
                </a:solidFill>
                <a:latin typeface="+mj-lt"/>
              </a:rPr>
              <a:t>below</a:t>
            </a:r>
            <a:endParaRPr lang="en-US" sz="2200" dirty="0">
              <a:latin typeface="+mj-lt"/>
            </a:endParaRPr>
          </a:p>
          <a:p>
            <a:endParaRPr lang="en-GB" sz="2200" dirty="0"/>
          </a:p>
        </p:txBody>
      </p:sp>
    </p:spTree>
    <p:extLst>
      <p:ext uri="{BB962C8B-B14F-4D97-AF65-F5344CB8AC3E}">
        <p14:creationId xmlns:p14="http://schemas.microsoft.com/office/powerpoint/2010/main" val="12942414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1014166" cy="1325563"/>
          </a:xfrm>
        </p:spPr>
        <p:txBody>
          <a:bodyPr>
            <a:normAutofit/>
          </a:bodyPr>
          <a:lstStyle/>
          <a:p>
            <a:r>
              <a:rPr lang="nb-NO" sz="4000" dirty="0" err="1" smtClean="0"/>
              <a:t>Proposal</a:t>
            </a:r>
            <a:r>
              <a:rPr lang="nb-NO" sz="4000" dirty="0" smtClean="0"/>
              <a:t> : </a:t>
            </a:r>
            <a:r>
              <a:rPr lang="nb-NO" sz="4000" dirty="0" err="1" smtClean="0"/>
              <a:t>Combine</a:t>
            </a:r>
            <a:r>
              <a:rPr lang="nb-NO" sz="4000" dirty="0" smtClean="0"/>
              <a:t> RTO </a:t>
            </a:r>
            <a:r>
              <a:rPr lang="nb-NO" sz="4000" dirty="0" err="1" smtClean="0"/>
              <a:t>with</a:t>
            </a:r>
            <a:r>
              <a:rPr lang="nb-NO" sz="4000" dirty="0" smtClean="0"/>
              <a:t> </a:t>
            </a:r>
            <a:r>
              <a:rPr lang="nb-NO" sz="4000" dirty="0" err="1" smtClean="0"/>
              <a:t>other</a:t>
            </a:r>
            <a:r>
              <a:rPr lang="nb-NO" sz="4000" dirty="0" smtClean="0"/>
              <a:t> </a:t>
            </a:r>
            <a:r>
              <a:rPr lang="nb-NO" sz="4000" dirty="0" err="1" smtClean="0"/>
              <a:t>approaches</a:t>
            </a:r>
            <a:endParaRPr lang="nb-NO" sz="4000" dirty="0"/>
          </a:p>
        </p:txBody>
      </p:sp>
      <p:sp>
        <p:nvSpPr>
          <p:cNvPr id="3" name="Content Placeholder 2"/>
          <p:cNvSpPr>
            <a:spLocks noGrp="1"/>
          </p:cNvSpPr>
          <p:nvPr>
            <p:ph idx="1"/>
          </p:nvPr>
        </p:nvSpPr>
        <p:spPr/>
        <p:txBody>
          <a:bodyPr/>
          <a:lstStyle/>
          <a:p>
            <a:r>
              <a:rPr lang="nb-NO" dirty="0"/>
              <a:t>ESC / </a:t>
            </a:r>
            <a:r>
              <a:rPr lang="nb-NO" dirty="0" err="1"/>
              <a:t>modifier</a:t>
            </a:r>
            <a:r>
              <a:rPr lang="nb-NO" dirty="0"/>
              <a:t> </a:t>
            </a:r>
            <a:r>
              <a:rPr lang="nb-NO" dirty="0" err="1"/>
              <a:t>adaptation</a:t>
            </a:r>
            <a:r>
              <a:rPr lang="nb-NO" dirty="0"/>
              <a:t> </a:t>
            </a:r>
            <a:r>
              <a:rPr lang="nb-NO" dirty="0" err="1"/>
              <a:t>layer</a:t>
            </a:r>
            <a:r>
              <a:rPr lang="nb-NO" dirty="0"/>
              <a:t>:  make RTO </a:t>
            </a:r>
            <a:r>
              <a:rPr lang="nb-NO" dirty="0" err="1"/>
              <a:t>approach</a:t>
            </a:r>
            <a:r>
              <a:rPr lang="nb-NO" dirty="0"/>
              <a:t> </a:t>
            </a:r>
            <a:r>
              <a:rPr lang="nb-NO" dirty="0" err="1"/>
              <a:t>the</a:t>
            </a:r>
            <a:r>
              <a:rPr lang="nb-NO" dirty="0"/>
              <a:t> real optimum .</a:t>
            </a:r>
          </a:p>
          <a:p>
            <a:endParaRPr lang="nb-NO" dirty="0"/>
          </a:p>
          <a:p>
            <a:r>
              <a:rPr lang="nb-NO" dirty="0"/>
              <a:t>SOC </a:t>
            </a:r>
            <a:r>
              <a:rPr lang="nb-NO" dirty="0" err="1"/>
              <a:t>layer</a:t>
            </a:r>
            <a:r>
              <a:rPr lang="nb-NO" dirty="0"/>
              <a:t>: make </a:t>
            </a:r>
            <a:r>
              <a:rPr lang="nb-NO" dirty="0" err="1"/>
              <a:t>optimization</a:t>
            </a:r>
            <a:r>
              <a:rPr lang="nb-NO" dirty="0"/>
              <a:t> faster, </a:t>
            </a:r>
            <a:r>
              <a:rPr lang="nb-NO" dirty="0" err="1"/>
              <a:t>reduce</a:t>
            </a:r>
            <a:r>
              <a:rPr lang="nb-NO" dirty="0"/>
              <a:t> </a:t>
            </a:r>
            <a:r>
              <a:rPr lang="nb-NO" dirty="0" err="1"/>
              <a:t>wait</a:t>
            </a:r>
            <a:r>
              <a:rPr lang="nb-NO" dirty="0"/>
              <a:t> time for </a:t>
            </a:r>
            <a:r>
              <a:rPr lang="nb-NO" dirty="0" err="1"/>
              <a:t>model</a:t>
            </a:r>
            <a:r>
              <a:rPr lang="nb-NO" dirty="0"/>
              <a:t> </a:t>
            </a:r>
            <a:r>
              <a:rPr lang="nb-NO" dirty="0" err="1"/>
              <a:t>update</a:t>
            </a:r>
            <a:r>
              <a:rPr lang="nb-NO" dirty="0"/>
              <a:t> and online </a:t>
            </a:r>
            <a:r>
              <a:rPr lang="nb-NO" dirty="0" err="1"/>
              <a:t>optimization</a:t>
            </a:r>
            <a:r>
              <a:rPr lang="nb-NO" dirty="0"/>
              <a:t> </a:t>
            </a:r>
          </a:p>
          <a:p>
            <a:endParaRPr lang="nb-NO" dirty="0"/>
          </a:p>
        </p:txBody>
      </p:sp>
    </p:spTree>
    <p:extLst>
      <p:ext uri="{BB962C8B-B14F-4D97-AF65-F5344CB8AC3E}">
        <p14:creationId xmlns:p14="http://schemas.microsoft.com/office/powerpoint/2010/main" val="20754754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ktangel 2"/>
          <p:cNvSpPr/>
          <p:nvPr/>
        </p:nvSpPr>
        <p:spPr>
          <a:xfrm>
            <a:off x="0" y="699235"/>
            <a:ext cx="12192000" cy="740209"/>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sz="2400" dirty="0">
              <a:solidFill>
                <a:prstClr val="white"/>
              </a:solidFill>
            </a:endParaRPr>
          </a:p>
        </p:txBody>
      </p:sp>
      <p:sp>
        <p:nvSpPr>
          <p:cNvPr id="2" name="Title 1"/>
          <p:cNvSpPr>
            <a:spLocks noGrp="1"/>
          </p:cNvSpPr>
          <p:nvPr>
            <p:ph type="title"/>
          </p:nvPr>
        </p:nvSpPr>
        <p:spPr/>
        <p:txBody>
          <a:bodyPr/>
          <a:lstStyle/>
          <a:p>
            <a:r>
              <a:rPr lang="nb-NO" dirty="0" err="1" smtClean="0"/>
              <a:t>Conclusion</a:t>
            </a:r>
            <a:endParaRPr lang="nb-NO" dirty="0"/>
          </a:p>
        </p:txBody>
      </p:sp>
      <p:sp>
        <p:nvSpPr>
          <p:cNvPr id="6" name="TextBox 5"/>
          <p:cNvSpPr txBox="1"/>
          <p:nvPr/>
        </p:nvSpPr>
        <p:spPr>
          <a:xfrm>
            <a:off x="4099091" y="1740073"/>
            <a:ext cx="2916183" cy="646331"/>
          </a:xfrm>
          <a:prstGeom prst="rect">
            <a:avLst/>
          </a:prstGeom>
          <a:noFill/>
          <a:ln w="25400">
            <a:solidFill>
              <a:schemeClr val="tx1"/>
            </a:solidFill>
            <a:prstDash val="sysDot"/>
          </a:ln>
        </p:spPr>
        <p:txBody>
          <a:bodyPr wrap="none" rtlCol="0">
            <a:spAutoFit/>
          </a:bodyPr>
          <a:lstStyle/>
          <a:p>
            <a:r>
              <a:rPr lang="nb-NO" dirty="0" err="1" smtClean="0"/>
              <a:t>Extremum</a:t>
            </a:r>
            <a:r>
              <a:rPr lang="nb-NO" dirty="0" smtClean="0"/>
              <a:t> </a:t>
            </a:r>
            <a:r>
              <a:rPr lang="nb-NO" dirty="0" err="1" smtClean="0"/>
              <a:t>seeking</a:t>
            </a:r>
            <a:r>
              <a:rPr lang="nb-NO" dirty="0" smtClean="0"/>
              <a:t> control/</a:t>
            </a:r>
          </a:p>
          <a:p>
            <a:r>
              <a:rPr lang="nb-NO" dirty="0" err="1" smtClean="0"/>
              <a:t>Modifier</a:t>
            </a:r>
            <a:r>
              <a:rPr lang="nb-NO" dirty="0" smtClean="0"/>
              <a:t> </a:t>
            </a:r>
            <a:r>
              <a:rPr lang="nb-NO" dirty="0" err="1" smtClean="0"/>
              <a:t>adaptation</a:t>
            </a:r>
            <a:endParaRPr lang="nb-NO" dirty="0"/>
          </a:p>
        </p:txBody>
      </p:sp>
      <p:sp>
        <p:nvSpPr>
          <p:cNvPr id="8" name="TextBox 7"/>
          <p:cNvSpPr txBox="1"/>
          <p:nvPr/>
        </p:nvSpPr>
        <p:spPr>
          <a:xfrm>
            <a:off x="4099090" y="4036837"/>
            <a:ext cx="2916183" cy="646331"/>
          </a:xfrm>
          <a:prstGeom prst="rect">
            <a:avLst/>
          </a:prstGeom>
          <a:noFill/>
          <a:ln w="25400">
            <a:solidFill>
              <a:schemeClr val="tx1"/>
            </a:solidFill>
          </a:ln>
        </p:spPr>
        <p:txBody>
          <a:bodyPr wrap="square" rtlCol="0">
            <a:spAutoFit/>
          </a:bodyPr>
          <a:lstStyle/>
          <a:p>
            <a:pPr algn="ctr"/>
            <a:r>
              <a:rPr lang="nb-NO" dirty="0" err="1" smtClean="0"/>
              <a:t>Self-optimizing</a:t>
            </a:r>
            <a:r>
              <a:rPr lang="nb-NO" dirty="0" smtClean="0"/>
              <a:t> control</a:t>
            </a:r>
          </a:p>
          <a:p>
            <a:pPr algn="ctr"/>
            <a:r>
              <a:rPr lang="nb-NO" dirty="0" smtClean="0"/>
              <a:t>(in MPC/PID </a:t>
            </a:r>
            <a:r>
              <a:rPr lang="nb-NO" dirty="0" err="1" smtClean="0"/>
              <a:t>layer</a:t>
            </a:r>
            <a:r>
              <a:rPr lang="nb-NO" dirty="0" smtClean="0"/>
              <a:t>)</a:t>
            </a:r>
            <a:endParaRPr lang="nb-NO" dirty="0"/>
          </a:p>
        </p:txBody>
      </p:sp>
      <p:sp>
        <p:nvSpPr>
          <p:cNvPr id="9" name="TextBox 8"/>
          <p:cNvSpPr txBox="1"/>
          <p:nvPr/>
        </p:nvSpPr>
        <p:spPr>
          <a:xfrm>
            <a:off x="4099091" y="2913146"/>
            <a:ext cx="2916183" cy="646331"/>
          </a:xfrm>
          <a:prstGeom prst="rect">
            <a:avLst/>
          </a:prstGeom>
          <a:noFill/>
          <a:ln w="25400">
            <a:solidFill>
              <a:schemeClr val="tx1"/>
            </a:solidFill>
          </a:ln>
        </p:spPr>
        <p:txBody>
          <a:bodyPr wrap="square" rtlCol="0">
            <a:spAutoFit/>
          </a:bodyPr>
          <a:lstStyle/>
          <a:p>
            <a:pPr algn="ctr"/>
            <a:r>
              <a:rPr lang="nb-NO" dirty="0" smtClean="0"/>
              <a:t>Real-time </a:t>
            </a:r>
            <a:r>
              <a:rPr lang="nb-NO" dirty="0" err="1" smtClean="0"/>
              <a:t>optimization</a:t>
            </a:r>
            <a:endParaRPr lang="nb-NO" dirty="0" smtClean="0"/>
          </a:p>
          <a:p>
            <a:pPr algn="ctr"/>
            <a:r>
              <a:rPr lang="nb-NO" dirty="0" smtClean="0"/>
              <a:t>(SRTO/DRTO/HRTO)</a:t>
            </a:r>
          </a:p>
        </p:txBody>
      </p:sp>
      <p:sp>
        <p:nvSpPr>
          <p:cNvPr id="10" name="TextBox 9"/>
          <p:cNvSpPr txBox="1"/>
          <p:nvPr/>
        </p:nvSpPr>
        <p:spPr>
          <a:xfrm>
            <a:off x="4099091" y="5259676"/>
            <a:ext cx="2916182" cy="646331"/>
          </a:xfrm>
          <a:prstGeom prst="rect">
            <a:avLst/>
          </a:prstGeom>
          <a:noFill/>
          <a:ln w="25400">
            <a:solidFill>
              <a:schemeClr val="tx1"/>
            </a:solidFill>
          </a:ln>
        </p:spPr>
        <p:txBody>
          <a:bodyPr wrap="square" rtlCol="0">
            <a:spAutoFit/>
          </a:bodyPr>
          <a:lstStyle/>
          <a:p>
            <a:pPr algn="ctr"/>
            <a:r>
              <a:rPr lang="nb-NO" dirty="0" smtClean="0"/>
              <a:t>Process</a:t>
            </a:r>
          </a:p>
          <a:p>
            <a:pPr algn="ctr"/>
            <a:endParaRPr lang="nb-NO" dirty="0"/>
          </a:p>
        </p:txBody>
      </p:sp>
      <p:cxnSp>
        <p:nvCxnSpPr>
          <p:cNvPr id="12" name="Straight Arrow Connector 11"/>
          <p:cNvCxnSpPr>
            <a:stCxn id="6" idx="2"/>
            <a:endCxn id="9" idx="0"/>
          </p:cNvCxnSpPr>
          <p:nvPr/>
        </p:nvCxnSpPr>
        <p:spPr>
          <a:xfrm>
            <a:off x="5557183" y="2386404"/>
            <a:ext cx="0" cy="526742"/>
          </a:xfrm>
          <a:prstGeom prst="straightConnector1">
            <a:avLst/>
          </a:prstGeom>
          <a:ln w="2540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554455" y="3510095"/>
            <a:ext cx="0" cy="526742"/>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53520" y="4683168"/>
            <a:ext cx="0" cy="526742"/>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453207" y="5618316"/>
            <a:ext cx="669975" cy="7933"/>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40301" y="5441583"/>
            <a:ext cx="312906" cy="369332"/>
          </a:xfrm>
          <a:prstGeom prst="rect">
            <a:avLst/>
          </a:prstGeom>
          <a:noFill/>
        </p:spPr>
        <p:txBody>
          <a:bodyPr wrap="none" rtlCol="0">
            <a:spAutoFit/>
          </a:bodyPr>
          <a:lstStyle/>
          <a:p>
            <a:r>
              <a:rPr lang="nb-NO" dirty="0" smtClean="0"/>
              <a:t>d</a:t>
            </a:r>
            <a:endParaRPr lang="nb-NO" dirty="0"/>
          </a:p>
        </p:txBody>
      </p:sp>
      <p:sp>
        <p:nvSpPr>
          <p:cNvPr id="22" name="TextBox 21"/>
          <p:cNvSpPr txBox="1"/>
          <p:nvPr/>
        </p:nvSpPr>
        <p:spPr>
          <a:xfrm>
            <a:off x="5658522" y="4761873"/>
            <a:ext cx="312906" cy="369332"/>
          </a:xfrm>
          <a:prstGeom prst="rect">
            <a:avLst/>
          </a:prstGeom>
          <a:noFill/>
        </p:spPr>
        <p:txBody>
          <a:bodyPr wrap="none" rtlCol="0">
            <a:spAutoFit/>
          </a:bodyPr>
          <a:lstStyle/>
          <a:p>
            <a:r>
              <a:rPr lang="nb-NO" dirty="0" smtClean="0"/>
              <a:t>u</a:t>
            </a:r>
            <a:endParaRPr lang="nb-NO" dirty="0"/>
          </a:p>
        </p:txBody>
      </p:sp>
      <p:sp>
        <p:nvSpPr>
          <p:cNvPr id="23" name="TextBox 22"/>
          <p:cNvSpPr txBox="1"/>
          <p:nvPr/>
        </p:nvSpPr>
        <p:spPr>
          <a:xfrm>
            <a:off x="5658522" y="3603270"/>
            <a:ext cx="377026" cy="369332"/>
          </a:xfrm>
          <a:prstGeom prst="rect">
            <a:avLst/>
          </a:prstGeom>
          <a:noFill/>
        </p:spPr>
        <p:txBody>
          <a:bodyPr wrap="none" rtlCol="0">
            <a:spAutoFit/>
          </a:bodyPr>
          <a:lstStyle/>
          <a:p>
            <a:r>
              <a:rPr lang="nb-NO" dirty="0" err="1" smtClean="0"/>
              <a:t>c</a:t>
            </a:r>
            <a:r>
              <a:rPr lang="nb-NO" baseline="-25000" dirty="0" err="1" smtClean="0"/>
              <a:t>s</a:t>
            </a:r>
            <a:endParaRPr lang="nb-NO" baseline="-25000" dirty="0"/>
          </a:p>
        </p:txBody>
      </p:sp>
      <p:sp>
        <p:nvSpPr>
          <p:cNvPr id="24" name="TextBox 23"/>
          <p:cNvSpPr txBox="1"/>
          <p:nvPr/>
        </p:nvSpPr>
        <p:spPr>
          <a:xfrm>
            <a:off x="5718794" y="2430197"/>
            <a:ext cx="505267" cy="369332"/>
          </a:xfrm>
          <a:prstGeom prst="rect">
            <a:avLst/>
          </a:prstGeom>
          <a:noFill/>
        </p:spPr>
        <p:txBody>
          <a:bodyPr wrap="none" rtlCol="0">
            <a:spAutoFit/>
          </a:bodyPr>
          <a:lstStyle/>
          <a:p>
            <a:r>
              <a:rPr lang="nb-NO" smtClean="0"/>
              <a:t>J</a:t>
            </a:r>
            <a:r>
              <a:rPr lang="nb-NO" baseline="-25000" smtClean="0"/>
              <a:t>u,s</a:t>
            </a:r>
            <a:endParaRPr lang="nb-NO" baseline="-25000" dirty="0"/>
          </a:p>
        </p:txBody>
      </p:sp>
      <p:sp>
        <p:nvSpPr>
          <p:cNvPr id="26" name="TextBox 25"/>
          <p:cNvSpPr txBox="1"/>
          <p:nvPr/>
        </p:nvSpPr>
        <p:spPr>
          <a:xfrm>
            <a:off x="9427719" y="5721341"/>
            <a:ext cx="300082" cy="369332"/>
          </a:xfrm>
          <a:prstGeom prst="rect">
            <a:avLst/>
          </a:prstGeom>
          <a:noFill/>
        </p:spPr>
        <p:txBody>
          <a:bodyPr wrap="none" rtlCol="0">
            <a:spAutoFit/>
          </a:bodyPr>
          <a:lstStyle/>
          <a:p>
            <a:r>
              <a:rPr lang="nb-NO" dirty="0" smtClean="0"/>
              <a:t>J</a:t>
            </a:r>
            <a:endParaRPr lang="nb-NO" baseline="-25000" dirty="0"/>
          </a:p>
        </p:txBody>
      </p:sp>
      <p:cxnSp>
        <p:nvCxnSpPr>
          <p:cNvPr id="27" name="Straight Arrow Connector 26"/>
          <p:cNvCxnSpPr/>
          <p:nvPr/>
        </p:nvCxnSpPr>
        <p:spPr>
          <a:xfrm flipV="1">
            <a:off x="7015273" y="5441583"/>
            <a:ext cx="1294241" cy="7934"/>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015273" y="5801048"/>
            <a:ext cx="2365395" cy="9490"/>
          </a:xfrm>
          <a:prstGeom prst="straightConnector1">
            <a:avLst/>
          </a:prstGeom>
          <a:ln w="2540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446067" y="5025244"/>
            <a:ext cx="300082" cy="369332"/>
          </a:xfrm>
          <a:prstGeom prst="rect">
            <a:avLst/>
          </a:prstGeom>
          <a:noFill/>
        </p:spPr>
        <p:txBody>
          <a:bodyPr wrap="none" rtlCol="0">
            <a:spAutoFit/>
          </a:bodyPr>
          <a:lstStyle/>
          <a:p>
            <a:r>
              <a:rPr lang="nb-NO" dirty="0"/>
              <a:t>y</a:t>
            </a:r>
          </a:p>
        </p:txBody>
      </p:sp>
      <p:sp>
        <p:nvSpPr>
          <p:cNvPr id="32" name="TextBox 31"/>
          <p:cNvSpPr txBox="1"/>
          <p:nvPr/>
        </p:nvSpPr>
        <p:spPr>
          <a:xfrm>
            <a:off x="7015273" y="5403575"/>
            <a:ext cx="1710725" cy="369332"/>
          </a:xfrm>
          <a:prstGeom prst="rect">
            <a:avLst/>
          </a:prstGeom>
          <a:noFill/>
        </p:spPr>
        <p:txBody>
          <a:bodyPr wrap="none" rtlCol="0">
            <a:spAutoFit/>
          </a:bodyPr>
          <a:lstStyle/>
          <a:p>
            <a:r>
              <a:rPr lang="nb-NO" dirty="0" err="1" smtClean="0"/>
              <a:t>Measurements</a:t>
            </a:r>
            <a:endParaRPr lang="nb-NO" dirty="0"/>
          </a:p>
        </p:txBody>
      </p:sp>
      <p:sp>
        <p:nvSpPr>
          <p:cNvPr id="34" name="TextBox 33"/>
          <p:cNvSpPr txBox="1"/>
          <p:nvPr/>
        </p:nvSpPr>
        <p:spPr>
          <a:xfrm>
            <a:off x="7462949" y="4175336"/>
            <a:ext cx="398887" cy="369332"/>
          </a:xfrm>
          <a:prstGeom prst="rect">
            <a:avLst/>
          </a:prstGeom>
          <a:noFill/>
          <a:ln w="25400">
            <a:solidFill>
              <a:schemeClr val="tx1"/>
            </a:solidFill>
          </a:ln>
        </p:spPr>
        <p:txBody>
          <a:bodyPr wrap="square" rtlCol="0">
            <a:spAutoFit/>
          </a:bodyPr>
          <a:lstStyle/>
          <a:p>
            <a:r>
              <a:rPr lang="nb-NO" dirty="0" smtClean="0"/>
              <a:t>H</a:t>
            </a:r>
            <a:endParaRPr lang="nb-NO" dirty="0"/>
          </a:p>
        </p:txBody>
      </p:sp>
      <p:cxnSp>
        <p:nvCxnSpPr>
          <p:cNvPr id="35" name="Straight Arrow Connector 34"/>
          <p:cNvCxnSpPr>
            <a:endCxn id="34" idx="1"/>
          </p:cNvCxnSpPr>
          <p:nvPr/>
        </p:nvCxnSpPr>
        <p:spPr>
          <a:xfrm>
            <a:off x="7027806" y="4360002"/>
            <a:ext cx="435143"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874371" y="4354192"/>
            <a:ext cx="435143"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8301429" y="3236311"/>
            <a:ext cx="8085" cy="2205272"/>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015273" y="3236311"/>
            <a:ext cx="1294241"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393194" y="3241254"/>
            <a:ext cx="300082" cy="369332"/>
          </a:xfrm>
          <a:prstGeom prst="rect">
            <a:avLst/>
          </a:prstGeom>
          <a:noFill/>
        </p:spPr>
        <p:txBody>
          <a:bodyPr wrap="none" rtlCol="0">
            <a:spAutoFit/>
          </a:bodyPr>
          <a:lstStyle/>
          <a:p>
            <a:r>
              <a:rPr lang="nb-NO" dirty="0"/>
              <a:t>y</a:t>
            </a:r>
          </a:p>
        </p:txBody>
      </p:sp>
      <p:cxnSp>
        <p:nvCxnSpPr>
          <p:cNvPr id="51" name="Straight Arrow Connector 50"/>
          <p:cNvCxnSpPr>
            <a:endCxn id="18" idx="2"/>
          </p:cNvCxnSpPr>
          <p:nvPr/>
        </p:nvCxnSpPr>
        <p:spPr>
          <a:xfrm flipV="1">
            <a:off x="9337189" y="3156556"/>
            <a:ext cx="43479" cy="2644082"/>
          </a:xfrm>
          <a:prstGeom prst="straightConnector1">
            <a:avLst/>
          </a:prstGeom>
          <a:ln w="25400">
            <a:solidFill>
              <a:schemeClr val="tx1"/>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941901" y="3942701"/>
            <a:ext cx="300082" cy="369332"/>
          </a:xfrm>
          <a:prstGeom prst="rect">
            <a:avLst/>
          </a:prstGeom>
          <a:noFill/>
        </p:spPr>
        <p:txBody>
          <a:bodyPr wrap="none" rtlCol="0">
            <a:spAutoFit/>
          </a:bodyPr>
          <a:lstStyle/>
          <a:p>
            <a:r>
              <a:rPr lang="nb-NO" dirty="0"/>
              <a:t>y</a:t>
            </a:r>
          </a:p>
        </p:txBody>
      </p:sp>
      <p:sp>
        <p:nvSpPr>
          <p:cNvPr id="54" name="TextBox 53"/>
          <p:cNvSpPr txBox="1"/>
          <p:nvPr/>
        </p:nvSpPr>
        <p:spPr>
          <a:xfrm>
            <a:off x="7093112" y="3942701"/>
            <a:ext cx="300082" cy="369332"/>
          </a:xfrm>
          <a:prstGeom prst="rect">
            <a:avLst/>
          </a:prstGeom>
          <a:noFill/>
        </p:spPr>
        <p:txBody>
          <a:bodyPr wrap="none" rtlCol="0">
            <a:spAutoFit/>
          </a:bodyPr>
          <a:lstStyle/>
          <a:p>
            <a:r>
              <a:rPr lang="nb-NO" dirty="0" smtClean="0"/>
              <a:t>c</a:t>
            </a:r>
            <a:endParaRPr lang="nb-NO" dirty="0"/>
          </a:p>
        </p:txBody>
      </p:sp>
      <p:cxnSp>
        <p:nvCxnSpPr>
          <p:cNvPr id="55" name="Straight Arrow Connector 54"/>
          <p:cNvCxnSpPr/>
          <p:nvPr/>
        </p:nvCxnSpPr>
        <p:spPr>
          <a:xfrm flipV="1">
            <a:off x="7015273" y="2069474"/>
            <a:ext cx="2365395" cy="9490"/>
          </a:xfrm>
          <a:prstGeom prst="straightConnector1">
            <a:avLst/>
          </a:prstGeom>
          <a:ln w="25400">
            <a:solidFill>
              <a:schemeClr val="tx1"/>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78423" y="3051645"/>
            <a:ext cx="1364476" cy="369332"/>
          </a:xfrm>
          <a:prstGeom prst="rect">
            <a:avLst/>
          </a:prstGeom>
          <a:noFill/>
        </p:spPr>
        <p:txBody>
          <a:bodyPr wrap="none" rtlCol="0">
            <a:spAutoFit/>
          </a:bodyPr>
          <a:lstStyle/>
          <a:p>
            <a:r>
              <a:rPr lang="nb-NO" dirty="0" err="1" smtClean="0"/>
              <a:t>Slow</a:t>
            </a:r>
            <a:r>
              <a:rPr lang="nb-NO" dirty="0" smtClean="0"/>
              <a:t> (</a:t>
            </a:r>
            <a:r>
              <a:rPr lang="nb-NO" dirty="0" err="1" smtClean="0"/>
              <a:t>hour</a:t>
            </a:r>
            <a:r>
              <a:rPr lang="nb-NO" dirty="0" smtClean="0"/>
              <a:t>)</a:t>
            </a:r>
            <a:endParaRPr lang="nb-NO" dirty="0"/>
          </a:p>
        </p:txBody>
      </p:sp>
      <p:sp>
        <p:nvSpPr>
          <p:cNvPr id="58" name="TextBox 57"/>
          <p:cNvSpPr txBox="1"/>
          <p:nvPr/>
        </p:nvSpPr>
        <p:spPr>
          <a:xfrm>
            <a:off x="2804851" y="3603270"/>
            <a:ext cx="184731" cy="369332"/>
          </a:xfrm>
          <a:prstGeom prst="rect">
            <a:avLst/>
          </a:prstGeom>
          <a:noFill/>
        </p:spPr>
        <p:txBody>
          <a:bodyPr wrap="none" rtlCol="0">
            <a:spAutoFit/>
          </a:bodyPr>
          <a:lstStyle/>
          <a:p>
            <a:endParaRPr lang="nb-NO" dirty="0"/>
          </a:p>
        </p:txBody>
      </p:sp>
      <p:sp>
        <p:nvSpPr>
          <p:cNvPr id="59" name="TextBox 58"/>
          <p:cNvSpPr txBox="1"/>
          <p:nvPr/>
        </p:nvSpPr>
        <p:spPr>
          <a:xfrm>
            <a:off x="639442" y="1932586"/>
            <a:ext cx="2441694" cy="369332"/>
          </a:xfrm>
          <a:prstGeom prst="rect">
            <a:avLst/>
          </a:prstGeom>
          <a:noFill/>
        </p:spPr>
        <p:txBody>
          <a:bodyPr wrap="none" rtlCol="0">
            <a:spAutoFit/>
          </a:bodyPr>
          <a:lstStyle/>
          <a:p>
            <a:r>
              <a:rPr lang="nb-NO" dirty="0" err="1" smtClean="0"/>
              <a:t>Extremely</a:t>
            </a:r>
            <a:r>
              <a:rPr lang="nb-NO" dirty="0" smtClean="0"/>
              <a:t> </a:t>
            </a:r>
            <a:r>
              <a:rPr lang="nb-NO" dirty="0" err="1" smtClean="0"/>
              <a:t>slow</a:t>
            </a:r>
            <a:r>
              <a:rPr lang="nb-NO" dirty="0" smtClean="0"/>
              <a:t> (</a:t>
            </a:r>
            <a:r>
              <a:rPr lang="nb-NO" dirty="0" err="1" smtClean="0"/>
              <a:t>days</a:t>
            </a:r>
            <a:r>
              <a:rPr lang="nb-NO" dirty="0" smtClean="0"/>
              <a:t>)</a:t>
            </a:r>
            <a:endParaRPr lang="nb-NO" dirty="0"/>
          </a:p>
        </p:txBody>
      </p:sp>
      <p:sp>
        <p:nvSpPr>
          <p:cNvPr id="60" name="TextBox 59"/>
          <p:cNvSpPr txBox="1"/>
          <p:nvPr/>
        </p:nvSpPr>
        <p:spPr>
          <a:xfrm>
            <a:off x="678423" y="4113035"/>
            <a:ext cx="1544012" cy="369332"/>
          </a:xfrm>
          <a:prstGeom prst="rect">
            <a:avLst/>
          </a:prstGeom>
          <a:noFill/>
        </p:spPr>
        <p:txBody>
          <a:bodyPr wrap="none" rtlCol="0">
            <a:spAutoFit/>
          </a:bodyPr>
          <a:lstStyle/>
          <a:p>
            <a:r>
              <a:rPr lang="nb-NO" dirty="0" smtClean="0"/>
              <a:t>Fast (</a:t>
            </a:r>
            <a:r>
              <a:rPr lang="nb-NO" dirty="0" err="1" smtClean="0"/>
              <a:t>minute</a:t>
            </a:r>
            <a:r>
              <a:rPr lang="nb-NO" dirty="0" smtClean="0"/>
              <a:t>)</a:t>
            </a:r>
            <a:endParaRPr lang="nb-NO" dirty="0"/>
          </a:p>
        </p:txBody>
      </p:sp>
      <p:sp>
        <p:nvSpPr>
          <p:cNvPr id="61" name="TextBox 60"/>
          <p:cNvSpPr txBox="1"/>
          <p:nvPr/>
        </p:nvSpPr>
        <p:spPr>
          <a:xfrm>
            <a:off x="10221727" y="1857555"/>
            <a:ext cx="1274708" cy="369332"/>
          </a:xfrm>
          <a:prstGeom prst="rect">
            <a:avLst/>
          </a:prstGeom>
          <a:noFill/>
        </p:spPr>
        <p:txBody>
          <a:bodyPr wrap="none" rtlCol="0">
            <a:spAutoFit/>
          </a:bodyPr>
          <a:lstStyle/>
          <a:p>
            <a:r>
              <a:rPr lang="nb-NO" dirty="0" smtClean="0"/>
              <a:t>Model </a:t>
            </a:r>
            <a:r>
              <a:rPr lang="nb-NO" dirty="0" err="1" smtClean="0"/>
              <a:t>free</a:t>
            </a:r>
            <a:endParaRPr lang="nb-NO" dirty="0"/>
          </a:p>
        </p:txBody>
      </p:sp>
      <p:sp>
        <p:nvSpPr>
          <p:cNvPr id="62" name="TextBox 61"/>
          <p:cNvSpPr txBox="1"/>
          <p:nvPr/>
        </p:nvSpPr>
        <p:spPr>
          <a:xfrm>
            <a:off x="10221727" y="2864606"/>
            <a:ext cx="1787669" cy="923330"/>
          </a:xfrm>
          <a:prstGeom prst="rect">
            <a:avLst/>
          </a:prstGeom>
          <a:noFill/>
        </p:spPr>
        <p:txBody>
          <a:bodyPr wrap="none" rtlCol="0">
            <a:spAutoFit/>
          </a:bodyPr>
          <a:lstStyle/>
          <a:p>
            <a:r>
              <a:rPr lang="nb-NO" dirty="0" smtClean="0"/>
              <a:t>RTO:</a:t>
            </a:r>
          </a:p>
          <a:p>
            <a:r>
              <a:rPr lang="nb-NO" dirty="0" err="1" smtClean="0"/>
              <a:t>Detailed</a:t>
            </a:r>
            <a:r>
              <a:rPr lang="nb-NO" dirty="0" smtClean="0"/>
              <a:t> </a:t>
            </a:r>
            <a:r>
              <a:rPr lang="nb-NO" dirty="0" err="1" smtClean="0"/>
              <a:t>model</a:t>
            </a:r>
            <a:r>
              <a:rPr lang="nb-NO" dirty="0" smtClean="0"/>
              <a:t> </a:t>
            </a:r>
          </a:p>
          <a:p>
            <a:r>
              <a:rPr lang="nb-NO" dirty="0" smtClean="0"/>
              <a:t>(online)</a:t>
            </a:r>
            <a:endParaRPr lang="nb-NO" dirty="0"/>
          </a:p>
        </p:txBody>
      </p:sp>
      <p:sp>
        <p:nvSpPr>
          <p:cNvPr id="63" name="TextBox 62"/>
          <p:cNvSpPr txBox="1"/>
          <p:nvPr/>
        </p:nvSpPr>
        <p:spPr>
          <a:xfrm>
            <a:off x="10191837" y="4051208"/>
            <a:ext cx="1787669" cy="923330"/>
          </a:xfrm>
          <a:prstGeom prst="rect">
            <a:avLst/>
          </a:prstGeom>
          <a:noFill/>
        </p:spPr>
        <p:txBody>
          <a:bodyPr wrap="none" rtlCol="0">
            <a:spAutoFit/>
          </a:bodyPr>
          <a:lstStyle/>
          <a:p>
            <a:r>
              <a:rPr lang="nb-NO" dirty="0" smtClean="0"/>
              <a:t>SOC:</a:t>
            </a:r>
          </a:p>
          <a:p>
            <a:r>
              <a:rPr lang="nb-NO" dirty="0" err="1" smtClean="0"/>
              <a:t>Detailed</a:t>
            </a:r>
            <a:r>
              <a:rPr lang="nb-NO" dirty="0" smtClean="0"/>
              <a:t> </a:t>
            </a:r>
            <a:r>
              <a:rPr lang="nb-NO" dirty="0" err="1" smtClean="0"/>
              <a:t>model</a:t>
            </a:r>
            <a:r>
              <a:rPr lang="nb-NO" dirty="0" smtClean="0"/>
              <a:t> </a:t>
            </a:r>
          </a:p>
          <a:p>
            <a:r>
              <a:rPr lang="nb-NO" dirty="0" smtClean="0"/>
              <a:t>(offline)</a:t>
            </a:r>
            <a:endParaRPr lang="nb-NO" dirty="0"/>
          </a:p>
        </p:txBody>
      </p:sp>
      <p:sp>
        <p:nvSpPr>
          <p:cNvPr id="71" name="Text Placeholder 4"/>
          <p:cNvSpPr txBox="1">
            <a:spLocks/>
          </p:cNvSpPr>
          <p:nvPr/>
        </p:nvSpPr>
        <p:spPr>
          <a:xfrm>
            <a:off x="1960835" y="6256278"/>
            <a:ext cx="7772400" cy="903104"/>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a:ea typeface="+mn-ea"/>
                <a:cs typeface="Arial"/>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a:ea typeface="+mn-ea"/>
                <a:cs typeface="Arial"/>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a:ea typeface="+mn-ea"/>
                <a:cs typeface="Arial"/>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a:ea typeface="+mn-ea"/>
                <a:cs typeface="Arial"/>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b="1" dirty="0" smtClean="0">
                <a:solidFill>
                  <a:srgbClr val="FF0000"/>
                </a:solidFill>
              </a:rPr>
              <a:t>Thank you !</a:t>
            </a:r>
            <a:endParaRPr lang="en-GB" sz="3600" b="1" dirty="0">
              <a:solidFill>
                <a:srgbClr val="FF0000"/>
              </a:solidFill>
            </a:endParaRPr>
          </a:p>
        </p:txBody>
      </p:sp>
      <p:pic>
        <p:nvPicPr>
          <p:cNvPr id="64" name="Bilde 6" descr="hovedlogo_eng_objekt.jp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00963" y="407674"/>
            <a:ext cx="2055829" cy="682820"/>
          </a:xfrm>
          <a:prstGeom prst="rect">
            <a:avLst/>
          </a:prstGeom>
        </p:spPr>
      </p:pic>
      <p:grpSp>
        <p:nvGrpSpPr>
          <p:cNvPr id="68" name="Group 67"/>
          <p:cNvGrpSpPr/>
          <p:nvPr/>
        </p:nvGrpSpPr>
        <p:grpSpPr>
          <a:xfrm>
            <a:off x="9337189" y="89378"/>
            <a:ext cx="2558714" cy="1175634"/>
            <a:chOff x="7523374" y="592977"/>
            <a:chExt cx="2558714" cy="1175634"/>
          </a:xfrm>
        </p:grpSpPr>
        <p:pic>
          <p:nvPicPr>
            <p:cNvPr id="69" name="Picture 1" descr="http://www.forskningsradet.no/servlet/Satellite?blobcol=urldata&amp;blobheader=image%2Fgif&amp;blobkey=id&amp;blobtable=MungoBlobs&amp;blobwhere=1274493944033&amp;ssbinary=true"/>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13904" y="592977"/>
              <a:ext cx="571877" cy="509179"/>
            </a:xfrm>
            <a:prstGeom prst="rect">
              <a:avLst/>
            </a:prstGeom>
            <a:noFill/>
            <a:extLst>
              <a:ext uri="{909E8E84-426E-40DD-AFC4-6F175D3DCCD1}">
                <a14:hiddenFill xmlns:a14="http://schemas.microsoft.com/office/drawing/2010/main">
                  <a:solidFill>
                    <a:srgbClr val="FFFFFF"/>
                  </a:solidFill>
                </a14:hiddenFill>
              </a:ext>
            </a:extLst>
          </p:spPr>
        </p:pic>
        <p:sp>
          <p:nvSpPr>
            <p:cNvPr id="70" name="Rectangle 3"/>
            <p:cNvSpPr>
              <a:spLocks noChangeArrowheads="1"/>
            </p:cNvSpPr>
            <p:nvPr/>
          </p:nvSpPr>
          <p:spPr bwMode="auto">
            <a:xfrm>
              <a:off x="7523374" y="1199224"/>
              <a:ext cx="2558714"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377" fontAlgn="base">
                <a:spcBef>
                  <a:spcPct val="0"/>
                </a:spcBef>
                <a:spcAft>
                  <a:spcPct val="0"/>
                </a:spcAft>
              </a:pPr>
              <a:r>
                <a:rPr lang="nb-NO" altLang="nb-NO" sz="2000" b="1" dirty="0">
                  <a:solidFill>
                    <a:srgbClr val="1F497D"/>
                  </a:solidFill>
                  <a:latin typeface="Calibri" pitchFamily="34" charset="0"/>
                  <a:ea typeface="Calibri" pitchFamily="34" charset="0"/>
                  <a:cs typeface="Times New Roman" pitchFamily="18" charset="0"/>
                </a:rPr>
                <a:t>SUBPRO</a:t>
              </a:r>
              <a:r>
                <a:rPr lang="nb-NO" altLang="nb-NO" sz="1600" b="1" dirty="0">
                  <a:solidFill>
                    <a:srgbClr val="1F497D"/>
                  </a:solidFill>
                  <a:latin typeface="Calibri" pitchFamily="34" charset="0"/>
                  <a:ea typeface="Calibri" pitchFamily="34" charset="0"/>
                  <a:cs typeface="Times New Roman" pitchFamily="18" charset="0"/>
                </a:rPr>
                <a:t/>
              </a:r>
              <a:br>
                <a:rPr lang="nb-NO" altLang="nb-NO" sz="1600" b="1" dirty="0">
                  <a:solidFill>
                    <a:srgbClr val="1F497D"/>
                  </a:solidFill>
                  <a:latin typeface="Calibri" pitchFamily="34" charset="0"/>
                  <a:ea typeface="Calibri" pitchFamily="34" charset="0"/>
                  <a:cs typeface="Times New Roman" pitchFamily="18" charset="0"/>
                </a:rPr>
              </a:br>
              <a:r>
                <a:rPr lang="nb-NO" altLang="nb-NO" sz="1100" b="1" dirty="0">
                  <a:solidFill>
                    <a:srgbClr val="1F497D"/>
                  </a:solidFill>
                  <a:latin typeface="Calibri" pitchFamily="34" charset="0"/>
                  <a:ea typeface="Calibri" pitchFamily="34" charset="0"/>
                  <a:cs typeface="Times New Roman" pitchFamily="18" charset="0"/>
                </a:rPr>
                <a:t>SUBSEA PRODUCTION AND PROCESSING</a:t>
              </a:r>
              <a:endParaRPr lang="nb-NO" altLang="nb-NO" sz="1100" dirty="0">
                <a:latin typeface="Arial" pitchFamily="34" charset="0"/>
                <a:cs typeface="Arial" pitchFamily="34" charset="0"/>
              </a:endParaRPr>
            </a:p>
          </p:txBody>
        </p:sp>
      </p:grpSp>
      <p:sp>
        <p:nvSpPr>
          <p:cNvPr id="18" name="TextBox 17"/>
          <p:cNvSpPr txBox="1"/>
          <p:nvPr/>
        </p:nvSpPr>
        <p:spPr>
          <a:xfrm>
            <a:off x="8984634" y="2725669"/>
            <a:ext cx="792068" cy="430887"/>
          </a:xfrm>
          <a:prstGeom prst="rect">
            <a:avLst/>
          </a:prstGeom>
          <a:solidFill>
            <a:schemeClr val="bg1"/>
          </a:solidFill>
          <a:ln>
            <a:solidFill>
              <a:schemeClr val="tx1"/>
            </a:solidFill>
          </a:ln>
        </p:spPr>
        <p:txBody>
          <a:bodyPr wrap="square" rtlCol="0">
            <a:spAutoFit/>
          </a:bodyPr>
          <a:lstStyle/>
          <a:p>
            <a:r>
              <a:rPr lang="nb-NO" sz="1100" dirty="0" smtClean="0"/>
              <a:t>Gradient estimator</a:t>
            </a:r>
            <a:endParaRPr lang="nb-NO" sz="1100" dirty="0"/>
          </a:p>
        </p:txBody>
      </p:sp>
      <p:cxnSp>
        <p:nvCxnSpPr>
          <p:cNvPr id="65" name="Straight Arrow Connector 64"/>
          <p:cNvCxnSpPr>
            <a:endCxn id="18" idx="0"/>
          </p:cNvCxnSpPr>
          <p:nvPr/>
        </p:nvCxnSpPr>
        <p:spPr>
          <a:xfrm flipH="1">
            <a:off x="9380668" y="2074219"/>
            <a:ext cx="1535" cy="651450"/>
          </a:xfrm>
          <a:prstGeom prst="straightConnector1">
            <a:avLst/>
          </a:prstGeom>
          <a:ln w="25400">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8384696" y="1662916"/>
            <a:ext cx="385042" cy="369332"/>
          </a:xfrm>
          <a:prstGeom prst="rect">
            <a:avLst/>
          </a:prstGeom>
          <a:noFill/>
        </p:spPr>
        <p:txBody>
          <a:bodyPr wrap="none" rtlCol="0">
            <a:spAutoFit/>
          </a:bodyPr>
          <a:lstStyle/>
          <a:p>
            <a:r>
              <a:rPr lang="nb-NO" dirty="0" smtClean="0"/>
              <a:t>J</a:t>
            </a:r>
            <a:r>
              <a:rPr lang="nb-NO" baseline="-25000" dirty="0" smtClean="0"/>
              <a:t>u</a:t>
            </a:r>
            <a:endParaRPr lang="nb-NO" baseline="-25000" dirty="0"/>
          </a:p>
        </p:txBody>
      </p:sp>
    </p:spTree>
    <p:extLst>
      <p:ext uri="{BB962C8B-B14F-4D97-AF65-F5344CB8AC3E}">
        <p14:creationId xmlns:p14="http://schemas.microsoft.com/office/powerpoint/2010/main" val="2456140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60" grpId="0"/>
      <p:bldP spid="61" grpId="0"/>
      <p:bldP spid="62" grpId="0"/>
      <p:bldP spid="63"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Comments</a:t>
            </a:r>
            <a:r>
              <a:rPr lang="nb-NO" dirty="0" smtClean="0"/>
              <a:t> </a:t>
            </a:r>
            <a:r>
              <a:rPr lang="nb-NO" dirty="0" err="1" smtClean="0"/>
              <a:t>based</a:t>
            </a:r>
            <a:r>
              <a:rPr lang="nb-NO" dirty="0" smtClean="0"/>
              <a:t> </a:t>
            </a:r>
            <a:r>
              <a:rPr lang="nb-NO" dirty="0" err="1" smtClean="0"/>
              <a:t>on</a:t>
            </a:r>
            <a:r>
              <a:rPr lang="nb-NO" dirty="0" smtClean="0"/>
              <a:t> </a:t>
            </a:r>
            <a:r>
              <a:rPr lang="nb-NO" dirty="0" err="1" smtClean="0"/>
              <a:t>discussions</a:t>
            </a:r>
            <a:r>
              <a:rPr lang="nb-NO" dirty="0" smtClean="0"/>
              <a:t> </a:t>
            </a:r>
            <a:r>
              <a:rPr lang="nb-NO" dirty="0" err="1" smtClean="0"/>
              <a:t>afterwards</a:t>
            </a:r>
            <a:endParaRPr lang="nb-NO" dirty="0"/>
          </a:p>
        </p:txBody>
      </p:sp>
      <p:sp>
        <p:nvSpPr>
          <p:cNvPr id="3" name="Content Placeholder 2"/>
          <p:cNvSpPr>
            <a:spLocks noGrp="1"/>
          </p:cNvSpPr>
          <p:nvPr>
            <p:ph idx="1"/>
          </p:nvPr>
        </p:nvSpPr>
        <p:spPr/>
        <p:txBody>
          <a:bodyPr/>
          <a:lstStyle/>
          <a:p>
            <a:r>
              <a:rPr lang="nb-NO" dirty="0" smtClean="0"/>
              <a:t>In </a:t>
            </a:r>
            <a:r>
              <a:rPr lang="nb-NO" dirty="0" err="1" smtClean="0"/>
              <a:t>practice</a:t>
            </a:r>
            <a:r>
              <a:rPr lang="nb-NO" dirty="0" smtClean="0"/>
              <a:t>: </a:t>
            </a:r>
          </a:p>
          <a:p>
            <a:pPr lvl="1"/>
            <a:r>
              <a:rPr lang="nb-NO" dirty="0" err="1" smtClean="0"/>
              <a:t>Implement</a:t>
            </a:r>
            <a:r>
              <a:rPr lang="nb-NO" dirty="0" smtClean="0"/>
              <a:t> </a:t>
            </a:r>
            <a:r>
              <a:rPr lang="nb-NO" dirty="0" err="1" smtClean="0"/>
              <a:t>active</a:t>
            </a:r>
            <a:r>
              <a:rPr lang="nb-NO" dirty="0" smtClean="0"/>
              <a:t> </a:t>
            </a:r>
            <a:r>
              <a:rPr lang="nb-NO" dirty="0" err="1" smtClean="0"/>
              <a:t>constraints</a:t>
            </a:r>
            <a:r>
              <a:rPr lang="nb-NO" dirty="0" smtClean="0"/>
              <a:t> </a:t>
            </a:r>
            <a:r>
              <a:rPr lang="nb-NO" dirty="0" err="1" smtClean="0"/>
              <a:t>using</a:t>
            </a:r>
            <a:r>
              <a:rPr lang="nb-NO" dirty="0" smtClean="0"/>
              <a:t> </a:t>
            </a:r>
            <a:r>
              <a:rPr lang="nb-NO" dirty="0" err="1" smtClean="0"/>
              <a:t>supervisory</a:t>
            </a:r>
            <a:r>
              <a:rPr lang="nb-NO" dirty="0" smtClean="0"/>
              <a:t> </a:t>
            </a:r>
            <a:r>
              <a:rPr lang="nb-NO" dirty="0" err="1" smtClean="0"/>
              <a:t>layer</a:t>
            </a:r>
            <a:r>
              <a:rPr lang="nb-NO" dirty="0" smtClean="0"/>
              <a:t> (</a:t>
            </a:r>
            <a:r>
              <a:rPr lang="nb-NO" dirty="0" err="1" smtClean="0"/>
              <a:t>selectors</a:t>
            </a:r>
            <a:r>
              <a:rPr lang="nb-NO" dirty="0" smtClean="0"/>
              <a:t>, SRC) or </a:t>
            </a:r>
            <a:r>
              <a:rPr lang="nb-NO" dirty="0" err="1" smtClean="0"/>
              <a:t>standrd</a:t>
            </a:r>
            <a:r>
              <a:rPr lang="nb-NO" dirty="0" smtClean="0"/>
              <a:t> MPC</a:t>
            </a:r>
          </a:p>
          <a:p>
            <a:pPr lvl="1"/>
            <a:r>
              <a:rPr lang="nb-NO" dirty="0" err="1" smtClean="0"/>
              <a:t>Optimize</a:t>
            </a:r>
            <a:r>
              <a:rPr lang="nb-NO" dirty="0" smtClean="0"/>
              <a:t> </a:t>
            </a:r>
            <a:r>
              <a:rPr lang="nb-NO" dirty="0" err="1" smtClean="0"/>
              <a:t>unconstrained</a:t>
            </a:r>
            <a:r>
              <a:rPr lang="nb-NO" dirty="0" smtClean="0"/>
              <a:t> DOFs </a:t>
            </a:r>
            <a:r>
              <a:rPr lang="nb-NO" dirty="0" err="1" smtClean="0"/>
              <a:t>using</a:t>
            </a:r>
            <a:r>
              <a:rPr lang="nb-NO" dirty="0" smtClean="0"/>
              <a:t> </a:t>
            </a:r>
            <a:r>
              <a:rPr lang="nb-NO" dirty="0" err="1" smtClean="0"/>
              <a:t>extremum</a:t>
            </a:r>
            <a:r>
              <a:rPr lang="nb-NO" dirty="0" smtClean="0"/>
              <a:t> </a:t>
            </a:r>
            <a:r>
              <a:rPr lang="nb-NO" dirty="0" err="1" smtClean="0"/>
              <a:t>seeking</a:t>
            </a:r>
            <a:r>
              <a:rPr lang="nb-NO" dirty="0" smtClean="0"/>
              <a:t> control. </a:t>
            </a:r>
            <a:r>
              <a:rPr lang="nb-NO" dirty="0" err="1" smtClean="0"/>
              <a:t>But</a:t>
            </a:r>
            <a:r>
              <a:rPr lang="nb-NO" dirty="0" smtClean="0"/>
              <a:t> </a:t>
            </a:r>
            <a:r>
              <a:rPr lang="nb-NO" dirty="0" err="1" smtClean="0"/>
              <a:t>economic</a:t>
            </a:r>
            <a:r>
              <a:rPr lang="nb-NO" dirty="0" smtClean="0"/>
              <a:t> </a:t>
            </a:r>
            <a:r>
              <a:rPr lang="nb-NO" dirty="0" err="1" smtClean="0"/>
              <a:t>cost</a:t>
            </a:r>
            <a:r>
              <a:rPr lang="nb-NO" dirty="0" smtClean="0"/>
              <a:t> </a:t>
            </a:r>
            <a:r>
              <a:rPr lang="nb-NO" dirty="0" err="1" smtClean="0"/>
              <a:t>can</a:t>
            </a:r>
            <a:r>
              <a:rPr lang="nb-NO" dirty="0" smtClean="0"/>
              <a:t> </a:t>
            </a:r>
            <a:r>
              <a:rPr lang="nb-NO" dirty="0" err="1" smtClean="0"/>
              <a:t>usually</a:t>
            </a:r>
            <a:r>
              <a:rPr lang="nb-NO" dirty="0" smtClean="0"/>
              <a:t> not be </a:t>
            </a:r>
            <a:r>
              <a:rPr lang="nb-NO" dirty="0" err="1" smtClean="0"/>
              <a:t>measured</a:t>
            </a:r>
            <a:r>
              <a:rPr lang="nb-NO" dirty="0" smtClean="0"/>
              <a:t> </a:t>
            </a:r>
            <a:r>
              <a:rPr lang="nb-NO" dirty="0" err="1" smtClean="0"/>
              <a:t>directly</a:t>
            </a:r>
            <a:r>
              <a:rPr lang="nb-NO" dirty="0" smtClean="0"/>
              <a:t>, </a:t>
            </a:r>
            <a:r>
              <a:rPr lang="nb-NO" dirty="0"/>
              <a:t>J = </a:t>
            </a:r>
            <a:r>
              <a:rPr lang="nb-NO" dirty="0" err="1"/>
              <a:t>pF</a:t>
            </a:r>
            <a:r>
              <a:rPr lang="nb-NO" dirty="0"/>
              <a:t> F + </a:t>
            </a:r>
            <a:r>
              <a:rPr lang="nb-NO" dirty="0" err="1"/>
              <a:t>pQ</a:t>
            </a:r>
            <a:r>
              <a:rPr lang="nb-NO" dirty="0"/>
              <a:t> Q – </a:t>
            </a:r>
            <a:r>
              <a:rPr lang="nb-NO" dirty="0" err="1"/>
              <a:t>pP</a:t>
            </a:r>
            <a:r>
              <a:rPr lang="nb-NO" dirty="0"/>
              <a:t> P </a:t>
            </a:r>
            <a:endParaRPr lang="nb-NO" dirty="0" smtClean="0"/>
          </a:p>
          <a:p>
            <a:pPr lvl="1"/>
            <a:r>
              <a:rPr lang="nb-NO" dirty="0" smtClean="0"/>
              <a:t>To </a:t>
            </a:r>
            <a:r>
              <a:rPr lang="nb-NO" dirty="0" err="1" smtClean="0"/>
              <a:t>obtain</a:t>
            </a:r>
            <a:r>
              <a:rPr lang="nb-NO" dirty="0" smtClean="0"/>
              <a:t> </a:t>
            </a:r>
            <a:r>
              <a:rPr lang="nb-NO" dirty="0" err="1" smtClean="0"/>
              <a:t>economic</a:t>
            </a:r>
            <a:r>
              <a:rPr lang="nb-NO" dirty="0" smtClean="0"/>
              <a:t> </a:t>
            </a:r>
            <a:r>
              <a:rPr lang="nb-NO" dirty="0" err="1" smtClean="0"/>
              <a:t>cost</a:t>
            </a:r>
            <a:r>
              <a:rPr lang="nb-NO" dirty="0" smtClean="0"/>
              <a:t> </a:t>
            </a:r>
            <a:r>
              <a:rPr lang="nb-NO" dirty="0" err="1" smtClean="0"/>
              <a:t>we</a:t>
            </a:r>
            <a:r>
              <a:rPr lang="nb-NO" dirty="0" smtClean="0"/>
              <a:t> </a:t>
            </a:r>
            <a:r>
              <a:rPr lang="nb-NO" dirty="0" err="1" smtClean="0"/>
              <a:t>need</a:t>
            </a:r>
            <a:r>
              <a:rPr lang="nb-NO" dirty="0" smtClean="0"/>
              <a:t> a </a:t>
            </a:r>
            <a:r>
              <a:rPr lang="nb-NO" dirty="0" err="1" smtClean="0"/>
              <a:t>model</a:t>
            </a:r>
            <a:r>
              <a:rPr lang="nb-NO" dirty="0" smtClean="0"/>
              <a:t> to </a:t>
            </a:r>
            <a:r>
              <a:rPr lang="nb-NO" dirty="0" err="1" smtClean="0"/>
              <a:t>get</a:t>
            </a:r>
            <a:r>
              <a:rPr lang="nb-NO" dirty="0" smtClean="0"/>
              <a:t> </a:t>
            </a:r>
            <a:r>
              <a:rPr lang="nb-NO" dirty="0" err="1" smtClean="0"/>
              <a:t>flows</a:t>
            </a:r>
            <a:r>
              <a:rPr lang="nb-NO" dirty="0" smtClean="0"/>
              <a:t> F, P </a:t>
            </a:r>
            <a:r>
              <a:rPr lang="nb-NO" dirty="0" err="1" smtClean="0"/>
              <a:t>andc</a:t>
            </a:r>
            <a:r>
              <a:rPr lang="nb-NO" dirty="0" smtClean="0"/>
              <a:t> Q </a:t>
            </a:r>
            <a:r>
              <a:rPr lang="nb-NO" dirty="0" err="1" smtClean="0"/>
              <a:t>using</a:t>
            </a:r>
            <a:r>
              <a:rPr lang="nb-NO" dirty="0" smtClean="0"/>
              <a:t> data </a:t>
            </a:r>
            <a:r>
              <a:rPr lang="nb-NO" dirty="0" err="1" smtClean="0"/>
              <a:t>reconciliation</a:t>
            </a:r>
            <a:r>
              <a:rPr lang="nb-NO" dirty="0" smtClean="0"/>
              <a:t>. </a:t>
            </a:r>
            <a:endParaRPr lang="nb-NO" dirty="0"/>
          </a:p>
        </p:txBody>
      </p:sp>
    </p:spTree>
    <p:extLst>
      <p:ext uri="{BB962C8B-B14F-4D97-AF65-F5344CB8AC3E}">
        <p14:creationId xmlns:p14="http://schemas.microsoft.com/office/powerpoint/2010/main" val="189994252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Summary</a:t>
            </a:r>
            <a:r>
              <a:rPr lang="nb-NO" dirty="0" smtClean="0"/>
              <a:t>/</a:t>
            </a:r>
            <a:r>
              <a:rPr lang="nb-NO" dirty="0" err="1" smtClean="0"/>
              <a:t>Comparison</a:t>
            </a:r>
            <a:r>
              <a:rPr lang="nb-NO" dirty="0" smtClean="0"/>
              <a:t> </a:t>
            </a:r>
            <a:r>
              <a:rPr lang="nb-NO" dirty="0" err="1" smtClean="0"/>
              <a:t>on</a:t>
            </a:r>
            <a:r>
              <a:rPr lang="nb-NO" dirty="0" smtClean="0"/>
              <a:t> </a:t>
            </a:r>
            <a:r>
              <a:rPr lang="nb-NO" dirty="0" err="1" smtClean="0"/>
              <a:t>next</a:t>
            </a:r>
            <a:r>
              <a:rPr lang="nb-NO" dirty="0" smtClean="0"/>
              <a:t> slide</a:t>
            </a:r>
            <a:endParaRPr lang="nb-NO" dirty="0"/>
          </a:p>
        </p:txBody>
      </p:sp>
      <p:sp>
        <p:nvSpPr>
          <p:cNvPr id="3" name="Content Placeholder 2"/>
          <p:cNvSpPr>
            <a:spLocks noGrp="1"/>
          </p:cNvSpPr>
          <p:nvPr>
            <p:ph idx="1"/>
          </p:nvPr>
        </p:nvSpPr>
        <p:spPr/>
        <p:txBody>
          <a:bodyPr/>
          <a:lstStyle/>
          <a:p>
            <a:r>
              <a:rPr lang="nb-NO" dirty="0" smtClean="0"/>
              <a:t>Red </a:t>
            </a:r>
            <a:r>
              <a:rPr lang="nb-NO" dirty="0" err="1" smtClean="0"/>
              <a:t>box</a:t>
            </a:r>
            <a:r>
              <a:rPr lang="nb-NO" dirty="0" smtClean="0"/>
              <a:t> = bad </a:t>
            </a:r>
          </a:p>
          <a:p>
            <a:r>
              <a:rPr lang="nb-NO" dirty="0" smtClean="0"/>
              <a:t>green </a:t>
            </a:r>
            <a:r>
              <a:rPr lang="nb-NO" dirty="0" err="1" smtClean="0"/>
              <a:t>box</a:t>
            </a:r>
            <a:r>
              <a:rPr lang="nb-NO" dirty="0" smtClean="0"/>
              <a:t> = </a:t>
            </a:r>
            <a:r>
              <a:rPr lang="nb-NO" dirty="0" err="1" smtClean="0"/>
              <a:t>good</a:t>
            </a:r>
            <a:r>
              <a:rPr lang="nb-NO" dirty="0" smtClean="0"/>
              <a:t> </a:t>
            </a:r>
          </a:p>
          <a:p>
            <a:r>
              <a:rPr lang="nb-NO" dirty="0" smtClean="0"/>
              <a:t>No </a:t>
            </a:r>
            <a:r>
              <a:rPr lang="nb-NO" dirty="0" err="1" smtClean="0"/>
              <a:t>box</a:t>
            </a:r>
            <a:r>
              <a:rPr lang="nb-NO" dirty="0" smtClean="0"/>
              <a:t> = </a:t>
            </a:r>
            <a:r>
              <a:rPr lang="nb-NO" dirty="0" err="1" smtClean="0"/>
              <a:t>neutral</a:t>
            </a:r>
            <a:endParaRPr lang="nb-NO" dirty="0" smtClean="0"/>
          </a:p>
          <a:p>
            <a:endParaRPr lang="nb-NO" dirty="0"/>
          </a:p>
        </p:txBody>
      </p:sp>
      <p:sp>
        <p:nvSpPr>
          <p:cNvPr id="4" name="Rectangle 3"/>
          <p:cNvSpPr/>
          <p:nvPr/>
        </p:nvSpPr>
        <p:spPr>
          <a:xfrm>
            <a:off x="2857692" y="1825625"/>
            <a:ext cx="1004303" cy="45284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ctangle 4"/>
          <p:cNvSpPr/>
          <p:nvPr/>
        </p:nvSpPr>
        <p:spPr>
          <a:xfrm>
            <a:off x="3126634" y="2407771"/>
            <a:ext cx="918242" cy="452846"/>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5314263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0"/>
            <a:ext cx="12192000" cy="6321777"/>
          </a:xfrm>
          <a:prstGeom prst="rect">
            <a:avLst/>
          </a:prstGeom>
        </p:spPr>
      </p:pic>
      <p:sp>
        <p:nvSpPr>
          <p:cNvPr id="19" name="Rectangle 18"/>
          <p:cNvSpPr/>
          <p:nvPr/>
        </p:nvSpPr>
        <p:spPr>
          <a:xfrm>
            <a:off x="182552" y="194082"/>
            <a:ext cx="11717642" cy="838403"/>
          </a:xfrm>
          <a:prstGeom prst="rect">
            <a:avLst/>
          </a:prstGeom>
          <a:solidFill>
            <a:srgbClr val="B2B2B2">
              <a:alpha val="21961"/>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4" name="Rectangle 3"/>
          <p:cNvSpPr/>
          <p:nvPr/>
        </p:nvSpPr>
        <p:spPr>
          <a:xfrm>
            <a:off x="4077050" y="1115736"/>
            <a:ext cx="545284" cy="276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p:cNvSpPr/>
          <p:nvPr/>
        </p:nvSpPr>
        <p:spPr>
          <a:xfrm>
            <a:off x="4077050" y="2348791"/>
            <a:ext cx="545284" cy="276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p:cNvSpPr/>
          <p:nvPr/>
        </p:nvSpPr>
        <p:spPr>
          <a:xfrm>
            <a:off x="4077050" y="2825392"/>
            <a:ext cx="545284" cy="276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p:cNvSpPr/>
          <p:nvPr/>
        </p:nvSpPr>
        <p:spPr>
          <a:xfrm>
            <a:off x="7339795" y="2825903"/>
            <a:ext cx="545284" cy="2768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p:cNvSpPr/>
          <p:nvPr/>
        </p:nvSpPr>
        <p:spPr>
          <a:xfrm>
            <a:off x="3855377" y="3958564"/>
            <a:ext cx="972931" cy="343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p:cNvSpPr/>
          <p:nvPr/>
        </p:nvSpPr>
        <p:spPr>
          <a:xfrm>
            <a:off x="10491704" y="5112772"/>
            <a:ext cx="1014495" cy="3182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p:cNvSpPr/>
          <p:nvPr/>
        </p:nvSpPr>
        <p:spPr>
          <a:xfrm>
            <a:off x="10692596" y="5631873"/>
            <a:ext cx="654278" cy="2445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p:cNvSpPr/>
          <p:nvPr/>
        </p:nvSpPr>
        <p:spPr>
          <a:xfrm>
            <a:off x="3749910" y="1675696"/>
            <a:ext cx="1182307" cy="3130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p:cNvSpPr/>
          <p:nvPr/>
        </p:nvSpPr>
        <p:spPr>
          <a:xfrm>
            <a:off x="2454510" y="3973695"/>
            <a:ext cx="967563" cy="3281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ctangle 26"/>
          <p:cNvSpPr/>
          <p:nvPr/>
        </p:nvSpPr>
        <p:spPr>
          <a:xfrm>
            <a:off x="2262104" y="3358920"/>
            <a:ext cx="1347005" cy="2778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27"/>
          <p:cNvSpPr/>
          <p:nvPr/>
        </p:nvSpPr>
        <p:spPr>
          <a:xfrm>
            <a:off x="2468365" y="5635113"/>
            <a:ext cx="967563" cy="50937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ctangle 29"/>
          <p:cNvSpPr/>
          <p:nvPr/>
        </p:nvSpPr>
        <p:spPr>
          <a:xfrm>
            <a:off x="2690039" y="5112744"/>
            <a:ext cx="605786" cy="3450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p:cNvSpPr/>
          <p:nvPr/>
        </p:nvSpPr>
        <p:spPr>
          <a:xfrm>
            <a:off x="4077051" y="5112744"/>
            <a:ext cx="605786" cy="3450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p:cNvSpPr/>
          <p:nvPr/>
        </p:nvSpPr>
        <p:spPr>
          <a:xfrm>
            <a:off x="5594472" y="5085898"/>
            <a:ext cx="605786" cy="3450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p:cNvSpPr/>
          <p:nvPr/>
        </p:nvSpPr>
        <p:spPr>
          <a:xfrm>
            <a:off x="8434304" y="1513990"/>
            <a:ext cx="1637951" cy="7165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p:cNvSpPr/>
          <p:nvPr/>
        </p:nvSpPr>
        <p:spPr>
          <a:xfrm>
            <a:off x="7407512" y="4349137"/>
            <a:ext cx="605786" cy="3450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5" name="Rectangle 34"/>
          <p:cNvSpPr/>
          <p:nvPr/>
        </p:nvSpPr>
        <p:spPr>
          <a:xfrm>
            <a:off x="8950386" y="4349137"/>
            <a:ext cx="605786" cy="3450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6" name="Rectangle 35"/>
          <p:cNvSpPr/>
          <p:nvPr/>
        </p:nvSpPr>
        <p:spPr>
          <a:xfrm>
            <a:off x="10716842" y="4349137"/>
            <a:ext cx="605786" cy="3450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7" name="Rectangle 36"/>
          <p:cNvSpPr/>
          <p:nvPr/>
        </p:nvSpPr>
        <p:spPr>
          <a:xfrm>
            <a:off x="2623024" y="4349137"/>
            <a:ext cx="605786" cy="345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p:cNvSpPr/>
          <p:nvPr/>
        </p:nvSpPr>
        <p:spPr>
          <a:xfrm>
            <a:off x="4010036" y="4349137"/>
            <a:ext cx="605786" cy="345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9" name="Rectangle 38"/>
          <p:cNvSpPr/>
          <p:nvPr/>
        </p:nvSpPr>
        <p:spPr>
          <a:xfrm>
            <a:off x="5527457" y="4322291"/>
            <a:ext cx="605786" cy="345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p:cNvSpPr/>
          <p:nvPr/>
        </p:nvSpPr>
        <p:spPr>
          <a:xfrm>
            <a:off x="3829147" y="3321641"/>
            <a:ext cx="967563" cy="3281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 name="Rectangle 48"/>
          <p:cNvSpPr/>
          <p:nvPr/>
        </p:nvSpPr>
        <p:spPr>
          <a:xfrm>
            <a:off x="2690039" y="2814846"/>
            <a:ext cx="538771" cy="28738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0" name="Rectangle 49"/>
          <p:cNvSpPr/>
          <p:nvPr/>
        </p:nvSpPr>
        <p:spPr>
          <a:xfrm>
            <a:off x="5649463" y="2805202"/>
            <a:ext cx="538771" cy="28738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1" name="Rectangle 50"/>
          <p:cNvSpPr/>
          <p:nvPr/>
        </p:nvSpPr>
        <p:spPr>
          <a:xfrm>
            <a:off x="8953421" y="2814846"/>
            <a:ext cx="538771" cy="28738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Rectangle 51"/>
          <p:cNvSpPr/>
          <p:nvPr/>
        </p:nvSpPr>
        <p:spPr>
          <a:xfrm>
            <a:off x="10750349" y="2829940"/>
            <a:ext cx="538771" cy="28738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37188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21433"/>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smtClean="0"/>
              <a:t>Hierarchical decision system</a:t>
            </a:r>
            <a:endParaRPr lang="en-GB" sz="3600" dirty="0"/>
          </a:p>
        </p:txBody>
      </p:sp>
      <p:grpSp>
        <p:nvGrpSpPr>
          <p:cNvPr id="26" name="Group 25"/>
          <p:cNvGrpSpPr/>
          <p:nvPr/>
        </p:nvGrpSpPr>
        <p:grpSpPr>
          <a:xfrm>
            <a:off x="1806227" y="1664191"/>
            <a:ext cx="7893163" cy="5042024"/>
            <a:chOff x="952384" y="1600045"/>
            <a:chExt cx="7893163" cy="5042024"/>
          </a:xfrm>
        </p:grpSpPr>
        <p:grpSp>
          <p:nvGrpSpPr>
            <p:cNvPr id="22" name="Group 21"/>
            <p:cNvGrpSpPr/>
            <p:nvPr/>
          </p:nvGrpSpPr>
          <p:grpSpPr>
            <a:xfrm>
              <a:off x="3285267" y="1600045"/>
              <a:ext cx="5560280" cy="5042024"/>
              <a:chOff x="2068086" y="1613506"/>
              <a:chExt cx="5560280" cy="5042024"/>
            </a:xfrm>
          </p:grpSpPr>
          <p:pic>
            <p:nvPicPr>
              <p:cNvPr id="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8086" y="1613506"/>
                <a:ext cx="253249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
              <p:cNvSpPr txBox="1">
                <a:spLocks noChangeArrowheads="1"/>
              </p:cNvSpPr>
              <p:nvPr/>
            </p:nvSpPr>
            <p:spPr bwMode="auto">
              <a:xfrm>
                <a:off x="5148263" y="1671451"/>
                <a:ext cx="10197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Manager</a:t>
                </a:r>
              </a:p>
            </p:txBody>
          </p:sp>
          <p:sp>
            <p:nvSpPr>
              <p:cNvPr id="10" name="Text Box 9"/>
              <p:cNvSpPr txBox="1">
                <a:spLocks noChangeArrowheads="1"/>
              </p:cNvSpPr>
              <p:nvPr/>
            </p:nvSpPr>
            <p:spPr bwMode="auto">
              <a:xfrm>
                <a:off x="5148263" y="2442376"/>
                <a:ext cx="17617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Process engineer</a:t>
                </a:r>
              </a:p>
            </p:txBody>
          </p:sp>
          <p:sp>
            <p:nvSpPr>
              <p:cNvPr id="11" name="Text Box 10"/>
              <p:cNvSpPr txBox="1">
                <a:spLocks noChangeArrowheads="1"/>
              </p:cNvSpPr>
              <p:nvPr/>
            </p:nvSpPr>
            <p:spPr bwMode="auto">
              <a:xfrm>
                <a:off x="5148263" y="3352675"/>
                <a:ext cx="14859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latin typeface="Calibri Light" panose="020F0302020204030204" pitchFamily="34" charset="0"/>
                  </a:rPr>
                  <a:t>Operator/</a:t>
                </a:r>
                <a:r>
                  <a:rPr lang="en-US" altLang="nb-NO" sz="1800" dirty="0">
                    <a:solidFill>
                      <a:srgbClr val="FF0000"/>
                    </a:solidFill>
                    <a:latin typeface="Calibri Light" panose="020F0302020204030204" pitchFamily="34" charset="0"/>
                  </a:rPr>
                  <a:t>RTO</a:t>
                </a:r>
              </a:p>
            </p:txBody>
          </p:sp>
          <p:sp>
            <p:nvSpPr>
              <p:cNvPr id="12" name="Text Box 11"/>
              <p:cNvSpPr txBox="1">
                <a:spLocks noChangeArrowheads="1"/>
              </p:cNvSpPr>
              <p:nvPr/>
            </p:nvSpPr>
            <p:spPr bwMode="auto">
              <a:xfrm>
                <a:off x="5148263" y="4349635"/>
                <a:ext cx="24801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smtClean="0">
                    <a:latin typeface="Calibri Light" panose="020F0302020204030204" pitchFamily="34" charset="0"/>
                  </a:rPr>
                  <a:t>”</a:t>
                </a:r>
                <a:r>
                  <a:rPr lang="en-US" altLang="nb-NO" sz="1800" dirty="0" smtClean="0">
                    <a:solidFill>
                      <a:srgbClr val="FF0000"/>
                    </a:solidFill>
                    <a:latin typeface="Calibri Light" panose="020F0302020204030204" pitchFamily="34" charset="0"/>
                  </a:rPr>
                  <a:t>Advanced </a:t>
                </a:r>
                <a:r>
                  <a:rPr lang="en-US" altLang="nb-NO" sz="1800" dirty="0">
                    <a:solidFill>
                      <a:srgbClr val="FF0000"/>
                    </a:solidFill>
                    <a:latin typeface="Calibri Light" panose="020F0302020204030204" pitchFamily="34" charset="0"/>
                  </a:rPr>
                  <a:t>control”/MPC</a:t>
                </a:r>
              </a:p>
            </p:txBody>
          </p:sp>
          <p:sp>
            <p:nvSpPr>
              <p:cNvPr id="13" name="Text Box 12"/>
              <p:cNvSpPr txBox="1">
                <a:spLocks noChangeArrowheads="1"/>
              </p:cNvSpPr>
              <p:nvPr/>
            </p:nvSpPr>
            <p:spPr bwMode="auto">
              <a:xfrm>
                <a:off x="5142492" y="5329180"/>
                <a:ext cx="1224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Calibri Light" panose="020F0302020204030204" pitchFamily="34" charset="0"/>
                  </a:rPr>
                  <a:t>PID-control</a:t>
                </a:r>
              </a:p>
            </p:txBody>
          </p:sp>
          <p:sp>
            <p:nvSpPr>
              <p:cNvPr id="14" name="Line 15"/>
              <p:cNvSpPr>
                <a:spLocks noChangeShapeType="1"/>
              </p:cNvSpPr>
              <p:nvPr/>
            </p:nvSpPr>
            <p:spPr bwMode="auto">
              <a:xfrm>
                <a:off x="4307218" y="6034818"/>
                <a:ext cx="0" cy="620712"/>
              </a:xfrm>
              <a:prstGeom prst="line">
                <a:avLst/>
              </a:prstGeom>
              <a:ln>
                <a:headEnd/>
                <a:tailEnd type="triangle" w="med" len="med"/>
              </a:ln>
              <a:extLst/>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5" name="Group 21"/>
              <p:cNvGrpSpPr>
                <a:grpSpLocks/>
              </p:cNvGrpSpPr>
              <p:nvPr/>
            </p:nvGrpSpPr>
            <p:grpSpPr bwMode="auto">
              <a:xfrm>
                <a:off x="4163550" y="6250718"/>
                <a:ext cx="287337" cy="215900"/>
                <a:chOff x="2699" y="4065"/>
                <a:chExt cx="181" cy="136"/>
              </a:xfrm>
            </p:grpSpPr>
            <p:sp>
              <p:nvSpPr>
                <p:cNvPr id="16" name="Line 17"/>
                <p:cNvSpPr>
                  <a:spLocks noChangeShapeType="1"/>
                </p:cNvSpPr>
                <p:nvPr/>
              </p:nvSpPr>
              <p:spPr bwMode="auto">
                <a:xfrm>
                  <a:off x="2699" y="4201"/>
                  <a:ext cx="181"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de-DE"/>
                </a:p>
              </p:txBody>
            </p:sp>
            <p:grpSp>
              <p:nvGrpSpPr>
                <p:cNvPr id="17" name="Group 20"/>
                <p:cNvGrpSpPr>
                  <a:grpSpLocks/>
                </p:cNvGrpSpPr>
                <p:nvPr/>
              </p:nvGrpSpPr>
              <p:grpSpPr bwMode="auto">
                <a:xfrm>
                  <a:off x="2699" y="4065"/>
                  <a:ext cx="181" cy="136"/>
                  <a:chOff x="2699" y="4065"/>
                  <a:chExt cx="181" cy="136"/>
                </a:xfrm>
              </p:grpSpPr>
              <p:sp>
                <p:nvSpPr>
                  <p:cNvPr id="18" name="Line 16"/>
                  <p:cNvSpPr>
                    <a:spLocks noChangeShapeType="1"/>
                  </p:cNvSpPr>
                  <p:nvPr/>
                </p:nvSpPr>
                <p:spPr bwMode="auto">
                  <a:xfrm>
                    <a:off x="2699" y="4065"/>
                    <a:ext cx="181" cy="0"/>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de-DE"/>
                  </a:p>
                </p:txBody>
              </p:sp>
              <p:sp>
                <p:nvSpPr>
                  <p:cNvPr id="19" name="Line 18"/>
                  <p:cNvSpPr>
                    <a:spLocks noChangeShapeType="1"/>
                  </p:cNvSpPr>
                  <p:nvPr/>
                </p:nvSpPr>
                <p:spPr bwMode="auto">
                  <a:xfrm>
                    <a:off x="2699" y="4065"/>
                    <a:ext cx="181" cy="136"/>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de-DE"/>
                  </a:p>
                </p:txBody>
              </p:sp>
              <p:sp>
                <p:nvSpPr>
                  <p:cNvPr id="20" name="Line 19"/>
                  <p:cNvSpPr>
                    <a:spLocks noChangeShapeType="1"/>
                  </p:cNvSpPr>
                  <p:nvPr/>
                </p:nvSpPr>
                <p:spPr bwMode="auto">
                  <a:xfrm flipH="1">
                    <a:off x="2699" y="4065"/>
                    <a:ext cx="181" cy="136"/>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de-DE"/>
                  </a:p>
                </p:txBody>
              </p:sp>
            </p:grpSp>
          </p:grpSp>
          <p:sp>
            <p:nvSpPr>
              <p:cNvPr id="21" name="Text Box 23"/>
              <p:cNvSpPr txBox="1">
                <a:spLocks noChangeArrowheads="1"/>
              </p:cNvSpPr>
              <p:nvPr/>
            </p:nvSpPr>
            <p:spPr bwMode="auto">
              <a:xfrm>
                <a:off x="5142492" y="6198151"/>
                <a:ext cx="10863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a:spcBef>
                    <a:spcPct val="0"/>
                  </a:spcBef>
                  <a:buFontTx/>
                  <a:buNone/>
                </a:pPr>
                <a:r>
                  <a:rPr lang="en-US" altLang="nb-NO" sz="1800" dirty="0">
                    <a:solidFill>
                      <a:srgbClr val="FF0000"/>
                    </a:solidFill>
                    <a:latin typeface="Calibri Light" panose="020F0302020204030204" pitchFamily="34" charset="0"/>
                  </a:rPr>
                  <a:t>u = valves</a:t>
                </a:r>
              </a:p>
            </p:txBody>
          </p:sp>
        </p:grpSp>
        <p:sp>
          <p:nvSpPr>
            <p:cNvPr id="23" name="Rectangle 22"/>
            <p:cNvSpPr/>
            <p:nvPr/>
          </p:nvSpPr>
          <p:spPr>
            <a:xfrm>
              <a:off x="954450" y="3339770"/>
              <a:ext cx="1854354" cy="553998"/>
            </a:xfrm>
            <a:prstGeom prst="rect">
              <a:avLst/>
            </a:prstGeom>
          </p:spPr>
          <p:txBody>
            <a:bodyPr wrap="none">
              <a:spAutoFit/>
            </a:bodyPr>
            <a:lstStyle/>
            <a:p>
              <a:pPr>
                <a:spcBef>
                  <a:spcPct val="0"/>
                </a:spcBef>
              </a:pPr>
              <a:r>
                <a:rPr lang="en-US" altLang="nb-NO" dirty="0" smtClean="0">
                  <a:latin typeface="Calibri Light" panose="020F0302020204030204" pitchFamily="34" charset="0"/>
                </a:rPr>
                <a:t>min </a:t>
              </a:r>
              <a:r>
                <a:rPr lang="en-US" altLang="nb-NO" dirty="0">
                  <a:latin typeface="Calibri Light" panose="020F0302020204030204" pitchFamily="34" charset="0"/>
                </a:rPr>
                <a:t>J (economics</a:t>
              </a:r>
              <a:r>
                <a:rPr lang="en-US" altLang="nb-NO" dirty="0" smtClean="0"/>
                <a:t>)</a:t>
              </a:r>
            </a:p>
            <a:p>
              <a:pPr>
                <a:spcBef>
                  <a:spcPct val="0"/>
                </a:spcBef>
              </a:pPr>
              <a:r>
                <a:rPr lang="en-US" altLang="nb-NO" baseline="-25000" dirty="0" smtClean="0">
                  <a:solidFill>
                    <a:srgbClr val="FF0000"/>
                  </a:solidFill>
                </a:rPr>
                <a:t>hour</a:t>
              </a:r>
              <a:endParaRPr lang="en-US" altLang="nb-NO" baseline="-25000" dirty="0">
                <a:solidFill>
                  <a:srgbClr val="FF0000"/>
                </a:solidFill>
              </a:endParaRPr>
            </a:p>
          </p:txBody>
        </p:sp>
        <p:sp>
          <p:nvSpPr>
            <p:cNvPr id="24" name="Rectangle 23"/>
            <p:cNvSpPr/>
            <p:nvPr/>
          </p:nvSpPr>
          <p:spPr>
            <a:xfrm>
              <a:off x="954450" y="4228730"/>
              <a:ext cx="2224840" cy="830997"/>
            </a:xfrm>
            <a:prstGeom prst="rect">
              <a:avLst/>
            </a:prstGeom>
          </p:spPr>
          <p:txBody>
            <a:bodyPr wrap="none">
              <a:spAutoFit/>
            </a:bodyPr>
            <a:lstStyle/>
            <a:p>
              <a:pPr>
                <a:spcBef>
                  <a:spcPct val="0"/>
                </a:spcBef>
              </a:pPr>
              <a:r>
                <a:rPr lang="en-US" altLang="nb-NO" dirty="0" smtClean="0">
                  <a:latin typeface="Calibri Light" panose="020F0302020204030204" pitchFamily="34" charset="0"/>
                </a:rPr>
                <a:t>Setpoint control </a:t>
              </a:r>
            </a:p>
            <a:p>
              <a:pPr>
                <a:spcBef>
                  <a:spcPct val="0"/>
                </a:spcBef>
              </a:pPr>
              <a:r>
                <a:rPr lang="en-US" altLang="nb-NO" sz="1400" dirty="0" smtClean="0">
                  <a:latin typeface="Calibri Light" panose="020F0302020204030204" pitchFamily="34" charset="0"/>
                </a:rPr>
                <a:t>(+ </a:t>
              </a:r>
              <a:r>
                <a:rPr lang="en-US" altLang="nb-NO" sz="1400" dirty="0">
                  <a:latin typeface="Calibri Light" panose="020F0302020204030204" pitchFamily="34" charset="0"/>
                </a:rPr>
                <a:t>look after other variables</a:t>
              </a:r>
              <a:r>
                <a:rPr lang="en-US" altLang="nb-NO" sz="1400" dirty="0" smtClean="0">
                  <a:latin typeface="Calibri Light" panose="020F0302020204030204" pitchFamily="34" charset="0"/>
                </a:rPr>
                <a:t>)</a:t>
              </a:r>
            </a:p>
            <a:p>
              <a:pPr>
                <a:spcBef>
                  <a:spcPct val="0"/>
                </a:spcBef>
              </a:pPr>
              <a:r>
                <a:rPr lang="en-US" altLang="nb-NO" sz="1600" dirty="0" smtClean="0">
                  <a:solidFill>
                    <a:srgbClr val="FF0000"/>
                  </a:solidFill>
                  <a:latin typeface="Calibri Light" panose="020F0302020204030204" pitchFamily="34" charset="0"/>
                </a:rPr>
                <a:t>minute</a:t>
              </a:r>
              <a:endParaRPr lang="en-US" altLang="nb-NO" sz="1600" dirty="0">
                <a:solidFill>
                  <a:srgbClr val="FF0000"/>
                </a:solidFill>
                <a:latin typeface="Calibri Light" panose="020F0302020204030204" pitchFamily="34" charset="0"/>
              </a:endParaRPr>
            </a:p>
          </p:txBody>
        </p:sp>
        <p:sp>
          <p:nvSpPr>
            <p:cNvPr id="25" name="Text Box 12"/>
            <p:cNvSpPr txBox="1">
              <a:spLocks noChangeArrowheads="1"/>
            </p:cNvSpPr>
            <p:nvPr/>
          </p:nvSpPr>
          <p:spPr bwMode="auto">
            <a:xfrm>
              <a:off x="952384" y="5315719"/>
              <a:ext cx="22187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Times" panose="02020603050405020304" pitchFamily="18" charset="0"/>
                </a:defRPr>
              </a:lvl1pPr>
              <a:lvl2pPr marL="742950" indent="-285750">
                <a:spcBef>
                  <a:spcPct val="20000"/>
                </a:spcBef>
                <a:buChar char="–"/>
                <a:defRPr>
                  <a:solidFill>
                    <a:schemeClr val="tx1"/>
                  </a:solidFill>
                  <a:latin typeface="Times" panose="02020603050405020304" pitchFamily="18" charset="0"/>
                </a:defRPr>
              </a:lvl2pPr>
              <a:lvl3pPr marL="1143000" indent="-228600">
                <a:spcBef>
                  <a:spcPct val="20000"/>
                </a:spcBef>
                <a:buChar char="•"/>
                <a:defRPr sz="1600">
                  <a:solidFill>
                    <a:schemeClr val="tx1"/>
                  </a:solidFill>
                  <a:latin typeface="Times" panose="02020603050405020304" pitchFamily="18" charset="0"/>
                </a:defRPr>
              </a:lvl3pPr>
              <a:lvl4pPr marL="1600200" indent="-228600">
                <a:spcBef>
                  <a:spcPct val="20000"/>
                </a:spcBef>
                <a:buChar char="–"/>
                <a:defRPr sz="1600">
                  <a:solidFill>
                    <a:schemeClr val="tx1"/>
                  </a:solidFill>
                  <a:latin typeface="Times" panose="02020603050405020304" pitchFamily="18" charset="0"/>
                </a:defRPr>
              </a:lvl4pPr>
              <a:lvl5pPr marL="2057400" indent="-228600">
                <a:spcBef>
                  <a:spcPct val="20000"/>
                </a:spcBef>
                <a:buChar char="•"/>
                <a:defRPr sz="16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panose="02020603050405020304" pitchFamily="18" charset="0"/>
                </a:defRPr>
              </a:lvl9pPr>
            </a:lstStyle>
            <a:p>
              <a:pPr eaLnBrk="1" hangingPunct="1">
                <a:spcBef>
                  <a:spcPct val="0"/>
                </a:spcBef>
                <a:buFontTx/>
                <a:buNone/>
              </a:pPr>
              <a:r>
                <a:rPr lang="en-US" altLang="nb-NO" sz="1800" dirty="0">
                  <a:latin typeface="Calibri Light" panose="020F0302020204030204" pitchFamily="34" charset="0"/>
                </a:rPr>
                <a:t>Stabilize + avoid </a:t>
              </a:r>
              <a:r>
                <a:rPr lang="en-US" altLang="nb-NO" sz="1800" dirty="0" smtClean="0">
                  <a:latin typeface="Calibri Light" panose="020F0302020204030204" pitchFamily="34" charset="0"/>
                </a:rPr>
                <a:t>drift</a:t>
              </a:r>
            </a:p>
            <a:p>
              <a:pPr eaLnBrk="1" hangingPunct="1">
                <a:spcBef>
                  <a:spcPct val="0"/>
                </a:spcBef>
                <a:buFontTx/>
                <a:buNone/>
              </a:pPr>
              <a:r>
                <a:rPr lang="en-US" altLang="nb-NO" sz="1600" dirty="0" smtClean="0">
                  <a:solidFill>
                    <a:srgbClr val="FF0000"/>
                  </a:solidFill>
                  <a:latin typeface="Calibri Light" panose="020F0302020204030204" pitchFamily="34" charset="0"/>
                </a:rPr>
                <a:t>second</a:t>
              </a:r>
              <a:r>
                <a:rPr lang="en-US" altLang="nb-NO" sz="1600" dirty="0" smtClean="0">
                  <a:latin typeface="Calibri Light" panose="020F0302020204030204" pitchFamily="34" charset="0"/>
                </a:rPr>
                <a:t> </a:t>
              </a:r>
              <a:endParaRPr lang="en-US" altLang="nb-NO" sz="1600" dirty="0">
                <a:latin typeface="Calibri Light" panose="020F0302020204030204" pitchFamily="34" charset="0"/>
              </a:endParaRPr>
            </a:p>
          </p:txBody>
        </p:sp>
      </p:grpSp>
      <p:sp>
        <p:nvSpPr>
          <p:cNvPr id="3" name="TextBox 2"/>
          <p:cNvSpPr txBox="1"/>
          <p:nvPr/>
        </p:nvSpPr>
        <p:spPr>
          <a:xfrm>
            <a:off x="9479398" y="3394009"/>
            <a:ext cx="2712602" cy="461665"/>
          </a:xfrm>
          <a:prstGeom prst="rect">
            <a:avLst/>
          </a:prstGeom>
          <a:noFill/>
        </p:spPr>
        <p:txBody>
          <a:bodyPr wrap="none" rtlCol="0">
            <a:spAutoFit/>
          </a:bodyPr>
          <a:lstStyle/>
          <a:p>
            <a:r>
              <a:rPr lang="nb-NO" sz="2400" b="1" dirty="0" smtClean="0">
                <a:solidFill>
                  <a:srgbClr val="FF0000"/>
                </a:solidFill>
              </a:rPr>
              <a:t>Focus </a:t>
            </a:r>
            <a:r>
              <a:rPr lang="nb-NO" sz="2400" b="1" dirty="0" err="1" smtClean="0">
                <a:solidFill>
                  <a:srgbClr val="FF0000"/>
                </a:solidFill>
              </a:rPr>
              <a:t>of</a:t>
            </a:r>
            <a:r>
              <a:rPr lang="nb-NO" sz="2400" b="1" dirty="0" smtClean="0">
                <a:solidFill>
                  <a:srgbClr val="FF0000"/>
                </a:solidFill>
              </a:rPr>
              <a:t> </a:t>
            </a:r>
            <a:r>
              <a:rPr lang="nb-NO" sz="2400" b="1" dirty="0" err="1" smtClean="0">
                <a:solidFill>
                  <a:srgbClr val="FF0000"/>
                </a:solidFill>
              </a:rPr>
              <a:t>this</a:t>
            </a:r>
            <a:r>
              <a:rPr lang="nb-NO" sz="2400" b="1" dirty="0" smtClean="0">
                <a:solidFill>
                  <a:srgbClr val="FF0000"/>
                </a:solidFill>
              </a:rPr>
              <a:t> talk</a:t>
            </a:r>
            <a:endParaRPr lang="nb-NO" sz="2400" b="1" dirty="0">
              <a:solidFill>
                <a:srgbClr val="FF0000"/>
              </a:solidFill>
            </a:endParaRPr>
          </a:p>
        </p:txBody>
      </p:sp>
      <p:sp>
        <p:nvSpPr>
          <p:cNvPr id="7" name="Oval 6"/>
          <p:cNvSpPr/>
          <p:nvPr/>
        </p:nvSpPr>
        <p:spPr>
          <a:xfrm>
            <a:off x="1331830" y="2992685"/>
            <a:ext cx="8039886" cy="11717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62626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479869"/>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smtClean="0"/>
              <a:t>Real time optimization (RTO)</a:t>
            </a:r>
            <a:endParaRPr lang="en-GB" sz="3600" dirty="0"/>
          </a:p>
        </p:txBody>
      </p:sp>
      <p:graphicFrame>
        <p:nvGraphicFramePr>
          <p:cNvPr id="9" name="Content Placeholder 6"/>
          <p:cNvGraphicFramePr>
            <a:graphicFrameLocks/>
          </p:cNvGraphicFramePr>
          <p:nvPr>
            <p:extLst>
              <p:ext uri="{D42A27DB-BD31-4B8C-83A1-F6EECF244321}">
                <p14:modId xmlns:p14="http://schemas.microsoft.com/office/powerpoint/2010/main" val="1134719057"/>
              </p:ext>
            </p:extLst>
          </p:nvPr>
        </p:nvGraphicFramePr>
        <p:xfrm>
          <a:off x="1838992" y="1548718"/>
          <a:ext cx="5486400" cy="4701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72042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smtClean="0"/>
              <a:t>Traditional </a:t>
            </a:r>
            <a:r>
              <a:rPr lang="en-GB" sz="3600" dirty="0" smtClean="0">
                <a:solidFill>
                  <a:srgbClr val="FF0000"/>
                </a:solidFill>
              </a:rPr>
              <a:t>static</a:t>
            </a:r>
            <a:r>
              <a:rPr lang="en-GB" sz="3600" dirty="0" smtClean="0"/>
              <a:t> RTO</a:t>
            </a:r>
            <a:endParaRPr lang="en-GB" sz="3600" dirty="0"/>
          </a:p>
        </p:txBody>
      </p:sp>
      <p:sp>
        <p:nvSpPr>
          <p:cNvPr id="12" name="Rectangle 11"/>
          <p:cNvSpPr/>
          <p:nvPr/>
        </p:nvSpPr>
        <p:spPr>
          <a:xfrm>
            <a:off x="4085782" y="6492987"/>
            <a:ext cx="8318418" cy="307777"/>
          </a:xfrm>
          <a:prstGeom prst="rect">
            <a:avLst/>
          </a:prstGeom>
        </p:spPr>
        <p:txBody>
          <a:bodyPr wrap="square">
            <a:spAutoFit/>
          </a:bodyPr>
          <a:lstStyle/>
          <a:p>
            <a:r>
              <a:rPr lang="en-GB" sz="1400" dirty="0">
                <a:solidFill>
                  <a:schemeClr val="bg1">
                    <a:lumMod val="65000"/>
                  </a:schemeClr>
                </a:solidFill>
                <a:latin typeface="Calibri Light" panose="020F0302020204030204" pitchFamily="34" charset="0"/>
              </a:rPr>
              <a:t>D. E. </a:t>
            </a:r>
            <a:r>
              <a:rPr lang="en-GB" sz="1400" dirty="0" err="1">
                <a:solidFill>
                  <a:schemeClr val="bg1">
                    <a:lumMod val="65000"/>
                  </a:schemeClr>
                </a:solidFill>
                <a:latin typeface="Calibri Light" panose="020F0302020204030204" pitchFamily="34" charset="0"/>
              </a:rPr>
              <a:t>Seborg</a:t>
            </a:r>
            <a:r>
              <a:rPr lang="en-GB" sz="1400" dirty="0">
                <a:solidFill>
                  <a:schemeClr val="bg1">
                    <a:lumMod val="65000"/>
                  </a:schemeClr>
                </a:solidFill>
                <a:latin typeface="Calibri Light" panose="020F0302020204030204" pitchFamily="34" charset="0"/>
              </a:rPr>
              <a:t>, D. A. </a:t>
            </a:r>
            <a:r>
              <a:rPr lang="en-GB" sz="1400" dirty="0" err="1">
                <a:solidFill>
                  <a:schemeClr val="bg1">
                    <a:lumMod val="65000"/>
                  </a:schemeClr>
                </a:solidFill>
                <a:latin typeface="Calibri Light" panose="020F0302020204030204" pitchFamily="34" charset="0"/>
              </a:rPr>
              <a:t>Mellichamp</a:t>
            </a:r>
            <a:r>
              <a:rPr lang="en-GB" sz="1400" dirty="0">
                <a:solidFill>
                  <a:schemeClr val="bg1">
                    <a:lumMod val="65000"/>
                  </a:schemeClr>
                </a:solidFill>
                <a:latin typeface="Calibri Light" panose="020F0302020204030204" pitchFamily="34" charset="0"/>
              </a:rPr>
              <a:t>, T. F. Edgar, F. J. Doyle </a:t>
            </a:r>
            <a:r>
              <a:rPr lang="en-GB" sz="1400" dirty="0" smtClean="0">
                <a:solidFill>
                  <a:schemeClr val="bg1">
                    <a:lumMod val="65000"/>
                  </a:schemeClr>
                </a:solidFill>
                <a:latin typeface="Calibri Light" panose="020F0302020204030204" pitchFamily="34" charset="0"/>
              </a:rPr>
              <a:t>III, </a:t>
            </a:r>
            <a:r>
              <a:rPr lang="en-US" sz="1400" dirty="0" smtClean="0">
                <a:solidFill>
                  <a:schemeClr val="bg1">
                    <a:lumMod val="65000"/>
                  </a:schemeClr>
                </a:solidFill>
                <a:latin typeface="Calibri Light" panose="020F0302020204030204" pitchFamily="34" charset="0"/>
              </a:rPr>
              <a:t>Process </a:t>
            </a:r>
            <a:r>
              <a:rPr lang="en-US" sz="1400" dirty="0">
                <a:solidFill>
                  <a:schemeClr val="bg1">
                    <a:lumMod val="65000"/>
                  </a:schemeClr>
                </a:solidFill>
                <a:latin typeface="Calibri Light" panose="020F0302020204030204" pitchFamily="34" charset="0"/>
              </a:rPr>
              <a:t>dynamics and control, John Wiley &amp; Sons, 2010.</a:t>
            </a:r>
            <a:endParaRPr lang="en-GB" sz="1400" dirty="0">
              <a:solidFill>
                <a:schemeClr val="bg1">
                  <a:lumMod val="65000"/>
                </a:schemeClr>
              </a:solidFill>
              <a:latin typeface="Calibri Light" panose="020F0302020204030204" pitchFamily="34" charset="0"/>
            </a:endParaRPr>
          </a:p>
        </p:txBody>
      </p:sp>
      <p:sp>
        <p:nvSpPr>
          <p:cNvPr id="7" name="Content Placeholder 6"/>
          <p:cNvSpPr>
            <a:spLocks noGrp="1"/>
          </p:cNvSpPr>
          <p:nvPr>
            <p:ph sz="half" idx="1"/>
          </p:nvPr>
        </p:nvSpPr>
        <p:spPr>
          <a:xfrm>
            <a:off x="838199" y="1825625"/>
            <a:ext cx="6011918" cy="4351338"/>
          </a:xfrm>
        </p:spPr>
        <p:txBody>
          <a:bodyPr>
            <a:normAutofit/>
          </a:bodyPr>
          <a:lstStyle/>
          <a:p>
            <a:pPr>
              <a:spcAft>
                <a:spcPts val="1800"/>
              </a:spcAft>
            </a:pPr>
            <a:r>
              <a:rPr lang="en-GB" sz="2400" dirty="0" smtClean="0">
                <a:latin typeface="Calibri Light" panose="020F0302020204030204" pitchFamily="34" charset="0"/>
              </a:rPr>
              <a:t>Most common in commercial RTO</a:t>
            </a:r>
          </a:p>
          <a:p>
            <a:pPr>
              <a:spcAft>
                <a:spcPts val="1800"/>
              </a:spcAft>
            </a:pPr>
            <a:r>
              <a:rPr lang="en-GB" sz="2400" dirty="0" smtClean="0">
                <a:latin typeface="Calibri Light" panose="020F0302020204030204" pitchFamily="34" charset="0"/>
              </a:rPr>
              <a:t>Steady-state models</a:t>
            </a:r>
          </a:p>
          <a:p>
            <a:pPr>
              <a:spcAft>
                <a:spcPts val="1800"/>
              </a:spcAft>
            </a:pPr>
            <a:r>
              <a:rPr lang="en-GB" sz="2400" dirty="0" smtClean="0">
                <a:latin typeface="Calibri Light" panose="020F0302020204030204" pitchFamily="34" charset="0"/>
              </a:rPr>
              <a:t>Two-step approach</a:t>
            </a:r>
          </a:p>
          <a:p>
            <a:pPr marL="914389" lvl="1" indent="-457200">
              <a:spcAft>
                <a:spcPts val="1800"/>
              </a:spcAft>
              <a:buFont typeface="+mj-lt"/>
              <a:buAutoNum type="arabicPeriod"/>
            </a:pPr>
            <a:r>
              <a:rPr lang="en-GB" sz="2000" dirty="0" smtClean="0">
                <a:latin typeface="Calibri Light" panose="020F0302020204030204" pitchFamily="34" charset="0"/>
              </a:rPr>
              <a:t>“Data reconciliation”:</a:t>
            </a:r>
          </a:p>
          <a:p>
            <a:pPr lvl="2">
              <a:lnSpc>
                <a:spcPct val="100000"/>
              </a:lnSpc>
              <a:spcBef>
                <a:spcPts val="300"/>
              </a:spcBef>
              <a:spcAft>
                <a:spcPts val="300"/>
              </a:spcAft>
            </a:pPr>
            <a:r>
              <a:rPr lang="en-GB" sz="1800" dirty="0" smtClean="0">
                <a:latin typeface="Calibri Light" panose="020F0302020204030204" pitchFamily="34" charset="0"/>
              </a:rPr>
              <a:t>Steady-state detection</a:t>
            </a:r>
          </a:p>
          <a:p>
            <a:pPr lvl="2">
              <a:lnSpc>
                <a:spcPct val="100000"/>
              </a:lnSpc>
              <a:spcBef>
                <a:spcPts val="300"/>
              </a:spcBef>
              <a:spcAft>
                <a:spcPts val="300"/>
              </a:spcAft>
            </a:pPr>
            <a:r>
              <a:rPr lang="en-GB" sz="1800" dirty="0" smtClean="0">
                <a:latin typeface="Calibri Light" panose="020F0302020204030204" pitchFamily="34" charset="0"/>
              </a:rPr>
              <a:t>Update model parameters, disturbances (feed), constraints </a:t>
            </a:r>
          </a:p>
          <a:p>
            <a:pPr marL="914389" lvl="1" indent="-457200">
              <a:spcAft>
                <a:spcPts val="1800"/>
              </a:spcAft>
              <a:buFont typeface="+mj-lt"/>
              <a:buAutoNum type="arabicPeriod"/>
            </a:pPr>
            <a:r>
              <a:rPr lang="en-GB" sz="2000" dirty="0" smtClean="0">
                <a:latin typeface="Calibri Light" panose="020F0302020204030204" pitchFamily="34" charset="0"/>
              </a:rPr>
              <a:t>Re-optimize to find new optimal steady state</a:t>
            </a:r>
          </a:p>
          <a:p>
            <a:endParaRPr lang="en-GB" dirty="0" smtClean="0"/>
          </a:p>
          <a:p>
            <a:endParaRPr lang="en-GB" dirty="0"/>
          </a:p>
        </p:txBody>
      </p:sp>
      <p:pic>
        <p:nvPicPr>
          <p:cNvPr id="9" name="Content Placeholder 8"/>
          <p:cNvPicPr>
            <a:picLocks noGrp="1" noChangeAspect="1"/>
          </p:cNvPicPr>
          <p:nvPr>
            <p:ph sz="half" idx="2"/>
          </p:nvPr>
        </p:nvPicPr>
        <p:blipFill rotWithShape="1">
          <a:blip r:embed="rId2"/>
          <a:srcRect l="17951"/>
          <a:stretch/>
        </p:blipFill>
        <p:spPr>
          <a:xfrm>
            <a:off x="7679577" y="2213074"/>
            <a:ext cx="3530376" cy="3237267"/>
          </a:xfrm>
          <a:prstGeom prst="rect">
            <a:avLst/>
          </a:prstGeom>
        </p:spPr>
      </p:pic>
      <p:sp>
        <p:nvSpPr>
          <p:cNvPr id="10" name="Right Brace 9"/>
          <p:cNvSpPr/>
          <p:nvPr/>
        </p:nvSpPr>
        <p:spPr>
          <a:xfrm>
            <a:off x="11209953" y="2963917"/>
            <a:ext cx="298875" cy="180515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sp>
        <p:nvSpPr>
          <p:cNvPr id="13" name="TextBox 12"/>
          <p:cNvSpPr txBox="1"/>
          <p:nvPr/>
        </p:nvSpPr>
        <p:spPr>
          <a:xfrm rot="5400000">
            <a:off x="10917623" y="3739203"/>
            <a:ext cx="1721177" cy="338554"/>
          </a:xfrm>
          <a:prstGeom prst="rect">
            <a:avLst/>
          </a:prstGeom>
          <a:noFill/>
        </p:spPr>
        <p:txBody>
          <a:bodyPr wrap="none" rtlCol="0">
            <a:spAutoFit/>
          </a:bodyPr>
          <a:lstStyle/>
          <a:p>
            <a:r>
              <a:rPr lang="en-GB" sz="1600" dirty="0" smtClean="0">
                <a:latin typeface="Calibri Light" panose="020F0302020204030204" pitchFamily="34" charset="0"/>
              </a:rPr>
              <a:t>Data reconciliation</a:t>
            </a:r>
            <a:endParaRPr lang="en-GB" sz="1600" dirty="0">
              <a:latin typeface="Calibri Light" panose="020F0302020204030204" pitchFamily="34" charset="0"/>
            </a:endParaRPr>
          </a:p>
        </p:txBody>
      </p:sp>
    </p:spTree>
    <p:extLst>
      <p:ext uri="{BB962C8B-B14F-4D97-AF65-F5344CB8AC3E}">
        <p14:creationId xmlns:p14="http://schemas.microsoft.com/office/powerpoint/2010/main" val="241141115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2" name="Title 1"/>
          <p:cNvSpPr>
            <a:spLocks noGrp="1"/>
          </p:cNvSpPr>
          <p:nvPr>
            <p:ph type="title"/>
          </p:nvPr>
        </p:nvSpPr>
        <p:spPr/>
        <p:txBody>
          <a:bodyPr>
            <a:normAutofit/>
          </a:bodyPr>
          <a:lstStyle/>
          <a:p>
            <a:r>
              <a:rPr lang="en-GB" sz="3600" dirty="0" smtClean="0"/>
              <a:t>Traditional static RTO</a:t>
            </a:r>
            <a:endParaRPr lang="en-GB" sz="3600" dirty="0"/>
          </a:p>
        </p:txBody>
      </p:sp>
      <mc:AlternateContent xmlns:mc="http://schemas.openxmlformats.org/markup-compatibility/2006" xmlns:a14="http://schemas.microsoft.com/office/drawing/2010/main">
        <mc:Choice Requires="a14">
          <p:sp>
            <p:nvSpPr>
              <p:cNvPr id="7" name="Content Placeholder 6"/>
              <p:cNvSpPr>
                <a:spLocks noGrp="1"/>
              </p:cNvSpPr>
              <p:nvPr>
                <p:ph sz="half" idx="1"/>
              </p:nvPr>
            </p:nvSpPr>
            <p:spPr>
              <a:xfrm>
                <a:off x="838200" y="1825625"/>
                <a:ext cx="5762436" cy="4351338"/>
              </a:xfrm>
            </p:spPr>
            <p:txBody>
              <a:bodyPr>
                <a:normAutofit/>
              </a:bodyPr>
              <a:lstStyle/>
              <a:p>
                <a:pPr>
                  <a:spcAft>
                    <a:spcPts val="1800"/>
                  </a:spcAft>
                </a:pPr>
                <a:r>
                  <a:rPr lang="en-GB" sz="2400" dirty="0" smtClean="0">
                    <a:latin typeface="Calibri Light" panose="020F0302020204030204" pitchFamily="34" charset="0"/>
                  </a:rPr>
                  <a:t>Minimize static economic cost</a:t>
                </a:r>
              </a:p>
              <a:p>
                <a:pPr marL="457189" lvl="1" indent="0">
                  <a:spcAft>
                    <a:spcPts val="1800"/>
                  </a:spcAft>
                  <a:buNone/>
                </a:pPr>
                <a14:m>
                  <m:oMathPara xmlns:m="http://schemas.openxmlformats.org/officeDocument/2006/math">
                    <m:oMathParaPr>
                      <m:jc m:val="centerGroup"/>
                    </m:oMathParaPr>
                    <m:oMath xmlns:m="http://schemas.openxmlformats.org/officeDocument/2006/math">
                      <m:r>
                        <a:rPr lang="en-GB" sz="2000" i="1" dirty="0" smtClean="0">
                          <a:latin typeface="Cambria Math" panose="02040503050406030204" pitchFamily="18" charset="0"/>
                        </a:rPr>
                        <m:t>𝐽</m:t>
                      </m:r>
                      <m:r>
                        <a:rPr lang="en-GB" sz="2000" i="1" dirty="0" smtClean="0">
                          <a:latin typeface="Cambria Math" panose="02040503050406030204" pitchFamily="18" charset="0"/>
                        </a:rPr>
                        <m:t> = </m:t>
                      </m:r>
                      <m:r>
                        <a:rPr lang="en-GB" sz="2000" i="1" dirty="0" smtClean="0">
                          <a:latin typeface="Cambria Math" panose="02040503050406030204" pitchFamily="18" charset="0"/>
                        </a:rPr>
                        <m:t>𝑝𝐹</m:t>
                      </m:r>
                      <m:r>
                        <a:rPr lang="en-GB" sz="2000" i="1" dirty="0" smtClean="0">
                          <a:latin typeface="Cambria Math" panose="02040503050406030204" pitchFamily="18" charset="0"/>
                        </a:rPr>
                        <m:t> </m:t>
                      </m:r>
                      <m:r>
                        <a:rPr lang="en-GB" sz="2000" i="1" dirty="0" smtClean="0">
                          <a:latin typeface="Cambria Math" panose="02040503050406030204" pitchFamily="18" charset="0"/>
                        </a:rPr>
                        <m:t>𝐹</m:t>
                      </m:r>
                      <m:r>
                        <a:rPr lang="en-GB" sz="2000" i="1" dirty="0" smtClean="0">
                          <a:latin typeface="Cambria Math" panose="02040503050406030204" pitchFamily="18" charset="0"/>
                        </a:rPr>
                        <m:t> + </m:t>
                      </m:r>
                      <m:r>
                        <a:rPr lang="en-GB" sz="2000" i="1" dirty="0" err="1" smtClean="0">
                          <a:latin typeface="Cambria Math" panose="02040503050406030204" pitchFamily="18" charset="0"/>
                        </a:rPr>
                        <m:t>𝑝</m:t>
                      </m:r>
                      <m:r>
                        <a:rPr lang="en-GB" sz="2000" i="1" baseline="-25000" dirty="0" err="1" smtClean="0">
                          <a:latin typeface="Cambria Math" panose="02040503050406030204" pitchFamily="18" charset="0"/>
                        </a:rPr>
                        <m:t>𝑄</m:t>
                      </m:r>
                      <m:r>
                        <a:rPr lang="en-GB" sz="2000" i="1" dirty="0" smtClean="0">
                          <a:latin typeface="Cambria Math" panose="02040503050406030204" pitchFamily="18" charset="0"/>
                        </a:rPr>
                        <m:t> </m:t>
                      </m:r>
                      <m:r>
                        <a:rPr lang="en-GB" sz="2000" i="1" dirty="0" smtClean="0">
                          <a:latin typeface="Cambria Math" panose="02040503050406030204" pitchFamily="18" charset="0"/>
                        </a:rPr>
                        <m:t>𝑄</m:t>
                      </m:r>
                      <m:r>
                        <a:rPr lang="en-GB" sz="2000" i="1" dirty="0" smtClean="0">
                          <a:latin typeface="Cambria Math" panose="02040503050406030204" pitchFamily="18" charset="0"/>
                        </a:rPr>
                        <m:t> – </m:t>
                      </m:r>
                      <m:r>
                        <a:rPr lang="en-GB" sz="2000" i="1" dirty="0" err="1" smtClean="0">
                          <a:latin typeface="Cambria Math" panose="02040503050406030204" pitchFamily="18" charset="0"/>
                        </a:rPr>
                        <m:t>𝑝</m:t>
                      </m:r>
                      <m:r>
                        <a:rPr lang="en-GB" sz="2000" i="1" baseline="-25000" dirty="0" err="1" smtClean="0">
                          <a:latin typeface="Cambria Math" panose="02040503050406030204" pitchFamily="18" charset="0"/>
                        </a:rPr>
                        <m:t>𝑃</m:t>
                      </m:r>
                      <m:r>
                        <a:rPr lang="en-GB" sz="2000" i="1" dirty="0" smtClean="0">
                          <a:latin typeface="Cambria Math" panose="02040503050406030204" pitchFamily="18" charset="0"/>
                        </a:rPr>
                        <m:t> </m:t>
                      </m:r>
                      <m:r>
                        <a:rPr lang="en-GB" sz="2000" i="1" dirty="0" smtClean="0">
                          <a:latin typeface="Cambria Math" panose="02040503050406030204" pitchFamily="18" charset="0"/>
                        </a:rPr>
                        <m:t>𝑃</m:t>
                      </m:r>
                    </m:oMath>
                  </m:oMathPara>
                </a14:m>
                <a:endParaRPr lang="en-GB" sz="2000" dirty="0" smtClean="0">
                  <a:latin typeface="Calibri Light" panose="020F0302020204030204" pitchFamily="34" charset="0"/>
                </a:endParaRPr>
              </a:p>
              <a:p>
                <a:pPr>
                  <a:spcAft>
                    <a:spcPts val="1800"/>
                  </a:spcAft>
                </a:pPr>
                <a:r>
                  <a:rPr lang="en-GB" sz="2400" dirty="0" smtClean="0">
                    <a:latin typeface="Calibri Light" panose="020F0302020204030204" pitchFamily="34" charset="0"/>
                  </a:rPr>
                  <a:t>Steady-state wait time – fundamental limiting factor</a:t>
                </a:r>
              </a:p>
              <a:p>
                <a:pPr>
                  <a:spcAft>
                    <a:spcPts val="1800"/>
                  </a:spcAft>
                </a:pPr>
                <a:r>
                  <a:rPr lang="en-GB" sz="2400" dirty="0" smtClean="0">
                    <a:latin typeface="Calibri Light" panose="020F0302020204030204" pitchFamily="34" charset="0"/>
                  </a:rPr>
                  <a:t>Process operates sub-optimally for long periods of time</a:t>
                </a:r>
              </a:p>
              <a:p>
                <a:pPr lvl="1">
                  <a:spcAft>
                    <a:spcPts val="1800"/>
                  </a:spcAft>
                </a:pPr>
                <a:r>
                  <a:rPr lang="en-GB" sz="2000" dirty="0" smtClean="0">
                    <a:latin typeface="Calibri Light" panose="020F0302020204030204" pitchFamily="34" charset="0"/>
                  </a:rPr>
                  <a:t>Frequent disturbances</a:t>
                </a:r>
              </a:p>
              <a:p>
                <a:pPr lvl="1">
                  <a:spcAft>
                    <a:spcPts val="1800"/>
                  </a:spcAft>
                </a:pPr>
                <a:r>
                  <a:rPr lang="en-GB" sz="2000" dirty="0" smtClean="0">
                    <a:latin typeface="Calibri Light" panose="020F0302020204030204" pitchFamily="34" charset="0"/>
                  </a:rPr>
                  <a:t>Long settling times</a:t>
                </a:r>
              </a:p>
              <a:p>
                <a:pPr>
                  <a:spcAft>
                    <a:spcPts val="1800"/>
                  </a:spcAft>
                </a:pPr>
                <a:endParaRPr lang="en-GB" sz="2400" dirty="0" smtClean="0"/>
              </a:p>
              <a:p>
                <a:pPr>
                  <a:spcAft>
                    <a:spcPts val="1800"/>
                  </a:spcAft>
                </a:pPr>
                <a:endParaRPr lang="en-GB" sz="2400" dirty="0" smtClean="0"/>
              </a:p>
              <a:p>
                <a:endParaRPr lang="en-GB" dirty="0" smtClean="0"/>
              </a:p>
              <a:p>
                <a:endParaRPr lang="en-GB" dirty="0"/>
              </a:p>
            </p:txBody>
          </p:sp>
        </mc:Choice>
        <mc:Fallback xmlns="">
          <p:sp>
            <p:nvSpPr>
              <p:cNvPr id="7" name="Content Placeholder 6"/>
              <p:cNvSpPr>
                <a:spLocks noGrp="1" noRot="1" noChangeAspect="1" noMove="1" noResize="1" noEditPoints="1" noAdjustHandles="1" noChangeArrowheads="1" noChangeShapeType="1" noTextEdit="1"/>
              </p:cNvSpPr>
              <p:nvPr>
                <p:ph sz="half" idx="1"/>
              </p:nvPr>
            </p:nvSpPr>
            <p:spPr>
              <a:xfrm>
                <a:off x="838200" y="1825625"/>
                <a:ext cx="5762436" cy="4351338"/>
              </a:xfrm>
              <a:blipFill>
                <a:blip r:embed="rId2"/>
                <a:stretch>
                  <a:fillRect l="-1481" t="-1961"/>
                </a:stretch>
              </a:blipFill>
            </p:spPr>
            <p:txBody>
              <a:bodyPr/>
              <a:lstStyle/>
              <a:p>
                <a:r>
                  <a:rPr lang="nb-NO">
                    <a:noFill/>
                  </a:rPr>
                  <a:t> </a:t>
                </a:r>
              </a:p>
            </p:txBody>
          </p:sp>
        </mc:Fallback>
      </mc:AlternateContent>
      <p:pic>
        <p:nvPicPr>
          <p:cNvPr id="12" name="Picture 4" descr="Image result for large chemical proces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89485" y="1454759"/>
            <a:ext cx="4450624" cy="540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1433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2"/>
          <p:cNvSpPr/>
          <p:nvPr/>
        </p:nvSpPr>
        <p:spPr>
          <a:xfrm>
            <a:off x="0" y="500651"/>
            <a:ext cx="12192000" cy="954107"/>
          </a:xfrm>
          <a:prstGeom prst="rect">
            <a:avLst/>
          </a:prstGeom>
          <a:solidFill>
            <a:schemeClr val="bg2"/>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nb-NO" dirty="0">
              <a:solidFill>
                <a:prstClr val="white"/>
              </a:solidFill>
            </a:endParaRPr>
          </a:p>
        </p:txBody>
      </p:sp>
      <p:sp>
        <p:nvSpPr>
          <p:cNvPr id="3" name="Rectangle 2"/>
          <p:cNvSpPr/>
          <p:nvPr/>
        </p:nvSpPr>
        <p:spPr>
          <a:xfrm>
            <a:off x="260131" y="6392917"/>
            <a:ext cx="3539359" cy="39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nb-NO" sz="3600" dirty="0" err="1"/>
              <a:t>Why</a:t>
            </a:r>
            <a:r>
              <a:rPr lang="nb-NO" sz="3600" dirty="0"/>
              <a:t> is </a:t>
            </a:r>
            <a:r>
              <a:rPr lang="nb-NO" sz="3600" dirty="0" err="1" smtClean="0"/>
              <a:t>traditional</a:t>
            </a:r>
            <a:r>
              <a:rPr lang="nb-NO" sz="3600" dirty="0" smtClean="0"/>
              <a:t> </a:t>
            </a:r>
            <a:r>
              <a:rPr lang="nb-NO" sz="3600" dirty="0" err="1" smtClean="0"/>
              <a:t>static</a:t>
            </a:r>
            <a:r>
              <a:rPr lang="nb-NO" sz="3600" dirty="0" smtClean="0"/>
              <a:t> RTO </a:t>
            </a:r>
            <a:r>
              <a:rPr lang="nb-NO" sz="3600" dirty="0"/>
              <a:t>not </a:t>
            </a:r>
            <a:r>
              <a:rPr lang="nb-NO" sz="3600" dirty="0" err="1"/>
              <a:t>commonly</a:t>
            </a:r>
            <a:r>
              <a:rPr lang="nb-NO" sz="3600" dirty="0"/>
              <a:t> used?</a:t>
            </a:r>
            <a:endParaRPr lang="en-GB" sz="3600" dirty="0"/>
          </a:p>
        </p:txBody>
      </p:sp>
      <p:sp>
        <p:nvSpPr>
          <p:cNvPr id="7" name="Content Placeholder 6"/>
          <p:cNvSpPr>
            <a:spLocks noGrp="1"/>
          </p:cNvSpPr>
          <p:nvPr>
            <p:ph idx="1"/>
          </p:nvPr>
        </p:nvSpPr>
        <p:spPr>
          <a:xfrm>
            <a:off x="838200" y="1825625"/>
            <a:ext cx="10988164" cy="3842078"/>
          </a:xfrm>
        </p:spPr>
        <p:txBody>
          <a:bodyPr>
            <a:normAutofit/>
          </a:bodyPr>
          <a:lstStyle/>
          <a:p>
            <a:pPr marL="514350" indent="-514350">
              <a:spcAft>
                <a:spcPts val="1800"/>
              </a:spcAft>
              <a:buFont typeface="+mj-lt"/>
              <a:buAutoNum type="arabicPeriod"/>
            </a:pPr>
            <a:r>
              <a:rPr lang="en-US" sz="2400" dirty="0" smtClean="0">
                <a:latin typeface="Calibri Light" panose="020F0302020204030204" pitchFamily="34" charset="0"/>
              </a:rPr>
              <a:t>Cost </a:t>
            </a:r>
            <a:r>
              <a:rPr lang="en-US" sz="2400" dirty="0">
                <a:latin typeface="Calibri Light" panose="020F0302020204030204" pitchFamily="34" charset="0"/>
              </a:rPr>
              <a:t>of developing and updating the </a:t>
            </a:r>
            <a:r>
              <a:rPr lang="en-US" sz="2400" dirty="0" smtClean="0">
                <a:latin typeface="Calibri Light" panose="020F0302020204030204" pitchFamily="34" charset="0"/>
              </a:rPr>
              <a:t>model </a:t>
            </a:r>
            <a:r>
              <a:rPr lang="en-US" sz="2400" dirty="0" smtClean="0">
                <a:solidFill>
                  <a:srgbClr val="FF0000"/>
                </a:solidFill>
                <a:latin typeface="Calibri Light" panose="020F0302020204030204" pitchFamily="34" charset="0"/>
              </a:rPr>
              <a:t>(</a:t>
            </a:r>
            <a:r>
              <a:rPr lang="en-US" sz="2400" dirty="0" smtClean="0">
                <a:solidFill>
                  <a:srgbClr val="FF0000"/>
                </a:solidFill>
                <a:latin typeface="Calibri Light" panose="020F0302020204030204" pitchFamily="34" charset="0"/>
              </a:rPr>
              <a:t>costly offline model update)</a:t>
            </a:r>
          </a:p>
          <a:p>
            <a:pPr marL="514350" indent="-514350">
              <a:spcAft>
                <a:spcPts val="1800"/>
              </a:spcAft>
              <a:buFont typeface="+mj-lt"/>
              <a:buAutoNum type="arabicPeriod"/>
            </a:pPr>
            <a:r>
              <a:rPr lang="en-US" sz="2400" dirty="0" smtClean="0">
                <a:latin typeface="Calibri Light" panose="020F0302020204030204" pitchFamily="34" charset="0"/>
              </a:rPr>
              <a:t>Wrong value of model parameters and disturbances </a:t>
            </a:r>
            <a:r>
              <a:rPr lang="en-US" sz="2400" dirty="0" smtClean="0">
                <a:solidFill>
                  <a:srgbClr val="FF0000"/>
                </a:solidFill>
                <a:latin typeface="Calibri Light" panose="020F0302020204030204" pitchFamily="34" charset="0"/>
              </a:rPr>
              <a:t>(slow online model update)</a:t>
            </a:r>
            <a:endParaRPr lang="en-US" sz="2000" dirty="0" smtClean="0">
              <a:solidFill>
                <a:srgbClr val="FF0000"/>
              </a:solidFill>
              <a:latin typeface="Calibri Light" panose="020F0302020204030204" pitchFamily="34" charset="0"/>
            </a:endParaRPr>
          </a:p>
          <a:p>
            <a:pPr marL="514350" indent="-514350">
              <a:spcAft>
                <a:spcPts val="1800"/>
              </a:spcAft>
              <a:buFont typeface="+mj-lt"/>
              <a:buAutoNum type="arabicPeriod"/>
            </a:pPr>
            <a:r>
              <a:rPr lang="en-US" sz="2400" dirty="0" smtClean="0">
                <a:latin typeface="Calibri Light" panose="020F0302020204030204" pitchFamily="34" charset="0"/>
              </a:rPr>
              <a:t>Not robust, including </a:t>
            </a:r>
            <a:r>
              <a:rPr lang="en-US" sz="2400" dirty="0" smtClean="0">
                <a:solidFill>
                  <a:srgbClr val="FF0000"/>
                </a:solidFill>
                <a:latin typeface="Calibri Light" panose="020F0302020204030204" pitchFamily="34" charset="0"/>
              </a:rPr>
              <a:t>computational issues</a:t>
            </a:r>
          </a:p>
          <a:p>
            <a:pPr marL="514350" indent="-514350">
              <a:spcAft>
                <a:spcPts val="1800"/>
              </a:spcAft>
              <a:buFont typeface="+mj-lt"/>
              <a:buAutoNum type="arabicPeriod"/>
            </a:pPr>
            <a:r>
              <a:rPr lang="en-US" sz="2400" dirty="0" smtClean="0">
                <a:latin typeface="Calibri Light" panose="020F0302020204030204" pitchFamily="34" charset="0"/>
              </a:rPr>
              <a:t>Frequent grade changes</a:t>
            </a:r>
            <a:r>
              <a:rPr lang="nb-NO" sz="2400" dirty="0">
                <a:solidFill>
                  <a:srgbClr val="FF0000"/>
                </a:solidFill>
                <a:latin typeface="Calibri Light" panose="020F0302020204030204" pitchFamily="34" charset="0"/>
              </a:rPr>
              <a:t> </a:t>
            </a:r>
            <a:r>
              <a:rPr lang="nb-NO" sz="2400" dirty="0" smtClean="0">
                <a:latin typeface="Calibri Light" panose="020F0302020204030204" pitchFamily="34" charset="0"/>
              </a:rPr>
              <a:t>make steady-</a:t>
            </a:r>
            <a:r>
              <a:rPr lang="nb-NO" sz="2400" dirty="0" err="1" smtClean="0">
                <a:latin typeface="Calibri Light" panose="020F0302020204030204" pitchFamily="34" charset="0"/>
              </a:rPr>
              <a:t>state</a:t>
            </a:r>
            <a:r>
              <a:rPr lang="nb-NO" sz="2400" dirty="0" smtClean="0">
                <a:latin typeface="Calibri Light" panose="020F0302020204030204" pitchFamily="34" charset="0"/>
              </a:rPr>
              <a:t> </a:t>
            </a:r>
            <a:r>
              <a:rPr lang="nb-NO" sz="2400" dirty="0" err="1" smtClean="0">
                <a:latin typeface="Calibri Light" panose="020F0302020204030204" pitchFamily="34" charset="0"/>
              </a:rPr>
              <a:t>optimization</a:t>
            </a:r>
            <a:r>
              <a:rPr lang="nb-NO" sz="2400" dirty="0" smtClean="0">
                <a:latin typeface="Calibri Light" panose="020F0302020204030204" pitchFamily="34" charset="0"/>
              </a:rPr>
              <a:t> less relevant </a:t>
            </a:r>
            <a:endParaRPr lang="nb-NO" sz="2000" dirty="0" smtClean="0">
              <a:latin typeface="Calibri Light" panose="020F0302020204030204" pitchFamily="34" charset="0"/>
            </a:endParaRPr>
          </a:p>
          <a:p>
            <a:pPr marL="514350" indent="-514350">
              <a:spcAft>
                <a:spcPts val="1800"/>
              </a:spcAft>
              <a:buFont typeface="+mj-lt"/>
              <a:buAutoNum type="arabicPeriod"/>
            </a:pPr>
            <a:r>
              <a:rPr lang="en-US" sz="2400" dirty="0">
                <a:latin typeface="Calibri Light" panose="020F0302020204030204" pitchFamily="34" charset="0"/>
              </a:rPr>
              <a:t>D</a:t>
            </a:r>
            <a:r>
              <a:rPr lang="en-US" sz="2400" dirty="0" smtClean="0">
                <a:latin typeface="Calibri Light" panose="020F0302020204030204" pitchFamily="34" charset="0"/>
              </a:rPr>
              <a:t>ynamic limitations, including infeasibility due to (dynamic) constraint violation</a:t>
            </a:r>
            <a:endParaRPr lang="en-US" dirty="0"/>
          </a:p>
          <a:p>
            <a:endParaRPr lang="en-GB" dirty="0"/>
          </a:p>
        </p:txBody>
      </p:sp>
      <p:sp>
        <p:nvSpPr>
          <p:cNvPr id="9" name="TextBox 8"/>
          <p:cNvSpPr txBox="1"/>
          <p:nvPr/>
        </p:nvSpPr>
        <p:spPr>
          <a:xfrm>
            <a:off x="1262555" y="5828078"/>
            <a:ext cx="10792409" cy="1077218"/>
          </a:xfrm>
          <a:prstGeom prst="rect">
            <a:avLst/>
          </a:prstGeom>
          <a:noFill/>
        </p:spPr>
        <p:txBody>
          <a:bodyPr wrap="square" rtlCol="0">
            <a:spAutoFit/>
          </a:bodyPr>
          <a:lstStyle/>
          <a:p>
            <a:pPr marL="285750" indent="-285750">
              <a:spcAft>
                <a:spcPts val="1200"/>
              </a:spcAft>
              <a:buFont typeface="Calibri Light" panose="020F0302020204030204" pitchFamily="34" charset="0"/>
              <a:buChar char="‒"/>
            </a:pPr>
            <a:r>
              <a:rPr lang="en-US" b="1" dirty="0" smtClean="0">
                <a:latin typeface="Calibri Light" panose="020F0302020204030204" pitchFamily="34" charset="0"/>
              </a:rPr>
              <a:t>It </a:t>
            </a:r>
            <a:r>
              <a:rPr lang="en-US" b="1" dirty="0">
                <a:latin typeface="Calibri Light" panose="020F0302020204030204" pitchFamily="34" charset="0"/>
              </a:rPr>
              <a:t>may seem that reasons 2, </a:t>
            </a:r>
            <a:r>
              <a:rPr lang="en-US" b="1" dirty="0" smtClean="0">
                <a:latin typeface="Calibri Light" panose="020F0302020204030204" pitchFamily="34" charset="0"/>
              </a:rPr>
              <a:t>4, </a:t>
            </a:r>
            <a:r>
              <a:rPr lang="en-US" b="1" dirty="0">
                <a:latin typeface="Calibri Light" panose="020F0302020204030204" pitchFamily="34" charset="0"/>
              </a:rPr>
              <a:t>and </a:t>
            </a:r>
            <a:r>
              <a:rPr lang="en-US" b="1" dirty="0" smtClean="0">
                <a:latin typeface="Calibri Light" panose="020F0302020204030204" pitchFamily="34" charset="0"/>
              </a:rPr>
              <a:t>5 </a:t>
            </a:r>
            <a:r>
              <a:rPr lang="en-US" b="1" dirty="0">
                <a:latin typeface="Calibri Light" panose="020F0302020204030204" pitchFamily="34" charset="0"/>
              </a:rPr>
              <a:t>suggest towards dynamic </a:t>
            </a:r>
            <a:r>
              <a:rPr lang="en-US" b="1" dirty="0" smtClean="0">
                <a:latin typeface="Calibri Light" panose="020F0302020204030204" pitchFamily="34" charset="0"/>
              </a:rPr>
              <a:t>optimization</a:t>
            </a:r>
            <a:r>
              <a:rPr lang="en-US" b="1" dirty="0">
                <a:latin typeface="Calibri Light" panose="020F0302020204030204" pitchFamily="34" charset="0"/>
              </a:rPr>
              <a:t>. </a:t>
            </a:r>
            <a:endParaRPr lang="en-US" b="1" dirty="0" smtClean="0">
              <a:latin typeface="Calibri Light" panose="020F0302020204030204" pitchFamily="34" charset="0"/>
            </a:endParaRPr>
          </a:p>
          <a:p>
            <a:pPr marL="285750" indent="-285750">
              <a:spcAft>
                <a:spcPts val="1200"/>
              </a:spcAft>
              <a:buFont typeface="Calibri Light" panose="020F0302020204030204" pitchFamily="34" charset="0"/>
              <a:buChar char="‒"/>
            </a:pPr>
            <a:r>
              <a:rPr lang="en-US" b="1" dirty="0" smtClean="0">
                <a:latin typeface="Calibri Light" panose="020F0302020204030204" pitchFamily="34" charset="0"/>
              </a:rPr>
              <a:t>However</a:t>
            </a:r>
            <a:r>
              <a:rPr lang="en-US" b="1" dirty="0">
                <a:latin typeface="Calibri Light" panose="020F0302020204030204" pitchFamily="34" charset="0"/>
              </a:rPr>
              <a:t>, except </a:t>
            </a:r>
            <a:r>
              <a:rPr lang="en-US" b="1" dirty="0" smtClean="0">
                <a:latin typeface="Calibri Light" panose="020F0302020204030204" pitchFamily="34" charset="0"/>
              </a:rPr>
              <a:t>reason 4, </a:t>
            </a:r>
            <a:r>
              <a:rPr lang="en-US" b="1" dirty="0">
                <a:latin typeface="Calibri Light" panose="020F0302020204030204" pitchFamily="34" charset="0"/>
              </a:rPr>
              <a:t>static optimization may be close to the </a:t>
            </a:r>
            <a:r>
              <a:rPr lang="en-US" b="1" dirty="0" smtClean="0">
                <a:latin typeface="Calibri Light" panose="020F0302020204030204" pitchFamily="34" charset="0"/>
              </a:rPr>
              <a:t>economic </a:t>
            </a:r>
            <a:r>
              <a:rPr lang="en-US" b="1" dirty="0">
                <a:latin typeface="Calibri Light" panose="020F0302020204030204" pitchFamily="34" charset="0"/>
              </a:rPr>
              <a:t>optimum, at a much </a:t>
            </a:r>
            <a:r>
              <a:rPr lang="en-US" b="1" dirty="0" smtClean="0">
                <a:latin typeface="Calibri Light" panose="020F0302020204030204" pitchFamily="34" charset="0"/>
              </a:rPr>
              <a:t>lower </a:t>
            </a:r>
            <a:r>
              <a:rPr lang="en-US" b="1" dirty="0">
                <a:latin typeface="Calibri Light" panose="020F0302020204030204" pitchFamily="34" charset="0"/>
              </a:rPr>
              <a:t>computational cost</a:t>
            </a:r>
            <a:r>
              <a:rPr lang="en-US" b="1" dirty="0" smtClean="0">
                <a:latin typeface="Calibri Light" panose="020F0302020204030204" pitchFamily="34" charset="0"/>
              </a:rPr>
              <a:t>.</a:t>
            </a:r>
            <a:endParaRPr lang="en-GB" dirty="0">
              <a:latin typeface="Calibri Light" panose="020F0302020204030204" pitchFamily="34" charset="0"/>
            </a:endParaRPr>
          </a:p>
        </p:txBody>
      </p:sp>
      <p:sp>
        <p:nvSpPr>
          <p:cNvPr id="8" name="TextBox 7"/>
          <p:cNvSpPr txBox="1"/>
          <p:nvPr/>
        </p:nvSpPr>
        <p:spPr>
          <a:xfrm>
            <a:off x="67112" y="1439324"/>
            <a:ext cx="3506088" cy="369332"/>
          </a:xfrm>
          <a:prstGeom prst="rect">
            <a:avLst/>
          </a:prstGeom>
          <a:noFill/>
        </p:spPr>
        <p:txBody>
          <a:bodyPr wrap="none" rtlCol="0">
            <a:spAutoFit/>
          </a:bodyPr>
          <a:lstStyle/>
          <a:p>
            <a:r>
              <a:rPr lang="nb-NO" dirty="0" smtClean="0"/>
              <a:t>In </a:t>
            </a:r>
            <a:r>
              <a:rPr lang="nb-NO" dirty="0" err="1" smtClean="0"/>
              <a:t>expected</a:t>
            </a:r>
            <a:r>
              <a:rPr lang="nb-NO" dirty="0" smtClean="0"/>
              <a:t> order of </a:t>
            </a:r>
            <a:r>
              <a:rPr lang="nb-NO" dirty="0" err="1" smtClean="0"/>
              <a:t>importance</a:t>
            </a:r>
            <a:r>
              <a:rPr lang="nb-NO" dirty="0" smtClean="0"/>
              <a:t>:</a:t>
            </a:r>
            <a:endParaRPr lang="nb-NO" dirty="0"/>
          </a:p>
        </p:txBody>
      </p:sp>
      <p:sp>
        <p:nvSpPr>
          <p:cNvPr id="4" name="TextBox 3"/>
          <p:cNvSpPr txBox="1"/>
          <p:nvPr/>
        </p:nvSpPr>
        <p:spPr>
          <a:xfrm>
            <a:off x="10410592" y="2775473"/>
            <a:ext cx="1415772" cy="369332"/>
          </a:xfrm>
          <a:prstGeom prst="rect">
            <a:avLst/>
          </a:prstGeom>
          <a:noFill/>
        </p:spPr>
        <p:txBody>
          <a:bodyPr wrap="none" rtlCol="0">
            <a:spAutoFit/>
          </a:bodyPr>
          <a:lstStyle/>
          <a:p>
            <a:r>
              <a:rPr lang="nb-NO" dirty="0" smtClean="0"/>
              <a:t> «</a:t>
            </a:r>
            <a:r>
              <a:rPr lang="nb-NO" dirty="0" err="1" smtClean="0"/>
              <a:t>wait</a:t>
            </a:r>
            <a:r>
              <a:rPr lang="nb-NO" dirty="0" smtClean="0"/>
              <a:t> time»</a:t>
            </a:r>
            <a:endParaRPr lang="nb-NO" dirty="0"/>
          </a:p>
        </p:txBody>
      </p:sp>
    </p:spTree>
    <p:extLst>
      <p:ext uri="{BB962C8B-B14F-4D97-AF65-F5344CB8AC3E}">
        <p14:creationId xmlns:p14="http://schemas.microsoft.com/office/powerpoint/2010/main" val="425049841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10.24"/>
  <p:tag name="AS_TITLE" val="Aspose.Slides for .NET 4.0 Client Profile"/>
  <p:tag name="AS_VERSION" val="14.8.1.0"/>
</p:tagLst>
</file>

<file path=ppt/theme/theme1.xml><?xml version="1.0" encoding="utf-8"?>
<a:theme xmlns:a="http://schemas.openxmlformats.org/drawingml/2006/main" name="8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NTNU_template.potx" id="{E4C9F013-FCAE-4287-A8EA-478853C3810B}" vid="{73270F89-2C7A-4C03-BD15-D070078A312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CustomNTNU_template</Template>
  <TotalTime>0</TotalTime>
  <Words>1890</Words>
  <Application>Microsoft Office PowerPoint</Application>
  <PresentationFormat>Widescreen</PresentationFormat>
  <Paragraphs>326</Paragraphs>
  <Slides>49</Slides>
  <Notes>2</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Calibri Light</vt:lpstr>
      <vt:lpstr>Cambria Math</vt:lpstr>
      <vt:lpstr>SFBX0800</vt:lpstr>
      <vt:lpstr>SFRM0800</vt:lpstr>
      <vt:lpstr>Times New Roman</vt:lpstr>
      <vt:lpstr>Wingdings</vt:lpstr>
      <vt:lpstr>8_Office-tema</vt:lpstr>
      <vt:lpstr>An overview and evaluation of approaches for online process optimization</vt:lpstr>
      <vt:lpstr>Abstract</vt:lpstr>
      <vt:lpstr>PowerPoint Presentation</vt:lpstr>
      <vt:lpstr>Outline</vt:lpstr>
      <vt:lpstr>Hierarchical decision system</vt:lpstr>
      <vt:lpstr>Real time optimization (RTO)</vt:lpstr>
      <vt:lpstr>Traditional static RTO</vt:lpstr>
      <vt:lpstr>Traditional static RTO</vt:lpstr>
      <vt:lpstr>Why is traditional static RTO not commonly used?</vt:lpstr>
      <vt:lpstr>Traditional static RTO: Long steady-state wait time </vt:lpstr>
      <vt:lpstr>How to address steady-state wait time?</vt:lpstr>
      <vt:lpstr>Dynamic real-time optimization (DRTO)</vt:lpstr>
      <vt:lpstr>Economic MPC ~ Dynamic RTO </vt:lpstr>
      <vt:lpstr>Dynamic RTO has problems</vt:lpstr>
      <vt:lpstr>How to address problems with dynamic RTO?</vt:lpstr>
      <vt:lpstr>Hybrid RTO</vt:lpstr>
      <vt:lpstr>CASE STUDY: Gas lift</vt:lpstr>
      <vt:lpstr>Disturbance: GOR variation</vt:lpstr>
      <vt:lpstr>Typical measured data (pressures and flowrates)</vt:lpstr>
      <vt:lpstr>GOR estimation - using “data reconciliation” (traditional static RTO)</vt:lpstr>
      <vt:lpstr>GOR estimation – using extended Kalman filter (DRTO &amp; HRTO)</vt:lpstr>
      <vt:lpstr>Oil and gas rates</vt:lpstr>
      <vt:lpstr>Results</vt:lpstr>
      <vt:lpstr>Why is traditional static RTO not commonly used?</vt:lpstr>
      <vt:lpstr>PowerPoint Presentation</vt:lpstr>
      <vt:lpstr>Discussion of Hybrid RTO</vt:lpstr>
      <vt:lpstr>Advantage of steady-state optimization (SRTO &amp; HRTO)</vt:lpstr>
      <vt:lpstr>Alternative feedback-based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traditional static RTO not commonly used?</vt:lpstr>
      <vt:lpstr>PowerPoint Presentation</vt:lpstr>
      <vt:lpstr>PowerPoint Presentation</vt:lpstr>
      <vt:lpstr>PowerPoint Presentation</vt:lpstr>
      <vt:lpstr>PowerPoint Presentation</vt:lpstr>
      <vt:lpstr>PowerPoint Presentation</vt:lpstr>
      <vt:lpstr>Why is traditional static RTO not commonly used? Some alternatives</vt:lpstr>
      <vt:lpstr>Proposal : Combine RTO with other approaches</vt:lpstr>
      <vt:lpstr>Conclusion</vt:lpstr>
      <vt:lpstr>Comments based on discussions afterwards</vt:lpstr>
      <vt:lpstr>Summary/Comparison on next slide</vt:lpstr>
      <vt:lpstr>PowerPoint Presentation</vt:lpstr>
    </vt:vector>
  </TitlesOfParts>
  <Manager/>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and evaluation of approaches for online process optimization</dc:title>
  <dc:creator>Dinesh Krishnamoorthy</dc:creator>
  <cp:lastModifiedBy>Sigurd Skogestad</cp:lastModifiedBy>
  <cp:revision>139</cp:revision>
  <cp:lastPrinted>2017-08-21T12:25:18Z</cp:lastPrinted>
  <dcterms:created xsi:type="dcterms:W3CDTF">2018-07-16T17:33:39Z</dcterms:created>
  <dcterms:modified xsi:type="dcterms:W3CDTF">2019-01-14T04:07:18Z</dcterms:modified>
</cp:coreProperties>
</file>