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9"/>
  </p:notesMasterIdLst>
  <p:handoutMasterIdLst>
    <p:handoutMasterId r:id="rId50"/>
  </p:handoutMasterIdLst>
  <p:sldIdLst>
    <p:sldId id="424" r:id="rId2"/>
    <p:sldId id="354" r:id="rId3"/>
    <p:sldId id="378" r:id="rId4"/>
    <p:sldId id="335" r:id="rId5"/>
    <p:sldId id="353" r:id="rId6"/>
    <p:sldId id="355" r:id="rId7"/>
    <p:sldId id="430" r:id="rId8"/>
    <p:sldId id="407" r:id="rId9"/>
    <p:sldId id="361" r:id="rId10"/>
    <p:sldId id="412" r:id="rId11"/>
    <p:sldId id="359" r:id="rId12"/>
    <p:sldId id="391" r:id="rId13"/>
    <p:sldId id="409" r:id="rId14"/>
    <p:sldId id="413" r:id="rId15"/>
    <p:sldId id="363" r:id="rId16"/>
    <p:sldId id="364" r:id="rId17"/>
    <p:sldId id="365" r:id="rId18"/>
    <p:sldId id="415" r:id="rId19"/>
    <p:sldId id="366" r:id="rId20"/>
    <p:sldId id="367" r:id="rId21"/>
    <p:sldId id="368" r:id="rId22"/>
    <p:sldId id="371" r:id="rId23"/>
    <p:sldId id="418" r:id="rId24"/>
    <p:sldId id="416" r:id="rId25"/>
    <p:sldId id="410" r:id="rId26"/>
    <p:sldId id="398" r:id="rId27"/>
    <p:sldId id="411" r:id="rId28"/>
    <p:sldId id="372" r:id="rId29"/>
    <p:sldId id="376" r:id="rId30"/>
    <p:sldId id="373" r:id="rId31"/>
    <p:sldId id="384" r:id="rId32"/>
    <p:sldId id="381" r:id="rId33"/>
    <p:sldId id="423" r:id="rId34"/>
    <p:sldId id="385" r:id="rId35"/>
    <p:sldId id="417" r:id="rId36"/>
    <p:sldId id="386" r:id="rId37"/>
    <p:sldId id="426" r:id="rId38"/>
    <p:sldId id="399" r:id="rId39"/>
    <p:sldId id="387" r:id="rId40"/>
    <p:sldId id="388" r:id="rId41"/>
    <p:sldId id="420" r:id="rId42"/>
    <p:sldId id="421" r:id="rId43"/>
    <p:sldId id="425" r:id="rId44"/>
    <p:sldId id="428" r:id="rId45"/>
    <p:sldId id="382" r:id="rId46"/>
    <p:sldId id="431" r:id="rId47"/>
    <p:sldId id="429" r:id="rId48"/>
  </p:sldIdLst>
  <p:sldSz cx="12192000" cy="6858000"/>
  <p:notesSz cx="6808788" cy="9940925"/>
  <p:custDataLst>
    <p:tags r:id="rId5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2459" autoAdjust="0"/>
  </p:normalViewPr>
  <p:slideViewPr>
    <p:cSldViewPr snapToGrid="0" showGuides="1">
      <p:cViewPr varScale="1">
        <p:scale>
          <a:sx n="81" d="100"/>
          <a:sy n="81" d="100"/>
        </p:scale>
        <p:origin x="86" y="2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5280"/>
    </p:cViewPr>
  </p:sorterViewPr>
  <p:notesViewPr>
    <p:cSldViewPr snapToGrid="0">
      <p:cViewPr varScale="1">
        <p:scale>
          <a:sx n="91" d="100"/>
          <a:sy n="91" d="100"/>
        </p:scale>
        <p:origin x="8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246084781855098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Integrated Profit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Sheet1!$C$14:$E$14</c:f>
              <c:strCache>
                <c:ptCount val="3"/>
                <c:pt idx="0">
                  <c:v>SRTO</c:v>
                </c:pt>
                <c:pt idx="1">
                  <c:v>HRTO</c:v>
                </c:pt>
                <c:pt idx="2">
                  <c:v>DRTO</c:v>
                </c:pt>
              </c:strCache>
            </c:strRef>
          </c:cat>
          <c:val>
            <c:numRef>
              <c:f>Sheet1!$C$15:$E$15</c:f>
              <c:numCache>
                <c:formatCode>General</c:formatCode>
                <c:ptCount val="3"/>
                <c:pt idx="0">
                  <c:v>1.8255999999999999</c:v>
                </c:pt>
                <c:pt idx="1">
                  <c:v>2.7019000000000002</c:v>
                </c:pt>
                <c:pt idx="2">
                  <c:v>2.7509000000000001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79-48FC-9AB8-1323D41D5B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9"/>
        <c:overlap val="72"/>
        <c:axId val="340156656"/>
        <c:axId val="340157312"/>
      </c:barChart>
      <c:catAx>
        <c:axId val="34015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0157312"/>
        <c:crosses val="autoZero"/>
        <c:auto val="1"/>
        <c:lblAlgn val="ctr"/>
        <c:lblOffset val="100"/>
        <c:noMultiLvlLbl val="0"/>
      </c:catAx>
      <c:valAx>
        <c:axId val="340157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015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Computation Time [s]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avg. 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Sheet1!$I$4:$I$6</c:f>
              <c:strCache>
                <c:ptCount val="3"/>
                <c:pt idx="0">
                  <c:v>SRTO</c:v>
                </c:pt>
                <c:pt idx="1">
                  <c:v>HRTO</c:v>
                </c:pt>
                <c:pt idx="2">
                  <c:v>DRTO</c:v>
                </c:pt>
              </c:strCache>
            </c:strRef>
          </c:cat>
          <c:val>
            <c:numRef>
              <c:f>Sheet1!$J$4:$J$6</c:f>
              <c:numCache>
                <c:formatCode>General</c:formatCode>
                <c:ptCount val="3"/>
                <c:pt idx="0">
                  <c:v>1.84E-2</c:v>
                </c:pt>
                <c:pt idx="1">
                  <c:v>1.9900000000000001E-2</c:v>
                </c:pt>
                <c:pt idx="2">
                  <c:v>0.90249999999999997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8E-46B0-9296-9F92108B1477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max time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Sheet1!$I$4:$I$6</c:f>
              <c:strCache>
                <c:ptCount val="3"/>
                <c:pt idx="0">
                  <c:v>SRTO</c:v>
                </c:pt>
                <c:pt idx="1">
                  <c:v>HRTO</c:v>
                </c:pt>
                <c:pt idx="2">
                  <c:v>DRTO</c:v>
                </c:pt>
              </c:strCache>
            </c:strRef>
          </c:cat>
          <c:val>
            <c:numRef>
              <c:f>Sheet1!$K$4:$K$6</c:f>
              <c:numCache>
                <c:formatCode>General</c:formatCode>
                <c:ptCount val="3"/>
                <c:pt idx="0">
                  <c:v>2.23E-2</c:v>
                </c:pt>
                <c:pt idx="1">
                  <c:v>2.8199999999999999E-2</c:v>
                </c:pt>
                <c:pt idx="2">
                  <c:v>3.3631000000000002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8E-46B0-9296-9F92108B14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6906056"/>
        <c:axId val="406908352"/>
      </c:barChart>
      <c:catAx>
        <c:axId val="40690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6908352"/>
        <c:crosses val="autoZero"/>
        <c:auto val="1"/>
        <c:lblAlgn val="ctr"/>
        <c:lblOffset val="100"/>
        <c:noMultiLvlLbl val="0"/>
      </c:catAx>
      <c:valAx>
        <c:axId val="40690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0690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Computation</a:t>
            </a:r>
            <a:r>
              <a:rPr lang="en-GB" baseline="0"/>
              <a:t> time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Feedback RTO</c:v>
                </c:pt>
                <c:pt idx="1">
                  <c:v>SRTO</c:v>
                </c:pt>
                <c:pt idx="2">
                  <c:v>HRTO</c:v>
                </c:pt>
                <c:pt idx="3">
                  <c:v>DRTO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4.0000000000000001E-3</c:v>
                </c:pt>
                <c:pt idx="1">
                  <c:v>7.0000000000000001E-3</c:v>
                </c:pt>
                <c:pt idx="2">
                  <c:v>0.01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A-4936-AB63-D13560AA85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36384728"/>
        <c:axId val="136385384"/>
      </c:barChart>
      <c:catAx>
        <c:axId val="13638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6385384"/>
        <c:crosses val="autoZero"/>
        <c:auto val="1"/>
        <c:lblAlgn val="ctr"/>
        <c:lblOffset val="100"/>
        <c:noMultiLvlLbl val="0"/>
      </c:catAx>
      <c:valAx>
        <c:axId val="136385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638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Integrated Loss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Feedback RTO</c:v>
                </c:pt>
                <c:pt idx="1">
                  <c:v>SRTO</c:v>
                </c:pt>
                <c:pt idx="2">
                  <c:v>HRTO</c:v>
                </c:pt>
                <c:pt idx="3">
                  <c:v>DRTO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248.07</c:v>
                </c:pt>
                <c:pt idx="1">
                  <c:v>342.38</c:v>
                </c:pt>
                <c:pt idx="2">
                  <c:v>257.97000000000003</c:v>
                </c:pt>
                <c:pt idx="3">
                  <c:v>247.68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6-413F-8AD8-F2AC0487B7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89177504"/>
        <c:axId val="289181768"/>
      </c:barChart>
      <c:catAx>
        <c:axId val="28917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89181768"/>
        <c:crosses val="autoZero"/>
        <c:auto val="1"/>
        <c:lblAlgn val="ctr"/>
        <c:lblOffset val="100"/>
        <c:noMultiLvlLbl val="0"/>
      </c:catAx>
      <c:valAx>
        <c:axId val="289181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917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8E137-8022-449E-827B-4B16B6BBA125}" type="doc">
      <dgm:prSet loTypeId="urn:microsoft.com/office/officeart/2005/8/layout/funnel1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E7538A-BD8C-4BED-8F99-EA5664EDDBFB}">
      <dgm:prSet phldrT="[Text]"/>
      <dgm:spPr/>
      <dgm:t>
        <a:bodyPr/>
        <a:lstStyle/>
        <a:p>
          <a:r>
            <a:rPr lang="en-US" b="1" dirty="0" smtClean="0"/>
            <a:t>Process Model</a:t>
          </a:r>
          <a:endParaRPr lang="en-US" b="1" dirty="0"/>
        </a:p>
      </dgm:t>
    </dgm:pt>
    <dgm:pt modelId="{53061032-32AB-46F2-A7C1-745BB5C1490D}" type="parTrans" cxnId="{B687807B-7060-4DCB-853B-93DB78958B6E}">
      <dgm:prSet/>
      <dgm:spPr/>
      <dgm:t>
        <a:bodyPr/>
        <a:lstStyle/>
        <a:p>
          <a:endParaRPr lang="en-US"/>
        </a:p>
      </dgm:t>
    </dgm:pt>
    <dgm:pt modelId="{63C7224D-539D-4060-B595-C206707BBFFE}" type="sibTrans" cxnId="{B687807B-7060-4DCB-853B-93DB78958B6E}">
      <dgm:prSet/>
      <dgm:spPr/>
      <dgm:t>
        <a:bodyPr/>
        <a:lstStyle/>
        <a:p>
          <a:endParaRPr lang="en-US"/>
        </a:p>
      </dgm:t>
    </dgm:pt>
    <dgm:pt modelId="{94F11A1B-7BB0-49A8-80C3-EC30037E0DF0}">
      <dgm:prSet phldrT="[Text]"/>
      <dgm:spPr/>
      <dgm:t>
        <a:bodyPr/>
        <a:lstStyle/>
        <a:p>
          <a:r>
            <a:rPr lang="en-US" b="1" dirty="0" smtClean="0"/>
            <a:t>Process constraints</a:t>
          </a:r>
          <a:endParaRPr lang="en-US" b="1" dirty="0"/>
        </a:p>
      </dgm:t>
    </dgm:pt>
    <dgm:pt modelId="{75C4C10E-8684-403F-98F9-4457E1AD42AC}" type="parTrans" cxnId="{248BA771-7F4D-4521-BFE1-AFFA37FB3A9D}">
      <dgm:prSet/>
      <dgm:spPr/>
      <dgm:t>
        <a:bodyPr/>
        <a:lstStyle/>
        <a:p>
          <a:endParaRPr lang="en-US"/>
        </a:p>
      </dgm:t>
    </dgm:pt>
    <dgm:pt modelId="{5B37B90F-06AE-4FD3-A94E-FF1C2BE92125}" type="sibTrans" cxnId="{248BA771-7F4D-4521-BFE1-AFFA37FB3A9D}">
      <dgm:prSet/>
      <dgm:spPr/>
      <dgm:t>
        <a:bodyPr/>
        <a:lstStyle/>
        <a:p>
          <a:endParaRPr lang="en-US"/>
        </a:p>
      </dgm:t>
    </dgm:pt>
    <dgm:pt modelId="{9930027E-4005-4A1C-A161-984C487E1067}">
      <dgm:prSet phldrT="[Text]" custT="1"/>
      <dgm:spPr/>
      <dgm:t>
        <a:bodyPr/>
        <a:lstStyle/>
        <a:p>
          <a:r>
            <a:rPr lang="en-US" sz="2800" b="1" smtClean="0">
              <a:solidFill>
                <a:srgbClr val="0D3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Optimal decision variables</a:t>
          </a:r>
          <a:endParaRPr lang="en-US" sz="2800" b="1" dirty="0">
            <a:solidFill>
              <a:srgbClr val="0D347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DA9F2-68F1-4D16-BF0E-3DD4701230A6}" type="parTrans" cxnId="{F29A6BDB-2194-4491-8CEB-2CED3A0C436D}">
      <dgm:prSet/>
      <dgm:spPr/>
      <dgm:t>
        <a:bodyPr/>
        <a:lstStyle/>
        <a:p>
          <a:endParaRPr lang="en-US"/>
        </a:p>
      </dgm:t>
    </dgm:pt>
    <dgm:pt modelId="{B5615688-02FF-4EE7-8B4C-0A04DEA6210A}" type="sibTrans" cxnId="{F29A6BDB-2194-4491-8CEB-2CED3A0C436D}">
      <dgm:prSet/>
      <dgm:spPr/>
      <dgm:t>
        <a:bodyPr/>
        <a:lstStyle/>
        <a:p>
          <a:endParaRPr lang="en-US"/>
        </a:p>
      </dgm:t>
    </dgm:pt>
    <dgm:pt modelId="{6EF06D1F-AE17-43B6-8963-714910A0E820}">
      <dgm:prSet phldrT="[Text]"/>
      <dgm:spPr/>
      <dgm:t>
        <a:bodyPr/>
        <a:lstStyle/>
        <a:p>
          <a:r>
            <a:rPr lang="en-US" b="1" dirty="0" smtClean="0"/>
            <a:t>Economic Model</a:t>
          </a:r>
        </a:p>
      </dgm:t>
    </dgm:pt>
    <dgm:pt modelId="{AD9A9DF8-7371-42F6-8A37-46E55B770FCF}" type="sibTrans" cxnId="{E4A3131F-37C2-4909-93CB-E111FF2595E6}">
      <dgm:prSet/>
      <dgm:spPr/>
      <dgm:t>
        <a:bodyPr/>
        <a:lstStyle/>
        <a:p>
          <a:endParaRPr lang="en-US"/>
        </a:p>
      </dgm:t>
    </dgm:pt>
    <dgm:pt modelId="{429E2061-9F12-4BE5-A68A-D706A95A15D6}" type="parTrans" cxnId="{E4A3131F-37C2-4909-93CB-E111FF2595E6}">
      <dgm:prSet/>
      <dgm:spPr/>
      <dgm:t>
        <a:bodyPr/>
        <a:lstStyle/>
        <a:p>
          <a:endParaRPr lang="en-US"/>
        </a:p>
      </dgm:t>
    </dgm:pt>
    <dgm:pt modelId="{E88C38E5-281B-48EE-BE57-4D8655896124}" type="pres">
      <dgm:prSet presAssocID="{1F68E137-8022-449E-827B-4B16B6BBA12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3C0C93-94AF-466D-B608-D8CF3D3E1440}" type="pres">
      <dgm:prSet presAssocID="{1F68E137-8022-449E-827B-4B16B6BBA125}" presName="ellipse" presStyleLbl="trBgShp" presStyleIdx="0" presStyleCnt="1"/>
      <dgm:spPr/>
    </dgm:pt>
    <dgm:pt modelId="{1AAC2DBA-17BF-42E0-AF4E-98635010D35C}" type="pres">
      <dgm:prSet presAssocID="{1F68E137-8022-449E-827B-4B16B6BBA125}" presName="arrow1" presStyleLbl="fgShp" presStyleIdx="0" presStyleCnt="1"/>
      <dgm:spPr>
        <a:gradFill rotWithShape="0">
          <a:gsLst>
            <a:gs pos="0">
              <a:srgbClr val="0D3475"/>
            </a:gs>
            <a:gs pos="52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</a:gradFill>
      </dgm:spPr>
    </dgm:pt>
    <dgm:pt modelId="{ADF22918-D063-467A-80BB-C1028045EEB6}" type="pres">
      <dgm:prSet presAssocID="{1F68E137-8022-449E-827B-4B16B6BBA125}" presName="rectangle" presStyleLbl="revTx" presStyleIdx="0" presStyleCnt="1" custScaleX="142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C0283-872E-4CD8-A502-A1FEB821BA48}" type="pres">
      <dgm:prSet presAssocID="{6EF06D1F-AE17-43B6-8963-714910A0E820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C3D68-5178-4415-B89F-B79307B12687}" type="pres">
      <dgm:prSet presAssocID="{94F11A1B-7BB0-49A8-80C3-EC30037E0DF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720E5-6B7F-4331-A52F-85F33DB376BC}" type="pres">
      <dgm:prSet presAssocID="{9930027E-4005-4A1C-A161-984C487E106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CD50-223B-4457-B3A5-12AAF0EC07C8}" type="pres">
      <dgm:prSet presAssocID="{1F68E137-8022-449E-827B-4B16B6BBA125}" presName="funnel" presStyleLbl="trAlignAcc1" presStyleIdx="0" presStyleCnt="1" custLinFactNeighborX="-874" custLinFactNeighborY="-2248"/>
      <dgm:spPr>
        <a:solidFill>
          <a:schemeClr val="lt1">
            <a:hueOff val="0"/>
            <a:satOff val="0"/>
            <a:lumOff val="0"/>
            <a:alpha val="19000"/>
          </a:schemeClr>
        </a:solidFill>
        <a:ln>
          <a:solidFill>
            <a:schemeClr val="bg1">
              <a:lumMod val="50000"/>
            </a:schemeClr>
          </a:solidFill>
        </a:ln>
      </dgm:spPr>
    </dgm:pt>
  </dgm:ptLst>
  <dgm:cxnLst>
    <dgm:cxn modelId="{B687807B-7060-4DCB-853B-93DB78958B6E}" srcId="{1F68E137-8022-449E-827B-4B16B6BBA125}" destId="{74E7538A-BD8C-4BED-8F99-EA5664EDDBFB}" srcOrd="0" destOrd="0" parTransId="{53061032-32AB-46F2-A7C1-745BB5C1490D}" sibTransId="{63C7224D-539D-4060-B595-C206707BBFFE}"/>
    <dgm:cxn modelId="{28173536-4805-4971-BABC-8E6D9C4B1D2A}" type="presOf" srcId="{74E7538A-BD8C-4BED-8F99-EA5664EDDBFB}" destId="{C53720E5-6B7F-4331-A52F-85F33DB376BC}" srcOrd="0" destOrd="0" presId="urn:microsoft.com/office/officeart/2005/8/layout/funnel1"/>
    <dgm:cxn modelId="{F05007C7-D9E8-4F80-8113-B520C6D2DDEA}" type="presOf" srcId="{6EF06D1F-AE17-43B6-8963-714910A0E820}" destId="{36EC3D68-5178-4415-B89F-B79307B12687}" srcOrd="0" destOrd="0" presId="urn:microsoft.com/office/officeart/2005/8/layout/funnel1"/>
    <dgm:cxn modelId="{61721705-3A8B-4DF7-8699-404689B6568F}" type="presOf" srcId="{9930027E-4005-4A1C-A161-984C487E1067}" destId="{ADF22918-D063-467A-80BB-C1028045EEB6}" srcOrd="0" destOrd="0" presId="urn:microsoft.com/office/officeart/2005/8/layout/funnel1"/>
    <dgm:cxn modelId="{7282AEFC-8B79-4FCB-BD6D-B803EE8080B0}" type="presOf" srcId="{1F68E137-8022-449E-827B-4B16B6BBA125}" destId="{E88C38E5-281B-48EE-BE57-4D8655896124}" srcOrd="0" destOrd="0" presId="urn:microsoft.com/office/officeart/2005/8/layout/funnel1"/>
    <dgm:cxn modelId="{2322FC10-AEF9-4C1A-842E-7337C757E47F}" type="presOf" srcId="{94F11A1B-7BB0-49A8-80C3-EC30037E0DF0}" destId="{643C0283-872E-4CD8-A502-A1FEB821BA48}" srcOrd="0" destOrd="0" presId="urn:microsoft.com/office/officeart/2005/8/layout/funnel1"/>
    <dgm:cxn modelId="{E4A3131F-37C2-4909-93CB-E111FF2595E6}" srcId="{1F68E137-8022-449E-827B-4B16B6BBA125}" destId="{6EF06D1F-AE17-43B6-8963-714910A0E820}" srcOrd="1" destOrd="0" parTransId="{429E2061-9F12-4BE5-A68A-D706A95A15D6}" sibTransId="{AD9A9DF8-7371-42F6-8A37-46E55B770FCF}"/>
    <dgm:cxn modelId="{F29A6BDB-2194-4491-8CEB-2CED3A0C436D}" srcId="{1F68E137-8022-449E-827B-4B16B6BBA125}" destId="{9930027E-4005-4A1C-A161-984C487E1067}" srcOrd="3" destOrd="0" parTransId="{C04DA9F2-68F1-4D16-BF0E-3DD4701230A6}" sibTransId="{B5615688-02FF-4EE7-8B4C-0A04DEA6210A}"/>
    <dgm:cxn modelId="{248BA771-7F4D-4521-BFE1-AFFA37FB3A9D}" srcId="{1F68E137-8022-449E-827B-4B16B6BBA125}" destId="{94F11A1B-7BB0-49A8-80C3-EC30037E0DF0}" srcOrd="2" destOrd="0" parTransId="{75C4C10E-8684-403F-98F9-4457E1AD42AC}" sibTransId="{5B37B90F-06AE-4FD3-A94E-FF1C2BE92125}"/>
    <dgm:cxn modelId="{A677A34E-34FD-4198-B5FD-7550F7285F14}" type="presParOf" srcId="{E88C38E5-281B-48EE-BE57-4D8655896124}" destId="{D43C0C93-94AF-466D-B608-D8CF3D3E1440}" srcOrd="0" destOrd="0" presId="urn:microsoft.com/office/officeart/2005/8/layout/funnel1"/>
    <dgm:cxn modelId="{C33409E2-FD91-4F08-94C6-482990C78161}" type="presParOf" srcId="{E88C38E5-281B-48EE-BE57-4D8655896124}" destId="{1AAC2DBA-17BF-42E0-AF4E-98635010D35C}" srcOrd="1" destOrd="0" presId="urn:microsoft.com/office/officeart/2005/8/layout/funnel1"/>
    <dgm:cxn modelId="{79175EC4-B99C-4B13-8932-3461E828D2E3}" type="presParOf" srcId="{E88C38E5-281B-48EE-BE57-4D8655896124}" destId="{ADF22918-D063-467A-80BB-C1028045EEB6}" srcOrd="2" destOrd="0" presId="urn:microsoft.com/office/officeart/2005/8/layout/funnel1"/>
    <dgm:cxn modelId="{2E390152-1E20-4ADC-BA49-5E40D56143E2}" type="presParOf" srcId="{E88C38E5-281B-48EE-BE57-4D8655896124}" destId="{643C0283-872E-4CD8-A502-A1FEB821BA48}" srcOrd="3" destOrd="0" presId="urn:microsoft.com/office/officeart/2005/8/layout/funnel1"/>
    <dgm:cxn modelId="{1732EDD0-E5F5-4410-8F6B-B4B56ECB88B0}" type="presParOf" srcId="{E88C38E5-281B-48EE-BE57-4D8655896124}" destId="{36EC3D68-5178-4415-B89F-B79307B12687}" srcOrd="4" destOrd="0" presId="urn:microsoft.com/office/officeart/2005/8/layout/funnel1"/>
    <dgm:cxn modelId="{5A8902EF-CA5E-426A-9257-A0BE636D5ABA}" type="presParOf" srcId="{E88C38E5-281B-48EE-BE57-4D8655896124}" destId="{C53720E5-6B7F-4331-A52F-85F33DB376BC}" srcOrd="5" destOrd="0" presId="urn:microsoft.com/office/officeart/2005/8/layout/funnel1"/>
    <dgm:cxn modelId="{062FA6CE-5730-416C-88BA-D9F0D09192F1}" type="presParOf" srcId="{E88C38E5-281B-48EE-BE57-4D8655896124}" destId="{E0F9CD50-223B-4457-B3A5-12AAF0EC07C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C0C93-94AF-466D-B608-D8CF3D3E1440}">
      <dsp:nvSpPr>
        <dsp:cNvPr id="0" name=""/>
        <dsp:cNvSpPr/>
      </dsp:nvSpPr>
      <dsp:spPr>
        <a:xfrm>
          <a:off x="968349" y="334698"/>
          <a:ext cx="3538728" cy="122895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C2DBA-17BF-42E0-AF4E-98635010D35C}">
      <dsp:nvSpPr>
        <dsp:cNvPr id="0" name=""/>
        <dsp:cNvSpPr/>
      </dsp:nvSpPr>
      <dsp:spPr>
        <a:xfrm>
          <a:off x="2400300" y="3343988"/>
          <a:ext cx="685800" cy="438912"/>
        </a:xfrm>
        <a:prstGeom prst="downArrow">
          <a:avLst/>
        </a:prstGeom>
        <a:gradFill rotWithShape="0">
          <a:gsLst>
            <a:gs pos="0">
              <a:srgbClr val="0D3475"/>
            </a:gs>
            <a:gs pos="52000">
              <a:schemeClr val="tx2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ADF22918-D063-467A-80BB-C1028045EEB6}">
      <dsp:nvSpPr>
        <dsp:cNvPr id="0" name=""/>
        <dsp:cNvSpPr/>
      </dsp:nvSpPr>
      <dsp:spPr>
        <a:xfrm>
          <a:off x="394258" y="3695118"/>
          <a:ext cx="4697883" cy="82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rgbClr val="0D34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Optimal decision variables</a:t>
          </a:r>
          <a:endParaRPr lang="en-US" sz="2800" b="1" kern="1200" dirty="0">
            <a:solidFill>
              <a:srgbClr val="0D347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4258" y="3695118"/>
        <a:ext cx="4697883" cy="822960"/>
      </dsp:txXfrm>
    </dsp:sp>
    <dsp:sp modelId="{643C0283-872E-4CD8-A502-A1FEB821BA48}">
      <dsp:nvSpPr>
        <dsp:cNvPr id="0" name=""/>
        <dsp:cNvSpPr/>
      </dsp:nvSpPr>
      <dsp:spPr>
        <a:xfrm>
          <a:off x="2254910" y="1658566"/>
          <a:ext cx="1234440" cy="12344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Process constraints</a:t>
          </a:r>
          <a:endParaRPr lang="en-US" sz="1200" b="1" kern="1200" dirty="0"/>
        </a:p>
      </dsp:txBody>
      <dsp:txXfrm>
        <a:off x="2435690" y="1839346"/>
        <a:ext cx="872880" cy="872880"/>
      </dsp:txXfrm>
    </dsp:sp>
    <dsp:sp modelId="{36EC3D68-5178-4415-B89F-B79307B12687}">
      <dsp:nvSpPr>
        <dsp:cNvPr id="0" name=""/>
        <dsp:cNvSpPr/>
      </dsp:nvSpPr>
      <dsp:spPr>
        <a:xfrm>
          <a:off x="1371599" y="732462"/>
          <a:ext cx="1234440" cy="123444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Economic Model</a:t>
          </a:r>
        </a:p>
      </dsp:txBody>
      <dsp:txXfrm>
        <a:off x="1552379" y="913242"/>
        <a:ext cx="872880" cy="872880"/>
      </dsp:txXfrm>
    </dsp:sp>
    <dsp:sp modelId="{C53720E5-6B7F-4331-A52F-85F33DB376BC}">
      <dsp:nvSpPr>
        <dsp:cNvPr id="0" name=""/>
        <dsp:cNvSpPr/>
      </dsp:nvSpPr>
      <dsp:spPr>
        <a:xfrm>
          <a:off x="2633472" y="434002"/>
          <a:ext cx="1234440" cy="12344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Process Model</a:t>
          </a:r>
          <a:endParaRPr lang="en-US" sz="1200" b="1" kern="1200" dirty="0"/>
        </a:p>
      </dsp:txBody>
      <dsp:txXfrm>
        <a:off x="2814252" y="614782"/>
        <a:ext cx="872880" cy="872880"/>
      </dsp:txXfrm>
    </dsp:sp>
    <dsp:sp modelId="{E0F9CD50-223B-4457-B3A5-12AAF0EC07C8}">
      <dsp:nvSpPr>
        <dsp:cNvPr id="0" name=""/>
        <dsp:cNvSpPr/>
      </dsp:nvSpPr>
      <dsp:spPr>
        <a:xfrm>
          <a:off x="789394" y="114755"/>
          <a:ext cx="3840480" cy="3072384"/>
        </a:xfrm>
        <a:prstGeom prst="funnel">
          <a:avLst/>
        </a:prstGeom>
        <a:solidFill>
          <a:schemeClr val="lt1">
            <a:hueOff val="0"/>
            <a:satOff val="0"/>
            <a:lumOff val="0"/>
            <a:alpha val="19000"/>
          </a:schemeClr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 b="0" i="0"/>
            </a:pP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 b="0" i="0"/>
            </a:pPr>
            <a:fld id="{F89BC071-68B3-481C-A50A-49C52F1C7029}" type="datetimeFigureOut">
              <a:rPr lang="nb-NO" smtClean="0"/>
              <a:t>23.07.2018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 b="0" i="0"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 b="0" i="0"/>
            </a:pPr>
            <a:fld id="{F62BC387-C05F-4DDE-8507-7960A2F2C14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03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 b="0" i="0"/>
            </a:pP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 b="0" i="0"/>
            </a:pPr>
            <a:fld id="{9BF32D1B-FB3F-4739-9836-510D52597D43}" type="datetimeFigureOut">
              <a:rPr lang="nb-NO" smtClean="0"/>
              <a:t>23.07.2018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 b="0" i="0"/>
            </a:pPr>
            <a:r>
              <a:rPr lang="x-none"/>
              <a:t>Klikk for å redigere tekststiler i malen</a:t>
            </a:r>
          </a:p>
          <a:p>
            <a:pPr lvl="1">
              <a:defRPr b="0" i="0"/>
            </a:pPr>
            <a:r>
              <a:rPr lang="x-none"/>
              <a:t>Second level</a:t>
            </a:r>
          </a:p>
          <a:p>
            <a:pPr lvl="2">
              <a:defRPr b="0" i="0"/>
            </a:pPr>
            <a:r>
              <a:rPr lang="x-none"/>
              <a:t>Third level</a:t>
            </a:r>
          </a:p>
          <a:p>
            <a:pPr lvl="3">
              <a:defRPr b="0" i="0"/>
            </a:pPr>
            <a:r>
              <a:rPr lang="x-none"/>
              <a:t>Fourth level</a:t>
            </a:r>
          </a:p>
          <a:p>
            <a:pPr lvl="4">
              <a:defRPr b="0" i="0"/>
            </a:pPr>
            <a:r>
              <a:rPr lang="x-none"/>
              <a:t>Fifth level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 b="0" i="0"/>
            </a:pP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 b="0" i="0"/>
            </a:pPr>
            <a:fld id="{03FED6E5-ED65-4858-B424-9922C4728F8B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951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010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𝑔𝑙</m:t>
                                  </m:r>
                                </m:sub>
                              </m:sSub>
                            </m:lim>
                          </m:limLow>
                        </m:fName>
                        <m:e/>
                      </m:func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𝑝𝑜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𝑔𝑙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𝑔𝑙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</m:oMath>
                  </m:oMathPara>
                </a14:m>
                <a:endParaRPr lang="en-GB" b="0" dirty="0" smtClean="0"/>
              </a:p>
              <a:p>
                <a:r>
                  <a:rPr lang="en-GB" b="0" dirty="0" err="1" smtClean="0"/>
                  <a:t>s.t.</a:t>
                </a:r>
                <a:r>
                  <a:rPr lang="en-GB" b="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𝑝𝑔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GB" b="0" i="0" smtClean="0">
                    <a:latin typeface="Cambria Math" panose="02040503050406030204" pitchFamily="18" charset="0"/>
                  </a:rPr>
                  <a:t>max┬(𝑤_𝑔𝑙 )</a:t>
                </a:r>
                <a:r>
                  <a:rPr lang="en-GB" b="0" i="0" smtClean="0">
                    <a:latin typeface="Cambria Math" panose="02040503050406030204" pitchFamily="18" charset="0"/>
                  </a:rPr>
                  <a:t>⁡ </a:t>
                </a:r>
                <a:r>
                  <a:rPr lang="en-GB" b="0" i="0" smtClean="0">
                    <a:latin typeface="Cambria Math" panose="02040503050406030204" pitchFamily="18" charset="0"/>
                  </a:rPr>
                  <a:t>$_𝑜 ∑▒𝑤_𝑝𝑜   −$_𝑔𝑙 ∑▒𝑤_𝑔𝑙   −$_𝑓𝑙  𝑤_𝑓𝑙</a:t>
                </a:r>
                <a:endParaRPr lang="en-GB" b="0" dirty="0" smtClean="0"/>
              </a:p>
              <a:p>
                <a:r>
                  <a:rPr lang="en-GB" b="0" dirty="0" err="1" smtClean="0"/>
                  <a:t>s.t.</a:t>
                </a:r>
                <a:r>
                  <a:rPr lang="en-GB" b="0" dirty="0" smtClean="0"/>
                  <a:t> </a:t>
                </a:r>
              </a:p>
              <a:p>
                <a:pPr/>
                <a:r>
                  <a:rPr lang="en-GB" b="0" i="0" smtClean="0">
                    <a:latin typeface="Cambria Math" panose="02040503050406030204" pitchFamily="18" charset="0"/>
                  </a:rPr>
                  <a:t>∑▒𝑤_𝑝𝑔 ≤𝑤_𝑔^𝑚𝑎𝑥+𝑤_𝑓𝑙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2D1C2-6D99-491E-BDFA-4726DC7D4E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50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 b="0" i="0"/>
            </a:pPr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533AD36B-7906-4963-821D-E031940F9221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468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40A5EBF1-13AB-4CAA-91F3-9032E2FBA1BB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354025B9-B4D1-4DA1-B2E4-4144417E336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54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839B6DEF-4B9A-4A42-ACBD-0B470295AD81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CB150508-837A-4603-90C3-017E2E8C0FC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866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9D85FF10-C4B3-468F-928F-59F8467812CC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93982049-7987-4DD0-B4A9-19E927616D5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5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b="0" i="0"/>
            </a:pPr>
            <a:r>
              <a:rPr lang="en-US" smtClean="0"/>
              <a:t>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EF4F1C12-498B-430A-B8E5-67548D7C71F5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B208E73A-3E54-4D09-A2C8-AC211379B445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246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24E2F0EF-4C1F-4E38-AC94-8BFB9614ADA7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0B46AB39-170E-410A-9D5C-9194CE0A183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88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 b="0" i="0"/>
            </a:pPr>
            <a:r>
              <a:rPr lang="en-US" b="1" smtClean="0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>
              <a:defRPr b="0" i="0"/>
            </a:pPr>
            <a:r>
              <a:rPr lang="en-US" b="1" smtClean="0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17733752-5CE4-4C74-BDF2-BD7964CFAA32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B33A6528-BC17-4EBB-8114-D234C164149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096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39BE114E-9D94-4F11-9A46-ED6CCE7D916E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E1BA492E-7DC1-4FAF-AAB2-BEB83B400CE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3339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E882FD04-C13C-41D7-89EC-ECDB4DE0866E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0F646728-8B3F-4A55-90CA-1AC622726E0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60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b="0" i="0"/>
            </a:pPr>
            <a:r>
              <a:rPr lang="en-US" smtClean="0"/>
              <a:t>Edit Master text styles</a:t>
            </a:r>
          </a:p>
          <a:p>
            <a:pPr lvl="1">
              <a:defRPr b="0" i="0"/>
            </a:pPr>
            <a:r>
              <a:rPr lang="en-US" smtClean="0"/>
              <a:t>Second level</a:t>
            </a:r>
          </a:p>
          <a:p>
            <a:pPr lvl="2">
              <a:defRPr b="0" i="0"/>
            </a:pPr>
            <a:r>
              <a:rPr lang="en-US" smtClean="0"/>
              <a:t>Third level</a:t>
            </a:r>
          </a:p>
          <a:p>
            <a:pPr lvl="3">
              <a:defRPr b="0" i="0"/>
            </a:pPr>
            <a:r>
              <a:rPr lang="en-US" smtClean="0"/>
              <a:t>Fourth level</a:t>
            </a:r>
          </a:p>
          <a:p>
            <a:pPr lvl="4">
              <a:defRPr b="0" i="0"/>
            </a:pPr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 b="0" i="0"/>
            </a:pPr>
            <a:r>
              <a:rPr lang="en-US" smtClean="0"/>
              <a:t>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D851369C-0B3C-4A7F-8C3B-DCBF1BE8FA5C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91958767-E146-4A70-A5A6-534A1EE4E8F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 b="0" i="0"/>
            </a:pPr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 b="0" i="0"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 b="0" i="0"/>
            </a:pPr>
            <a:r>
              <a:rPr lang="en-US" smtClean="0"/>
              <a:t>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fld id="{33EF9D21-964D-4EFE-A3DB-DBF7AFBBD1E9}" type="datetimeFigureOut">
              <a:rPr lang="nb-NO" smtClean="0">
                <a:solidFill>
                  <a:prstClr val="black"/>
                </a:solidFill>
              </a:rPr>
              <a:t>23.07.2018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 b="0" i="0"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b="0" i="0"/>
            </a:pPr>
            <a:fld id="{34B9D39E-0FD0-4D97-AE25-BB510AD3DD97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540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 b="0" i="0"/>
            </a:pPr>
            <a:r>
              <a:rPr lang="x-none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 b="0" i="0"/>
            </a:pPr>
            <a:r>
              <a:rPr lang="x-none"/>
              <a:t>Klikk for å redigere tekststiler i malen</a:t>
            </a:r>
          </a:p>
          <a:p>
            <a:pPr lvl="1">
              <a:defRPr b="0" i="0"/>
            </a:pPr>
            <a:r>
              <a:rPr lang="x-none"/>
              <a:t>Second level</a:t>
            </a:r>
          </a:p>
          <a:p>
            <a:pPr lvl="2">
              <a:defRPr b="0" i="0"/>
            </a:pPr>
            <a:r>
              <a:rPr lang="x-none"/>
              <a:t>Third level</a:t>
            </a:r>
          </a:p>
          <a:p>
            <a:pPr lvl="3">
              <a:defRPr b="0" i="0"/>
            </a:pPr>
            <a:r>
              <a:rPr lang="x-none"/>
              <a:t>Fourth level</a:t>
            </a:r>
          </a:p>
          <a:p>
            <a:pPr lvl="4">
              <a:defRPr b="0" i="0"/>
            </a:pPr>
            <a:r>
              <a:rPr lang="x-none"/>
              <a:t>Fifth level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 b="0" i="0"/>
            </a:pPr>
            <a:fld id="{04DBF964-4BD5-4632-AA07-65EFF81BDA02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6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3180" y="6465944"/>
            <a:ext cx="976089" cy="183326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529842" y="6437169"/>
            <a:ext cx="2253048" cy="274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1200">
                <a:solidFill>
                  <a:prstClr val="black"/>
                </a:solidFill>
                <a:cs typeface="Arial"/>
              </a:rPr>
              <a:t>Knowledge for a </a:t>
            </a:r>
            <a:r>
              <a:rPr lang="x-none" sz="1200">
                <a:solidFill>
                  <a:srgbClr val="0D3475"/>
                </a:solidFill>
                <a:cs typeface="Arial"/>
              </a:rPr>
              <a:t>better </a:t>
            </a:r>
            <a:r>
              <a:rPr lang="x-none" sz="1200">
                <a:solidFill>
                  <a:prstClr val="black"/>
                </a:solidFill>
                <a:cs typeface="Arial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45421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"/>
          <p:cNvSpPr/>
          <p:nvPr/>
        </p:nvSpPr>
        <p:spPr>
          <a:xfrm>
            <a:off x="0" y="1860835"/>
            <a:ext cx="12192000" cy="1649128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395" y="2198682"/>
            <a:ext cx="11987605" cy="1124045"/>
          </a:xfrm>
        </p:spPr>
        <p:txBody>
          <a:bodyPr>
            <a:noAutofit/>
          </a:bodyPr>
          <a:lstStyle/>
          <a:p>
            <a:r>
              <a:rPr lang="en-US" sz="4800" dirty="0"/>
              <a:t>An overview and evaluation of approaches for online process </a:t>
            </a:r>
            <a:r>
              <a:rPr lang="en-US" sz="4800" dirty="0" smtClean="0"/>
              <a:t>optimization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5324"/>
            <a:ext cx="9144000" cy="1412475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chemeClr val="bg2">
                    <a:lumMod val="25000"/>
                  </a:schemeClr>
                </a:solidFill>
              </a:rPr>
              <a:t>Sigurd Skogestad</a:t>
            </a:r>
            <a:r>
              <a:rPr lang="nb-NO" dirty="0" smtClean="0">
                <a:solidFill>
                  <a:schemeClr val="bg2">
                    <a:lumMod val="25000"/>
                  </a:schemeClr>
                </a:solidFill>
              </a:rPr>
              <a:t>, Dinesh Krishnamoorthy</a:t>
            </a:r>
            <a:endParaRPr lang="nb-NO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</a:t>
            </a:r>
            <a:r>
              <a:rPr lang="nb-NO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Chemical Engineering</a:t>
            </a:r>
          </a:p>
          <a:p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Norwegian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nb-N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Science and Technology, Trondheim, Norway</a:t>
            </a:r>
            <a:endParaRPr lang="nb-NO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73" y="375016"/>
            <a:ext cx="756217" cy="6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62168" y="388504"/>
            <a:ext cx="41352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SUBPRO</a:t>
            </a:r>
            <a:r>
              <a:rPr lang="nb-NO" altLang="nb-NO" sz="16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nb-NO" altLang="nb-NO" sz="16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nb-NO" altLang="nb-NO" sz="1600" b="1" dirty="0">
                <a:solidFill>
                  <a:srgbClr val="1F497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SUBSEA PRODUCTION AND PROCESSING</a:t>
            </a:r>
            <a:endParaRPr lang="nb-NO" altLang="nb-NO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167" y="6133065"/>
            <a:ext cx="124492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“Steady-state </a:t>
            </a:r>
            <a:r>
              <a:rPr lang="en-US" sz="1200" dirty="0"/>
              <a:t>real-time optimization using transient </a:t>
            </a:r>
            <a:r>
              <a:rPr lang="en-US" sz="1200" dirty="0" smtClean="0"/>
              <a:t>measurements”, D. </a:t>
            </a:r>
            <a:r>
              <a:rPr lang="nb-NO" sz="1200" dirty="0" smtClean="0"/>
              <a:t>Krishnamoorthy, B. Foss, S. Skogestad, </a:t>
            </a:r>
            <a:r>
              <a:rPr lang="nb-NO" sz="1200" i="1" dirty="0" smtClean="0"/>
              <a:t>Comp. </a:t>
            </a:r>
            <a:r>
              <a:rPr lang="nb-NO" sz="1200" i="1" dirty="0" err="1" smtClean="0"/>
              <a:t>Chem</a:t>
            </a:r>
            <a:r>
              <a:rPr lang="nb-NO" sz="1200" i="1" dirty="0" smtClean="0"/>
              <a:t>. Eng.. </a:t>
            </a:r>
            <a:r>
              <a:rPr lang="nb-NO" sz="1200" dirty="0" smtClean="0"/>
              <a:t>115, 34-45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“A Feedback RTO strategy using Transient Measurements”, </a:t>
            </a:r>
            <a:r>
              <a:rPr lang="nb-NO" sz="1200" dirty="0"/>
              <a:t>D. Krishnamoorthy, E. Jahanshahi, S. Skogestad, </a:t>
            </a:r>
            <a:r>
              <a:rPr lang="nb-NO" sz="1200" i="1" dirty="0" err="1"/>
              <a:t>Ind.Eng.Chem.Res</a:t>
            </a:r>
            <a:r>
              <a:rPr lang="nb-NO" sz="1200" i="1" dirty="0"/>
              <a:t>. </a:t>
            </a:r>
            <a:r>
              <a:rPr lang="nb-NO" sz="1200" dirty="0"/>
              <a:t>(</a:t>
            </a:r>
            <a:r>
              <a:rPr lang="nb-NO" sz="1200" dirty="0" err="1"/>
              <a:t>submitted</a:t>
            </a:r>
            <a:r>
              <a:rPr lang="nb-NO" sz="1200" dirty="0"/>
              <a:t> 2018), </a:t>
            </a:r>
            <a:r>
              <a:rPr lang="nb-NO" sz="1200" dirty="0" err="1"/>
              <a:t>Also</a:t>
            </a:r>
            <a:r>
              <a:rPr lang="nb-NO" sz="1200" dirty="0"/>
              <a:t> ESCAPE Graz, </a:t>
            </a:r>
            <a:r>
              <a:rPr lang="nb-NO" sz="1200" dirty="0" smtClean="0"/>
              <a:t>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“On combining extremum seeking control and self-optimizing control.” Straus. J, Krishnamoorthy, D., and Skogestad, S., </a:t>
            </a:r>
            <a:r>
              <a:rPr lang="en-US" sz="1200" i="1" dirty="0"/>
              <a:t>J. Proc. Control </a:t>
            </a:r>
            <a:r>
              <a:rPr lang="en-US" sz="1200" dirty="0"/>
              <a:t>(under revision</a:t>
            </a:r>
            <a:r>
              <a:rPr lang="en-US" sz="1200" dirty="0" smtClean="0"/>
              <a:t>, 2018).</a:t>
            </a:r>
            <a:endParaRPr lang="en-GB" sz="1200" dirty="0"/>
          </a:p>
        </p:txBody>
      </p:sp>
      <p:pic>
        <p:nvPicPr>
          <p:cNvPr id="10" name="Bilde 6" descr="hovedlogo_eng_objekt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747" y="315223"/>
            <a:ext cx="3037291" cy="1008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763733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AMCEDS workshop, Shanghai, 23 </a:t>
            </a:r>
            <a:r>
              <a:rPr lang="nb-NO" dirty="0" err="1" smtClean="0"/>
              <a:t>July</a:t>
            </a:r>
            <a:r>
              <a:rPr lang="nb-NO" dirty="0" smtClean="0"/>
              <a:t> 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18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 to address steady-state wait time?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971675"/>
            <a:ext cx="5219700" cy="4290065"/>
          </a:xfrm>
        </p:spPr>
        <p:txBody>
          <a:bodyPr>
            <a:normAutofit/>
          </a:bodyPr>
          <a:lstStyle/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71600" y="1918258"/>
            <a:ext cx="8868104" cy="3692966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OBVIOUS: DYNAMIC RTO</a:t>
            </a:r>
          </a:p>
          <a:p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1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Dynamic real-time optimization (DRTO)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6987" y="2466207"/>
            <a:ext cx="5726102" cy="3494319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Uses all (transient) data</a:t>
            </a:r>
          </a:p>
          <a:p>
            <a:pPr>
              <a:spcAft>
                <a:spcPts val="1800"/>
              </a:spcAft>
            </a:pPr>
            <a:r>
              <a:rPr lang="en-GB" sz="2400" dirty="0">
                <a:latin typeface="Calibri Light" panose="020F0302020204030204" pitchFamily="34" charset="0"/>
              </a:rPr>
              <a:t>D</a:t>
            </a:r>
            <a:r>
              <a:rPr lang="en-GB" sz="2400" dirty="0" smtClean="0">
                <a:latin typeface="Calibri Light" panose="020F0302020204030204" pitchFamily="34" charset="0"/>
              </a:rPr>
              <a:t>ynamic models 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Dynamic optimization is computationally intensive</a:t>
            </a:r>
            <a:endParaRPr lang="en-GB" sz="2000" dirty="0" smtClean="0">
              <a:latin typeface="Calibri Light" panose="020F03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sz="2400" dirty="0">
                <a:latin typeface="Calibri Light" panose="020F0302020204030204" pitchFamily="34" charset="0"/>
              </a:rPr>
              <a:t>Closely related to </a:t>
            </a:r>
            <a:r>
              <a:rPr lang="en-GB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economic MPC</a:t>
            </a:r>
            <a:endParaRPr lang="en-GB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>
              <a:spcAft>
                <a:spcPts val="1800"/>
              </a:spcAft>
            </a:pPr>
            <a:endParaRPr lang="en-GB" sz="2400" dirty="0" smtClean="0">
              <a:latin typeface="Calibri Light" panose="020F0302020204030204" pitchFamily="34" charset="0"/>
            </a:endParaRPr>
          </a:p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4302" y="2189764"/>
            <a:ext cx="3967318" cy="3526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9068" y="2775473"/>
            <a:ext cx="14157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 err="1" smtClean="0"/>
              <a:t>optimization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475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Economic </a:t>
            </a:r>
            <a:r>
              <a:rPr lang="en-GB" sz="3600" dirty="0"/>
              <a:t>MPC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GB" sz="3600" dirty="0" smtClean="0"/>
              <a:t>Dynamic </a:t>
            </a:r>
            <a:r>
              <a:rPr lang="en-GB" sz="3600" dirty="0"/>
              <a:t>RTO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971675"/>
            <a:ext cx="5219700" cy="4290065"/>
          </a:xfrm>
        </p:spPr>
        <p:txBody>
          <a:bodyPr/>
          <a:lstStyle/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0006" y="1682326"/>
            <a:ext cx="3423344" cy="3042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53" y="1675141"/>
            <a:ext cx="3293212" cy="29800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6334" y="5045026"/>
            <a:ext cx="4591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Centralized “</a:t>
            </a:r>
            <a:r>
              <a:rPr lang="en-GB" sz="20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All-in-one</a:t>
            </a:r>
            <a:r>
              <a:rPr lang="en-GB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” optimizer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Higher sampling rates</a:t>
            </a:r>
            <a:endParaRPr lang="en-GB" sz="20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9425" y="5045026"/>
            <a:ext cx="4982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Hierarchical layers with time scale separation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Lower sampling rates</a:t>
            </a:r>
            <a:endParaRPr lang="en-GB" sz="2000" b="1" dirty="0">
              <a:solidFill>
                <a:schemeClr val="accent5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719" y="306522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MPC/PID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4191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Dynamic RTO has problems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971675"/>
            <a:ext cx="5219700" cy="4290065"/>
          </a:xfrm>
        </p:spPr>
        <p:txBody>
          <a:bodyPr/>
          <a:lstStyle/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Slow and not robust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Dynamic optimization is computationally expensive - even with today’s computing power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Numerical issues, convergence problems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Mixed-integer variables 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Still an open problem, especially for dynamic problems</a:t>
            </a:r>
          </a:p>
        </p:txBody>
      </p:sp>
    </p:spTree>
    <p:extLst>
      <p:ext uri="{BB962C8B-B14F-4D97-AF65-F5344CB8AC3E}">
        <p14:creationId xmlns:p14="http://schemas.microsoft.com/office/powerpoint/2010/main" val="1524982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 to address problems with dynamic RTO?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1" y="1971675"/>
            <a:ext cx="5219700" cy="4290065"/>
          </a:xfrm>
        </p:spPr>
        <p:txBody>
          <a:bodyPr>
            <a:normAutofit/>
          </a:bodyPr>
          <a:lstStyle/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71600" y="1918258"/>
            <a:ext cx="8868104" cy="3692966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</a:pPr>
            <a:r>
              <a:rPr lang="en-GB" sz="28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Hybrid RTO</a:t>
            </a:r>
          </a:p>
          <a:p>
            <a:pPr lvl="1">
              <a:spcAft>
                <a:spcPts val="1800"/>
              </a:spcAft>
            </a:pPr>
            <a:r>
              <a:rPr lang="en-GB" sz="2800" dirty="0" smtClean="0">
                <a:latin typeface="Calibri Light" panose="020F0302020204030204" pitchFamily="34" charset="0"/>
              </a:rPr>
              <a:t>Feedback based RTO</a:t>
            </a:r>
          </a:p>
          <a:p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5" y="120921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/>
              <a:t>Hybrid RTO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2198954"/>
            <a:ext cx="3744099" cy="2709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4497" y="2198954"/>
            <a:ext cx="3982704" cy="262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6604" y="2133600"/>
            <a:ext cx="4244421" cy="27748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855200" y="2751667"/>
            <a:ext cx="1524000" cy="762000"/>
          </a:xfrm>
          <a:prstGeom prst="ellipse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Curved Down Arrow 11"/>
          <p:cNvSpPr/>
          <p:nvPr/>
        </p:nvSpPr>
        <p:spPr>
          <a:xfrm flipH="1">
            <a:off x="7255933" y="1366923"/>
            <a:ext cx="3615267" cy="1413933"/>
          </a:xfrm>
          <a:prstGeom prst="curvedDownArrow">
            <a:avLst>
              <a:gd name="adj1" fmla="val 0"/>
              <a:gd name="adj2" fmla="val 6803"/>
              <a:gd name="adj3" fmla="val 6438"/>
            </a:avLst>
          </a:prstGeom>
          <a:solidFill>
            <a:srgbClr val="0070C0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8429" y="2294467"/>
            <a:ext cx="1524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4" name="Curved Down Arrow 13"/>
          <p:cNvSpPr/>
          <p:nvPr/>
        </p:nvSpPr>
        <p:spPr>
          <a:xfrm>
            <a:off x="1477038" y="1417638"/>
            <a:ext cx="3992429" cy="876828"/>
          </a:xfrm>
          <a:prstGeom prst="curvedDownArrow">
            <a:avLst>
              <a:gd name="adj1" fmla="val 0"/>
              <a:gd name="adj2" fmla="val 11001"/>
              <a:gd name="adj3" fmla="val 112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6604" y="5007999"/>
            <a:ext cx="393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Dynamic Estimation </a:t>
            </a:r>
          </a:p>
          <a:p>
            <a:pPr algn="ctr"/>
            <a:r>
              <a:rPr lang="en-GB" sz="2400" dirty="0"/>
              <a:t> + </a:t>
            </a:r>
          </a:p>
          <a:p>
            <a:pPr algn="ctr"/>
            <a:r>
              <a:rPr lang="en-GB" sz="2400" dirty="0"/>
              <a:t>Static Optimization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2815" t="23945" r="16981" b="52542"/>
          <a:stretch/>
        </p:blipFill>
        <p:spPr>
          <a:xfrm>
            <a:off x="6222195" y="2860664"/>
            <a:ext cx="1202944" cy="6177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l="18304" t="4338" r="48698" b="72264"/>
          <a:stretch/>
        </p:blipFill>
        <p:spPr>
          <a:xfrm>
            <a:off x="4742012" y="2318851"/>
            <a:ext cx="1235456" cy="6339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76750" y="6311898"/>
            <a:ext cx="7715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Krishnamoorthy, D., Foss, B. and Skogestad, S., 2018. Steady-State Real-time Optimization using Transient Measurements. Computers and Chemical Engineering, Vol 115, p.34-45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80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41" y="174308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CASE STUDY: Gas lift</a:t>
            </a:r>
            <a:endParaRPr lang="en-GB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17061" y="407141"/>
            <a:ext cx="7251047" cy="5520203"/>
            <a:chOff x="212707" y="559356"/>
            <a:chExt cx="5438285" cy="4140152"/>
          </a:xfrm>
        </p:grpSpPr>
        <p:grpSp>
          <p:nvGrpSpPr>
            <p:cNvPr id="27" name="Group 26"/>
            <p:cNvGrpSpPr/>
            <p:nvPr/>
          </p:nvGrpSpPr>
          <p:grpSpPr>
            <a:xfrm>
              <a:off x="212707" y="2235708"/>
              <a:ext cx="735013" cy="2463800"/>
              <a:chOff x="655637" y="1790700"/>
              <a:chExt cx="735013" cy="2463800"/>
            </a:xfrm>
          </p:grpSpPr>
          <p:sp>
            <p:nvSpPr>
              <p:cNvPr id="8" name="Can 7"/>
              <p:cNvSpPr/>
              <p:nvPr/>
            </p:nvSpPr>
            <p:spPr>
              <a:xfrm>
                <a:off x="1206500" y="2190750"/>
                <a:ext cx="184150" cy="1809750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  <a:alpha val="43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  <a:alpha val="26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  <a:alpha val="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1298575" y="2082800"/>
                <a:ext cx="0" cy="21717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41425" y="4155281"/>
                <a:ext cx="114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41425" y="4202906"/>
                <a:ext cx="114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lowchart: Collate 15"/>
              <p:cNvSpPr/>
              <p:nvPr/>
            </p:nvSpPr>
            <p:spPr>
              <a:xfrm>
                <a:off x="1252537" y="1955800"/>
                <a:ext cx="92075" cy="127000"/>
              </a:xfrm>
              <a:prstGeom prst="flowChartCollat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an 19"/>
              <p:cNvSpPr/>
              <p:nvPr/>
            </p:nvSpPr>
            <p:spPr>
              <a:xfrm rot="5400000">
                <a:off x="1012585" y="2222342"/>
                <a:ext cx="45721" cy="356392"/>
              </a:xfrm>
              <a:prstGeom prst="can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1" name="Can 20"/>
              <p:cNvSpPr/>
              <p:nvPr/>
            </p:nvSpPr>
            <p:spPr>
              <a:xfrm rot="5400000">
                <a:off x="687544" y="2345772"/>
                <a:ext cx="45723" cy="109538"/>
              </a:xfrm>
              <a:prstGeom prst="can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7" name="Flowchart: Collate 16"/>
              <p:cNvSpPr/>
              <p:nvPr/>
            </p:nvSpPr>
            <p:spPr>
              <a:xfrm rot="5400000">
                <a:off x="765174" y="2337038"/>
                <a:ext cx="92075" cy="127000"/>
              </a:xfrm>
              <a:prstGeom prst="flowChartCollat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5" name="Straight Connector 24"/>
              <p:cNvCxnSpPr>
                <a:stCxn id="16" idx="0"/>
              </p:cNvCxnSpPr>
              <p:nvPr/>
            </p:nvCxnSpPr>
            <p:spPr>
              <a:xfrm flipV="1">
                <a:off x="1298575" y="1790700"/>
                <a:ext cx="0" cy="1651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1352659" y="2235708"/>
              <a:ext cx="735013" cy="2463800"/>
              <a:chOff x="655637" y="1790700"/>
              <a:chExt cx="735013" cy="2463800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1206500" y="2190750"/>
                <a:ext cx="184150" cy="1809750"/>
              </a:xfrm>
              <a:prstGeom prst="can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  <a:alpha val="43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  <a:alpha val="26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  <a:alpha val="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298575" y="2082800"/>
                <a:ext cx="0" cy="21717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241425" y="4155281"/>
                <a:ext cx="114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241425" y="4202906"/>
                <a:ext cx="1143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Flowchart: Collate 32"/>
              <p:cNvSpPr/>
              <p:nvPr/>
            </p:nvSpPr>
            <p:spPr>
              <a:xfrm>
                <a:off x="1252537" y="1955800"/>
                <a:ext cx="92075" cy="127000"/>
              </a:xfrm>
              <a:prstGeom prst="flowChartCollat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Can 33"/>
              <p:cNvSpPr/>
              <p:nvPr/>
            </p:nvSpPr>
            <p:spPr>
              <a:xfrm rot="5400000">
                <a:off x="1012585" y="2222342"/>
                <a:ext cx="45721" cy="356392"/>
              </a:xfrm>
              <a:prstGeom prst="can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5" name="Can 34"/>
              <p:cNvSpPr/>
              <p:nvPr/>
            </p:nvSpPr>
            <p:spPr>
              <a:xfrm rot="5400000">
                <a:off x="687544" y="2345772"/>
                <a:ext cx="45723" cy="109538"/>
              </a:xfrm>
              <a:prstGeom prst="can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6" name="Flowchart: Collate 35"/>
              <p:cNvSpPr/>
              <p:nvPr/>
            </p:nvSpPr>
            <p:spPr>
              <a:xfrm rot="5400000">
                <a:off x="765174" y="2337038"/>
                <a:ext cx="92075" cy="127000"/>
              </a:xfrm>
              <a:prstGeom prst="flowChartCollate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7" name="Straight Connector 36"/>
              <p:cNvCxnSpPr>
                <a:stCxn id="33" idx="0"/>
              </p:cNvCxnSpPr>
              <p:nvPr/>
            </p:nvCxnSpPr>
            <p:spPr>
              <a:xfrm flipV="1">
                <a:off x="1298575" y="1790700"/>
                <a:ext cx="0" cy="16510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>
              <a:off x="368281" y="2235708"/>
              <a:ext cx="215754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2524791" y="1216819"/>
              <a:ext cx="908992" cy="1018618"/>
            </a:xfrm>
            <a:custGeom>
              <a:avLst/>
              <a:gdLst>
                <a:gd name="connsiteX0" fmla="*/ 0 w 908992"/>
                <a:gd name="connsiteY0" fmla="*/ 1018032 h 1018618"/>
                <a:gd name="connsiteX1" fmla="*/ 426720 w 908992"/>
                <a:gd name="connsiteY1" fmla="*/ 981456 h 1018618"/>
                <a:gd name="connsiteX2" fmla="*/ 719328 w 908992"/>
                <a:gd name="connsiteY2" fmla="*/ 780288 h 1018618"/>
                <a:gd name="connsiteX3" fmla="*/ 883920 w 908992"/>
                <a:gd name="connsiteY3" fmla="*/ 481584 h 1018618"/>
                <a:gd name="connsiteX4" fmla="*/ 908304 w 908992"/>
                <a:gd name="connsiteY4" fmla="*/ 0 h 1018618"/>
                <a:gd name="connsiteX5" fmla="*/ 908304 w 908992"/>
                <a:gd name="connsiteY5" fmla="*/ 0 h 1018618"/>
                <a:gd name="connsiteX6" fmla="*/ 908304 w 908992"/>
                <a:gd name="connsiteY6" fmla="*/ 0 h 1018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8992" h="1018618">
                  <a:moveTo>
                    <a:pt x="0" y="1018032"/>
                  </a:moveTo>
                  <a:cubicBezTo>
                    <a:pt x="153416" y="1019556"/>
                    <a:pt x="306832" y="1021080"/>
                    <a:pt x="426720" y="981456"/>
                  </a:cubicBezTo>
                  <a:cubicBezTo>
                    <a:pt x="546608" y="941832"/>
                    <a:pt x="643128" y="863600"/>
                    <a:pt x="719328" y="780288"/>
                  </a:cubicBezTo>
                  <a:cubicBezTo>
                    <a:pt x="795528" y="696976"/>
                    <a:pt x="852424" y="611632"/>
                    <a:pt x="883920" y="481584"/>
                  </a:cubicBezTo>
                  <a:cubicBezTo>
                    <a:pt x="915416" y="351536"/>
                    <a:pt x="908304" y="0"/>
                    <a:pt x="908304" y="0"/>
                  </a:cubicBezTo>
                  <a:lnTo>
                    <a:pt x="908304" y="0"/>
                  </a:lnTo>
                  <a:lnTo>
                    <a:pt x="908304" y="0"/>
                  </a:lnTo>
                </a:path>
              </a:pathLst>
            </a:cu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423286" y="1219200"/>
              <a:ext cx="47548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ounded Rectangle 2"/>
            <p:cNvSpPr/>
            <p:nvPr/>
          </p:nvSpPr>
          <p:spPr>
            <a:xfrm>
              <a:off x="3898774" y="866775"/>
              <a:ext cx="1281112" cy="70008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2">
                    <a:alpha val="47000"/>
                    <a:lumMod val="40000"/>
                    <a:lumOff val="60000"/>
                  </a:schemeClr>
                </a:gs>
                <a:gs pos="33000">
                  <a:schemeClr val="bg2">
                    <a:lumMod val="80000"/>
                  </a:schemeClr>
                </a:gs>
                <a:gs pos="100000">
                  <a:schemeClr val="bg1">
                    <a:lumMod val="95000"/>
                    <a:alpha val="91000"/>
                  </a:schemeClr>
                </a:gs>
              </a:gsLst>
              <a:lin ang="16200000" scaled="1"/>
              <a:tileRect/>
            </a:gradFill>
            <a:ln w="31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712208" y="1566863"/>
              <a:ext cx="0" cy="3899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3"/>
            </p:cNvCxnSpPr>
            <p:nvPr/>
          </p:nvCxnSpPr>
          <p:spPr>
            <a:xfrm>
              <a:off x="5179886" y="1216819"/>
              <a:ext cx="471106" cy="2381"/>
            </a:xfrm>
            <a:prstGeom prst="line">
              <a:avLst/>
            </a:prstGeom>
            <a:ln>
              <a:solidFill>
                <a:srgbClr val="BBAC7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712208" y="559356"/>
              <a:ext cx="0" cy="3074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06112" y="559356"/>
              <a:ext cx="93878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590381" y="7264971"/>
            <a:ext cx="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90605" y="2083463"/>
                <a:ext cx="769505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𝑝𝑜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05" y="2083463"/>
                <a:ext cx="769505" cy="490199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04268" y="2082693"/>
                <a:ext cx="784446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𝑝𝑔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68" y="2082693"/>
                <a:ext cx="784446" cy="491738"/>
              </a:xfrm>
              <a:prstGeom prst="rect">
                <a:avLst/>
              </a:prstGeom>
              <a:blipFill>
                <a:blip r:embed="rId4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1010" y="2944889"/>
                <a:ext cx="721993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𝑔𝑙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10" y="2944889"/>
                <a:ext cx="721993" cy="491738"/>
              </a:xfrm>
              <a:prstGeom prst="rect">
                <a:avLst/>
              </a:prstGeom>
              <a:blipFill>
                <a:blip r:embed="rId5"/>
                <a:stretch>
                  <a:fillRect b="-123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068233" y="98109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Main objective: Max oil prod.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902043" y="134704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Constraint: Max Gas capacity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984" y="3748943"/>
            <a:ext cx="6060498" cy="1787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6378" y="6056663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Main </a:t>
            </a:r>
            <a:r>
              <a:rPr lang="nb-NO" sz="2000" dirty="0" err="1" smtClean="0"/>
              <a:t>disturbance</a:t>
            </a:r>
            <a:r>
              <a:rPr lang="nb-NO" sz="2000" dirty="0" smtClean="0"/>
              <a:t> (d): GOR </a:t>
            </a:r>
            <a:r>
              <a:rPr lang="nb-NO" sz="2000" dirty="0" err="1" smtClean="0"/>
              <a:t>variation</a:t>
            </a:r>
            <a:endParaRPr lang="nb-NO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95736" y="5660411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err="1" smtClean="0">
                <a:solidFill>
                  <a:srgbClr val="FF0000"/>
                </a:solidFill>
              </a:rPr>
              <a:t>Reservoir</a:t>
            </a:r>
            <a:endParaRPr lang="nb-NO" dirty="0" smtClean="0">
              <a:solidFill>
                <a:srgbClr val="FF0000"/>
              </a:solidFill>
            </a:endParaRPr>
          </a:p>
          <a:p>
            <a:pPr algn="ctr"/>
            <a:r>
              <a:rPr lang="nb-NO" dirty="0"/>
              <a:t>GOR = Gas/Oil ratio in </a:t>
            </a:r>
            <a:r>
              <a:rPr lang="nb-NO" dirty="0" err="1"/>
              <a:t>feed</a:t>
            </a:r>
            <a:r>
              <a:rPr lang="nb-NO" dirty="0"/>
              <a:t> (</a:t>
            </a:r>
            <a:r>
              <a:rPr lang="nb-NO" dirty="0" err="1"/>
              <a:t>reservoir</a:t>
            </a:r>
            <a:r>
              <a:rPr lang="nb-NO" dirty="0"/>
              <a:t>)</a:t>
            </a:r>
          </a:p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049" y="354109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MV</a:t>
            </a:r>
            <a:r>
              <a:rPr lang="nb-NO" baseline="-25000" dirty="0" smtClean="0">
                <a:solidFill>
                  <a:srgbClr val="FF0000"/>
                </a:solidFill>
              </a:rPr>
              <a:t>1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468" y="356427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MV</a:t>
            </a:r>
            <a:r>
              <a:rPr lang="nb-NO" baseline="-25000" dirty="0" smtClean="0">
                <a:solidFill>
                  <a:srgbClr val="FF0000"/>
                </a:solidFill>
              </a:rPr>
              <a:t>2</a:t>
            </a:r>
            <a:endParaRPr lang="nb-NO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5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02" y="355482"/>
            <a:ext cx="12241428" cy="872184"/>
            <a:chOff x="-2251" y="194421"/>
            <a:chExt cx="9179618" cy="654138"/>
          </a:xfrm>
        </p:grpSpPr>
        <p:sp>
          <p:nvSpPr>
            <p:cNvPr id="10" name="Rektangel 2"/>
            <p:cNvSpPr/>
            <p:nvPr/>
          </p:nvSpPr>
          <p:spPr>
            <a:xfrm>
              <a:off x="-2251" y="194421"/>
              <a:ext cx="9144000" cy="654138"/>
            </a:xfrm>
            <a:prstGeom prst="rect">
              <a:avLst/>
            </a:prstGeom>
            <a:solidFill>
              <a:schemeClr val="bg2"/>
            </a:solidFill>
            <a:ln w="12700" cap="flat" algn="ctr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nb-NO" sz="2400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04908" y="388485"/>
              <a:ext cx="972459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nb-NO" altLang="nb-NO" sz="1867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99" y="220073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Disturbance: GOR </a:t>
            </a:r>
            <a:r>
              <a:rPr lang="en-GB" sz="3200" dirty="0"/>
              <a:t>variation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825" y="2391956"/>
            <a:ext cx="5866351" cy="29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937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Typical measured data (pressures and flowrates)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8375" y="1227666"/>
            <a:ext cx="5109246" cy="511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24" y="187937"/>
            <a:ext cx="12415706" cy="1143000"/>
          </a:xfrm>
        </p:spPr>
        <p:txBody>
          <a:bodyPr>
            <a:normAutofit/>
          </a:bodyPr>
          <a:lstStyle/>
          <a:p>
            <a:r>
              <a:rPr lang="en-GB" sz="3200" dirty="0"/>
              <a:t>GOR estimation </a:t>
            </a:r>
            <a:r>
              <a:rPr lang="en-GB" sz="3200" dirty="0" smtClean="0"/>
              <a:t>- using “data reconciliation” (traditional static RTO)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825" y="2391956"/>
            <a:ext cx="5866351" cy="294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5380" y="5654180"/>
            <a:ext cx="589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Problem: </a:t>
            </a:r>
            <a:r>
              <a:rPr lang="nb-NO" dirty="0" smtClean="0">
                <a:solidFill>
                  <a:srgbClr val="FF0000"/>
                </a:solidFill>
              </a:rPr>
              <a:t>Steady-</a:t>
            </a:r>
            <a:r>
              <a:rPr lang="nb-NO" dirty="0" err="1" smtClean="0">
                <a:solidFill>
                  <a:srgbClr val="FF0000"/>
                </a:solidFill>
              </a:rPr>
              <a:t>state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wait</a:t>
            </a:r>
            <a:r>
              <a:rPr lang="nb-NO" dirty="0" smtClean="0">
                <a:solidFill>
                  <a:srgbClr val="FF0000"/>
                </a:solidFill>
              </a:rPr>
              <a:t> time </a:t>
            </a:r>
            <a:r>
              <a:rPr lang="nb-NO" dirty="0" smtClean="0"/>
              <a:t>for data </a:t>
            </a:r>
            <a:r>
              <a:rPr lang="nb-NO" dirty="0" err="1" smtClean="0"/>
              <a:t>reconciliation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459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3" y="0"/>
            <a:ext cx="5313627" cy="68666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6923" y="1076265"/>
            <a:ext cx="1496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Trondheim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44100" y="1476375"/>
            <a:ext cx="600075" cy="904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2"/>
          <a:stretch/>
        </p:blipFill>
        <p:spPr>
          <a:xfrm>
            <a:off x="133350" y="114300"/>
            <a:ext cx="6331150" cy="30146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12" y="254662"/>
            <a:ext cx="1757511" cy="21265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6"/>
          <a:stretch/>
        </p:blipFill>
        <p:spPr>
          <a:xfrm>
            <a:off x="842777" y="3246368"/>
            <a:ext cx="5828659" cy="319465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682343" y="1581374"/>
            <a:ext cx="143435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8041" y="123613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Arctic </a:t>
            </a:r>
            <a:r>
              <a:rPr lang="nb-NO" dirty="0" err="1" smtClean="0"/>
              <a:t>circle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892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14" y="128792"/>
            <a:ext cx="11970884" cy="1325563"/>
          </a:xfrm>
        </p:spPr>
        <p:txBody>
          <a:bodyPr>
            <a:normAutofit/>
          </a:bodyPr>
          <a:lstStyle/>
          <a:p>
            <a:r>
              <a:rPr lang="en-GB" sz="3200" dirty="0"/>
              <a:t>GOR estimation – using </a:t>
            </a:r>
            <a:r>
              <a:rPr lang="en-GB" sz="3200" dirty="0" smtClean="0"/>
              <a:t>extended Kalman filter (DRTO &amp; HRTO)</a:t>
            </a:r>
            <a:endParaRPr lang="en-GB" sz="3200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127" y="2376055"/>
            <a:ext cx="5912900" cy="2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5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937"/>
            <a:ext cx="109728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Oil and gas rates</a:t>
            </a:r>
            <a:endParaRPr lang="en-GB" sz="32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047" y="1997517"/>
            <a:ext cx="6038387" cy="3021523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30047" y="1997517"/>
            <a:ext cx="6038387" cy="3021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225040"/>
            <a:ext cx="4693920" cy="894080"/>
          </a:xfrm>
          <a:prstGeom prst="rect">
            <a:avLst/>
          </a:prstGeom>
          <a:solidFill>
            <a:srgbClr val="F79646">
              <a:alpha val="1411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31159" y="521958"/>
            <a:ext cx="2068393" cy="564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7172" y="5507335"/>
            <a:ext cx="3226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SRTO = </a:t>
            </a:r>
            <a:r>
              <a:rPr lang="nb-NO" dirty="0" err="1" smtClean="0"/>
              <a:t>traditional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 RTO</a:t>
            </a:r>
          </a:p>
          <a:p>
            <a:r>
              <a:rPr lang="nb-NO" dirty="0"/>
              <a:t>HRTO = hybrid RTO</a:t>
            </a:r>
          </a:p>
          <a:p>
            <a:r>
              <a:rPr lang="nb-NO" dirty="0" smtClean="0"/>
              <a:t>DRTO = </a:t>
            </a:r>
            <a:r>
              <a:rPr lang="nb-NO" dirty="0" err="1" smtClean="0"/>
              <a:t>dynamic</a:t>
            </a:r>
            <a:r>
              <a:rPr lang="nb-NO" dirty="0" smtClean="0"/>
              <a:t> RTO</a:t>
            </a:r>
          </a:p>
        </p:txBody>
      </p:sp>
    </p:spTree>
    <p:extLst>
      <p:ext uri="{BB962C8B-B14F-4D97-AF65-F5344CB8AC3E}">
        <p14:creationId xmlns:p14="http://schemas.microsoft.com/office/powerpoint/2010/main" val="57898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"/>
          <p:cNvSpPr/>
          <p:nvPr/>
        </p:nvSpPr>
        <p:spPr>
          <a:xfrm>
            <a:off x="-3002" y="334700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4345"/>
            <a:ext cx="10515600" cy="862539"/>
          </a:xfrm>
        </p:spPr>
        <p:txBody>
          <a:bodyPr>
            <a:normAutofit/>
          </a:bodyPr>
          <a:lstStyle/>
          <a:p>
            <a:r>
              <a:rPr lang="en-GB" sz="3200" dirty="0"/>
              <a:t>Results</a:t>
            </a: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39905262"/>
              </p:ext>
            </p:extLst>
          </p:nvPr>
        </p:nvGraphicFramePr>
        <p:xfrm>
          <a:off x="6174153" y="1486417"/>
          <a:ext cx="5384800" cy="42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1417639"/>
          <a:ext cx="5384800" cy="4834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31159" y="521958"/>
            <a:ext cx="2068393" cy="5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8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31" y="6392917"/>
            <a:ext cx="3539359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Why</a:t>
            </a:r>
            <a:r>
              <a:rPr lang="nb-NO" sz="3600" dirty="0"/>
              <a:t> is </a:t>
            </a:r>
            <a:r>
              <a:rPr lang="nb-NO" sz="3600" dirty="0" err="1" smtClean="0"/>
              <a:t>traditional</a:t>
            </a:r>
            <a:r>
              <a:rPr lang="nb-NO" sz="3600" dirty="0" smtClean="0"/>
              <a:t> </a:t>
            </a:r>
            <a:r>
              <a:rPr lang="nb-NO" sz="3600" dirty="0" err="1" smtClean="0"/>
              <a:t>static</a:t>
            </a:r>
            <a:r>
              <a:rPr lang="nb-NO" sz="3600" dirty="0" smtClean="0"/>
              <a:t> RTO </a:t>
            </a:r>
            <a:r>
              <a:rPr lang="nb-NO" sz="3600" dirty="0"/>
              <a:t>not </a:t>
            </a:r>
            <a:r>
              <a:rPr lang="nb-NO" sz="3600" dirty="0" err="1"/>
              <a:t>commonly</a:t>
            </a:r>
            <a:r>
              <a:rPr lang="nb-NO" sz="3600" dirty="0"/>
              <a:t> used?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988164" cy="384207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Cost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of developing and updating the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model structure (costly offline model update)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Wrong value of model parameters and disturbances (slow online model update)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Not robust, including computational issues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Frequent grade changes</a:t>
            </a:r>
            <a:r>
              <a:rPr lang="nb-NO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make steady-</a:t>
            </a:r>
            <a:r>
              <a:rPr lang="nb-NO" sz="24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state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nb-NO" sz="24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optimization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less relevant </a:t>
            </a:r>
            <a:endParaRPr lang="nb-NO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latin typeface="Calibri Light" panose="020F0302020204030204" pitchFamily="34" charset="0"/>
              </a:rPr>
              <a:t>D</a:t>
            </a:r>
            <a:r>
              <a:rPr lang="en-US" sz="2400" b="1" dirty="0" smtClean="0">
                <a:latin typeface="Calibri Light" panose="020F0302020204030204" pitchFamily="34" charset="0"/>
              </a:rPr>
              <a:t>ynamic limitations, including infeasibility due to (dynamic) constraint violation</a:t>
            </a:r>
            <a:endParaRPr lang="en-US" b="1" dirty="0"/>
          </a:p>
          <a:p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62555" y="5828078"/>
            <a:ext cx="1079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alibri Light" panose="020F0302020204030204" pitchFamily="34" charset="0"/>
              <a:buChar char="‒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It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may seem that reasons 2,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4,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5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suggest towards dynamic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optimization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Calibri Light" panose="020F0302020204030204" pitchFamily="34" charset="0"/>
              <a:buChar char="‒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However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, except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reason 4,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static optimization may be close to the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economic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optimum, at a much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lower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computational cost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GB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2" y="143932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expected</a:t>
            </a:r>
            <a:r>
              <a:rPr lang="nb-NO" dirty="0" smtClean="0">
                <a:solidFill>
                  <a:schemeClr val="bg1">
                    <a:lumMod val="75000"/>
                  </a:schemeClr>
                </a:solidFill>
              </a:rPr>
              <a:t> order of </a:t>
            </a:r>
            <a:r>
              <a:rPr lang="nb-NO" dirty="0" err="1" smtClean="0">
                <a:solidFill>
                  <a:schemeClr val="bg1">
                    <a:lumMod val="75000"/>
                  </a:schemeClr>
                </a:solidFill>
              </a:rPr>
              <a:t>importance</a:t>
            </a:r>
            <a:r>
              <a:rPr lang="nb-NO" dirty="0" smtClean="0"/>
              <a:t>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719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08754"/>
            <a:ext cx="5181600" cy="258508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74850"/>
            <a:ext cx="5181600" cy="2652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091" y="2325007"/>
            <a:ext cx="477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MV2: Setpoint provided to tracking controller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2351280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/>
                </a:solidFill>
              </a:rPr>
              <a:t>Actual MV move by setpoint tracking controller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9" name="Rektangel 2"/>
          <p:cNvSpPr/>
          <p:nvPr/>
        </p:nvSpPr>
        <p:spPr>
          <a:xfrm>
            <a:off x="-3002" y="334700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44345"/>
            <a:ext cx="10515600" cy="862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Dynamic limitations – not a big issue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67172" y="5507335"/>
            <a:ext cx="3226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SRTO = </a:t>
            </a:r>
            <a:r>
              <a:rPr lang="nb-NO" dirty="0" err="1" smtClean="0"/>
              <a:t>traditional</a:t>
            </a:r>
            <a:r>
              <a:rPr lang="nb-NO" dirty="0" smtClean="0"/>
              <a:t> </a:t>
            </a:r>
            <a:r>
              <a:rPr lang="nb-NO" dirty="0" err="1" smtClean="0"/>
              <a:t>static</a:t>
            </a:r>
            <a:r>
              <a:rPr lang="nb-NO" dirty="0" smtClean="0"/>
              <a:t> RTO</a:t>
            </a:r>
          </a:p>
          <a:p>
            <a:r>
              <a:rPr lang="nb-NO" dirty="0"/>
              <a:t>HRTO = hybrid RTO</a:t>
            </a:r>
          </a:p>
          <a:p>
            <a:r>
              <a:rPr lang="nb-NO" dirty="0" smtClean="0"/>
              <a:t>DRTO = </a:t>
            </a:r>
            <a:r>
              <a:rPr lang="nb-NO" dirty="0" err="1" smtClean="0"/>
              <a:t>dynamic</a:t>
            </a:r>
            <a:r>
              <a:rPr lang="nb-NO" dirty="0" smtClean="0"/>
              <a:t> RTO</a:t>
            </a:r>
          </a:p>
        </p:txBody>
      </p:sp>
    </p:spTree>
    <p:extLst>
      <p:ext uri="{BB962C8B-B14F-4D97-AF65-F5344CB8AC3E}">
        <p14:creationId xmlns:p14="http://schemas.microsoft.com/office/powerpoint/2010/main" val="2775497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Discussion of Hybrid RTO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Addresses steady-state wait time issue</a:t>
            </a:r>
          </a:p>
          <a:p>
            <a:endParaRPr lang="en-GB" dirty="0" smtClean="0">
              <a:latin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</a:rPr>
              <a:t>But Need to maintain two models – Static and Dynamic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But not a big problem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45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253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Advantage of steady-state optimization (SRTO &amp; HRTO)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Computation time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Avoids causality issue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Allows optimization on decision variables other than the MVs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Simplifies the optimization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Slower time scale (choose slow varying variables as decision variables)</a:t>
            </a:r>
          </a:p>
          <a:p>
            <a:pPr marL="457189" lvl="1" indent="0">
              <a:spcAft>
                <a:spcPts val="1800"/>
              </a:spcAft>
              <a:buNone/>
            </a:pP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7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2"/>
          <p:cNvSpPr/>
          <p:nvPr/>
        </p:nvSpPr>
        <p:spPr>
          <a:xfrm>
            <a:off x="-3002" y="355482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2539"/>
          </a:xfrm>
        </p:spPr>
        <p:txBody>
          <a:bodyPr>
            <a:normAutofit/>
          </a:bodyPr>
          <a:lstStyle/>
          <a:p>
            <a:r>
              <a:rPr lang="nb-NO" sz="2800" dirty="0"/>
              <a:t>Alternative feedback-</a:t>
            </a:r>
            <a:r>
              <a:rPr lang="nb-NO" sz="2800" dirty="0" err="1"/>
              <a:t>based</a:t>
            </a:r>
            <a:r>
              <a:rPr lang="nb-NO" sz="2800" dirty="0"/>
              <a:t> </a:t>
            </a:r>
            <a:r>
              <a:rPr lang="nb-NO" sz="2800" dirty="0" err="1"/>
              <a:t>approaches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nb-NO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New: Feedback RTO  (faster </a:t>
            </a:r>
            <a:r>
              <a:rPr lang="nb-NO" b="1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computation</a:t>
            </a:r>
            <a:r>
              <a:rPr lang="nb-NO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nb-NO" dirty="0" err="1" smtClean="0">
                <a:latin typeface="Calibri Light" panose="020F0302020204030204" pitchFamily="34" charset="0"/>
              </a:rPr>
              <a:t>Self-optimizing</a:t>
            </a:r>
            <a:r>
              <a:rPr lang="nb-NO" dirty="0" smtClean="0">
                <a:latin typeface="Calibri Light" panose="020F0302020204030204" pitchFamily="34" charset="0"/>
              </a:rPr>
              <a:t> Control (SOC) (</a:t>
            </a:r>
            <a:r>
              <a:rPr lang="nb-NO" dirty="0" err="1" smtClean="0">
                <a:latin typeface="Calibri Light" panose="020F0302020204030204" pitchFamily="34" charset="0"/>
              </a:rPr>
              <a:t>no</a:t>
            </a:r>
            <a:r>
              <a:rPr lang="nb-NO" dirty="0">
                <a:latin typeface="Calibri Light" panose="020F0302020204030204" pitchFamily="34" charset="0"/>
              </a:rPr>
              <a:t> </a:t>
            </a:r>
            <a:r>
              <a:rPr lang="nb-NO" dirty="0" smtClean="0">
                <a:latin typeface="Calibri Light" panose="020F0302020204030204" pitchFamily="34" charset="0"/>
              </a:rPr>
              <a:t>online </a:t>
            </a:r>
            <a:r>
              <a:rPr lang="nb-NO" dirty="0" err="1" smtClean="0">
                <a:latin typeface="Calibri Light" panose="020F0302020204030204" pitchFamily="34" charset="0"/>
              </a:rPr>
              <a:t>model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update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needed</a:t>
            </a:r>
            <a:r>
              <a:rPr lang="nb-NO" dirty="0" smtClean="0">
                <a:latin typeface="Calibri Light" panose="020F0302020204030204" pitchFamily="34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nb-NO" dirty="0" err="1">
                <a:latin typeface="Calibri Light" panose="020F0302020204030204" pitchFamily="34" charset="0"/>
              </a:rPr>
              <a:t>Extremum-seeking</a:t>
            </a:r>
            <a:r>
              <a:rPr lang="nb-NO" dirty="0">
                <a:latin typeface="Calibri Light" panose="020F0302020204030204" pitchFamily="34" charset="0"/>
              </a:rPr>
              <a:t> </a:t>
            </a:r>
            <a:r>
              <a:rPr lang="nb-NO" dirty="0" smtClean="0">
                <a:latin typeface="Calibri Light" panose="020F0302020204030204" pitchFamily="34" charset="0"/>
              </a:rPr>
              <a:t>control (</a:t>
            </a:r>
            <a:r>
              <a:rPr lang="nb-NO" dirty="0" err="1" smtClean="0">
                <a:latin typeface="Calibri Light" panose="020F0302020204030204" pitchFamily="34" charset="0"/>
              </a:rPr>
              <a:t>model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free</a:t>
            </a:r>
            <a:r>
              <a:rPr lang="nb-NO" dirty="0" smtClean="0">
                <a:latin typeface="Calibri Light" panose="020F0302020204030204" pitchFamily="34" charset="0"/>
              </a:rPr>
              <a:t>). </a:t>
            </a:r>
            <a:r>
              <a:rPr lang="nb-NO" dirty="0" err="1" smtClean="0">
                <a:latin typeface="Calibri Light" panose="020F0302020204030204" pitchFamily="34" charset="0"/>
              </a:rPr>
              <a:t>Closely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related</a:t>
            </a:r>
            <a:r>
              <a:rPr lang="nb-NO" dirty="0" smtClean="0">
                <a:latin typeface="Calibri Light" panose="020F0302020204030204" pitchFamily="34" charset="0"/>
              </a:rPr>
              <a:t>:</a:t>
            </a:r>
            <a:endParaRPr lang="nb-NO" dirty="0">
              <a:latin typeface="Calibri Light" panose="020F0302020204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nb-NO" dirty="0" err="1" smtClean="0">
                <a:latin typeface="Calibri Light" panose="020F0302020204030204" pitchFamily="34" charset="0"/>
              </a:rPr>
              <a:t>Evolutionary</a:t>
            </a:r>
            <a:r>
              <a:rPr lang="nb-NO" dirty="0" smtClean="0">
                <a:latin typeface="Calibri Light" panose="020F0302020204030204" pitchFamily="34" charset="0"/>
              </a:rPr>
              <a:t> control (60’s)</a:t>
            </a:r>
          </a:p>
          <a:p>
            <a:pPr lvl="1">
              <a:spcAft>
                <a:spcPts val="1800"/>
              </a:spcAft>
            </a:pPr>
            <a:r>
              <a:rPr lang="nb-NO" dirty="0" smtClean="0">
                <a:latin typeface="Calibri Light" panose="020F0302020204030204" pitchFamily="34" charset="0"/>
              </a:rPr>
              <a:t>Hill-</a:t>
            </a:r>
            <a:r>
              <a:rPr lang="nb-NO" dirty="0" err="1" smtClean="0">
                <a:latin typeface="Calibri Light" panose="020F0302020204030204" pitchFamily="34" charset="0"/>
              </a:rPr>
              <a:t>climbing</a:t>
            </a:r>
            <a:r>
              <a:rPr lang="nb-NO" dirty="0" smtClean="0">
                <a:latin typeface="Calibri Light" panose="020F0302020204030204" pitchFamily="34" charset="0"/>
              </a:rPr>
              <a:t> (</a:t>
            </a:r>
            <a:r>
              <a:rPr lang="nb-NO" dirty="0" err="1" smtClean="0">
                <a:latin typeface="Calibri Light" panose="020F0302020204030204" pitchFamily="34" charset="0"/>
              </a:rPr>
              <a:t>Shinskey</a:t>
            </a:r>
            <a:r>
              <a:rPr lang="nb-NO" dirty="0" smtClean="0">
                <a:latin typeface="Calibri Light" panose="020F0302020204030204" pitchFamily="34" charset="0"/>
              </a:rPr>
              <a:t>)</a:t>
            </a:r>
          </a:p>
          <a:p>
            <a:pPr lvl="1">
              <a:spcAft>
                <a:spcPts val="1800"/>
              </a:spcAft>
            </a:pPr>
            <a:r>
              <a:rPr lang="nb-NO" dirty="0" smtClean="0">
                <a:latin typeface="Calibri Light" panose="020F0302020204030204" pitchFamily="34" charset="0"/>
              </a:rPr>
              <a:t>NCO-</a:t>
            </a:r>
            <a:r>
              <a:rPr lang="nb-NO" dirty="0" err="1" smtClean="0">
                <a:latin typeface="Calibri Light" panose="020F0302020204030204" pitchFamily="34" charset="0"/>
              </a:rPr>
              <a:t>tracking</a:t>
            </a:r>
            <a:endParaRPr lang="nb-NO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062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 l="1987" t="5118" r="3320" b="3576"/>
          <a:stretch/>
        </p:blipFill>
        <p:spPr>
          <a:xfrm>
            <a:off x="1819275" y="2257425"/>
            <a:ext cx="8624888" cy="3648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4300" y="1868254"/>
            <a:ext cx="124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Hybrid RTO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1868254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Feedback RTO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153" y="1661300"/>
            <a:ext cx="4924926" cy="462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&quot;No&quot; Symbol 3"/>
          <p:cNvSpPr/>
          <p:nvPr/>
        </p:nvSpPr>
        <p:spPr>
          <a:xfrm>
            <a:off x="6741694" y="2326105"/>
            <a:ext cx="1383632" cy="1227221"/>
          </a:xfrm>
          <a:prstGeom prst="noSmoking">
            <a:avLst>
              <a:gd name="adj" fmla="val 56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Feedback RTO: Replace steady-state optimization by feedback control</a:t>
            </a: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6618914" y="3897574"/>
            <a:ext cx="3825249" cy="221469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1678468" y="5223163"/>
            <a:ext cx="3904914" cy="12077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/>
        </p:nvSpPr>
        <p:spPr>
          <a:xfrm>
            <a:off x="4626624" y="4138922"/>
            <a:ext cx="633273" cy="12077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/>
        </p:nvSpPr>
        <p:spPr>
          <a:xfrm>
            <a:off x="3713018" y="6193694"/>
            <a:ext cx="795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Krishnamoorthy, D.,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Jahanshahi, E.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and Skogestad, S., 2018.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 feedback real-time optimization strategy, Ind. Eng. Res.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Chem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(submitted).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2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TekstSylinder 29"/>
          <p:cNvSpPr txBox="1"/>
          <p:nvPr/>
        </p:nvSpPr>
        <p:spPr>
          <a:xfrm>
            <a:off x="351483" y="608376"/>
            <a:ext cx="3249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 b="0" i="0"/>
            </a:pPr>
            <a:r>
              <a:rPr lang="en-GB" sz="3600" spc="-31" dirty="0" smtClean="0">
                <a:solidFill>
                  <a:prstClr val="black"/>
                </a:solidFill>
                <a:ea typeface="Arial" charset="0"/>
                <a:cs typeface="Arial" charset="0"/>
              </a:rPr>
              <a:t>Feedback RTO</a:t>
            </a:r>
            <a:endParaRPr lang="x-none" sz="3600" spc="-31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523" b="55880"/>
          <a:stretch/>
        </p:blipFill>
        <p:spPr>
          <a:xfrm>
            <a:off x="499928" y="1526793"/>
            <a:ext cx="11401692" cy="6920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24289" y="2106504"/>
            <a:ext cx="5743421" cy="1088589"/>
            <a:chOff x="1423220" y="3079068"/>
            <a:chExt cx="5743421" cy="10885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70850" t="70439" r="5776" b="6825"/>
            <a:stretch/>
          </p:blipFill>
          <p:spPr>
            <a:xfrm>
              <a:off x="1684819" y="3414378"/>
              <a:ext cx="1663065" cy="75327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5359" y="3079068"/>
              <a:ext cx="2141282" cy="904568"/>
            </a:xfrm>
            <a:prstGeom prst="rect">
              <a:avLst/>
            </a:prstGeom>
          </p:spPr>
        </p:pic>
        <p:pic>
          <p:nvPicPr>
            <p:cNvPr id="10" name="Content Placeholder 3"/>
            <p:cNvPicPr>
              <a:picLocks noChangeAspect="1"/>
            </p:cNvPicPr>
            <p:nvPr/>
          </p:nvPicPr>
          <p:blipFill rotWithShape="1">
            <a:blip r:embed="rId2"/>
            <a:srcRect l="35605" t="18249" r="45487" b="75013"/>
            <a:stretch/>
          </p:blipFill>
          <p:spPr>
            <a:xfrm>
              <a:off x="1423220" y="3079068"/>
              <a:ext cx="2094270" cy="471948"/>
            </a:xfrm>
            <a:prstGeom prst="rect">
              <a:avLst/>
            </a:prstGeom>
          </p:spPr>
        </p:pic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2"/>
            <a:srcRect l="56519" t="21713" r="40161" b="73118"/>
            <a:stretch/>
          </p:blipFill>
          <p:spPr>
            <a:xfrm>
              <a:off x="4299154" y="3370007"/>
              <a:ext cx="367685" cy="36201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605" y="2938089"/>
            <a:ext cx="3472172" cy="2009099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2"/>
          <a:srcRect l="5844" t="1286" r="85400" b="92984"/>
          <a:stretch/>
        </p:blipFill>
        <p:spPr>
          <a:xfrm>
            <a:off x="1190841" y="1690123"/>
            <a:ext cx="969820" cy="401335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2"/>
          <a:srcRect t="73707"/>
          <a:stretch/>
        </p:blipFill>
        <p:spPr>
          <a:xfrm>
            <a:off x="428682" y="4857966"/>
            <a:ext cx="11571420" cy="1924050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2"/>
          <a:srcRect l="5999" t="36591" r="84888" b="55532"/>
          <a:stretch/>
        </p:blipFill>
        <p:spPr>
          <a:xfrm>
            <a:off x="1143000" y="4974864"/>
            <a:ext cx="1039091" cy="5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1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Outline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Introduction. 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Why is traditional static RTO not used much?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Alternative approaches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Dynamic RTO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Hybrid RTO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Feedback RTO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Self-optimizing control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Extremum seeking control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Case studies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Gas lift, CSTR, Ammonia reactor 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838200" y="1590282"/>
            <a:ext cx="10195156" cy="458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373612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CSTR case study</a:t>
            </a:r>
            <a:endParaRPr lang="en-GB" sz="32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7893" y="1958226"/>
            <a:ext cx="3983126" cy="3449672"/>
          </a:xfrm>
          <a:prstGeom prst="rect">
            <a:avLst/>
          </a:prstGeo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87087" y="2186082"/>
            <a:ext cx="3484959" cy="32218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9545" y="5853005"/>
            <a:ext cx="8276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Economou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, C. G.;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Morari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, M.;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Palsson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, B. O. </a:t>
            </a:r>
            <a:r>
              <a:rPr lang="it-IT" sz="1400" dirty="0" err="1">
                <a:solidFill>
                  <a:schemeClr val="bg1">
                    <a:lumMod val="50000"/>
                  </a:schemeClr>
                </a:solidFill>
              </a:rPr>
              <a:t>Internal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 model control: Extension </a:t>
            </a:r>
            <a:r>
              <a:rPr lang="it-IT" sz="1400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nonlinear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system. Industrial &amp; Engineering Chemistry Process Design and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Development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1986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, 25, 403–411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Ye, L.; Cao, Y.; Li, Y.; Song, Z. Approximating Necessary Conditions of Optimality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as Controlled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Variables. Industrial &amp; Engineering Chemistry Research 2013, 52, 798–808.</a:t>
            </a:r>
            <a:endParaRPr lang="en-GB" sz="11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7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Comparison of RTO approaches: MV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38270"/>
            <a:ext cx="5181600" cy="2726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3614" y="5757600"/>
            <a:ext cx="280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smtClean="0">
                <a:latin typeface="Calibri Light" panose="020F0302020204030204" pitchFamily="34" charset="0"/>
              </a:rPr>
              <a:t>t</a:t>
            </a:r>
            <a:r>
              <a:rPr lang="nb-NO" dirty="0" smtClean="0">
                <a:latin typeface="Calibri Light" panose="020F0302020204030204" pitchFamily="34" charset="0"/>
              </a:rPr>
              <a:t> = 400 s,	  d1: </a:t>
            </a:r>
            <a:r>
              <a:rPr lang="nb-NO" dirty="0" err="1" smtClean="0">
                <a:latin typeface="Calibri Light" panose="020F0302020204030204" pitchFamily="34" charset="0"/>
              </a:rPr>
              <a:t>Increase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C</a:t>
            </a:r>
            <a:r>
              <a:rPr lang="nb-NO" baseline="-25000" dirty="0" err="1" smtClean="0">
                <a:latin typeface="Calibri Light" panose="020F0302020204030204" pitchFamily="34" charset="0"/>
              </a:rPr>
              <a:t>Ain</a:t>
            </a:r>
            <a:endParaRPr lang="nb-NO" baseline="-25000" dirty="0" smtClean="0">
              <a:latin typeface="Calibri Light" panose="020F0302020204030204" pitchFamily="34" charset="0"/>
            </a:endParaRPr>
          </a:p>
          <a:p>
            <a:r>
              <a:rPr lang="nb-NO" i="1" dirty="0" smtClean="0">
                <a:latin typeface="Calibri Light" panose="020F0302020204030204" pitchFamily="34" charset="0"/>
              </a:rPr>
              <a:t>t</a:t>
            </a:r>
            <a:r>
              <a:rPr lang="nb-NO" dirty="0" smtClean="0">
                <a:latin typeface="Calibri Light" panose="020F0302020204030204" pitchFamily="34" charset="0"/>
              </a:rPr>
              <a:t> = 1400 s, d2: </a:t>
            </a:r>
            <a:r>
              <a:rPr lang="nb-NO" dirty="0" err="1" smtClean="0">
                <a:latin typeface="Calibri Light" panose="020F0302020204030204" pitchFamily="34" charset="0"/>
              </a:rPr>
              <a:t>Increase</a:t>
            </a:r>
            <a:r>
              <a:rPr lang="nb-NO" dirty="0" smtClean="0">
                <a:latin typeface="Calibri Light" panose="020F0302020204030204" pitchFamily="34" charset="0"/>
              </a:rPr>
              <a:t> </a:t>
            </a:r>
            <a:r>
              <a:rPr lang="nb-NO" dirty="0" err="1" smtClean="0">
                <a:latin typeface="Calibri Light" panose="020F0302020204030204" pitchFamily="34" charset="0"/>
              </a:rPr>
              <a:t>C</a:t>
            </a:r>
            <a:r>
              <a:rPr lang="nb-NO" baseline="-25000" dirty="0" err="1" smtClean="0">
                <a:latin typeface="Calibri Light" panose="020F0302020204030204" pitchFamily="34" charset="0"/>
              </a:rPr>
              <a:t>Bin</a:t>
            </a:r>
            <a:endParaRPr lang="nb-NO" baseline="-25000" dirty="0" smtClean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664047"/>
            <a:ext cx="5181600" cy="2674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49836" y="2986088"/>
            <a:ext cx="568037" cy="6922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64994" y="2856810"/>
            <a:ext cx="1684842" cy="1714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67345" y="238990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closer look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664994" y="3678382"/>
            <a:ext cx="1787235" cy="116508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23811" y="1324176"/>
            <a:ext cx="2600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SRTO = </a:t>
            </a:r>
            <a:r>
              <a:rPr lang="nb-NO" sz="1400" dirty="0" err="1" smtClean="0"/>
              <a:t>traditional</a:t>
            </a:r>
            <a:r>
              <a:rPr lang="nb-NO" sz="1400" dirty="0" smtClean="0"/>
              <a:t> </a:t>
            </a:r>
            <a:r>
              <a:rPr lang="nb-NO" sz="1400" dirty="0" err="1" smtClean="0"/>
              <a:t>static</a:t>
            </a:r>
            <a:r>
              <a:rPr lang="nb-NO" sz="1400" dirty="0" smtClean="0"/>
              <a:t> RTO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HRTO = hybrid RTO</a:t>
            </a:r>
          </a:p>
          <a:p>
            <a:r>
              <a:rPr lang="nb-NO" sz="1400" dirty="0" smtClean="0">
                <a:solidFill>
                  <a:srgbClr val="00B050"/>
                </a:solidFill>
              </a:rPr>
              <a:t>DRTO = </a:t>
            </a:r>
            <a:r>
              <a:rPr lang="nb-NO" sz="1400" dirty="0" err="1" smtClean="0">
                <a:solidFill>
                  <a:srgbClr val="00B050"/>
                </a:solidFill>
              </a:rPr>
              <a:t>dynamic</a:t>
            </a:r>
            <a:r>
              <a:rPr lang="nb-NO" sz="1400" dirty="0" smtClean="0">
                <a:solidFill>
                  <a:srgbClr val="00B050"/>
                </a:solidFill>
              </a:rPr>
              <a:t> RTO</a:t>
            </a:r>
          </a:p>
          <a:p>
            <a:r>
              <a:rPr lang="nb-NO" sz="1400" dirty="0" smtClean="0">
                <a:solidFill>
                  <a:srgbClr val="FF0000"/>
                </a:solidFill>
              </a:rPr>
              <a:t>New </a:t>
            </a:r>
            <a:r>
              <a:rPr lang="nb-NO" sz="1400" dirty="0" err="1" smtClean="0">
                <a:solidFill>
                  <a:srgbClr val="FF0000"/>
                </a:solidFill>
              </a:rPr>
              <a:t>method</a:t>
            </a:r>
            <a:r>
              <a:rPr lang="nb-NO" sz="1400" dirty="0" smtClean="0">
                <a:solidFill>
                  <a:srgbClr val="FF0000"/>
                </a:solidFill>
              </a:rPr>
              <a:t> = Feedback RTO</a:t>
            </a:r>
          </a:p>
        </p:txBody>
      </p:sp>
    </p:spTree>
    <p:extLst>
      <p:ext uri="{BB962C8B-B14F-4D97-AF65-F5344CB8AC3E}">
        <p14:creationId xmlns:p14="http://schemas.microsoft.com/office/powerpoint/2010/main" val="3393610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6598" y="25922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/>
              <a:t>Comparison of RTO </a:t>
            </a:r>
            <a:r>
              <a:rPr lang="en-GB" sz="3200" dirty="0" smtClean="0"/>
              <a:t>approaches</a:t>
            </a:r>
            <a:endParaRPr lang="en-GB" sz="3200" dirty="0"/>
          </a:p>
          <a:p>
            <a:endParaRPr lang="en-GB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000136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188807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50068" y="52457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8760" y="52484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5520" y="52457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64212" y="52457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1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4553" y="421204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248.1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7784339" y="351167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342.3</a:t>
            </a:r>
            <a:endParaRPr lang="nb-NO" dirty="0"/>
          </a:p>
        </p:txBody>
      </p:sp>
      <p:sp>
        <p:nvSpPr>
          <p:cNvPr id="16" name="TextBox 15"/>
          <p:cNvSpPr txBox="1"/>
          <p:nvPr/>
        </p:nvSpPr>
        <p:spPr>
          <a:xfrm>
            <a:off x="9020971" y="40273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257.1</a:t>
            </a:r>
            <a:endParaRPr lang="nb-NO" dirty="0"/>
          </a:p>
        </p:txBody>
      </p:sp>
      <p:sp>
        <p:nvSpPr>
          <p:cNvPr id="17" name="TextBox 16"/>
          <p:cNvSpPr txBox="1"/>
          <p:nvPr/>
        </p:nvSpPr>
        <p:spPr>
          <a:xfrm>
            <a:off x="10239791" y="423797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247.1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134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Feedback RTO - Other case studies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Evaporator process</a:t>
            </a:r>
            <a:r>
              <a:rPr lang="en-GB" baseline="30000" dirty="0" smtClean="0">
                <a:latin typeface="Calibri Light" panose="020F0302020204030204" pitchFamily="34" charset="0"/>
              </a:rPr>
              <a:t>1</a:t>
            </a:r>
            <a:endParaRPr lang="en-GB" dirty="0" smtClean="0">
              <a:latin typeface="Calibri Light" panose="020F03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Gas lift wells</a:t>
            </a:r>
            <a:r>
              <a:rPr lang="en-GB" baseline="30000" dirty="0" smtClean="0">
                <a:latin typeface="Calibri Light" panose="020F0302020204030204" pitchFamily="34" charset="0"/>
              </a:rPr>
              <a:t>2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Ammonia reactor</a:t>
            </a:r>
            <a:r>
              <a:rPr lang="en-GB" baseline="30000" dirty="0" smtClean="0">
                <a:latin typeface="Calibri Light" panose="020F0302020204030204" pitchFamily="34" charset="0"/>
              </a:rPr>
              <a:t>3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93850"/>
            <a:ext cx="121889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</a:rPr>
              <a:t>Krishnamoorthy, D., Jahanshahi, E. and Skogestad, S.,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Control of steady-state gradient for an Evaporator process</a:t>
            </a:r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</a:rPr>
              <a:t>, PSE Asia (</a:t>
            </a:r>
            <a:r>
              <a:rPr lang="nb-NO" sz="1400" dirty="0" err="1" smtClean="0">
                <a:solidFill>
                  <a:schemeClr val="bg1">
                    <a:lumMod val="50000"/>
                  </a:schemeClr>
                </a:solidFill>
              </a:rPr>
              <a:t>Submitted</a:t>
            </a:r>
            <a:r>
              <a:rPr lang="nb-NO" sz="1400" dirty="0" smtClean="0">
                <a:solidFill>
                  <a:schemeClr val="bg1">
                    <a:lumMod val="50000"/>
                  </a:schemeClr>
                </a:solidFill>
              </a:rPr>
              <a:t> 2019)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FBX0800"/>
              </a:rPr>
              <a:t>Krishnamoorthy, D.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FRM0800"/>
              </a:rPr>
              <a:t>, Jahanshahi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FRM0800"/>
              </a:rPr>
              <a:t>, E. and Skogestad, S., 2018. Gas-lift Optimization by Controlling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FRM0800"/>
              </a:rPr>
              <a:t>Marginal Gas-Oil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FRM0800"/>
              </a:rPr>
              <a:t>Ratio using Transient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FRM0800"/>
              </a:rPr>
              <a:t>  Measurements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SFRM0800"/>
              </a:rPr>
              <a:t>(in-Press), IFAC OOGP, Esbjerg,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FRM0800"/>
              </a:rPr>
              <a:t>Denmark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Bonnowitz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H., Straus, J., Krishnamoorthy, D., and Skogestad, S., 2018. Control of the Steady-State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Gradient of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an Ammonia Reactor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usingTransient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Measurements, Computer aided chemical engineering, Vol.43,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p.1111-1116 (ESCAPE 28)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99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Self-optimizing control 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070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>
                <a:latin typeface="Calibri Light" panose="020F0302020204030204" pitchFamily="34" charset="0"/>
              </a:rPr>
              <a:t>Self-optimizing control is when we can achieve an 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acceptable </a:t>
            </a:r>
            <a:r>
              <a:rPr lang="en-US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loss </a:t>
            </a:r>
            <a:r>
              <a:rPr lang="en-US" sz="2400" i="1" dirty="0">
                <a:latin typeface="Calibri Light" panose="020F0302020204030204" pitchFamily="34" charset="0"/>
              </a:rPr>
              <a:t>with </a:t>
            </a:r>
            <a:r>
              <a:rPr lang="en-US" sz="2400" i="1" dirty="0">
                <a:solidFill>
                  <a:srgbClr val="FF0000"/>
                </a:solidFill>
                <a:latin typeface="Calibri Light" panose="020F0302020204030204" pitchFamily="34" charset="0"/>
              </a:rPr>
              <a:t>constant </a:t>
            </a:r>
            <a:r>
              <a:rPr lang="en-US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setpoint </a:t>
            </a:r>
            <a:r>
              <a:rPr lang="en-US" sz="2400" i="1" dirty="0">
                <a:latin typeface="Calibri Light" panose="020F0302020204030204" pitchFamily="34" charset="0"/>
              </a:rPr>
              <a:t>values </a:t>
            </a:r>
            <a:r>
              <a:rPr lang="en-US" sz="2400" i="1" dirty="0" smtClean="0">
                <a:latin typeface="Calibri Light" panose="020F0302020204030204" pitchFamily="34" charset="0"/>
              </a:rPr>
              <a:t>for </a:t>
            </a:r>
            <a:r>
              <a:rPr lang="en-US" sz="2400" i="1" dirty="0">
                <a:latin typeface="Calibri Light" panose="020F0302020204030204" pitchFamily="34" charset="0"/>
              </a:rPr>
              <a:t>the controlled variables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0355" y="2738275"/>
            <a:ext cx="5181600" cy="3056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651" y="5117707"/>
            <a:ext cx="3432175" cy="1487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949" y="2738275"/>
            <a:ext cx="3007265" cy="21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8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6459" y="1911889"/>
            <a:ext cx="5181600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nb-NO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Challenges SOC:</a:t>
            </a:r>
          </a:p>
          <a:p>
            <a:pPr>
              <a:spcAft>
                <a:spcPts val="1200"/>
              </a:spcAft>
            </a:pPr>
            <a:r>
              <a:rPr lang="nb-NO" dirty="0" err="1" smtClean="0">
                <a:latin typeface="Calibri" panose="020F0502020204030204" pitchFamily="34" charset="0"/>
              </a:rPr>
              <a:t>Nonlinearity</a:t>
            </a:r>
            <a:endParaRPr lang="nb-NO" dirty="0" smtClean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nb-NO" dirty="0" err="1" smtClean="0">
                <a:latin typeface="Calibri" panose="020F0502020204030204" pitchFamily="34" charset="0"/>
              </a:rPr>
              <a:t>Need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 err="1" smtClean="0">
                <a:latin typeface="Calibri" panose="020F0502020204030204" pitchFamily="34" charset="0"/>
              </a:rPr>
              <a:t>new</a:t>
            </a:r>
            <a:r>
              <a:rPr lang="nb-NO" dirty="0" smtClean="0">
                <a:latin typeface="Calibri" panose="020F0502020204030204" pitchFamily="34" charset="0"/>
              </a:rPr>
              <a:t> SOC variables for </a:t>
            </a:r>
            <a:r>
              <a:rPr lang="nb-NO" dirty="0" err="1" smtClean="0">
                <a:latin typeface="Calibri" panose="020F0502020204030204" pitchFamily="34" charset="0"/>
              </a:rPr>
              <a:t>each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 err="1" smtClean="0">
                <a:latin typeface="Calibri" panose="020F0502020204030204" pitchFamily="34" charset="0"/>
              </a:rPr>
              <a:t>active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 err="1" smtClean="0">
                <a:latin typeface="Calibri" panose="020F0502020204030204" pitchFamily="34" charset="0"/>
              </a:rPr>
              <a:t>constraint</a:t>
            </a:r>
            <a:r>
              <a:rPr lang="nb-NO" dirty="0" smtClean="0">
                <a:latin typeface="Calibri" panose="020F0502020204030204" pitchFamily="34" charset="0"/>
              </a:rPr>
              <a:t> region</a:t>
            </a:r>
          </a:p>
          <a:p>
            <a:pPr lvl="1">
              <a:spcAft>
                <a:spcPts val="1200"/>
              </a:spcAft>
            </a:pPr>
            <a:r>
              <a:rPr lang="nb-NO" dirty="0" err="1" smtClean="0">
                <a:latin typeface="Calibri" panose="020F0502020204030204" pitchFamily="34" charset="0"/>
              </a:rPr>
              <a:t>Similar</a:t>
            </a:r>
            <a:r>
              <a:rPr lang="nb-NO" dirty="0" smtClean="0">
                <a:latin typeface="Calibri" panose="020F0502020204030204" pitchFamily="34" charset="0"/>
              </a:rPr>
              <a:t> to </a:t>
            </a:r>
            <a:r>
              <a:rPr lang="nb-NO" dirty="0" err="1" smtClean="0">
                <a:latin typeface="Calibri" panose="020F0502020204030204" pitchFamily="34" charset="0"/>
              </a:rPr>
              <a:t>multiparametric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 err="1" smtClean="0">
                <a:latin typeface="Calibri" panose="020F0502020204030204" pitchFamily="34" charset="0"/>
              </a:rPr>
              <a:t>optimization</a:t>
            </a:r>
            <a:r>
              <a:rPr lang="nb-NO" dirty="0" smtClean="0">
                <a:latin typeface="Calibri" panose="020F0502020204030204" pitchFamily="34" charset="0"/>
              </a:rPr>
              <a:t> and </a:t>
            </a:r>
            <a:r>
              <a:rPr lang="nb-NO" dirty="0" err="1" smtClean="0">
                <a:latin typeface="Calibri" panose="020F0502020204030204" pitchFamily="34" charset="0"/>
              </a:rPr>
              <a:t>lookup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 err="1" smtClean="0">
                <a:latin typeface="Calibri" panose="020F0502020204030204" pitchFamily="34" charset="0"/>
              </a:rPr>
              <a:t>tables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endParaRPr lang="nb-NO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710" y="1989527"/>
            <a:ext cx="5181600" cy="4351338"/>
          </a:xfrm>
        </p:spPr>
        <p:txBody>
          <a:bodyPr/>
          <a:lstStyle/>
          <a:p>
            <a:r>
              <a:rPr lang="nb-NO" dirty="0" err="1">
                <a:latin typeface="Calibri" panose="020F0502020204030204" pitchFamily="34" charset="0"/>
              </a:rPr>
              <a:t>Local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approximation</a:t>
            </a:r>
            <a:r>
              <a:rPr lang="nb-NO" dirty="0">
                <a:latin typeface="Calibri" panose="020F0502020204030204" pitchFamily="34" charset="0"/>
              </a:rPr>
              <a:t>: c = Hy. </a:t>
            </a:r>
          </a:p>
          <a:p>
            <a:pPr marL="285750" indent="-285750"/>
            <a:r>
              <a:rPr lang="nb-NO" dirty="0" err="1">
                <a:latin typeface="Calibri" panose="020F0502020204030204" pitchFamily="34" charset="0"/>
              </a:rPr>
              <a:t>Need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detailed</a:t>
            </a:r>
            <a:r>
              <a:rPr lang="nb-NO" dirty="0">
                <a:latin typeface="Calibri" panose="020F0502020204030204" pitchFamily="34" charset="0"/>
              </a:rPr>
              <a:t> steady-</a:t>
            </a:r>
            <a:r>
              <a:rPr lang="nb-NO" dirty="0" err="1">
                <a:latin typeface="Calibri" panose="020F0502020204030204" pitchFamily="34" charset="0"/>
              </a:rPr>
              <a:t>state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model</a:t>
            </a:r>
            <a:r>
              <a:rPr lang="nb-NO" dirty="0">
                <a:latin typeface="Calibri" panose="020F0502020204030204" pitchFamily="34" charset="0"/>
              </a:rPr>
              <a:t> to </a:t>
            </a:r>
            <a:r>
              <a:rPr lang="nb-NO" dirty="0" err="1">
                <a:latin typeface="Calibri" panose="020F0502020204030204" pitchFamily="34" charset="0"/>
              </a:rPr>
              <a:t>find</a:t>
            </a:r>
            <a:r>
              <a:rPr lang="nb-NO" dirty="0">
                <a:latin typeface="Calibri" panose="020F0502020204030204" pitchFamily="34" charset="0"/>
              </a:rPr>
              <a:t> optimal H</a:t>
            </a:r>
          </a:p>
          <a:p>
            <a:pPr marL="742950" lvl="1" indent="-285750"/>
            <a:r>
              <a:rPr lang="nb-NO" dirty="0">
                <a:latin typeface="Calibri" panose="020F0502020204030204" pitchFamily="34" charset="0"/>
              </a:rPr>
              <a:t>Nullspace </a:t>
            </a:r>
            <a:r>
              <a:rPr lang="nb-NO" dirty="0" err="1">
                <a:latin typeface="Calibri" panose="020F0502020204030204" pitchFamily="34" charset="0"/>
              </a:rPr>
              <a:t>method</a:t>
            </a:r>
            <a:endParaRPr lang="nb-NO" dirty="0">
              <a:latin typeface="Calibri" panose="020F0502020204030204" pitchFamily="34" charset="0"/>
            </a:endParaRPr>
          </a:p>
          <a:p>
            <a:pPr marL="742950" lvl="1" indent="-285750"/>
            <a:r>
              <a:rPr lang="nb-NO" dirty="0" err="1">
                <a:latin typeface="Calibri" panose="020F0502020204030204" pitchFamily="34" charset="0"/>
              </a:rPr>
              <a:t>Exact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local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method</a:t>
            </a:r>
            <a:endParaRPr lang="nb-NO" dirty="0">
              <a:latin typeface="Calibri" panose="020F0502020204030204" pitchFamily="34" charset="0"/>
            </a:endParaRPr>
          </a:p>
          <a:p>
            <a:pPr marL="285750" indent="-285750"/>
            <a:r>
              <a:rPr lang="nb-NO" dirty="0">
                <a:latin typeface="Calibri" panose="020F0502020204030204" pitchFamily="34" charset="0"/>
              </a:rPr>
              <a:t>Must </a:t>
            </a:r>
            <a:r>
              <a:rPr lang="nb-NO" dirty="0" err="1" smtClean="0">
                <a:latin typeface="Calibri" panose="020F0502020204030204" pitchFamily="34" charset="0"/>
              </a:rPr>
              <a:t>reoptimize</a:t>
            </a:r>
            <a:r>
              <a:rPr lang="nb-NO" dirty="0" smtClean="0">
                <a:latin typeface="Calibri" panose="020F0502020204030204" pitchFamily="34" charset="0"/>
              </a:rPr>
              <a:t> </a:t>
            </a:r>
            <a:r>
              <a:rPr lang="nb-NO" dirty="0">
                <a:latin typeface="Calibri" panose="020F0502020204030204" pitchFamily="34" charset="0"/>
              </a:rPr>
              <a:t>for </a:t>
            </a:r>
            <a:r>
              <a:rPr lang="nb-NO" dirty="0" err="1">
                <a:latin typeface="Calibri" panose="020F0502020204030204" pitchFamily="34" charset="0"/>
              </a:rPr>
              <a:t>each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expected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disturbance</a:t>
            </a:r>
            <a:endParaRPr lang="nb-NO" dirty="0">
              <a:latin typeface="Calibri" panose="020F0502020204030204" pitchFamily="34" charset="0"/>
            </a:endParaRPr>
          </a:p>
          <a:p>
            <a:pPr marL="285750" indent="-285750"/>
            <a:r>
              <a:rPr lang="nb-NO" dirty="0" err="1">
                <a:latin typeface="Calibri" panose="020F0502020204030204" pitchFamily="34" charset="0"/>
              </a:rPr>
              <a:t>But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calculations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 err="1">
                <a:latin typeface="Calibri" panose="020F0502020204030204" pitchFamily="34" charset="0"/>
              </a:rPr>
              <a:t>are</a:t>
            </a:r>
            <a:r>
              <a:rPr lang="nb-NO" dirty="0">
                <a:latin typeface="Calibri" panose="020F0502020204030204" pitchFamily="34" charset="0"/>
              </a:rPr>
              <a:t> 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</a:rPr>
              <a:t>offline</a:t>
            </a:r>
          </a:p>
          <a:p>
            <a:endParaRPr lang="nb-NO" dirty="0"/>
          </a:p>
        </p:txBody>
      </p:sp>
      <p:sp>
        <p:nvSpPr>
          <p:cNvPr id="6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0" i="0"/>
            </a:pPr>
            <a:r>
              <a:rPr lang="nb-NO" sz="2800" dirty="0" err="1" smtClean="0">
                <a:solidFill>
                  <a:schemeClr val="tx1"/>
                </a:solidFill>
              </a:rPr>
              <a:t>Self-optimizing</a:t>
            </a:r>
            <a:r>
              <a:rPr lang="nb-NO" sz="2800" dirty="0" smtClean="0">
                <a:solidFill>
                  <a:schemeClr val="tx1"/>
                </a:solidFill>
              </a:rPr>
              <a:t> control (SOC)</a:t>
            </a:r>
            <a:endParaRPr lang="nb-N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48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CSTR case study 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23003"/>
            <a:ext cx="5181600" cy="295658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4100" y="2523003"/>
            <a:ext cx="5510858" cy="2956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52455" y="6276821"/>
            <a:ext cx="7959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Krishnamoorthy, D.,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Jahanshahi, E.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and Skogestad, S., 2018.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 feedback real-time optimization strategy, Ind. Eng. Res.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Chem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(submitted).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7717" y="1702965"/>
            <a:ext cx="3536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Feedback RTO  («</a:t>
            </a:r>
            <a:r>
              <a:rPr lang="nb-NO" dirty="0" err="1" smtClean="0">
                <a:solidFill>
                  <a:srgbClr val="FF0000"/>
                </a:solidFill>
              </a:rPr>
              <a:t>new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method</a:t>
            </a:r>
            <a:r>
              <a:rPr lang="nb-NO" dirty="0" smtClean="0">
                <a:solidFill>
                  <a:srgbClr val="FF0000"/>
                </a:solidFill>
              </a:rPr>
              <a:t>»)</a:t>
            </a:r>
          </a:p>
          <a:p>
            <a:r>
              <a:rPr lang="nb-NO" dirty="0" err="1" smtClean="0">
                <a:solidFill>
                  <a:schemeClr val="accent5"/>
                </a:solidFill>
              </a:rPr>
              <a:t>Self-optimizing</a:t>
            </a:r>
            <a:r>
              <a:rPr lang="nb-NO" dirty="0" smtClean="0">
                <a:solidFill>
                  <a:schemeClr val="accent5"/>
                </a:solidFill>
              </a:rPr>
              <a:t> control</a:t>
            </a:r>
            <a:endParaRPr lang="nb-NO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22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31" y="6392917"/>
            <a:ext cx="3539359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Why</a:t>
            </a:r>
            <a:r>
              <a:rPr lang="nb-NO" sz="3600" dirty="0"/>
              <a:t> is </a:t>
            </a:r>
            <a:r>
              <a:rPr lang="nb-NO" sz="3600" dirty="0" err="1" smtClean="0"/>
              <a:t>traditional</a:t>
            </a:r>
            <a:r>
              <a:rPr lang="nb-NO" sz="3600" dirty="0" smtClean="0"/>
              <a:t> </a:t>
            </a:r>
            <a:r>
              <a:rPr lang="nb-NO" sz="3600" dirty="0" err="1" smtClean="0"/>
              <a:t>static</a:t>
            </a:r>
            <a:r>
              <a:rPr lang="nb-NO" sz="3600" dirty="0" smtClean="0"/>
              <a:t> RTO </a:t>
            </a:r>
            <a:r>
              <a:rPr lang="nb-NO" sz="3600" dirty="0"/>
              <a:t>not </a:t>
            </a:r>
            <a:r>
              <a:rPr lang="nb-NO" sz="3600" dirty="0" err="1"/>
              <a:t>commonly</a:t>
            </a:r>
            <a:r>
              <a:rPr lang="nb-NO" sz="3600" dirty="0"/>
              <a:t> used?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988164" cy="384207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>
                <a:latin typeface="Calibri Light" panose="020F0302020204030204" pitchFamily="34" charset="0"/>
              </a:rPr>
              <a:t>Cost </a:t>
            </a:r>
            <a:r>
              <a:rPr lang="en-US" sz="2400" b="1" dirty="0">
                <a:latin typeface="Calibri Light" panose="020F0302020204030204" pitchFamily="34" charset="0"/>
              </a:rPr>
              <a:t>of developing and updating the </a:t>
            </a:r>
            <a:r>
              <a:rPr lang="en-US" sz="2400" b="1" dirty="0" smtClean="0">
                <a:latin typeface="Calibri Light" panose="020F0302020204030204" pitchFamily="34" charset="0"/>
              </a:rPr>
              <a:t>model structure (costly offline model update)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Wrong value of model parameters and disturbances (slow online model update)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Not robust, including computational issues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Frequent grade changes</a:t>
            </a:r>
            <a:r>
              <a:rPr lang="nb-NO" sz="24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make steady-</a:t>
            </a:r>
            <a:r>
              <a:rPr lang="nb-NO" sz="24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state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nb-NO" sz="2400" dirty="0" err="1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optimization</a:t>
            </a:r>
            <a:r>
              <a:rPr lang="nb-NO" sz="2400" dirty="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</a:rPr>
              <a:t> less relevant </a:t>
            </a:r>
            <a:endParaRPr lang="nb-NO" sz="2000" dirty="0" smtClean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D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ynamic limitations, including infeasibility due to (dynamic) constraint violation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924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Challenges with structural uncertainty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Structural mismatch / unmodelled disturbances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Model simplification</a:t>
            </a:r>
          </a:p>
          <a:p>
            <a:pPr lvl="1"/>
            <a:r>
              <a:rPr lang="en-GB" dirty="0" smtClean="0">
                <a:latin typeface="Calibri Light" panose="020F0302020204030204" pitchFamily="34" charset="0"/>
              </a:rPr>
              <a:t>Lack of knowledge </a:t>
            </a:r>
          </a:p>
          <a:p>
            <a:pPr lvl="1"/>
            <a:endParaRPr lang="en-GB" dirty="0">
              <a:latin typeface="Calibri Light" panose="020F0302020204030204" pitchFamily="34" charset="0"/>
            </a:endParaRPr>
          </a:p>
          <a:p>
            <a:endParaRPr lang="en-GB" dirty="0" smtClean="0">
              <a:latin typeface="Calibri Light" panose="020F0302020204030204" pitchFamily="34" charset="0"/>
            </a:endParaRPr>
          </a:p>
          <a:p>
            <a:r>
              <a:rPr lang="en-GB" dirty="0" smtClean="0">
                <a:latin typeface="Calibri Light" panose="020F0302020204030204" pitchFamily="34" charset="0"/>
              </a:rPr>
              <a:t>Modifier Adaptation</a:t>
            </a:r>
          </a:p>
          <a:p>
            <a:r>
              <a:rPr lang="en-GB" dirty="0" smtClean="0">
                <a:latin typeface="Calibri Light" panose="020F0302020204030204" pitchFamily="34" charset="0"/>
              </a:rPr>
              <a:t>Model-free RTO approaches</a:t>
            </a:r>
          </a:p>
        </p:txBody>
      </p:sp>
    </p:spTree>
    <p:extLst>
      <p:ext uri="{BB962C8B-B14F-4D97-AF65-F5344CB8AC3E}">
        <p14:creationId xmlns:p14="http://schemas.microsoft.com/office/powerpoint/2010/main" val="2484558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Model-free methods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GB" dirty="0" smtClean="0"/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Extremum seeking control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NCO-tracking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Hill-climbing control 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74778"/>
            <a:ext cx="5181600" cy="26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21433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Hierarchical decision system</a:t>
            </a:r>
            <a:endParaRPr lang="en-GB" sz="3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06227" y="1664191"/>
            <a:ext cx="7893163" cy="5042024"/>
            <a:chOff x="952384" y="1600045"/>
            <a:chExt cx="7893163" cy="5042024"/>
          </a:xfrm>
        </p:grpSpPr>
        <p:grpSp>
          <p:nvGrpSpPr>
            <p:cNvPr id="22" name="Group 21"/>
            <p:cNvGrpSpPr/>
            <p:nvPr/>
          </p:nvGrpSpPr>
          <p:grpSpPr>
            <a:xfrm>
              <a:off x="3285267" y="1600045"/>
              <a:ext cx="5560280" cy="5042024"/>
              <a:chOff x="2068086" y="1613506"/>
              <a:chExt cx="5560280" cy="5042024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8086" y="1613506"/>
                <a:ext cx="2532490" cy="460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148263" y="1671451"/>
                <a:ext cx="101976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latin typeface="Calibri Light" panose="020F0302020204030204" pitchFamily="34" charset="0"/>
                  </a:rPr>
                  <a:t>Manager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5148263" y="2442376"/>
                <a:ext cx="176170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latin typeface="Calibri Light" panose="020F0302020204030204" pitchFamily="34" charset="0"/>
                  </a:rPr>
                  <a:t>Process engineer</a:t>
                </a: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148263" y="3352675"/>
                <a:ext cx="148598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latin typeface="Calibri Light" panose="020F0302020204030204" pitchFamily="34" charset="0"/>
                  </a:rPr>
                  <a:t>Operator/</a:t>
                </a:r>
                <a:r>
                  <a:rPr lang="en-US" altLang="nb-NO" sz="1800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RTO</a:t>
                </a: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148263" y="4349635"/>
                <a:ext cx="248010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 smtClean="0">
                    <a:latin typeface="Calibri Light" panose="020F0302020204030204" pitchFamily="34" charset="0"/>
                  </a:rPr>
                  <a:t>”</a:t>
                </a:r>
                <a:r>
                  <a:rPr lang="en-US" altLang="nb-NO" sz="1800" dirty="0" smtClean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Advanced </a:t>
                </a:r>
                <a:r>
                  <a:rPr lang="en-US" altLang="nb-NO" sz="1800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control”/MPC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5142492" y="5329180"/>
                <a:ext cx="122405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PID-control</a:t>
                </a:r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4307218" y="6034818"/>
                <a:ext cx="0" cy="620712"/>
              </a:xfrm>
              <a:prstGeom prst="line">
                <a:avLst/>
              </a:prstGeom>
              <a:ln>
                <a:headEnd/>
                <a:tailEnd type="triangle" w="med" len="med"/>
              </a:ln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15" name="Group 21"/>
              <p:cNvGrpSpPr>
                <a:grpSpLocks/>
              </p:cNvGrpSpPr>
              <p:nvPr/>
            </p:nvGrpSpPr>
            <p:grpSpPr bwMode="auto">
              <a:xfrm>
                <a:off x="4163550" y="6250718"/>
                <a:ext cx="287337" cy="215900"/>
                <a:chOff x="2699" y="4065"/>
                <a:chExt cx="181" cy="136"/>
              </a:xfrm>
            </p:grpSpPr>
            <p:sp>
              <p:nvSpPr>
                <p:cNvPr id="16" name="Line 17"/>
                <p:cNvSpPr>
                  <a:spLocks noChangeShapeType="1"/>
                </p:cNvSpPr>
                <p:nvPr/>
              </p:nvSpPr>
              <p:spPr bwMode="auto">
                <a:xfrm>
                  <a:off x="2699" y="4201"/>
                  <a:ext cx="181" cy="0"/>
                </a:xfrm>
                <a:prstGeom prst="line">
                  <a:avLst/>
                </a:prstGeom>
                <a:ln>
                  <a:headEnd/>
                  <a:tailEnd/>
                </a:ln>
                <a:ex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7" name="Group 20"/>
                <p:cNvGrpSpPr>
                  <a:grpSpLocks/>
                </p:cNvGrpSpPr>
                <p:nvPr/>
              </p:nvGrpSpPr>
              <p:grpSpPr bwMode="auto">
                <a:xfrm>
                  <a:off x="2699" y="4065"/>
                  <a:ext cx="181" cy="136"/>
                  <a:chOff x="2699" y="4065"/>
                  <a:chExt cx="181" cy="136"/>
                </a:xfrm>
              </p:grpSpPr>
              <p:sp>
                <p:nvSpPr>
                  <p:cNvPr id="1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4065"/>
                    <a:ext cx="181" cy="0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99" y="4065"/>
                    <a:ext cx="181" cy="136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9" y="4065"/>
                    <a:ext cx="181" cy="136"/>
                  </a:xfrm>
                  <a:prstGeom prst="line">
                    <a:avLst/>
                  </a:prstGeom>
                  <a:ln>
                    <a:headEnd/>
                    <a:tailEnd/>
                  </a:ln>
                  <a:extLst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5142492" y="6198151"/>
                <a:ext cx="108632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u = valves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954450" y="3339770"/>
              <a:ext cx="18543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nb-NO" dirty="0" smtClean="0">
                  <a:latin typeface="Calibri Light" panose="020F0302020204030204" pitchFamily="34" charset="0"/>
                </a:rPr>
                <a:t>min </a:t>
              </a:r>
              <a:r>
                <a:rPr lang="en-US" altLang="nb-NO" dirty="0">
                  <a:latin typeface="Calibri Light" panose="020F0302020204030204" pitchFamily="34" charset="0"/>
                </a:rPr>
                <a:t>J (economics</a:t>
              </a:r>
              <a:r>
                <a:rPr lang="en-US" altLang="nb-NO" dirty="0" smtClean="0"/>
                <a:t>)</a:t>
              </a:r>
            </a:p>
            <a:p>
              <a:pPr>
                <a:spcBef>
                  <a:spcPct val="0"/>
                </a:spcBef>
              </a:pPr>
              <a:r>
                <a:rPr lang="en-US" altLang="nb-NO" baseline="-25000" dirty="0" smtClean="0">
                  <a:solidFill>
                    <a:srgbClr val="FF0000"/>
                  </a:solidFill>
                </a:rPr>
                <a:t>hour</a:t>
              </a:r>
              <a:endParaRPr lang="en-US" altLang="nb-NO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54450" y="4228730"/>
              <a:ext cx="222484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nb-NO" dirty="0" smtClean="0">
                  <a:latin typeface="Calibri Light" panose="020F0302020204030204" pitchFamily="34" charset="0"/>
                </a:rPr>
                <a:t>Setpoint control </a:t>
              </a:r>
            </a:p>
            <a:p>
              <a:pPr>
                <a:spcBef>
                  <a:spcPct val="0"/>
                </a:spcBef>
              </a:pPr>
              <a:r>
                <a:rPr lang="en-US" altLang="nb-NO" sz="1400" dirty="0" smtClean="0">
                  <a:latin typeface="Calibri Light" panose="020F0302020204030204" pitchFamily="34" charset="0"/>
                </a:rPr>
                <a:t>(+ </a:t>
              </a:r>
              <a:r>
                <a:rPr lang="en-US" altLang="nb-NO" sz="1400" dirty="0">
                  <a:latin typeface="Calibri Light" panose="020F0302020204030204" pitchFamily="34" charset="0"/>
                </a:rPr>
                <a:t>look after other variables</a:t>
              </a:r>
              <a:r>
                <a:rPr lang="en-US" altLang="nb-NO" sz="1400" dirty="0" smtClean="0">
                  <a:latin typeface="Calibri Light" panose="020F0302020204030204" pitchFamily="34" charset="0"/>
                </a:rPr>
                <a:t>)</a:t>
              </a:r>
            </a:p>
            <a:p>
              <a:pPr>
                <a:spcBef>
                  <a:spcPct val="0"/>
                </a:spcBef>
              </a:pPr>
              <a:r>
                <a:rPr lang="en-US" altLang="nb-NO" sz="1600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minute</a:t>
              </a:r>
              <a:endParaRPr lang="en-US" altLang="nb-NO" sz="1600" dirty="0">
                <a:solidFill>
                  <a:srgbClr val="FF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952384" y="5315719"/>
              <a:ext cx="22187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 dirty="0">
                  <a:latin typeface="Calibri Light" panose="020F0302020204030204" pitchFamily="34" charset="0"/>
                </a:rPr>
                <a:t>Stabilize + avoid </a:t>
              </a:r>
              <a:r>
                <a:rPr lang="en-US" altLang="nb-NO" sz="1800" dirty="0" smtClean="0">
                  <a:latin typeface="Calibri Light" panose="020F0302020204030204" pitchFamily="34" charset="0"/>
                </a:rPr>
                <a:t>drift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600" dirty="0" smtClean="0">
                  <a:solidFill>
                    <a:srgbClr val="FF0000"/>
                  </a:solidFill>
                  <a:latin typeface="Calibri Light" panose="020F0302020204030204" pitchFamily="34" charset="0"/>
                </a:rPr>
                <a:t>second</a:t>
              </a:r>
              <a:r>
                <a:rPr lang="en-US" altLang="nb-NO" sz="1600" dirty="0" smtClean="0">
                  <a:latin typeface="Calibri Light" panose="020F0302020204030204" pitchFamily="34" charset="0"/>
                </a:rPr>
                <a:t> </a:t>
              </a:r>
              <a:endParaRPr lang="en-US" altLang="nb-NO" sz="16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79398" y="3394009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rgbClr val="FF0000"/>
                </a:solidFill>
              </a:rPr>
              <a:t>Focus </a:t>
            </a:r>
            <a:r>
              <a:rPr lang="nb-NO" sz="2400" b="1" dirty="0" err="1" smtClean="0">
                <a:solidFill>
                  <a:srgbClr val="FF0000"/>
                </a:solidFill>
              </a:rPr>
              <a:t>of</a:t>
            </a:r>
            <a:r>
              <a:rPr lang="nb-NO" sz="2400" b="1" dirty="0" smtClean="0">
                <a:solidFill>
                  <a:srgbClr val="FF0000"/>
                </a:solidFill>
              </a:rPr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this</a:t>
            </a:r>
            <a:r>
              <a:rPr lang="nb-NO" sz="2400" b="1" dirty="0" smtClean="0">
                <a:solidFill>
                  <a:srgbClr val="FF0000"/>
                </a:solidFill>
              </a:rPr>
              <a:t> talk</a:t>
            </a:r>
            <a:endParaRPr lang="nb-NO" sz="24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31830" y="2992685"/>
            <a:ext cx="8039886" cy="1171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6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b="1" dirty="0" smtClean="0">
                <a:solidFill>
                  <a:srgbClr val="FF0000"/>
                </a:solidFill>
              </a:rPr>
              <a:t>Serious</a:t>
            </a:r>
            <a:r>
              <a:rPr lang="en-GB" sz="3200" dirty="0" smtClean="0"/>
              <a:t> challenges with model free methods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0" y="1558925"/>
            <a:ext cx="5181600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endParaRPr lang="en-GB" dirty="0" smtClean="0">
              <a:latin typeface="Calibri Light" panose="020F03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Needs cost measurement</a:t>
            </a:r>
            <a:endParaRPr lang="en-GB" dirty="0">
              <a:latin typeface="Calibri Light" panose="020F0302020204030204" pitchFamily="34" charset="0"/>
            </a:endParaRP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Need </a:t>
            </a:r>
            <a:r>
              <a:rPr lang="en-GB" dirty="0">
                <a:latin typeface="Calibri Light" panose="020F0302020204030204" pitchFamily="34" charset="0"/>
              </a:rPr>
              <a:t>a</a:t>
            </a:r>
            <a:r>
              <a:rPr lang="en-GB" dirty="0" smtClean="0">
                <a:latin typeface="Calibri Light" panose="020F0302020204030204" pitchFamily="34" charset="0"/>
              </a:rPr>
              <a:t>dditional perturbations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Steady-state limitation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Very slow convergence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674778"/>
            <a:ext cx="5181600" cy="26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27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>
                <a:solidFill>
                  <a:srgbClr val="FF0000"/>
                </a:solidFill>
              </a:rPr>
              <a:t>Fix: </a:t>
            </a:r>
            <a:r>
              <a:rPr lang="en-GB" sz="3200" dirty="0" smtClean="0"/>
              <a:t>ESC/RTO + Self-optimizing control 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1200" y="1558925"/>
            <a:ext cx="51816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Self-optimization control is </a:t>
            </a:r>
            <a:r>
              <a:rPr lang="en-GB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always complementary </a:t>
            </a:r>
          </a:p>
          <a:p>
            <a:pPr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Can combine with </a:t>
            </a:r>
            <a:endParaRPr lang="en-GB" dirty="0">
              <a:latin typeface="Calibri Light" panose="020F0302020204030204" pitchFamily="34" charset="0"/>
            </a:endParaRP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Extremum-seeking control</a:t>
            </a:r>
          </a:p>
          <a:p>
            <a:pPr lvl="1">
              <a:spcAft>
                <a:spcPts val="1800"/>
              </a:spcAft>
            </a:pPr>
            <a:r>
              <a:rPr lang="en-GB" dirty="0" smtClean="0">
                <a:latin typeface="Calibri Light" panose="020F0302020204030204" pitchFamily="34" charset="0"/>
              </a:rPr>
              <a:t>Traditional Static RTO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9469" y="1624734"/>
            <a:ext cx="4919571" cy="43513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7709" y="6205267"/>
            <a:ext cx="82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Straus. J, Krishnamoorthy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, D.,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Skogestad, S., 2018.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On combining extremum seeking control and self-optimizing control. J. Proc. Control (under revision).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5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2"/>
          <p:cNvSpPr/>
          <p:nvPr/>
        </p:nvSpPr>
        <p:spPr>
          <a:xfrm>
            <a:off x="-3002" y="259229"/>
            <a:ext cx="12192000" cy="872184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2415" y="12092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/>
              <a:t>Case study: Ammonia Reactor</a:t>
            </a:r>
            <a:endParaRPr lang="en-GB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6620" y="1919404"/>
            <a:ext cx="6165741" cy="3899505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159" y="1610834"/>
            <a:ext cx="5662584" cy="4799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018" y="1610834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Objective: Maximize extent of reaction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8631" y="5868915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Response to disturbance in inlet mass flow rate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8291" y="6376067"/>
            <a:ext cx="1160391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Bonnowitz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H., Straus, J., Krishnamoorthy, D., and Skogestad, S., 2018. Control of the Steady-State Gradient of an Ammonia Reactor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usingTransient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Measurements, Computer aided chemical engineering, Vol.43, p.1111-1116 (ESCAPE 28)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4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31" y="6392917"/>
            <a:ext cx="3539359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Why</a:t>
            </a:r>
            <a:r>
              <a:rPr lang="nb-NO" sz="3600" dirty="0" smtClean="0"/>
              <a:t> </a:t>
            </a:r>
            <a:r>
              <a:rPr lang="nb-NO" sz="3600" dirty="0"/>
              <a:t>is </a:t>
            </a:r>
            <a:r>
              <a:rPr lang="nb-NO" sz="3600" dirty="0" err="1" smtClean="0"/>
              <a:t>traditional</a:t>
            </a:r>
            <a:r>
              <a:rPr lang="nb-NO" sz="3600" dirty="0" smtClean="0"/>
              <a:t> </a:t>
            </a:r>
            <a:r>
              <a:rPr lang="nb-NO" sz="3600" dirty="0" err="1" smtClean="0"/>
              <a:t>static</a:t>
            </a:r>
            <a:r>
              <a:rPr lang="nb-NO" sz="3600" dirty="0" smtClean="0"/>
              <a:t> RTO </a:t>
            </a:r>
            <a:r>
              <a:rPr lang="nb-NO" sz="3600" dirty="0"/>
              <a:t>not </a:t>
            </a:r>
            <a:r>
              <a:rPr lang="nb-NO" sz="3600" dirty="0" err="1"/>
              <a:t>commonly</a:t>
            </a:r>
            <a:r>
              <a:rPr lang="nb-NO" sz="3600" dirty="0"/>
              <a:t> used?</a:t>
            </a:r>
            <a:br>
              <a:rPr lang="nb-NO" sz="3600" dirty="0"/>
            </a:br>
            <a:r>
              <a:rPr lang="nb-NO" sz="3600" dirty="0" err="1"/>
              <a:t>Some</a:t>
            </a:r>
            <a:r>
              <a:rPr lang="nb-NO" sz="3600" dirty="0"/>
              <a:t> </a:t>
            </a:r>
            <a:r>
              <a:rPr lang="nb-NO" sz="3600" dirty="0" smtClean="0"/>
              <a:t>alternatives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988164" cy="480322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2200" dirty="0" smtClean="0">
                <a:latin typeface="+mj-lt"/>
              </a:rPr>
              <a:t>Cost </a:t>
            </a:r>
            <a:r>
              <a:rPr lang="en-US" sz="2200" dirty="0">
                <a:latin typeface="+mj-lt"/>
              </a:rPr>
              <a:t>of developing and updating the </a:t>
            </a:r>
            <a:r>
              <a:rPr lang="en-US" sz="2200" dirty="0" smtClean="0">
                <a:latin typeface="+mj-lt"/>
              </a:rPr>
              <a:t>model structure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(costly offline model update)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	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Fix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model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free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methods</a:t>
            </a:r>
            <a:r>
              <a:rPr lang="en-US" sz="2200" b="1" dirty="0">
                <a:solidFill>
                  <a:srgbClr val="00B050"/>
                </a:solidFill>
                <a:latin typeface="+mj-lt"/>
              </a:rPr>
              <a:t>, like extremum-seeking </a:t>
            </a:r>
            <a:endParaRPr lang="en-US" sz="2200" b="1" dirty="0" smtClean="0">
              <a:solidFill>
                <a:srgbClr val="00B05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</a:rPr>
              <a:t>2. Wrong value of model parameters and disturbances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(slow online model update)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	 </a:t>
            </a:r>
            <a:r>
              <a:rPr lang="nb-NO" sz="2200" b="1" dirty="0" err="1" smtClean="0">
                <a:solidFill>
                  <a:srgbClr val="00B050"/>
                </a:solidFill>
                <a:latin typeface="+mj-lt"/>
              </a:rPr>
              <a:t>Fix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: DRTO, HRTO, </a:t>
            </a:r>
            <a:r>
              <a:rPr lang="nb-NO" sz="2200" b="1" dirty="0" err="1" smtClean="0">
                <a:solidFill>
                  <a:srgbClr val="00B050"/>
                </a:solidFill>
                <a:latin typeface="+mj-lt"/>
              </a:rPr>
              <a:t>self-optimizing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 control (fastest)</a:t>
            </a: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+mj-lt"/>
              <a:buAutoNum type="arabicPeriod" startAt="3"/>
            </a:pPr>
            <a:r>
              <a:rPr lang="en-US" sz="2200" dirty="0" smtClean="0">
                <a:latin typeface="+mj-lt"/>
              </a:rPr>
              <a:t>Not robust, including </a:t>
            </a: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computational issues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	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Fix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Feedback RTO, </a:t>
            </a:r>
            <a:r>
              <a:rPr lang="nb-NO" sz="2200" b="1" dirty="0" err="1" smtClean="0">
                <a:solidFill>
                  <a:srgbClr val="00B050"/>
                </a:solidFill>
                <a:latin typeface="+mj-lt"/>
              </a:rPr>
              <a:t>self-optimizing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 control</a:t>
            </a:r>
            <a:endParaRPr lang="en-US" sz="22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spcBef>
                <a:spcPts val="0"/>
              </a:spcBef>
              <a:spcAft>
                <a:spcPts val="900"/>
              </a:spcAft>
              <a:buFont typeface="+mj-lt"/>
              <a:buAutoNum type="arabicPeriod" startAt="4"/>
            </a:pPr>
            <a:r>
              <a:rPr lang="en-US" sz="2200" dirty="0" smtClean="0">
                <a:latin typeface="+mj-lt"/>
              </a:rPr>
              <a:t>Frequent grade changes</a:t>
            </a:r>
            <a:r>
              <a:rPr lang="nb-NO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nb-NO" sz="2200" dirty="0" smtClean="0">
                <a:latin typeface="+mj-lt"/>
              </a:rPr>
              <a:t>make steady-</a:t>
            </a:r>
            <a:r>
              <a:rPr lang="nb-NO" sz="2200" dirty="0" err="1" smtClean="0">
                <a:latin typeface="+mj-lt"/>
              </a:rPr>
              <a:t>state</a:t>
            </a:r>
            <a:r>
              <a:rPr lang="nb-NO" sz="2200" dirty="0" smtClean="0">
                <a:latin typeface="+mj-lt"/>
              </a:rPr>
              <a:t> </a:t>
            </a:r>
            <a:r>
              <a:rPr lang="nb-NO" sz="2200" dirty="0" err="1" smtClean="0">
                <a:latin typeface="+mj-lt"/>
              </a:rPr>
              <a:t>optimization</a:t>
            </a:r>
            <a:r>
              <a:rPr lang="nb-NO" sz="2200" dirty="0" smtClean="0">
                <a:latin typeface="+mj-lt"/>
              </a:rPr>
              <a:t> less relevant 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	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Fix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nb-NO" sz="2200" b="1" dirty="0" err="1" smtClean="0">
                <a:solidFill>
                  <a:srgbClr val="00B050"/>
                </a:solidFill>
                <a:latin typeface="+mj-lt"/>
              </a:rPr>
              <a:t>Dynamic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 RTO (DRTO) or EMPC</a:t>
            </a:r>
            <a:endParaRPr lang="nb-NO" sz="2200" dirty="0" smtClean="0">
              <a:latin typeface="+mj-lt"/>
            </a:endParaRPr>
          </a:p>
          <a:p>
            <a:pPr marL="514350" indent="-514350">
              <a:spcBef>
                <a:spcPts val="0"/>
              </a:spcBef>
              <a:spcAft>
                <a:spcPts val="900"/>
              </a:spcAft>
              <a:buFont typeface="+mj-lt"/>
              <a:buAutoNum type="arabicPeriod" startAt="5"/>
            </a:pPr>
            <a:r>
              <a:rPr lang="en-US" sz="2200" dirty="0">
                <a:latin typeface="+mj-lt"/>
              </a:rPr>
              <a:t>D</a:t>
            </a:r>
            <a:r>
              <a:rPr lang="en-US" sz="2200" dirty="0" smtClean="0">
                <a:latin typeface="+mj-lt"/>
              </a:rPr>
              <a:t>ynamic limitations, including infeasibility due to (dynamic) constraint violation</a:t>
            </a:r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2200" dirty="0" smtClean="0">
                <a:latin typeface="+mj-lt"/>
                <a:sym typeface="Wingdings" panose="05000000000000000000" pitchFamily="2" charset="2"/>
              </a:rPr>
              <a:t>	 </a:t>
            </a:r>
            <a:r>
              <a:rPr lang="nb-NO" sz="2200" b="1" dirty="0" err="1">
                <a:solidFill>
                  <a:srgbClr val="00B050"/>
                </a:solidFill>
                <a:latin typeface="+mj-lt"/>
              </a:rPr>
              <a:t>Fix</a:t>
            </a:r>
            <a:r>
              <a:rPr lang="nb-NO" sz="2200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nb-NO" sz="2200" b="1" dirty="0" smtClean="0">
                <a:solidFill>
                  <a:srgbClr val="00B050"/>
                </a:solidFill>
                <a:latin typeface="+mj-lt"/>
              </a:rPr>
              <a:t>DRTO, EMPC</a:t>
            </a:r>
            <a:endParaRPr lang="en-US" sz="2200" dirty="0">
              <a:latin typeface="+mj-lt"/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94241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Summary</a:t>
            </a:r>
            <a:r>
              <a:rPr lang="nb-NO" dirty="0" smtClean="0"/>
              <a:t>/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Red </a:t>
            </a:r>
            <a:r>
              <a:rPr lang="nb-NO" dirty="0" err="1" smtClean="0"/>
              <a:t>box</a:t>
            </a:r>
            <a:r>
              <a:rPr lang="nb-NO" dirty="0" smtClean="0"/>
              <a:t> = bad </a:t>
            </a:r>
          </a:p>
          <a:p>
            <a:r>
              <a:rPr lang="nb-NO" dirty="0" smtClean="0"/>
              <a:t>green </a:t>
            </a:r>
            <a:r>
              <a:rPr lang="nb-NO" dirty="0" err="1" smtClean="0"/>
              <a:t>box</a:t>
            </a:r>
            <a:r>
              <a:rPr lang="nb-NO" dirty="0" smtClean="0"/>
              <a:t> = </a:t>
            </a:r>
            <a:r>
              <a:rPr lang="nb-NO" dirty="0" err="1" smtClean="0"/>
              <a:t>good</a:t>
            </a:r>
            <a:r>
              <a:rPr lang="nb-NO" dirty="0" smtClean="0"/>
              <a:t> </a:t>
            </a:r>
          </a:p>
          <a:p>
            <a:r>
              <a:rPr lang="nb-NO" dirty="0" smtClean="0"/>
              <a:t>No </a:t>
            </a:r>
            <a:r>
              <a:rPr lang="nb-NO" dirty="0" err="1" smtClean="0"/>
              <a:t>box</a:t>
            </a:r>
            <a:r>
              <a:rPr lang="nb-NO" dirty="0" smtClean="0"/>
              <a:t> = </a:t>
            </a:r>
            <a:r>
              <a:rPr lang="nb-NO" dirty="0" err="1" smtClean="0"/>
              <a:t>neutral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2857692" y="1825625"/>
            <a:ext cx="1004303" cy="4528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3126634" y="2407771"/>
            <a:ext cx="918242" cy="45284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684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2177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2552" y="194082"/>
            <a:ext cx="11717642" cy="838403"/>
          </a:xfrm>
          <a:prstGeom prst="rect">
            <a:avLst/>
          </a:prstGeom>
          <a:solidFill>
            <a:srgbClr val="B2B2B2">
              <a:alpha val="21961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7050" y="1115736"/>
            <a:ext cx="545284" cy="276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/>
        </p:nvSpPr>
        <p:spPr>
          <a:xfrm>
            <a:off x="4077050" y="2348791"/>
            <a:ext cx="545284" cy="276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ctangle 19"/>
          <p:cNvSpPr/>
          <p:nvPr/>
        </p:nvSpPr>
        <p:spPr>
          <a:xfrm>
            <a:off x="4077050" y="2825392"/>
            <a:ext cx="545284" cy="276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ctangle 20"/>
          <p:cNvSpPr/>
          <p:nvPr/>
        </p:nvSpPr>
        <p:spPr>
          <a:xfrm>
            <a:off x="7339795" y="2825903"/>
            <a:ext cx="545284" cy="2768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ctangle 21"/>
          <p:cNvSpPr/>
          <p:nvPr/>
        </p:nvSpPr>
        <p:spPr>
          <a:xfrm>
            <a:off x="3855377" y="3958564"/>
            <a:ext cx="972931" cy="343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ctangle 22"/>
          <p:cNvSpPr/>
          <p:nvPr/>
        </p:nvSpPr>
        <p:spPr>
          <a:xfrm>
            <a:off x="10491704" y="5112772"/>
            <a:ext cx="1014495" cy="318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ctangle 23"/>
          <p:cNvSpPr/>
          <p:nvPr/>
        </p:nvSpPr>
        <p:spPr>
          <a:xfrm>
            <a:off x="10692596" y="5631873"/>
            <a:ext cx="654278" cy="2445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ctangle 24"/>
          <p:cNvSpPr/>
          <p:nvPr/>
        </p:nvSpPr>
        <p:spPr>
          <a:xfrm>
            <a:off x="3749910" y="1675696"/>
            <a:ext cx="1182307" cy="3130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ctangle 25"/>
          <p:cNvSpPr/>
          <p:nvPr/>
        </p:nvSpPr>
        <p:spPr>
          <a:xfrm>
            <a:off x="2454510" y="3973695"/>
            <a:ext cx="967563" cy="3281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ctangle 26"/>
          <p:cNvSpPr/>
          <p:nvPr/>
        </p:nvSpPr>
        <p:spPr>
          <a:xfrm>
            <a:off x="2262104" y="3358920"/>
            <a:ext cx="1347005" cy="277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ctangle 27"/>
          <p:cNvSpPr/>
          <p:nvPr/>
        </p:nvSpPr>
        <p:spPr>
          <a:xfrm>
            <a:off x="2468365" y="5635113"/>
            <a:ext cx="967563" cy="5093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ctangle 29"/>
          <p:cNvSpPr/>
          <p:nvPr/>
        </p:nvSpPr>
        <p:spPr>
          <a:xfrm>
            <a:off x="2690039" y="5112744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ctangle 30"/>
          <p:cNvSpPr/>
          <p:nvPr/>
        </p:nvSpPr>
        <p:spPr>
          <a:xfrm>
            <a:off x="4077051" y="5112744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ctangle 31"/>
          <p:cNvSpPr/>
          <p:nvPr/>
        </p:nvSpPr>
        <p:spPr>
          <a:xfrm>
            <a:off x="5594472" y="5085898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ctangle 32"/>
          <p:cNvSpPr/>
          <p:nvPr/>
        </p:nvSpPr>
        <p:spPr>
          <a:xfrm>
            <a:off x="8434304" y="1513990"/>
            <a:ext cx="1637951" cy="716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ctangle 33"/>
          <p:cNvSpPr/>
          <p:nvPr/>
        </p:nvSpPr>
        <p:spPr>
          <a:xfrm>
            <a:off x="7407512" y="4349137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ctangle 34"/>
          <p:cNvSpPr/>
          <p:nvPr/>
        </p:nvSpPr>
        <p:spPr>
          <a:xfrm>
            <a:off x="8950386" y="4349137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ctangle 35"/>
          <p:cNvSpPr/>
          <p:nvPr/>
        </p:nvSpPr>
        <p:spPr>
          <a:xfrm>
            <a:off x="10716842" y="4349137"/>
            <a:ext cx="605786" cy="3450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ctangle 36"/>
          <p:cNvSpPr/>
          <p:nvPr/>
        </p:nvSpPr>
        <p:spPr>
          <a:xfrm>
            <a:off x="2623024" y="4349137"/>
            <a:ext cx="605786" cy="345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ctangle 37"/>
          <p:cNvSpPr/>
          <p:nvPr/>
        </p:nvSpPr>
        <p:spPr>
          <a:xfrm>
            <a:off x="4010036" y="4349137"/>
            <a:ext cx="605786" cy="345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ctangle 38"/>
          <p:cNvSpPr/>
          <p:nvPr/>
        </p:nvSpPr>
        <p:spPr>
          <a:xfrm>
            <a:off x="5527457" y="4322291"/>
            <a:ext cx="605786" cy="345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ctangle 39"/>
          <p:cNvSpPr/>
          <p:nvPr/>
        </p:nvSpPr>
        <p:spPr>
          <a:xfrm>
            <a:off x="3829147" y="3321641"/>
            <a:ext cx="967563" cy="3281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ctangle 41"/>
          <p:cNvSpPr/>
          <p:nvPr/>
        </p:nvSpPr>
        <p:spPr>
          <a:xfrm>
            <a:off x="60027" y="2258919"/>
            <a:ext cx="11717642" cy="49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690039" y="2814846"/>
            <a:ext cx="538771" cy="2873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ctangle 49"/>
          <p:cNvSpPr/>
          <p:nvPr/>
        </p:nvSpPr>
        <p:spPr>
          <a:xfrm>
            <a:off x="5649463" y="2805202"/>
            <a:ext cx="538771" cy="2873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ctangle 50"/>
          <p:cNvSpPr/>
          <p:nvPr/>
        </p:nvSpPr>
        <p:spPr>
          <a:xfrm>
            <a:off x="8953421" y="2814846"/>
            <a:ext cx="538771" cy="2873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ctangle 51"/>
          <p:cNvSpPr/>
          <p:nvPr/>
        </p:nvSpPr>
        <p:spPr>
          <a:xfrm>
            <a:off x="10750349" y="2829940"/>
            <a:ext cx="538771" cy="2873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ctangle 52"/>
          <p:cNvSpPr/>
          <p:nvPr/>
        </p:nvSpPr>
        <p:spPr>
          <a:xfrm>
            <a:off x="143316" y="1474931"/>
            <a:ext cx="11717642" cy="977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74422" y="2762682"/>
            <a:ext cx="11717642" cy="49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10856" y="3260261"/>
            <a:ext cx="11717642" cy="565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22028" y="3918244"/>
            <a:ext cx="11717642" cy="437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237179" y="4259654"/>
            <a:ext cx="11717642" cy="77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10856" y="5031718"/>
            <a:ext cx="11717642" cy="61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53327" y="5626973"/>
            <a:ext cx="11717642" cy="61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6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1014166" cy="1325563"/>
          </a:xfrm>
        </p:spPr>
        <p:txBody>
          <a:bodyPr>
            <a:normAutofit/>
          </a:bodyPr>
          <a:lstStyle/>
          <a:p>
            <a:r>
              <a:rPr lang="nb-NO" sz="4000" dirty="0" err="1" smtClean="0"/>
              <a:t>Proposal</a:t>
            </a:r>
            <a:r>
              <a:rPr lang="nb-NO" sz="4000" dirty="0" smtClean="0"/>
              <a:t> : </a:t>
            </a:r>
            <a:r>
              <a:rPr lang="nb-NO" sz="4000" dirty="0" err="1" smtClean="0"/>
              <a:t>Combine</a:t>
            </a:r>
            <a:r>
              <a:rPr lang="nb-NO" sz="4000" dirty="0" smtClean="0"/>
              <a:t> RTO </a:t>
            </a:r>
            <a:r>
              <a:rPr lang="nb-NO" sz="4000" dirty="0" err="1" smtClean="0"/>
              <a:t>with</a:t>
            </a:r>
            <a:r>
              <a:rPr lang="nb-NO" sz="4000" dirty="0" smtClean="0"/>
              <a:t> </a:t>
            </a:r>
            <a:r>
              <a:rPr lang="nb-NO" sz="4000" dirty="0" err="1" smtClean="0"/>
              <a:t>other</a:t>
            </a:r>
            <a:r>
              <a:rPr lang="nb-NO" sz="4000" dirty="0" smtClean="0"/>
              <a:t> </a:t>
            </a:r>
            <a:r>
              <a:rPr lang="nb-NO" sz="4000" dirty="0" err="1" smtClean="0"/>
              <a:t>approaches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ESC / </a:t>
            </a:r>
            <a:r>
              <a:rPr lang="nb-NO" dirty="0" err="1"/>
              <a:t>modifier</a:t>
            </a:r>
            <a:r>
              <a:rPr lang="nb-NO" dirty="0"/>
              <a:t> </a:t>
            </a:r>
            <a:r>
              <a:rPr lang="nb-NO" dirty="0" err="1"/>
              <a:t>adaptation</a:t>
            </a:r>
            <a:r>
              <a:rPr lang="nb-NO" dirty="0"/>
              <a:t> </a:t>
            </a:r>
            <a:r>
              <a:rPr lang="nb-NO" dirty="0" err="1"/>
              <a:t>layer</a:t>
            </a:r>
            <a:r>
              <a:rPr lang="nb-NO" dirty="0"/>
              <a:t>:  make RTO </a:t>
            </a:r>
            <a:r>
              <a:rPr lang="nb-NO" dirty="0" err="1"/>
              <a:t>approach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real optimum .</a:t>
            </a:r>
          </a:p>
          <a:p>
            <a:endParaRPr lang="nb-NO" dirty="0"/>
          </a:p>
          <a:p>
            <a:r>
              <a:rPr lang="nb-NO" dirty="0"/>
              <a:t>SOC </a:t>
            </a:r>
            <a:r>
              <a:rPr lang="nb-NO" dirty="0" err="1"/>
              <a:t>layer</a:t>
            </a:r>
            <a:r>
              <a:rPr lang="nb-NO" dirty="0"/>
              <a:t>: make </a:t>
            </a:r>
            <a:r>
              <a:rPr lang="nb-NO" dirty="0" err="1"/>
              <a:t>optimization</a:t>
            </a:r>
            <a:r>
              <a:rPr lang="nb-NO" dirty="0"/>
              <a:t> faster, </a:t>
            </a:r>
            <a:r>
              <a:rPr lang="nb-NO" dirty="0" err="1"/>
              <a:t>reduce</a:t>
            </a:r>
            <a:r>
              <a:rPr lang="nb-NO" dirty="0"/>
              <a:t> </a:t>
            </a:r>
            <a:r>
              <a:rPr lang="nb-NO" dirty="0" err="1"/>
              <a:t>wait</a:t>
            </a:r>
            <a:r>
              <a:rPr lang="nb-NO" dirty="0"/>
              <a:t> time for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update</a:t>
            </a:r>
            <a:r>
              <a:rPr lang="nb-NO" dirty="0"/>
              <a:t> and online </a:t>
            </a:r>
            <a:r>
              <a:rPr lang="nb-NO" dirty="0" err="1"/>
              <a:t>optimization</a:t>
            </a:r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547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ktangel 2"/>
          <p:cNvSpPr/>
          <p:nvPr/>
        </p:nvSpPr>
        <p:spPr>
          <a:xfrm>
            <a:off x="0" y="699235"/>
            <a:ext cx="12192000" cy="740209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4099091" y="1740073"/>
            <a:ext cx="291618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 err="1" smtClean="0"/>
              <a:t>Extremum</a:t>
            </a:r>
            <a:r>
              <a:rPr lang="nb-NO" dirty="0" smtClean="0"/>
              <a:t> </a:t>
            </a:r>
            <a:r>
              <a:rPr lang="nb-NO" dirty="0" err="1" smtClean="0"/>
              <a:t>seeking</a:t>
            </a:r>
            <a:r>
              <a:rPr lang="nb-NO" dirty="0" smtClean="0"/>
              <a:t> control/</a:t>
            </a:r>
          </a:p>
          <a:p>
            <a:r>
              <a:rPr lang="nb-NO" dirty="0" err="1" smtClean="0"/>
              <a:t>Modifier</a:t>
            </a:r>
            <a:r>
              <a:rPr lang="nb-NO" dirty="0" smtClean="0"/>
              <a:t> </a:t>
            </a:r>
            <a:r>
              <a:rPr lang="nb-NO" dirty="0" err="1" smtClean="0"/>
              <a:t>adaptation</a:t>
            </a:r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4099090" y="4036837"/>
            <a:ext cx="291618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err="1" smtClean="0"/>
              <a:t>Self-optimizing</a:t>
            </a:r>
            <a:r>
              <a:rPr lang="nb-NO" dirty="0" smtClean="0"/>
              <a:t> control</a:t>
            </a:r>
          </a:p>
          <a:p>
            <a:pPr algn="ctr"/>
            <a:r>
              <a:rPr lang="nb-NO" dirty="0" smtClean="0"/>
              <a:t>(in MPC/PID </a:t>
            </a:r>
            <a:r>
              <a:rPr lang="nb-NO" dirty="0" err="1" smtClean="0"/>
              <a:t>layer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4099091" y="2913146"/>
            <a:ext cx="291618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Real-time </a:t>
            </a:r>
            <a:r>
              <a:rPr lang="nb-NO" dirty="0" err="1" smtClean="0"/>
              <a:t>optimization</a:t>
            </a:r>
            <a:endParaRPr lang="nb-NO" dirty="0" smtClean="0"/>
          </a:p>
          <a:p>
            <a:pPr algn="ctr"/>
            <a:r>
              <a:rPr lang="nb-NO" dirty="0" smtClean="0"/>
              <a:t>(SRTO/DRTO/HRTO)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9091" y="5259676"/>
            <a:ext cx="2916182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Process</a:t>
            </a:r>
          </a:p>
          <a:p>
            <a:pPr algn="ctr"/>
            <a:endParaRPr lang="nb-NO" dirty="0"/>
          </a:p>
        </p:txBody>
      </p:sp>
      <p:cxnSp>
        <p:nvCxnSpPr>
          <p:cNvPr id="12" name="Straight Arrow Connector 11"/>
          <p:cNvCxnSpPr>
            <a:stCxn id="6" idx="2"/>
            <a:endCxn id="9" idx="0"/>
          </p:cNvCxnSpPr>
          <p:nvPr/>
        </p:nvCxnSpPr>
        <p:spPr>
          <a:xfrm>
            <a:off x="5557183" y="2386404"/>
            <a:ext cx="0" cy="52674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54455" y="3510095"/>
            <a:ext cx="0" cy="52674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53520" y="4683168"/>
            <a:ext cx="0" cy="52674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53207" y="5618316"/>
            <a:ext cx="669975" cy="7933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40301" y="5441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d</a:t>
            </a:r>
            <a:endParaRPr lang="nb-NO" dirty="0"/>
          </a:p>
        </p:txBody>
      </p:sp>
      <p:sp>
        <p:nvSpPr>
          <p:cNvPr id="22" name="TextBox 21"/>
          <p:cNvSpPr txBox="1"/>
          <p:nvPr/>
        </p:nvSpPr>
        <p:spPr>
          <a:xfrm>
            <a:off x="5658522" y="47618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</a:t>
            </a:r>
            <a:endParaRPr lang="nb-NO" dirty="0"/>
          </a:p>
        </p:txBody>
      </p:sp>
      <p:sp>
        <p:nvSpPr>
          <p:cNvPr id="23" name="TextBox 22"/>
          <p:cNvSpPr txBox="1"/>
          <p:nvPr/>
        </p:nvSpPr>
        <p:spPr>
          <a:xfrm>
            <a:off x="5658522" y="360327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c</a:t>
            </a:r>
            <a:r>
              <a:rPr lang="nb-NO" baseline="-25000" dirty="0" err="1" smtClean="0"/>
              <a:t>s</a:t>
            </a:r>
            <a:endParaRPr lang="nb-NO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718794" y="24301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J</a:t>
            </a:r>
            <a:r>
              <a:rPr lang="nb-NO" baseline="-25000" smtClean="0"/>
              <a:t>u,s</a:t>
            </a:r>
            <a:endParaRPr lang="nb-NO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81569" y="53572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J</a:t>
            </a:r>
            <a:endParaRPr lang="nb-NO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15273" y="5441583"/>
            <a:ext cx="1294241" cy="793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015273" y="5801048"/>
            <a:ext cx="2365395" cy="949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46067" y="50252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46067" y="589485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Measurements</a:t>
            </a:r>
            <a:endParaRPr lang="nb-NO" dirty="0"/>
          </a:p>
        </p:txBody>
      </p:sp>
      <p:sp>
        <p:nvSpPr>
          <p:cNvPr id="34" name="TextBox 33"/>
          <p:cNvSpPr txBox="1"/>
          <p:nvPr/>
        </p:nvSpPr>
        <p:spPr>
          <a:xfrm>
            <a:off x="7462949" y="4175336"/>
            <a:ext cx="39888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H</a:t>
            </a:r>
            <a:endParaRPr lang="nb-NO" dirty="0"/>
          </a:p>
        </p:txBody>
      </p:sp>
      <p:cxnSp>
        <p:nvCxnSpPr>
          <p:cNvPr id="35" name="Straight Arrow Connector 34"/>
          <p:cNvCxnSpPr>
            <a:endCxn id="34" idx="1"/>
          </p:cNvCxnSpPr>
          <p:nvPr/>
        </p:nvCxnSpPr>
        <p:spPr>
          <a:xfrm>
            <a:off x="7027806" y="4360002"/>
            <a:ext cx="43514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74371" y="4354192"/>
            <a:ext cx="435143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301429" y="3236311"/>
            <a:ext cx="8085" cy="220527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15273" y="3236311"/>
            <a:ext cx="1294241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93194" y="3241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</a:p>
        </p:txBody>
      </p:sp>
      <p:cxnSp>
        <p:nvCxnSpPr>
          <p:cNvPr id="51" name="Straight Arrow Connector 50"/>
          <p:cNvCxnSpPr>
            <a:endCxn id="18" idx="2"/>
          </p:cNvCxnSpPr>
          <p:nvPr/>
        </p:nvCxnSpPr>
        <p:spPr>
          <a:xfrm flipV="1">
            <a:off x="9337189" y="3156556"/>
            <a:ext cx="43479" cy="264408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941901" y="39427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93112" y="39427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</a:t>
            </a:r>
            <a:endParaRPr lang="nb-NO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015273" y="2069474"/>
            <a:ext cx="2365395" cy="949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423" y="305164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Slow</a:t>
            </a:r>
            <a:r>
              <a:rPr lang="nb-NO" dirty="0" smtClean="0"/>
              <a:t> (</a:t>
            </a:r>
            <a:r>
              <a:rPr lang="nb-NO" dirty="0" err="1" smtClean="0"/>
              <a:t>hour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8" name="TextBox 57"/>
          <p:cNvSpPr txBox="1"/>
          <p:nvPr/>
        </p:nvSpPr>
        <p:spPr>
          <a:xfrm>
            <a:off x="2804851" y="3603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9" name="TextBox 58"/>
          <p:cNvSpPr txBox="1"/>
          <p:nvPr/>
        </p:nvSpPr>
        <p:spPr>
          <a:xfrm>
            <a:off x="639442" y="1932586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Extremely</a:t>
            </a:r>
            <a:r>
              <a:rPr lang="nb-NO" dirty="0" smtClean="0"/>
              <a:t> </a:t>
            </a:r>
            <a:r>
              <a:rPr lang="nb-NO" dirty="0" err="1" smtClean="0"/>
              <a:t>slow</a:t>
            </a:r>
            <a:r>
              <a:rPr lang="nb-NO" dirty="0" smtClean="0"/>
              <a:t> (</a:t>
            </a:r>
            <a:r>
              <a:rPr lang="nb-NO" dirty="0" err="1" smtClean="0"/>
              <a:t>days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60" name="TextBox 59"/>
          <p:cNvSpPr txBox="1"/>
          <p:nvPr/>
        </p:nvSpPr>
        <p:spPr>
          <a:xfrm>
            <a:off x="678423" y="4113035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Fast (</a:t>
            </a:r>
            <a:r>
              <a:rPr lang="nb-NO" dirty="0" err="1" smtClean="0"/>
              <a:t>minute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61" name="TextBox 60"/>
          <p:cNvSpPr txBox="1"/>
          <p:nvPr/>
        </p:nvSpPr>
        <p:spPr>
          <a:xfrm>
            <a:off x="10221727" y="185755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Model </a:t>
            </a:r>
            <a:r>
              <a:rPr lang="nb-NO" dirty="0" err="1" smtClean="0"/>
              <a:t>free</a:t>
            </a:r>
            <a:endParaRPr lang="nb-NO" dirty="0"/>
          </a:p>
        </p:txBody>
      </p:sp>
      <p:sp>
        <p:nvSpPr>
          <p:cNvPr id="62" name="TextBox 61"/>
          <p:cNvSpPr txBox="1"/>
          <p:nvPr/>
        </p:nvSpPr>
        <p:spPr>
          <a:xfrm>
            <a:off x="10221727" y="2864606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RTO:</a:t>
            </a:r>
          </a:p>
          <a:p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</a:p>
          <a:p>
            <a:r>
              <a:rPr lang="nb-NO" dirty="0" smtClean="0"/>
              <a:t>(online)</a:t>
            </a:r>
            <a:endParaRPr lang="nb-NO" dirty="0"/>
          </a:p>
        </p:txBody>
      </p:sp>
      <p:sp>
        <p:nvSpPr>
          <p:cNvPr id="63" name="TextBox 62"/>
          <p:cNvSpPr txBox="1"/>
          <p:nvPr/>
        </p:nvSpPr>
        <p:spPr>
          <a:xfrm>
            <a:off x="10191837" y="4051208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SOC:</a:t>
            </a:r>
          </a:p>
          <a:p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model</a:t>
            </a:r>
            <a:r>
              <a:rPr lang="nb-NO" dirty="0" smtClean="0"/>
              <a:t> </a:t>
            </a:r>
          </a:p>
          <a:p>
            <a:r>
              <a:rPr lang="nb-NO" dirty="0" smtClean="0"/>
              <a:t>(offline)</a:t>
            </a:r>
            <a:endParaRPr lang="nb-NO" dirty="0"/>
          </a:p>
        </p:txBody>
      </p:sp>
      <p:sp>
        <p:nvSpPr>
          <p:cNvPr id="71" name="Text Placeholder 4"/>
          <p:cNvSpPr txBox="1">
            <a:spLocks/>
          </p:cNvSpPr>
          <p:nvPr/>
        </p:nvSpPr>
        <p:spPr>
          <a:xfrm>
            <a:off x="1960835" y="6256278"/>
            <a:ext cx="7772400" cy="903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Thank you 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4" name="Bilde 6" descr="hovedlogo_eng_objekt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963" y="407674"/>
            <a:ext cx="2055829" cy="68282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337189" y="89378"/>
            <a:ext cx="2558714" cy="1175634"/>
            <a:chOff x="7523374" y="592977"/>
            <a:chExt cx="2558714" cy="1175634"/>
          </a:xfrm>
        </p:grpSpPr>
        <p:pic>
          <p:nvPicPr>
            <p:cNvPr id="69" name="Picture 1" descr="http://www.forskningsradet.no/servlet/Satellite?blobcol=urldata&amp;blobheader=image%2Fgif&amp;blobkey=id&amp;blobtable=MungoBlobs&amp;blobwhere=1274493944033&amp;ssbinary=true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904" y="592977"/>
              <a:ext cx="571877" cy="50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7523374" y="1199224"/>
              <a:ext cx="2558714" cy="569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nb-NO" altLang="nb-NO" sz="2000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SUBPRO</a:t>
              </a:r>
              <a:r>
                <a:rPr lang="nb-NO" altLang="nb-NO" sz="1600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/>
              </a:r>
              <a:br>
                <a:rPr lang="nb-NO" altLang="nb-NO" sz="1600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r>
                <a:rPr lang="nb-NO" altLang="nb-NO" sz="1100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SUBSEA PRODUCTION AND PROCESSING</a:t>
              </a:r>
              <a:endParaRPr lang="nb-NO" altLang="nb-NO" sz="11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8622923" y="5412606"/>
            <a:ext cx="507554" cy="46442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015273" y="2551965"/>
            <a:ext cx="2115204" cy="3300732"/>
            <a:chOff x="7015273" y="2551965"/>
            <a:chExt cx="2115204" cy="3300732"/>
          </a:xfrm>
        </p:grpSpPr>
        <p:cxnSp>
          <p:nvCxnSpPr>
            <p:cNvPr id="46" name="Straight Connector 45"/>
            <p:cNvCxnSpPr/>
            <p:nvPr/>
          </p:nvCxnSpPr>
          <p:spPr>
            <a:xfrm flipH="1" flipV="1">
              <a:off x="8728534" y="5412606"/>
              <a:ext cx="401943" cy="44009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015273" y="2975029"/>
              <a:ext cx="2005559" cy="30587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334319" y="2551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/>
                <a:t>J</a:t>
              </a:r>
              <a:endParaRPr lang="nb-NO" baseline="-25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984634" y="2725669"/>
            <a:ext cx="79206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dirty="0" smtClean="0"/>
              <a:t>Gradient estimator</a:t>
            </a:r>
            <a:endParaRPr lang="nb-NO" sz="1100" dirty="0"/>
          </a:p>
        </p:txBody>
      </p:sp>
      <p:cxnSp>
        <p:nvCxnSpPr>
          <p:cNvPr id="65" name="Straight Arrow Connector 64"/>
          <p:cNvCxnSpPr>
            <a:endCxn id="18" idx="0"/>
          </p:cNvCxnSpPr>
          <p:nvPr/>
        </p:nvCxnSpPr>
        <p:spPr>
          <a:xfrm flipH="1">
            <a:off x="9380668" y="2074219"/>
            <a:ext cx="1535" cy="6514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84696" y="166291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J</a:t>
            </a:r>
            <a:r>
              <a:rPr lang="nb-NO" baseline="-25000" dirty="0" smtClean="0"/>
              <a:t>u</a:t>
            </a:r>
            <a:endParaRPr lang="nb-NO" baseline="-25000" dirty="0"/>
          </a:p>
        </p:txBody>
      </p:sp>
    </p:spTree>
    <p:extLst>
      <p:ext uri="{BB962C8B-B14F-4D97-AF65-F5344CB8AC3E}">
        <p14:creationId xmlns:p14="http://schemas.microsoft.com/office/powerpoint/2010/main" val="2456140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61" grpId="0"/>
      <p:bldP spid="62" grpId="0"/>
      <p:bldP spid="63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479869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Real time optimization (RTO)</a:t>
            </a:r>
            <a:endParaRPr lang="en-GB" sz="360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19057"/>
              </p:ext>
            </p:extLst>
          </p:nvPr>
        </p:nvGraphicFramePr>
        <p:xfrm>
          <a:off x="1838992" y="1548718"/>
          <a:ext cx="5486400" cy="4701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972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Traditional </a:t>
            </a:r>
            <a:r>
              <a:rPr lang="en-GB" sz="3600" dirty="0" smtClean="0">
                <a:solidFill>
                  <a:srgbClr val="FF0000"/>
                </a:solidFill>
              </a:rPr>
              <a:t>static</a:t>
            </a:r>
            <a:r>
              <a:rPr lang="en-GB" sz="3600" dirty="0" smtClean="0"/>
              <a:t> RTO</a:t>
            </a:r>
            <a:endParaRPr lang="en-GB" sz="3600" dirty="0"/>
          </a:p>
        </p:txBody>
      </p:sp>
      <p:sp>
        <p:nvSpPr>
          <p:cNvPr id="12" name="Rectangle 11"/>
          <p:cNvSpPr/>
          <p:nvPr/>
        </p:nvSpPr>
        <p:spPr>
          <a:xfrm>
            <a:off x="4085782" y="6492987"/>
            <a:ext cx="8318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D. E.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Seborg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, D. A.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Mellichamp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, T. F. Edgar, F. J. Doyle </a:t>
            </a:r>
            <a:r>
              <a:rPr lang="en-GB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III,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Process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dynamics and control, John Wiley &amp; Sons, 2010.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11918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Most common in commercial RTO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Steady-state models</a:t>
            </a:r>
          </a:p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Two-step approach</a:t>
            </a:r>
          </a:p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000" dirty="0" smtClean="0">
                <a:latin typeface="Calibri Light" panose="020F0302020204030204" pitchFamily="34" charset="0"/>
              </a:rPr>
              <a:t>“Data reconciliation”: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>
                <a:latin typeface="Calibri Light" panose="020F0302020204030204" pitchFamily="34" charset="0"/>
              </a:rPr>
              <a:t>Steady-state detection</a:t>
            </a:r>
          </a:p>
          <a:p>
            <a:pPr lvl="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 smtClean="0">
                <a:latin typeface="Calibri Light" panose="020F0302020204030204" pitchFamily="34" charset="0"/>
              </a:rPr>
              <a:t>Update model parameters, disturbances (feed), constraints </a:t>
            </a:r>
          </a:p>
          <a:p>
            <a:pPr marL="914389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000" dirty="0" smtClean="0">
                <a:latin typeface="Calibri Light" panose="020F0302020204030204" pitchFamily="34" charset="0"/>
              </a:rPr>
              <a:t>Re-optimize to find new optimal steady state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7951"/>
          <a:stretch/>
        </p:blipFill>
        <p:spPr>
          <a:xfrm>
            <a:off x="7679577" y="2213074"/>
            <a:ext cx="3530376" cy="323726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11209953" y="2963917"/>
            <a:ext cx="298875" cy="180515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5400000">
            <a:off x="10917623" y="3739203"/>
            <a:ext cx="172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Data reconciliation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11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Traditional static RTO</a:t>
            </a:r>
            <a:endParaRPr lang="en-GB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762436" cy="4351338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GB" sz="2400" dirty="0" smtClean="0">
                    <a:latin typeface="Calibri Light" panose="020F0302020204030204" pitchFamily="34" charset="0"/>
                  </a:rPr>
                  <a:t>Minimize static economic cost</a:t>
                </a:r>
              </a:p>
              <a:p>
                <a:pPr marL="457189" lvl="1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𝑝𝐹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2000" i="1" dirty="0" err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 i="1" baseline="-25000" dirty="0" err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a:rPr lang="en-GB" sz="2000" i="1" dirty="0" err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000" i="1" baseline="-25000" dirty="0" err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 smtClean="0">
                  <a:latin typeface="Calibri Light" panose="020F0302020204030204" pitchFamily="34" charset="0"/>
                </a:endParaRPr>
              </a:p>
              <a:p>
                <a:pPr>
                  <a:spcAft>
                    <a:spcPts val="1800"/>
                  </a:spcAft>
                </a:pPr>
                <a:r>
                  <a:rPr lang="en-GB" sz="2400" dirty="0" smtClean="0">
                    <a:latin typeface="Calibri Light" panose="020F0302020204030204" pitchFamily="34" charset="0"/>
                  </a:rPr>
                  <a:t>Steady-state wait time – fundamental limiting factor</a:t>
                </a:r>
              </a:p>
              <a:p>
                <a:pPr>
                  <a:spcAft>
                    <a:spcPts val="1800"/>
                  </a:spcAft>
                </a:pPr>
                <a:r>
                  <a:rPr lang="en-GB" sz="2400" dirty="0" smtClean="0">
                    <a:latin typeface="Calibri Light" panose="020F0302020204030204" pitchFamily="34" charset="0"/>
                  </a:rPr>
                  <a:t>Process operates sub-optimally for long periods of time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GB" sz="2000" dirty="0" smtClean="0">
                    <a:latin typeface="Calibri Light" panose="020F0302020204030204" pitchFamily="34" charset="0"/>
                  </a:rPr>
                  <a:t>Frequent disturbances</a:t>
                </a:r>
              </a:p>
              <a:p>
                <a:pPr lvl="1">
                  <a:spcAft>
                    <a:spcPts val="1800"/>
                  </a:spcAft>
                </a:pPr>
                <a:r>
                  <a:rPr lang="en-GB" sz="2000" dirty="0" smtClean="0">
                    <a:latin typeface="Calibri Light" panose="020F0302020204030204" pitchFamily="34" charset="0"/>
                  </a:rPr>
                  <a:t>Long settling times</a:t>
                </a:r>
              </a:p>
              <a:p>
                <a:pPr>
                  <a:spcAft>
                    <a:spcPts val="1800"/>
                  </a:spcAft>
                </a:pPr>
                <a:endParaRPr lang="en-GB" sz="2400" dirty="0" smtClean="0"/>
              </a:p>
              <a:p>
                <a:pPr>
                  <a:spcAft>
                    <a:spcPts val="1800"/>
                  </a:spcAft>
                </a:pPr>
                <a:endParaRPr lang="en-GB" sz="2400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762436" cy="4351338"/>
              </a:xfrm>
              <a:blipFill>
                <a:blip r:embed="rId2"/>
                <a:stretch>
                  <a:fillRect l="-1481" t="-19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4" descr="Image result for large chemical proc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85" y="1454759"/>
            <a:ext cx="4450624" cy="54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4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131" y="6392917"/>
            <a:ext cx="3539359" cy="39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/>
              <a:t>Why</a:t>
            </a:r>
            <a:r>
              <a:rPr lang="nb-NO" sz="3600" dirty="0"/>
              <a:t> is </a:t>
            </a:r>
            <a:r>
              <a:rPr lang="nb-NO" sz="3600" dirty="0" err="1" smtClean="0"/>
              <a:t>traditional</a:t>
            </a:r>
            <a:r>
              <a:rPr lang="nb-NO" sz="3600" dirty="0" smtClean="0"/>
              <a:t> </a:t>
            </a:r>
            <a:r>
              <a:rPr lang="nb-NO" sz="3600" dirty="0" err="1" smtClean="0"/>
              <a:t>static</a:t>
            </a:r>
            <a:r>
              <a:rPr lang="nb-NO" sz="3600" dirty="0" smtClean="0"/>
              <a:t> RTO </a:t>
            </a:r>
            <a:r>
              <a:rPr lang="nb-NO" sz="3600" dirty="0"/>
              <a:t>not </a:t>
            </a:r>
            <a:r>
              <a:rPr lang="nb-NO" sz="3600" dirty="0" err="1"/>
              <a:t>commonly</a:t>
            </a:r>
            <a:r>
              <a:rPr lang="nb-NO" sz="3600" dirty="0"/>
              <a:t> used?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988164" cy="384207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Calibri Light" panose="020F0302020204030204" pitchFamily="34" charset="0"/>
              </a:rPr>
              <a:t>Cost </a:t>
            </a:r>
            <a:r>
              <a:rPr lang="en-US" sz="2400" dirty="0">
                <a:latin typeface="Calibri Light" panose="020F0302020204030204" pitchFamily="34" charset="0"/>
              </a:rPr>
              <a:t>of developing and updating the </a:t>
            </a:r>
            <a:r>
              <a:rPr lang="en-US" sz="2400" dirty="0" smtClean="0">
                <a:latin typeface="Calibri Light" panose="020F0302020204030204" pitchFamily="34" charset="0"/>
              </a:rPr>
              <a:t>model structure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(costly offline model update)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Calibri Light" panose="020F0302020204030204" pitchFamily="34" charset="0"/>
              </a:rPr>
              <a:t>Wrong value of model parameters and disturbances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(slow online model update)</a:t>
            </a:r>
            <a:endParaRPr lang="en-US" sz="20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Calibri Light" panose="020F0302020204030204" pitchFamily="34" charset="0"/>
              </a:rPr>
              <a:t>Not robust, including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computational issues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latin typeface="Calibri Light" panose="020F0302020204030204" pitchFamily="34" charset="0"/>
              </a:rPr>
              <a:t>Frequent grade changes</a:t>
            </a:r>
            <a:r>
              <a:rPr lang="nb-NO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nb-NO" sz="2400" dirty="0" smtClean="0">
                <a:latin typeface="Calibri Light" panose="020F0302020204030204" pitchFamily="34" charset="0"/>
              </a:rPr>
              <a:t>make steady-</a:t>
            </a:r>
            <a:r>
              <a:rPr lang="nb-NO" sz="2400" dirty="0" err="1" smtClean="0">
                <a:latin typeface="Calibri Light" panose="020F0302020204030204" pitchFamily="34" charset="0"/>
              </a:rPr>
              <a:t>state</a:t>
            </a:r>
            <a:r>
              <a:rPr lang="nb-NO" sz="2400" dirty="0" smtClean="0">
                <a:latin typeface="Calibri Light" panose="020F0302020204030204" pitchFamily="34" charset="0"/>
              </a:rPr>
              <a:t> </a:t>
            </a:r>
            <a:r>
              <a:rPr lang="nb-NO" sz="2400" dirty="0" err="1" smtClean="0">
                <a:latin typeface="Calibri Light" panose="020F0302020204030204" pitchFamily="34" charset="0"/>
              </a:rPr>
              <a:t>optimization</a:t>
            </a:r>
            <a:r>
              <a:rPr lang="nb-NO" sz="2400" dirty="0" smtClean="0">
                <a:latin typeface="Calibri Light" panose="020F0302020204030204" pitchFamily="34" charset="0"/>
              </a:rPr>
              <a:t> less relevant </a:t>
            </a:r>
            <a:endParaRPr lang="nb-NO" sz="2000" dirty="0" smtClean="0">
              <a:latin typeface="Calibri Light" panose="020F0302020204030204" pitchFamily="34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Calibri Light" panose="020F0302020204030204" pitchFamily="34" charset="0"/>
              </a:rPr>
              <a:t>D</a:t>
            </a:r>
            <a:r>
              <a:rPr lang="en-US" sz="2400" dirty="0" smtClean="0">
                <a:latin typeface="Calibri Light" panose="020F0302020204030204" pitchFamily="34" charset="0"/>
              </a:rPr>
              <a:t>ynamic limitations, including infeasibility due to (dynamic) constraint violation</a:t>
            </a:r>
            <a:endParaRPr lang="en-US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62555" y="5828078"/>
            <a:ext cx="10792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Calibri Light" panose="020F0302020204030204" pitchFamily="34" charset="0"/>
              <a:buChar char="‒"/>
            </a:pPr>
            <a:r>
              <a:rPr lang="en-US" b="1" dirty="0" smtClean="0">
                <a:latin typeface="Calibri Light" panose="020F0302020204030204" pitchFamily="34" charset="0"/>
              </a:rPr>
              <a:t>It </a:t>
            </a:r>
            <a:r>
              <a:rPr lang="en-US" b="1" dirty="0">
                <a:latin typeface="Calibri Light" panose="020F0302020204030204" pitchFamily="34" charset="0"/>
              </a:rPr>
              <a:t>may seem that reasons 2, </a:t>
            </a:r>
            <a:r>
              <a:rPr lang="en-US" b="1" dirty="0" smtClean="0">
                <a:latin typeface="Calibri Light" panose="020F0302020204030204" pitchFamily="34" charset="0"/>
              </a:rPr>
              <a:t>4, </a:t>
            </a:r>
            <a:r>
              <a:rPr lang="en-US" b="1" dirty="0">
                <a:latin typeface="Calibri Light" panose="020F0302020204030204" pitchFamily="34" charset="0"/>
              </a:rPr>
              <a:t>and </a:t>
            </a:r>
            <a:r>
              <a:rPr lang="en-US" b="1" dirty="0" smtClean="0">
                <a:latin typeface="Calibri Light" panose="020F0302020204030204" pitchFamily="34" charset="0"/>
              </a:rPr>
              <a:t>5 </a:t>
            </a:r>
            <a:r>
              <a:rPr lang="en-US" b="1" dirty="0">
                <a:latin typeface="Calibri Light" panose="020F0302020204030204" pitchFamily="34" charset="0"/>
              </a:rPr>
              <a:t>suggest towards dynamic </a:t>
            </a:r>
            <a:r>
              <a:rPr lang="en-US" b="1" dirty="0" smtClean="0">
                <a:latin typeface="Calibri Light" panose="020F0302020204030204" pitchFamily="34" charset="0"/>
              </a:rPr>
              <a:t>optimization</a:t>
            </a:r>
            <a:r>
              <a:rPr lang="en-US" b="1" dirty="0">
                <a:latin typeface="Calibri Light" panose="020F0302020204030204" pitchFamily="34" charset="0"/>
              </a:rPr>
              <a:t>. </a:t>
            </a:r>
            <a:endParaRPr lang="en-US" b="1" dirty="0" smtClean="0">
              <a:latin typeface="Calibri Light" panose="020F03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Calibri Light" panose="020F0302020204030204" pitchFamily="34" charset="0"/>
              <a:buChar char="‒"/>
            </a:pPr>
            <a:r>
              <a:rPr lang="en-US" b="1" dirty="0" smtClean="0">
                <a:latin typeface="Calibri Light" panose="020F0302020204030204" pitchFamily="34" charset="0"/>
              </a:rPr>
              <a:t>However</a:t>
            </a:r>
            <a:r>
              <a:rPr lang="en-US" b="1" dirty="0">
                <a:latin typeface="Calibri Light" panose="020F0302020204030204" pitchFamily="34" charset="0"/>
              </a:rPr>
              <a:t>, except </a:t>
            </a:r>
            <a:r>
              <a:rPr lang="en-US" b="1" dirty="0" smtClean="0">
                <a:latin typeface="Calibri Light" panose="020F0302020204030204" pitchFamily="34" charset="0"/>
              </a:rPr>
              <a:t>reason 4, </a:t>
            </a:r>
            <a:r>
              <a:rPr lang="en-US" b="1" dirty="0">
                <a:latin typeface="Calibri Light" panose="020F0302020204030204" pitchFamily="34" charset="0"/>
              </a:rPr>
              <a:t>static optimization may be close to the </a:t>
            </a:r>
            <a:r>
              <a:rPr lang="en-US" b="1" dirty="0" smtClean="0">
                <a:latin typeface="Calibri Light" panose="020F0302020204030204" pitchFamily="34" charset="0"/>
              </a:rPr>
              <a:t>economic </a:t>
            </a:r>
            <a:r>
              <a:rPr lang="en-US" b="1" dirty="0">
                <a:latin typeface="Calibri Light" panose="020F0302020204030204" pitchFamily="34" charset="0"/>
              </a:rPr>
              <a:t>optimum, at a much </a:t>
            </a:r>
            <a:r>
              <a:rPr lang="en-US" b="1" dirty="0" smtClean="0">
                <a:latin typeface="Calibri Light" panose="020F0302020204030204" pitchFamily="34" charset="0"/>
              </a:rPr>
              <a:t>lower </a:t>
            </a:r>
            <a:r>
              <a:rPr lang="en-US" b="1" dirty="0">
                <a:latin typeface="Calibri Light" panose="020F0302020204030204" pitchFamily="34" charset="0"/>
              </a:rPr>
              <a:t>computational cost</a:t>
            </a:r>
            <a:r>
              <a:rPr lang="en-US" b="1" dirty="0" smtClean="0">
                <a:latin typeface="Calibri Light" panose="020F0302020204030204" pitchFamily="34" charset="0"/>
              </a:rPr>
              <a:t>.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12" y="1439324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In </a:t>
            </a:r>
            <a:r>
              <a:rPr lang="nb-NO" dirty="0" err="1" smtClean="0"/>
              <a:t>expected</a:t>
            </a:r>
            <a:r>
              <a:rPr lang="nb-NO" dirty="0" smtClean="0"/>
              <a:t> order of </a:t>
            </a:r>
            <a:r>
              <a:rPr lang="nb-NO" dirty="0" err="1" smtClean="0"/>
              <a:t>importance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410592" y="277547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«</a:t>
            </a:r>
            <a:r>
              <a:rPr lang="nb-NO" dirty="0" err="1" smtClean="0"/>
              <a:t>wait</a:t>
            </a:r>
            <a:r>
              <a:rPr lang="nb-NO" dirty="0" smtClean="0"/>
              <a:t> time»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49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/>
          <p:nvPr/>
        </p:nvSpPr>
        <p:spPr>
          <a:xfrm>
            <a:off x="0" y="500651"/>
            <a:ext cx="12192000" cy="954107"/>
          </a:xfrm>
          <a:prstGeom prst="rect">
            <a:avLst/>
          </a:prstGeom>
          <a:solidFill>
            <a:schemeClr val="bg2"/>
          </a:solidFill>
          <a:ln w="12700" cap="flat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Traditional static RTO: Long steady-state wait time 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875033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400" dirty="0" smtClean="0">
                <a:latin typeface="Calibri Light" panose="020F0302020204030204" pitchFamily="34" charset="0"/>
              </a:rPr>
              <a:t>Challenges with steady-state detection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Calibri Light" panose="020F0302020204030204" pitchFamily="34" charset="0"/>
              </a:rPr>
              <a:t>E</a:t>
            </a:r>
            <a:r>
              <a:rPr lang="en-US" sz="2400" dirty="0" smtClean="0">
                <a:latin typeface="Calibri Light" panose="020F0302020204030204" pitchFamily="34" charset="0"/>
              </a:rPr>
              <a:t>rroneously </a:t>
            </a:r>
            <a:r>
              <a:rPr lang="en-US" sz="2400" dirty="0">
                <a:latin typeface="Calibri Light" panose="020F0302020204030204" pitchFamily="34" charset="0"/>
              </a:rPr>
              <a:t>accept transient data as stationary </a:t>
            </a:r>
            <a:r>
              <a:rPr lang="en-US" sz="2400" dirty="0" smtClean="0">
                <a:latin typeface="Calibri Light" panose="020F0302020204030204" pitchFamily="34" charset="0"/>
              </a:rPr>
              <a:t>data</a:t>
            </a:r>
          </a:p>
          <a:p>
            <a:pPr>
              <a:spcAft>
                <a:spcPts val="1800"/>
              </a:spcAft>
            </a:pPr>
            <a:r>
              <a:rPr lang="en-US" sz="2400" dirty="0" smtClean="0">
                <a:latin typeface="Calibri Light" panose="020F0302020204030204" pitchFamily="34" charset="0"/>
              </a:rPr>
              <a:t>Large chunks of data discarded</a:t>
            </a:r>
            <a:endParaRPr lang="en-GB" sz="2400" dirty="0" smtClean="0">
              <a:latin typeface="Calibri Light" panose="020F030202020403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740011"/>
            <a:ext cx="5841137" cy="18913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95725" y="6410386"/>
            <a:ext cx="82962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Câmara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MM,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Quelhas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 AD, Pinto JC.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Performance Evaluation of Real Industrial RTO Systems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</a:rPr>
              <a:t>. Processes. 2016, 4(4).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2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tomNTNU_template.potx" id="{E4C9F013-FCAE-4287-A8EA-478853C3810B}" vid="{73270F89-2C7A-4C03-BD15-D070078A31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CustomNTNU_template</Template>
  <TotalTime>0</TotalTime>
  <Words>1744</Words>
  <Application>Microsoft Office PowerPoint</Application>
  <PresentationFormat>Widescreen</PresentationFormat>
  <Paragraphs>312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SFBX0800</vt:lpstr>
      <vt:lpstr>SFRM0800</vt:lpstr>
      <vt:lpstr>Times New Roman</vt:lpstr>
      <vt:lpstr>Wingdings</vt:lpstr>
      <vt:lpstr>8_Office-tema</vt:lpstr>
      <vt:lpstr>An overview and evaluation of approaches for online process optimization</vt:lpstr>
      <vt:lpstr>PowerPoint Presentation</vt:lpstr>
      <vt:lpstr>Outline</vt:lpstr>
      <vt:lpstr>Hierarchical decision system</vt:lpstr>
      <vt:lpstr>Real time optimization (RTO)</vt:lpstr>
      <vt:lpstr>Traditional static RTO</vt:lpstr>
      <vt:lpstr>Traditional static RTO</vt:lpstr>
      <vt:lpstr>Why is traditional static RTO not commonly used?</vt:lpstr>
      <vt:lpstr>Traditional static RTO: Long steady-state wait time </vt:lpstr>
      <vt:lpstr>How to address steady-state wait time?</vt:lpstr>
      <vt:lpstr>Dynamic real-time optimization (DRTO)</vt:lpstr>
      <vt:lpstr>Economic MPC ~ Dynamic RTO </vt:lpstr>
      <vt:lpstr>Dynamic RTO has problems</vt:lpstr>
      <vt:lpstr>How to address problems with dynamic RTO?</vt:lpstr>
      <vt:lpstr>Hybrid RTO</vt:lpstr>
      <vt:lpstr>CASE STUDY: Gas lift</vt:lpstr>
      <vt:lpstr>Disturbance: GOR variation</vt:lpstr>
      <vt:lpstr>Typical measured data (pressures and flowrates)</vt:lpstr>
      <vt:lpstr>GOR estimation - using “data reconciliation” (traditional static RTO)</vt:lpstr>
      <vt:lpstr>GOR estimation – using extended Kalman filter (DRTO &amp; HRTO)</vt:lpstr>
      <vt:lpstr>Oil and gas rates</vt:lpstr>
      <vt:lpstr>Results</vt:lpstr>
      <vt:lpstr>Why is traditional static RTO not commonly used?</vt:lpstr>
      <vt:lpstr>PowerPoint Presentation</vt:lpstr>
      <vt:lpstr>Discussion of Hybrid RTO</vt:lpstr>
      <vt:lpstr>Advantage of steady-state optimization (SRTO &amp; HRTO)</vt:lpstr>
      <vt:lpstr>Alternative feedback-based approaches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traditional static RTO not commonly 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traditional static RTO not commonly used? Some alternatives</vt:lpstr>
      <vt:lpstr>Summary/Comparison on next slide</vt:lpstr>
      <vt:lpstr>PowerPoint Presentation</vt:lpstr>
      <vt:lpstr>Proposal : Combine RTO with other approaches</vt:lpstr>
      <vt:lpstr>Conclusion</vt:lpstr>
    </vt:vector>
  </TitlesOfParts>
  <Manager/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and evaluation of approaches for online process optimization</dc:title>
  <dc:creator>Dinesh Krishnamoorthy</dc:creator>
  <cp:lastModifiedBy>Sigurd Skogestad</cp:lastModifiedBy>
  <cp:revision>127</cp:revision>
  <cp:lastPrinted>2017-08-21T12:25:18Z</cp:lastPrinted>
  <dcterms:created xsi:type="dcterms:W3CDTF">2018-07-16T17:33:39Z</dcterms:created>
  <dcterms:modified xsi:type="dcterms:W3CDTF">2018-07-23T09:09:42Z</dcterms:modified>
</cp:coreProperties>
</file>