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58" r:id="rId2"/>
    <p:sldId id="1025" r:id="rId3"/>
    <p:sldId id="263" r:id="rId4"/>
    <p:sldId id="257" r:id="rId5"/>
    <p:sldId id="262" r:id="rId6"/>
    <p:sldId id="261" r:id="rId7"/>
    <p:sldId id="259" r:id="rId8"/>
    <p:sldId id="260" r:id="rId9"/>
    <p:sldId id="983" r:id="rId10"/>
    <p:sldId id="984" r:id="rId11"/>
    <p:sldId id="1019" r:id="rId12"/>
    <p:sldId id="1026" r:id="rId13"/>
    <p:sldId id="1021" r:id="rId14"/>
    <p:sldId id="306" r:id="rId15"/>
    <p:sldId id="985" r:id="rId16"/>
    <p:sldId id="966" r:id="rId17"/>
    <p:sldId id="264" r:id="rId18"/>
    <p:sldId id="967" r:id="rId19"/>
    <p:sldId id="990" r:id="rId20"/>
    <p:sldId id="997" r:id="rId21"/>
    <p:sldId id="303" r:id="rId22"/>
    <p:sldId id="1027" r:id="rId23"/>
    <p:sldId id="311" r:id="rId24"/>
    <p:sldId id="312" r:id="rId25"/>
    <p:sldId id="305" r:id="rId26"/>
    <p:sldId id="304" r:id="rId27"/>
    <p:sldId id="308" r:id="rId28"/>
    <p:sldId id="307" r:id="rId29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13" autoAdjust="0"/>
    <p:restoredTop sz="94694"/>
  </p:normalViewPr>
  <p:slideViewPr>
    <p:cSldViewPr snapToGrid="0" snapToObjects="1">
      <p:cViewPr varScale="1">
        <p:scale>
          <a:sx n="68" d="100"/>
          <a:sy n="68" d="100"/>
        </p:scale>
        <p:origin x="6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CA4BB6-3AE9-FB4F-BD93-18EA7948FF14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15D334-2CA7-DE42-9D90-4DADB585DB2B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42334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137270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50422D-A0F3-469A-8158-A04C28AFD0B8}" type="slidenum">
              <a:rPr kumimoji="0" lang="nb-N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nb-NO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68593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15963" indent="-2746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0331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44638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985963" indent="-2190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431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003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575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14763" indent="-2190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20382CF-2DBE-4562-AC76-08B2A3D53529}" type="slidenum">
              <a:rPr lang="ar-SA" altLang="nb-NO" smtClean="0">
                <a:latin typeface="Times" panose="02020603050405020304" pitchFamily="18" charset="0"/>
              </a:rPr>
              <a:pPr/>
              <a:t>20</a:t>
            </a:fld>
            <a:endParaRPr lang="nn-NO" altLang="nb-NO">
              <a:latin typeface="Times" panose="02020603050405020304" pitchFamily="18" charset="0"/>
            </a:endParaRPr>
          </a:p>
        </p:txBody>
      </p:sp>
      <p:sp>
        <p:nvSpPr>
          <p:cNvPr id="50179" name="Rectangle 7"/>
          <p:cNvSpPr txBox="1">
            <a:spLocks noGrp="1" noChangeArrowheads="1"/>
          </p:cNvSpPr>
          <p:nvPr/>
        </p:nvSpPr>
        <p:spPr bwMode="auto">
          <a:xfrm>
            <a:off x="3857625" y="9445625"/>
            <a:ext cx="29479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688" tIns="45844" rIns="91688" bIns="45844" anchor="b"/>
          <a:lstStyle>
            <a:lvl1pPr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49325">
              <a:spcBef>
                <a:spcPct val="30000"/>
              </a:spcBef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4932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AC1B17D-F649-4200-9C39-6020F39915E8}" type="slidenum">
              <a:rPr lang="ar-SA" altLang="nb-NO"/>
              <a:pPr algn="r" eaLnBrk="1" hangingPunct="1">
                <a:spcBef>
                  <a:spcPct val="0"/>
                </a:spcBef>
              </a:pPr>
              <a:t>20</a:t>
            </a:fld>
            <a:endParaRPr lang="nn-NO" altLang="nb-NO"/>
          </a:p>
        </p:txBody>
      </p:sp>
      <p:sp>
        <p:nvSpPr>
          <p:cNvPr id="5018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1038" y="4724400"/>
            <a:ext cx="5445125" cy="44735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nb-NO"/>
          </a:p>
        </p:txBody>
      </p:sp>
    </p:spTree>
    <p:extLst>
      <p:ext uri="{BB962C8B-B14F-4D97-AF65-F5344CB8AC3E}">
        <p14:creationId xmlns:p14="http://schemas.microsoft.com/office/powerpoint/2010/main" val="284088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9DE45-116C-644B-89CC-F85F862BC8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0CA7E3-9627-2F41-90A4-63EEC829F4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F205F8-85FB-1348-A133-86F5E1145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416625-8BD5-5448-BD71-BF82620BF6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C5931-363E-BC4E-9B97-F3C6A55860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9732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ADDA3F-E00E-0341-B969-3BCC164C52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45DF62-FC49-2F42-80CF-F3533DF95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834F6A-8FB4-2F48-B76A-AC31B16449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563E7-713B-5843-82D5-EC1540C8B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39F0F4-15CB-B441-9F09-3EBF3DD7E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32448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ABD7898-E7F7-2843-9757-16D40D443D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3E08B96-417E-0A42-AF06-93C52A0210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E42D38-2B43-8B4B-AEBF-6F1D3B793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78E669-C81F-5C4C-BF27-847FE478ED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12506-1837-664F-8D6A-A9F79B0A05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68778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234BB-71EF-4A46-BC4E-C6A0AC3376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8840E-20C2-7C4C-A6BA-4A72DA33AA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8D00C-5BE8-2049-ADEC-7EFEB7D729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6EF8BB-FF6A-1648-B5A5-1CC73899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FC707-6D17-6944-8FF4-A7F3ACD28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0766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62BB32-43A9-AB4D-9A87-96EB01BAE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4DEB33-CCF1-2144-A5F5-EF0B699425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59F536-5EF7-9348-A3D3-CF360A647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8031AC-B80F-494B-825E-6693B8A7C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613190-C5ED-EC4B-85F0-7C2BCCD91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4841815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91AB9-186B-C841-80BA-43A03F184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9ADB40-6897-634E-97E2-C8E0A3820C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93442-B7C2-7C4D-B833-392EBE3E96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B76082-E219-1049-B910-E6D9F9589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A9C25B-E236-7F44-9A0E-42A2F2F87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23669F1-AEE6-5B44-8137-1468E0437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961988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4C3CB-5F5E-A24B-AFD1-EBD6001A88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A9DF68-70EF-8840-BFEE-33887C14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0A87404-C990-6A4B-9137-E32A019950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87C13EE-1383-4042-B563-CAAF7DF1A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816717-266B-C442-B0AF-FD9F08432C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BF9D33D-5C4E-4A46-AF54-520CF0A724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187377-C0C9-1C4D-B2DD-61238D1A5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492A8A-CC0E-9E4F-BF2F-A8A635EE8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1095922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69E73D-045B-A049-B965-135BBF5501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48057E6-BC2D-554B-A293-9986ADDDB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294EF8-6066-8D42-82C7-5F1A28B5A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62F604-45C3-724B-8914-DC070DE3CF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784087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198283-1B17-9443-9DB3-FA211FDF3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86D1D9E-0239-F141-839E-9A05AA346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E512E3-4087-3D41-B620-2A0FC64E09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84192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B15C5-AC66-984D-9E7C-7BC641D8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9377CA-FD12-D34A-9EB7-9D9F0E4370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5E2A1-AE84-F540-A8A1-96DAA5F42F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69161A-29B9-0C48-AAA5-6F08571D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03E1A-7FE5-8D45-9D29-2FCE856DA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6E3AF1-6DFB-5840-975E-B6C9B6EA4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97748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15E16F-00A9-5946-B6C0-6F6EE54CDC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AA0E7B-403D-B745-9A1F-9E818BD836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5B1105-725B-2F46-B22A-4E489D0DBB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4332B3-2099-7B42-B99B-00DF4072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A9D1A-2A6C-6043-ADE1-7CD4A64EF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BD8104-9452-CD4A-8A93-8AB7E4F991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25063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020835-C4BB-AB4A-A450-3862567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nb-N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A9A818-61EE-C84D-AF5E-09E8211C5C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nb-N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1F77643-2816-6942-8F36-AD87170E92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5335C3-C0A6-1848-B455-9A9942E2E886}" type="datetimeFigureOut">
              <a:rPr lang="nb-NO" smtClean="0"/>
              <a:t>29.04.2019</a:t>
            </a:fld>
            <a:endParaRPr lang="nb-N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095589-98D5-FC45-BC58-850B9BCFBA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C17E80-23E8-8749-B7B4-B6E3242B5C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558DCF-40EF-884C-AE03-D29F0229D344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525584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2.gif"/><Relationship Id="rId7" Type="http://schemas.openxmlformats.org/officeDocument/2006/relationships/image" Target="../media/image7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emf"/><Relationship Id="rId10" Type="http://schemas.openxmlformats.org/officeDocument/2006/relationships/image" Target="../media/image10.png"/><Relationship Id="rId4" Type="http://schemas.openxmlformats.org/officeDocument/2006/relationships/image" Target="../media/image4.emf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8576" y="1959998"/>
            <a:ext cx="11134847" cy="2092325"/>
          </a:xfrm>
        </p:spPr>
        <p:txBody>
          <a:bodyPr>
            <a:normAutofit/>
          </a:bodyPr>
          <a:lstStyle/>
          <a:p>
            <a:r>
              <a:rPr lang="en-US" sz="4800" dirty="0"/>
              <a:t>Production optimization using simple control loops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999" y="3851839"/>
            <a:ext cx="9144000" cy="1655762"/>
          </a:xfrm>
        </p:spPr>
        <p:txBody>
          <a:bodyPr>
            <a:normAutofit lnSpcReduction="10000"/>
          </a:bodyPr>
          <a:lstStyle/>
          <a:p>
            <a:endParaRPr lang="en-US" sz="3200" dirty="0"/>
          </a:p>
          <a:p>
            <a:r>
              <a:rPr lang="en-US" sz="3200" dirty="0"/>
              <a:t>Dinesh Krishnamoorthy* and </a:t>
            </a:r>
            <a:r>
              <a:rPr lang="en-US" sz="3200" u="sng" dirty="0"/>
              <a:t>Sigurd Skogestad</a:t>
            </a:r>
          </a:p>
          <a:p>
            <a:r>
              <a:rPr lang="en-US" sz="3200" dirty="0"/>
              <a:t>NTNU, Trondheim, Norway</a:t>
            </a:r>
          </a:p>
          <a:p>
            <a:endParaRPr lang="en-US" dirty="0"/>
          </a:p>
        </p:txBody>
      </p:sp>
      <p:pic>
        <p:nvPicPr>
          <p:cNvPr id="4" name="Bilde 6" descr="hovedlogo_eng_objekt.jpg">
            <a:extLst>
              <a:ext uri="{FF2B5EF4-FFF2-40B4-BE49-F238E27FC236}">
                <a16:creationId xmlns:a16="http://schemas.microsoft.com/office/drawing/2014/main" id="{F4ABE467-B600-8940-BB32-E041AF1D334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054" y="368461"/>
            <a:ext cx="3473276" cy="115360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82B3D5E3-1C19-1145-B4C9-4B321ABF73AD}"/>
              </a:ext>
            </a:extLst>
          </p:cNvPr>
          <p:cNvGrpSpPr/>
          <p:nvPr/>
        </p:nvGrpSpPr>
        <p:grpSpPr>
          <a:xfrm>
            <a:off x="7477374" y="249853"/>
            <a:ext cx="4330572" cy="1015663"/>
            <a:chOff x="7635800" y="188795"/>
            <a:chExt cx="4330572" cy="1015663"/>
          </a:xfrm>
        </p:grpSpPr>
        <p:pic>
          <p:nvPicPr>
            <p:cNvPr id="5" name="Picture 1" descr="http://www.forskningsradet.no/servlet/Satellite?blobcol=urldata&amp;blobheader=image%2Fgif&amp;blobkey=id&amp;blobtable=MungoBlobs&amp;blobwhere=1274493944033&amp;ssbinary=true">
              <a:extLst>
                <a:ext uri="{FF2B5EF4-FFF2-40B4-BE49-F238E27FC236}">
                  <a16:creationId xmlns:a16="http://schemas.microsoft.com/office/drawing/2014/main" id="{72A2CEF6-0428-C04D-9D86-61BE708688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800" y="282847"/>
              <a:ext cx="678374" cy="6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Rectangle 3">
              <a:extLst>
                <a:ext uri="{FF2B5EF4-FFF2-40B4-BE49-F238E27FC236}">
                  <a16:creationId xmlns:a16="http://schemas.microsoft.com/office/drawing/2014/main" id="{0CA96A8F-C06B-0C43-BD3B-DCB1CF43E12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672" y="188795"/>
              <a:ext cx="36317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36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SUBPRO</a:t>
              </a:r>
              <a:br>
                <a:rPr kumimoji="0" lang="nb-NO" altLang="nb-NO" sz="24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1CAA3C4-40C3-B548-8BD0-1A58DD6C6C76}"/>
                </a:ext>
              </a:extLst>
            </p:cNvPr>
            <p:cNvSpPr/>
            <p:nvPr/>
          </p:nvSpPr>
          <p:spPr>
            <a:xfrm>
              <a:off x="8404122" y="664936"/>
              <a:ext cx="32047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altLang="nb-NO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SUBSEA PRODUCTION AND PROCESSING</a:t>
              </a:r>
              <a:endParaRPr lang="nb-NO" dirty="0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56C0297-B3BB-4D5B-B956-FC7251D85549}"/>
              </a:ext>
            </a:extLst>
          </p:cNvPr>
          <p:cNvSpPr txBox="1"/>
          <p:nvPr/>
        </p:nvSpPr>
        <p:spPr>
          <a:xfrm>
            <a:off x="178486" y="6304873"/>
            <a:ext cx="25424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*</a:t>
            </a:r>
            <a:r>
              <a:rPr lang="nb-NO" dirty="0" err="1"/>
              <a:t>Also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Equinor (20%)</a:t>
            </a:r>
          </a:p>
        </p:txBody>
      </p:sp>
    </p:spTree>
    <p:extLst>
      <p:ext uri="{BB962C8B-B14F-4D97-AF65-F5344CB8AC3E}">
        <p14:creationId xmlns:p14="http://schemas.microsoft.com/office/powerpoint/2010/main" val="34499180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348342" y="471813"/>
            <a:ext cx="10515600" cy="1325563"/>
          </a:xfrm>
        </p:spPr>
        <p:txBody>
          <a:bodyPr>
            <a:normAutofit/>
          </a:bodyPr>
          <a:lstStyle/>
          <a:p>
            <a:r>
              <a:rPr lang="es-MX" b="1" dirty="0" err="1"/>
              <a:t>Model</a:t>
            </a:r>
            <a:r>
              <a:rPr lang="es-MX" b="1" dirty="0"/>
              <a:t> </a:t>
            </a:r>
            <a:r>
              <a:rPr lang="es-MX" b="1" dirty="0" err="1"/>
              <a:t>predictive</a:t>
            </a:r>
            <a:r>
              <a:rPr lang="es-MX" b="1" dirty="0"/>
              <a:t> control (MPC)</a:t>
            </a:r>
            <a:endParaRPr lang="nb-NO" b="1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348342" y="1713249"/>
            <a:ext cx="12165875" cy="4351954"/>
          </a:xfrm>
        </p:spPr>
        <p:txBody>
          <a:bodyPr>
            <a:normAutofit/>
          </a:bodyPr>
          <a:lstStyle/>
          <a:p>
            <a:r>
              <a:rPr lang="en-US" sz="2800" dirty="0"/>
              <a:t>Can include constraints explicitly</a:t>
            </a:r>
          </a:p>
          <a:p>
            <a:r>
              <a:rPr lang="en-US" sz="2800" dirty="0"/>
              <a:t>If lack of DOF to meet control specifications:</a:t>
            </a:r>
          </a:p>
          <a:p>
            <a:pPr lvl="1"/>
            <a:r>
              <a:rPr lang="en-US" sz="2400" dirty="0"/>
              <a:t>Conventional: Use weights</a:t>
            </a:r>
          </a:p>
          <a:p>
            <a:pPr lvl="2"/>
            <a:r>
              <a:rPr lang="en-US" sz="2200" dirty="0"/>
              <a:t>(Partially) give up variables with small weights in objective function.</a:t>
            </a:r>
          </a:p>
          <a:p>
            <a:pPr lvl="1"/>
            <a:r>
              <a:rPr lang="en-US" sz="2400" dirty="0"/>
              <a:t>Use two-stage MPC with </a:t>
            </a:r>
            <a:r>
              <a:rPr lang="en-US" sz="2400" dirty="0">
                <a:solidFill>
                  <a:srgbClr val="FF0000"/>
                </a:solidFill>
              </a:rPr>
              <a:t>constraint priority list</a:t>
            </a:r>
            <a:r>
              <a:rPr lang="en-US" sz="2400" dirty="0"/>
              <a:t>:</a:t>
            </a:r>
          </a:p>
          <a:p>
            <a:pPr marL="914400" lvl="2" indent="0">
              <a:buNone/>
            </a:pPr>
            <a:r>
              <a:rPr lang="en-US" sz="2400" dirty="0"/>
              <a:t>Stage 1. Check for steady-state feasibility and give up low-priority constraints if needed Stage 2. Solve conventional dynamic MPC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6FCABBB-5D41-4ECF-A5C7-4787F41BC7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472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FF0AC1-885F-49FB-B498-0F51872AC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Classical “Advanced control” structures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052FF-4A27-496E-B84C-200AB6A4F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669888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Cascade control (measure and control internal variable)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Feedforward control (measure disturbance, d)</a:t>
            </a:r>
          </a:p>
          <a:p>
            <a:pPr lvl="2"/>
            <a:r>
              <a:rPr lang="en-US" sz="1900" dirty="0"/>
              <a:t>Including ratio control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err="1"/>
              <a:t>Change</a:t>
            </a:r>
            <a:r>
              <a:rPr lang="nb-NO" sz="2600" dirty="0"/>
              <a:t> in CV: </a:t>
            </a:r>
            <a:r>
              <a:rPr lang="nb-NO" sz="2600" dirty="0" err="1"/>
              <a:t>Selectors</a:t>
            </a:r>
            <a:r>
              <a:rPr lang="nb-NO" sz="2600" dirty="0"/>
              <a:t> (</a:t>
            </a:r>
            <a:r>
              <a:rPr lang="nb-NO" sz="2600" dirty="0" err="1"/>
              <a:t>max,min</a:t>
            </a:r>
            <a:r>
              <a:rPr lang="nb-NO" sz="2600" dirty="0"/>
              <a:t>)</a:t>
            </a:r>
          </a:p>
          <a:p>
            <a:pPr marL="514350" indent="-514350">
              <a:buFont typeface="+mj-lt"/>
              <a:buAutoNum type="arabicPeriod"/>
            </a:pPr>
            <a:r>
              <a:rPr lang="nb-NO" sz="2600" dirty="0" err="1"/>
              <a:t>Extra</a:t>
            </a:r>
            <a:r>
              <a:rPr lang="nb-NO" sz="2600" dirty="0"/>
              <a:t> MV </a:t>
            </a:r>
            <a:r>
              <a:rPr lang="nb-NO" sz="2600" dirty="0" err="1"/>
              <a:t>dynamically</a:t>
            </a:r>
            <a:r>
              <a:rPr lang="nb-NO" sz="2600" dirty="0"/>
              <a:t>: </a:t>
            </a:r>
            <a:r>
              <a:rPr lang="nb-NO" sz="2600" dirty="0" err="1"/>
              <a:t>Valve</a:t>
            </a:r>
            <a:r>
              <a:rPr lang="nb-NO" sz="2600" dirty="0"/>
              <a:t> </a:t>
            </a:r>
            <a:r>
              <a:rPr lang="nb-NO" sz="2600" dirty="0" err="1"/>
              <a:t>position</a:t>
            </a:r>
            <a:r>
              <a:rPr lang="nb-NO" sz="2600" dirty="0"/>
              <a:t> control </a:t>
            </a:r>
            <a:r>
              <a:rPr lang="nb-NO" sz="1700" dirty="0"/>
              <a:t>(=Input resetting =midranging)</a:t>
            </a:r>
            <a:endParaRPr lang="nb-NO" sz="2600" dirty="0"/>
          </a:p>
          <a:p>
            <a:pPr marL="514350" indent="-514350">
              <a:buFont typeface="+mj-lt"/>
              <a:buAutoNum type="arabicPeriod"/>
            </a:pPr>
            <a:r>
              <a:rPr lang="nb-NO" sz="2600" dirty="0" err="1"/>
              <a:t>Extra</a:t>
            </a:r>
            <a:r>
              <a:rPr lang="nb-NO" sz="2600" dirty="0"/>
              <a:t> MV steady </a:t>
            </a:r>
            <a:r>
              <a:rPr lang="nb-NO" sz="2600" dirty="0" err="1"/>
              <a:t>state</a:t>
            </a:r>
            <a:r>
              <a:rPr lang="nb-NO" sz="2600" dirty="0"/>
              <a:t>: Split range control (+2 alternatives)</a:t>
            </a:r>
            <a:endParaRPr lang="nb-NO" sz="19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Multivariable control (MIMO)</a:t>
            </a:r>
          </a:p>
          <a:p>
            <a:pPr lvl="2"/>
            <a:r>
              <a:rPr lang="en-US" sz="2200" dirty="0"/>
              <a:t>Single-loop control (decentralized)</a:t>
            </a:r>
          </a:p>
          <a:p>
            <a:pPr lvl="2"/>
            <a:r>
              <a:rPr lang="en-US" sz="2200" dirty="0"/>
              <a:t>Decoupling </a:t>
            </a:r>
          </a:p>
          <a:p>
            <a:pPr lvl="2"/>
            <a:r>
              <a:rPr lang="en-US" sz="2200" dirty="0"/>
              <a:t>MPC (model predictive control)</a:t>
            </a:r>
          </a:p>
          <a:p>
            <a:endParaRPr lang="nb-NO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ED201B-C511-46E7-B76B-7A158ED74F86}"/>
              </a:ext>
            </a:extLst>
          </p:cNvPr>
          <p:cNvSpPr txBox="1"/>
          <p:nvPr/>
        </p:nvSpPr>
        <p:spPr>
          <a:xfrm>
            <a:off x="1066798" y="5495513"/>
            <a:ext cx="94770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800" dirty="0" err="1">
                <a:highlight>
                  <a:srgbClr val="FFFF00"/>
                </a:highlight>
              </a:rPr>
              <a:t>Extensively</a:t>
            </a:r>
            <a:r>
              <a:rPr lang="nb-NO" sz="2800" dirty="0">
                <a:highlight>
                  <a:srgbClr val="FFFF00"/>
                </a:highlight>
              </a:rPr>
              <a:t> used in </a:t>
            </a:r>
            <a:r>
              <a:rPr lang="nb-NO" sz="2800" dirty="0" err="1">
                <a:highlight>
                  <a:srgbClr val="FFFF00"/>
                </a:highlight>
              </a:rPr>
              <a:t>practice</a:t>
            </a:r>
            <a:r>
              <a:rPr lang="nb-NO" sz="2800" dirty="0">
                <a:highlight>
                  <a:srgbClr val="FFFF00"/>
                </a:highlight>
              </a:rPr>
              <a:t>, </a:t>
            </a:r>
            <a:r>
              <a:rPr lang="nb-NO" sz="2800" dirty="0" err="1">
                <a:highlight>
                  <a:srgbClr val="FFFF00"/>
                </a:highlight>
              </a:rPr>
              <a:t>but</a:t>
            </a:r>
            <a:r>
              <a:rPr lang="nb-NO" sz="2800" dirty="0">
                <a:highlight>
                  <a:srgbClr val="FFFF00"/>
                </a:highlight>
              </a:rPr>
              <a:t> </a:t>
            </a:r>
            <a:r>
              <a:rPr lang="nb-NO" sz="2800" dirty="0" err="1">
                <a:highlight>
                  <a:srgbClr val="FFFF00"/>
                </a:highlight>
              </a:rPr>
              <a:t>almost</a:t>
            </a:r>
            <a:r>
              <a:rPr lang="nb-NO" sz="2800" dirty="0">
                <a:highlight>
                  <a:srgbClr val="FFFF00"/>
                </a:highlight>
              </a:rPr>
              <a:t> </a:t>
            </a:r>
            <a:r>
              <a:rPr lang="nb-NO" sz="2800" dirty="0" err="1">
                <a:highlight>
                  <a:srgbClr val="FFFF00"/>
                </a:highlight>
              </a:rPr>
              <a:t>no</a:t>
            </a:r>
            <a:r>
              <a:rPr lang="nb-NO" sz="2800" dirty="0">
                <a:highlight>
                  <a:srgbClr val="FFFF00"/>
                </a:highlight>
              </a:rPr>
              <a:t> </a:t>
            </a:r>
            <a:r>
              <a:rPr lang="nb-NO" sz="2800" dirty="0" err="1">
                <a:highlight>
                  <a:srgbClr val="FFFF00"/>
                </a:highlight>
              </a:rPr>
              <a:t>academic</a:t>
            </a:r>
            <a:r>
              <a:rPr lang="nb-NO" sz="2800" dirty="0">
                <a:highlight>
                  <a:srgbClr val="FFFF00"/>
                </a:highlight>
              </a:rPr>
              <a:t> </a:t>
            </a:r>
            <a:r>
              <a:rPr lang="nb-NO" sz="2800" dirty="0" err="1">
                <a:highlight>
                  <a:srgbClr val="FFFF00"/>
                </a:highlight>
              </a:rPr>
              <a:t>work</a:t>
            </a:r>
            <a:endParaRPr lang="nb-NO" sz="2800" dirty="0">
              <a:highlight>
                <a:srgbClr val="FFFF00"/>
              </a:highlight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AAC33A3-9976-4268-8215-9CED8956C773}"/>
              </a:ext>
            </a:extLst>
          </p:cNvPr>
          <p:cNvSpPr txBox="1"/>
          <p:nvPr/>
        </p:nvSpPr>
        <p:spPr>
          <a:xfrm>
            <a:off x="147687" y="6080288"/>
            <a:ext cx="31315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CV = </a:t>
            </a:r>
            <a:r>
              <a:rPr lang="nb-NO" dirty="0" err="1"/>
              <a:t>controlled</a:t>
            </a:r>
            <a:r>
              <a:rPr lang="nb-NO" dirty="0"/>
              <a:t> variable (y)</a:t>
            </a:r>
          </a:p>
          <a:p>
            <a:r>
              <a:rPr lang="nb-NO" dirty="0"/>
              <a:t>MV = </a:t>
            </a:r>
            <a:r>
              <a:rPr lang="nb-NO" dirty="0" err="1"/>
              <a:t>manipulated</a:t>
            </a:r>
            <a:r>
              <a:rPr lang="nb-NO" dirty="0"/>
              <a:t> variable (u)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CB1D394-1EEE-4497-85C5-2F877C67B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347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CAEACD-F0DA-45A1-B41C-B4FFD114D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Do </a:t>
            </a:r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really</a:t>
            </a:r>
            <a:r>
              <a:rPr lang="nb-NO" dirty="0"/>
              <a:t> </a:t>
            </a:r>
            <a:r>
              <a:rPr lang="nb-NO" dirty="0" err="1"/>
              <a:t>need</a:t>
            </a:r>
            <a:r>
              <a:rPr lang="nb-NO" dirty="0"/>
              <a:t> real-time </a:t>
            </a:r>
            <a:r>
              <a:rPr lang="nb-NO" dirty="0" err="1"/>
              <a:t>optimization</a:t>
            </a:r>
            <a:r>
              <a:rPr lang="nb-NO" dirty="0"/>
              <a:t>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811CD2-5959-4DBB-987A-EAFD0111EC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err="1"/>
              <a:t>Often</a:t>
            </a:r>
            <a:r>
              <a:rPr lang="nb-NO" dirty="0"/>
              <a:t> not!</a:t>
            </a:r>
          </a:p>
          <a:p>
            <a:r>
              <a:rPr lang="nb-NO" dirty="0" err="1"/>
              <a:t>We</a:t>
            </a:r>
            <a:r>
              <a:rPr lang="nb-NO" dirty="0"/>
              <a:t> </a:t>
            </a:r>
            <a:r>
              <a:rPr lang="nb-NO" dirty="0" err="1"/>
              <a:t>often</a:t>
            </a:r>
            <a:r>
              <a:rPr lang="nb-NO" dirty="0"/>
              <a:t> </a:t>
            </a:r>
            <a:r>
              <a:rPr lang="nb-NO" dirty="0" err="1"/>
              <a:t>know</a:t>
            </a:r>
            <a:r>
              <a:rPr lang="nb-NO" dirty="0"/>
              <a:t> or </a:t>
            </a:r>
            <a:r>
              <a:rPr lang="nb-NO" dirty="0" err="1"/>
              <a:t>can</a:t>
            </a:r>
            <a:r>
              <a:rPr lang="nb-NO" dirty="0"/>
              <a:t> </a:t>
            </a:r>
            <a:r>
              <a:rPr lang="nb-NO" dirty="0" err="1"/>
              <a:t>guess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b="1" dirty="0" err="1">
                <a:solidFill>
                  <a:srgbClr val="FF0000"/>
                </a:solidFill>
              </a:rPr>
              <a:t>active</a:t>
            </a:r>
            <a:r>
              <a:rPr lang="nb-NO" b="1" dirty="0">
                <a:solidFill>
                  <a:srgbClr val="FF0000"/>
                </a:solidFill>
              </a:rPr>
              <a:t> </a:t>
            </a:r>
            <a:r>
              <a:rPr lang="nb-NO" b="1" dirty="0" err="1">
                <a:solidFill>
                  <a:srgbClr val="FF0000"/>
                </a:solidFill>
              </a:rPr>
              <a:t>constraints</a:t>
            </a:r>
            <a:endParaRPr lang="nb-NO" b="1" dirty="0">
              <a:solidFill>
                <a:srgbClr val="FF0000"/>
              </a:solidFill>
            </a:endParaRPr>
          </a:p>
          <a:p>
            <a:pPr lvl="1"/>
            <a:r>
              <a:rPr lang="nb-NO" dirty="0" err="1"/>
              <a:t>Example</a:t>
            </a:r>
            <a:r>
              <a:rPr lang="nb-NO" dirty="0"/>
              <a:t>: </a:t>
            </a:r>
            <a:r>
              <a:rPr lang="nb-NO" dirty="0" err="1"/>
              <a:t>Assume</a:t>
            </a:r>
            <a:r>
              <a:rPr lang="nb-NO" dirty="0"/>
              <a:t> </a:t>
            </a:r>
            <a:r>
              <a:rPr lang="nb-NO" dirty="0" err="1"/>
              <a:t>it’s</a:t>
            </a:r>
            <a:r>
              <a:rPr lang="nb-NO" dirty="0"/>
              <a:t> optimal </a:t>
            </a:r>
            <a:r>
              <a:rPr lang="nb-NO" dirty="0" err="1"/>
              <a:t>with</a:t>
            </a:r>
            <a:r>
              <a:rPr lang="nb-NO" dirty="0"/>
              <a:t> </a:t>
            </a:r>
            <a:r>
              <a:rPr lang="nb-NO" dirty="0" err="1"/>
              <a:t>max</a:t>
            </a:r>
            <a:r>
              <a:rPr lang="nb-NO" dirty="0"/>
              <a:t>. </a:t>
            </a:r>
            <a:r>
              <a:rPr lang="nb-NO" dirty="0" err="1"/>
              <a:t>light</a:t>
            </a:r>
            <a:r>
              <a:rPr lang="nb-NO" dirty="0"/>
              <a:t> </a:t>
            </a:r>
            <a:r>
              <a:rPr lang="nb-NO" dirty="0" err="1"/>
              <a:t>ends</a:t>
            </a:r>
            <a:r>
              <a:rPr lang="nb-NO" dirty="0"/>
              <a:t> in </a:t>
            </a:r>
            <a:r>
              <a:rPr lang="nb-NO" dirty="0" err="1"/>
              <a:t>oil</a:t>
            </a:r>
            <a:r>
              <a:rPr lang="nb-NO" dirty="0"/>
              <a:t> </a:t>
            </a:r>
            <a:r>
              <a:rPr lang="nb-NO" dirty="0" err="1"/>
              <a:t>product</a:t>
            </a:r>
            <a:r>
              <a:rPr lang="nb-NO" dirty="0"/>
              <a:t> (TVP). </a:t>
            </a:r>
          </a:p>
          <a:p>
            <a:pPr lvl="1"/>
            <a:r>
              <a:rPr lang="nb-NO" dirty="0"/>
              <a:t>No </a:t>
            </a:r>
            <a:r>
              <a:rPr lang="nb-NO" dirty="0" err="1"/>
              <a:t>need</a:t>
            </a:r>
            <a:r>
              <a:rPr lang="nb-NO" dirty="0"/>
              <a:t> to have a </a:t>
            </a: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dynamic</a:t>
            </a:r>
            <a:r>
              <a:rPr lang="nb-NO" dirty="0"/>
              <a:t> </a:t>
            </a:r>
            <a:r>
              <a:rPr lang="nb-NO" dirty="0" err="1"/>
              <a:t>model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 energy </a:t>
            </a:r>
            <a:r>
              <a:rPr lang="nb-NO" dirty="0" err="1"/>
              <a:t>balance</a:t>
            </a:r>
            <a:r>
              <a:rPr lang="nb-NO" dirty="0"/>
              <a:t> and </a:t>
            </a:r>
            <a:r>
              <a:rPr lang="nb-NO" dirty="0" err="1"/>
              <a:t>thermodynamics</a:t>
            </a:r>
            <a:r>
              <a:rPr lang="nb-NO" dirty="0"/>
              <a:t> to </a:t>
            </a:r>
            <a:r>
              <a:rPr lang="nb-NO" dirty="0" err="1"/>
              <a:t>find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optimal </a:t>
            </a:r>
            <a:r>
              <a:rPr lang="nb-NO" dirty="0" err="1"/>
              <a:t>cooling</a:t>
            </a:r>
            <a:endParaRPr lang="nb-NO" dirty="0"/>
          </a:p>
          <a:p>
            <a:pPr lvl="1"/>
            <a:r>
              <a:rPr lang="nb-NO" dirty="0"/>
              <a:t>Just </a:t>
            </a:r>
            <a:r>
              <a:rPr lang="nb-NO" dirty="0" err="1"/>
              <a:t>use</a:t>
            </a:r>
            <a:r>
              <a:rPr lang="nb-NO" dirty="0"/>
              <a:t> a PI-controller </a:t>
            </a:r>
          </a:p>
          <a:p>
            <a:pPr lvl="2"/>
            <a:r>
              <a:rPr lang="nb-NO" dirty="0"/>
              <a:t>CV = flash </a:t>
            </a:r>
            <a:r>
              <a:rPr lang="nb-NO" dirty="0" err="1"/>
              <a:t>temperature</a:t>
            </a:r>
            <a:r>
              <a:rPr lang="nb-NO" dirty="0"/>
              <a:t>  </a:t>
            </a:r>
          </a:p>
          <a:p>
            <a:pPr lvl="2"/>
            <a:r>
              <a:rPr lang="nb-NO" dirty="0"/>
              <a:t>MV = </a:t>
            </a:r>
            <a:r>
              <a:rPr lang="nb-NO" dirty="0" err="1"/>
              <a:t>cooling</a:t>
            </a:r>
            <a:endParaRPr lang="nb-NO" dirty="0"/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053352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4503" y="-12745"/>
            <a:ext cx="11843657" cy="1143000"/>
          </a:xfrm>
        </p:spPr>
        <p:txBody>
          <a:bodyPr>
            <a:normAutofit/>
          </a:bodyPr>
          <a:lstStyle/>
          <a:p>
            <a:r>
              <a:rPr lang="nb-NO" dirty="0" err="1"/>
              <a:t>Systematic</a:t>
            </a:r>
            <a:r>
              <a:rPr lang="nb-NO" dirty="0"/>
              <a:t> </a:t>
            </a:r>
            <a:r>
              <a:rPr lang="nb-NO" dirty="0" err="1"/>
              <a:t>procedure</a:t>
            </a:r>
            <a:r>
              <a:rPr lang="nb-NO" dirty="0"/>
              <a:t> for </a:t>
            </a:r>
            <a:r>
              <a:rPr lang="nb-NO" dirty="0" err="1"/>
              <a:t>economic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control</a:t>
            </a:r>
          </a:p>
        </p:txBody>
      </p:sp>
      <p:sp>
        <p:nvSpPr>
          <p:cNvPr id="30" name="Plassholder for innhold 2"/>
          <p:cNvSpPr txBox="1">
            <a:spLocks/>
          </p:cNvSpPr>
          <p:nvPr/>
        </p:nvSpPr>
        <p:spPr>
          <a:xfrm>
            <a:off x="583472" y="1130255"/>
            <a:ext cx="9292047" cy="519278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Start “top-down” with economics (steady state): </a:t>
            </a:r>
          </a:p>
          <a:p>
            <a:r>
              <a:rPr lang="en-US" dirty="0">
                <a:solidFill>
                  <a:schemeClr val="accent5"/>
                </a:solidFill>
              </a:rPr>
              <a:t>Step 1: </a:t>
            </a:r>
            <a:r>
              <a:rPr lang="en-US" dirty="0"/>
              <a:t>Define operational objectives (J) and constraints</a:t>
            </a:r>
          </a:p>
          <a:p>
            <a:r>
              <a:rPr lang="en-US" dirty="0">
                <a:solidFill>
                  <a:schemeClr val="accent5"/>
                </a:solidFill>
              </a:rPr>
              <a:t>Step 2: </a:t>
            </a:r>
            <a:r>
              <a:rPr lang="en-US" dirty="0"/>
              <a:t>Optimize steady-state operation</a:t>
            </a:r>
          </a:p>
          <a:p>
            <a:r>
              <a:rPr lang="en-US" dirty="0">
                <a:solidFill>
                  <a:schemeClr val="accent5"/>
                </a:solidFill>
              </a:rPr>
              <a:t>Step 3: </a:t>
            </a:r>
            <a:r>
              <a:rPr lang="en-US" dirty="0"/>
              <a:t>Decide what to control (CVs)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900" dirty="0">
                <a:solidFill>
                  <a:srgbClr val="FF0000"/>
                </a:solidFill>
              </a:rPr>
              <a:t>Step 3A</a:t>
            </a:r>
            <a:r>
              <a:rPr lang="en-US" altLang="nb-NO" sz="1900" dirty="0"/>
              <a:t>: Identify active constraints = primary CV1. </a:t>
            </a:r>
          </a:p>
          <a:p>
            <a:pPr marL="800100" lvl="1" indent="-342900">
              <a:lnSpc>
                <a:spcPct val="80000"/>
              </a:lnSpc>
            </a:pPr>
            <a:r>
              <a:rPr lang="en-US" altLang="nb-NO" sz="1900" dirty="0">
                <a:solidFill>
                  <a:srgbClr val="FF0000"/>
                </a:solidFill>
              </a:rPr>
              <a:t>Step 3B</a:t>
            </a:r>
            <a:r>
              <a:rPr lang="en-US" altLang="nb-NO" sz="1900" dirty="0"/>
              <a:t>: Remaining unconstrained DOFs: Self-optimizing CV1 </a:t>
            </a:r>
            <a:r>
              <a:rPr lang="en-US" altLang="nb-NO" sz="1900" dirty="0">
                <a:solidFill>
                  <a:srgbClr val="FF0000"/>
                </a:solidFill>
              </a:rPr>
              <a:t>(find H)</a:t>
            </a:r>
            <a:r>
              <a:rPr lang="en-US" altLang="nb-NO" dirty="0">
                <a:solidFill>
                  <a:srgbClr val="FF0000"/>
                </a:solidFill>
              </a:rPr>
              <a:t> </a:t>
            </a:r>
          </a:p>
          <a:p>
            <a:r>
              <a:rPr lang="en-US" dirty="0">
                <a:solidFill>
                  <a:schemeClr val="accent5"/>
                </a:solidFill>
              </a:rPr>
              <a:t>Step 4: </a:t>
            </a:r>
            <a:r>
              <a:rPr lang="en-US" dirty="0">
                <a:solidFill>
                  <a:schemeClr val="tx1"/>
                </a:solidFill>
              </a:rPr>
              <a:t>Where do we set the throughput? </a:t>
            </a:r>
            <a:r>
              <a:rPr lang="en-US" dirty="0"/>
              <a:t>TPM location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Then bottom-up (dynamics):</a:t>
            </a:r>
          </a:p>
          <a:p>
            <a:r>
              <a:rPr lang="en-US" dirty="0">
                <a:solidFill>
                  <a:schemeClr val="accent5"/>
                </a:solidFill>
              </a:rPr>
              <a:t>Step 5: </a:t>
            </a:r>
            <a:r>
              <a:rPr lang="en-US" dirty="0"/>
              <a:t>Regulatory control </a:t>
            </a:r>
          </a:p>
          <a:p>
            <a:pPr lvl="1"/>
            <a:r>
              <a:rPr lang="en-US" altLang="nb-NO" sz="1900" dirty="0">
                <a:solidFill>
                  <a:srgbClr val="FF0000"/>
                </a:solidFill>
              </a:rPr>
              <a:t>Control variables to stop “drift” (sensitive temperatures, pressures, ....)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>
                <a:solidFill>
                  <a:schemeClr val="tx2"/>
                </a:solidFill>
              </a:rPr>
              <a:t>Finally: </a:t>
            </a:r>
            <a:r>
              <a:rPr lang="en-US" dirty="0"/>
              <a:t>Make link between “top-down” and “bottom up” </a:t>
            </a:r>
          </a:p>
          <a:p>
            <a:r>
              <a:rPr lang="en-US" dirty="0">
                <a:solidFill>
                  <a:schemeClr val="accent5"/>
                </a:solidFill>
              </a:rPr>
              <a:t>Step 6: </a:t>
            </a:r>
            <a:r>
              <a:rPr lang="en-US" dirty="0"/>
              <a:t>“Advanced/supervisory control” 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900" dirty="0"/>
              <a:t>Control economic CVs: Active constraints and self-optimizing variables </a:t>
            </a:r>
          </a:p>
          <a:p>
            <a:pPr marL="1219200" lvl="2" indent="-304800">
              <a:lnSpc>
                <a:spcPct val="80000"/>
              </a:lnSpc>
            </a:pPr>
            <a:r>
              <a:rPr lang="en-US" altLang="nb-NO" sz="1900" dirty="0">
                <a:solidFill>
                  <a:srgbClr val="FF0000"/>
                </a:solidFill>
              </a:rPr>
              <a:t>Look after variables in regulatory layer below (e.g., avoid saturation)</a:t>
            </a:r>
          </a:p>
          <a:p>
            <a:pPr marL="419100" indent="-304800">
              <a:lnSpc>
                <a:spcPct val="80000"/>
              </a:lnSpc>
            </a:pPr>
            <a:r>
              <a:rPr lang="en-US" altLang="nb-NO" b="1" dirty="0"/>
              <a:t>Step 7:</a:t>
            </a:r>
            <a:r>
              <a:rPr lang="en-US" altLang="nb-NO" dirty="0"/>
              <a:t> </a:t>
            </a:r>
            <a:r>
              <a:rPr lang="en-US" altLang="nb-NO" b="1" dirty="0"/>
              <a:t>Real-time optimization </a:t>
            </a:r>
            <a:r>
              <a:rPr lang="en-US" altLang="nb-NO" dirty="0"/>
              <a:t>(Do we need it?)</a:t>
            </a:r>
          </a:p>
          <a:p>
            <a:pPr marL="1219200" lvl="2" indent="-304800">
              <a:lnSpc>
                <a:spcPct val="80000"/>
              </a:lnSpc>
            </a:pPr>
            <a:endParaRPr lang="en-US" altLang="nb-NO" sz="1900" dirty="0">
              <a:solidFill>
                <a:srgbClr val="FF0000"/>
              </a:solidFill>
            </a:endParaRPr>
          </a:p>
        </p:txBody>
      </p:sp>
      <p:pic>
        <p:nvPicPr>
          <p:cNvPr id="5" name="Bilde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709236" y="1049243"/>
            <a:ext cx="3717893" cy="5265061"/>
          </a:xfrm>
          <a:prstGeom prst="rect">
            <a:avLst/>
          </a:prstGeom>
        </p:spPr>
      </p:pic>
      <p:sp>
        <p:nvSpPr>
          <p:cNvPr id="6" name="TextBox 1">
            <a:extLst>
              <a:ext uri="{FF2B5EF4-FFF2-40B4-BE49-F238E27FC236}">
                <a16:creationId xmlns:a16="http://schemas.microsoft.com/office/drawing/2014/main" id="{E0C35D5B-6C0A-429D-9E8D-4B500A5E0D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6445672"/>
            <a:ext cx="5190309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nb-NO" sz="1200" dirty="0">
                <a:latin typeface="Arial" panose="020B0604020202020204" pitchFamily="34" charset="0"/>
              </a:rPr>
              <a:t>S. Skogestad, ``Control structure design for complete chemical plants'',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nb-NO" sz="1200" i="1" dirty="0">
                <a:latin typeface="Arial" panose="020B0604020202020204" pitchFamily="34" charset="0"/>
              </a:rPr>
              <a:t>Computers and Chemical Engineering</a:t>
            </a:r>
            <a:r>
              <a:rPr lang="en-US" altLang="nb-NO" sz="1200" dirty="0">
                <a:latin typeface="Arial" panose="020B0604020202020204" pitchFamily="34" charset="0"/>
              </a:rPr>
              <a:t>, </a:t>
            </a:r>
            <a:r>
              <a:rPr lang="en-US" altLang="nb-NO" sz="1200" b="1" dirty="0">
                <a:latin typeface="Arial" panose="020B0604020202020204" pitchFamily="34" charset="0"/>
              </a:rPr>
              <a:t>28</a:t>
            </a:r>
            <a:r>
              <a:rPr lang="en-US" altLang="nb-NO" sz="1200" dirty="0">
                <a:latin typeface="Arial" panose="020B0604020202020204" pitchFamily="34" charset="0"/>
              </a:rPr>
              <a:t> (1-2), 219-234 (2004). 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2B3A56C3-D471-4E64-BADF-A0AD0F94A11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79913" y="3541980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CV</a:t>
            </a:r>
            <a:r>
              <a:rPr lang="nb-NO" altLang="nb-NO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72BCCEF6-2E6F-4D15-8688-E42159C467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55478" y="4756101"/>
            <a:ext cx="59022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>
                <a:solidFill>
                  <a:srgbClr val="FF0000"/>
                </a:solidFill>
                <a:latin typeface="Arial" panose="020B0604020202020204" pitchFamily="34" charset="0"/>
              </a:rPr>
              <a:t>CV</a:t>
            </a:r>
            <a:r>
              <a:rPr lang="nb-NO" altLang="nb-NO" sz="1800" baseline="-25000" dirty="0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E5E1F95-4EAB-417C-8D38-98B2A138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85802" y="6284356"/>
            <a:ext cx="719137" cy="36036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nb-NO" altLang="nb-NO" sz="1400" dirty="0">
                <a:latin typeface="Arial" panose="020B0604020202020204" pitchFamily="34" charset="0"/>
              </a:rPr>
              <a:t>Process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98B3CCE7-37C3-4BDA-B4ED-ED37EBB003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30389" y="5970223"/>
            <a:ext cx="53975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400">
                <a:solidFill>
                  <a:schemeClr val="accent2"/>
                </a:solidFill>
                <a:latin typeface="Arial" panose="020B0604020202020204" pitchFamily="34" charset="0"/>
              </a:rPr>
              <a:t>MVs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93F937-F652-44AF-A800-0B54D76DEE39}"/>
              </a:ext>
            </a:extLst>
          </p:cNvPr>
          <p:cNvSpPr txBox="1"/>
          <p:nvPr/>
        </p:nvSpPr>
        <p:spPr>
          <a:xfrm>
            <a:off x="8586423" y="3027680"/>
            <a:ext cx="56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RTO</a:t>
            </a:r>
          </a:p>
        </p:txBody>
      </p:sp>
    </p:spTree>
    <p:extLst>
      <p:ext uri="{BB962C8B-B14F-4D97-AF65-F5344CB8AC3E}">
        <p14:creationId xmlns:p14="http://schemas.microsoft.com/office/powerpoint/2010/main" val="2321791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655CB49-B4A2-6142-AB81-376081852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Simple feedback </a:t>
            </a:r>
            <a:r>
              <a:rPr lang="nb-NO" dirty="0" err="1"/>
              <a:t>controllers</a:t>
            </a:r>
            <a:endParaRPr lang="nb-NO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B06CF22-A294-2D40-87ED-A3B7C3F2AA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453020"/>
            <a:ext cx="10515600" cy="462407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nb-NO" sz="2400" dirty="0"/>
              <a:t>No </a:t>
            </a:r>
            <a:r>
              <a:rPr lang="nb-NO" sz="2400" dirty="0" err="1"/>
              <a:t>need</a:t>
            </a:r>
            <a:r>
              <a:rPr lang="nb-NO" sz="2400" dirty="0"/>
              <a:t> for </a:t>
            </a:r>
            <a:r>
              <a:rPr lang="nb-NO" sz="2400" dirty="0" err="1"/>
              <a:t>additional</a:t>
            </a:r>
            <a:r>
              <a:rPr lang="nb-NO" sz="2400" dirty="0"/>
              <a:t> </a:t>
            </a:r>
            <a:r>
              <a:rPr lang="nb-NO" sz="2400" dirty="0" err="1"/>
              <a:t>software</a:t>
            </a:r>
            <a:r>
              <a:rPr lang="nb-NO" sz="2400" dirty="0"/>
              <a:t> </a:t>
            </a:r>
            <a:r>
              <a:rPr lang="nb-NO" sz="2400" dirty="0" err="1"/>
              <a:t>development</a:t>
            </a:r>
            <a:endParaRPr lang="nb-NO" sz="2400" dirty="0"/>
          </a:p>
          <a:p>
            <a:pPr>
              <a:lnSpc>
                <a:spcPct val="200000"/>
              </a:lnSpc>
            </a:pPr>
            <a:r>
              <a:rPr lang="nb-NO" sz="2400" dirty="0" err="1"/>
              <a:t>Easy</a:t>
            </a:r>
            <a:r>
              <a:rPr lang="nb-NO" sz="2400" dirty="0"/>
              <a:t> to </a:t>
            </a:r>
            <a:r>
              <a:rPr lang="nb-NO" sz="2400" dirty="0" err="1"/>
              <a:t>commission</a:t>
            </a:r>
            <a:endParaRPr lang="nb-NO" sz="2400" dirty="0"/>
          </a:p>
          <a:p>
            <a:pPr>
              <a:lnSpc>
                <a:spcPct val="200000"/>
              </a:lnSpc>
            </a:pPr>
            <a:r>
              <a:rPr lang="nb-NO" sz="2400" dirty="0" err="1"/>
              <a:t>Easy</a:t>
            </a:r>
            <a:r>
              <a:rPr lang="nb-NO" sz="2400" dirty="0"/>
              <a:t> to understand and </a:t>
            </a:r>
            <a:r>
              <a:rPr lang="nb-NO" sz="2400" dirty="0" err="1"/>
              <a:t>maintain</a:t>
            </a:r>
            <a:endParaRPr lang="nb-NO" sz="2400" dirty="0"/>
          </a:p>
          <a:p>
            <a:pPr>
              <a:lnSpc>
                <a:spcPct val="200000"/>
              </a:lnSpc>
            </a:pPr>
            <a:r>
              <a:rPr lang="nb-NO" sz="2400" dirty="0" err="1"/>
              <a:t>Within</a:t>
            </a:r>
            <a:r>
              <a:rPr lang="nb-NO" sz="2400" dirty="0"/>
              <a:t> </a:t>
            </a:r>
            <a:r>
              <a:rPr lang="nb-NO" sz="2400" dirty="0" err="1"/>
              <a:t>the</a:t>
            </a:r>
            <a:r>
              <a:rPr lang="nb-NO" sz="2400" dirty="0"/>
              <a:t> </a:t>
            </a:r>
            <a:r>
              <a:rPr lang="nb-NO" sz="2400" dirty="0" err="1"/>
              <a:t>framework</a:t>
            </a:r>
            <a:r>
              <a:rPr lang="nb-NO" sz="2400" dirty="0"/>
              <a:t> </a:t>
            </a:r>
            <a:r>
              <a:rPr lang="nb-NO" sz="2400" dirty="0" err="1"/>
              <a:t>of</a:t>
            </a:r>
            <a:r>
              <a:rPr lang="nb-NO" sz="2400" dirty="0"/>
              <a:t>  </a:t>
            </a:r>
            <a:r>
              <a:rPr lang="nb-NO" sz="2400" dirty="0" err="1"/>
              <a:t>safety</a:t>
            </a:r>
            <a:r>
              <a:rPr lang="nb-NO" sz="2400" dirty="0"/>
              <a:t> and </a:t>
            </a:r>
            <a:r>
              <a:rPr lang="nb-NO" sz="2400" dirty="0" err="1"/>
              <a:t>automation</a:t>
            </a:r>
            <a:r>
              <a:rPr lang="nb-NO" sz="2400" dirty="0"/>
              <a:t> system (SAS)</a:t>
            </a:r>
          </a:p>
          <a:p>
            <a:pPr>
              <a:lnSpc>
                <a:spcPct val="200000"/>
              </a:lnSpc>
            </a:pPr>
            <a:r>
              <a:rPr lang="nb-NO" sz="2400" dirty="0"/>
              <a:t>Has </a:t>
            </a:r>
            <a:r>
              <a:rPr lang="nb-NO" sz="2400" dirty="0" err="1"/>
              <a:t>been</a:t>
            </a:r>
            <a:r>
              <a:rPr lang="nb-NO" sz="2400" dirty="0"/>
              <a:t> in </a:t>
            </a:r>
            <a:r>
              <a:rPr lang="nb-NO" sz="2400" dirty="0" err="1"/>
              <a:t>use</a:t>
            </a:r>
            <a:r>
              <a:rPr lang="nb-NO" sz="2400" dirty="0"/>
              <a:t> for </a:t>
            </a:r>
            <a:r>
              <a:rPr lang="nb-NO" sz="2400" dirty="0" err="1"/>
              <a:t>several</a:t>
            </a:r>
            <a:r>
              <a:rPr lang="nb-NO" sz="2400" dirty="0"/>
              <a:t> </a:t>
            </a:r>
            <a:r>
              <a:rPr lang="nb-NO" sz="2400" dirty="0" err="1"/>
              <a:t>decades</a:t>
            </a:r>
            <a:r>
              <a:rPr lang="nb-NO" sz="2400" dirty="0"/>
              <a:t> 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2CBCAE4-1AF5-434B-8D77-9618C2E13F07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76EBD560-62F1-E245-A33C-3AF25301AE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560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1445" y="307952"/>
            <a:ext cx="10515600" cy="1325563"/>
          </a:xfrm>
        </p:spPr>
        <p:txBody>
          <a:bodyPr/>
          <a:lstStyle/>
          <a:p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PI-controller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7236" y="1417638"/>
            <a:ext cx="11586780" cy="452596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max</a:t>
            </a:r>
            <a:r>
              <a:rPr lang="nb-NO" dirty="0"/>
              <a:t> </a:t>
            </a:r>
            <a:r>
              <a:rPr lang="nb-NO" i="1" dirty="0"/>
              <a:t>y</a:t>
            </a:r>
          </a:p>
          <a:p>
            <a:pPr marL="0" indent="0">
              <a:buNone/>
            </a:pPr>
            <a:r>
              <a:rPr lang="nb-NO" dirty="0"/>
              <a:t>       </a:t>
            </a:r>
            <a:r>
              <a:rPr lang="nb-NO" dirty="0" err="1"/>
              <a:t>s.t.</a:t>
            </a:r>
            <a:r>
              <a:rPr lang="nb-NO" dirty="0"/>
              <a:t>   </a:t>
            </a:r>
            <a:r>
              <a:rPr lang="nb-NO" i="1" dirty="0"/>
              <a:t>y</a:t>
            </a:r>
            <a:r>
              <a:rPr lang="nb-NO" dirty="0"/>
              <a:t> </a:t>
            </a:r>
            <a:r>
              <a:rPr lang="nb-NO" i="1" dirty="0"/>
              <a:t>≤ </a:t>
            </a:r>
            <a:r>
              <a:rPr lang="nb-NO" i="1" dirty="0" err="1"/>
              <a:t>y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pPr marL="0" indent="0">
              <a:buNone/>
            </a:pPr>
            <a:r>
              <a:rPr lang="nb-NO" i="1" dirty="0"/>
              <a:t>                u ≤ 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  <a:p>
            <a:endParaRPr lang="nb-NO" dirty="0"/>
          </a:p>
          <a:p>
            <a:pPr marL="0" indent="0">
              <a:buNone/>
            </a:pPr>
            <a:r>
              <a:rPr lang="nb-NO" b="1" dirty="0" err="1">
                <a:solidFill>
                  <a:srgbClr val="FF0000"/>
                </a:solidFill>
              </a:rPr>
              <a:t>Example</a:t>
            </a:r>
            <a:r>
              <a:rPr lang="nb-NO" b="1" dirty="0">
                <a:solidFill>
                  <a:srgbClr val="FF0000"/>
                </a:solidFill>
              </a:rPr>
              <a:t>: Drive as fast as </a:t>
            </a:r>
            <a:r>
              <a:rPr lang="nb-NO" b="1" dirty="0" err="1">
                <a:solidFill>
                  <a:srgbClr val="FF0000"/>
                </a:solidFill>
              </a:rPr>
              <a:t>possible</a:t>
            </a:r>
            <a:r>
              <a:rPr lang="nb-NO" b="1" dirty="0">
                <a:solidFill>
                  <a:srgbClr val="FF0000"/>
                </a:solidFill>
              </a:rPr>
              <a:t> to Belo Horizonte </a:t>
            </a:r>
            <a:r>
              <a:rPr lang="nb-NO" dirty="0">
                <a:solidFill>
                  <a:srgbClr val="FF0000"/>
                </a:solidFill>
              </a:rPr>
              <a:t>(</a:t>
            </a:r>
            <a:r>
              <a:rPr lang="nb-NO" i="1" dirty="0">
                <a:solidFill>
                  <a:srgbClr val="FF0000"/>
                </a:solidFill>
              </a:rPr>
              <a:t>u</a:t>
            </a:r>
            <a:r>
              <a:rPr lang="nb-NO" dirty="0">
                <a:solidFill>
                  <a:srgbClr val="FF0000"/>
                </a:solidFill>
              </a:rPr>
              <a:t>=</a:t>
            </a:r>
            <a:r>
              <a:rPr lang="nb-NO" dirty="0" err="1">
                <a:solidFill>
                  <a:srgbClr val="FF0000"/>
                </a:solidFill>
              </a:rPr>
              <a:t>power</a:t>
            </a:r>
            <a:r>
              <a:rPr lang="nb-NO" dirty="0">
                <a:solidFill>
                  <a:srgbClr val="FF0000"/>
                </a:solidFill>
              </a:rPr>
              <a:t>, </a:t>
            </a:r>
            <a:r>
              <a:rPr lang="nb-NO" i="1" dirty="0">
                <a:solidFill>
                  <a:srgbClr val="FF0000"/>
                </a:solidFill>
              </a:rPr>
              <a:t>y</a:t>
            </a:r>
            <a:r>
              <a:rPr lang="nb-NO" dirty="0">
                <a:solidFill>
                  <a:srgbClr val="FF0000"/>
                </a:solidFill>
              </a:rPr>
              <a:t>=speed, </a:t>
            </a:r>
            <a:r>
              <a:rPr lang="nb-NO" i="1" dirty="0" err="1">
                <a:solidFill>
                  <a:srgbClr val="FF0000"/>
                </a:solidFill>
              </a:rPr>
              <a:t>y</a:t>
            </a:r>
            <a:r>
              <a:rPr lang="nb-NO" i="1" baseline="30000" dirty="0" err="1">
                <a:solidFill>
                  <a:srgbClr val="FF0000"/>
                </a:solidFill>
              </a:rPr>
              <a:t>max</a:t>
            </a:r>
            <a:r>
              <a:rPr lang="nb-NO" baseline="30000" dirty="0">
                <a:solidFill>
                  <a:srgbClr val="FF0000"/>
                </a:solidFill>
              </a:rPr>
              <a:t> </a:t>
            </a:r>
            <a:r>
              <a:rPr lang="nb-NO" dirty="0">
                <a:solidFill>
                  <a:srgbClr val="FF0000"/>
                </a:solidFill>
              </a:rPr>
              <a:t>= 100 km/h)</a:t>
            </a:r>
          </a:p>
          <a:p>
            <a:r>
              <a:rPr lang="nb-NO" b="1" dirty="0"/>
              <a:t>Optimal </a:t>
            </a:r>
            <a:r>
              <a:rPr lang="nb-NO" b="1" dirty="0" err="1"/>
              <a:t>solution</a:t>
            </a:r>
            <a:r>
              <a:rPr lang="nb-NO" b="1" dirty="0"/>
              <a:t> has </a:t>
            </a:r>
            <a:r>
              <a:rPr lang="nb-NO" b="1" dirty="0" err="1"/>
              <a:t>two</a:t>
            </a:r>
            <a:r>
              <a:rPr lang="nb-NO" b="1" dirty="0"/>
              <a:t> </a:t>
            </a:r>
            <a:r>
              <a:rPr lang="nb-NO" b="1" dirty="0" err="1"/>
              <a:t>active</a:t>
            </a:r>
            <a:r>
              <a:rPr lang="nb-NO" b="1" dirty="0"/>
              <a:t> </a:t>
            </a:r>
            <a:r>
              <a:rPr lang="nb-NO" b="1" dirty="0" err="1"/>
              <a:t>constraint</a:t>
            </a:r>
            <a:r>
              <a:rPr lang="nb-NO" b="1" dirty="0"/>
              <a:t> regions: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y = </a:t>
            </a:r>
            <a:r>
              <a:rPr lang="nb-NO" b="1" i="1" dirty="0" err="1"/>
              <a:t>y</a:t>
            </a:r>
            <a:r>
              <a:rPr lang="nb-NO" b="1" i="1" baseline="30000" dirty="0" err="1"/>
              <a:t>max</a:t>
            </a:r>
            <a:r>
              <a:rPr lang="nb-NO" b="1" i="1" dirty="0"/>
              <a:t>  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/>
              <a:t>speed limit </a:t>
            </a:r>
          </a:p>
          <a:p>
            <a:pPr marL="914400" lvl="1" indent="-457200">
              <a:buFont typeface="+mj-lt"/>
              <a:buAutoNum type="arabicPeriod"/>
            </a:pPr>
            <a:r>
              <a:rPr lang="nb-NO" b="1" i="1" dirty="0"/>
              <a:t>u = </a:t>
            </a:r>
            <a:r>
              <a:rPr lang="nb-NO" b="1" i="1" dirty="0" err="1"/>
              <a:t>u</a:t>
            </a:r>
            <a:r>
              <a:rPr lang="nb-NO" b="1" i="1" baseline="30000" dirty="0" err="1"/>
              <a:t>max</a:t>
            </a:r>
            <a:r>
              <a:rPr lang="nb-NO" b="1" i="1" dirty="0"/>
              <a:t> </a:t>
            </a:r>
            <a:r>
              <a:rPr lang="nb-NO" b="1" dirty="0"/>
              <a:t>    </a:t>
            </a:r>
            <a:r>
              <a:rPr lang="nb-NO" b="1" dirty="0">
                <a:sym typeface="Wingdings" panose="05000000000000000000" pitchFamily="2" charset="2"/>
              </a:rPr>
              <a:t> </a:t>
            </a:r>
            <a:r>
              <a:rPr lang="nb-NO" b="1" dirty="0" err="1"/>
              <a:t>max</a:t>
            </a:r>
            <a:r>
              <a:rPr lang="nb-NO" b="1" dirty="0"/>
              <a:t> </a:t>
            </a:r>
            <a:r>
              <a:rPr lang="nb-NO" b="1" dirty="0" err="1"/>
              <a:t>power</a:t>
            </a:r>
            <a:endParaRPr lang="nb-NO" b="1" dirty="0"/>
          </a:p>
          <a:p>
            <a:r>
              <a:rPr lang="nb-NO" dirty="0"/>
              <a:t>Note: Positive </a:t>
            </a:r>
            <a:r>
              <a:rPr lang="nb-NO" dirty="0" err="1"/>
              <a:t>gain</a:t>
            </a:r>
            <a:r>
              <a:rPr lang="nb-NO" dirty="0"/>
              <a:t> from MV (</a:t>
            </a:r>
            <a:r>
              <a:rPr lang="nb-NO" i="1" dirty="0"/>
              <a:t>u</a:t>
            </a:r>
            <a:r>
              <a:rPr lang="nb-NO" dirty="0"/>
              <a:t>) to CV (</a:t>
            </a:r>
            <a:r>
              <a:rPr lang="nb-NO" i="1" dirty="0"/>
              <a:t>y</a:t>
            </a:r>
            <a:r>
              <a:rPr lang="nb-NO" dirty="0"/>
              <a:t>)</a:t>
            </a:r>
          </a:p>
          <a:p>
            <a:r>
              <a:rPr lang="nb-NO" b="1" dirty="0" err="1"/>
              <a:t>Solved</a:t>
            </a:r>
            <a:r>
              <a:rPr lang="nb-NO" b="1" dirty="0"/>
              <a:t> </a:t>
            </a:r>
            <a:r>
              <a:rPr lang="nb-NO" b="1" dirty="0" err="1"/>
              <a:t>with</a:t>
            </a:r>
            <a:r>
              <a:rPr lang="nb-NO" b="1" dirty="0"/>
              <a:t> PI-</a:t>
            </a:r>
            <a:r>
              <a:rPr lang="nb-NO" b="1" dirty="0" err="1"/>
              <a:t>controller</a:t>
            </a:r>
            <a:r>
              <a:rPr lang="nb-NO" b="1" dirty="0"/>
              <a:t> </a:t>
            </a:r>
          </a:p>
          <a:p>
            <a:pPr lvl="1"/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  <a:p>
            <a:pPr lvl="1"/>
            <a:r>
              <a:rPr lang="nb-NO" dirty="0"/>
              <a:t>Anti-</a:t>
            </a:r>
            <a:r>
              <a:rPr lang="nb-NO" dirty="0" err="1"/>
              <a:t>windup</a:t>
            </a:r>
            <a:r>
              <a:rPr lang="nb-NO" dirty="0"/>
              <a:t>:  I-action is </a:t>
            </a:r>
            <a:r>
              <a:rPr lang="nb-NO" dirty="0" err="1"/>
              <a:t>off</a:t>
            </a:r>
            <a:r>
              <a:rPr lang="nb-NO" dirty="0"/>
              <a:t> </a:t>
            </a:r>
            <a:r>
              <a:rPr lang="nb-NO" dirty="0" err="1"/>
              <a:t>when</a:t>
            </a:r>
            <a:r>
              <a:rPr lang="nb-NO" dirty="0"/>
              <a:t> </a:t>
            </a:r>
            <a:r>
              <a:rPr lang="nb-NO" i="1" dirty="0"/>
              <a:t>u=</a:t>
            </a:r>
            <a:r>
              <a:rPr lang="nb-NO" i="1" dirty="0" err="1"/>
              <a:t>u</a:t>
            </a:r>
            <a:r>
              <a:rPr lang="nb-NO" i="1" baseline="30000" dirty="0" err="1"/>
              <a:t>max</a:t>
            </a:r>
            <a:endParaRPr lang="nb-NO" i="1" baseline="300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6211669"/>
            <a:ext cx="2739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err="1"/>
              <a:t>s.t.</a:t>
            </a:r>
            <a:r>
              <a:rPr lang="nb-NO" dirty="0"/>
              <a:t> = </a:t>
            </a:r>
            <a:r>
              <a:rPr lang="nb-NO" dirty="0" err="1"/>
              <a:t>subject</a:t>
            </a:r>
            <a:r>
              <a:rPr lang="nb-NO" dirty="0"/>
              <a:t> to</a:t>
            </a:r>
          </a:p>
          <a:p>
            <a:r>
              <a:rPr lang="nb-NO" dirty="0"/>
              <a:t>y = CV = </a:t>
            </a:r>
            <a:r>
              <a:rPr lang="nb-NO" dirty="0" err="1"/>
              <a:t>controlled</a:t>
            </a:r>
            <a:r>
              <a:rPr lang="nb-NO" dirty="0"/>
              <a:t> variable</a:t>
            </a: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531929"/>
            <a:ext cx="4284662" cy="2208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Gruppe 9"/>
          <p:cNvGrpSpPr/>
          <p:nvPr/>
        </p:nvGrpSpPr>
        <p:grpSpPr>
          <a:xfrm>
            <a:off x="8677258" y="3447815"/>
            <a:ext cx="2730205" cy="2509824"/>
            <a:chOff x="8422428" y="3511035"/>
            <a:chExt cx="2730205" cy="2509824"/>
          </a:xfrm>
        </p:grpSpPr>
        <p:pic>
          <p:nvPicPr>
            <p:cNvPr id="4" name="Bilde 3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5770" b="85473"/>
            <a:stretch/>
          </p:blipFill>
          <p:spPr>
            <a:xfrm>
              <a:off x="8422428" y="4222084"/>
              <a:ext cx="2031126" cy="1798775"/>
            </a:xfrm>
            <a:prstGeom prst="rect">
              <a:avLst/>
            </a:prstGeom>
          </p:spPr>
        </p:pic>
        <p:pic>
          <p:nvPicPr>
            <p:cNvPr id="9" name="Bilde 8"/>
            <p:cNvPicPr>
              <a:picLocks noChangeAspect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66" t="38607" r="45493" b="41691"/>
            <a:stretch/>
          </p:blipFill>
          <p:spPr>
            <a:xfrm>
              <a:off x="9665026" y="3511035"/>
              <a:ext cx="1487607" cy="1351128"/>
            </a:xfrm>
            <a:prstGeom prst="rect">
              <a:avLst/>
            </a:prstGeom>
          </p:spPr>
        </p:pic>
      </p:grpSp>
      <p:sp>
        <p:nvSpPr>
          <p:cNvPr id="7" name="TekstSylinder 6"/>
          <p:cNvSpPr txBox="1"/>
          <p:nvPr/>
        </p:nvSpPr>
        <p:spPr>
          <a:xfrm>
            <a:off x="7020678" y="1332893"/>
            <a:ext cx="104227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sp</a:t>
            </a:r>
            <a:r>
              <a:rPr lang="nb-NO" b="1" i="1" dirty="0">
                <a:solidFill>
                  <a:srgbClr val="00B050"/>
                </a:solidFill>
              </a:rPr>
              <a:t> = </a:t>
            </a:r>
            <a:r>
              <a:rPr lang="nb-NO" b="1" i="1" dirty="0" err="1">
                <a:solidFill>
                  <a:srgbClr val="00B050"/>
                </a:solidFill>
              </a:rPr>
              <a:t>y</a:t>
            </a:r>
            <a:r>
              <a:rPr lang="nb-NO" b="1" i="1" baseline="30000" dirty="0" err="1">
                <a:solidFill>
                  <a:srgbClr val="00B050"/>
                </a:solidFill>
              </a:rPr>
              <a:t>max</a:t>
            </a:r>
            <a:endParaRPr lang="nb-NO" b="1" i="1" baseline="30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783782" y="1289650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PI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851211B-3B5B-497D-918D-A4F85A7F5C79}"/>
              </a:ext>
            </a:extLst>
          </p:cNvPr>
          <p:cNvSpPr txBox="1"/>
          <p:nvPr/>
        </p:nvSpPr>
        <p:spPr>
          <a:xfrm>
            <a:off x="0" y="51004"/>
            <a:ext cx="46904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Active </a:t>
            </a:r>
            <a:r>
              <a:rPr lang="nb-NO" sz="2000" dirty="0" err="1">
                <a:highlight>
                  <a:srgbClr val="FFFF00"/>
                </a:highlight>
              </a:rPr>
              <a:t>constraint</a:t>
            </a:r>
            <a:r>
              <a:rPr lang="nb-NO" sz="2000" dirty="0">
                <a:highlight>
                  <a:srgbClr val="FFFF00"/>
                </a:highlight>
              </a:rPr>
              <a:t> control </a:t>
            </a:r>
            <a:r>
              <a:rPr lang="nb-NO" sz="2000" dirty="0" err="1">
                <a:highlight>
                  <a:srgbClr val="FFFF00"/>
                </a:highlight>
              </a:rPr>
              <a:t>using</a:t>
            </a:r>
            <a:r>
              <a:rPr lang="nb-NO" sz="2000" dirty="0">
                <a:highlight>
                  <a:srgbClr val="FFFF00"/>
                </a:highlight>
              </a:rPr>
              <a:t> PI-controller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419E50C-BEA5-4E1C-893C-5BB80ADAF8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38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0881B8-9864-4099-9E08-504195C17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Optimization</a:t>
            </a:r>
            <a:r>
              <a:rPr lang="nb-NO" dirty="0"/>
              <a:t> </a:t>
            </a:r>
            <a:r>
              <a:rPr lang="nb-NO" dirty="0" err="1"/>
              <a:t>with</a:t>
            </a:r>
            <a:r>
              <a:rPr lang="nb-NO" dirty="0"/>
              <a:t> PI-controller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D7B19B-2B2E-4812-BCCB-8BB0CE03F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7645" y="1600201"/>
            <a:ext cx="12009749" cy="4525963"/>
          </a:xfrm>
        </p:spPr>
        <p:txBody>
          <a:bodyPr/>
          <a:lstStyle/>
          <a:p>
            <a:pPr marL="0" indent="0">
              <a:buNone/>
            </a:pPr>
            <a:r>
              <a:rPr lang="nb-NO" sz="3200" dirty="0"/>
              <a:t>The </a:t>
            </a:r>
            <a:r>
              <a:rPr lang="nb-NO" sz="3200" dirty="0" err="1"/>
              <a:t>example</a:t>
            </a:r>
            <a:r>
              <a:rPr lang="nb-NO" sz="3200" dirty="0"/>
              <a:t>:</a:t>
            </a:r>
          </a:p>
          <a:p>
            <a:r>
              <a:rPr lang="nb-NO" sz="2800" dirty="0"/>
              <a:t>Optimal </a:t>
            </a:r>
            <a:r>
              <a:rPr lang="nb-NO" sz="2800" dirty="0" err="1"/>
              <a:t>operation</a:t>
            </a:r>
            <a:r>
              <a:rPr lang="nb-NO" sz="2800" dirty="0"/>
              <a:t>: Switch </a:t>
            </a:r>
            <a:r>
              <a:rPr lang="nb-NO" sz="2800" dirty="0" err="1"/>
              <a:t>between</a:t>
            </a:r>
            <a:r>
              <a:rPr lang="nb-NO" sz="2800" dirty="0"/>
              <a:t> CV </a:t>
            </a:r>
            <a:r>
              <a:rPr lang="nb-NO" sz="2800" dirty="0" err="1"/>
              <a:t>constraint</a:t>
            </a:r>
            <a:r>
              <a:rPr lang="nb-NO" sz="2800" dirty="0"/>
              <a:t> and MV </a:t>
            </a:r>
            <a:r>
              <a:rPr lang="nb-NO" sz="2800" dirty="0" err="1"/>
              <a:t>saturation</a:t>
            </a:r>
            <a:endParaRPr lang="nb-NO" sz="2800" dirty="0"/>
          </a:p>
          <a:p>
            <a:r>
              <a:rPr lang="nb-NO" sz="2800" dirty="0"/>
              <a:t>A simple PI-controller </a:t>
            </a:r>
            <a:r>
              <a:rPr lang="nb-NO" sz="2800" dirty="0" err="1"/>
              <a:t>was</a:t>
            </a:r>
            <a:r>
              <a:rPr lang="nb-NO" sz="2800" dirty="0"/>
              <a:t> </a:t>
            </a:r>
            <a:r>
              <a:rPr lang="nb-NO" sz="2800" dirty="0" err="1"/>
              <a:t>possible</a:t>
            </a:r>
            <a:r>
              <a:rPr lang="nb-NO" sz="2800" dirty="0"/>
              <a:t> </a:t>
            </a:r>
            <a:r>
              <a:rPr lang="nb-NO" sz="2800" dirty="0" err="1"/>
              <a:t>because</a:t>
            </a:r>
            <a:r>
              <a:rPr lang="nb-NO" sz="2800" dirty="0"/>
              <a:t> </a:t>
            </a:r>
            <a:r>
              <a:rPr lang="nb-NO" sz="2800" dirty="0" err="1"/>
              <a:t>we</a:t>
            </a:r>
            <a:r>
              <a:rPr lang="nb-NO" sz="2800" dirty="0"/>
              <a:t> </a:t>
            </a:r>
            <a:r>
              <a:rPr lang="nb-NO" sz="2800" dirty="0" err="1"/>
              <a:t>followed</a:t>
            </a:r>
            <a:r>
              <a:rPr lang="nb-NO" sz="2800" dirty="0"/>
              <a:t> </a:t>
            </a:r>
            <a:r>
              <a:rPr lang="nb-NO" sz="2800" dirty="0" err="1"/>
              <a:t>the</a:t>
            </a:r>
            <a:r>
              <a:rPr lang="nb-NO" sz="2800" dirty="0"/>
              <a:t> </a:t>
            </a:r>
            <a:r>
              <a:rPr lang="nb-NO" sz="2800" dirty="0" err="1"/>
              <a:t>pairing</a:t>
            </a:r>
            <a:r>
              <a:rPr lang="nb-NO" sz="2800" dirty="0"/>
              <a:t> </a:t>
            </a:r>
            <a:r>
              <a:rPr lang="nb-NO" sz="2800" dirty="0" err="1"/>
              <a:t>rule</a:t>
            </a:r>
            <a:r>
              <a:rPr lang="nb-NO" sz="2800" dirty="0"/>
              <a:t>:</a:t>
            </a:r>
          </a:p>
          <a:p>
            <a:pPr marL="457200" lvl="1" indent="0">
              <a:buNone/>
            </a:pPr>
            <a:r>
              <a:rPr lang="nb-NO" sz="3200" b="1" dirty="0"/>
              <a:t>«Pair MV </a:t>
            </a:r>
            <a:r>
              <a:rPr lang="nb-NO" sz="3200" b="1" dirty="0" err="1"/>
              <a:t>that</a:t>
            </a:r>
            <a:r>
              <a:rPr lang="nb-NO" sz="3200" b="1" dirty="0"/>
              <a:t> </a:t>
            </a:r>
            <a:r>
              <a:rPr lang="nb-NO" sz="3200" b="1" dirty="0" err="1"/>
              <a:t>saturates</a:t>
            </a:r>
            <a:r>
              <a:rPr lang="nb-NO" sz="3200" b="1" dirty="0"/>
              <a:t> </a:t>
            </a:r>
            <a:r>
              <a:rPr lang="nb-NO" sz="3200" b="1" dirty="0" err="1"/>
              <a:t>with</a:t>
            </a:r>
            <a:r>
              <a:rPr lang="nb-NO" sz="3200" b="1" dirty="0"/>
              <a:t> CV </a:t>
            </a:r>
            <a:r>
              <a:rPr lang="nb-NO" sz="3200" b="1" dirty="0" err="1"/>
              <a:t>that</a:t>
            </a:r>
            <a:r>
              <a:rPr lang="nb-NO" sz="3200" b="1" dirty="0"/>
              <a:t> </a:t>
            </a:r>
            <a:r>
              <a:rPr lang="nb-NO" sz="3200" b="1" dirty="0" err="1"/>
              <a:t>can</a:t>
            </a:r>
            <a:r>
              <a:rPr lang="nb-NO" sz="3200" b="1" dirty="0"/>
              <a:t> be given up»</a:t>
            </a:r>
            <a:endParaRPr lang="nb-NO" sz="4000" b="1" dirty="0"/>
          </a:p>
          <a:p>
            <a:endParaRPr lang="nb-NO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B7021F-FD74-1240-85E7-CD6432A3D1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92A20C0-EA9E-4CEE-AEB6-126DF81C8154}"/>
              </a:ext>
            </a:extLst>
          </p:cNvPr>
          <p:cNvSpPr txBox="1"/>
          <p:nvPr/>
        </p:nvSpPr>
        <p:spPr>
          <a:xfrm>
            <a:off x="0" y="51004"/>
            <a:ext cx="19515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CV-MV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449448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870E727-728F-F34D-A362-BAFBC976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Simple feedback </a:t>
            </a:r>
            <a:r>
              <a:rPr lang="nb-NO" dirty="0" err="1"/>
              <a:t>controllers</a:t>
            </a:r>
            <a:r>
              <a:rPr lang="nb-NO" dirty="0"/>
              <a:t> + </a:t>
            </a:r>
            <a:r>
              <a:rPr lang="nb-NO" dirty="0" err="1"/>
              <a:t>logics</a:t>
            </a:r>
            <a:endParaRPr lang="nb-NO" dirty="0"/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949E37B2-AFEC-EB4E-8A89-D4307B1C772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33890" y="1900868"/>
            <a:ext cx="4189673" cy="3436085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id="{DA3DA796-F4ED-CB46-A290-A4EECFC85949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DB4CCFCF-7DE0-EF47-A3FA-5F17763A18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626335F-75D5-474A-85DC-4088B09A1671}"/>
              </a:ext>
            </a:extLst>
          </p:cNvPr>
          <p:cNvSpPr txBox="1"/>
          <p:nvPr/>
        </p:nvSpPr>
        <p:spPr>
          <a:xfrm>
            <a:off x="0" y="51004"/>
            <a:ext cx="18682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highlight>
                  <a:srgbClr val="FFFF00"/>
                </a:highlight>
              </a:rPr>
              <a:t>CV-CV </a:t>
            </a:r>
            <a:r>
              <a:rPr lang="nb-NO" sz="2000" dirty="0" err="1">
                <a:highlight>
                  <a:srgbClr val="FFFF00"/>
                </a:highlight>
              </a:rPr>
              <a:t>switching</a:t>
            </a:r>
            <a:endParaRPr lang="nb-NO" sz="2000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3578593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AAF65-68FE-43A3-A42A-2A24D6C95A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 err="1"/>
              <a:t>Switching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</a:t>
            </a:r>
            <a:r>
              <a:rPr lang="nb-NO" dirty="0" err="1"/>
              <a:t>active</a:t>
            </a:r>
            <a:r>
              <a:rPr lang="nb-NO" dirty="0"/>
              <a:t> </a:t>
            </a:r>
            <a:r>
              <a:rPr lang="nb-NO" dirty="0" err="1"/>
              <a:t>constraints</a:t>
            </a:r>
            <a:endParaRPr lang="nb-NO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6718FA-3E56-4C14-B536-3400ED8515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b-NO" sz="2400" dirty="0"/>
              <a:t>1. Output to Output (CV - CV) </a:t>
            </a:r>
            <a:r>
              <a:rPr lang="nb-NO" sz="2400" dirty="0" err="1"/>
              <a:t>switching</a:t>
            </a:r>
            <a:r>
              <a:rPr lang="nb-NO" sz="2400" dirty="0"/>
              <a:t> (SIMO)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nb-NO" sz="2000" dirty="0" err="1"/>
              <a:t>Selector</a:t>
            </a:r>
            <a:endParaRPr lang="nb-NO" sz="2000" dirty="0"/>
          </a:p>
          <a:p>
            <a:pPr marL="400050" lvl="1" indent="0">
              <a:buNone/>
            </a:pPr>
            <a:endParaRPr lang="nb-NO" sz="2000" dirty="0"/>
          </a:p>
          <a:p>
            <a:pPr marL="0" indent="0">
              <a:buNone/>
            </a:pPr>
            <a:r>
              <a:rPr lang="nb-NO" sz="2400" dirty="0"/>
              <a:t>2. Input to output (CV – MV) </a:t>
            </a:r>
            <a:r>
              <a:rPr lang="nb-NO" sz="2400" dirty="0" err="1"/>
              <a:t>switching</a:t>
            </a:r>
            <a:r>
              <a:rPr lang="nb-NO" sz="2400" dirty="0"/>
              <a:t>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	Do </a:t>
            </a:r>
            <a:r>
              <a:rPr lang="nb-NO" sz="2000" dirty="0" err="1"/>
              <a:t>nothing</a:t>
            </a:r>
            <a:r>
              <a:rPr lang="nb-NO" sz="2000" dirty="0"/>
              <a:t> </a:t>
            </a:r>
            <a:r>
              <a:rPr lang="nb-NO" sz="2000" dirty="0" err="1"/>
              <a:t>if</a:t>
            </a:r>
            <a:r>
              <a:rPr lang="nb-NO" sz="2000" dirty="0"/>
              <a:t> </a:t>
            </a:r>
            <a:r>
              <a:rPr lang="nb-NO" sz="2000" dirty="0" err="1"/>
              <a:t>we</a:t>
            </a:r>
            <a:r>
              <a:rPr lang="nb-NO" sz="2000" dirty="0"/>
              <a:t> </a:t>
            </a:r>
            <a:r>
              <a:rPr lang="nb-NO" sz="2000" dirty="0" err="1"/>
              <a:t>follow</a:t>
            </a:r>
            <a:r>
              <a:rPr lang="nb-NO" sz="2000" dirty="0"/>
              <a:t> </a:t>
            </a:r>
            <a:r>
              <a:rPr lang="nb-NO" sz="2000" dirty="0" err="1"/>
              <a:t>the</a:t>
            </a:r>
            <a:r>
              <a:rPr lang="nb-NO" sz="2000" dirty="0"/>
              <a:t> </a:t>
            </a:r>
            <a:r>
              <a:rPr lang="nb-NO" sz="2000" dirty="0" err="1"/>
              <a:t>pairing</a:t>
            </a:r>
            <a:r>
              <a:rPr lang="nb-NO" sz="2000" dirty="0"/>
              <a:t> </a:t>
            </a:r>
            <a:r>
              <a:rPr lang="nb-NO" sz="2000" dirty="0" err="1"/>
              <a:t>rule</a:t>
            </a:r>
            <a:r>
              <a:rPr lang="nb-NO" sz="2000" dirty="0"/>
              <a:t>: </a:t>
            </a:r>
            <a:r>
              <a:rPr lang="nb-NO" sz="1800" dirty="0"/>
              <a:t>«Pair MV </a:t>
            </a:r>
            <a:r>
              <a:rPr lang="nb-NO" sz="1800" dirty="0" err="1"/>
              <a:t>that</a:t>
            </a:r>
            <a:r>
              <a:rPr lang="nb-NO" sz="1800" dirty="0"/>
              <a:t> </a:t>
            </a:r>
            <a:r>
              <a:rPr lang="nb-NO" sz="1800" dirty="0" err="1"/>
              <a:t>saturates</a:t>
            </a:r>
            <a:r>
              <a:rPr lang="nb-NO" sz="1800" dirty="0"/>
              <a:t> </a:t>
            </a:r>
            <a:r>
              <a:rPr lang="nb-NO" sz="1800" dirty="0" err="1"/>
              <a:t>with</a:t>
            </a:r>
            <a:r>
              <a:rPr lang="nb-NO" sz="1800" dirty="0"/>
              <a:t> CV </a:t>
            </a:r>
            <a:r>
              <a:rPr lang="nb-NO" sz="1800" dirty="0" err="1"/>
              <a:t>that</a:t>
            </a:r>
            <a:r>
              <a:rPr lang="nb-NO" sz="1800" dirty="0"/>
              <a:t> </a:t>
            </a:r>
            <a:r>
              <a:rPr lang="nb-NO" sz="1800" dirty="0" err="1"/>
              <a:t>can</a:t>
            </a:r>
            <a:r>
              <a:rPr lang="nb-NO" sz="1800" dirty="0"/>
              <a:t> be given up»</a:t>
            </a:r>
            <a:endParaRPr lang="nb-NO" dirty="0"/>
          </a:p>
          <a:p>
            <a:pPr marL="0" indent="0">
              <a:buNone/>
            </a:pPr>
            <a:endParaRPr lang="nb-NO" sz="2400" dirty="0"/>
          </a:p>
          <a:p>
            <a:pPr marL="0" indent="0">
              <a:buNone/>
            </a:pPr>
            <a:r>
              <a:rPr lang="nb-NO" sz="2400" dirty="0"/>
              <a:t>3. Input to input (MV – MV) </a:t>
            </a:r>
            <a:r>
              <a:rPr lang="nb-NO" sz="2400" dirty="0" err="1"/>
              <a:t>switching</a:t>
            </a:r>
            <a:r>
              <a:rPr lang="nb-NO" sz="2400" dirty="0"/>
              <a:t> (MISO)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	</a:t>
            </a:r>
            <a:r>
              <a:rPr lang="nb-NO" sz="2000" b="1" dirty="0">
                <a:solidFill>
                  <a:srgbClr val="FF0000"/>
                </a:solidFill>
              </a:rPr>
              <a:t>Split range control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	OR: Controllers </a:t>
            </a:r>
            <a:r>
              <a:rPr lang="nb-NO" sz="2000" dirty="0" err="1"/>
              <a:t>with</a:t>
            </a:r>
            <a:r>
              <a:rPr lang="nb-NO" sz="2000" dirty="0"/>
              <a:t> different setpoint </a:t>
            </a:r>
            <a:r>
              <a:rPr lang="nb-NO" sz="2000" dirty="0" err="1"/>
              <a:t>value</a:t>
            </a:r>
            <a:endParaRPr lang="nb-NO" sz="2000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nb-NO" sz="2000" dirty="0"/>
              <a:t>	OR: </a:t>
            </a:r>
            <a:r>
              <a:rPr lang="nb-NO" sz="2000" dirty="0" err="1"/>
              <a:t>Valve</a:t>
            </a:r>
            <a:r>
              <a:rPr lang="nb-NO" sz="2000" dirty="0"/>
              <a:t> </a:t>
            </a:r>
            <a:r>
              <a:rPr lang="nb-NO" sz="2000" dirty="0" err="1"/>
              <a:t>position</a:t>
            </a:r>
            <a:r>
              <a:rPr lang="nb-NO" sz="2000" dirty="0"/>
              <a:t> control (= midranging control)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D1D24E-9DA2-644E-A473-C8D95606E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4AE68A1-7677-4E88-BDC6-70B21150A90F}"/>
              </a:ext>
            </a:extLst>
          </p:cNvPr>
          <p:cNvSpPr txBox="1"/>
          <p:nvPr/>
        </p:nvSpPr>
        <p:spPr>
          <a:xfrm>
            <a:off x="311085" y="5946130"/>
            <a:ext cx="118913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b="1" dirty="0" err="1">
                <a:solidFill>
                  <a:srgbClr val="FF0000"/>
                </a:solidFill>
              </a:rPr>
              <a:t>We</a:t>
            </a:r>
            <a:r>
              <a:rPr lang="nb-NO" sz="2400" b="1" dirty="0">
                <a:solidFill>
                  <a:srgbClr val="FF0000"/>
                </a:solidFill>
              </a:rPr>
              <a:t> </a:t>
            </a:r>
            <a:r>
              <a:rPr lang="nb-NO" sz="2400" b="1" dirty="0" err="1">
                <a:solidFill>
                  <a:srgbClr val="FF0000"/>
                </a:solidFill>
              </a:rPr>
              <a:t>are</a:t>
            </a:r>
            <a:r>
              <a:rPr lang="nb-NO" sz="2400" b="1" dirty="0">
                <a:solidFill>
                  <a:srgbClr val="FF0000"/>
                </a:solidFill>
              </a:rPr>
              <a:t> </a:t>
            </a:r>
            <a:r>
              <a:rPr lang="nb-NO" sz="2400" b="1" dirty="0" err="1">
                <a:solidFill>
                  <a:srgbClr val="FF0000"/>
                </a:solidFill>
              </a:rPr>
              <a:t>working</a:t>
            </a:r>
            <a:r>
              <a:rPr lang="nb-NO" sz="2400" b="1" dirty="0">
                <a:solidFill>
                  <a:srgbClr val="FF0000"/>
                </a:solidFill>
              </a:rPr>
              <a:t> </a:t>
            </a:r>
            <a:r>
              <a:rPr lang="nb-NO" sz="2400" b="1" dirty="0" err="1">
                <a:solidFill>
                  <a:srgbClr val="FF0000"/>
                </a:solidFill>
              </a:rPr>
              <a:t>on</a:t>
            </a:r>
            <a:r>
              <a:rPr lang="nb-NO" sz="2400" b="1" dirty="0">
                <a:solidFill>
                  <a:srgbClr val="FF0000"/>
                </a:solidFill>
              </a:rPr>
              <a:t> providing </a:t>
            </a:r>
            <a:r>
              <a:rPr lang="nb-NO" sz="2400" b="1" dirty="0" err="1">
                <a:solidFill>
                  <a:srgbClr val="FF0000"/>
                </a:solidFill>
              </a:rPr>
              <a:t>systematic</a:t>
            </a:r>
            <a:r>
              <a:rPr lang="nb-NO" sz="2400" b="1" dirty="0">
                <a:solidFill>
                  <a:srgbClr val="FF0000"/>
                </a:solidFill>
              </a:rPr>
              <a:t> </a:t>
            </a:r>
            <a:r>
              <a:rPr lang="nb-NO" sz="2400" b="1" dirty="0" err="1">
                <a:solidFill>
                  <a:srgbClr val="FF0000"/>
                </a:solidFill>
              </a:rPr>
              <a:t>procedures</a:t>
            </a:r>
            <a:r>
              <a:rPr lang="nb-NO" sz="2400" b="1" dirty="0">
                <a:solidFill>
                  <a:srgbClr val="FF0000"/>
                </a:solidFill>
              </a:rPr>
              <a:t> for </a:t>
            </a:r>
            <a:r>
              <a:rPr lang="nb-NO" sz="2400" b="1" dirty="0" err="1">
                <a:solidFill>
                  <a:srgbClr val="FF0000"/>
                </a:solidFill>
              </a:rPr>
              <a:t>the</a:t>
            </a:r>
            <a:r>
              <a:rPr lang="nb-NO" sz="2400" b="1" dirty="0">
                <a:solidFill>
                  <a:srgbClr val="FF0000"/>
                </a:solidFill>
              </a:rPr>
              <a:t> design of </a:t>
            </a:r>
            <a:r>
              <a:rPr lang="nb-NO" sz="2400" b="1" dirty="0" err="1">
                <a:solidFill>
                  <a:srgbClr val="FF0000"/>
                </a:solidFill>
              </a:rPr>
              <a:t>such</a:t>
            </a:r>
            <a:r>
              <a:rPr lang="nb-NO" sz="2400" b="1" dirty="0">
                <a:solidFill>
                  <a:srgbClr val="FF0000"/>
                </a:solidFill>
              </a:rPr>
              <a:t> control </a:t>
            </a:r>
            <a:r>
              <a:rPr lang="nb-NO" sz="2400" b="1" dirty="0" err="1">
                <a:solidFill>
                  <a:srgbClr val="FF0000"/>
                </a:solidFill>
              </a:rPr>
              <a:t>strategies</a:t>
            </a:r>
            <a:endParaRPr lang="nb-NO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355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3A9858-15C3-487F-990C-C7432D4A5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81" y="210693"/>
            <a:ext cx="11821998" cy="1325563"/>
          </a:xfrm>
        </p:spPr>
        <p:txBody>
          <a:bodyPr>
            <a:normAutofit/>
          </a:bodyPr>
          <a:lstStyle/>
          <a:p>
            <a:r>
              <a:rPr lang="nb-NO" dirty="0"/>
              <a:t>The less </a:t>
            </a:r>
            <a:r>
              <a:rPr lang="nb-NO" dirty="0" err="1"/>
              <a:t>obvious</a:t>
            </a:r>
            <a:r>
              <a:rPr lang="nb-NO" dirty="0"/>
              <a:t> case: </a:t>
            </a:r>
            <a:r>
              <a:rPr lang="nb-NO" dirty="0" err="1"/>
              <a:t>Unconstrained</a:t>
            </a:r>
            <a:r>
              <a:rPr lang="nb-NO" dirty="0"/>
              <a:t> optimum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2F896C-9EE8-45D7-9835-2C4FC1EFCD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b-NO" sz="3200" dirty="0"/>
              <a:t>u: </a:t>
            </a:r>
            <a:r>
              <a:rPr lang="nb-NO" sz="3200" dirty="0" err="1"/>
              <a:t>unconstrained</a:t>
            </a:r>
            <a:r>
              <a:rPr lang="nb-NO" sz="3200" dirty="0"/>
              <a:t> MV</a:t>
            </a:r>
          </a:p>
          <a:p>
            <a:r>
              <a:rPr lang="nb-NO" sz="3200" dirty="0" err="1"/>
              <a:t>What</a:t>
            </a:r>
            <a:r>
              <a:rPr lang="nb-NO" sz="3200" dirty="0"/>
              <a:t> to control? y=CV=?</a:t>
            </a:r>
          </a:p>
          <a:p>
            <a:pPr lvl="1">
              <a:lnSpc>
                <a:spcPct val="150000"/>
              </a:lnSpc>
            </a:pPr>
            <a:r>
              <a:rPr lang="nb-NO" sz="2800" dirty="0" err="1"/>
              <a:t>Self-optimizing</a:t>
            </a:r>
            <a:r>
              <a:rPr lang="nb-NO" sz="2800" dirty="0"/>
              <a:t> variable</a:t>
            </a:r>
          </a:p>
        </p:txBody>
      </p:sp>
      <p:grpSp>
        <p:nvGrpSpPr>
          <p:cNvPr id="4" name="Gruppe 98">
            <a:extLst>
              <a:ext uri="{FF2B5EF4-FFF2-40B4-BE49-F238E27FC236}">
                <a16:creationId xmlns:a16="http://schemas.microsoft.com/office/drawing/2014/main" id="{BB772BC5-43E0-4BB5-9DB0-C509A0D862C8}"/>
              </a:ext>
            </a:extLst>
          </p:cNvPr>
          <p:cNvGrpSpPr/>
          <p:nvPr/>
        </p:nvGrpSpPr>
        <p:grpSpPr>
          <a:xfrm>
            <a:off x="6612683" y="1519200"/>
            <a:ext cx="4710001" cy="3349256"/>
            <a:chOff x="3695663" y="1976047"/>
            <a:chExt cx="4073658" cy="2698074"/>
          </a:xfrm>
        </p:grpSpPr>
        <p:grpSp>
          <p:nvGrpSpPr>
            <p:cNvPr id="5" name="Gruppe 99">
              <a:extLst>
                <a:ext uri="{FF2B5EF4-FFF2-40B4-BE49-F238E27FC236}">
                  <a16:creationId xmlns:a16="http://schemas.microsoft.com/office/drawing/2014/main" id="{2DF483CF-5291-402D-B04A-22654130DA32}"/>
                </a:ext>
              </a:extLst>
            </p:cNvPr>
            <p:cNvGrpSpPr/>
            <p:nvPr/>
          </p:nvGrpSpPr>
          <p:grpSpPr>
            <a:xfrm>
              <a:off x="3695663" y="1976047"/>
              <a:ext cx="4073658" cy="2698074"/>
              <a:chOff x="3695663" y="1976047"/>
              <a:chExt cx="4073658" cy="2698074"/>
            </a:xfrm>
          </p:grpSpPr>
          <p:grpSp>
            <p:nvGrpSpPr>
              <p:cNvPr id="7" name="Group 13">
                <a:extLst>
                  <a:ext uri="{FF2B5EF4-FFF2-40B4-BE49-F238E27FC236}">
                    <a16:creationId xmlns:a16="http://schemas.microsoft.com/office/drawing/2014/main" id="{27A8C5B5-C5DE-4656-AF12-3BED744668F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3701237" y="1976047"/>
                <a:ext cx="4068084" cy="2698074"/>
                <a:chOff x="1924050" y="4403725"/>
                <a:chExt cx="3344863" cy="2080443"/>
              </a:xfrm>
            </p:grpSpPr>
            <p:sp>
              <p:nvSpPr>
                <p:cNvPr id="10" name="Line 9">
                  <a:extLst>
                    <a:ext uri="{FF2B5EF4-FFF2-40B4-BE49-F238E27FC236}">
                      <a16:creationId xmlns:a16="http://schemas.microsoft.com/office/drawing/2014/main" id="{54129E30-7981-411A-853C-E0E6C9A578D2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588" y="4403725"/>
                  <a:ext cx="1587" cy="1741488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1" name="Line 10">
                  <a:extLst>
                    <a:ext uri="{FF2B5EF4-FFF2-40B4-BE49-F238E27FC236}">
                      <a16:creationId xmlns:a16="http://schemas.microsoft.com/office/drawing/2014/main" id="{01128AF1-C851-423D-AA26-00A6C64C62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2668588" y="6142038"/>
                  <a:ext cx="2600325" cy="3175"/>
                </a:xfrm>
                <a:prstGeom prst="line">
                  <a:avLst/>
                </a:prstGeom>
                <a:noFill/>
                <a:ln w="28575">
                  <a:solidFill>
                    <a:schemeClr val="tx2">
                      <a:lumMod val="75000"/>
                    </a:schemeClr>
                  </a:solidFill>
                  <a:round/>
                  <a:headEnd type="none" w="sm" len="sm"/>
                  <a:tailEnd type="triangl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DE">
                    <a:latin typeface="+mj-lt"/>
                  </a:endParaRPr>
                </a:p>
              </p:txBody>
            </p:sp>
            <p:sp>
              <p:nvSpPr>
                <p:cNvPr id="12" name="Text Box 12">
                  <a:extLst>
                    <a:ext uri="{FF2B5EF4-FFF2-40B4-BE49-F238E27FC236}">
                      <a16:creationId xmlns:a16="http://schemas.microsoft.com/office/drawing/2014/main" id="{C1C56329-2A35-4617-8FCE-3E235490857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924050" y="4480783"/>
                  <a:ext cx="979308" cy="558826"/>
                </a:xfrm>
                <a:prstGeom prst="rect">
                  <a:avLst/>
                </a:prstGeom>
                <a:noFill/>
                <a:ln w="28575">
                  <a:noFill/>
                  <a:miter lim="800000"/>
                  <a:headEnd type="none" w="sm" len="sm"/>
                  <a:tailEnd type="none" w="lg" len="lg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defTabSz="7620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 defTabSz="76200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 defTabSz="7620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 defTabSz="7620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defTabSz="7620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en-GB" altLang="nb-NO" sz="2800" b="1" dirty="0">
                      <a:solidFill>
                        <a:srgbClr val="00B050"/>
                      </a:solidFill>
                      <a:latin typeface="+mj-lt"/>
                      <a:cs typeface="Arial" panose="020B0604020202020204" pitchFamily="34" charset="0"/>
                    </a:rPr>
                    <a:t>J</a:t>
                  </a:r>
                </a:p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en-GB" altLang="nb-NO" sz="2800" b="1" baseline="-25000" dirty="0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endParaRPr>
                </a:p>
              </p:txBody>
            </p:sp>
            <p:grpSp>
              <p:nvGrpSpPr>
                <p:cNvPr id="13" name="Group 13">
                  <a:extLst>
                    <a:ext uri="{FF2B5EF4-FFF2-40B4-BE49-F238E27FC236}">
                      <a16:creationId xmlns:a16="http://schemas.microsoft.com/office/drawing/2014/main" id="{0F12F769-1EAB-4CF4-AA96-C4995B3DA0E0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2949575" y="4498975"/>
                  <a:ext cx="2051050" cy="1217613"/>
                  <a:chOff x="2448" y="864"/>
                  <a:chExt cx="1248" cy="1056"/>
                </a:xfrm>
              </p:grpSpPr>
              <p:sp>
                <p:nvSpPr>
                  <p:cNvPr id="16" name="Arc 14">
                    <a:extLst>
                      <a:ext uri="{FF2B5EF4-FFF2-40B4-BE49-F238E27FC236}">
                        <a16:creationId xmlns:a16="http://schemas.microsoft.com/office/drawing/2014/main" id="{D78FE92A-D86B-4141-AD36-3BC4621A0F6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V="1">
                    <a:off x="3072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  <p:sp>
                <p:nvSpPr>
                  <p:cNvPr id="17" name="Arc 15">
                    <a:extLst>
                      <a:ext uri="{FF2B5EF4-FFF2-40B4-BE49-F238E27FC236}">
                        <a16:creationId xmlns:a16="http://schemas.microsoft.com/office/drawing/2014/main" id="{DE3495AB-5754-48B5-BEDF-C8D74E90E559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 flipH="1" flipV="1">
                    <a:off x="2448" y="864"/>
                    <a:ext cx="624" cy="1056"/>
                  </a:xfrm>
                  <a:custGeom>
                    <a:avLst/>
                    <a:gdLst>
                      <a:gd name="T0" fmla="*/ 0 w 21600"/>
                      <a:gd name="T1" fmla="*/ 0 h 21600"/>
                      <a:gd name="T2" fmla="*/ 0 w 21600"/>
                      <a:gd name="T3" fmla="*/ 0 h 21600"/>
                      <a:gd name="T4" fmla="*/ 0 w 21600"/>
                      <a:gd name="T5" fmla="*/ 0 h 21600"/>
                      <a:gd name="T6" fmla="*/ 0 60000 65536"/>
                      <a:gd name="T7" fmla="*/ 0 60000 65536"/>
                      <a:gd name="T8" fmla="*/ 0 60000 65536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0" t="0" r="r" b="b"/>
                    <a:pathLst>
                      <a:path w="21600" h="2160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</a:path>
                      <a:path w="21600" h="2160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lnTo>
                          <a:pt x="0" y="21600"/>
                        </a:lnTo>
                        <a:lnTo>
                          <a:pt x="-1" y="0"/>
                        </a:lnTo>
                        <a:close/>
                      </a:path>
                    </a:pathLst>
                  </a:custGeom>
                  <a:noFill/>
                  <a:ln w="28575">
                    <a:solidFill>
                      <a:schemeClr val="tx2">
                        <a:lumMod val="75000"/>
                      </a:schemeClr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de-DE">
                      <a:latin typeface="+mj-lt"/>
                    </a:endParaRPr>
                  </a:p>
                </p:txBody>
              </p:sp>
            </p:grpSp>
            <p:sp>
              <p:nvSpPr>
                <p:cNvPr id="14" name="Text Box 16">
                  <a:extLst>
                    <a:ext uri="{FF2B5EF4-FFF2-40B4-BE49-F238E27FC236}">
                      <a16:creationId xmlns:a16="http://schemas.microsoft.com/office/drawing/2014/main" id="{897F804C-D02D-4DCB-951E-8CA69A9F7A5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638446" y="6165849"/>
                  <a:ext cx="492473" cy="318319"/>
                </a:xfrm>
                <a:prstGeom prst="rect">
                  <a:avLst/>
                </a:prstGeom>
                <a:noFill/>
                <a:ln w="9525" algn="ctr">
                  <a:noFill/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•"/>
                    <a:defRPr sz="1600">
                      <a:solidFill>
                        <a:schemeClr val="tx1"/>
                      </a:solidFill>
                      <a:latin typeface="Times" panose="02020603050405020304" pitchFamily="18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r>
                    <a:rPr lang="nb-NO" altLang="nb-NO" sz="2400" b="1" dirty="0" err="1">
                      <a:solidFill>
                        <a:schemeClr val="accent2"/>
                      </a:solidFill>
                      <a:latin typeface="+mj-lt"/>
                    </a:rPr>
                    <a:t>u</a:t>
                  </a:r>
                  <a:r>
                    <a:rPr lang="nb-NO" altLang="nb-NO" sz="2400" b="1" baseline="30000" dirty="0" err="1">
                      <a:solidFill>
                        <a:schemeClr val="accent2"/>
                      </a:solidFill>
                      <a:latin typeface="+mj-lt"/>
                    </a:rPr>
                    <a:t>opt</a:t>
                  </a:r>
                  <a:endParaRPr lang="en-US" altLang="nb-NO" sz="2400" b="1" baseline="30000" dirty="0">
                    <a:solidFill>
                      <a:schemeClr val="accent2"/>
                    </a:solidFill>
                    <a:latin typeface="+mj-lt"/>
                  </a:endParaRPr>
                </a:p>
              </p:txBody>
            </p:sp>
            <p:sp>
              <p:nvSpPr>
                <p:cNvPr id="15" name="Line 18">
                  <a:extLst>
                    <a:ext uri="{FF2B5EF4-FFF2-40B4-BE49-F238E27FC236}">
                      <a16:creationId xmlns:a16="http://schemas.microsoft.com/office/drawing/2014/main" id="{1470FBE4-2DDE-498A-AA25-04DD8D09377F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3924300" y="5734050"/>
                  <a:ext cx="0" cy="431800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75000"/>
                    </a:schemeClr>
                  </a:solidFill>
                  <a:prstDash val="dash"/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de-DE">
                    <a:latin typeface="+mj-lt"/>
                  </a:endParaRPr>
                </a:p>
              </p:txBody>
            </p:sp>
          </p:grpSp>
          <p:sp>
            <p:nvSpPr>
              <p:cNvPr id="8" name="Text Box 12">
                <a:extLst>
                  <a:ext uri="{FF2B5EF4-FFF2-40B4-BE49-F238E27FC236}">
                    <a16:creationId xmlns:a16="http://schemas.microsoft.com/office/drawing/2014/main" id="{7AAF01C6-14D7-420B-80EC-2DB95DDD587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695663" y="3445545"/>
                <a:ext cx="1191052" cy="724728"/>
              </a:xfrm>
              <a:prstGeom prst="rect">
                <a:avLst/>
              </a:prstGeom>
              <a:noFill/>
              <a:ln w="28575">
                <a:noFill/>
                <a:miter lim="800000"/>
                <a:headEnd type="none" w="sm" len="sm"/>
                <a:tailEnd type="none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defTabSz="7620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 defTabSz="762000">
                  <a:spcBef>
                    <a:spcPct val="20000"/>
                  </a:spcBef>
                  <a:buChar char="–"/>
                  <a:defRPr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 defTabSz="7620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 defTabSz="7620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defTabSz="7620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GB" altLang="nb-NO" sz="2800" b="1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J</a:t>
                </a:r>
                <a:r>
                  <a:rPr lang="en-GB" altLang="nb-NO" sz="2800" b="1" baseline="30000" dirty="0" err="1">
                    <a:solidFill>
                      <a:srgbClr val="00B050"/>
                    </a:solidFill>
                    <a:latin typeface="+mj-lt"/>
                    <a:cs typeface="Arial" panose="020B0604020202020204" pitchFamily="34" charset="0"/>
                  </a:rPr>
                  <a:t>opt</a:t>
                </a:r>
                <a:endParaRPr lang="en-GB" altLang="nb-NO" sz="2800" b="1" baseline="30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GB" altLang="nb-NO" sz="2800" b="1" baseline="-25000" dirty="0">
                  <a:solidFill>
                    <a:srgbClr val="00B050"/>
                  </a:solidFill>
                  <a:latin typeface="+mj-lt"/>
                  <a:cs typeface="Arial" panose="020B0604020202020204" pitchFamily="34" charset="0"/>
                </a:endParaRPr>
              </a:p>
            </p:txBody>
          </p:sp>
          <p:sp>
            <p:nvSpPr>
              <p:cNvPr id="9" name="Line 18">
                <a:extLst>
                  <a:ext uri="{FF2B5EF4-FFF2-40B4-BE49-F238E27FC236}">
                    <a16:creationId xmlns:a16="http://schemas.microsoft.com/office/drawing/2014/main" id="{7A85230F-D0F6-4297-B5D1-86534BA155E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 flipV="1">
                <a:off x="4606757" y="3678664"/>
                <a:ext cx="1527221" cy="22647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75000"/>
                  </a:schemeClr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de-DE">
                  <a:latin typeface="+mj-lt"/>
                </a:endParaRPr>
              </a:p>
            </p:txBody>
          </p:sp>
        </p:grpSp>
        <p:sp>
          <p:nvSpPr>
            <p:cNvPr id="6" name="Ellipse 100">
              <a:extLst>
                <a:ext uri="{FF2B5EF4-FFF2-40B4-BE49-F238E27FC236}">
                  <a16:creationId xmlns:a16="http://schemas.microsoft.com/office/drawing/2014/main" id="{B068D112-19B9-4F0D-A393-1E1DD179FF27}"/>
                </a:ext>
              </a:extLst>
            </p:cNvPr>
            <p:cNvSpPr/>
            <p:nvPr/>
          </p:nvSpPr>
          <p:spPr>
            <a:xfrm>
              <a:off x="6111424" y="3638550"/>
              <a:ext cx="89101" cy="952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0A1B45A2-6454-48A7-A200-CC7BD0FC45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681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12"/>
          <p:cNvSpPr/>
          <p:nvPr/>
        </p:nvSpPr>
        <p:spPr>
          <a:xfrm>
            <a:off x="80212" y="1137825"/>
            <a:ext cx="5376612" cy="427552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3321" y="1418061"/>
            <a:ext cx="6161729" cy="374737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2983" y="1137825"/>
            <a:ext cx="5163840" cy="414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000" indent="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b-NO" b="1" dirty="0" err="1"/>
              <a:t>Why</a:t>
            </a:r>
            <a:r>
              <a:rPr lang="nb-NO" b="1" dirty="0"/>
              <a:t> </a:t>
            </a:r>
            <a:r>
              <a:rPr lang="nb-NO" b="1" dirty="0" err="1"/>
              <a:t>did</a:t>
            </a:r>
            <a:r>
              <a:rPr lang="nb-NO" b="1" dirty="0"/>
              <a:t> </a:t>
            </a:r>
            <a:r>
              <a:rPr lang="nb-NO" b="1" dirty="0" err="1"/>
              <a:t>we</a:t>
            </a:r>
            <a:r>
              <a:rPr lang="nb-NO" b="1" dirty="0"/>
              <a:t> start SUBPRO? </a:t>
            </a:r>
          </a:p>
          <a:p>
            <a:pPr marL="493200" lvl="2" indent="457200">
              <a:spcBef>
                <a:spcPts val="600"/>
              </a:spcBef>
              <a:buFont typeface="+mj-lt"/>
              <a:buAutoNum type="arabicPeriod"/>
            </a:pPr>
            <a:r>
              <a:rPr lang="nb-NO" sz="1400" b="1" dirty="0" err="1"/>
              <a:t>Improve</a:t>
            </a:r>
            <a:r>
              <a:rPr lang="nb-NO" sz="1400" b="1" dirty="0"/>
              <a:t> </a:t>
            </a:r>
            <a:r>
              <a:rPr lang="nb-NO" sz="1400" b="1" dirty="0" err="1"/>
              <a:t>academic</a:t>
            </a:r>
            <a:r>
              <a:rPr lang="nb-NO" sz="1400" b="1" dirty="0"/>
              <a:t> basis in </a:t>
            </a:r>
            <a:r>
              <a:rPr lang="nb-NO" sz="1400" b="1" dirty="0" err="1"/>
              <a:t>selected</a:t>
            </a:r>
            <a:r>
              <a:rPr lang="nb-NO" sz="1400" b="1" dirty="0"/>
              <a:t> subsea areas </a:t>
            </a:r>
          </a:p>
          <a:p>
            <a:pPr marL="493200" lvl="2" indent="457200">
              <a:spcBef>
                <a:spcPts val="600"/>
              </a:spcBef>
              <a:buFont typeface="+mj-lt"/>
              <a:buAutoNum type="arabicPeriod"/>
            </a:pPr>
            <a:r>
              <a:rPr lang="en-US" sz="1400" b="1" dirty="0"/>
              <a:t>Provide the basis for future industrial innovation</a:t>
            </a:r>
          </a:p>
          <a:p>
            <a:pPr marL="36000" indent="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b-NO" b="1" dirty="0"/>
              <a:t>43 PhD students/</a:t>
            </a:r>
            <a:r>
              <a:rPr lang="nb-NO" b="1" dirty="0" err="1"/>
              <a:t>Postdocs</a:t>
            </a:r>
            <a:r>
              <a:rPr lang="nb-NO" b="1" dirty="0"/>
              <a:t> in 8-year </a:t>
            </a:r>
            <a:r>
              <a:rPr lang="nb-NO" b="1" dirty="0" err="1"/>
              <a:t>period</a:t>
            </a:r>
            <a:endParaRPr lang="nb-NO" b="1" dirty="0"/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b="1" dirty="0"/>
              <a:t>12 </a:t>
            </a:r>
            <a:r>
              <a:rPr lang="nb-NO" sz="1400" b="1" dirty="0" err="1"/>
              <a:t>completed</a:t>
            </a:r>
            <a:r>
              <a:rPr lang="nb-NO" sz="1400" b="1" dirty="0"/>
              <a:t> PhD/postdoc </a:t>
            </a:r>
            <a:r>
              <a:rPr lang="nb-NO" sz="1400" b="1" dirty="0" err="1"/>
              <a:t>projects</a:t>
            </a:r>
            <a:r>
              <a:rPr lang="nb-NO" sz="1400" b="1" dirty="0"/>
              <a:t> </a:t>
            </a:r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b="1" dirty="0"/>
              <a:t>16 </a:t>
            </a:r>
            <a:r>
              <a:rPr lang="nb-NO" sz="1400" b="1" dirty="0" err="1"/>
              <a:t>ongoing</a:t>
            </a:r>
            <a:r>
              <a:rPr lang="nb-NO" sz="1400" b="1" dirty="0"/>
              <a:t> PhD/Postdoc </a:t>
            </a:r>
            <a:r>
              <a:rPr lang="nb-NO" sz="1400" b="1" dirty="0" err="1"/>
              <a:t>projects</a:t>
            </a:r>
            <a:r>
              <a:rPr lang="nb-NO" sz="1400" b="1" dirty="0"/>
              <a:t> (as of April 2019)</a:t>
            </a:r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nb-NO" sz="1400" b="1" dirty="0"/>
              <a:t>15 </a:t>
            </a:r>
            <a:r>
              <a:rPr lang="nb-NO" sz="1400" b="1" dirty="0" err="1"/>
              <a:t>Planned</a:t>
            </a:r>
            <a:r>
              <a:rPr lang="nb-NO" sz="1400" b="1" dirty="0"/>
              <a:t> </a:t>
            </a:r>
            <a:r>
              <a:rPr lang="nb-NO" sz="1400" b="1" dirty="0" err="1"/>
              <a:t>new</a:t>
            </a:r>
            <a:r>
              <a:rPr lang="nb-NO" sz="1400" b="1" dirty="0"/>
              <a:t> </a:t>
            </a:r>
            <a:r>
              <a:rPr lang="nb-NO" sz="1400" b="1" dirty="0" err="1"/>
              <a:t>projects</a:t>
            </a:r>
            <a:endParaRPr lang="nb-NO" sz="1400" b="1" dirty="0"/>
          </a:p>
          <a:p>
            <a:pPr marL="36000" indent="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b-NO" b="1" dirty="0"/>
              <a:t>21 Professors </a:t>
            </a:r>
            <a:r>
              <a:rPr lang="en-US" b="1" dirty="0"/>
              <a:t>from three NTNU departments</a:t>
            </a:r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Chemical Engineering</a:t>
            </a:r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Geoscience and Petroleum</a:t>
            </a:r>
          </a:p>
          <a:p>
            <a:pPr marL="493200" lvl="2" indent="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400" b="1" dirty="0"/>
              <a:t>Mechanical and Industrial Engineering</a:t>
            </a:r>
            <a:endParaRPr lang="en-US" dirty="0"/>
          </a:p>
          <a:p>
            <a:pPr marL="36000" indent="45720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nb-NO" b="1" dirty="0" err="1"/>
              <a:t>About</a:t>
            </a:r>
            <a:r>
              <a:rPr lang="nb-NO" b="1" dirty="0"/>
              <a:t> 20 Master students </a:t>
            </a:r>
            <a:r>
              <a:rPr lang="nb-NO" b="1" dirty="0" err="1"/>
              <a:t>every</a:t>
            </a:r>
            <a:r>
              <a:rPr lang="nb-NO" b="1" dirty="0"/>
              <a:t> </a:t>
            </a:r>
            <a:r>
              <a:rPr lang="nb-NO" b="1" dirty="0" err="1"/>
              <a:t>year</a:t>
            </a:r>
            <a:endParaRPr lang="nb-NO" b="1" dirty="0"/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b-NO" b="1" dirty="0"/>
              <a:t>   </a:t>
            </a:r>
            <a:r>
              <a:rPr lang="nb-NO" b="1" dirty="0" err="1"/>
              <a:t>Annual</a:t>
            </a:r>
            <a:r>
              <a:rPr lang="nb-NO" b="1" dirty="0"/>
              <a:t> </a:t>
            </a:r>
            <a:r>
              <a:rPr lang="nb-NO" b="1" dirty="0" err="1"/>
              <a:t>budget</a:t>
            </a:r>
            <a:r>
              <a:rPr lang="nb-NO" b="1" dirty="0"/>
              <a:t>: 3.5 million Euro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-132713"/>
            <a:ext cx="994783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b-NO" sz="4400" b="1" dirty="0"/>
              <a:t>SUBPRO</a:t>
            </a:r>
            <a:r>
              <a:rPr lang="nb-NO" sz="4400" dirty="0"/>
              <a:t>: </a:t>
            </a:r>
            <a:r>
              <a:rPr lang="nb-NO" sz="3600" dirty="0"/>
              <a:t>Center for research-</a:t>
            </a:r>
            <a:r>
              <a:rPr lang="nb-NO" sz="3600" dirty="0" err="1"/>
              <a:t>based</a:t>
            </a:r>
            <a:r>
              <a:rPr lang="nb-NO" sz="3600" dirty="0"/>
              <a:t> </a:t>
            </a:r>
            <a:r>
              <a:rPr lang="nb-NO" sz="3600" dirty="0" err="1"/>
              <a:t>innovation</a:t>
            </a:r>
            <a:r>
              <a:rPr lang="nb-NO" sz="3600" dirty="0"/>
              <a:t> </a:t>
            </a:r>
            <a:r>
              <a:rPr lang="nb-NO" sz="3600" dirty="0" err="1"/>
              <a:t>on</a:t>
            </a:r>
            <a:r>
              <a:rPr lang="nb-NO" sz="3600" dirty="0"/>
              <a:t> subsea </a:t>
            </a:r>
            <a:r>
              <a:rPr lang="nb-NO" sz="3600" dirty="0" err="1"/>
              <a:t>production</a:t>
            </a:r>
            <a:r>
              <a:rPr lang="nb-NO" sz="3600" dirty="0"/>
              <a:t> and </a:t>
            </a:r>
            <a:r>
              <a:rPr lang="nb-NO" sz="3600" dirty="0" err="1"/>
              <a:t>processing</a:t>
            </a:r>
            <a:r>
              <a:rPr lang="nb-NO" sz="3600" dirty="0"/>
              <a:t>. 2015 - 2023</a:t>
            </a:r>
            <a:endParaRPr lang="nb-NO" sz="4400" dirty="0"/>
          </a:p>
          <a:p>
            <a:pPr algn="ctr"/>
            <a:endParaRPr lang="nb-NO" sz="4400" dirty="0"/>
          </a:p>
        </p:txBody>
      </p:sp>
      <p:sp>
        <p:nvSpPr>
          <p:cNvPr id="17" name="TextBox 5">
            <a:extLst>
              <a:ext uri="{FF2B5EF4-FFF2-40B4-BE49-F238E27FC236}">
                <a16:creationId xmlns:a16="http://schemas.microsoft.com/office/drawing/2014/main" id="{84D7B2EC-5FC5-4813-8136-FF0368E5CF9F}"/>
              </a:ext>
            </a:extLst>
          </p:cNvPr>
          <p:cNvSpPr txBox="1"/>
          <p:nvPr/>
        </p:nvSpPr>
        <p:spPr>
          <a:xfrm>
            <a:off x="10723529" y="27857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18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A42CA50A-9393-4B9D-BB3F-5EDA032580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202" y="11912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80211" y="5415074"/>
            <a:ext cx="11984839" cy="1328294"/>
            <a:chOff x="1" y="5556293"/>
            <a:chExt cx="11984839" cy="1328294"/>
          </a:xfrm>
        </p:grpSpPr>
        <p:sp>
          <p:nvSpPr>
            <p:cNvPr id="6" name="Rounded Rectangle 5"/>
            <p:cNvSpPr/>
            <p:nvPr/>
          </p:nvSpPr>
          <p:spPr>
            <a:xfrm>
              <a:off x="1" y="5556293"/>
              <a:ext cx="11984839" cy="1328294"/>
            </a:xfrm>
            <a:prstGeom prst="round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883115" y="5638987"/>
              <a:ext cx="1450000" cy="12456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30710" y="5967287"/>
              <a:ext cx="1972000" cy="799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725188" y="6020285"/>
              <a:ext cx="1255350" cy="69320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1066074" y="6015943"/>
              <a:ext cx="717311" cy="701888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44874" y="6176181"/>
              <a:ext cx="1454312" cy="381412"/>
            </a:xfrm>
            <a:prstGeom prst="rect">
              <a:avLst/>
            </a:prstGeom>
          </p:spPr>
        </p:pic>
        <p:pic>
          <p:nvPicPr>
            <p:cNvPr id="14" name="Picture 13" descr="http://ts1.mm.bing.net/th?&amp;id=JN.dofKiVjm3YTfuAz2DnMprw&amp;w=300&amp;h=300&amp;c=0&amp;pid=1.9&amp;rs=0&amp;p=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76613" y="6074820"/>
              <a:ext cx="2163459" cy="584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684724" y="6119452"/>
              <a:ext cx="2112853" cy="494871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212773" y="5556293"/>
              <a:ext cx="207608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nb-NO" sz="2000" b="1" dirty="0"/>
                <a:t>7 Partners (2019):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01735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1"/>
          <p:cNvSpPr>
            <a:spLocks noGrp="1"/>
          </p:cNvSpPr>
          <p:nvPr>
            <p:ph type="dt" sz="quarter" idx="4294967295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r>
              <a:rPr lang="nn-NO"/>
              <a:t> </a:t>
            </a:r>
          </a:p>
          <a:p>
            <a:pPr>
              <a:defRPr/>
            </a:pPr>
            <a:endParaRPr lang="nn-NO"/>
          </a:p>
        </p:txBody>
      </p:sp>
      <p:sp>
        <p:nvSpPr>
          <p:cNvPr id="19" name="Footer Placeholder 2"/>
          <p:cNvSpPr>
            <a:spLocks noGrp="1"/>
          </p:cNvSpPr>
          <p:nvPr>
            <p:ph type="ftr" sz="quarter" idx="4294967295"/>
          </p:nvPr>
        </p:nvSpPr>
        <p:spPr/>
        <p:txBody>
          <a:bodyPr/>
          <a:lstStyle/>
          <a:p>
            <a:pPr>
              <a:defRPr/>
            </a:pPr>
            <a:endParaRPr lang="nn-NO"/>
          </a:p>
          <a:p>
            <a:pPr>
              <a:defRPr/>
            </a:pPr>
            <a:endParaRPr lang="nn-NO"/>
          </a:p>
        </p:txBody>
      </p:sp>
      <p:sp>
        <p:nvSpPr>
          <p:cNvPr id="5" name="Date Placeholder 3"/>
          <p:cNvSpPr txBox="1">
            <a:spLocks noGrp="1"/>
          </p:cNvSpPr>
          <p:nvPr/>
        </p:nvSpPr>
        <p:spPr bwMode="auto">
          <a:xfrm>
            <a:off x="8458200" y="6243638"/>
            <a:ext cx="19050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endParaRPr lang="nn-NO" sz="1400"/>
          </a:p>
          <a:p>
            <a:pPr algn="r">
              <a:defRPr/>
            </a:pPr>
            <a:r>
              <a:rPr lang="nn-NO" sz="1400"/>
              <a:t> </a:t>
            </a:r>
          </a:p>
          <a:p>
            <a:pPr algn="r">
              <a:defRPr/>
            </a:pPr>
            <a:endParaRPr lang="nn-NO" sz="1400"/>
          </a:p>
        </p:txBody>
      </p:sp>
      <p:sp>
        <p:nvSpPr>
          <p:cNvPr id="6" name="Footer Placeholder 4"/>
          <p:cNvSpPr txBox="1">
            <a:spLocks noGrp="1"/>
          </p:cNvSpPr>
          <p:nvPr/>
        </p:nvSpPr>
        <p:spPr bwMode="auto">
          <a:xfrm>
            <a:off x="2438400" y="6248400"/>
            <a:ext cx="28956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nn-NO" sz="1400"/>
          </a:p>
          <a:p>
            <a:pPr>
              <a:defRPr/>
            </a:pPr>
            <a:endParaRPr lang="nn-NO" sz="1400"/>
          </a:p>
        </p:txBody>
      </p:sp>
      <p:sp>
        <p:nvSpPr>
          <p:cNvPr id="491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87984" y="467661"/>
            <a:ext cx="12104016" cy="1325563"/>
          </a:xfrm>
        </p:spPr>
        <p:txBody>
          <a:bodyPr>
            <a:normAutofit/>
          </a:bodyPr>
          <a:lstStyle/>
          <a:p>
            <a:r>
              <a:rPr lang="en-US" altLang="nb-NO" dirty="0"/>
              <a:t>The ideal “self-optimizing” variable is the gradient, J</a:t>
            </a:r>
            <a:r>
              <a:rPr lang="en-US" altLang="nb-NO" baseline="-25000" dirty="0"/>
              <a:t>u</a:t>
            </a:r>
          </a:p>
        </p:txBody>
      </p:sp>
      <p:sp>
        <p:nvSpPr>
          <p:cNvPr id="12462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119984" y="1290637"/>
            <a:ext cx="8496300" cy="1123950"/>
          </a:xfrm>
        </p:spPr>
        <p:txBody>
          <a:bodyPr/>
          <a:lstStyle/>
          <a:p>
            <a:endParaRPr lang="en-US" altLang="nb-NO" sz="700" dirty="0"/>
          </a:p>
          <a:p>
            <a:pPr>
              <a:buFontTx/>
              <a:buNone/>
            </a:pPr>
            <a:r>
              <a:rPr lang="nb-NO" altLang="nb-NO" sz="2800" dirty="0"/>
              <a:t>			c = </a:t>
            </a:r>
            <a:r>
              <a:rPr lang="nb-NO" altLang="nb-NO" sz="2800" dirty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dirty="0"/>
              <a:t> J/</a:t>
            </a:r>
            <a:r>
              <a:rPr lang="nb-NO" altLang="nb-NO" sz="2800" dirty="0">
                <a:latin typeface="Symbol" panose="05050102010706020507" pitchFamily="18" charset="2"/>
                <a:sym typeface="Symbol" panose="05050102010706020507" pitchFamily="18" charset="2"/>
              </a:rPr>
              <a:t></a:t>
            </a:r>
            <a:r>
              <a:rPr lang="nb-NO" altLang="nb-NO" sz="2800" dirty="0"/>
              <a:t> u = J</a:t>
            </a:r>
            <a:r>
              <a:rPr lang="nb-NO" altLang="nb-NO" sz="2800" baseline="-25000" dirty="0"/>
              <a:t>u</a:t>
            </a:r>
            <a:endParaRPr lang="nb-NO" altLang="nb-NO" sz="2800" dirty="0"/>
          </a:p>
          <a:p>
            <a:pPr marL="762000" lvl="1" indent="-304800"/>
            <a:r>
              <a:rPr lang="nb-NO" altLang="nb-NO" dirty="0" err="1"/>
              <a:t>Keep</a:t>
            </a:r>
            <a:r>
              <a:rPr lang="nb-NO" altLang="nb-NO" dirty="0"/>
              <a:t> gradient at zero for all </a:t>
            </a:r>
            <a:r>
              <a:rPr lang="nb-NO" altLang="nb-NO" dirty="0" err="1"/>
              <a:t>disturbances</a:t>
            </a:r>
            <a:r>
              <a:rPr lang="nb-NO" altLang="nb-NO" dirty="0"/>
              <a:t> (</a:t>
            </a:r>
            <a:r>
              <a:rPr lang="nb-NO" altLang="nb-NO" dirty="0">
                <a:solidFill>
                  <a:srgbClr val="FF3300"/>
                </a:solidFill>
              </a:rPr>
              <a:t>c = J</a:t>
            </a:r>
            <a:r>
              <a:rPr lang="nb-NO" altLang="nb-NO" baseline="-25000" dirty="0">
                <a:solidFill>
                  <a:srgbClr val="FF3300"/>
                </a:solidFill>
              </a:rPr>
              <a:t>u</a:t>
            </a:r>
            <a:r>
              <a:rPr lang="nb-NO" altLang="nb-NO" dirty="0">
                <a:solidFill>
                  <a:srgbClr val="FF3300"/>
                </a:solidFill>
              </a:rPr>
              <a:t>=0</a:t>
            </a:r>
            <a:r>
              <a:rPr lang="nb-NO" altLang="nb-NO" dirty="0"/>
              <a:t>)</a:t>
            </a:r>
          </a:p>
          <a:p>
            <a:pPr marL="762000" lvl="1" indent="-304800"/>
            <a:endParaRPr lang="en-US" altLang="nb-NO" sz="1600" dirty="0">
              <a:solidFill>
                <a:srgbClr val="0000FF"/>
              </a:solidFill>
            </a:endParaRPr>
          </a:p>
        </p:txBody>
      </p:sp>
      <p:sp>
        <p:nvSpPr>
          <p:cNvPr id="49160" name="Text Box 5"/>
          <p:cNvSpPr txBox="1">
            <a:spLocks noChangeArrowheads="1"/>
          </p:cNvSpPr>
          <p:nvPr/>
        </p:nvSpPr>
        <p:spPr bwMode="auto">
          <a:xfrm>
            <a:off x="0" y="0"/>
            <a:ext cx="3702050" cy="366713"/>
          </a:xfrm>
          <a:prstGeom prst="rect">
            <a:avLst/>
          </a:prstGeom>
          <a:solidFill>
            <a:srgbClr val="FFCC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nb-NO" altLang="nb-NO" sz="1800" dirty="0" err="1">
                <a:latin typeface="Arial" panose="020B0604020202020204" pitchFamily="34" charset="0"/>
              </a:rPr>
              <a:t>Unconstrained</a:t>
            </a:r>
            <a:r>
              <a:rPr lang="nb-NO" altLang="nb-NO" sz="1800" dirty="0">
                <a:latin typeface="Arial" panose="020B0604020202020204" pitchFamily="34" charset="0"/>
              </a:rPr>
              <a:t> </a:t>
            </a:r>
            <a:r>
              <a:rPr lang="nb-NO" altLang="nb-NO" sz="1800" dirty="0" err="1">
                <a:latin typeface="Arial" panose="020B0604020202020204" pitchFamily="34" charset="0"/>
              </a:rPr>
              <a:t>degrees</a:t>
            </a:r>
            <a:r>
              <a:rPr lang="nb-NO" altLang="nb-NO" sz="1800" dirty="0">
                <a:latin typeface="Arial" panose="020B0604020202020204" pitchFamily="34" charset="0"/>
              </a:rPr>
              <a:t> of </a:t>
            </a:r>
            <a:r>
              <a:rPr lang="nb-NO" altLang="nb-NO" sz="1800" dirty="0" err="1">
                <a:latin typeface="Arial" panose="020B0604020202020204" pitchFamily="34" charset="0"/>
              </a:rPr>
              <a:t>freedom</a:t>
            </a:r>
            <a:endParaRPr lang="en-US" altLang="nb-NO" sz="1800" dirty="0">
              <a:latin typeface="Arial" panose="020B0604020202020204" pitchFamily="34" charset="0"/>
            </a:endParaRPr>
          </a:p>
        </p:txBody>
      </p:sp>
      <p:grpSp>
        <p:nvGrpSpPr>
          <p:cNvPr id="11273" name="Group 7"/>
          <p:cNvGrpSpPr>
            <a:grpSpLocks/>
          </p:cNvGrpSpPr>
          <p:nvPr/>
        </p:nvGrpSpPr>
        <p:grpSpPr bwMode="auto">
          <a:xfrm>
            <a:off x="3071812" y="2600180"/>
            <a:ext cx="3444876" cy="1984344"/>
            <a:chOff x="3197224" y="4214812"/>
            <a:chExt cx="3445264" cy="1984344"/>
          </a:xfrm>
        </p:grpSpPr>
        <p:grpSp>
          <p:nvGrpSpPr>
            <p:cNvPr id="49171" name="Group 6"/>
            <p:cNvGrpSpPr>
              <a:grpSpLocks/>
            </p:cNvGrpSpPr>
            <p:nvPr/>
          </p:nvGrpSpPr>
          <p:grpSpPr bwMode="auto">
            <a:xfrm>
              <a:off x="3197224" y="4214812"/>
              <a:ext cx="3341829" cy="1984344"/>
              <a:chOff x="5500688" y="5002213"/>
              <a:chExt cx="2916278" cy="1753535"/>
            </a:xfrm>
          </p:grpSpPr>
          <p:grpSp>
            <p:nvGrpSpPr>
              <p:cNvPr id="49174" name="Group 3"/>
              <p:cNvGrpSpPr>
                <a:grpSpLocks/>
              </p:cNvGrpSpPr>
              <p:nvPr/>
            </p:nvGrpSpPr>
            <p:grpSpPr bwMode="auto">
              <a:xfrm>
                <a:off x="5500688" y="5002213"/>
                <a:ext cx="2916278" cy="1753535"/>
                <a:chOff x="5500688" y="5002213"/>
                <a:chExt cx="2916278" cy="1753535"/>
              </a:xfrm>
            </p:grpSpPr>
            <p:grpSp>
              <p:nvGrpSpPr>
                <p:cNvPr id="49176" name="Group 2"/>
                <p:cNvGrpSpPr>
                  <a:grpSpLocks/>
                </p:cNvGrpSpPr>
                <p:nvPr/>
              </p:nvGrpSpPr>
              <p:grpSpPr bwMode="auto">
                <a:xfrm>
                  <a:off x="5500688" y="5002213"/>
                  <a:ext cx="2916278" cy="1753535"/>
                  <a:chOff x="5500688" y="5002213"/>
                  <a:chExt cx="2916278" cy="1753535"/>
                </a:xfrm>
              </p:grpSpPr>
              <p:grpSp>
                <p:nvGrpSpPr>
                  <p:cNvPr id="49178" name="Group 1"/>
                  <p:cNvGrpSpPr>
                    <a:grpSpLocks/>
                  </p:cNvGrpSpPr>
                  <p:nvPr/>
                </p:nvGrpSpPr>
                <p:grpSpPr bwMode="auto">
                  <a:xfrm>
                    <a:off x="5500688" y="5002213"/>
                    <a:ext cx="2916278" cy="1753535"/>
                    <a:chOff x="5500688" y="5002213"/>
                    <a:chExt cx="2916278" cy="1753535"/>
                  </a:xfrm>
                </p:grpSpPr>
                <p:cxnSp>
                  <p:nvCxnSpPr>
                    <p:cNvPr id="49182" name="Straight Arrow Connector 8"/>
                    <p:cNvCxnSpPr>
                      <a:cxnSpLocks noChangeShapeType="1"/>
                    </p:cNvCxnSpPr>
                    <p:nvPr/>
                  </p:nvCxnSpPr>
                  <p:spPr bwMode="auto">
                    <a:xfrm>
                      <a:off x="6215063" y="6572250"/>
                      <a:ext cx="1785937" cy="1588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cxnSp>
                  <p:nvCxnSpPr>
                    <p:cNvPr id="49183" name="Straight Arrow Connector 10"/>
                    <p:cNvCxnSpPr>
                      <a:cxnSpLocks noChangeShapeType="1"/>
                    </p:cNvCxnSpPr>
                    <p:nvPr/>
                  </p:nvCxnSpPr>
                  <p:spPr bwMode="auto">
                    <a:xfrm rot="5400000" flipH="1" flipV="1">
                      <a:off x="5430044" y="5787232"/>
                      <a:ext cx="1571625" cy="1587"/>
                    </a:xfrm>
                    <a:prstGeom prst="straightConnector1">
                      <a:avLst/>
                    </a:prstGeom>
                    <a:noFill/>
                    <a:ln w="9525" algn="ctr">
                      <a:solidFill>
                        <a:schemeClr val="tx1"/>
                      </a:solidFill>
                      <a:round/>
                      <a:headEnd/>
                      <a:tailEnd type="arrow" w="med" len="med"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</p:cxnSp>
                <p:sp>
                  <p:nvSpPr>
                    <p:cNvPr id="49184" name="TextBox 11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8143875" y="6429375"/>
                      <a:ext cx="273091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u</a:t>
                      </a:r>
                    </a:p>
                  </p:txBody>
                </p:sp>
                <p:sp>
                  <p:nvSpPr>
                    <p:cNvPr id="49185" name="Text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5500688" y="5214938"/>
                      <a:ext cx="687205" cy="32637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 wrap="none"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Char char="•"/>
                        <a:defRPr sz="20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har char="–"/>
                        <a:defRPr sz="28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har char="–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600">
                          <a:solidFill>
                            <a:schemeClr val="tx1"/>
                          </a:solidFill>
                          <a:latin typeface="Times" panose="02020603050405020304" pitchFamily="18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r>
                        <a:rPr lang="en-US" altLang="nb-NO" sz="1800">
                          <a:latin typeface="Arial" panose="020B0604020202020204" pitchFamily="34" charset="0"/>
                        </a:rPr>
                        <a:t>cost J</a:t>
                      </a:r>
                    </a:p>
                  </p:txBody>
                </p:sp>
              </p:grpSp>
              <p:sp>
                <p:nvSpPr>
                  <p:cNvPr id="49179" name="Freeform 17"/>
                  <p:cNvSpPr>
                    <a:spLocks noChangeArrowheads="1"/>
                  </p:cNvSpPr>
                  <p:nvPr/>
                </p:nvSpPr>
                <p:spPr bwMode="auto">
                  <a:xfrm>
                    <a:off x="6376988" y="5556250"/>
                    <a:ext cx="1552575" cy="730250"/>
                  </a:xfrm>
                  <a:custGeom>
                    <a:avLst/>
                    <a:gdLst>
                      <a:gd name="T0" fmla="*/ 0 w 1230923"/>
                      <a:gd name="T1" fmla="*/ 0 h 520153"/>
                      <a:gd name="T2" fmla="*/ 2147483646 w 1230923"/>
                      <a:gd name="T3" fmla="*/ 2147483646 h 520153"/>
                      <a:gd name="T4" fmla="*/ 2147483646 w 1230923"/>
                      <a:gd name="T5" fmla="*/ 2147483646 h 520153"/>
                      <a:gd name="T6" fmla="*/ 2147483646 w 1230923"/>
                      <a:gd name="T7" fmla="*/ 2147483646 h 520153"/>
                      <a:gd name="T8" fmla="*/ 2147483646 w 1230923"/>
                      <a:gd name="T9" fmla="*/ 2147483646 h 520153"/>
                      <a:gd name="T10" fmla="*/ 2147483646 w 1230923"/>
                      <a:gd name="T11" fmla="*/ 2147483646 h 520153"/>
                      <a:gd name="T12" fmla="*/ 2147483646 w 1230923"/>
                      <a:gd name="T13" fmla="*/ 2147483646 h 520153"/>
                      <a:gd name="T14" fmla="*/ 2147483646 w 1230923"/>
                      <a:gd name="T15" fmla="*/ 2147483646 h 520153"/>
                      <a:gd name="T16" fmla="*/ 2147483646 w 1230923"/>
                      <a:gd name="T17" fmla="*/ 2147483646 h 520153"/>
                      <a:gd name="T18" fmla="*/ 2147483646 w 1230923"/>
                      <a:gd name="T19" fmla="*/ 2147483646 h 520153"/>
                      <a:gd name="T20" fmla="*/ 2147483646 w 1230923"/>
                      <a:gd name="T21" fmla="*/ 2147483646 h 520153"/>
                      <a:gd name="T22" fmla="*/ 2147483646 w 1230923"/>
                      <a:gd name="T23" fmla="*/ 2147483646 h 520153"/>
                      <a:gd name="T24" fmla="*/ 2147483646 w 1230923"/>
                      <a:gd name="T25" fmla="*/ 2147483646 h 520153"/>
                      <a:gd name="T26" fmla="*/ 2147483646 w 1230923"/>
                      <a:gd name="T27" fmla="*/ 2147483646 h 520153"/>
                      <a:gd name="T28" fmla="*/ 2147483646 w 1230923"/>
                      <a:gd name="T29" fmla="*/ 2147483646 h 520153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w 1230923"/>
                      <a:gd name="T46" fmla="*/ 0 h 520153"/>
                      <a:gd name="T47" fmla="*/ 1230923 w 1230923"/>
                      <a:gd name="T48" fmla="*/ 520153 h 520153"/>
                    </a:gdLst>
                    <a:ahLst/>
                    <a:cxnLst>
                      <a:cxn ang="T30">
                        <a:pos x="T0" y="T1"/>
                      </a:cxn>
                      <a:cxn ang="T31">
                        <a:pos x="T2" y="T3"/>
                      </a:cxn>
                      <a:cxn ang="T32">
                        <a:pos x="T4" y="T5"/>
                      </a:cxn>
                      <a:cxn ang="T33">
                        <a:pos x="T6" y="T7"/>
                      </a:cxn>
                      <a:cxn ang="T34">
                        <a:pos x="T8" y="T9"/>
                      </a:cxn>
                      <a:cxn ang="T35">
                        <a:pos x="T10" y="T11"/>
                      </a:cxn>
                      <a:cxn ang="T36">
                        <a:pos x="T12" y="T13"/>
                      </a:cxn>
                      <a:cxn ang="T37">
                        <a:pos x="T14" y="T15"/>
                      </a:cxn>
                      <a:cxn ang="T38">
                        <a:pos x="T16" y="T17"/>
                      </a:cxn>
                      <a:cxn ang="T39">
                        <a:pos x="T18" y="T19"/>
                      </a:cxn>
                      <a:cxn ang="T40">
                        <a:pos x="T20" y="T21"/>
                      </a:cxn>
                      <a:cxn ang="T41">
                        <a:pos x="T22" y="T23"/>
                      </a:cxn>
                      <a:cxn ang="T42">
                        <a:pos x="T24" y="T25"/>
                      </a:cxn>
                      <a:cxn ang="T43">
                        <a:pos x="T26" y="T27"/>
                      </a:cxn>
                      <a:cxn ang="T44">
                        <a:pos x="T28" y="T29"/>
                      </a:cxn>
                    </a:cxnLst>
                    <a:rect l="T45" t="T46" r="T47" b="T48"/>
                    <a:pathLst>
                      <a:path w="1230923" h="520153">
                        <a:moveTo>
                          <a:pt x="0" y="0"/>
                        </a:moveTo>
                        <a:cubicBezTo>
                          <a:pt x="4141" y="33131"/>
                          <a:pt x="10113" y="130716"/>
                          <a:pt x="35169" y="164124"/>
                        </a:cubicBezTo>
                        <a:cubicBezTo>
                          <a:pt x="46892" y="179755"/>
                          <a:pt x="57472" y="196312"/>
                          <a:pt x="70338" y="211016"/>
                        </a:cubicBezTo>
                        <a:cubicBezTo>
                          <a:pt x="110978" y="257461"/>
                          <a:pt x="175886" y="308736"/>
                          <a:pt x="222738" y="339970"/>
                        </a:cubicBezTo>
                        <a:cubicBezTo>
                          <a:pt x="234461" y="347785"/>
                          <a:pt x="245675" y="356426"/>
                          <a:pt x="257908" y="363416"/>
                        </a:cubicBezTo>
                        <a:cubicBezTo>
                          <a:pt x="273081" y="372086"/>
                          <a:pt x="289815" y="377871"/>
                          <a:pt x="304800" y="386862"/>
                        </a:cubicBezTo>
                        <a:cubicBezTo>
                          <a:pt x="404495" y="446679"/>
                          <a:pt x="338680" y="424640"/>
                          <a:pt x="422031" y="445477"/>
                        </a:cubicBezTo>
                        <a:cubicBezTo>
                          <a:pt x="445477" y="457200"/>
                          <a:pt x="467734" y="471689"/>
                          <a:pt x="492369" y="480647"/>
                        </a:cubicBezTo>
                        <a:cubicBezTo>
                          <a:pt x="601007" y="520153"/>
                          <a:pt x="850837" y="460242"/>
                          <a:pt x="879231" y="457200"/>
                        </a:cubicBezTo>
                        <a:cubicBezTo>
                          <a:pt x="981263" y="413472"/>
                          <a:pt x="964312" y="430735"/>
                          <a:pt x="1055077" y="339970"/>
                        </a:cubicBezTo>
                        <a:cubicBezTo>
                          <a:pt x="1089648" y="305399"/>
                          <a:pt x="1107009" y="277409"/>
                          <a:pt x="1125415" y="234462"/>
                        </a:cubicBezTo>
                        <a:cubicBezTo>
                          <a:pt x="1130283" y="223104"/>
                          <a:pt x="1131137" y="210095"/>
                          <a:pt x="1137138" y="199293"/>
                        </a:cubicBezTo>
                        <a:cubicBezTo>
                          <a:pt x="1150823" y="174660"/>
                          <a:pt x="1165475" y="150161"/>
                          <a:pt x="1184031" y="128954"/>
                        </a:cubicBezTo>
                        <a:cubicBezTo>
                          <a:pt x="1193309" y="118351"/>
                          <a:pt x="1207929" y="113962"/>
                          <a:pt x="1219200" y="105508"/>
                        </a:cubicBezTo>
                        <a:cubicBezTo>
                          <a:pt x="1223621" y="102192"/>
                          <a:pt x="1227015" y="97693"/>
                          <a:pt x="1230923" y="93785"/>
                        </a:cubicBezTo>
                      </a:path>
                    </a:pathLst>
                  </a:custGeom>
                  <a:noFill/>
                  <a:ln w="9525" algn="ctr">
                    <a:solidFill>
                      <a:schemeClr val="tx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nb-NO"/>
                  </a:p>
                </p:txBody>
              </p:sp>
              <p:cxnSp>
                <p:nvCxnSpPr>
                  <p:cNvPr id="14" name="Straight Connector 13"/>
                  <p:cNvCxnSpPr/>
                  <p:nvPr/>
                </p:nvCxnSpPr>
                <p:spPr bwMode="auto">
                  <a:xfrm>
                    <a:off x="6804445" y="6236721"/>
                    <a:ext cx="792507" cy="0"/>
                  </a:xfrm>
                  <a:prstGeom prst="line">
                    <a:avLst/>
                  </a:prstGeom>
                  <a:ln>
                    <a:solidFill>
                      <a:srgbClr val="FF0000"/>
                    </a:solidFill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9181" name="Text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7812088" y="6092825"/>
                    <a:ext cx="565489" cy="32637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spcBef>
                        <a:spcPct val="20000"/>
                      </a:spcBef>
                      <a:buChar char="•"/>
                      <a:defRPr sz="20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•"/>
                      <a:defRPr sz="1600">
                        <a:solidFill>
                          <a:schemeClr val="tx1"/>
                        </a:solidFill>
                        <a:latin typeface="Times" panose="02020603050405020304" pitchFamily="18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J</a:t>
                    </a:r>
                    <a:r>
                      <a:rPr lang="en-GB" altLang="nb-NO" sz="1800" baseline="-250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u</a:t>
                    </a:r>
                    <a:r>
                      <a:rPr lang="en-GB" altLang="nb-NO" sz="1800">
                        <a:solidFill>
                          <a:srgbClr val="FF3300"/>
                        </a:solidFill>
                        <a:latin typeface="Arial" panose="020B0604020202020204" pitchFamily="34" charset="0"/>
                      </a:rPr>
                      <a:t>=0</a:t>
                    </a:r>
                  </a:p>
                </p:txBody>
              </p:sp>
            </p:grpSp>
            <p:cxnSp>
              <p:nvCxnSpPr>
                <p:cNvPr id="49177" name="Straight Connector 17"/>
                <p:cNvCxnSpPr>
                  <a:cxnSpLocks noChangeShapeType="1"/>
                </p:cNvCxnSpPr>
                <p:nvPr/>
              </p:nvCxnSpPr>
              <p:spPr bwMode="auto">
                <a:xfrm rot="16200000" flipH="1">
                  <a:off x="6300788" y="5661025"/>
                  <a:ext cx="431800" cy="431800"/>
                </a:xfrm>
                <a:prstGeom prst="line">
                  <a:avLst/>
                </a:prstGeom>
                <a:noFill/>
                <a:ln w="9525" algn="ctr">
                  <a:solidFill>
                    <a:srgbClr val="FF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49175" name="TextBox 20"/>
              <p:cNvSpPr txBox="1">
                <a:spLocks noChangeArrowheads="1"/>
              </p:cNvSpPr>
              <p:nvPr/>
            </p:nvSpPr>
            <p:spPr bwMode="auto">
              <a:xfrm>
                <a:off x="5946337" y="5805488"/>
                <a:ext cx="565426" cy="326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1600">
                    <a:solidFill>
                      <a:schemeClr val="tx1"/>
                    </a:solidFill>
                    <a:latin typeface="Times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J</a:t>
                </a:r>
                <a:r>
                  <a:rPr lang="en-GB" altLang="nb-NO" sz="1800" baseline="-25000">
                    <a:solidFill>
                      <a:srgbClr val="FF3300"/>
                    </a:solidFill>
                    <a:latin typeface="Arial" panose="020B0604020202020204" pitchFamily="34" charset="0"/>
                  </a:rPr>
                  <a:t>u</a:t>
                </a:r>
                <a:r>
                  <a:rPr lang="en-GB" altLang="nb-NO" sz="1800">
                    <a:solidFill>
                      <a:srgbClr val="FF3300"/>
                    </a:solidFill>
                    <a:latin typeface="Arial" panose="020B0604020202020204" pitchFamily="34" charset="0"/>
                  </a:rPr>
                  <a:t>&lt;0</a:t>
                </a:r>
              </a:p>
            </p:txBody>
          </p:sp>
        </p:grpSp>
        <p:sp>
          <p:nvSpPr>
            <p:cNvPr id="49172" name="TextBox 20"/>
            <p:cNvSpPr txBox="1">
              <a:spLocks noChangeArrowheads="1"/>
            </p:cNvSpPr>
            <p:nvPr/>
          </p:nvSpPr>
          <p:spPr bwMode="auto">
            <a:xfrm>
              <a:off x="5994553" y="4967546"/>
              <a:ext cx="64793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J</a:t>
              </a:r>
              <a:r>
                <a:rPr lang="en-GB" altLang="nb-NO" sz="1800" baseline="-25000">
                  <a:solidFill>
                    <a:srgbClr val="FF3300"/>
                  </a:solidFill>
                  <a:latin typeface="Arial" panose="020B0604020202020204" pitchFamily="34" charset="0"/>
                </a:rPr>
                <a:t>u</a:t>
              </a:r>
              <a:r>
                <a:rPr lang="en-GB" altLang="nb-NO" sz="1800">
                  <a:solidFill>
                    <a:srgbClr val="FF3300"/>
                  </a:solidFill>
                  <a:latin typeface="Arial" panose="020B0604020202020204" pitchFamily="34" charset="0"/>
                </a:rPr>
                <a:t>&lt;0</a:t>
              </a:r>
            </a:p>
          </p:txBody>
        </p:sp>
        <p:cxnSp>
          <p:nvCxnSpPr>
            <p:cNvPr id="23" name="Straight Connector 22"/>
            <p:cNvCxnSpPr/>
            <p:nvPr/>
          </p:nvCxnSpPr>
          <p:spPr bwMode="auto">
            <a:xfrm flipV="1">
              <a:off x="5651776" y="4967288"/>
              <a:ext cx="338175" cy="481012"/>
            </a:xfrm>
            <a:prstGeom prst="line">
              <a:avLst/>
            </a:prstGeom>
            <a:ln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>
            <a:grpSpLocks/>
          </p:cNvGrpSpPr>
          <p:nvPr/>
        </p:nvGrpSpPr>
        <p:grpSpPr bwMode="auto">
          <a:xfrm>
            <a:off x="3302001" y="3971782"/>
            <a:ext cx="2613025" cy="1755775"/>
            <a:chOff x="1777331" y="4944459"/>
            <a:chExt cx="2613050" cy="1756379"/>
          </a:xfrm>
        </p:grpSpPr>
        <p:cxnSp>
          <p:nvCxnSpPr>
            <p:cNvPr id="49164" name="Straight Connector 9"/>
            <p:cNvCxnSpPr>
              <a:cxnSpLocks noChangeShapeType="1"/>
            </p:cNvCxnSpPr>
            <p:nvPr/>
          </p:nvCxnSpPr>
          <p:spPr bwMode="auto">
            <a:xfrm>
              <a:off x="3441401" y="4944459"/>
              <a:ext cx="0" cy="1527779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5" name="TextBox 11"/>
            <p:cNvSpPr txBox="1">
              <a:spLocks noChangeArrowheads="1"/>
            </p:cNvSpPr>
            <p:nvPr/>
          </p:nvSpPr>
          <p:spPr bwMode="auto">
            <a:xfrm>
              <a:off x="3222053" y="5289594"/>
              <a:ext cx="5261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u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opt</a:t>
              </a:r>
              <a:endParaRPr lang="en-US" altLang="nb-NO" sz="1800">
                <a:latin typeface="Arial" panose="020B0604020202020204" pitchFamily="34" charset="0"/>
              </a:endParaRPr>
            </a:p>
          </p:txBody>
        </p:sp>
        <p:cxnSp>
          <p:nvCxnSpPr>
            <p:cNvPr id="49166" name="Straight Arrow Connector 14"/>
            <p:cNvCxnSpPr>
              <a:cxnSpLocks noChangeShapeType="1"/>
            </p:cNvCxnSpPr>
            <p:nvPr/>
          </p:nvCxnSpPr>
          <p:spPr bwMode="auto">
            <a:xfrm flipH="1" flipV="1">
              <a:off x="2411760" y="5534595"/>
              <a:ext cx="14553" cy="937643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arrow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7" name="TextBox 15"/>
            <p:cNvSpPr txBox="1">
              <a:spLocks noChangeArrowheads="1"/>
            </p:cNvSpPr>
            <p:nvPr/>
          </p:nvSpPr>
          <p:spPr bwMode="auto">
            <a:xfrm>
              <a:off x="1777331" y="5853166"/>
              <a:ext cx="38504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latin typeface="Arial" panose="020B0604020202020204" pitchFamily="34" charset="0"/>
                </a:rPr>
                <a:t>J</a:t>
              </a:r>
              <a:r>
                <a:rPr lang="en-US" altLang="nb-NO" sz="1800" baseline="-25000">
                  <a:latin typeface="Arial" panose="020B0604020202020204" pitchFamily="34" charset="0"/>
                </a:rPr>
                <a:t>u</a:t>
              </a:r>
            </a:p>
          </p:txBody>
        </p:sp>
        <p:cxnSp>
          <p:nvCxnSpPr>
            <p:cNvPr id="49168" name="Straight Connector 19"/>
            <p:cNvCxnSpPr>
              <a:cxnSpLocks noChangeShapeType="1"/>
            </p:cNvCxnSpPr>
            <p:nvPr/>
          </p:nvCxnSpPr>
          <p:spPr bwMode="auto">
            <a:xfrm>
              <a:off x="2339752" y="6037832"/>
              <a:ext cx="2050629" cy="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169" name="TextBox 20"/>
            <p:cNvSpPr txBox="1">
              <a:spLocks noChangeArrowheads="1"/>
            </p:cNvSpPr>
            <p:nvPr/>
          </p:nvSpPr>
          <p:spPr bwMode="auto">
            <a:xfrm>
              <a:off x="2113407" y="5846860"/>
              <a:ext cx="31290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Times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•"/>
                <a:defRPr sz="1600">
                  <a:solidFill>
                    <a:schemeClr val="tx1"/>
                  </a:solidFill>
                  <a:latin typeface="Times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nb-NO" sz="1800">
                  <a:solidFill>
                    <a:srgbClr val="FF0000"/>
                  </a:solidFill>
                  <a:latin typeface="Arial" panose="020B0604020202020204" pitchFamily="34" charset="0"/>
                </a:rPr>
                <a:t>0</a:t>
              </a:r>
            </a:p>
          </p:txBody>
        </p:sp>
        <p:cxnSp>
          <p:nvCxnSpPr>
            <p:cNvPr id="49170" name="Straight Connector 24"/>
            <p:cNvCxnSpPr>
              <a:cxnSpLocks noChangeShapeType="1"/>
            </p:cNvCxnSpPr>
            <p:nvPr/>
          </p:nvCxnSpPr>
          <p:spPr bwMode="auto">
            <a:xfrm flipV="1">
              <a:off x="2514600" y="5534595"/>
              <a:ext cx="1681750" cy="1166243"/>
            </a:xfrm>
            <a:prstGeom prst="line">
              <a:avLst/>
            </a:prstGeom>
            <a:noFill/>
            <a:ln w="9525" algn="ctr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3035300" y="5959331"/>
            <a:ext cx="48768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nb-NO" altLang="nb-NO" sz="1800">
                <a:latin typeface="Arial" panose="020B0604020202020204" pitchFamily="34" charset="0"/>
              </a:rPr>
              <a:t>Problem: Usually no measurement of gradient</a:t>
            </a:r>
            <a:endParaRPr lang="en-US" altLang="nb-NO" sz="180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nb-NO" altLang="nb-NO" sz="1800">
              <a:latin typeface="Arial" panose="020B0604020202020204" pitchFamily="34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6DB77C49-B5D8-44AC-85DB-CAF26486FD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A9801BB-041E-BB40-A8F7-521B904DE3A6}"/>
              </a:ext>
            </a:extLst>
          </p:cNvPr>
          <p:cNvSpPr txBox="1"/>
          <p:nvPr/>
        </p:nvSpPr>
        <p:spPr>
          <a:xfrm>
            <a:off x="7426557" y="3418845"/>
            <a:ext cx="43200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rgbClr val="FF0000"/>
                </a:solidFill>
              </a:rPr>
              <a:t>For </a:t>
            </a:r>
            <a:r>
              <a:rPr lang="nb-NO" sz="2400" dirty="0" err="1">
                <a:solidFill>
                  <a:srgbClr val="FF0000"/>
                </a:solidFill>
              </a:rPr>
              <a:t>Parallel</a:t>
            </a:r>
            <a:r>
              <a:rPr lang="nb-NO" sz="2400" dirty="0">
                <a:solidFill>
                  <a:srgbClr val="FF0000"/>
                </a:solidFill>
              </a:rPr>
              <a:t> units, optimal </a:t>
            </a:r>
            <a:r>
              <a:rPr lang="nb-NO" sz="2400" dirty="0" err="1">
                <a:solidFill>
                  <a:srgbClr val="FF0000"/>
                </a:solidFill>
              </a:rPr>
              <a:t>operation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happens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when</a:t>
            </a:r>
            <a:r>
              <a:rPr lang="nb-NO" sz="2400" dirty="0">
                <a:solidFill>
                  <a:srgbClr val="FF0000"/>
                </a:solidFill>
              </a:rPr>
              <a:t> gradients </a:t>
            </a:r>
            <a:r>
              <a:rPr lang="nb-NO" sz="2400" dirty="0" err="1">
                <a:solidFill>
                  <a:srgbClr val="FF0000"/>
                </a:solidFill>
              </a:rPr>
              <a:t>are</a:t>
            </a:r>
            <a:r>
              <a:rPr lang="nb-NO" sz="2400" dirty="0">
                <a:solidFill>
                  <a:srgbClr val="FF0000"/>
                </a:solidFill>
              </a:rPr>
              <a:t> </a:t>
            </a:r>
            <a:r>
              <a:rPr lang="nb-NO" sz="2400" dirty="0" err="1">
                <a:solidFill>
                  <a:srgbClr val="FF0000"/>
                </a:solidFill>
              </a:rPr>
              <a:t>equal</a:t>
            </a:r>
            <a:endParaRPr lang="nb-NO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551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6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6211" grpId="0" build="p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77212" y="3063184"/>
            <a:ext cx="331470" cy="436983"/>
            <a:chOff x="4303395" y="2655990"/>
            <a:chExt cx="331470" cy="506310"/>
          </a:xfrm>
        </p:grpSpPr>
        <p:sp>
          <p:nvSpPr>
            <p:cNvPr id="9" name="Flowchart: Collate 8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hord 9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9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4179534" y="3004867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 flipV="1">
            <a:off x="3129667" y="3387543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flipV="1">
            <a:off x="3808682" y="3387543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75052" y="2913570"/>
            <a:ext cx="5651294" cy="549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43579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90501" y="3054670"/>
            <a:ext cx="331470" cy="436983"/>
            <a:chOff x="4303395" y="2655990"/>
            <a:chExt cx="331470" cy="506310"/>
          </a:xfrm>
        </p:grpSpPr>
        <p:sp>
          <p:nvSpPr>
            <p:cNvPr id="27" name="Flowchart: Collate 26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Chord 27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2"/>
              <a:endCxn id="27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7" idx="2"/>
          </p:cNvCxnSpPr>
          <p:nvPr/>
        </p:nvCxnSpPr>
        <p:spPr>
          <a:xfrm flipH="1" flipV="1">
            <a:off x="5242956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</p:cNvCxnSpPr>
          <p:nvPr/>
        </p:nvCxnSpPr>
        <p:spPr>
          <a:xfrm flipV="1">
            <a:off x="5921971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6527" y="34603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488873" y="1025236"/>
            <a:ext cx="18969" cy="19346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9649" y="1036987"/>
            <a:ext cx="37184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010" y="6686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w_oil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2998" y="10369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w_gas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841615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188537" y="3054670"/>
            <a:ext cx="331470" cy="436983"/>
            <a:chOff x="4303395" y="2655990"/>
            <a:chExt cx="331470" cy="506310"/>
          </a:xfrm>
        </p:grpSpPr>
        <p:sp>
          <p:nvSpPr>
            <p:cNvPr id="72" name="Flowchart: Collate 71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Chord 73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>
              <a:stCxn id="74" idx="2"/>
              <a:endCxn id="72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72" idx="2"/>
          </p:cNvCxnSpPr>
          <p:nvPr/>
        </p:nvCxnSpPr>
        <p:spPr>
          <a:xfrm flipH="1" flipV="1">
            <a:off x="6840992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2" idx="0"/>
          </p:cNvCxnSpPr>
          <p:nvPr/>
        </p:nvCxnSpPr>
        <p:spPr>
          <a:xfrm flipV="1">
            <a:off x="7520007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59545" y="2983261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453197" y="2936813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9800119" y="2995129"/>
            <a:ext cx="331470" cy="436983"/>
            <a:chOff x="4303395" y="2655990"/>
            <a:chExt cx="331470" cy="506310"/>
          </a:xfrm>
        </p:grpSpPr>
        <p:sp>
          <p:nvSpPr>
            <p:cNvPr id="94" name="Flowchart: Collate 93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Chord 94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>
              <a:stCxn id="95" idx="2"/>
              <a:endCxn id="94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/>
          <p:cNvCxnSpPr>
            <a:stCxn id="94" idx="2"/>
          </p:cNvCxnSpPr>
          <p:nvPr/>
        </p:nvCxnSpPr>
        <p:spPr>
          <a:xfrm flipH="1" flipV="1">
            <a:off x="9452574" y="3319488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0"/>
          </p:cNvCxnSpPr>
          <p:nvPr/>
        </p:nvCxnSpPr>
        <p:spPr>
          <a:xfrm flipV="1">
            <a:off x="10131589" y="3319488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971127" y="2923720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82797" y="34884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67147" y="33978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w_glN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4806" y="34901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3CF9E-7246-1943-8A03-84DEF4E56558}"/>
              </a:ext>
            </a:extLst>
          </p:cNvPr>
          <p:cNvSpPr txBox="1"/>
          <p:nvPr/>
        </p:nvSpPr>
        <p:spPr>
          <a:xfrm>
            <a:off x="4864788" y="393635"/>
            <a:ext cx="714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Gas-lift </a:t>
            </a:r>
            <a:r>
              <a:rPr lang="nb-NO" sz="3600" b="1" dirty="0" err="1">
                <a:solidFill>
                  <a:schemeClr val="bg1"/>
                </a:solidFill>
              </a:rPr>
              <a:t>optimization</a:t>
            </a:r>
            <a:r>
              <a:rPr lang="nb-NO" sz="3600" b="1" dirty="0">
                <a:solidFill>
                  <a:schemeClr val="bg1"/>
                </a:solidFill>
              </a:rPr>
              <a:t> problem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10CBEECB-0795-F94D-817C-661F064584D2}"/>
              </a:ext>
            </a:extLst>
          </p:cNvPr>
          <p:cNvSpPr txBox="1"/>
          <p:nvPr/>
        </p:nvSpPr>
        <p:spPr>
          <a:xfrm>
            <a:off x="5043192" y="1280935"/>
            <a:ext cx="6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>
                <a:solidFill>
                  <a:srgbClr val="FFC000"/>
                </a:solidFill>
              </a:rPr>
              <a:t>How to </a:t>
            </a:r>
            <a:r>
              <a:rPr lang="nb-NO" sz="2400" b="1" dirty="0" err="1">
                <a:solidFill>
                  <a:srgbClr val="FFC000"/>
                </a:solidFill>
              </a:rPr>
              <a:t>optimally</a:t>
            </a:r>
            <a:r>
              <a:rPr lang="nb-NO" sz="2400" b="1" dirty="0">
                <a:solidFill>
                  <a:srgbClr val="FFC000"/>
                </a:solidFill>
              </a:rPr>
              <a:t> </a:t>
            </a:r>
            <a:r>
              <a:rPr lang="nb-NO" sz="2400" b="1" dirty="0" err="1">
                <a:solidFill>
                  <a:srgbClr val="FFC000"/>
                </a:solidFill>
              </a:rPr>
              <a:t>allocate</a:t>
            </a:r>
            <a:r>
              <a:rPr lang="nb-NO" sz="2400" b="1" dirty="0">
                <a:solidFill>
                  <a:srgbClr val="FFC000"/>
                </a:solidFill>
              </a:rPr>
              <a:t> </a:t>
            </a:r>
            <a:r>
              <a:rPr lang="nb-NO" sz="2400" b="1" dirty="0" err="1">
                <a:solidFill>
                  <a:srgbClr val="FFC000"/>
                </a:solidFill>
              </a:rPr>
              <a:t>the</a:t>
            </a:r>
            <a:r>
              <a:rPr lang="nb-NO" sz="2400" b="1" dirty="0">
                <a:solidFill>
                  <a:srgbClr val="FFC000"/>
                </a:solidFill>
              </a:rPr>
              <a:t> gas lift </a:t>
            </a:r>
            <a:r>
              <a:rPr lang="nb-NO" sz="2400" b="1" dirty="0" err="1">
                <a:solidFill>
                  <a:srgbClr val="FFC000"/>
                </a:solidFill>
              </a:rPr>
              <a:t>using</a:t>
            </a:r>
            <a:r>
              <a:rPr lang="nb-NO" sz="2400" b="1" dirty="0">
                <a:solidFill>
                  <a:srgbClr val="FFC000"/>
                </a:solidFill>
              </a:rPr>
              <a:t> simple PI </a:t>
            </a:r>
            <a:r>
              <a:rPr lang="nb-NO" sz="2400" b="1" dirty="0" err="1">
                <a:solidFill>
                  <a:srgbClr val="FFC000"/>
                </a:solidFill>
              </a:rPr>
              <a:t>controllers</a:t>
            </a:r>
            <a:r>
              <a:rPr lang="nb-NO" sz="2400" b="1" dirty="0">
                <a:solidFill>
                  <a:srgbClr val="FFC000"/>
                </a:solidFill>
              </a:rPr>
              <a:t>?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nb-NO" sz="2400" b="1" dirty="0" err="1">
                <a:solidFill>
                  <a:srgbClr val="FFC000"/>
                </a:solidFill>
              </a:rPr>
              <a:t>That</a:t>
            </a:r>
            <a:r>
              <a:rPr lang="nb-NO" sz="2400" b="1" dirty="0">
                <a:solidFill>
                  <a:srgbClr val="FFC000"/>
                </a:solidFill>
              </a:rPr>
              <a:t> is: Have N gas lifts (MVs). </a:t>
            </a:r>
            <a:r>
              <a:rPr lang="nb-NO" sz="2400" b="1" dirty="0" err="1">
                <a:solidFill>
                  <a:srgbClr val="FFC000"/>
                </a:solidFill>
              </a:rPr>
              <a:t>What</a:t>
            </a:r>
            <a:r>
              <a:rPr lang="nb-NO" sz="2400" b="1" dirty="0">
                <a:solidFill>
                  <a:srgbClr val="FFC000"/>
                </a:solidFill>
              </a:rPr>
              <a:t> </a:t>
            </a:r>
            <a:r>
              <a:rPr lang="nb-NO" sz="2400" b="1" dirty="0" err="1">
                <a:solidFill>
                  <a:srgbClr val="FFC000"/>
                </a:solidFill>
              </a:rPr>
              <a:t>should</a:t>
            </a:r>
            <a:r>
              <a:rPr lang="nb-NO" sz="2400" b="1" dirty="0">
                <a:solidFill>
                  <a:srgbClr val="FFC000"/>
                </a:solidFill>
              </a:rPr>
              <a:t> </a:t>
            </a:r>
            <a:r>
              <a:rPr lang="nb-NO" sz="2400" b="1" dirty="0" err="1">
                <a:solidFill>
                  <a:srgbClr val="FFC000"/>
                </a:solidFill>
              </a:rPr>
              <a:t>we</a:t>
            </a:r>
            <a:r>
              <a:rPr lang="nb-NO" sz="2400" b="1" dirty="0">
                <a:solidFill>
                  <a:srgbClr val="FFC000"/>
                </a:solidFill>
              </a:rPr>
              <a:t> control?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4D333B-426A-914C-9858-B7717BDB1AF8}"/>
              </a:ext>
            </a:extLst>
          </p:cNvPr>
          <p:cNvSpPr txBox="1"/>
          <p:nvPr/>
        </p:nvSpPr>
        <p:spPr>
          <a:xfrm>
            <a:off x="254988" y="1240807"/>
            <a:ext cx="2652055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1"/>
                </a:solidFill>
              </a:rPr>
              <a:t>Limited gas lift </a:t>
            </a:r>
            <a:r>
              <a:rPr lang="nb-NO" sz="2400" dirty="0" err="1">
                <a:solidFill>
                  <a:schemeClr val="bg1"/>
                </a:solidFill>
              </a:rPr>
              <a:t>supply</a:t>
            </a: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>
                <a:solidFill>
                  <a:schemeClr val="bg1"/>
                </a:solidFill>
              </a:rPr>
              <a:t>Gas </a:t>
            </a:r>
            <a:r>
              <a:rPr lang="nb-NO" sz="2400" dirty="0" err="1">
                <a:solidFill>
                  <a:schemeClr val="bg1"/>
                </a:solidFill>
              </a:rPr>
              <a:t>processing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constraint</a:t>
            </a: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nb-NO" sz="2400" dirty="0" err="1">
                <a:solidFill>
                  <a:schemeClr val="bg1"/>
                </a:solidFill>
              </a:rPr>
              <a:t>Unconstrained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operation</a:t>
            </a: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042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7CA4-FC8A-824F-A197-BEE036F2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Gas lift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curves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905B7-046A-9543-894E-F5A92E7C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189" y="1260785"/>
            <a:ext cx="7939619" cy="5123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D3EDD-5B86-2543-9884-137C275308CE}"/>
              </a:ext>
            </a:extLst>
          </p:cNvPr>
          <p:cNvSpPr txBox="1"/>
          <p:nvPr/>
        </p:nvSpPr>
        <p:spPr>
          <a:xfrm>
            <a:off x="6463430" y="4496844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165D70"/>
                </a:solidFill>
              </a:rPr>
              <a:t>Marginal Gas-lift-to-</a:t>
            </a:r>
            <a:r>
              <a:rPr lang="nb-NO" sz="2400" dirty="0" err="1">
                <a:solidFill>
                  <a:srgbClr val="165D70"/>
                </a:solidFill>
              </a:rPr>
              <a:t>oil</a:t>
            </a:r>
            <a:r>
              <a:rPr lang="nb-NO" sz="2400" dirty="0">
                <a:solidFill>
                  <a:srgbClr val="165D70"/>
                </a:solidFill>
              </a:rPr>
              <a:t> ratio (</a:t>
            </a:r>
            <a:r>
              <a:rPr lang="nb-NO" sz="2400" dirty="0" err="1">
                <a:solidFill>
                  <a:srgbClr val="165D70"/>
                </a:solidFill>
              </a:rPr>
              <a:t>mGOR</a:t>
            </a:r>
            <a:r>
              <a:rPr lang="nb-NO" sz="2400" dirty="0">
                <a:solidFill>
                  <a:srgbClr val="165D70"/>
                </a:solidFill>
              </a:rPr>
              <a:t>)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6705F0-7459-7E45-9625-D413B40D8D00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350BCC44-C573-8446-941E-34A90238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335396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77212" y="3063184"/>
            <a:ext cx="331470" cy="436983"/>
            <a:chOff x="4303395" y="2655990"/>
            <a:chExt cx="331470" cy="506310"/>
          </a:xfrm>
        </p:grpSpPr>
        <p:sp>
          <p:nvSpPr>
            <p:cNvPr id="9" name="Flowchart: Collate 8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hord 9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9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4179534" y="3004867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 flipV="1">
            <a:off x="3129667" y="3387543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flipV="1">
            <a:off x="3808682" y="3387543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75052" y="2913570"/>
            <a:ext cx="5651294" cy="549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43579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90501" y="3054670"/>
            <a:ext cx="331470" cy="436983"/>
            <a:chOff x="4303395" y="2655990"/>
            <a:chExt cx="331470" cy="506310"/>
          </a:xfrm>
        </p:grpSpPr>
        <p:sp>
          <p:nvSpPr>
            <p:cNvPr id="27" name="Flowchart: Collate 26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Chord 27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2"/>
              <a:endCxn id="27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7" idx="2"/>
          </p:cNvCxnSpPr>
          <p:nvPr/>
        </p:nvCxnSpPr>
        <p:spPr>
          <a:xfrm flipH="1" flipV="1">
            <a:off x="5242956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</p:cNvCxnSpPr>
          <p:nvPr/>
        </p:nvCxnSpPr>
        <p:spPr>
          <a:xfrm flipV="1">
            <a:off x="5921971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6527" y="34603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488873" y="1025236"/>
            <a:ext cx="18969" cy="19346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9649" y="1036987"/>
            <a:ext cx="37184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010" y="6686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w_oil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2998" y="10369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w_gas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841615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188537" y="3054670"/>
            <a:ext cx="331470" cy="436983"/>
            <a:chOff x="4303395" y="2655990"/>
            <a:chExt cx="331470" cy="506310"/>
          </a:xfrm>
        </p:grpSpPr>
        <p:sp>
          <p:nvSpPr>
            <p:cNvPr id="72" name="Flowchart: Collate 71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Chord 73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>
              <a:stCxn id="74" idx="2"/>
              <a:endCxn id="72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72" idx="2"/>
          </p:cNvCxnSpPr>
          <p:nvPr/>
        </p:nvCxnSpPr>
        <p:spPr>
          <a:xfrm flipH="1" flipV="1">
            <a:off x="6840992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2" idx="0"/>
          </p:cNvCxnSpPr>
          <p:nvPr/>
        </p:nvCxnSpPr>
        <p:spPr>
          <a:xfrm flipV="1">
            <a:off x="7520007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59545" y="2983261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453197" y="2936813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9800119" y="2995129"/>
            <a:ext cx="331470" cy="436983"/>
            <a:chOff x="4303395" y="2655990"/>
            <a:chExt cx="331470" cy="506310"/>
          </a:xfrm>
        </p:grpSpPr>
        <p:sp>
          <p:nvSpPr>
            <p:cNvPr id="94" name="Flowchart: Collate 93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Chord 94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>
              <a:stCxn id="95" idx="2"/>
              <a:endCxn id="94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/>
          <p:cNvCxnSpPr>
            <a:stCxn id="94" idx="2"/>
          </p:cNvCxnSpPr>
          <p:nvPr/>
        </p:nvCxnSpPr>
        <p:spPr>
          <a:xfrm flipH="1" flipV="1">
            <a:off x="9452574" y="3319488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0"/>
          </p:cNvCxnSpPr>
          <p:nvPr/>
        </p:nvCxnSpPr>
        <p:spPr>
          <a:xfrm flipV="1">
            <a:off x="10131589" y="3319488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971127" y="2923720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82797" y="34884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67147" y="33978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w_glN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4806" y="34901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3CF9E-7246-1943-8A03-84DEF4E56558}"/>
              </a:ext>
            </a:extLst>
          </p:cNvPr>
          <p:cNvSpPr txBox="1"/>
          <p:nvPr/>
        </p:nvSpPr>
        <p:spPr>
          <a:xfrm>
            <a:off x="4864788" y="393635"/>
            <a:ext cx="714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Gas-lift </a:t>
            </a:r>
            <a:r>
              <a:rPr lang="nb-NO" sz="3600" b="1" dirty="0" err="1">
                <a:solidFill>
                  <a:schemeClr val="bg1"/>
                </a:solidFill>
              </a:rPr>
              <a:t>optimization</a:t>
            </a:r>
            <a:r>
              <a:rPr lang="nb-NO" sz="3600" b="1" dirty="0">
                <a:solidFill>
                  <a:schemeClr val="bg1"/>
                </a:solidFill>
              </a:rPr>
              <a:t> problem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814D333B-426A-914C-9858-B7717BDB1AF8}"/>
              </a:ext>
            </a:extLst>
          </p:cNvPr>
          <p:cNvSpPr txBox="1"/>
          <p:nvPr/>
        </p:nvSpPr>
        <p:spPr>
          <a:xfrm>
            <a:off x="181475" y="24580"/>
            <a:ext cx="464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>
                <a:solidFill>
                  <a:schemeClr val="bg1"/>
                </a:solidFill>
              </a:rPr>
              <a:t>Case 1: </a:t>
            </a:r>
            <a:r>
              <a:rPr lang="nb-NO" sz="2400" dirty="0">
                <a:solidFill>
                  <a:schemeClr val="bg1"/>
                </a:solidFill>
              </a:rPr>
              <a:t>Limited Gas Lift </a:t>
            </a:r>
            <a:r>
              <a:rPr lang="nb-NO" sz="2400" dirty="0" err="1">
                <a:solidFill>
                  <a:schemeClr val="bg1"/>
                </a:solidFill>
              </a:rPr>
              <a:t>supply</a:t>
            </a:r>
            <a:endParaRPr lang="nb-NO" sz="2400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EC534E-2797-8F49-A74C-3ED3C2F9092D}"/>
              </a:ext>
            </a:extLst>
          </p:cNvPr>
          <p:cNvCxnSpPr/>
          <p:nvPr/>
        </p:nvCxnSpPr>
        <p:spPr>
          <a:xfrm>
            <a:off x="5747656" y="2146255"/>
            <a:ext cx="1567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626B79-91F4-6346-A5DB-E9BB344251DE}"/>
              </a:ext>
            </a:extLst>
          </p:cNvPr>
          <p:cNvGrpSpPr/>
          <p:nvPr/>
        </p:nvGrpSpPr>
        <p:grpSpPr>
          <a:xfrm>
            <a:off x="5994880" y="1991926"/>
            <a:ext cx="335280" cy="335280"/>
            <a:chOff x="2377440" y="2583180"/>
            <a:chExt cx="701040" cy="6858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552548-5F47-5142-AF23-8BBAC3E31A9D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049C21-EC2E-2E4D-A139-1869E0F78A02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4EF08C3-8477-684C-B8D9-D17D75282A87}"/>
              </a:ext>
            </a:extLst>
          </p:cNvPr>
          <p:cNvSpPr txBox="1"/>
          <p:nvPr/>
        </p:nvSpPr>
        <p:spPr>
          <a:xfrm>
            <a:off x="5912551" y="15576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F96C96E-B309-7A4C-9127-DAE68EB7BB33}"/>
              </a:ext>
            </a:extLst>
          </p:cNvPr>
          <p:cNvGrpSpPr/>
          <p:nvPr/>
        </p:nvGrpSpPr>
        <p:grpSpPr>
          <a:xfrm>
            <a:off x="7615749" y="1986477"/>
            <a:ext cx="335280" cy="335280"/>
            <a:chOff x="2377440" y="2583180"/>
            <a:chExt cx="701040" cy="6858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7B4C6C1-E161-D245-BFE9-CF6D97B950C1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925022-CFA4-F342-A148-B99AAE88A21C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25ED292-024B-7841-889D-BA1CE32F4D4E}"/>
              </a:ext>
            </a:extLst>
          </p:cNvPr>
          <p:cNvSpPr txBox="1"/>
          <p:nvPr/>
        </p:nvSpPr>
        <p:spPr>
          <a:xfrm>
            <a:off x="7422132" y="1560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13ED9E-25B1-0E4D-B480-A7BE312A84AC}"/>
              </a:ext>
            </a:extLst>
          </p:cNvPr>
          <p:cNvGrpSpPr/>
          <p:nvPr/>
        </p:nvGrpSpPr>
        <p:grpSpPr>
          <a:xfrm>
            <a:off x="10213078" y="1929154"/>
            <a:ext cx="335280" cy="335280"/>
            <a:chOff x="2377440" y="2583180"/>
            <a:chExt cx="701040" cy="685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4AB440-8AF3-5344-A2D6-D0FF5F5FDA8E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F733A-D5C4-AD42-9C4E-7678B9CE8258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8FC4ED2-3880-5F45-86FA-DBC8E6F095DB}"/>
              </a:ext>
            </a:extLst>
          </p:cNvPr>
          <p:cNvSpPr txBox="1"/>
          <p:nvPr/>
        </p:nvSpPr>
        <p:spPr>
          <a:xfrm>
            <a:off x="10016946" y="154075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AF0457-E8CC-A345-921F-07703CA5353B}"/>
              </a:ext>
            </a:extLst>
          </p:cNvPr>
          <p:cNvCxnSpPr/>
          <p:nvPr/>
        </p:nvCxnSpPr>
        <p:spPr>
          <a:xfrm>
            <a:off x="5763329" y="2146255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DADED6C-60C6-9B40-94B7-C26BD2ECFEEA}"/>
              </a:ext>
            </a:extLst>
          </p:cNvPr>
          <p:cNvCxnSpPr/>
          <p:nvPr/>
        </p:nvCxnSpPr>
        <p:spPr>
          <a:xfrm>
            <a:off x="7354272" y="2159068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6156A22-4F97-674B-9984-3228BEB453C4}"/>
              </a:ext>
            </a:extLst>
          </p:cNvPr>
          <p:cNvCxnSpPr/>
          <p:nvPr/>
        </p:nvCxnSpPr>
        <p:spPr>
          <a:xfrm>
            <a:off x="7361365" y="2159068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FE7EEE-54F2-DF47-AD68-1765D4CBC046}"/>
              </a:ext>
            </a:extLst>
          </p:cNvPr>
          <p:cNvCxnSpPr/>
          <p:nvPr/>
        </p:nvCxnSpPr>
        <p:spPr>
          <a:xfrm>
            <a:off x="9965854" y="2076670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B15898-6834-464D-AF46-08C948ABCB0B}"/>
              </a:ext>
            </a:extLst>
          </p:cNvPr>
          <p:cNvCxnSpPr/>
          <p:nvPr/>
        </p:nvCxnSpPr>
        <p:spPr>
          <a:xfrm>
            <a:off x="9972947" y="2076670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26213F0C-AEBA-1D40-905D-E5A9743FA6C4}"/>
              </a:ext>
            </a:extLst>
          </p:cNvPr>
          <p:cNvSpPr txBox="1"/>
          <p:nvPr/>
        </p:nvSpPr>
        <p:spPr>
          <a:xfrm>
            <a:off x="5135565" y="131670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C349F56-F80A-1B4C-9FEF-C641716D04A8}"/>
              </a:ext>
            </a:extLst>
          </p:cNvPr>
          <p:cNvSpPr txBox="1"/>
          <p:nvPr/>
        </p:nvSpPr>
        <p:spPr>
          <a:xfrm>
            <a:off x="7425199" y="1291339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54D62E-FEE3-FA42-96E0-BADBF57838C9}"/>
              </a:ext>
            </a:extLst>
          </p:cNvPr>
          <p:cNvSpPr txBox="1"/>
          <p:nvPr/>
        </p:nvSpPr>
        <p:spPr>
          <a:xfrm>
            <a:off x="9651189" y="1267241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791E92A-F810-BD49-BB40-1BF0A2877AAD}"/>
              </a:ext>
            </a:extLst>
          </p:cNvPr>
          <p:cNvGrpSpPr/>
          <p:nvPr/>
        </p:nvGrpSpPr>
        <p:grpSpPr>
          <a:xfrm>
            <a:off x="2989372" y="2367740"/>
            <a:ext cx="335280" cy="335280"/>
            <a:chOff x="2377440" y="2583180"/>
            <a:chExt cx="701040" cy="68580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D4726D0-84BD-3148-8B32-7A22F1363EA1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4E3E49E-86AB-C841-BAF8-F357D97D53D4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16662B4-0E8A-B841-B454-4181D123C3F7}"/>
              </a:ext>
            </a:extLst>
          </p:cNvPr>
          <p:cNvSpPr txBox="1"/>
          <p:nvPr/>
        </p:nvSpPr>
        <p:spPr>
          <a:xfrm>
            <a:off x="2203164" y="1932854"/>
            <a:ext cx="20313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</a:t>
            </a:r>
            <a:r>
              <a:rPr lang="en-GB" sz="2000" b="1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w_gl_max</a:t>
            </a:r>
            <a:endParaRPr lang="en-GB" sz="2000" b="1" dirty="0">
              <a:solidFill>
                <a:srgbClr val="00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2C82D9A-4C74-0B41-B547-1FB9B7B77CB2}"/>
              </a:ext>
            </a:extLst>
          </p:cNvPr>
          <p:cNvCxnSpPr>
            <a:cxnSpLocks/>
          </p:cNvCxnSpPr>
          <p:nvPr/>
        </p:nvCxnSpPr>
        <p:spPr>
          <a:xfrm flipH="1">
            <a:off x="3649196" y="2535380"/>
            <a:ext cx="6607" cy="5070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E112030-9579-E94A-A7A0-31064AD536A6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3324652" y="2535380"/>
            <a:ext cx="3182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B6FC92C5-D81E-6641-94D0-4D23756A595A}"/>
              </a:ext>
            </a:extLst>
          </p:cNvPr>
          <p:cNvSpPr txBox="1"/>
          <p:nvPr/>
        </p:nvSpPr>
        <p:spPr>
          <a:xfrm>
            <a:off x="3282969" y="25403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6204F3D-888F-724E-AE38-2FF98ED6E33B}"/>
              </a:ext>
            </a:extLst>
          </p:cNvPr>
          <p:cNvSpPr txBox="1"/>
          <p:nvPr/>
        </p:nvSpPr>
        <p:spPr>
          <a:xfrm>
            <a:off x="6275801" y="219043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AD777D5-586D-7842-B647-C372125FB686}"/>
              </a:ext>
            </a:extLst>
          </p:cNvPr>
          <p:cNvSpPr txBox="1"/>
          <p:nvPr/>
        </p:nvSpPr>
        <p:spPr>
          <a:xfrm>
            <a:off x="7918009" y="216604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058A496-B3A0-4C40-AEE0-F66F05AE3FE9}"/>
              </a:ext>
            </a:extLst>
          </p:cNvPr>
          <p:cNvSpPr txBox="1"/>
          <p:nvPr/>
        </p:nvSpPr>
        <p:spPr>
          <a:xfrm>
            <a:off x="10496751" y="21045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7571C470-2710-2947-B124-75787F3AC830}"/>
              </a:ext>
            </a:extLst>
          </p:cNvPr>
          <p:cNvCxnSpPr/>
          <p:nvPr/>
        </p:nvCxnSpPr>
        <p:spPr>
          <a:xfrm>
            <a:off x="1732955" y="2531119"/>
            <a:ext cx="1567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6145D2D5-7458-8640-BB29-BC504EB096B2}"/>
              </a:ext>
            </a:extLst>
          </p:cNvPr>
          <p:cNvCxnSpPr>
            <a:cxnSpLocks/>
          </p:cNvCxnSpPr>
          <p:nvPr/>
        </p:nvCxnSpPr>
        <p:spPr>
          <a:xfrm>
            <a:off x="1730123" y="2536512"/>
            <a:ext cx="1262958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Rectangle 78">
            <a:extLst>
              <a:ext uri="{FF2B5EF4-FFF2-40B4-BE49-F238E27FC236}">
                <a16:creationId xmlns:a16="http://schemas.microsoft.com/office/drawing/2014/main" id="{91B8C9A1-FEE9-A74C-8BEB-64666AC5C21B}"/>
              </a:ext>
            </a:extLst>
          </p:cNvPr>
          <p:cNvSpPr/>
          <p:nvPr/>
        </p:nvSpPr>
        <p:spPr>
          <a:xfrm>
            <a:off x="1544021" y="3481668"/>
            <a:ext cx="440230" cy="33528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dirty="0">
                <a:solidFill>
                  <a:schemeClr val="bg1"/>
                </a:solidFill>
              </a:rPr>
              <a:t>+</a:t>
            </a:r>
            <a:endParaRPr lang="en-GB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A8C3A319-170D-A24A-9E7D-590E95169462}"/>
              </a:ext>
            </a:extLst>
          </p:cNvPr>
          <p:cNvCxnSpPr>
            <a:cxnSpLocks/>
          </p:cNvCxnSpPr>
          <p:nvPr/>
        </p:nvCxnSpPr>
        <p:spPr>
          <a:xfrm flipV="1">
            <a:off x="1955612" y="4186135"/>
            <a:ext cx="168733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>
            <a:extLst>
              <a:ext uri="{FF2B5EF4-FFF2-40B4-BE49-F238E27FC236}">
                <a16:creationId xmlns:a16="http://schemas.microsoft.com/office/drawing/2014/main" id="{E79D8CB9-12AF-6E4F-A3B0-CE6DD4374388}"/>
              </a:ext>
            </a:extLst>
          </p:cNvPr>
          <p:cNvCxnSpPr>
            <a:cxnSpLocks/>
          </p:cNvCxnSpPr>
          <p:nvPr/>
        </p:nvCxnSpPr>
        <p:spPr>
          <a:xfrm>
            <a:off x="1845907" y="4338536"/>
            <a:ext cx="3976944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E7D74B26-B627-704B-ABE6-14621D5B9DD0}"/>
              </a:ext>
            </a:extLst>
          </p:cNvPr>
          <p:cNvCxnSpPr>
            <a:cxnSpLocks/>
          </p:cNvCxnSpPr>
          <p:nvPr/>
        </p:nvCxnSpPr>
        <p:spPr>
          <a:xfrm>
            <a:off x="1730123" y="4480379"/>
            <a:ext cx="5690764" cy="10559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>
            <a:extLst>
              <a:ext uri="{FF2B5EF4-FFF2-40B4-BE49-F238E27FC236}">
                <a16:creationId xmlns:a16="http://schemas.microsoft.com/office/drawing/2014/main" id="{31622202-B74F-FF44-8D57-4A32C53477B8}"/>
              </a:ext>
            </a:extLst>
          </p:cNvPr>
          <p:cNvCxnSpPr>
            <a:cxnSpLocks/>
          </p:cNvCxnSpPr>
          <p:nvPr/>
        </p:nvCxnSpPr>
        <p:spPr>
          <a:xfrm flipV="1">
            <a:off x="1614339" y="4643339"/>
            <a:ext cx="8517250" cy="2696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5273844-3CA9-5346-B331-0EBD0D18E124}"/>
              </a:ext>
            </a:extLst>
          </p:cNvPr>
          <p:cNvCxnSpPr>
            <a:cxnSpLocks/>
          </p:cNvCxnSpPr>
          <p:nvPr/>
        </p:nvCxnSpPr>
        <p:spPr>
          <a:xfrm>
            <a:off x="3646445" y="3742005"/>
            <a:ext cx="0" cy="44413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33A99740-CA10-404D-AEC1-6A12F3E6B15F}"/>
              </a:ext>
            </a:extLst>
          </p:cNvPr>
          <p:cNvCxnSpPr>
            <a:cxnSpLocks/>
          </p:cNvCxnSpPr>
          <p:nvPr/>
        </p:nvCxnSpPr>
        <p:spPr>
          <a:xfrm>
            <a:off x="5800288" y="3888562"/>
            <a:ext cx="0" cy="4572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F9416758-E55D-0F49-B3D6-B7262B04E633}"/>
              </a:ext>
            </a:extLst>
          </p:cNvPr>
          <p:cNvCxnSpPr>
            <a:cxnSpLocks/>
          </p:cNvCxnSpPr>
          <p:nvPr/>
        </p:nvCxnSpPr>
        <p:spPr>
          <a:xfrm>
            <a:off x="7411186" y="3888562"/>
            <a:ext cx="0" cy="6023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6B04F465-CC44-C748-BEFB-54FDA2B155D9}"/>
              </a:ext>
            </a:extLst>
          </p:cNvPr>
          <p:cNvCxnSpPr>
            <a:cxnSpLocks/>
          </p:cNvCxnSpPr>
          <p:nvPr/>
        </p:nvCxnSpPr>
        <p:spPr>
          <a:xfrm>
            <a:off x="10096836" y="3797950"/>
            <a:ext cx="0" cy="81664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EB55EA44-0D60-474B-BDBD-16904E7D4333}"/>
              </a:ext>
            </a:extLst>
          </p:cNvPr>
          <p:cNvCxnSpPr>
            <a:cxnSpLocks/>
          </p:cNvCxnSpPr>
          <p:nvPr/>
        </p:nvCxnSpPr>
        <p:spPr>
          <a:xfrm>
            <a:off x="1934019" y="3855513"/>
            <a:ext cx="0" cy="3507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>
            <a:extLst>
              <a:ext uri="{FF2B5EF4-FFF2-40B4-BE49-F238E27FC236}">
                <a16:creationId xmlns:a16="http://schemas.microsoft.com/office/drawing/2014/main" id="{C19D8C92-AA1F-0E41-A0AB-07A6798BDC81}"/>
              </a:ext>
            </a:extLst>
          </p:cNvPr>
          <p:cNvCxnSpPr>
            <a:cxnSpLocks/>
          </p:cNvCxnSpPr>
          <p:nvPr/>
        </p:nvCxnSpPr>
        <p:spPr>
          <a:xfrm>
            <a:off x="1822766" y="3860478"/>
            <a:ext cx="0" cy="45721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DF1ECFFD-DD74-7649-9D88-1CC9EB959F1A}"/>
              </a:ext>
            </a:extLst>
          </p:cNvPr>
          <p:cNvCxnSpPr>
            <a:cxnSpLocks/>
          </p:cNvCxnSpPr>
          <p:nvPr/>
        </p:nvCxnSpPr>
        <p:spPr>
          <a:xfrm>
            <a:off x="1730123" y="3855513"/>
            <a:ext cx="0" cy="60237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>
            <a:extLst>
              <a:ext uri="{FF2B5EF4-FFF2-40B4-BE49-F238E27FC236}">
                <a16:creationId xmlns:a16="http://schemas.microsoft.com/office/drawing/2014/main" id="{5CD913D6-7F12-1542-B104-78A872563ADA}"/>
              </a:ext>
            </a:extLst>
          </p:cNvPr>
          <p:cNvCxnSpPr>
            <a:cxnSpLocks/>
          </p:cNvCxnSpPr>
          <p:nvPr/>
        </p:nvCxnSpPr>
        <p:spPr>
          <a:xfrm>
            <a:off x="1614339" y="3863510"/>
            <a:ext cx="0" cy="81664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492821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477212" y="3063184"/>
            <a:ext cx="331470" cy="436983"/>
            <a:chOff x="4303395" y="2655990"/>
            <a:chExt cx="331470" cy="506310"/>
          </a:xfrm>
        </p:grpSpPr>
        <p:sp>
          <p:nvSpPr>
            <p:cNvPr id="9" name="Flowchart: Collate 8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hord 9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9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4179534" y="3004867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 flipV="1">
            <a:off x="3129667" y="3387543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flipV="1">
            <a:off x="3808682" y="3387543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75052" y="2913570"/>
            <a:ext cx="5651294" cy="549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43579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90501" y="3054670"/>
            <a:ext cx="331470" cy="436983"/>
            <a:chOff x="4303395" y="2655990"/>
            <a:chExt cx="331470" cy="506310"/>
          </a:xfrm>
        </p:grpSpPr>
        <p:sp>
          <p:nvSpPr>
            <p:cNvPr id="27" name="Flowchart: Collate 26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Chord 27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2"/>
              <a:endCxn id="27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7" idx="2"/>
          </p:cNvCxnSpPr>
          <p:nvPr/>
        </p:nvCxnSpPr>
        <p:spPr>
          <a:xfrm flipH="1" flipV="1">
            <a:off x="5242956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</p:cNvCxnSpPr>
          <p:nvPr/>
        </p:nvCxnSpPr>
        <p:spPr>
          <a:xfrm flipV="1">
            <a:off x="5921971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6527" y="34603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488873" y="1025236"/>
            <a:ext cx="18969" cy="19346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9649" y="1036987"/>
            <a:ext cx="37184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010" y="6686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w_oil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2998" y="10369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w_gas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>
            <a:off x="6841615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188537" y="3054670"/>
            <a:ext cx="331470" cy="436983"/>
            <a:chOff x="4303395" y="2655990"/>
            <a:chExt cx="331470" cy="506310"/>
          </a:xfrm>
        </p:grpSpPr>
        <p:sp>
          <p:nvSpPr>
            <p:cNvPr id="72" name="Flowchart: Collate 71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Chord 73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>
              <a:stCxn id="74" idx="2"/>
              <a:endCxn id="72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72" idx="2"/>
          </p:cNvCxnSpPr>
          <p:nvPr/>
        </p:nvCxnSpPr>
        <p:spPr>
          <a:xfrm flipH="1" flipV="1">
            <a:off x="6840992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2" idx="0"/>
          </p:cNvCxnSpPr>
          <p:nvPr/>
        </p:nvCxnSpPr>
        <p:spPr>
          <a:xfrm flipV="1">
            <a:off x="7520007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59545" y="2983261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453197" y="2936813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9800119" y="2995129"/>
            <a:ext cx="331470" cy="436983"/>
            <a:chOff x="4303395" y="2655990"/>
            <a:chExt cx="331470" cy="506310"/>
          </a:xfrm>
        </p:grpSpPr>
        <p:sp>
          <p:nvSpPr>
            <p:cNvPr id="94" name="Flowchart: Collate 93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Chord 94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>
              <a:stCxn id="95" idx="2"/>
              <a:endCxn id="94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/>
          <p:cNvCxnSpPr>
            <a:stCxn id="94" idx="2"/>
          </p:cNvCxnSpPr>
          <p:nvPr/>
        </p:nvCxnSpPr>
        <p:spPr>
          <a:xfrm flipH="1" flipV="1">
            <a:off x="9452574" y="3319488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0"/>
          </p:cNvCxnSpPr>
          <p:nvPr/>
        </p:nvCxnSpPr>
        <p:spPr>
          <a:xfrm flipV="1">
            <a:off x="10131589" y="3319488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971127" y="2923720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82797" y="34884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67147" y="33978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w_glN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4806" y="34901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w_gl2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E3CF9E-7246-1943-8A03-84DEF4E56558}"/>
              </a:ext>
            </a:extLst>
          </p:cNvPr>
          <p:cNvSpPr txBox="1"/>
          <p:nvPr/>
        </p:nvSpPr>
        <p:spPr>
          <a:xfrm>
            <a:off x="4864788" y="393635"/>
            <a:ext cx="714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Gas-lift </a:t>
            </a:r>
            <a:r>
              <a:rPr lang="nb-NO" sz="3600" b="1" dirty="0" err="1">
                <a:solidFill>
                  <a:schemeClr val="bg1"/>
                </a:solidFill>
              </a:rPr>
              <a:t>optimization</a:t>
            </a:r>
            <a:r>
              <a:rPr lang="nb-NO" sz="3600" b="1" dirty="0">
                <a:solidFill>
                  <a:schemeClr val="bg1"/>
                </a:solidFill>
              </a:rPr>
              <a:t> problem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96EC534E-2797-8F49-A74C-3ED3C2F9092D}"/>
              </a:ext>
            </a:extLst>
          </p:cNvPr>
          <p:cNvCxnSpPr/>
          <p:nvPr/>
        </p:nvCxnSpPr>
        <p:spPr>
          <a:xfrm>
            <a:off x="5747656" y="2146255"/>
            <a:ext cx="1567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A626B79-91F4-6346-A5DB-E9BB344251DE}"/>
              </a:ext>
            </a:extLst>
          </p:cNvPr>
          <p:cNvGrpSpPr/>
          <p:nvPr/>
        </p:nvGrpSpPr>
        <p:grpSpPr>
          <a:xfrm>
            <a:off x="5994880" y="1991926"/>
            <a:ext cx="335280" cy="335280"/>
            <a:chOff x="2377440" y="2583180"/>
            <a:chExt cx="701040" cy="685800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5F552548-5F47-5142-AF23-8BBAC3E31A9D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31049C21-EC2E-2E4D-A139-1869E0F78A02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B4EF08C3-8477-684C-B8D9-D17D75282A87}"/>
              </a:ext>
            </a:extLst>
          </p:cNvPr>
          <p:cNvSpPr txBox="1"/>
          <p:nvPr/>
        </p:nvSpPr>
        <p:spPr>
          <a:xfrm>
            <a:off x="5912551" y="155768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9F96C96E-B309-7A4C-9127-DAE68EB7BB33}"/>
              </a:ext>
            </a:extLst>
          </p:cNvPr>
          <p:cNvGrpSpPr/>
          <p:nvPr/>
        </p:nvGrpSpPr>
        <p:grpSpPr>
          <a:xfrm>
            <a:off x="7615749" y="1986477"/>
            <a:ext cx="335280" cy="335280"/>
            <a:chOff x="2377440" y="2583180"/>
            <a:chExt cx="701040" cy="685800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A7B4C6C1-E161-D245-BFE9-CF6D97B950C1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5925022-CFA4-F342-A148-B99AAE88A21C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2" name="TextBox 51">
            <a:extLst>
              <a:ext uri="{FF2B5EF4-FFF2-40B4-BE49-F238E27FC236}">
                <a16:creationId xmlns:a16="http://schemas.microsoft.com/office/drawing/2014/main" id="{025ED292-024B-7841-889D-BA1CE32F4D4E}"/>
              </a:ext>
            </a:extLst>
          </p:cNvPr>
          <p:cNvSpPr txBox="1"/>
          <p:nvPr/>
        </p:nvSpPr>
        <p:spPr>
          <a:xfrm>
            <a:off x="7422132" y="156086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F113ED9E-25B1-0E4D-B480-A7BE312A84AC}"/>
              </a:ext>
            </a:extLst>
          </p:cNvPr>
          <p:cNvGrpSpPr/>
          <p:nvPr/>
        </p:nvGrpSpPr>
        <p:grpSpPr>
          <a:xfrm>
            <a:off x="10213078" y="1929154"/>
            <a:ext cx="335280" cy="335280"/>
            <a:chOff x="2377440" y="2583180"/>
            <a:chExt cx="701040" cy="685800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34AB440-8AF3-5344-A2D6-D0FF5F5FDA8E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898F733A-D5C4-AD42-9C4E-7678B9CE8258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E8FC4ED2-3880-5F45-86FA-DBC8E6F095DB}"/>
              </a:ext>
            </a:extLst>
          </p:cNvPr>
          <p:cNvSpPr txBox="1"/>
          <p:nvPr/>
        </p:nvSpPr>
        <p:spPr>
          <a:xfrm>
            <a:off x="10016946" y="1540756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70AF0457-E8CC-A345-921F-07703CA5353B}"/>
              </a:ext>
            </a:extLst>
          </p:cNvPr>
          <p:cNvCxnSpPr/>
          <p:nvPr/>
        </p:nvCxnSpPr>
        <p:spPr>
          <a:xfrm>
            <a:off x="5763329" y="2146255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DADED6C-60C6-9B40-94B7-C26BD2ECFEEA}"/>
              </a:ext>
            </a:extLst>
          </p:cNvPr>
          <p:cNvCxnSpPr/>
          <p:nvPr/>
        </p:nvCxnSpPr>
        <p:spPr>
          <a:xfrm>
            <a:off x="7354272" y="2159068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86156A22-4F97-674B-9984-3228BEB453C4}"/>
              </a:ext>
            </a:extLst>
          </p:cNvPr>
          <p:cNvCxnSpPr/>
          <p:nvPr/>
        </p:nvCxnSpPr>
        <p:spPr>
          <a:xfrm>
            <a:off x="7361365" y="2159068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F1FE7EEE-54F2-DF47-AD68-1765D4CBC046}"/>
              </a:ext>
            </a:extLst>
          </p:cNvPr>
          <p:cNvCxnSpPr/>
          <p:nvPr/>
        </p:nvCxnSpPr>
        <p:spPr>
          <a:xfrm>
            <a:off x="9965854" y="2076670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5FB15898-6834-464D-AF46-08C948ABCB0B}"/>
              </a:ext>
            </a:extLst>
          </p:cNvPr>
          <p:cNvCxnSpPr/>
          <p:nvPr/>
        </p:nvCxnSpPr>
        <p:spPr>
          <a:xfrm>
            <a:off x="9972947" y="2076670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TextBox 136">
            <a:extLst>
              <a:ext uri="{FF2B5EF4-FFF2-40B4-BE49-F238E27FC236}">
                <a16:creationId xmlns:a16="http://schemas.microsoft.com/office/drawing/2014/main" id="{26213F0C-AEBA-1D40-905D-E5A9743FA6C4}"/>
              </a:ext>
            </a:extLst>
          </p:cNvPr>
          <p:cNvSpPr txBox="1"/>
          <p:nvPr/>
        </p:nvSpPr>
        <p:spPr>
          <a:xfrm>
            <a:off x="5135565" y="1316705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8" name="TextBox 137">
            <a:extLst>
              <a:ext uri="{FF2B5EF4-FFF2-40B4-BE49-F238E27FC236}">
                <a16:creationId xmlns:a16="http://schemas.microsoft.com/office/drawing/2014/main" id="{DC349F56-F80A-1B4C-9FEF-C641716D04A8}"/>
              </a:ext>
            </a:extLst>
          </p:cNvPr>
          <p:cNvSpPr txBox="1"/>
          <p:nvPr/>
        </p:nvSpPr>
        <p:spPr>
          <a:xfrm>
            <a:off x="7425199" y="1291339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CC54D62E-FEE3-FA42-96E0-BADBF57838C9}"/>
              </a:ext>
            </a:extLst>
          </p:cNvPr>
          <p:cNvSpPr txBox="1"/>
          <p:nvPr/>
        </p:nvSpPr>
        <p:spPr>
          <a:xfrm>
            <a:off x="9651189" y="1267241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CV:mGOR</a:t>
            </a:r>
            <a:r>
              <a:rPr lang="en-GB" sz="1800" b="1" baseline="-25000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</a:t>
            </a:r>
            <a:r>
              <a:rPr lang="en-GB" sz="18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–mGOR</a:t>
            </a:r>
            <a:r>
              <a:rPr lang="en-GB" sz="1800" b="1" baseline="-25000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1791E92A-F810-BD49-BB40-1BF0A2877AAD}"/>
              </a:ext>
            </a:extLst>
          </p:cNvPr>
          <p:cNvGrpSpPr/>
          <p:nvPr/>
        </p:nvGrpSpPr>
        <p:grpSpPr>
          <a:xfrm>
            <a:off x="2989372" y="2367740"/>
            <a:ext cx="335280" cy="335280"/>
            <a:chOff x="2377440" y="2583180"/>
            <a:chExt cx="701040" cy="685800"/>
          </a:xfrm>
        </p:grpSpPr>
        <p:sp>
          <p:nvSpPr>
            <p:cNvPr id="141" name="Rectangle 140">
              <a:extLst>
                <a:ext uri="{FF2B5EF4-FFF2-40B4-BE49-F238E27FC236}">
                  <a16:creationId xmlns:a16="http://schemas.microsoft.com/office/drawing/2014/main" id="{AD4726D0-84BD-3148-8B32-7A22F1363EA1}"/>
                </a:ext>
              </a:extLst>
            </p:cNvPr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2" name="Oval 141">
              <a:extLst>
                <a:ext uri="{FF2B5EF4-FFF2-40B4-BE49-F238E27FC236}">
                  <a16:creationId xmlns:a16="http://schemas.microsoft.com/office/drawing/2014/main" id="{E4E3E49E-86AB-C841-BAF8-F357D97D53D4}"/>
                </a:ext>
              </a:extLst>
            </p:cNvPr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3" name="TextBox 142">
            <a:extLst>
              <a:ext uri="{FF2B5EF4-FFF2-40B4-BE49-F238E27FC236}">
                <a16:creationId xmlns:a16="http://schemas.microsoft.com/office/drawing/2014/main" id="{516662B4-0E8A-B841-B454-4181D123C3F7}"/>
              </a:ext>
            </a:extLst>
          </p:cNvPr>
          <p:cNvSpPr txBox="1"/>
          <p:nvPr/>
        </p:nvSpPr>
        <p:spPr>
          <a:xfrm>
            <a:off x="2345885" y="1957793"/>
            <a:ext cx="21852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</a:t>
            </a:r>
            <a:r>
              <a:rPr lang="en-GB" sz="2000" b="1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w_gas_max</a:t>
            </a:r>
            <a:endParaRPr lang="en-GB" sz="2000" b="1" dirty="0">
              <a:solidFill>
                <a:srgbClr val="00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BC86E9DE-9719-974B-A3EF-B6FA967054D3}"/>
              </a:ext>
            </a:extLst>
          </p:cNvPr>
          <p:cNvSpPr txBox="1"/>
          <p:nvPr/>
        </p:nvSpPr>
        <p:spPr>
          <a:xfrm>
            <a:off x="2877001" y="1667393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1" dirty="0" err="1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CV:w_gas</a:t>
            </a:r>
            <a:endParaRPr lang="en-GB" sz="1800" b="1" baseline="-25000" dirty="0">
              <a:solidFill>
                <a:srgbClr val="00FFFF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145" name="Straight Connector 144">
            <a:extLst>
              <a:ext uri="{FF2B5EF4-FFF2-40B4-BE49-F238E27FC236}">
                <a16:creationId xmlns:a16="http://schemas.microsoft.com/office/drawing/2014/main" id="{C2C82D9A-4C74-0B41-B547-1FB9B7B77CB2}"/>
              </a:ext>
            </a:extLst>
          </p:cNvPr>
          <p:cNvCxnSpPr>
            <a:cxnSpLocks/>
          </p:cNvCxnSpPr>
          <p:nvPr/>
        </p:nvCxnSpPr>
        <p:spPr>
          <a:xfrm flipH="1">
            <a:off x="3649196" y="2535380"/>
            <a:ext cx="6607" cy="50706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>
            <a:extLst>
              <a:ext uri="{FF2B5EF4-FFF2-40B4-BE49-F238E27FC236}">
                <a16:creationId xmlns:a16="http://schemas.microsoft.com/office/drawing/2014/main" id="{0E112030-9579-E94A-A7A0-31064AD536A6}"/>
              </a:ext>
            </a:extLst>
          </p:cNvPr>
          <p:cNvCxnSpPr>
            <a:cxnSpLocks/>
            <a:stCxn id="141" idx="3"/>
          </p:cNvCxnSpPr>
          <p:nvPr/>
        </p:nvCxnSpPr>
        <p:spPr>
          <a:xfrm>
            <a:off x="3324652" y="2535380"/>
            <a:ext cx="318294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Box 146">
            <a:extLst>
              <a:ext uri="{FF2B5EF4-FFF2-40B4-BE49-F238E27FC236}">
                <a16:creationId xmlns:a16="http://schemas.microsoft.com/office/drawing/2014/main" id="{B6FC92C5-D81E-6641-94D0-4D23756A595A}"/>
              </a:ext>
            </a:extLst>
          </p:cNvPr>
          <p:cNvSpPr txBox="1"/>
          <p:nvPr/>
        </p:nvSpPr>
        <p:spPr>
          <a:xfrm>
            <a:off x="3282969" y="25403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36204F3D-888F-724E-AE38-2FF98ED6E33B}"/>
              </a:ext>
            </a:extLst>
          </p:cNvPr>
          <p:cNvSpPr txBox="1"/>
          <p:nvPr/>
        </p:nvSpPr>
        <p:spPr>
          <a:xfrm>
            <a:off x="6275801" y="219043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9AD777D5-586D-7842-B647-C372125FB686}"/>
              </a:ext>
            </a:extLst>
          </p:cNvPr>
          <p:cNvSpPr txBox="1"/>
          <p:nvPr/>
        </p:nvSpPr>
        <p:spPr>
          <a:xfrm>
            <a:off x="7918009" y="2166048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6058A496-B3A0-4C40-AEE0-F66F05AE3FE9}"/>
              </a:ext>
            </a:extLst>
          </p:cNvPr>
          <p:cNvSpPr txBox="1"/>
          <p:nvPr/>
        </p:nvSpPr>
        <p:spPr>
          <a:xfrm>
            <a:off x="10496751" y="2104564"/>
            <a:ext cx="3225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926C8F9D-2481-F34B-9654-03C858613B63}"/>
              </a:ext>
            </a:extLst>
          </p:cNvPr>
          <p:cNvCxnSpPr>
            <a:cxnSpLocks/>
          </p:cNvCxnSpPr>
          <p:nvPr/>
        </p:nvCxnSpPr>
        <p:spPr>
          <a:xfrm>
            <a:off x="2345134" y="1234433"/>
            <a:ext cx="32829" cy="130094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B27FDF22-5963-064C-92B3-5F52A4F64516}"/>
              </a:ext>
            </a:extLst>
          </p:cNvPr>
          <p:cNvCxnSpPr>
            <a:cxnSpLocks/>
          </p:cNvCxnSpPr>
          <p:nvPr/>
        </p:nvCxnSpPr>
        <p:spPr>
          <a:xfrm>
            <a:off x="2377963" y="2528580"/>
            <a:ext cx="611409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968CEF5D-D2B6-E449-B4F3-82910280CB3F}"/>
              </a:ext>
            </a:extLst>
          </p:cNvPr>
          <p:cNvCxnSpPr>
            <a:cxnSpLocks/>
            <a:endCxn id="39" idx="1"/>
          </p:cNvCxnSpPr>
          <p:nvPr/>
        </p:nvCxnSpPr>
        <p:spPr>
          <a:xfrm flipV="1">
            <a:off x="2361548" y="1237042"/>
            <a:ext cx="1111450" cy="1052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FFF26021-1ED3-40C3-88F4-57EBEA2DAB62}"/>
              </a:ext>
            </a:extLst>
          </p:cNvPr>
          <p:cNvSpPr txBox="1"/>
          <p:nvPr/>
        </p:nvSpPr>
        <p:spPr>
          <a:xfrm>
            <a:off x="181475" y="24580"/>
            <a:ext cx="464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Case 2: Gas </a:t>
            </a:r>
            <a:r>
              <a:rPr lang="nb-NO" sz="2400" dirty="0" err="1">
                <a:solidFill>
                  <a:schemeClr val="bg1"/>
                </a:solidFill>
              </a:rPr>
              <a:t>processing</a:t>
            </a:r>
            <a:r>
              <a:rPr lang="nb-NO" sz="2400" dirty="0">
                <a:solidFill>
                  <a:schemeClr val="bg1"/>
                </a:solidFill>
              </a:rPr>
              <a:t> </a:t>
            </a:r>
            <a:r>
              <a:rPr lang="nb-NO" sz="2400" dirty="0" err="1">
                <a:solidFill>
                  <a:schemeClr val="bg1"/>
                </a:solidFill>
              </a:rPr>
              <a:t>contraint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2365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4F7CA4-FC8A-824F-A197-BEE036F2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Gas lift </a:t>
            </a:r>
            <a:r>
              <a:rPr lang="nb-NO" dirty="0" err="1"/>
              <a:t>performance</a:t>
            </a:r>
            <a:r>
              <a:rPr lang="nb-NO" dirty="0"/>
              <a:t> </a:t>
            </a:r>
            <a:r>
              <a:rPr lang="nb-NO" dirty="0" err="1"/>
              <a:t>curves</a:t>
            </a:r>
            <a:endParaRPr lang="nb-NO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E1905B7-046A-9543-894E-F5A92E7C3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26189" y="1260785"/>
            <a:ext cx="7939619" cy="512308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4D3EDD-5B86-2543-9884-137C275308CE}"/>
              </a:ext>
            </a:extLst>
          </p:cNvPr>
          <p:cNvSpPr txBox="1"/>
          <p:nvPr/>
        </p:nvSpPr>
        <p:spPr>
          <a:xfrm>
            <a:off x="6463430" y="4496844"/>
            <a:ext cx="512993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400" dirty="0">
                <a:solidFill>
                  <a:srgbClr val="165D70"/>
                </a:solidFill>
              </a:rPr>
              <a:t>Marginal Gas-lift-to-</a:t>
            </a:r>
            <a:r>
              <a:rPr lang="nb-NO" sz="2400" dirty="0" err="1">
                <a:solidFill>
                  <a:srgbClr val="165D70"/>
                </a:solidFill>
              </a:rPr>
              <a:t>oil</a:t>
            </a:r>
            <a:r>
              <a:rPr lang="nb-NO" sz="2400" dirty="0">
                <a:solidFill>
                  <a:srgbClr val="165D70"/>
                </a:solidFill>
              </a:rPr>
              <a:t> ratio (</a:t>
            </a:r>
            <a:r>
              <a:rPr lang="nb-NO" sz="2400" dirty="0" err="1">
                <a:solidFill>
                  <a:srgbClr val="165D70"/>
                </a:solidFill>
              </a:rPr>
              <a:t>mGOR</a:t>
            </a:r>
            <a:r>
              <a:rPr lang="nb-NO" sz="2400" dirty="0">
                <a:solidFill>
                  <a:srgbClr val="165D70"/>
                </a:solidFill>
              </a:rPr>
              <a:t>)</a:t>
            </a: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2B6705F0-7459-7E45-9625-D413B40D8D00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350BCC44-C573-8446-941E-34A9023853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FDBB36E-DA6B-4D36-98E6-EB678502F7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12" y="14287"/>
            <a:ext cx="12144375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05768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75959" y="2173234"/>
            <a:ext cx="335280" cy="335280"/>
            <a:chOff x="2377440" y="2583180"/>
            <a:chExt cx="701040" cy="685800"/>
          </a:xfrm>
        </p:grpSpPr>
        <p:sp>
          <p:nvSpPr>
            <p:cNvPr id="5" name="Rectangle 4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Oval 5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477212" y="3063184"/>
            <a:ext cx="331470" cy="436983"/>
            <a:chOff x="4303395" y="2655990"/>
            <a:chExt cx="331470" cy="506310"/>
          </a:xfrm>
        </p:grpSpPr>
        <p:sp>
          <p:nvSpPr>
            <p:cNvPr id="9" name="Flowchart: Collate 8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10" name="Chord 9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12" name="Straight Connector 11"/>
            <p:cNvCxnSpPr>
              <a:stCxn id="10" idx="2"/>
              <a:endCxn id="9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" name="Straight Connector 16"/>
          <p:cNvCxnSpPr/>
          <p:nvPr/>
        </p:nvCxnSpPr>
        <p:spPr>
          <a:xfrm>
            <a:off x="4179534" y="3004867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>
            <a:stCxn id="9" idx="2"/>
          </p:cNvCxnSpPr>
          <p:nvPr/>
        </p:nvCxnSpPr>
        <p:spPr>
          <a:xfrm flipH="1" flipV="1">
            <a:off x="3129667" y="3387543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9" idx="0"/>
          </p:cNvCxnSpPr>
          <p:nvPr/>
        </p:nvCxnSpPr>
        <p:spPr>
          <a:xfrm flipV="1">
            <a:off x="3808682" y="3387543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3975052" y="2913570"/>
            <a:ext cx="5651294" cy="54962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43579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/>
          <p:cNvGrpSpPr/>
          <p:nvPr/>
        </p:nvGrpSpPr>
        <p:grpSpPr>
          <a:xfrm>
            <a:off x="5590501" y="3054670"/>
            <a:ext cx="331470" cy="436983"/>
            <a:chOff x="4303395" y="2655990"/>
            <a:chExt cx="331470" cy="506310"/>
          </a:xfrm>
        </p:grpSpPr>
        <p:sp>
          <p:nvSpPr>
            <p:cNvPr id="27" name="Flowchart: Collate 26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28" name="Chord 27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29" name="Straight Connector 28"/>
            <p:cNvCxnSpPr>
              <a:stCxn id="28" idx="2"/>
              <a:endCxn id="27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/>
          <p:cNvCxnSpPr>
            <a:stCxn id="27" idx="2"/>
          </p:cNvCxnSpPr>
          <p:nvPr/>
        </p:nvCxnSpPr>
        <p:spPr>
          <a:xfrm flipH="1" flipV="1">
            <a:off x="5242956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27" idx="0"/>
          </p:cNvCxnSpPr>
          <p:nvPr/>
        </p:nvCxnSpPr>
        <p:spPr>
          <a:xfrm flipV="1">
            <a:off x="5921971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16527" y="346036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w_gl1</a:t>
            </a:r>
          </a:p>
        </p:txBody>
      </p:sp>
      <p:cxnSp>
        <p:nvCxnSpPr>
          <p:cNvPr id="35" name="Straight Connector 34"/>
          <p:cNvCxnSpPr/>
          <p:nvPr/>
        </p:nvCxnSpPr>
        <p:spPr>
          <a:xfrm flipH="1" flipV="1">
            <a:off x="4488873" y="1025236"/>
            <a:ext cx="18969" cy="1934609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4119649" y="1036987"/>
            <a:ext cx="371849" cy="0"/>
          </a:xfrm>
          <a:prstGeom prst="line">
            <a:avLst/>
          </a:prstGeom>
          <a:ln w="28575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477010" y="668608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w_oil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472998" y="1036987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w_gas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41" name="Straight Connector 40"/>
          <p:cNvCxnSpPr>
            <a:cxnSpLocks/>
            <a:stCxn id="76" idx="3"/>
          </p:cNvCxnSpPr>
          <p:nvPr/>
        </p:nvCxnSpPr>
        <p:spPr>
          <a:xfrm>
            <a:off x="2292104" y="2762151"/>
            <a:ext cx="138492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cxnSpLocks/>
          </p:cNvCxnSpPr>
          <p:nvPr/>
        </p:nvCxnSpPr>
        <p:spPr>
          <a:xfrm>
            <a:off x="3660783" y="2762151"/>
            <a:ext cx="0" cy="30334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>
            <a:off x="5747656" y="2146255"/>
            <a:ext cx="1567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/>
          <p:cNvGrpSpPr/>
          <p:nvPr/>
        </p:nvGrpSpPr>
        <p:grpSpPr>
          <a:xfrm>
            <a:off x="570674" y="2983261"/>
            <a:ext cx="335280" cy="335280"/>
            <a:chOff x="2377440" y="2583180"/>
            <a:chExt cx="701040" cy="685800"/>
          </a:xfrm>
        </p:grpSpPr>
        <p:sp>
          <p:nvSpPr>
            <p:cNvPr id="49" name="Rectangle 48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0" name="Oval 49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570674" y="3840184"/>
            <a:ext cx="335280" cy="335280"/>
            <a:chOff x="2377440" y="2583180"/>
            <a:chExt cx="701040" cy="685800"/>
          </a:xfrm>
        </p:grpSpPr>
        <p:sp>
          <p:nvSpPr>
            <p:cNvPr id="59" name="Rectangle 58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9" name="Oval 68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76" name="Rectangle 75"/>
          <p:cNvSpPr/>
          <p:nvPr/>
        </p:nvSpPr>
        <p:spPr>
          <a:xfrm>
            <a:off x="1771040" y="2205761"/>
            <a:ext cx="521064" cy="111277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n-GB" sz="18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min select</a:t>
            </a:r>
            <a:endParaRPr lang="en-GB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77" name="Straight Connector 76"/>
          <p:cNvCxnSpPr/>
          <p:nvPr/>
        </p:nvCxnSpPr>
        <p:spPr>
          <a:xfrm flipV="1">
            <a:off x="904362" y="2340874"/>
            <a:ext cx="47925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 flipV="1">
            <a:off x="911239" y="3150901"/>
            <a:ext cx="479255" cy="1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Connector 78"/>
          <p:cNvCxnSpPr/>
          <p:nvPr/>
        </p:nvCxnSpPr>
        <p:spPr>
          <a:xfrm flipV="1">
            <a:off x="904361" y="4007824"/>
            <a:ext cx="614646" cy="2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388674" y="2335153"/>
            <a:ext cx="9063" cy="282506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>
            <a:off x="1375275" y="2913570"/>
            <a:ext cx="7278" cy="213025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/>
          <p:nvPr/>
        </p:nvCxnSpPr>
        <p:spPr>
          <a:xfrm>
            <a:off x="1425432" y="2616062"/>
            <a:ext cx="352851" cy="159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/>
          <p:cNvCxnSpPr/>
          <p:nvPr/>
        </p:nvCxnSpPr>
        <p:spPr>
          <a:xfrm>
            <a:off x="1371757" y="2923720"/>
            <a:ext cx="352851" cy="1597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/>
          <p:nvPr/>
        </p:nvCxnSpPr>
        <p:spPr>
          <a:xfrm>
            <a:off x="1507644" y="3185264"/>
            <a:ext cx="11363" cy="82256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Connector 84"/>
          <p:cNvCxnSpPr/>
          <p:nvPr/>
        </p:nvCxnSpPr>
        <p:spPr>
          <a:xfrm flipV="1">
            <a:off x="1506811" y="3172507"/>
            <a:ext cx="264229" cy="1115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TextBox 85"/>
          <p:cNvSpPr txBox="1"/>
          <p:nvPr/>
        </p:nvSpPr>
        <p:spPr>
          <a:xfrm>
            <a:off x="18985" y="1843927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 1</a:t>
            </a:r>
          </a:p>
        </p:txBody>
      </p:sp>
      <p:sp>
        <p:nvSpPr>
          <p:cNvPr id="87" name="TextBox 86"/>
          <p:cNvSpPr txBox="1"/>
          <p:nvPr/>
        </p:nvSpPr>
        <p:spPr>
          <a:xfrm>
            <a:off x="18985" y="2668539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 2</a:t>
            </a:r>
          </a:p>
        </p:txBody>
      </p:sp>
      <p:sp>
        <p:nvSpPr>
          <p:cNvPr id="88" name="TextBox 87"/>
          <p:cNvSpPr txBox="1"/>
          <p:nvPr/>
        </p:nvSpPr>
        <p:spPr>
          <a:xfrm>
            <a:off x="18985" y="3500167"/>
            <a:ext cx="11079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Ctrl 3</a:t>
            </a:r>
          </a:p>
        </p:txBody>
      </p:sp>
      <p:cxnSp>
        <p:nvCxnSpPr>
          <p:cNvPr id="62" name="Straight Connector 61"/>
          <p:cNvCxnSpPr/>
          <p:nvPr/>
        </p:nvCxnSpPr>
        <p:spPr>
          <a:xfrm>
            <a:off x="6841615" y="2996354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4" name="Group 63"/>
          <p:cNvGrpSpPr/>
          <p:nvPr/>
        </p:nvGrpSpPr>
        <p:grpSpPr>
          <a:xfrm>
            <a:off x="7188537" y="3054670"/>
            <a:ext cx="331470" cy="436983"/>
            <a:chOff x="4303395" y="2655990"/>
            <a:chExt cx="331470" cy="506310"/>
          </a:xfrm>
        </p:grpSpPr>
        <p:sp>
          <p:nvSpPr>
            <p:cNvPr id="72" name="Flowchart: Collate 71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74" name="Chord 73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75" name="Straight Connector 74"/>
            <p:cNvCxnSpPr>
              <a:stCxn id="74" idx="2"/>
              <a:endCxn id="72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9" name="Straight Connector 88"/>
          <p:cNvCxnSpPr>
            <a:stCxn id="72" idx="2"/>
          </p:cNvCxnSpPr>
          <p:nvPr/>
        </p:nvCxnSpPr>
        <p:spPr>
          <a:xfrm flipH="1" flipV="1">
            <a:off x="6840992" y="3379029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72" idx="0"/>
          </p:cNvCxnSpPr>
          <p:nvPr/>
        </p:nvCxnSpPr>
        <p:spPr>
          <a:xfrm flipV="1">
            <a:off x="7520007" y="3379029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>
            <a:off x="7359545" y="2983261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/>
          <p:nvPr/>
        </p:nvCxnSpPr>
        <p:spPr>
          <a:xfrm>
            <a:off x="9453197" y="2936813"/>
            <a:ext cx="30480" cy="3219450"/>
          </a:xfrm>
          <a:prstGeom prst="line">
            <a:avLst/>
          </a:prstGeom>
          <a:ln w="1905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3" name="Group 92"/>
          <p:cNvGrpSpPr/>
          <p:nvPr/>
        </p:nvGrpSpPr>
        <p:grpSpPr>
          <a:xfrm>
            <a:off x="9800119" y="2995129"/>
            <a:ext cx="331470" cy="436983"/>
            <a:chOff x="4303395" y="2655990"/>
            <a:chExt cx="331470" cy="506310"/>
          </a:xfrm>
        </p:grpSpPr>
        <p:sp>
          <p:nvSpPr>
            <p:cNvPr id="94" name="Flowchart: Collate 93"/>
            <p:cNvSpPr/>
            <p:nvPr/>
          </p:nvSpPr>
          <p:spPr>
            <a:xfrm rot="5400000">
              <a:off x="4338637" y="2866073"/>
              <a:ext cx="260985" cy="331470"/>
            </a:xfrm>
            <a:prstGeom prst="flowChartCollate">
              <a:avLst/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sp>
          <p:nvSpPr>
            <p:cNvPr id="95" name="Chord 94"/>
            <p:cNvSpPr/>
            <p:nvPr/>
          </p:nvSpPr>
          <p:spPr>
            <a:xfrm rot="8113208">
              <a:off x="4319828" y="2655990"/>
              <a:ext cx="305601" cy="332769"/>
            </a:xfrm>
            <a:prstGeom prst="chord">
              <a:avLst>
                <a:gd name="adj1" fmla="val 2699998"/>
                <a:gd name="adj2" fmla="val 13438847"/>
              </a:avLst>
            </a:prstGeom>
            <a:noFill/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96" name="Straight Connector 95"/>
            <p:cNvCxnSpPr>
              <a:stCxn id="95" idx="2"/>
              <a:endCxn id="94" idx="1"/>
            </p:cNvCxnSpPr>
            <p:nvPr/>
          </p:nvCxnSpPr>
          <p:spPr>
            <a:xfrm flipH="1">
              <a:off x="4469130" y="2820848"/>
              <a:ext cx="3574" cy="210961"/>
            </a:xfrm>
            <a:prstGeom prst="line">
              <a:avLst/>
            </a:prstGeom>
            <a:ln>
              <a:solidFill>
                <a:schemeClr val="bg1">
                  <a:lumMod val="8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7" name="Straight Connector 96"/>
          <p:cNvCxnSpPr>
            <a:stCxn id="94" idx="2"/>
          </p:cNvCxnSpPr>
          <p:nvPr/>
        </p:nvCxnSpPr>
        <p:spPr>
          <a:xfrm flipH="1" flipV="1">
            <a:off x="9452574" y="3319488"/>
            <a:ext cx="347545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Connector 97"/>
          <p:cNvCxnSpPr>
            <a:stCxn id="94" idx="0"/>
          </p:cNvCxnSpPr>
          <p:nvPr/>
        </p:nvCxnSpPr>
        <p:spPr>
          <a:xfrm flipV="1">
            <a:off x="10131589" y="3319488"/>
            <a:ext cx="370852" cy="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/>
          <p:cNvCxnSpPr/>
          <p:nvPr/>
        </p:nvCxnSpPr>
        <p:spPr>
          <a:xfrm>
            <a:off x="9971127" y="2923720"/>
            <a:ext cx="1820" cy="82678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0" name="Group 99"/>
          <p:cNvGrpSpPr/>
          <p:nvPr/>
        </p:nvGrpSpPr>
        <p:grpSpPr>
          <a:xfrm>
            <a:off x="5994880" y="1991926"/>
            <a:ext cx="335280" cy="335280"/>
            <a:chOff x="2377440" y="2583180"/>
            <a:chExt cx="701040" cy="685800"/>
          </a:xfrm>
        </p:grpSpPr>
        <p:sp>
          <p:nvSpPr>
            <p:cNvPr id="101" name="Rectangle 100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2" name="Oval 101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3" name="TextBox 102"/>
          <p:cNvSpPr txBox="1"/>
          <p:nvPr/>
        </p:nvSpPr>
        <p:spPr>
          <a:xfrm>
            <a:off x="5747656" y="166658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5742393" y="1240860"/>
            <a:ext cx="526297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Marginal GL-oil-ratio Controllers</a:t>
            </a:r>
          </a:p>
        </p:txBody>
      </p:sp>
      <p:grpSp>
        <p:nvGrpSpPr>
          <p:cNvPr id="106" name="Group 105"/>
          <p:cNvGrpSpPr/>
          <p:nvPr/>
        </p:nvGrpSpPr>
        <p:grpSpPr>
          <a:xfrm>
            <a:off x="7615749" y="1986477"/>
            <a:ext cx="335280" cy="335280"/>
            <a:chOff x="2377440" y="2583180"/>
            <a:chExt cx="701040" cy="685800"/>
          </a:xfrm>
        </p:grpSpPr>
        <p:sp>
          <p:nvSpPr>
            <p:cNvPr id="107" name="Rectangle 106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8" name="Oval 107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09" name="TextBox 108"/>
          <p:cNvSpPr txBox="1"/>
          <p:nvPr/>
        </p:nvSpPr>
        <p:spPr>
          <a:xfrm>
            <a:off x="7419776" y="1687044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grpSp>
        <p:nvGrpSpPr>
          <p:cNvPr id="116" name="Group 115"/>
          <p:cNvGrpSpPr/>
          <p:nvPr/>
        </p:nvGrpSpPr>
        <p:grpSpPr>
          <a:xfrm>
            <a:off x="10213078" y="1929154"/>
            <a:ext cx="335280" cy="335280"/>
            <a:chOff x="2377440" y="2583180"/>
            <a:chExt cx="701040" cy="685800"/>
          </a:xfrm>
        </p:grpSpPr>
        <p:sp>
          <p:nvSpPr>
            <p:cNvPr id="117" name="Rectangle 116"/>
            <p:cNvSpPr/>
            <p:nvPr/>
          </p:nvSpPr>
          <p:spPr>
            <a:xfrm>
              <a:off x="2377440" y="2583180"/>
              <a:ext cx="701040" cy="685800"/>
            </a:xfrm>
            <a:prstGeom prst="rect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Oval 117"/>
            <p:cNvSpPr/>
            <p:nvPr/>
          </p:nvSpPr>
          <p:spPr>
            <a:xfrm>
              <a:off x="2446482" y="2649713"/>
              <a:ext cx="562956" cy="552734"/>
            </a:xfrm>
            <a:prstGeom prst="ellipse">
              <a:avLst/>
            </a:prstGeom>
            <a:noFill/>
            <a:ln>
              <a:solidFill>
                <a:srgbClr val="00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19" name="TextBox 118"/>
          <p:cNvSpPr txBox="1"/>
          <p:nvPr/>
        </p:nvSpPr>
        <p:spPr>
          <a:xfrm>
            <a:off x="9965854" y="160381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FF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SP: 0</a:t>
            </a:r>
          </a:p>
        </p:txBody>
      </p:sp>
      <p:cxnSp>
        <p:nvCxnSpPr>
          <p:cNvPr id="121" name="Straight Connector 120"/>
          <p:cNvCxnSpPr/>
          <p:nvPr/>
        </p:nvCxnSpPr>
        <p:spPr>
          <a:xfrm>
            <a:off x="5763329" y="2146255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Straight Connector 121"/>
          <p:cNvCxnSpPr/>
          <p:nvPr/>
        </p:nvCxnSpPr>
        <p:spPr>
          <a:xfrm>
            <a:off x="7354272" y="2159068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Straight Connector 122"/>
          <p:cNvCxnSpPr/>
          <p:nvPr/>
        </p:nvCxnSpPr>
        <p:spPr>
          <a:xfrm>
            <a:off x="7361365" y="2159068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Straight Connector 123"/>
          <p:cNvCxnSpPr/>
          <p:nvPr/>
        </p:nvCxnSpPr>
        <p:spPr>
          <a:xfrm>
            <a:off x="9965854" y="2076670"/>
            <a:ext cx="7093" cy="919684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9972947" y="2076670"/>
            <a:ext cx="270963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7" name="TextBox 126"/>
          <p:cNvSpPr txBox="1"/>
          <p:nvPr/>
        </p:nvSpPr>
        <p:spPr>
          <a:xfrm>
            <a:off x="6982797" y="3488452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w_gl3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9567147" y="3397840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w_glN</a:t>
            </a:r>
            <a:endParaRPr lang="en-GB" sz="2000" b="1" dirty="0">
              <a:solidFill>
                <a:schemeClr val="bg1">
                  <a:lumMod val="75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9" name="TextBox 128"/>
          <p:cNvSpPr txBox="1"/>
          <p:nvPr/>
        </p:nvSpPr>
        <p:spPr>
          <a:xfrm>
            <a:off x="5414806" y="3490173"/>
            <a:ext cx="9541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chemeClr val="bg1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w_gl2</a:t>
            </a: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4C479FEB-D72C-694F-BF18-B01AB23163A0}"/>
              </a:ext>
            </a:extLst>
          </p:cNvPr>
          <p:cNvSpPr txBox="1"/>
          <p:nvPr/>
        </p:nvSpPr>
        <p:spPr>
          <a:xfrm>
            <a:off x="4864788" y="393635"/>
            <a:ext cx="71457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3600" b="1" dirty="0">
                <a:solidFill>
                  <a:schemeClr val="bg1"/>
                </a:solidFill>
              </a:rPr>
              <a:t>Gas-lift </a:t>
            </a:r>
            <a:r>
              <a:rPr lang="nb-NO" sz="3600" b="1" dirty="0" err="1">
                <a:solidFill>
                  <a:schemeClr val="bg1"/>
                </a:solidFill>
              </a:rPr>
              <a:t>optimization</a:t>
            </a:r>
            <a:r>
              <a:rPr lang="nb-NO" sz="3600" b="1" dirty="0">
                <a:solidFill>
                  <a:schemeClr val="bg1"/>
                </a:solidFill>
              </a:rPr>
              <a:t> problem</a:t>
            </a:r>
          </a:p>
        </p:txBody>
      </p:sp>
      <p:sp>
        <p:nvSpPr>
          <p:cNvPr id="110" name="TextBox 109">
            <a:extLst>
              <a:ext uri="{FF2B5EF4-FFF2-40B4-BE49-F238E27FC236}">
                <a16:creationId xmlns:a16="http://schemas.microsoft.com/office/drawing/2014/main" id="{17F9C90C-AF84-4617-A95A-F86590068D99}"/>
              </a:ext>
            </a:extLst>
          </p:cNvPr>
          <p:cNvSpPr txBox="1"/>
          <p:nvPr/>
        </p:nvSpPr>
        <p:spPr>
          <a:xfrm>
            <a:off x="181475" y="24580"/>
            <a:ext cx="46416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2400" dirty="0">
                <a:solidFill>
                  <a:schemeClr val="bg1"/>
                </a:solidFill>
              </a:rPr>
              <a:t>All 3 Cases </a:t>
            </a:r>
            <a:r>
              <a:rPr lang="nb-NO" sz="2400" dirty="0" err="1">
                <a:solidFill>
                  <a:schemeClr val="bg1"/>
                </a:solidFill>
              </a:rPr>
              <a:t>combined</a:t>
            </a:r>
            <a:endParaRPr lang="nb-NO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4417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C2C6F-C7A2-344F-8C09-41139743DD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738" y="6906"/>
            <a:ext cx="10515600" cy="1325563"/>
          </a:xfrm>
        </p:spPr>
        <p:txBody>
          <a:bodyPr/>
          <a:lstStyle/>
          <a:p>
            <a:r>
              <a:rPr lang="nb-NO" dirty="0" err="1"/>
              <a:t>Results</a:t>
            </a:r>
            <a:endParaRPr lang="nb-NO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A8BDF78-D597-C140-921E-3784EB8A4CD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91496" y="-43542"/>
            <a:ext cx="9536047" cy="690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26360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919BFF9-175A-5F40-AA34-9E859EBB9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Conclusion</a:t>
            </a:r>
            <a:endParaRPr lang="nb-NO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52A04F29-2B45-7546-B79B-C1999CD1D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569280"/>
            <a:ext cx="10515600" cy="4541233"/>
          </a:xfrm>
        </p:spPr>
        <p:txBody>
          <a:bodyPr>
            <a:normAutofit/>
          </a:bodyPr>
          <a:lstStyle/>
          <a:p>
            <a:r>
              <a:rPr lang="nb-NO" dirty="0"/>
              <a:t>Optimal </a:t>
            </a:r>
            <a:r>
              <a:rPr lang="nb-NO" dirty="0" err="1"/>
              <a:t>operation</a:t>
            </a:r>
            <a:r>
              <a:rPr lang="nb-NO" dirty="0"/>
              <a:t> </a:t>
            </a:r>
            <a:r>
              <a:rPr lang="nb-NO" dirty="0" err="1"/>
              <a:t>using</a:t>
            </a:r>
            <a:r>
              <a:rPr lang="nb-NO" dirty="0"/>
              <a:t> simple </a:t>
            </a:r>
            <a:r>
              <a:rPr lang="nb-NO" dirty="0" err="1"/>
              <a:t>controller</a:t>
            </a:r>
            <a:r>
              <a:rPr lang="nb-NO" dirty="0"/>
              <a:t> </a:t>
            </a:r>
            <a:r>
              <a:rPr lang="nb-NO" dirty="0" err="1"/>
              <a:t>structures</a:t>
            </a:r>
            <a:endParaRPr lang="nb-NO" dirty="0"/>
          </a:p>
          <a:p>
            <a:endParaRPr lang="nb-NO" dirty="0"/>
          </a:p>
          <a:p>
            <a:r>
              <a:rPr lang="nb-NO" dirty="0"/>
              <a:t>Logics to </a:t>
            </a:r>
            <a:r>
              <a:rPr lang="nb-NO" dirty="0" err="1"/>
              <a:t>switch</a:t>
            </a:r>
            <a:r>
              <a:rPr lang="nb-NO" dirty="0"/>
              <a:t> </a:t>
            </a:r>
            <a:r>
              <a:rPr lang="nb-NO" dirty="0" err="1"/>
              <a:t>between</a:t>
            </a:r>
            <a:r>
              <a:rPr lang="nb-NO" dirty="0"/>
              <a:t> different operating regions</a:t>
            </a:r>
          </a:p>
          <a:p>
            <a:endParaRPr lang="nb-NO" dirty="0"/>
          </a:p>
          <a:p>
            <a:r>
              <a:rPr lang="nb-NO" dirty="0" err="1"/>
              <a:t>Beneficial</a:t>
            </a:r>
            <a:r>
              <a:rPr lang="nb-NO" dirty="0"/>
              <a:t> for </a:t>
            </a:r>
            <a:r>
              <a:rPr lang="nb-NO" u="sng" dirty="0" err="1"/>
              <a:t>brownfield</a:t>
            </a:r>
            <a:r>
              <a:rPr lang="nb-NO" dirty="0"/>
              <a:t> and </a:t>
            </a:r>
            <a:r>
              <a:rPr lang="nb-NO" u="sng" dirty="0"/>
              <a:t>late-</a:t>
            </a:r>
            <a:r>
              <a:rPr lang="nb-NO" u="sng" dirty="0" err="1"/>
              <a:t>life</a:t>
            </a:r>
            <a:r>
              <a:rPr lang="nb-NO" dirty="0"/>
              <a:t> </a:t>
            </a:r>
            <a:r>
              <a:rPr lang="nb-NO" dirty="0" err="1"/>
              <a:t>fields</a:t>
            </a:r>
            <a:endParaRPr lang="nb-NO" dirty="0"/>
          </a:p>
          <a:p>
            <a:pPr lvl="1"/>
            <a:endParaRPr lang="nb-NO" dirty="0"/>
          </a:p>
          <a:p>
            <a:pPr lvl="1"/>
            <a:endParaRPr lang="nb-NO" dirty="0"/>
          </a:p>
          <a:p>
            <a:pPr marL="0" indent="0" algn="ctr">
              <a:buNone/>
            </a:pPr>
            <a:r>
              <a:rPr lang="nb-NO" sz="3600" b="1" dirty="0" err="1">
                <a:solidFill>
                  <a:srgbClr val="165D70"/>
                </a:solidFill>
              </a:rPr>
              <a:t>Thank</a:t>
            </a:r>
            <a:r>
              <a:rPr lang="nb-NO" sz="3600" b="1" dirty="0">
                <a:solidFill>
                  <a:srgbClr val="165D70"/>
                </a:solidFill>
              </a:rPr>
              <a:t> </a:t>
            </a:r>
            <a:r>
              <a:rPr lang="nb-NO" sz="3600" b="1" dirty="0" err="1">
                <a:solidFill>
                  <a:srgbClr val="165D70"/>
                </a:solidFill>
              </a:rPr>
              <a:t>you</a:t>
            </a:r>
            <a:r>
              <a:rPr lang="nb-NO" sz="3600" b="1" dirty="0">
                <a:solidFill>
                  <a:srgbClr val="165D70"/>
                </a:solidFill>
              </a:rPr>
              <a:t> !</a:t>
            </a:r>
          </a:p>
          <a:p>
            <a:endParaRPr lang="nb-NO" dirty="0"/>
          </a:p>
          <a:p>
            <a:endParaRPr lang="nb-NO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89969EC-8116-49A8-B249-1BA2EE0E7D04}"/>
              </a:ext>
            </a:extLst>
          </p:cNvPr>
          <p:cNvGrpSpPr/>
          <p:nvPr/>
        </p:nvGrpSpPr>
        <p:grpSpPr>
          <a:xfrm>
            <a:off x="7477374" y="249853"/>
            <a:ext cx="4330572" cy="1015663"/>
            <a:chOff x="7635800" y="188795"/>
            <a:chExt cx="4330572" cy="1015663"/>
          </a:xfrm>
        </p:grpSpPr>
        <p:pic>
          <p:nvPicPr>
            <p:cNvPr id="8" name="Picture 1" descr="http://www.forskningsradet.no/servlet/Satellite?blobcol=urldata&amp;blobheader=image%2Fgif&amp;blobkey=id&amp;blobtable=MungoBlobs&amp;blobwhere=1274493944033&amp;ssbinary=true">
              <a:extLst>
                <a:ext uri="{FF2B5EF4-FFF2-40B4-BE49-F238E27FC236}">
                  <a16:creationId xmlns:a16="http://schemas.microsoft.com/office/drawing/2014/main" id="{8629BDE3-B1A0-414F-9251-6C296C3F0A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35800" y="282847"/>
              <a:ext cx="678374" cy="604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3">
              <a:extLst>
                <a:ext uri="{FF2B5EF4-FFF2-40B4-BE49-F238E27FC236}">
                  <a16:creationId xmlns:a16="http://schemas.microsoft.com/office/drawing/2014/main" id="{44E4B36C-3CA2-4663-B816-46FC6CF3874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334672" y="188795"/>
              <a:ext cx="3631700" cy="10156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nb-NO" altLang="nb-NO" sz="36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Arial" panose="020B0604020202020204" pitchFamily="34" charset="0"/>
                  <a:ea typeface="Calibri" pitchFamily="34" charset="0"/>
                  <a:cs typeface="Arial" panose="020B0604020202020204" pitchFamily="34" charset="0"/>
                </a:rPr>
                <a:t>SUBPRO</a:t>
              </a:r>
              <a:br>
                <a:rPr kumimoji="0" lang="nb-NO" altLang="nb-NO" sz="2400" b="1" i="0" u="none" strike="noStrike" cap="none" normalizeH="0" baseline="0" dirty="0">
                  <a:ln>
                    <a:noFill/>
                  </a:ln>
                  <a:solidFill>
                    <a:srgbClr val="1F497D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</a:br>
              <a:endParaRPr kumimoji="0" lang="nb-NO" altLang="nb-NO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19E1462-D484-4C5B-A154-196EC26C7913}"/>
                </a:ext>
              </a:extLst>
            </p:cNvPr>
            <p:cNvSpPr/>
            <p:nvPr/>
          </p:nvSpPr>
          <p:spPr>
            <a:xfrm>
              <a:off x="8404122" y="664936"/>
              <a:ext cx="3204723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nb-NO" altLang="nb-NO" b="1" dirty="0">
                  <a:solidFill>
                    <a:srgbClr val="1F497D"/>
                  </a:solidFill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SUBSEA PRODUCTION AND PROCESSING</a:t>
              </a:r>
              <a:endParaRPr lang="nb-NO" dirty="0"/>
            </a:p>
          </p:txBody>
        </p:sp>
      </p:grpSp>
    </p:spTree>
    <p:extLst>
      <p:ext uri="{BB962C8B-B14F-4D97-AF65-F5344CB8AC3E}">
        <p14:creationId xmlns:p14="http://schemas.microsoft.com/office/powerpoint/2010/main" val="92941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474433" y="-37882"/>
            <a:ext cx="5699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 dirty="0"/>
              <a:t>Project </a:t>
            </a:r>
            <a:r>
              <a:rPr lang="nb-NO" sz="2800" b="1" dirty="0" err="1"/>
              <a:t>structure</a:t>
            </a:r>
            <a:r>
              <a:rPr lang="nb-NO" sz="2800" b="1" dirty="0"/>
              <a:t>, 2015 – </a:t>
            </a:r>
            <a:r>
              <a:rPr lang="nb-NO" sz="2800" b="1" dirty="0" err="1"/>
              <a:t>March</a:t>
            </a:r>
            <a:r>
              <a:rPr lang="nb-NO" sz="2800" b="1" dirty="0"/>
              <a:t> 2019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6406108" y="844548"/>
            <a:ext cx="1594054" cy="875851"/>
            <a:chOff x="5072903" y="3726282"/>
            <a:chExt cx="1385165" cy="483388"/>
          </a:xfrm>
          <a:solidFill>
            <a:srgbClr val="FFCC66"/>
          </a:solidFill>
          <a:scene3d>
            <a:camera prst="orthographicFront"/>
            <a:lightRig rig="flat" dir="t"/>
          </a:scene3d>
        </p:grpSpPr>
        <p:sp>
          <p:nvSpPr>
            <p:cNvPr id="26" name="Rectangle 25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507290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SEPARATION -  </a:t>
              </a:r>
              <a:br>
                <a:rPr lang="en-US" sz="1200" b="1" dirty="0">
                  <a:solidFill>
                    <a:schemeClr val="tx1"/>
                  </a:solidFill>
                  <a:latin typeface="Calibri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PROCESS CONCEPTS</a:t>
              </a: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 </a:t>
              </a:r>
              <a:br>
                <a:rPr lang="en-US" sz="1200" dirty="0">
                  <a:solidFill>
                    <a:schemeClr val="tx1"/>
                  </a:solidFill>
                  <a:latin typeface="Calibri"/>
                </a:rPr>
              </a:b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Prof. Hugo Jakobsen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37" name="Rektangel 14"/>
          <p:cNvSpPr/>
          <p:nvPr/>
        </p:nvSpPr>
        <p:spPr>
          <a:xfrm>
            <a:off x="6406108" y="5456711"/>
            <a:ext cx="1594054" cy="59103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Compact separation concepts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9" name="Rektangel 14"/>
          <p:cNvSpPr/>
          <p:nvPr/>
        </p:nvSpPr>
        <p:spPr>
          <a:xfrm>
            <a:off x="6406108" y="4105331"/>
            <a:ext cx="1594054" cy="586374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Characterization of fluid particle breakup in turbulent flow </a:t>
            </a:r>
            <a:endParaRPr lang="nb-NO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0" name="Rektangel 14"/>
          <p:cNvSpPr/>
          <p:nvPr/>
        </p:nvSpPr>
        <p:spPr>
          <a:xfrm>
            <a:off x="6406108" y="3431247"/>
            <a:ext cx="1594054" cy="574393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H</a:t>
            </a:r>
            <a:r>
              <a:rPr lang="en-US" sz="1200" b="1" baseline="-25000" dirty="0">
                <a:solidFill>
                  <a:schemeClr val="tx1"/>
                </a:solidFill>
                <a:latin typeface="Calibri"/>
              </a:rPr>
              <a:t>2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S and hydrate control 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1" name="Rektangel 14"/>
          <p:cNvSpPr/>
          <p:nvPr/>
        </p:nvSpPr>
        <p:spPr>
          <a:xfrm>
            <a:off x="6406108" y="2064619"/>
            <a:ext cx="1594054" cy="591641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Membranes for gas dehydration 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b="1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6" name="Rektangel 14"/>
          <p:cNvSpPr/>
          <p:nvPr/>
        </p:nvSpPr>
        <p:spPr>
          <a:xfrm>
            <a:off x="6406108" y="2745240"/>
            <a:ext cx="1594054" cy="59532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Membrane testing for gas dehydration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1" name="Rektangel 14"/>
          <p:cNvSpPr/>
          <p:nvPr/>
        </p:nvSpPr>
        <p:spPr>
          <a:xfrm>
            <a:off x="6406108" y="4790674"/>
            <a:ext cx="1594054" cy="592128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Mechanistic modeling of droplet breakage  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4511836" y="844548"/>
            <a:ext cx="1594054" cy="875851"/>
            <a:chOff x="3396853" y="3726282"/>
            <a:chExt cx="1385165" cy="483388"/>
          </a:xfrm>
          <a:solidFill>
            <a:schemeClr val="accent2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3" name="Rectangle 22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</p:sp>
        <p:sp>
          <p:nvSpPr>
            <p:cNvPr id="24" name="Rectangle 23"/>
            <p:cNvSpPr/>
            <p:nvPr/>
          </p:nvSpPr>
          <p:spPr>
            <a:xfrm>
              <a:off x="339685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SEPARATION – </a:t>
              </a:r>
              <a:br>
                <a:rPr lang="en-US" sz="1200" b="1" dirty="0">
                  <a:solidFill>
                    <a:schemeClr val="tx1"/>
                  </a:solidFill>
                  <a:latin typeface="Calibri"/>
                </a:rPr>
              </a:b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FLUID CHARACTERIZATION</a:t>
              </a: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 </a:t>
              </a:r>
              <a:br>
                <a:rPr lang="en-US" sz="1200" dirty="0">
                  <a:solidFill>
                    <a:schemeClr val="tx1"/>
                  </a:solidFill>
                  <a:latin typeface="Calibri"/>
                </a:rPr>
              </a:br>
              <a:r>
                <a:rPr lang="en-US" sz="1200" dirty="0">
                  <a:solidFill>
                    <a:schemeClr val="tx1"/>
                  </a:solidFill>
                </a:rPr>
                <a:t>Prof. Johan </a:t>
              </a: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Sjöblom/</a:t>
              </a:r>
              <a:br>
                <a:rPr lang="en-US" sz="1200" dirty="0">
                  <a:solidFill>
                    <a:schemeClr val="tx1"/>
                  </a:solidFill>
                  <a:latin typeface="Calibri"/>
                </a:rPr>
              </a:b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Prof. Gisle Øye</a:t>
              </a:r>
            </a:p>
          </p:txBody>
        </p:sp>
      </p:grpSp>
      <p:sp>
        <p:nvSpPr>
          <p:cNvPr id="36" name="Rektangel 10"/>
          <p:cNvSpPr/>
          <p:nvPr/>
        </p:nvSpPr>
        <p:spPr>
          <a:xfrm>
            <a:off x="4522136" y="4879033"/>
            <a:ext cx="1594054" cy="59479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Modeling of coalescence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br>
              <a:rPr lang="en-US" sz="1200" dirty="0">
                <a:solidFill>
                  <a:schemeClr val="tx1"/>
                </a:solidFill>
                <a:latin typeface="Calibri"/>
              </a:rPr>
            </a:br>
            <a:endParaRPr lang="nb-NO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6" name="Rektangel 10"/>
          <p:cNvSpPr/>
          <p:nvPr/>
        </p:nvSpPr>
        <p:spPr>
          <a:xfrm>
            <a:off x="4511836" y="3476444"/>
            <a:ext cx="1594054" cy="58637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Wax crystallization and inhibition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7" name="Rektangel 10"/>
          <p:cNvSpPr/>
          <p:nvPr/>
        </p:nvSpPr>
        <p:spPr>
          <a:xfrm>
            <a:off x="4511836" y="2064619"/>
            <a:ext cx="1594054" cy="57997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Produced water quality and 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Injectivity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88" name="Rektangel 10"/>
          <p:cNvSpPr/>
          <p:nvPr/>
        </p:nvSpPr>
        <p:spPr>
          <a:xfrm>
            <a:off x="4522136" y="4156781"/>
            <a:ext cx="1594054" cy="59212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Sequential separation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45" name="Rektangel 10"/>
          <p:cNvSpPr/>
          <p:nvPr/>
        </p:nvSpPr>
        <p:spPr>
          <a:xfrm>
            <a:off x="4511836" y="2745240"/>
            <a:ext cx="1594054" cy="595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Influence of production and EOR chemicals on produced water 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quality</a:t>
            </a:r>
          </a:p>
        </p:txBody>
      </p:sp>
      <p:grpSp>
        <p:nvGrpSpPr>
          <p:cNvPr id="28" name="Group 27"/>
          <p:cNvGrpSpPr/>
          <p:nvPr/>
        </p:nvGrpSpPr>
        <p:grpSpPr>
          <a:xfrm>
            <a:off x="8300381" y="844538"/>
            <a:ext cx="3351869" cy="922986"/>
            <a:chOff x="6748953" y="3726282"/>
            <a:chExt cx="1385165" cy="509403"/>
          </a:xfrm>
          <a:solidFill>
            <a:schemeClr val="accent6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29" name="Rectangle 28"/>
            <p:cNvSpPr/>
            <p:nvPr/>
          </p:nvSpPr>
          <p:spPr>
            <a:xfrm>
              <a:off x="674895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6748953" y="3752297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SYSTEM CONTROL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Prof. Sigurd Skogestad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600" dirty="0">
                  <a:solidFill>
                    <a:srgbClr val="FF0000"/>
                  </a:solidFill>
                  <a:latin typeface="Calibri"/>
                </a:rPr>
                <a:t>Ass. Prof. Johannes Jäschke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38" name="Rektangel 21"/>
          <p:cNvSpPr/>
          <p:nvPr/>
        </p:nvSpPr>
        <p:spPr>
          <a:xfrm>
            <a:off x="10058196" y="2064620"/>
            <a:ext cx="1594054" cy="59811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Control for extending component life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4" name="Rektangel 21"/>
          <p:cNvSpPr/>
          <p:nvPr/>
        </p:nvSpPr>
        <p:spPr>
          <a:xfrm>
            <a:off x="8300381" y="4790674"/>
            <a:ext cx="1685816" cy="59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Estimation of un-measured variables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95" name="Rektangel 21"/>
          <p:cNvSpPr/>
          <p:nvPr/>
        </p:nvSpPr>
        <p:spPr>
          <a:xfrm>
            <a:off x="8300381" y="4105331"/>
            <a:ext cx="1685816" cy="59163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Adaptive control of subsea processes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96" name="Rektangel 21"/>
          <p:cNvSpPr/>
          <p:nvPr/>
        </p:nvSpPr>
        <p:spPr>
          <a:xfrm>
            <a:off x="8300381" y="2745240"/>
            <a:ext cx="1685816" cy="6042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Modelling and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 multivariable control of subsea processes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</a:p>
        </p:txBody>
      </p:sp>
      <p:sp>
        <p:nvSpPr>
          <p:cNvPr id="97" name="Rektangel 21"/>
          <p:cNvSpPr/>
          <p:nvPr/>
        </p:nvSpPr>
        <p:spPr>
          <a:xfrm>
            <a:off x="8300381" y="2064619"/>
            <a:ext cx="1685816" cy="5910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Dynamic simulation model library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2" name="Rektangel 21"/>
          <p:cNvSpPr/>
          <p:nvPr/>
        </p:nvSpPr>
        <p:spPr>
          <a:xfrm>
            <a:off x="10047896" y="4824291"/>
            <a:ext cx="1594054" cy="82466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Production optimization</a:t>
            </a:r>
          </a:p>
          <a:p>
            <a:pPr algn="ctr" defTabSz="685800">
              <a:lnSpc>
                <a:spcPct val="90000"/>
              </a:lnSpc>
              <a:defRPr/>
            </a:pPr>
            <a:r>
              <a:rPr lang="en-US" sz="1600" b="1" dirty="0">
                <a:solidFill>
                  <a:srgbClr val="FF0000"/>
                </a:solidFill>
                <a:latin typeface="Calibri"/>
              </a:rPr>
              <a:t>2 New PhDs</a:t>
            </a:r>
            <a:r>
              <a:rPr lang="en-US" sz="1600" b="1" dirty="0">
                <a:solidFill>
                  <a:schemeClr val="tx1"/>
                </a:solidFill>
                <a:latin typeface="Calibri"/>
              </a:rPr>
              <a:t> late 2019</a:t>
            </a:r>
            <a:br>
              <a:rPr lang="en-US" sz="1200" dirty="0">
                <a:solidFill>
                  <a:schemeClr val="tx1"/>
                </a:solidFill>
                <a:latin typeface="Calibri"/>
              </a:rPr>
            </a:b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7" name="Rektangel 21"/>
          <p:cNvSpPr/>
          <p:nvPr/>
        </p:nvSpPr>
        <p:spPr>
          <a:xfrm>
            <a:off x="8300381" y="3431247"/>
            <a:ext cx="1685816" cy="57439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</a:rPr>
              <a:t>Automatic control of subsea separation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  <a:p>
            <a:pPr algn="ctr" defTabSz="685800">
              <a:lnSpc>
                <a:spcPct val="90000"/>
              </a:lnSpc>
              <a:defRPr/>
            </a:pP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48" name="Rektangel 21"/>
          <p:cNvSpPr/>
          <p:nvPr/>
        </p:nvSpPr>
        <p:spPr>
          <a:xfrm>
            <a:off x="8300381" y="5471161"/>
            <a:ext cx="1685816" cy="59479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Enhanced virtual flow metering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7" name="Rektangel 21"/>
          <p:cNvSpPr/>
          <p:nvPr/>
        </p:nvSpPr>
        <p:spPr>
          <a:xfrm>
            <a:off x="10058196" y="2745240"/>
            <a:ext cx="1594054" cy="59532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100" b="1" dirty="0">
                <a:solidFill>
                  <a:schemeClr val="tx1"/>
                </a:solidFill>
                <a:latin typeface="Calibri"/>
              </a:rPr>
              <a:t>Experimental validation of methods for optimizing remaining Useful Life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723292" y="844548"/>
            <a:ext cx="1594054" cy="875851"/>
            <a:chOff x="44753" y="3726282"/>
            <a:chExt cx="1385165" cy="483388"/>
          </a:xfr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flat" dir="t"/>
          </a:scene3d>
        </p:grpSpPr>
        <p:sp>
          <p:nvSpPr>
            <p:cNvPr id="17" name="Rectangle 16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4475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b="1" dirty="0">
                  <a:solidFill>
                    <a:schemeClr val="tx1"/>
                  </a:solidFill>
                  <a:latin typeface="Calibri"/>
                </a:rPr>
                <a:t>FIELD ARCHITECTURE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Prof. Sigbjørn Sangesland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endParaRPr lang="en-US" sz="1200" dirty="0">
                <a:solidFill>
                  <a:schemeClr val="tx1"/>
                </a:solidFill>
                <a:latin typeface="Calibri"/>
              </a:endParaRPr>
            </a:p>
          </p:txBody>
        </p:sp>
      </p:grpSp>
      <p:sp>
        <p:nvSpPr>
          <p:cNvPr id="54" name="Rectangle 53"/>
          <p:cNvSpPr/>
          <p:nvPr/>
        </p:nvSpPr>
        <p:spPr>
          <a:xfrm>
            <a:off x="723292" y="2064619"/>
            <a:ext cx="1594054" cy="59811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3429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Subsea gate box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723292" y="2745240"/>
            <a:ext cx="1594054" cy="595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3429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Field development concepts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200" dirty="0">
                <a:solidFill>
                  <a:srgbClr val="FF0000"/>
                </a:solidFill>
                <a:latin typeface="Calibri"/>
              </a:rPr>
              <a:t>* </a:t>
            </a:r>
            <a:br>
              <a:rPr lang="en-US" sz="1200" dirty="0">
                <a:solidFill>
                  <a:schemeClr val="tx1"/>
                </a:solidFill>
                <a:latin typeface="Calibri"/>
              </a:rPr>
            </a:b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723292" y="3431247"/>
            <a:ext cx="1594054" cy="57439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Multiphase booster models  </a:t>
            </a:r>
            <a:br>
              <a:rPr lang="en-US" sz="1200" b="1" dirty="0">
                <a:solidFill>
                  <a:schemeClr val="tx1"/>
                </a:solidFill>
                <a:latin typeface="Calibri"/>
              </a:rPr>
            </a:br>
            <a:endParaRPr lang="en-US" sz="1200" dirty="0">
              <a:solidFill>
                <a:schemeClr val="tx1"/>
              </a:solidFill>
            </a:endParaRPr>
          </a:p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23292" y="4105331"/>
            <a:ext cx="1594054" cy="5863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 defTabSz="2667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/>
            </a:pPr>
            <a:r>
              <a:rPr lang="en-US" sz="1100" b="1" dirty="0">
                <a:solidFill>
                  <a:schemeClr val="tx1"/>
                </a:solidFill>
              </a:rPr>
              <a:t>Methods for minimizing cost and risk in subsea field development</a:t>
            </a:r>
            <a:endParaRPr lang="en-US" sz="11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34" name="Rektangel 18"/>
          <p:cNvSpPr/>
          <p:nvPr/>
        </p:nvSpPr>
        <p:spPr>
          <a:xfrm>
            <a:off x="2617563" y="3492787"/>
            <a:ext cx="1594054" cy="577182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Condition based maintenance</a:t>
            </a:r>
            <a:r>
              <a:rPr lang="en-US" sz="1200" dirty="0">
                <a:solidFill>
                  <a:schemeClr val="tx1"/>
                </a:solidFill>
                <a:latin typeface="Calibri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models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endParaRPr lang="en-US" sz="1200" b="1" dirty="0">
              <a:solidFill>
                <a:schemeClr val="tx1"/>
              </a:solidFill>
              <a:latin typeface="Calibri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2617564" y="844548"/>
            <a:ext cx="1594054" cy="875851"/>
            <a:chOff x="1720803" y="3726282"/>
            <a:chExt cx="1385165" cy="483388"/>
          </a:xfrm>
          <a:solidFill>
            <a:srgbClr val="CCFFFF"/>
          </a:solidFill>
          <a:scene3d>
            <a:camera prst="orthographicFront"/>
            <a:lightRig rig="flat" dir="t"/>
          </a:scene3d>
        </p:grpSpPr>
        <p:sp>
          <p:nvSpPr>
            <p:cNvPr id="20" name="Rectangle 19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1720803" y="3726282"/>
              <a:ext cx="1385165" cy="483388"/>
            </a:xfrm>
            <a:prstGeom prst="rect">
              <a:avLst/>
            </a:prstGeom>
            <a:grp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spcFirstLastPara="0" vert="horz" wrap="square" lIns="3810" tIns="3810" rIns="3810" bIns="3810" numCol="1" spcCol="1270" anchor="ctr" anchorCtr="0">
              <a:noAutofit/>
            </a:bodyPr>
            <a:lstStyle/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100" b="1" dirty="0">
                  <a:solidFill>
                    <a:schemeClr val="tx1"/>
                  </a:solidFill>
                  <a:latin typeface="Calibri"/>
                </a:rPr>
                <a:t>RELIABILITY, AVAILABILITY, MAINTENANCE AND SAFETY (RAMS)</a:t>
              </a:r>
            </a:p>
            <a:p>
              <a:pPr algn="ctr" defTabSz="266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defRPr/>
              </a:pPr>
              <a:r>
                <a:rPr lang="en-US" sz="1200" dirty="0">
                  <a:solidFill>
                    <a:schemeClr val="tx1"/>
                  </a:solidFill>
                </a:rPr>
                <a:t>Prof. Mary </a:t>
              </a:r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Ann Lundteigen</a:t>
              </a:r>
            </a:p>
          </p:txBody>
        </p:sp>
      </p:grpSp>
      <p:sp>
        <p:nvSpPr>
          <p:cNvPr id="82" name="Rektangel 18"/>
          <p:cNvSpPr/>
          <p:nvPr/>
        </p:nvSpPr>
        <p:spPr>
          <a:xfrm>
            <a:off x="2617564" y="2064618"/>
            <a:ext cx="1594054" cy="598115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New safety and control philosophy for subsea systems 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</a:p>
        </p:txBody>
      </p:sp>
      <p:sp>
        <p:nvSpPr>
          <p:cNvPr id="83" name="Rektangel 18"/>
          <p:cNvSpPr/>
          <p:nvPr/>
        </p:nvSpPr>
        <p:spPr>
          <a:xfrm>
            <a:off x="2625402" y="2769888"/>
            <a:ext cx="1594054" cy="595326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Reliability and </a:t>
            </a:r>
            <a:r>
              <a:rPr lang="en-US" sz="1200" b="1" dirty="0" err="1">
                <a:solidFill>
                  <a:schemeClr val="tx1"/>
                </a:solidFill>
                <a:latin typeface="Calibri"/>
              </a:rPr>
              <a:t>availa-bility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 assessment in subsea design</a:t>
            </a:r>
            <a:r>
              <a:rPr lang="en-US" sz="1200" b="1" dirty="0">
                <a:solidFill>
                  <a:srgbClr val="FF0000"/>
                </a:solidFill>
                <a:latin typeface="Calibri"/>
              </a:rPr>
              <a:t>*</a:t>
            </a:r>
            <a:r>
              <a:rPr lang="en-US" sz="1200" b="1" dirty="0">
                <a:solidFill>
                  <a:schemeClr val="tx1"/>
                </a:solidFill>
                <a:latin typeface="Calibri"/>
              </a:rPr>
              <a:t> </a:t>
            </a:r>
            <a:br>
              <a:rPr lang="en-US" sz="1200" b="1" dirty="0">
                <a:solidFill>
                  <a:schemeClr val="tx1"/>
                </a:solidFill>
                <a:latin typeface="Calibri"/>
              </a:rPr>
            </a:br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44" name="Rektangel 18"/>
          <p:cNvSpPr/>
          <p:nvPr/>
        </p:nvSpPr>
        <p:spPr>
          <a:xfrm>
            <a:off x="2638164" y="4141144"/>
            <a:ext cx="1594054" cy="586374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Optimizing condition monitoring</a:t>
            </a: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59" name="Rektangel 18"/>
          <p:cNvSpPr/>
          <p:nvPr/>
        </p:nvSpPr>
        <p:spPr>
          <a:xfrm>
            <a:off x="2643451" y="4853975"/>
            <a:ext cx="1594054" cy="592128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Safety 4.0 Demonstrating safety of novel subsea technologies </a:t>
            </a:r>
            <a:endParaRPr lang="en-US" sz="1100" b="1" dirty="0">
              <a:solidFill>
                <a:schemeClr val="accent1">
                  <a:lumMod val="75000"/>
                </a:schemeClr>
              </a:solidFill>
              <a:latin typeface="Calibri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960116" y="433531"/>
            <a:ext cx="2028184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5 RESEARCH AREAS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5401185" y="1713220"/>
            <a:ext cx="1406282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nb-NO" b="1" dirty="0"/>
              <a:t>30 PROJECTS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99411" y="1784257"/>
            <a:ext cx="8855228" cy="167978"/>
            <a:chOff x="1299411" y="1860459"/>
            <a:chExt cx="8855228" cy="205686"/>
          </a:xfrm>
        </p:grpSpPr>
        <p:sp>
          <p:nvSpPr>
            <p:cNvPr id="61" name="Down Arrow 60"/>
            <p:cNvSpPr/>
            <p:nvPr/>
          </p:nvSpPr>
          <p:spPr>
            <a:xfrm>
              <a:off x="1299411" y="1868292"/>
              <a:ext cx="336884" cy="197853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63" name="Down Arrow 62"/>
            <p:cNvSpPr/>
            <p:nvPr/>
          </p:nvSpPr>
          <p:spPr>
            <a:xfrm>
              <a:off x="7002253" y="1868292"/>
              <a:ext cx="336884" cy="197853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64" name="Down Arrow 63"/>
            <p:cNvSpPr/>
            <p:nvPr/>
          </p:nvSpPr>
          <p:spPr>
            <a:xfrm>
              <a:off x="5112583" y="1860459"/>
              <a:ext cx="336884" cy="197853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65" name="Down Arrow 64"/>
            <p:cNvSpPr/>
            <p:nvPr/>
          </p:nvSpPr>
          <p:spPr>
            <a:xfrm>
              <a:off x="3246148" y="1860460"/>
              <a:ext cx="336884" cy="197853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  <p:sp>
          <p:nvSpPr>
            <p:cNvPr id="66" name="Down Arrow 65"/>
            <p:cNvSpPr/>
            <p:nvPr/>
          </p:nvSpPr>
          <p:spPr>
            <a:xfrm>
              <a:off x="9817755" y="1868292"/>
              <a:ext cx="336884" cy="197853"/>
            </a:xfrm>
            <a:prstGeom prst="down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 sz="2000"/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B95045B4-5798-44F2-A6B9-A5F678E0C8BA}"/>
              </a:ext>
            </a:extLst>
          </p:cNvPr>
          <p:cNvSpPr txBox="1"/>
          <p:nvPr/>
        </p:nvSpPr>
        <p:spPr>
          <a:xfrm>
            <a:off x="83225" y="5549027"/>
            <a:ext cx="23238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br>
              <a:rPr lang="nb-NO" sz="1400" dirty="0">
                <a:solidFill>
                  <a:srgbClr val="FF0000"/>
                </a:solidFill>
              </a:rPr>
            </a:br>
            <a:r>
              <a:rPr lang="nb-NO" sz="1400" dirty="0"/>
              <a:t>   16 </a:t>
            </a:r>
            <a:r>
              <a:rPr lang="nb-NO" sz="1400" dirty="0" err="1"/>
              <a:t>ongoing</a:t>
            </a:r>
            <a:r>
              <a:rPr lang="nb-NO" sz="1400" dirty="0"/>
              <a:t> </a:t>
            </a:r>
            <a:r>
              <a:rPr lang="nb-NO" sz="1400" dirty="0" err="1"/>
              <a:t>projects</a:t>
            </a:r>
            <a:endParaRPr lang="nb-NO" sz="1400" dirty="0"/>
          </a:p>
          <a:p>
            <a:r>
              <a:rPr lang="nb-NO" sz="1400" dirty="0">
                <a:solidFill>
                  <a:srgbClr val="FF0000"/>
                </a:solidFill>
              </a:rPr>
              <a:t>* 12 </a:t>
            </a:r>
            <a:r>
              <a:rPr lang="nb-NO" sz="1400" dirty="0" err="1">
                <a:solidFill>
                  <a:srgbClr val="FF0000"/>
                </a:solidFill>
              </a:rPr>
              <a:t>completed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  <a:r>
              <a:rPr lang="nb-NO" sz="1400" dirty="0" err="1">
                <a:solidFill>
                  <a:srgbClr val="FF0000"/>
                </a:solidFill>
              </a:rPr>
              <a:t>projects</a:t>
            </a:r>
            <a:r>
              <a:rPr lang="nb-NO" sz="1400" dirty="0">
                <a:solidFill>
                  <a:srgbClr val="FF0000"/>
                </a:solidFill>
              </a:rPr>
              <a:t> </a:t>
            </a:r>
          </a:p>
          <a:p>
            <a:r>
              <a:rPr lang="nb-NO" sz="1400" dirty="0">
                <a:solidFill>
                  <a:srgbClr val="FF0000"/>
                </a:solidFill>
              </a:rPr>
              <a:t>     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2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associated</a:t>
            </a:r>
            <a:r>
              <a:rPr lang="nb-NO" sz="1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nb-NO" sz="1400" dirty="0" err="1">
                <a:solidFill>
                  <a:schemeClr val="accent1">
                    <a:lumMod val="75000"/>
                  </a:schemeClr>
                </a:solidFill>
              </a:rPr>
              <a:t>projects</a:t>
            </a:r>
            <a:endParaRPr lang="nb-NO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8" name="Rektangel 18">
            <a:extLst>
              <a:ext uri="{FF2B5EF4-FFF2-40B4-BE49-F238E27FC236}">
                <a16:creationId xmlns:a16="http://schemas.microsoft.com/office/drawing/2014/main" id="{3CD1492B-E3E5-408C-9B4D-624D80606176}"/>
              </a:ext>
            </a:extLst>
          </p:cNvPr>
          <p:cNvSpPr/>
          <p:nvPr/>
        </p:nvSpPr>
        <p:spPr>
          <a:xfrm>
            <a:off x="10058196" y="4117053"/>
            <a:ext cx="1594054" cy="59212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050" b="1" dirty="0">
                <a:solidFill>
                  <a:schemeClr val="accent1">
                    <a:lumMod val="75000"/>
                  </a:schemeClr>
                </a:solidFill>
              </a:rPr>
              <a:t>Machine learning for production and process optimization </a:t>
            </a:r>
            <a:endParaRPr lang="en-US" sz="1100" b="1" dirty="0">
              <a:solidFill>
                <a:srgbClr val="FF0000"/>
              </a:solidFill>
              <a:latin typeface="Calibri"/>
            </a:endParaRPr>
          </a:p>
        </p:txBody>
      </p:sp>
      <p:sp>
        <p:nvSpPr>
          <p:cNvPr id="69" name="TextBox 5">
            <a:extLst>
              <a:ext uri="{FF2B5EF4-FFF2-40B4-BE49-F238E27FC236}">
                <a16:creationId xmlns:a16="http://schemas.microsoft.com/office/drawing/2014/main" id="{C8CCCE6B-A829-4987-A42A-3EBEE9072E3B}"/>
              </a:ext>
            </a:extLst>
          </p:cNvPr>
          <p:cNvSpPr txBox="1"/>
          <p:nvPr/>
        </p:nvSpPr>
        <p:spPr>
          <a:xfrm>
            <a:off x="10723529" y="27857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70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358A0512-0EB6-4A90-A470-757E02E32B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72202" y="11912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931AA95-64EE-4647-ABFB-1D7DE61A07C6}"/>
              </a:ext>
            </a:extLst>
          </p:cNvPr>
          <p:cNvSpPr txBox="1"/>
          <p:nvPr/>
        </p:nvSpPr>
        <p:spPr>
          <a:xfrm>
            <a:off x="10723529" y="6304002"/>
            <a:ext cx="10214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600" dirty="0"/>
              <a:t>Petrobras</a:t>
            </a:r>
          </a:p>
          <a:p>
            <a:r>
              <a:rPr lang="nb-NO" sz="600" dirty="0"/>
              <a:t>Schlumberger</a:t>
            </a:r>
          </a:p>
          <a:p>
            <a:r>
              <a:rPr lang="nb-NO" sz="600" dirty="0"/>
              <a:t>Technip FMC</a:t>
            </a:r>
          </a:p>
          <a:p>
            <a:r>
              <a:rPr lang="nb-NO" sz="600" dirty="0">
                <a:solidFill>
                  <a:srgbClr val="FF0000"/>
                </a:solidFill>
              </a:rPr>
              <a:t>«</a:t>
            </a:r>
            <a:r>
              <a:rPr lang="nb-NO" sz="600" dirty="0" err="1">
                <a:solidFill>
                  <a:srgbClr val="FF0000"/>
                </a:solidFill>
              </a:rPr>
              <a:t>Did</a:t>
            </a:r>
            <a:r>
              <a:rPr lang="nb-NO" sz="600" dirty="0">
                <a:solidFill>
                  <a:srgbClr val="FF0000"/>
                </a:solidFill>
              </a:rPr>
              <a:t> </a:t>
            </a:r>
            <a:r>
              <a:rPr lang="nb-NO" sz="600" dirty="0" err="1">
                <a:solidFill>
                  <a:srgbClr val="FF0000"/>
                </a:solidFill>
              </a:rPr>
              <a:t>you</a:t>
            </a:r>
            <a:r>
              <a:rPr lang="nb-NO" sz="600" dirty="0">
                <a:solidFill>
                  <a:srgbClr val="FF0000"/>
                </a:solidFill>
              </a:rPr>
              <a:t> </a:t>
            </a:r>
            <a:r>
              <a:rPr lang="nb-NO" sz="600" dirty="0" err="1">
                <a:solidFill>
                  <a:srgbClr val="FF0000"/>
                </a:solidFill>
              </a:rPr>
              <a:t>copy</a:t>
            </a:r>
            <a:r>
              <a:rPr lang="nb-NO" sz="600" dirty="0">
                <a:solidFill>
                  <a:srgbClr val="FF0000"/>
                </a:solidFill>
              </a:rPr>
              <a:t> </a:t>
            </a:r>
            <a:r>
              <a:rPr lang="nb-NO" sz="600" dirty="0" err="1">
                <a:solidFill>
                  <a:srgbClr val="FF0000"/>
                </a:solidFill>
              </a:rPr>
              <a:t>our</a:t>
            </a:r>
            <a:r>
              <a:rPr lang="nb-NO" sz="600" dirty="0">
                <a:solidFill>
                  <a:srgbClr val="FF0000"/>
                </a:solidFill>
              </a:rPr>
              <a:t> slides?»</a:t>
            </a:r>
          </a:p>
          <a:p>
            <a:endParaRPr lang="nb-NO" sz="6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5ADE30E-42A9-40DC-AAA8-6DA73E75091D}"/>
              </a:ext>
            </a:extLst>
          </p:cNvPr>
          <p:cNvSpPr/>
          <p:nvPr/>
        </p:nvSpPr>
        <p:spPr>
          <a:xfrm>
            <a:off x="2507530" y="3429000"/>
            <a:ext cx="1867850" cy="1280181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306031E6-F8D1-45FD-92BC-A360788D6EF6}"/>
              </a:ext>
            </a:extLst>
          </p:cNvPr>
          <p:cNvSpPr/>
          <p:nvPr/>
        </p:nvSpPr>
        <p:spPr>
          <a:xfrm>
            <a:off x="8163924" y="792044"/>
            <a:ext cx="3581038" cy="53953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187C16F-4B59-4286-BF71-7AACB791E825}"/>
              </a:ext>
            </a:extLst>
          </p:cNvPr>
          <p:cNvSpPr/>
          <p:nvPr/>
        </p:nvSpPr>
        <p:spPr>
          <a:xfrm>
            <a:off x="10013957" y="3384000"/>
            <a:ext cx="1594054" cy="70628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1" name="Rektangel 21">
            <a:extLst>
              <a:ext uri="{FF2B5EF4-FFF2-40B4-BE49-F238E27FC236}">
                <a16:creationId xmlns:a16="http://schemas.microsoft.com/office/drawing/2014/main" id="{3A6FBDF5-06F1-4145-93CA-7059FD6F98EB}"/>
              </a:ext>
            </a:extLst>
          </p:cNvPr>
          <p:cNvSpPr/>
          <p:nvPr/>
        </p:nvSpPr>
        <p:spPr>
          <a:xfrm>
            <a:off x="10090640" y="3467495"/>
            <a:ext cx="1397997" cy="55467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t"/>
          <a:lstStyle/>
          <a:p>
            <a:pPr algn="ctr" defTabSz="685800">
              <a:lnSpc>
                <a:spcPct val="90000"/>
              </a:lnSpc>
              <a:defRPr/>
            </a:pPr>
            <a:r>
              <a:rPr lang="en-US" sz="1200" b="1" dirty="0">
                <a:solidFill>
                  <a:schemeClr val="tx1"/>
                </a:solidFill>
                <a:latin typeface="Calibri"/>
              </a:rPr>
              <a:t>Production optimization under uncertainty</a:t>
            </a:r>
            <a:br>
              <a:rPr lang="en-US" sz="1200" dirty="0">
                <a:solidFill>
                  <a:schemeClr val="tx1"/>
                </a:solidFill>
                <a:latin typeface="Calibri"/>
              </a:rPr>
            </a:br>
            <a:endParaRPr lang="en-US" sz="1200" dirty="0">
              <a:solidFill>
                <a:schemeClr val="tx1"/>
              </a:solidFill>
              <a:latin typeface="Calibri"/>
            </a:endParaRPr>
          </a:p>
        </p:txBody>
      </p: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77E7EEF8-085E-4990-B2B6-02F83B126F6F}"/>
              </a:ext>
            </a:extLst>
          </p:cNvPr>
          <p:cNvSpPr/>
          <p:nvPr/>
        </p:nvSpPr>
        <p:spPr>
          <a:xfrm>
            <a:off x="9990926" y="2760817"/>
            <a:ext cx="1594054" cy="599282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5" name="Rectangle: Rounded Corners 74">
            <a:extLst>
              <a:ext uri="{FF2B5EF4-FFF2-40B4-BE49-F238E27FC236}">
                <a16:creationId xmlns:a16="http://schemas.microsoft.com/office/drawing/2014/main" id="{6AF98F23-2F74-41FA-B2E1-D5EC7C0D4696}"/>
              </a:ext>
            </a:extLst>
          </p:cNvPr>
          <p:cNvSpPr/>
          <p:nvPr/>
        </p:nvSpPr>
        <p:spPr>
          <a:xfrm>
            <a:off x="10013957" y="2021860"/>
            <a:ext cx="1594054" cy="70628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6" name="Rectangle: Rounded Corners 75">
            <a:extLst>
              <a:ext uri="{FF2B5EF4-FFF2-40B4-BE49-F238E27FC236}">
                <a16:creationId xmlns:a16="http://schemas.microsoft.com/office/drawing/2014/main" id="{44DD3DBF-0037-495B-8FA7-D26F1C03F3FE}"/>
              </a:ext>
            </a:extLst>
          </p:cNvPr>
          <p:cNvSpPr/>
          <p:nvPr/>
        </p:nvSpPr>
        <p:spPr>
          <a:xfrm>
            <a:off x="8286231" y="5336363"/>
            <a:ext cx="1594054" cy="70628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7" name="Rectangle: Rounded Corners 76">
            <a:extLst>
              <a:ext uri="{FF2B5EF4-FFF2-40B4-BE49-F238E27FC236}">
                <a16:creationId xmlns:a16="http://schemas.microsoft.com/office/drawing/2014/main" id="{969BC0CE-C647-4B4C-B84E-526ECE018DB7}"/>
              </a:ext>
            </a:extLst>
          </p:cNvPr>
          <p:cNvSpPr/>
          <p:nvPr/>
        </p:nvSpPr>
        <p:spPr>
          <a:xfrm>
            <a:off x="10022424" y="4084385"/>
            <a:ext cx="1594054" cy="70628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78" name="Rectangle: Rounded Corners 77">
            <a:extLst>
              <a:ext uri="{FF2B5EF4-FFF2-40B4-BE49-F238E27FC236}">
                <a16:creationId xmlns:a16="http://schemas.microsoft.com/office/drawing/2014/main" id="{8742FE09-ED23-4C19-873D-090DF7DFFF36}"/>
              </a:ext>
            </a:extLst>
          </p:cNvPr>
          <p:cNvSpPr/>
          <p:nvPr/>
        </p:nvSpPr>
        <p:spPr>
          <a:xfrm>
            <a:off x="10044047" y="4864583"/>
            <a:ext cx="1594054" cy="706289"/>
          </a:xfrm>
          <a:prstGeom prst="roundRect">
            <a:avLst/>
          </a:prstGeom>
          <a:noFill/>
          <a:ln w="25400">
            <a:solidFill>
              <a:srgbClr val="FF0000">
                <a:alpha val="99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E69FC7-91EC-41A6-83E6-1D1DEA248CE6}"/>
              </a:ext>
            </a:extLst>
          </p:cNvPr>
          <p:cNvSpPr txBox="1"/>
          <p:nvPr/>
        </p:nvSpPr>
        <p:spPr>
          <a:xfrm>
            <a:off x="3583032" y="587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b-NO" dirty="0">
              <a:solidFill>
                <a:srgbClr val="FF0000"/>
              </a:solidFill>
            </a:endParaRP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9EE13C0-AAC1-40C7-94A5-9555738DC934}"/>
              </a:ext>
            </a:extLst>
          </p:cNvPr>
          <p:cNvSpPr txBox="1"/>
          <p:nvPr/>
        </p:nvSpPr>
        <p:spPr>
          <a:xfrm>
            <a:off x="11169908" y="2274714"/>
            <a:ext cx="920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Adriaen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944A8333-8900-495F-8379-C18714198A51}"/>
              </a:ext>
            </a:extLst>
          </p:cNvPr>
          <p:cNvSpPr txBox="1"/>
          <p:nvPr/>
        </p:nvSpPr>
        <p:spPr>
          <a:xfrm>
            <a:off x="8365304" y="5726600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Timur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05E5383E-732B-4A8F-9B1A-8C7619B4A8A6}"/>
              </a:ext>
            </a:extLst>
          </p:cNvPr>
          <p:cNvSpPr txBox="1"/>
          <p:nvPr/>
        </p:nvSpPr>
        <p:spPr>
          <a:xfrm>
            <a:off x="11205681" y="4327637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Allyne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E6C05023-D34F-4C2B-8EE1-B3EAC7E5E94E}"/>
              </a:ext>
            </a:extLst>
          </p:cNvPr>
          <p:cNvSpPr txBox="1"/>
          <p:nvPr/>
        </p:nvSpPr>
        <p:spPr>
          <a:xfrm>
            <a:off x="11257842" y="2810655"/>
            <a:ext cx="7967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Otavio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4531EC5-C7CD-4758-BA4C-EEAA97DCD577}"/>
              </a:ext>
            </a:extLst>
          </p:cNvPr>
          <p:cNvSpPr txBox="1"/>
          <p:nvPr/>
        </p:nvSpPr>
        <p:spPr>
          <a:xfrm>
            <a:off x="11115372" y="3500485"/>
            <a:ext cx="829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chemeClr val="tx2"/>
                </a:solidFill>
              </a:rPr>
              <a:t>Dinesh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3CB5ED86-3F28-4F50-97A7-63DE4A531AE9}"/>
              </a:ext>
            </a:extLst>
          </p:cNvPr>
          <p:cNvSpPr txBox="1"/>
          <p:nvPr/>
        </p:nvSpPr>
        <p:spPr>
          <a:xfrm>
            <a:off x="2464102" y="4389769"/>
            <a:ext cx="1132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>
                <a:solidFill>
                  <a:srgbClr val="FF0000"/>
                </a:solidFill>
              </a:rPr>
              <a:t>Himanshu</a:t>
            </a:r>
          </a:p>
        </p:txBody>
      </p:sp>
    </p:spTree>
    <p:extLst>
      <p:ext uri="{BB962C8B-B14F-4D97-AF65-F5344CB8AC3E}">
        <p14:creationId xmlns:p14="http://schemas.microsoft.com/office/powerpoint/2010/main" val="130133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/>
      <p:bldP spid="80" grpId="0"/>
      <p:bldP spid="81" grpId="0"/>
      <p:bldP spid="84" grpId="0"/>
      <p:bldP spid="85" grpId="0"/>
      <p:bldP spid="9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challenges with Advanced Production optimization?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83879"/>
            <a:ext cx="10515600" cy="4351338"/>
          </a:xfrm>
        </p:spPr>
        <p:txBody>
          <a:bodyPr anchor="ctr"/>
          <a:lstStyle/>
          <a:p>
            <a:endParaRPr lang="en-US" dirty="0"/>
          </a:p>
          <a:p>
            <a:r>
              <a:rPr lang="en-US" dirty="0"/>
              <a:t>Technological limitations</a:t>
            </a:r>
          </a:p>
          <a:p>
            <a:endParaRPr lang="en-US" dirty="0"/>
          </a:p>
          <a:p>
            <a:r>
              <a:rPr lang="en-US" dirty="0"/>
              <a:t>Human aspects (</a:t>
            </a:r>
            <a:r>
              <a:rPr lang="en-US" dirty="0">
                <a:solidFill>
                  <a:srgbClr val="FF0000"/>
                </a:solidFill>
              </a:rPr>
              <a:t>probably the most important !</a:t>
            </a:r>
            <a:r>
              <a:rPr lang="en-US" dirty="0"/>
              <a:t>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749BECAB-5802-0745-829B-18133836AB61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32C9B49E-D4E7-544C-A52B-87898A4B0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789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Human aspects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799695"/>
            <a:ext cx="10515600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r>
              <a:rPr lang="en-US" dirty="0"/>
              <a:t>Corporate culture 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Technical Competence</a:t>
            </a:r>
          </a:p>
          <a:p>
            <a:pPr marL="0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4CAFB-B163-3647-A116-A4936C87FA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4825" y="1056991"/>
            <a:ext cx="5178974" cy="291317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562685-8142-D942-A5A5-BFCF15BDEF46}"/>
              </a:ext>
            </a:extLst>
          </p:cNvPr>
          <p:cNvSpPr txBox="1"/>
          <p:nvPr/>
        </p:nvSpPr>
        <p:spPr>
          <a:xfrm>
            <a:off x="1422137" y="4344422"/>
            <a:ext cx="993166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2000" dirty="0"/>
              <a:t>Talent and </a:t>
            </a:r>
            <a:r>
              <a:rPr lang="nb-NO" sz="2000" dirty="0" err="1"/>
              <a:t>knowledge</a:t>
            </a:r>
            <a:r>
              <a:rPr lang="nb-NO" sz="2000" dirty="0"/>
              <a:t> </a:t>
            </a:r>
            <a:r>
              <a:rPr lang="nb-NO" sz="2000" dirty="0" err="1"/>
              <a:t>number</a:t>
            </a:r>
            <a:r>
              <a:rPr lang="nb-NO" sz="2000" dirty="0"/>
              <a:t> </a:t>
            </a:r>
            <a:r>
              <a:rPr lang="nb-NO" sz="2000" dirty="0" err="1"/>
              <a:t>one</a:t>
            </a:r>
            <a:r>
              <a:rPr lang="nb-NO" sz="2000" dirty="0"/>
              <a:t> </a:t>
            </a:r>
            <a:r>
              <a:rPr lang="nb-NO" sz="2000" dirty="0" err="1"/>
              <a:t>barrier</a:t>
            </a:r>
            <a:r>
              <a:rPr lang="nb-NO" sz="2000" dirty="0"/>
              <a:t> for </a:t>
            </a:r>
            <a:r>
              <a:rPr lang="nb-NO" sz="2000" dirty="0" err="1"/>
              <a:t>adopting</a:t>
            </a:r>
            <a:r>
              <a:rPr lang="nb-NO" sz="2000" dirty="0"/>
              <a:t> </a:t>
            </a:r>
            <a:r>
              <a:rPr lang="nb-NO" sz="2000" dirty="0" err="1"/>
              <a:t>advanced</a:t>
            </a:r>
            <a:r>
              <a:rPr lang="nb-NO" sz="2000" dirty="0"/>
              <a:t> technologies</a:t>
            </a:r>
            <a:r>
              <a:rPr lang="nb-NO" sz="2000" baseline="30000" dirty="0"/>
              <a:t>1</a:t>
            </a:r>
          </a:p>
          <a:p>
            <a:endParaRPr lang="nb-NO" sz="2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C9BFDEE-C28B-EE4E-97F9-6EE8FB2D05B1}"/>
              </a:ext>
            </a:extLst>
          </p:cNvPr>
          <p:cNvSpPr txBox="1"/>
          <p:nvPr/>
        </p:nvSpPr>
        <p:spPr>
          <a:xfrm>
            <a:off x="413359" y="5949863"/>
            <a:ext cx="39244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baseline="30000" dirty="0"/>
              <a:t>1</a:t>
            </a:r>
            <a:r>
              <a:rPr lang="nb-NO" dirty="0"/>
              <a:t>Report from </a:t>
            </a:r>
            <a:r>
              <a:rPr lang="nb-NO" dirty="0" err="1"/>
              <a:t>McKinsey</a:t>
            </a:r>
            <a:r>
              <a:rPr lang="nb-NO" dirty="0"/>
              <a:t> &amp; Company, Nov 2017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719DF-FF93-4C4B-BD72-1182C0955B1F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23E42B5E-D92B-4F49-95DA-199C82FAE4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2760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Technological limitations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199" y="1683879"/>
            <a:ext cx="10515600" cy="3940307"/>
          </a:xfrm>
        </p:spPr>
        <p:txBody>
          <a:bodyPr anchor="ctr">
            <a:normAutofit/>
          </a:bodyPr>
          <a:lstStyle/>
          <a:p>
            <a:endParaRPr lang="en-US" dirty="0"/>
          </a:p>
          <a:p>
            <a:r>
              <a:rPr lang="en-US" dirty="0"/>
              <a:t>Complex systems – lack of good models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Large chunks of data are discarded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Numerical robustness and computational issues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F7D968EA-2B5C-614D-9D47-3172FAACE0C5}"/>
              </a:ext>
            </a:extLst>
          </p:cNvPr>
          <p:cNvSpPr txBox="1"/>
          <p:nvPr/>
        </p:nvSpPr>
        <p:spPr>
          <a:xfrm>
            <a:off x="11025402" y="182465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6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7A9D9DFE-D910-B941-A668-3FADB1E4965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66520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157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E697E-D3F0-CA41-80CB-16F4BCA351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Maintenance</a:t>
            </a:r>
            <a:r>
              <a:rPr lang="nb-NO" dirty="0"/>
              <a:t>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79161FF-0120-5640-898D-EA76CF4C75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0771" r="1328" b="3216"/>
          <a:stretch/>
        </p:blipFill>
        <p:spPr>
          <a:xfrm>
            <a:off x="1106204" y="1388392"/>
            <a:ext cx="10448967" cy="40812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ECA021-0B93-124F-9655-4E61CE93F9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779" y="5681752"/>
            <a:ext cx="1212850" cy="495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2DA3428-D839-0740-9545-2A1D95B6DB13}"/>
              </a:ext>
            </a:extLst>
          </p:cNvPr>
          <p:cNvSpPr txBox="1"/>
          <p:nvPr/>
        </p:nvSpPr>
        <p:spPr>
          <a:xfrm>
            <a:off x="1712629" y="5652398"/>
            <a:ext cx="28616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Special report </a:t>
            </a:r>
            <a:r>
              <a:rPr lang="nb-NO" dirty="0" err="1"/>
              <a:t>on</a:t>
            </a:r>
            <a:r>
              <a:rPr lang="nb-NO" dirty="0"/>
              <a:t> </a:t>
            </a:r>
            <a:r>
              <a:rPr lang="nb-NO" dirty="0" err="1"/>
              <a:t>Process</a:t>
            </a:r>
            <a:r>
              <a:rPr lang="nb-NO" dirty="0"/>
              <a:t> Control</a:t>
            </a:r>
            <a:br>
              <a:rPr lang="nb-NO" dirty="0"/>
            </a:br>
            <a:r>
              <a:rPr lang="nb-NO" dirty="0" err="1"/>
              <a:t>Sept</a:t>
            </a:r>
            <a:r>
              <a:rPr lang="nb-NO" dirty="0"/>
              <a:t> 2006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684835-229B-0E46-9680-C87F7FF5EB17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8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A3420772-0E2E-774E-B5EE-35156807B1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7353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26EED-E5F8-BF4A-AD02-60376A38E4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err="1"/>
              <a:t>Current</a:t>
            </a:r>
            <a:r>
              <a:rPr lang="nb-NO" dirty="0"/>
              <a:t> </a:t>
            </a:r>
            <a:r>
              <a:rPr lang="nb-NO" dirty="0" err="1"/>
              <a:t>needs</a:t>
            </a:r>
            <a:r>
              <a:rPr lang="nb-NO" dirty="0"/>
              <a:t> </a:t>
            </a:r>
            <a:r>
              <a:rPr lang="nb-NO" dirty="0" err="1"/>
              <a:t>of</a:t>
            </a:r>
            <a:r>
              <a:rPr lang="nb-NO" dirty="0"/>
              <a:t> </a:t>
            </a:r>
            <a:r>
              <a:rPr lang="nb-NO" dirty="0" err="1"/>
              <a:t>the</a:t>
            </a:r>
            <a:r>
              <a:rPr lang="nb-NO" dirty="0"/>
              <a:t> </a:t>
            </a:r>
            <a:r>
              <a:rPr lang="nb-NO" dirty="0" err="1"/>
              <a:t>industry</a:t>
            </a:r>
            <a:r>
              <a:rPr lang="nb-NO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6B55B3-C6EE-F047-90CB-5D1A5093FE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0388"/>
            <a:ext cx="10515600" cy="4597053"/>
          </a:xfrm>
        </p:spPr>
        <p:txBody>
          <a:bodyPr anchor="ctr"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nb-NO" dirty="0" err="1"/>
              <a:t>Need</a:t>
            </a:r>
            <a:r>
              <a:rPr lang="nb-NO" dirty="0"/>
              <a:t> simple </a:t>
            </a:r>
            <a:r>
              <a:rPr lang="nb-NO" dirty="0" err="1"/>
              <a:t>tools</a:t>
            </a:r>
            <a:r>
              <a:rPr lang="nb-NO" dirty="0"/>
              <a:t> </a:t>
            </a:r>
            <a:r>
              <a:rPr lang="nb-NO" dirty="0" err="1"/>
              <a:t>that</a:t>
            </a:r>
            <a:r>
              <a:rPr lang="nb-NO" dirty="0"/>
              <a:t> do not </a:t>
            </a:r>
            <a:r>
              <a:rPr lang="nb-NO" dirty="0" err="1"/>
              <a:t>require</a:t>
            </a:r>
            <a:r>
              <a:rPr lang="nb-NO" dirty="0"/>
              <a:t>:</a:t>
            </a:r>
          </a:p>
          <a:p>
            <a:pPr lvl="1">
              <a:lnSpc>
                <a:spcPct val="200000"/>
              </a:lnSpc>
            </a:pPr>
            <a:r>
              <a:rPr lang="nb-NO" dirty="0" err="1"/>
              <a:t>Complex</a:t>
            </a:r>
            <a:r>
              <a:rPr lang="nb-NO" dirty="0"/>
              <a:t> </a:t>
            </a:r>
            <a:r>
              <a:rPr lang="nb-NO" dirty="0" err="1"/>
              <a:t>models</a:t>
            </a:r>
            <a:endParaRPr lang="nb-NO" dirty="0"/>
          </a:p>
          <a:p>
            <a:pPr lvl="1">
              <a:lnSpc>
                <a:spcPct val="200000"/>
              </a:lnSpc>
            </a:pPr>
            <a:r>
              <a:rPr lang="nb-NO" dirty="0"/>
              <a:t>Heavy data pre-</a:t>
            </a:r>
            <a:r>
              <a:rPr lang="nb-NO" dirty="0" err="1"/>
              <a:t>processing</a:t>
            </a:r>
            <a:endParaRPr lang="nb-NO" dirty="0"/>
          </a:p>
          <a:p>
            <a:pPr lvl="1">
              <a:lnSpc>
                <a:spcPct val="200000"/>
              </a:lnSpc>
            </a:pPr>
            <a:r>
              <a:rPr lang="nb-NO" dirty="0" err="1"/>
              <a:t>Solving</a:t>
            </a:r>
            <a:r>
              <a:rPr lang="nb-NO" dirty="0"/>
              <a:t> </a:t>
            </a:r>
            <a:r>
              <a:rPr lang="nb-NO" dirty="0" err="1"/>
              <a:t>computationally</a:t>
            </a:r>
            <a:r>
              <a:rPr lang="nb-NO" dirty="0"/>
              <a:t> intensive problems online</a:t>
            </a:r>
          </a:p>
          <a:p>
            <a:pPr lvl="1">
              <a:lnSpc>
                <a:spcPct val="200000"/>
              </a:lnSpc>
            </a:pPr>
            <a:r>
              <a:rPr lang="nb-NO" dirty="0"/>
              <a:t>Major </a:t>
            </a:r>
            <a:r>
              <a:rPr lang="nb-NO" dirty="0" err="1"/>
              <a:t>overhaul</a:t>
            </a:r>
            <a:r>
              <a:rPr lang="nb-NO" dirty="0"/>
              <a:t> of hardware or </a:t>
            </a:r>
            <a:r>
              <a:rPr lang="nb-NO" dirty="0" err="1"/>
              <a:t>software</a:t>
            </a:r>
            <a:r>
              <a:rPr lang="nb-NO" dirty="0"/>
              <a:t> </a:t>
            </a:r>
            <a:r>
              <a:rPr lang="nb-NO" dirty="0" err="1"/>
              <a:t>infrastructure</a:t>
            </a:r>
            <a:endParaRPr lang="nb-NO" dirty="0"/>
          </a:p>
          <a:p>
            <a:pPr lvl="1">
              <a:lnSpc>
                <a:spcPct val="200000"/>
              </a:lnSpc>
            </a:pPr>
            <a:r>
              <a:rPr lang="nb-NO" dirty="0" err="1"/>
              <a:t>Frequent</a:t>
            </a:r>
            <a:r>
              <a:rPr lang="nb-NO" dirty="0"/>
              <a:t> </a:t>
            </a:r>
            <a:r>
              <a:rPr lang="nb-NO" dirty="0" err="1"/>
              <a:t>update</a:t>
            </a:r>
            <a:r>
              <a:rPr lang="nb-NO" dirty="0"/>
              <a:t> and </a:t>
            </a:r>
            <a:r>
              <a:rPr lang="nb-NO" dirty="0" err="1"/>
              <a:t>maintanence</a:t>
            </a:r>
            <a:r>
              <a:rPr lang="nb-NO" dirty="0"/>
              <a:t> by </a:t>
            </a:r>
            <a:r>
              <a:rPr lang="nb-NO" dirty="0" err="1"/>
              <a:t>expert</a:t>
            </a:r>
            <a:r>
              <a:rPr lang="nb-NO" dirty="0"/>
              <a:t> </a:t>
            </a:r>
            <a:r>
              <a:rPr lang="nb-NO" dirty="0" err="1"/>
              <a:t>engineers</a:t>
            </a:r>
            <a:endParaRPr lang="nb-NO" dirty="0"/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AB278447-ECB2-AE43-9A72-C3A227C5975E}"/>
              </a:ext>
            </a:extLst>
          </p:cNvPr>
          <p:cNvSpPr txBox="1"/>
          <p:nvPr/>
        </p:nvSpPr>
        <p:spPr>
          <a:xfrm>
            <a:off x="11025402" y="170890"/>
            <a:ext cx="10686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nb-NO" altLang="nb-NO" sz="2000" b="1" dirty="0">
                <a:solidFill>
                  <a:srgbClr val="1F497D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itchFamily="18" charset="0"/>
              </a:rPr>
              <a:t>SUBPRO</a:t>
            </a:r>
            <a:endParaRPr lang="nb-NO" altLang="nb-NO" sz="2000" dirty="0">
              <a:latin typeface="Calibri" panose="020F0502020204030204" pitchFamily="34" charset="0"/>
              <a:cs typeface="Arial" pitchFamily="34" charset="0"/>
            </a:endParaRPr>
          </a:p>
        </p:txBody>
      </p:sp>
      <p:pic>
        <p:nvPicPr>
          <p:cNvPr id="5" name="Picture 1" descr="http://www.forskningsradet.no/servlet/Satellite?blobcol=urldata&amp;blobheader=image%2Fgif&amp;blobkey=id&amp;blobtable=MungoBlobs&amp;blobwhere=1274493944033&amp;ssbinary=true">
            <a:extLst>
              <a:ext uri="{FF2B5EF4-FFF2-40B4-BE49-F238E27FC236}">
                <a16:creationId xmlns:a16="http://schemas.microsoft.com/office/drawing/2014/main" id="{72BDB942-06D6-3F47-B268-C3E5A59B4D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574075" y="154945"/>
            <a:ext cx="485194" cy="4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2200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7689" y="504419"/>
            <a:ext cx="10515600" cy="1325563"/>
          </a:xfrm>
        </p:spPr>
        <p:txBody>
          <a:bodyPr/>
          <a:lstStyle/>
          <a:p>
            <a:r>
              <a:rPr lang="es-MX" dirty="0" err="1"/>
              <a:t>Supervisory</a:t>
            </a:r>
            <a:r>
              <a:rPr lang="es-MX" dirty="0"/>
              <a:t> control </a:t>
            </a:r>
            <a:r>
              <a:rPr lang="es-MX" dirty="0" err="1"/>
              <a:t>layer</a:t>
            </a:r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idx="1"/>
          </p:nvPr>
        </p:nvSpPr>
        <p:spPr>
          <a:xfrm>
            <a:off x="838200" y="1825625"/>
            <a:ext cx="6615861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spcBef>
                <a:spcPts val="0"/>
              </a:spcBef>
              <a:buNone/>
            </a:pPr>
            <a:r>
              <a:rPr lang="es-MX" sz="3200" dirty="0" err="1"/>
              <a:t>Alternative</a:t>
            </a:r>
            <a:r>
              <a:rPr lang="es-MX" sz="3200" dirty="0"/>
              <a:t> </a:t>
            </a:r>
            <a:r>
              <a:rPr lang="es-MX" sz="3200" dirty="0" err="1"/>
              <a:t>implementations</a:t>
            </a:r>
            <a:r>
              <a:rPr lang="es-MX" sz="3200" dirty="0"/>
              <a:t>: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dirty="0" err="1"/>
              <a:t>Model</a:t>
            </a:r>
            <a:r>
              <a:rPr lang="es-MX" dirty="0"/>
              <a:t> </a:t>
            </a:r>
            <a:r>
              <a:rPr lang="es-MX" dirty="0" err="1"/>
              <a:t>predictive</a:t>
            </a:r>
            <a:r>
              <a:rPr lang="es-MX" dirty="0"/>
              <a:t> control (MPC)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s-MX" dirty="0" err="1"/>
              <a:t>Classical</a:t>
            </a:r>
            <a:r>
              <a:rPr lang="es-MX" dirty="0"/>
              <a:t> </a:t>
            </a:r>
            <a:r>
              <a:rPr lang="es-MX" dirty="0" err="1"/>
              <a:t>advanced</a:t>
            </a:r>
            <a:r>
              <a:rPr lang="es-MX" dirty="0"/>
              <a:t> control </a:t>
            </a:r>
            <a:r>
              <a:rPr lang="es-MX" dirty="0" err="1"/>
              <a:t>structures</a:t>
            </a:r>
            <a:r>
              <a:rPr lang="es-MX" dirty="0"/>
              <a:t> (PID, </a:t>
            </a:r>
            <a:r>
              <a:rPr lang="es-MX" dirty="0" err="1"/>
              <a:t>selectors</a:t>
            </a:r>
            <a:r>
              <a:rPr lang="es-MX" dirty="0"/>
              <a:t>, etc.)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64A661-BB19-48F9-BCAE-CD53B6C4A6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pic>
        <p:nvPicPr>
          <p:cNvPr id="6" name="Bilde 5">
            <a:extLst>
              <a:ext uri="{FF2B5EF4-FFF2-40B4-BE49-F238E27FC236}">
                <a16:creationId xmlns:a16="http://schemas.microsoft.com/office/drawing/2014/main" id="{84C1E7C6-CB3D-4D51-B1C7-731CCA9560E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558" y="557109"/>
            <a:ext cx="3653051" cy="58322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B034D2A-9A40-4FCD-B14D-6C8542F3FD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1324" y="274639"/>
            <a:ext cx="1256920" cy="22978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5ACF781-6D5E-4D4E-A0BB-7A10BF408D54}"/>
              </a:ext>
            </a:extLst>
          </p:cNvPr>
          <p:cNvSpPr txBox="1"/>
          <p:nvPr/>
        </p:nvSpPr>
        <p:spPr>
          <a:xfrm>
            <a:off x="8339016" y="2627868"/>
            <a:ext cx="565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/>
              <a:t>RTO</a:t>
            </a:r>
          </a:p>
        </p:txBody>
      </p:sp>
    </p:spTree>
    <p:extLst>
      <p:ext uri="{BB962C8B-B14F-4D97-AF65-F5344CB8AC3E}">
        <p14:creationId xmlns:p14="http://schemas.microsoft.com/office/powerpoint/2010/main" val="25952070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1533</Words>
  <Application>Microsoft Office PowerPoint</Application>
  <PresentationFormat>Widescreen</PresentationFormat>
  <Paragraphs>346</Paragraphs>
  <Slides>28</Slides>
  <Notes>3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7" baseType="lpstr">
      <vt:lpstr>Arial</vt:lpstr>
      <vt:lpstr>Calibri</vt:lpstr>
      <vt:lpstr>Calibri Light</vt:lpstr>
      <vt:lpstr>Courier New</vt:lpstr>
      <vt:lpstr>Symbol</vt:lpstr>
      <vt:lpstr>Times</vt:lpstr>
      <vt:lpstr>Times New Roman</vt:lpstr>
      <vt:lpstr>Wingdings</vt:lpstr>
      <vt:lpstr>Office Theme</vt:lpstr>
      <vt:lpstr>Production optimization using simple control loops</vt:lpstr>
      <vt:lpstr>PowerPoint Presentation</vt:lpstr>
      <vt:lpstr>PowerPoint Presentation</vt:lpstr>
      <vt:lpstr>What are the challenges with Advanced Production optimization?</vt:lpstr>
      <vt:lpstr>Human aspects</vt:lpstr>
      <vt:lpstr>Technological limitations</vt:lpstr>
      <vt:lpstr>Maintenance </vt:lpstr>
      <vt:lpstr>Current needs of the industry </vt:lpstr>
      <vt:lpstr>Supervisory control layer</vt:lpstr>
      <vt:lpstr>Model predictive control (MPC)</vt:lpstr>
      <vt:lpstr>Classical “Advanced control” structures</vt:lpstr>
      <vt:lpstr>Do we really need real-time optimization?</vt:lpstr>
      <vt:lpstr>Systematic procedure for economic process control</vt:lpstr>
      <vt:lpstr>Simple feedback controllers</vt:lpstr>
      <vt:lpstr>Optimization with PI-controller</vt:lpstr>
      <vt:lpstr>Optimization with PI-controller</vt:lpstr>
      <vt:lpstr>Simple feedback controllers + logics</vt:lpstr>
      <vt:lpstr>Switching between active constraints</vt:lpstr>
      <vt:lpstr>The less obvious case: Unconstrained optimum</vt:lpstr>
      <vt:lpstr>The ideal “self-optimizing” variable is the gradient, Ju</vt:lpstr>
      <vt:lpstr>PowerPoint Presentation</vt:lpstr>
      <vt:lpstr>Gas lift performance curves</vt:lpstr>
      <vt:lpstr>PowerPoint Presentation</vt:lpstr>
      <vt:lpstr>PowerPoint Presentation</vt:lpstr>
      <vt:lpstr>Gas lift performance curves</vt:lpstr>
      <vt:lpstr>PowerPoint Presentation</vt:lpstr>
      <vt:lpstr>Results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Production optimization using simple control loops</dc:title>
  <dc:creator>Dinesh Krishnamoorthy</dc:creator>
  <cp:lastModifiedBy>Sigurd Skogestad</cp:lastModifiedBy>
  <cp:revision>23</cp:revision>
  <dcterms:created xsi:type="dcterms:W3CDTF">2019-04-25T11:58:32Z</dcterms:created>
  <dcterms:modified xsi:type="dcterms:W3CDTF">2019-04-29T16:40:23Z</dcterms:modified>
</cp:coreProperties>
</file>