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4" r:id="rId2"/>
    <p:sldMasterId id="2147483672" r:id="rId3"/>
    <p:sldMasterId id="2147483660" r:id="rId4"/>
  </p:sldMasterIdLst>
  <p:notesMasterIdLst>
    <p:notesMasterId r:id="rId64"/>
  </p:notesMasterIdLst>
  <p:sldIdLst>
    <p:sldId id="335" r:id="rId5"/>
    <p:sldId id="1357" r:id="rId6"/>
    <p:sldId id="1370" r:id="rId7"/>
    <p:sldId id="1371" r:id="rId8"/>
    <p:sldId id="1241" r:id="rId9"/>
    <p:sldId id="1250" r:id="rId10"/>
    <p:sldId id="1263" r:id="rId11"/>
    <p:sldId id="1251" r:id="rId12"/>
    <p:sldId id="1253" r:id="rId13"/>
    <p:sldId id="1268" r:id="rId14"/>
    <p:sldId id="1246" r:id="rId15"/>
    <p:sldId id="1245" r:id="rId16"/>
    <p:sldId id="1255" r:id="rId17"/>
    <p:sldId id="1365" r:id="rId18"/>
    <p:sldId id="1366" r:id="rId19"/>
    <p:sldId id="1364" r:id="rId20"/>
    <p:sldId id="1368" r:id="rId21"/>
    <p:sldId id="343" r:id="rId22"/>
    <p:sldId id="1270" r:id="rId23"/>
    <p:sldId id="1391" r:id="rId24"/>
    <p:sldId id="340" r:id="rId25"/>
    <p:sldId id="843" r:id="rId26"/>
    <p:sldId id="1395" r:id="rId27"/>
    <p:sldId id="1345" r:id="rId28"/>
    <p:sldId id="1339" r:id="rId29"/>
    <p:sldId id="1393" r:id="rId30"/>
    <p:sldId id="1394" r:id="rId31"/>
    <p:sldId id="458" r:id="rId32"/>
    <p:sldId id="1389" r:id="rId33"/>
    <p:sldId id="1009" r:id="rId34"/>
    <p:sldId id="1317" r:id="rId35"/>
    <p:sldId id="1310" r:id="rId36"/>
    <p:sldId id="1311" r:id="rId37"/>
    <p:sldId id="1322" r:id="rId38"/>
    <p:sldId id="1390" r:id="rId39"/>
    <p:sldId id="1397" r:id="rId40"/>
    <p:sldId id="1335" r:id="rId41"/>
    <p:sldId id="1336" r:id="rId42"/>
    <p:sldId id="1392" r:id="rId43"/>
    <p:sldId id="454" r:id="rId44"/>
    <p:sldId id="1028" r:id="rId45"/>
    <p:sldId id="1326" r:id="rId46"/>
    <p:sldId id="1328" r:id="rId47"/>
    <p:sldId id="1348" r:id="rId48"/>
    <p:sldId id="1398" r:id="rId49"/>
    <p:sldId id="1334" r:id="rId50"/>
    <p:sldId id="1342" r:id="rId51"/>
    <p:sldId id="1346" r:id="rId52"/>
    <p:sldId id="1351" r:id="rId53"/>
    <p:sldId id="1349" r:id="rId54"/>
    <p:sldId id="1352" r:id="rId55"/>
    <p:sldId id="1350" r:id="rId56"/>
    <p:sldId id="1354" r:id="rId57"/>
    <p:sldId id="1347" r:id="rId58"/>
    <p:sldId id="1329" r:id="rId59"/>
    <p:sldId id="1333" r:id="rId60"/>
    <p:sldId id="1325" r:id="rId61"/>
    <p:sldId id="1332" r:id="rId62"/>
    <p:sldId id="1146" r:id="rId63"/>
  </p:sldIdLst>
  <p:sldSz cx="12192000" cy="6858000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DD05923-191A-4EC9-824E-F1DDC64F726C}">
          <p14:sldIdLst>
            <p14:sldId id="335"/>
            <p14:sldId id="1357"/>
            <p14:sldId id="1370"/>
            <p14:sldId id="1371"/>
            <p14:sldId id="1241"/>
            <p14:sldId id="1250"/>
            <p14:sldId id="1263"/>
            <p14:sldId id="1251"/>
            <p14:sldId id="1253"/>
            <p14:sldId id="1268"/>
            <p14:sldId id="1246"/>
            <p14:sldId id="1245"/>
            <p14:sldId id="1255"/>
            <p14:sldId id="1365"/>
            <p14:sldId id="1366"/>
            <p14:sldId id="1364"/>
            <p14:sldId id="1368"/>
            <p14:sldId id="343"/>
            <p14:sldId id="1270"/>
            <p14:sldId id="1391"/>
            <p14:sldId id="340"/>
            <p14:sldId id="843"/>
            <p14:sldId id="1395"/>
            <p14:sldId id="1345"/>
            <p14:sldId id="1339"/>
            <p14:sldId id="1393"/>
            <p14:sldId id="1394"/>
            <p14:sldId id="458"/>
            <p14:sldId id="1389"/>
            <p14:sldId id="1009"/>
            <p14:sldId id="1317"/>
            <p14:sldId id="1310"/>
            <p14:sldId id="1311"/>
            <p14:sldId id="1322"/>
            <p14:sldId id="1390"/>
            <p14:sldId id="1397"/>
            <p14:sldId id="1335"/>
            <p14:sldId id="1336"/>
            <p14:sldId id="1392"/>
            <p14:sldId id="454"/>
            <p14:sldId id="1028"/>
            <p14:sldId id="1326"/>
            <p14:sldId id="1328"/>
            <p14:sldId id="1348"/>
            <p14:sldId id="1398"/>
            <p14:sldId id="1334"/>
            <p14:sldId id="1342"/>
            <p14:sldId id="1346"/>
            <p14:sldId id="1351"/>
            <p14:sldId id="1349"/>
            <p14:sldId id="1352"/>
            <p14:sldId id="1350"/>
            <p14:sldId id="1354"/>
            <p14:sldId id="1347"/>
            <p14:sldId id="1329"/>
            <p14:sldId id="1333"/>
            <p14:sldId id="1325"/>
            <p14:sldId id="1332"/>
            <p14:sldId id="1146"/>
          </p14:sldIdLst>
        </p14:section>
        <p14:section name="Untitled Section" id="{1E33EE7C-B44B-40C9-BDCA-71BA9E71A21A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ristina Zotica" initials="CZ" lastIdx="13" clrIdx="0">
    <p:extLst>
      <p:ext uri="{19B8F6BF-5375-455C-9EA6-DF929625EA0E}">
        <p15:presenceInfo xmlns:p15="http://schemas.microsoft.com/office/powerpoint/2012/main" userId="S-1-5-21-3959417778-1711865379-3952174976-198246" providerId="AD"/>
      </p:ext>
    </p:extLst>
  </p:cmAuthor>
  <p:cmAuthor id="2" name="Sigurd Skogestad" initials="SS" lastIdx="3" clrIdx="1">
    <p:extLst>
      <p:ext uri="{19B8F6BF-5375-455C-9EA6-DF929625EA0E}">
        <p15:presenceInfo xmlns:p15="http://schemas.microsoft.com/office/powerpoint/2012/main" userId="S::skoge@ntnu.no::9e9b58ab-b7e1-46a9-91ee-ee3a58a3ed9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07EE2"/>
    <a:srgbClr val="FFC000"/>
    <a:srgbClr val="FFCC00"/>
    <a:srgbClr val="0D3475"/>
    <a:srgbClr val="BBAC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n stil, ingen rutenet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3" autoAdjust="0"/>
    <p:restoredTop sz="94660"/>
  </p:normalViewPr>
  <p:slideViewPr>
    <p:cSldViewPr snapToGrid="0" snapToObjects="1">
      <p:cViewPr>
        <p:scale>
          <a:sx n="67" d="100"/>
          <a:sy n="67" d="100"/>
        </p:scale>
        <p:origin x="640" y="4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08T12:06:08.862"/>
    </inkml:context>
    <inkml:brush xml:id="br0">
      <inkml:brushProperty name="width" value="0.05" units="cm"/>
      <inkml:brushProperty name="height" value="0.05" units="cm"/>
      <inkml:brushProperty name="color" value="#F07EE2"/>
      <inkml:brushProperty name="ignorePressure" value="1"/>
    </inkml:brush>
  </inkml:definitions>
  <inkml:trace contextRef="#ctx0" brushRef="#br0">1929 1572,'1'-2,"1"0,-1 0,0 0,1-1,-1 1,0 0,0-1,0 1,-1-1,1 1,0-1,-1-4,1-34,-1 33,-3-46,-3 1,-16-64,11 62,-9-104,17 131,-1 0,-1 1,-2 0,-1 0,-19-46,-1-4,-2-24,-12-35,28 94,9 25,-1 1,0 0,-1 0,-10-15,-104-138,112 155,-1 0,-1 1,0 0,0 1,-1 0,-1 1,0 0,-1 1,0 1,0 0,-1 1,-23-10,30 15,1 0,0-1,-11-7,13 7,0 1,-1 0,0 0,1 0,-1 0,-11-2,-20-2,0 1,-1 2,0 1,-56 4,87 0,1 1,-1 0,0 0,1 0,0 0,-1 1,1 0,0 1,0-1,-7 7,5-4,-1 0,0-1,-16 7,-117 31,-1 0,100-29,-47 8,86-21,0 1,1-1,-1 1,0 0,0 0,1 0,-1 0,1 0,-1 1,1 0,0 0,0 0,1 0,-1 0,-3 6,-3 5,1 0,-10 25,11-24,4-5,-1 0,1 0,-2 20,3-21,1 0,-1-1,-1 1,0 0,0-1,-4 9,-6 8,-14 41,16-37,-16 30,19-42,1 0,1 1,1 0,0 0,1 0,1 1,1-1,1 1,1 33,-1-32,-2 0,0-1,-2 1,0-1,-15 37,11-29,-32 108,17-46,-9 60,22-101,10-46,1 1,0-1,0 1,0 0,0-1,0 1,0-1,1 1,-1 0,1-1,0 1,0-1,0 1,0-1,3 5,-4-8,0 1,1 0,-1 0,0 0,1 0,-1 0,0-1,0 1,1 0,-1 0,0-1,0 1,1 0,-1 0,0-1,0 1,0 0,0-1,1 1,-1 0,0-1,0 1,0 0,0-1,0 1,0 0,0-1,0 1,0 0,0-1,0 1,0 0,0-1,0 1,0-1,2-16,-2 10,-1-52,0 54,1 0,-2 0,1 0,-1 0,1 1,-1-1,-1 0,1 1,-5-7,-10-16,14 20,-1 0,-1 0,1 1,-1-1,0 1,-12-10,17 15,0 1,0 0,-1 0,1 0,0 0,0-1,0 1,-1 0,1 0,0 0,0 0,0 0,-1 0,1 0,0 0,0 0,-1-1,1 1,0 0,0 0,-1 0,1 0,0 1,0-1,0 0,-1 0,1 0,0 0,0 0,-1 0,1 0,0 0,0 0,0 0,-1 1,1-1,0 0,-2 11,5 12,0-15,1 1,0-1,0 0,1 0,0-1,0 0,1 0,0 0,0 0,1-1,12 9,-19-14,0-1,1 0,-1 0,0 1,1-1,-1 0,1 0,-1 0,1 0,-1 1,0-1,1 0,-1 0,1 0,-1 0,1 0,-1 0,0 0,1 0,-1 0,1-1,-1 1,1 0,-1 0,0 0,1 0,-1-1,1 1,-1 0,0 0,1-1,-1 1,0 0,1 0,-1-1,0 1,0-1,1 1,-1 0,0-1,0 1,0 0,1-1,-1 1,0-1,0 1,0-1,0 1,0 0,0-1,0 1,0-1,0 1,0-1,0 0,1-32,-1 25,1 5,-1 0,1-1,0 1,-1 0,1 0,1-1,-1 1,0 0,1 0,0 0,0 1,-1-1,2 0,-1 1,3-4,4-1,0-1,20-12,-28 20,4-2,1-1,-1 1,1 1,0-1,0 1,0 0,-1 0,1 1,0-1,11 2,-11-1,7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08T12:06:49.643"/>
    </inkml:context>
    <inkml:brush xml:id="br0">
      <inkml:brushProperty name="width" value="0.05" units="cm"/>
      <inkml:brushProperty name="height" value="0.05" units="cm"/>
      <inkml:brushProperty name="color" value="#1F497D"/>
      <inkml:brushProperty name="ignorePressure" value="1"/>
    </inkml:brush>
  </inkml:definitions>
  <inkml:trace contextRef="#ctx0" brushRef="#br0">16 1572,'-1'-2,"-1"0,0 0,1 0,-1-1,1 1,0 0,0-1,0 1,0-1,1 1,-1-1,0-4,0-34,1 33,4-46,3 1,16-64,-10 62,8-104,-17 131,0 0,2 1,1 0,2 0,21-46,1-4,2-24,13-35,-30 94,-10 25,0 1,1 0,1 0,10-15,115-138,-123 155,1 0,1 1,0 0,1 1,0 0,1 1,1 0,-1 1,2 1,0 0,0 1,27-10,-35 15,0 0,0-1,11-7,-14 7,1 1,1 0,-1 0,0 0,1 0,11-2,23-2,0 1,1 2,-1 1,63 4,-97 0,1 1,-1 0,0 0,0 0,0 0,0 1,0 0,0 1,-1-1,8 7,-4-4,-1 0,1-1,18 7,129 31,0 0,-109-29,50 8,-93-21,-1 1,0-1,1 1,-1 0,0 0,0 0,0 0,-1 0,1 1,-1 0,1 0,-1 0,0 0,0 0,3 6,4 5,-1 0,11 25,-13-24,-3-5,0 0,-1 0,4 20,-6-21,1 0,0-1,1 1,0 0,0-1,6 9,5 8,16 41,-18-37,17 30,-20-42,-2 0,0 1,-1 0,-1 0,-1 0,0 1,-2-1,0 1,-3 33,3-32,1 0,0-1,2 1,1-1,16 37,-11-29,33 108,-17-46,10 60,-26-101,-10-46,-1 1,0-1,1 1,-1 0,-1-1,1 1,0-1,-1 1,1 0,-1-1,0 1,0-1,0 1,0-1,-3 5,3-8,1 1,0 0,-1 0,1 0,0 0,-1 0,1-1,0 1,-1 0,1 0,0-1,0 1,-1 0,1 0,0-1,0 1,0 0,-1-1,1 1,0 0,0-1,0 1,0 0,0-1,0 1,0 0,-1-1,1 1,0 0,0-1,1 1,-1 0,0-1,0 1,0-1,-2-16,1 10,2-52,0 54,0 0,1 0,-1 0,1 0,0 1,0-1,0 0,1 1,5-7,10-16,-14 20,1 0,-1 0,2 1,-1-1,1 1,12-10,-18 15,0 1,0 0,1 0,-1 0,0 0,0-1,0 1,1 0,-1 0,0 0,0 0,1 0,-1 0,0 0,0 0,1 0,-1-1,0 1,0 0,1 0,-1 0,0 0,0 1,1-1,-1 0,0 0,0 0,1 0,-1 0,0 0,0 0,1 0,-1 0,0 0,0 1,1-1,-1 0,2 11,-5 12,-1-15,0 1,0-1,-1 0,0 0,-1-1,0 0,0 0,-1 0,0 0,0-1,-14 9,21-14,0-1,-1 0,1 0,-1 1,1-1,0 0,-1 0,1 0,-1 0,1 1,-1-1,1 0,-1 0,1 0,-1 0,1 0,-1 0,1 0,-1 0,1 0,-1-1,1 1,0 0,-1 0,1 0,-1 0,1-1,-1 1,1 0,0 0,-1-1,1 1,-1 0,1 0,0-1,0 1,-1-1,1 1,0 0,-1-1,1 1,0 0,0-1,0 1,0-1,-1 1,1-1,0 1,0 0,0-1,0 1,0-1,0 1,0-1,1 0,-3-32,2 25,0 5,-1 0,0-1,1 1,-1 0,-1 0,1-1,0 1,-1 0,0 0,0 0,0 1,0-1,0 0,0 1,-4-4,-4-1,0-1,-22-12,31 20,-5-2,0-1,0 1,0 1,-1-1,1 1,-1 0,1 0,-1 1,1-1,-13 2,13-1,-9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08T12:06:08.862"/>
    </inkml:context>
    <inkml:brush xml:id="br0">
      <inkml:brushProperty name="width" value="0.05" units="cm"/>
      <inkml:brushProperty name="height" value="0.05" units="cm"/>
      <inkml:brushProperty name="color" value="#F07EE2"/>
      <inkml:brushProperty name="ignorePressure" value="1"/>
    </inkml:brush>
  </inkml:definitions>
  <inkml:trace contextRef="#ctx0" brushRef="#br0">1929 1572,'1'-2,"1"0,-1 0,0 0,1-1,-1 1,0 0,0-1,0 1,-1-1,1 1,0-1,-1-4,1-34,-1 33,-3-46,-3 1,-16-64,11 62,-9-104,17 131,-1 0,-1 1,-2 0,-1 0,-19-46,-1-4,-2-24,-12-35,28 94,9 25,-1 1,0 0,-1 0,-10-15,-104-138,112 155,-1 0,-1 1,0 0,0 1,-1 0,-1 1,0 0,-1 1,0 1,0 0,-1 1,-23-10,30 15,1 0,0-1,-11-7,13 7,0 1,-1 0,0 0,1 0,-1 0,-11-2,-20-2,0 1,-1 2,0 1,-56 4,87 0,1 1,-1 0,0 0,1 0,0 0,-1 1,1 0,0 1,0-1,-7 7,5-4,-1 0,0-1,-16 7,-117 31,-1 0,100-29,-47 8,86-21,0 1,1-1,-1 1,0 0,0 0,1 0,-1 0,1 0,-1 1,1 0,0 0,0 0,1 0,-1 0,-3 6,-3 5,1 0,-10 25,11-24,4-5,-1 0,1 0,-2 20,3-21,1 0,-1-1,-1 1,0 0,0-1,-4 9,-6 8,-14 41,16-37,-16 30,19-42,1 0,1 1,1 0,0 0,1 0,1 1,1-1,1 1,1 33,-1-32,-2 0,0-1,-2 1,0-1,-15 37,11-29,-32 108,17-46,-9 60,22-101,10-46,1 1,0-1,0 1,0 0,0-1,0 1,0-1,1 1,-1 0,1-1,0 1,0-1,0 1,0-1,3 5,-4-8,0 1,1 0,-1 0,0 0,1 0,-1 0,0-1,0 1,1 0,-1 0,0-1,0 1,1 0,-1 0,0-1,0 1,0 0,0-1,1 1,-1 0,0-1,0 1,0 0,0-1,0 1,0 0,0-1,0 1,0 0,0-1,0 1,0 0,0-1,0 1,0-1,2-16,-2 10,-1-52,0 54,1 0,-2 0,1 0,-1 0,1 1,-1-1,-1 0,1 1,-5-7,-10-16,14 20,-1 0,-1 0,1 1,-1-1,0 1,-12-10,17 15,0 1,0 0,-1 0,1 0,0 0,0-1,0 1,-1 0,1 0,0 0,0 0,0 0,-1 0,1 0,0 0,0 0,-1-1,1 1,0 0,0 0,-1 0,1 0,0 1,0-1,0 0,-1 0,1 0,0 0,0 0,-1 0,1 0,0 0,0 0,0 0,-1 1,1-1,0 0,-2 11,5 12,0-15,1 1,0-1,0 0,1 0,0-1,0 0,1 0,0 0,0 0,1-1,12 9,-19-14,0-1,1 0,-1 0,0 1,1-1,-1 0,1 0,-1 0,1 0,-1 1,0-1,1 0,-1 0,1 0,-1 0,1 0,-1 0,0 0,1 0,-1 0,1-1,-1 1,1 0,-1 0,0 0,1 0,-1-1,1 1,-1 0,0 0,1-1,-1 1,0 0,1 0,-1-1,0 1,0-1,1 1,-1 0,0-1,0 1,0 0,1-1,-1 1,0-1,0 1,0-1,0 1,0 0,0-1,0 1,0-1,0 1,0-1,0 0,1-32,-1 25,1 5,-1 0,1-1,0 1,-1 0,1 0,1-1,-1 1,0 0,1 0,0 0,0 1,-1-1,2 0,-1 1,3-4,4-1,0-1,20-12,-28 20,4-2,1-1,-1 1,1 1,0-1,0 1,0 0,-1 0,1 1,0-1,11 2,-11-1,7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08T12:06:49.643"/>
    </inkml:context>
    <inkml:brush xml:id="br0">
      <inkml:brushProperty name="width" value="0.05" units="cm"/>
      <inkml:brushProperty name="height" value="0.05" units="cm"/>
      <inkml:brushProperty name="color" value="#1F497D"/>
      <inkml:brushProperty name="ignorePressure" value="1"/>
    </inkml:brush>
  </inkml:definitions>
  <inkml:trace contextRef="#ctx0" brushRef="#br0">16 1572,'-1'-2,"-1"0,0 0,1 0,-1-1,1 1,0 0,0-1,0 1,0-1,1 1,-1-1,0-4,0-34,1 33,4-46,3 1,16-64,-10 62,8-104,-17 131,0 0,2 1,1 0,2 0,21-46,1-4,2-24,13-35,-30 94,-10 25,0 1,1 0,1 0,10-15,115-138,-123 155,1 0,1 1,0 0,1 1,0 0,1 1,1 0,-1 1,2 1,0 0,0 1,27-10,-35 15,0 0,0-1,11-7,-14 7,1 1,1 0,-1 0,0 0,1 0,11-2,23-2,0 1,1 2,-1 1,63 4,-97 0,1 1,-1 0,0 0,0 0,0 0,0 1,0 0,0 1,-1-1,8 7,-4-4,-1 0,1-1,18 7,129 31,0 0,-109-29,50 8,-93-21,-1 1,0-1,1 1,-1 0,0 0,0 0,0 0,-1 0,1 1,-1 0,1 0,-1 0,0 0,0 0,3 6,4 5,-1 0,11 25,-13-24,-3-5,0 0,-1 0,4 20,-6-21,1 0,0-1,1 1,0 0,0-1,6 9,5 8,16 41,-18-37,17 30,-20-42,-2 0,0 1,-1 0,-1 0,-1 0,0 1,-2-1,0 1,-3 33,3-32,1 0,0-1,2 1,1-1,16 37,-11-29,33 108,-17-46,10 60,-26-101,-10-46,-1 1,0-1,1 1,-1 0,-1-1,1 1,0-1,-1 1,1 0,-1-1,0 1,0-1,0 1,0-1,-3 5,3-8,1 1,0 0,-1 0,1 0,0 0,-1 0,1-1,0 1,-1 0,1 0,0-1,0 1,-1 0,1 0,0-1,0 1,0 0,-1-1,1 1,0 0,0-1,0 1,0 0,0-1,0 1,0 0,-1-1,1 1,0 0,0-1,1 1,-1 0,0-1,0 1,0-1,-2-16,1 10,2-52,0 54,0 0,1 0,-1 0,1 0,0 1,0-1,0 0,1 1,5-7,10-16,-14 20,1 0,-1 0,2 1,-1-1,1 1,12-10,-18 15,0 1,0 0,1 0,-1 0,0 0,0-1,0 1,1 0,-1 0,0 0,0 0,1 0,-1 0,0 0,0 0,1 0,-1-1,0 1,0 0,1 0,-1 0,0 0,0 1,1-1,-1 0,0 0,0 0,1 0,-1 0,0 0,0 0,1 0,-1 0,0 0,0 1,1-1,-1 0,2 11,-5 12,-1-15,0 1,0-1,-1 0,0 0,-1-1,0 0,0 0,-1 0,0 0,0-1,-14 9,21-14,0-1,-1 0,1 0,-1 1,1-1,0 0,-1 0,1 0,-1 0,1 1,-1-1,1 0,-1 0,1 0,-1 0,1 0,-1 0,1 0,-1 0,1 0,-1-1,1 1,0 0,-1 0,1 0,-1 0,1-1,-1 1,1 0,0 0,-1-1,1 1,-1 0,1 0,0-1,0 1,-1-1,1 1,0 0,-1-1,1 1,0 0,0-1,0 1,0-1,-1 1,1-1,0 1,0 0,0-1,0 1,0-1,0 1,0-1,1 0,-3-32,2 25,0 5,-1 0,0-1,1 1,-1 0,-1 0,1-1,0 1,-1 0,0 0,0 0,0 1,0-1,0 0,0 1,-4-4,-4-1,0-1,-22-12,31 20,-5-2,0-1,0 1,0 1,-1-1,1 1,-1 0,1 0,-1 1,1-1,-13 2,13-1,-9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08T12:33:01.714"/>
    </inkml:context>
    <inkml:brush xml:id="br0">
      <inkml:brushProperty name="width" value="0.05" units="cm"/>
      <inkml:brushProperty name="height" value="0.05" units="cm"/>
      <inkml:brushProperty name="color" value="#00B050"/>
      <inkml:brushProperty name="ignorePressure" value="1"/>
    </inkml:brush>
  </inkml:definitions>
  <inkml:trace contextRef="#ctx0" brushRef="#br0">14 1572,'-2'-2,"1"0,-1 0,1 0,0-1,0 1,0 0,0-1,0 1,1-1,-1 1,1-1,-1-4,0-34,1 33,3-46,3 1,14-64,-10 62,8-104,-15 131,1 0,1 1,1 0,1 0,18-46,1-4,2-24,11-35,-26 94,-8 25,0 1,1 0,0 0,10-15,95-138,-102 155,0 0,1 1,0 0,1 1,0 0,1 1,0 0,0 1,1 1,1 0,-1 1,23-10,-29 15,0 0,-1-1,10-7,-11 7,0 1,0 0,0 0,1 0,-1 0,11-2,18-2,0 1,1 2,0 1,52 4,-81 0,0 1,1 0,-1 0,0 0,0 0,-1 1,1 0,0 1,-1-1,7 7,-4-4,0 0,0-1,15 7,109 31,0 0,-92-29,42 8,-78-21,0 1,-1-1,1 1,-1 0,1 0,-1 0,0 0,0 0,0 1,0 0,0 0,0 0,0 0,-1 0,3 6,4 5,-2 0,10 25,-11-24,-3-5,0 0,0 0,2 20,-3-21,-1 0,1-1,0 1,1 0,0-1,4 9,4 8,15 41,-16-37,15 30,-18-42,-1 0,0 1,-1 0,-1 0,-1 0,0 1,-1-1,0 1,-3 33,3-32,0 0,1-1,1 1,1-1,14 37,-11-29,30 108,-16-46,9 60,-21-101,-10-46,0 1,1-1,-1 1,0 0,0-1,-1 1,1-1,0 1,-1 0,1-1,-1 1,0-1,0 1,0-1,-2 5,2-8,1 1,0 0,-1 0,1 0,0 0,0 0,-1-1,1 1,0 0,0 0,-1-1,1 1,0 0,0 0,0-1,-1 1,1 0,0-1,0 1,0 0,0-1,0 1,0 0,0-1,0 1,-1 0,1-1,0 1,0 0,0-1,0 1,1 0,-1-1,0 1,0-1,-2-16,2 10,1-52,-1 54,1 0,0 0,0 0,1 0,0 1,-1-1,2 0,-1 1,4-7,10-16,-13 20,1 0,0 0,0 1,0-1,1 1,11-10,-16 15,0 1,0 0,0 0,0 0,1 0,-1-1,0 1,0 0,0 0,0 0,1 0,-1 0,0 0,0 0,0 0,1 0,-1-1,0 1,0 0,1 0,-1 0,0 0,0 1,0-1,1 0,-1 0,0 0,0 0,1 0,-1 0,0 0,0 0,0 0,0 0,1 1,-1-1,0 0,2 11,-5 12,0-15,0 1,-1-1,0 0,0 0,-1-1,0 0,0 0,-1 0,0 0,0-1,-11 9,17-14,-1-1,1 0,0 0,-1 1,1-1,0 0,-1 0,1 0,-1 0,1 1,0-1,-1 0,1 0,-1 0,1 0,0 0,-1 0,1 0,-1 0,1 0,0-1,-1 1,1 0,-1 0,1 0,0 0,-1-1,1 1,0 0,-1 0,1-1,0 1,-1 0,1 0,0-1,0 1,-1-1,1 1,0 0,0-1,0 1,-1 0,1-1,0 1,0-1,0 1,0-1,0 1,0 0,0-1,0 1,0-1,0 1,0-1,0 0,-1-32,1 25,-1 5,1 0,-1-1,1 1,-1 0,0 0,0-1,0 1,-1 0,1 0,-1 0,1 1,-1-1,0 0,0 1,-3-4,-3-1,-1-1,-18-12,27 20,-5-2,0-1,0 1,-1 1,1-1,-1 1,1 0,0 0,-1 1,0-1,-9 2,10-1,-7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08T12:06:08.862"/>
    </inkml:context>
    <inkml:brush xml:id="br0">
      <inkml:brushProperty name="width" value="0.05" units="cm"/>
      <inkml:brushProperty name="height" value="0.05" units="cm"/>
      <inkml:brushProperty name="color" value="#F07EE2"/>
      <inkml:brushProperty name="ignorePressure" value="1"/>
    </inkml:brush>
  </inkml:definitions>
  <inkml:trace contextRef="#ctx0" brushRef="#br0">1929 1572,'1'-2,"1"0,-1 0,0 0,1-1,-1 1,0 0,0-1,0 1,-1-1,1 1,0-1,-1-4,1-34,-1 33,-3-46,-3 1,-16-64,11 62,-9-104,17 131,-1 0,-1 1,-2 0,-1 0,-19-46,-1-4,-2-24,-12-35,28 94,9 25,-1 1,0 0,-1 0,-10-15,-104-138,112 155,-1 0,-1 1,0 0,0 1,-1 0,-1 1,0 0,-1 1,0 1,0 0,-1 1,-23-10,30 15,1 0,0-1,-11-7,13 7,0 1,-1 0,0 0,1 0,-1 0,-11-2,-20-2,0 1,-1 2,0 1,-56 4,87 0,1 1,-1 0,0 0,1 0,0 0,-1 1,1 0,0 1,0-1,-7 7,5-4,-1 0,0-1,-16 7,-117 31,-1 0,100-29,-47 8,86-21,0 1,1-1,-1 1,0 0,0 0,1 0,-1 0,1 0,-1 1,1 0,0 0,0 0,1 0,-1 0,-3 6,-3 5,1 0,-10 25,11-24,4-5,-1 0,1 0,-2 20,3-21,1 0,-1-1,-1 1,0 0,0-1,-4 9,-6 8,-14 41,16-37,-16 30,19-42,1 0,1 1,1 0,0 0,1 0,1 1,1-1,1 1,1 33,-1-32,-2 0,0-1,-2 1,0-1,-15 37,11-29,-32 108,17-46,-9 60,22-101,10-46,1 1,0-1,0 1,0 0,0-1,0 1,0-1,1 1,-1 0,1-1,0 1,0-1,0 1,0-1,3 5,-4-8,0 1,1 0,-1 0,0 0,1 0,-1 0,0-1,0 1,1 0,-1 0,0-1,0 1,1 0,-1 0,0-1,0 1,0 0,0-1,1 1,-1 0,0-1,0 1,0 0,0-1,0 1,0 0,0-1,0 1,0 0,0-1,0 1,0 0,0-1,0 1,0-1,2-16,-2 10,-1-52,0 54,1 0,-2 0,1 0,-1 0,1 1,-1-1,-1 0,1 1,-5-7,-10-16,14 20,-1 0,-1 0,1 1,-1-1,0 1,-12-10,17 15,0 1,0 0,-1 0,1 0,0 0,0-1,0 1,-1 0,1 0,0 0,0 0,0 0,-1 0,1 0,0 0,0 0,-1-1,1 1,0 0,0 0,-1 0,1 0,0 1,0-1,0 0,-1 0,1 0,0 0,0 0,-1 0,1 0,0 0,0 0,0 0,-1 1,1-1,0 0,-2 11,5 12,0-15,1 1,0-1,0 0,1 0,0-1,0 0,1 0,0 0,0 0,1-1,12 9,-19-14,0-1,1 0,-1 0,0 1,1-1,-1 0,1 0,-1 0,1 0,-1 1,0-1,1 0,-1 0,1 0,-1 0,1 0,-1 0,0 0,1 0,-1 0,1-1,-1 1,1 0,-1 0,0 0,1 0,-1-1,1 1,-1 0,0 0,1-1,-1 1,0 0,1 0,-1-1,0 1,0-1,1 1,-1 0,0-1,0 1,0 0,1-1,-1 1,0-1,0 1,0-1,0 1,0 0,0-1,0 1,0-1,0 1,0-1,0 0,1-32,-1 25,1 5,-1 0,1-1,0 1,-1 0,1 0,1-1,-1 1,0 0,1 0,0 0,0 1,-1-1,2 0,-1 1,3-4,4-1,0-1,20-12,-28 20,4-2,1-1,-1 1,1 1,0-1,0 1,0 0,-1 0,1 1,0-1,11 2,-11-1,7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08T12:06:49.643"/>
    </inkml:context>
    <inkml:brush xml:id="br0">
      <inkml:brushProperty name="width" value="0.05" units="cm"/>
      <inkml:brushProperty name="height" value="0.05" units="cm"/>
      <inkml:brushProperty name="color" value="#1F497D"/>
      <inkml:brushProperty name="ignorePressure" value="1"/>
    </inkml:brush>
  </inkml:definitions>
  <inkml:trace contextRef="#ctx0" brushRef="#br0">1929 1572,'1'-2,"1"0,-1 0,0 0,1-1,-1 1,0 0,0-1,0 1,-1-1,1 1,0-1,-1-4,1-34,-1 33,-3-46,-3 1,-16-64,11 62,-9-104,17 131,-1 0,-1 1,-2 0,-1 0,-19-46,-1-4,-2-24,-12-35,28 94,9 25,-1 1,0 0,-1 0,-10-15,-104-138,112 155,-1 0,-1 1,0 0,0 1,-1 0,-1 1,0 0,-1 1,0 1,0 0,-1 1,-23-10,30 15,1 0,0-1,-11-7,13 7,0 1,-1 0,0 0,1 0,-1 0,-11-2,-20-2,0 1,-1 2,0 1,-56 4,87 0,1 1,-1 0,0 0,1 0,0 0,-1 1,1 0,0 1,0-1,-7 7,5-4,-1 0,0-1,-16 7,-117 31,-1 0,100-29,-47 8,86-21,0 1,1-1,-1 1,0 0,0 0,1 0,-1 0,1 0,-1 1,1 0,0 0,0 0,1 0,-1 0,-3 6,-3 5,1 0,-10 25,11-24,4-5,-1 0,1 0,-2 20,3-21,1 0,-1-1,-1 1,0 0,0-1,-4 9,-6 8,-14 41,16-37,-16 30,19-42,1 0,1 1,1 0,0 0,1 0,1 1,1-1,1 1,1 33,-1-32,-2 0,0-1,-2 1,0-1,-15 37,11-29,-32 108,17-46,-9 60,22-101,10-46,1 1,0-1,0 1,0 0,0-1,0 1,0-1,1 1,-1 0,1-1,0 1,0-1,0 1,0-1,3 5,-4-8,0 1,1 0,-1 0,0 0,1 0,-1 0,0-1,0 1,1 0,-1 0,0-1,0 1,1 0,-1 0,0-1,0 1,0 0,0-1,1 1,-1 0,0-1,0 1,0 0,0-1,0 1,0 0,0-1,0 1,0 0,0-1,0 1,0 0,0-1,0 1,0-1,2-16,-2 10,-1-52,0 54,1 0,-2 0,1 0,-1 0,1 1,-1-1,-1 0,1 1,-5-7,-10-16,14 20,-1 0,-1 0,1 1,-1-1,0 1,-12-10,17 15,0 1,0 0,-1 0,1 0,0 0,0-1,0 1,-1 0,1 0,0 0,0 0,0 0,-1 0,1 0,0 0,0 0,-1-1,1 1,0 0,0 0,-1 0,1 0,0 1,0-1,0 0,-1 0,1 0,0 0,0 0,-1 0,1 0,0 0,0 0,0 0,-1 1,1-1,0 0,-2 11,5 12,0-15,1 1,0-1,0 0,1 0,0-1,0 0,1 0,0 0,0 0,1-1,12 9,-19-14,0-1,1 0,-1 0,0 1,1-1,-1 0,1 0,-1 0,1 0,-1 1,0-1,1 0,-1 0,1 0,-1 0,1 0,-1 0,0 0,1 0,-1 0,1-1,-1 1,1 0,-1 0,0 0,1 0,-1-1,1 1,-1 0,0 0,1-1,-1 1,0 0,1 0,-1-1,0 1,0-1,1 1,-1 0,0-1,0 1,0 0,1-1,-1 1,0-1,0 1,0-1,0 1,0 0,0-1,0 1,0-1,0 1,0-1,0 0,1-32,-1 25,1 5,-1 0,1-1,0 1,-1 0,1 0,1-1,-1 1,0 0,1 0,0 0,0 1,-1-1,2 0,-1 1,3-4,4-1,0-1,20-12,-28 20,4-2,1-1,-1 1,1 1,0-1,0 1,0 0,-1 0,1 1,0-1,11 2,-11-1,7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08T12:06:50.155"/>
    </inkml:context>
    <inkml:brush xml:id="br0">
      <inkml:brushProperty name="width" value="0.05" units="cm"/>
      <inkml:brushProperty name="height" value="0.05" units="cm"/>
      <inkml:brushProperty name="color" value="#00B050"/>
      <inkml:brushProperty name="ignorePressure" value="1"/>
    </inkml:brush>
  </inkml:definitions>
  <inkml:trace contextRef="#ctx0" brushRef="#br0">1929 1572,'1'-2,"1"0,-1 0,0 0,1-1,-1 1,0 0,0-1,0 1,-1-1,1 1,0-1,-1-4,1-34,-1 33,-3-46,-3 1,-16-64,11 62,-9-104,17 131,-1 0,-1 1,-2 0,-1 0,-19-46,-1-4,-2-24,-12-35,28 94,9 25,-1 1,0 0,-1 0,-10-15,-104-138,112 155,-1 0,-1 1,0 0,0 1,-1 0,-1 1,0 0,-1 1,0 1,0 0,-1 1,-23-10,30 15,1 0,0-1,-11-7,13 7,0 1,-1 0,0 0,1 0,-1 0,-11-2,-20-2,0 1,-1 2,0 1,-56 4,87 0,1 1,-1 0,0 0,1 0,0 0,-1 1,1 0,0 1,0-1,-7 7,5-4,-1 0,0-1,-16 7,-117 31,-1 0,100-29,-47 8,86-21,0 1,1-1,-1 1,0 0,0 0,1 0,-1 0,1 0,-1 1,1 0,0 0,0 0,1 0,-1 0,-3 6,-3 5,1 0,-10 25,11-24,4-5,-1 0,1 0,-2 20,3-21,1 0,-1-1,-1 1,0 0,0-1,-4 9,-6 8,-14 41,16-37,-16 30,19-42,1 0,1 1,1 0,0 0,1 0,1 1,1-1,1 1,1 33,-1-32,-2 0,0-1,-2 1,0-1,-15 37,11-29,-32 108,17-46,-9 60,22-101,10-46,1 1,0-1,0 1,0 0,0-1,0 1,0-1,1 1,-1 0,1-1,0 1,0-1,0 1,0-1,3 5,-4-8,0 1,1 0,-1 0,0 0,1 0,-1 0,0-1,0 1,1 0,-1 0,0-1,0 1,1 0,-1 0,0-1,0 1,0 0,0-1,1 1,-1 0,0-1,0 1,0 0,0-1,0 1,0 0,0-1,0 1,0 0,0-1,0 1,0 0,0-1,0 1,0-1,2-16,-2 10,-1-52,0 54,1 0,-2 0,1 0,-1 0,1 1,-1-1,-1 0,1 1,-5-7,-10-16,14 20,-1 0,-1 0,1 1,-1-1,0 1,-12-10,17 15,0 1,0 0,-1 0,1 0,0 0,0-1,0 1,-1 0,1 0,0 0,0 0,0 0,-1 0,1 0,0 0,0 0,-1-1,1 1,0 0,0 0,-1 0,1 0,0 1,0-1,0 0,-1 0,1 0,0 0,0 0,-1 0,1 0,0 0,0 0,0 0,-1 1,1-1,0 0,-2 11,5 12,0-15,1 1,0-1,0 0,1 0,0-1,0 0,1 0,0 0,0 0,1-1,12 9,-19-14,0-1,1 0,-1 0,0 1,1-1,-1 0,1 0,-1 0,1 0,-1 1,0-1,1 0,-1 0,1 0,-1 0,1 0,-1 0,0 0,1 0,-1 0,1-1,-1 1,1 0,-1 0,0 0,1 0,-1-1,1 1,-1 0,0 0,1-1,-1 1,0 0,1 0,-1-1,0 1,0-1,1 1,-1 0,0-1,0 1,0 0,1-1,-1 1,0-1,0 1,0-1,0 1,0 0,0-1,0 1,0-1,0 1,0-1,0 0,1-32,-1 25,1 5,-1 0,1-1,0 1,-1 0,1 0,1-1,-1 1,0 0,1 0,0 0,0 1,-1-1,2 0,-1 1,3-4,4-1,0-1,20-12,-28 20,4-2,1-1,-1 1,1 1,0-1,0 1,0 0,-1 0,1 1,0-1,11 2,-11-1,7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08T12:06:49.643"/>
    </inkml:context>
    <inkml:brush xml:id="br0">
      <inkml:brushProperty name="width" value="0.05" units="cm"/>
      <inkml:brushProperty name="height" value="0.05" units="cm"/>
      <inkml:brushProperty name="color" value="#1F497D"/>
      <inkml:brushProperty name="ignorePressure" value="1"/>
    </inkml:brush>
  </inkml:definitions>
  <inkml:trace contextRef="#ctx0" brushRef="#br0">1929 1572,'1'-2,"1"0,-1 0,0 0,1-1,-1 1,0 0,0-1,0 1,-1-1,1 1,0-1,-1-4,1-34,-1 33,-3-46,-3 1,-16-64,11 62,-9-104,17 131,-1 0,-1 1,-2 0,-1 0,-19-46,-1-4,-2-24,-12-35,28 94,9 25,-1 1,0 0,-1 0,-10-15,-104-138,112 155,-1 0,-1 1,0 0,0 1,-1 0,-1 1,0 0,-1 1,0 1,0 0,-1 1,-23-10,30 15,1 0,0-1,-11-7,13 7,0 1,-1 0,0 0,1 0,-1 0,-11-2,-20-2,0 1,-1 2,0 1,-56 4,87 0,1 1,-1 0,0 0,1 0,0 0,-1 1,1 0,0 1,0-1,-7 7,5-4,-1 0,0-1,-16 7,-117 31,-1 0,100-29,-47 8,86-21,0 1,1-1,-1 1,0 0,0 0,1 0,-1 0,1 0,-1 1,1 0,0 0,0 0,1 0,-1 0,-3 6,-3 5,1 0,-10 25,11-24,4-5,-1 0,1 0,-2 20,3-21,1 0,-1-1,-1 1,0 0,0-1,-4 9,-6 8,-14 41,16-37,-16 30,19-42,1 0,1 1,1 0,0 0,1 0,1 1,1-1,1 1,1 33,-1-32,-2 0,0-1,-2 1,0-1,-15 37,11-29,-32 108,17-46,-9 60,22-101,10-46,1 1,0-1,0 1,0 0,0-1,0 1,0-1,1 1,-1 0,1-1,0 1,0-1,0 1,0-1,3 5,-4-8,0 1,1 0,-1 0,0 0,1 0,-1 0,0-1,0 1,1 0,-1 0,0-1,0 1,1 0,-1 0,0-1,0 1,0 0,0-1,1 1,-1 0,0-1,0 1,0 0,0-1,0 1,0 0,0-1,0 1,0 0,0-1,0 1,0 0,0-1,0 1,0-1,2-16,-2 10,-1-52,0 54,1 0,-2 0,1 0,-1 0,1 1,-1-1,-1 0,1 1,-5-7,-10-16,14 20,-1 0,-1 0,1 1,-1-1,0 1,-12-10,17 15,0 1,0 0,-1 0,1 0,0 0,0-1,0 1,-1 0,1 0,0 0,0 0,0 0,-1 0,1 0,0 0,0 0,-1-1,1 1,0 0,0 0,-1 0,1 0,0 1,0-1,0 0,-1 0,1 0,0 0,0 0,-1 0,1 0,0 0,0 0,0 0,-1 1,1-1,0 0,-2 11,5 12,0-15,1 1,0-1,0 0,1 0,0-1,0 0,1 0,0 0,0 0,1-1,12 9,-19-14,0-1,1 0,-1 0,0 1,1-1,-1 0,1 0,-1 0,1 0,-1 1,0-1,1 0,-1 0,1 0,-1 0,1 0,-1 0,0 0,1 0,-1 0,1-1,-1 1,1 0,-1 0,0 0,1 0,-1-1,1 1,-1 0,0 0,1-1,-1 1,0 0,1 0,-1-1,0 1,0-1,1 1,-1 0,0-1,0 1,0 0,1-1,-1 1,0-1,0 1,0-1,0 1,0 0,0-1,0 1,0-1,0 1,0-1,0 0,1-32,-1 25,1 5,-1 0,1-1,0 1,-1 0,1 0,1-1,-1 1,0 0,1 0,0 0,0 1,-1-1,2 0,-1 1,3-4,4-1,0-1,20-12,-28 20,4-2,1-1,-1 1,1 1,0-1,0 1,0 0,-1 0,1 1,0-1,11 2,-11-1,7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08T12:06:50.155"/>
    </inkml:context>
    <inkml:brush xml:id="br0">
      <inkml:brushProperty name="width" value="0.05" units="cm"/>
      <inkml:brushProperty name="height" value="0.05" units="cm"/>
      <inkml:brushProperty name="color" value="#00B050"/>
      <inkml:brushProperty name="ignorePressure" value="1"/>
    </inkml:brush>
  </inkml:definitions>
  <inkml:trace contextRef="#ctx0" brushRef="#br0">1929 1572,'1'-2,"1"0,-1 0,0 0,1-1,-1 1,0 0,0-1,0 1,-1-1,1 1,0-1,-1-4,1-34,-1 33,-3-46,-3 1,-16-64,11 62,-9-104,17 131,-1 0,-1 1,-2 0,-1 0,-19-46,-1-4,-2-24,-12-35,28 94,9 25,-1 1,0 0,-1 0,-10-15,-104-138,112 155,-1 0,-1 1,0 0,0 1,-1 0,-1 1,0 0,-1 1,0 1,0 0,-1 1,-23-10,30 15,1 0,0-1,-11-7,13 7,0 1,-1 0,0 0,1 0,-1 0,-11-2,-20-2,0 1,-1 2,0 1,-56 4,87 0,1 1,-1 0,0 0,1 0,0 0,-1 1,1 0,0 1,0-1,-7 7,5-4,-1 0,0-1,-16 7,-117 31,-1 0,100-29,-47 8,86-21,0 1,1-1,-1 1,0 0,0 0,1 0,-1 0,1 0,-1 1,1 0,0 0,0 0,1 0,-1 0,-3 6,-3 5,1 0,-10 25,11-24,4-5,-1 0,1 0,-2 20,3-21,1 0,-1-1,-1 1,0 0,0-1,-4 9,-6 8,-14 41,16-37,-16 30,19-42,1 0,1 1,1 0,0 0,1 0,1 1,1-1,1 1,1 33,-1-32,-2 0,0-1,-2 1,0-1,-15 37,11-29,-32 108,17-46,-9 60,22-101,10-46,1 1,0-1,0 1,0 0,0-1,0 1,0-1,1 1,-1 0,1-1,0 1,0-1,0 1,0-1,3 5,-4-8,0 1,1 0,-1 0,0 0,1 0,-1 0,0-1,0 1,1 0,-1 0,0-1,0 1,1 0,-1 0,0-1,0 1,0 0,0-1,1 1,-1 0,0-1,0 1,0 0,0-1,0 1,0 0,0-1,0 1,0 0,0-1,0 1,0 0,0-1,0 1,0-1,2-16,-2 10,-1-52,0 54,1 0,-2 0,1 0,-1 0,1 1,-1-1,-1 0,1 1,-5-7,-10-16,14 20,-1 0,-1 0,1 1,-1-1,0 1,-12-10,17 15,0 1,0 0,-1 0,1 0,0 0,0-1,0 1,-1 0,1 0,0 0,0 0,0 0,-1 0,1 0,0 0,0 0,-1-1,1 1,0 0,0 0,-1 0,1 0,0 1,0-1,0 0,-1 0,1 0,0 0,0 0,-1 0,1 0,0 0,0 0,0 0,-1 1,1-1,0 0,-2 11,5 12,0-15,1 1,0-1,0 0,1 0,0-1,0 0,1 0,0 0,0 0,1-1,12 9,-19-14,0-1,1 0,-1 0,0 1,1-1,-1 0,1 0,-1 0,1 0,-1 1,0-1,1 0,-1 0,1 0,-1 0,1 0,-1 0,0 0,1 0,-1 0,1-1,-1 1,1 0,-1 0,0 0,1 0,-1-1,1 1,-1 0,0 0,1-1,-1 1,0 0,1 0,-1-1,0 1,0-1,1 1,-1 0,0-1,0 1,0 0,1-1,-1 1,0-1,0 1,0-1,0 1,0 0,0-1,0 1,0-1,0 1,0-1,0 0,1-32,-1 25,1 5,-1 0,1-1,0 1,-1 0,1 0,1-1,-1 1,0 0,1 0,0 0,0 1,-1-1,2 0,-1 1,3-4,4-1,0-1,20-12,-28 20,4-2,1-1,-1 1,1 1,0-1,0 1,0 0,-1 0,1 1,0-1,11 2,-11-1,7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08T12:06:08.862"/>
    </inkml:context>
    <inkml:brush xml:id="br0">
      <inkml:brushProperty name="width" value="0.05" units="cm"/>
      <inkml:brushProperty name="height" value="0.05" units="cm"/>
      <inkml:brushProperty name="color" value="#F07EE2"/>
      <inkml:brushProperty name="ignorePressure" value="1"/>
    </inkml:brush>
  </inkml:definitions>
  <inkml:trace contextRef="#ctx0" brushRef="#br0">1929 1572,'1'-2,"1"0,-1 0,0 0,1-1,-1 1,0 0,0-1,0 1,-1-1,1 1,0-1,-1-4,1-34,-1 33,-3-46,-3 1,-16-64,11 62,-9-104,17 131,-1 0,-1 1,-2 0,-1 0,-19-46,-1-4,-2-24,-12-35,28 94,9 25,-1 1,0 0,-1 0,-10-15,-104-138,112 155,-1 0,-1 1,0 0,0 1,-1 0,-1 1,0 0,-1 1,0 1,0 0,-1 1,-23-10,30 15,1 0,0-1,-11-7,13 7,0 1,-1 0,0 0,1 0,-1 0,-11-2,-20-2,0 1,-1 2,0 1,-56 4,87 0,1 1,-1 0,0 0,1 0,0 0,-1 1,1 0,0 1,0-1,-7 7,5-4,-1 0,0-1,-16 7,-117 31,-1 0,100-29,-47 8,86-21,0 1,1-1,-1 1,0 0,0 0,1 0,-1 0,1 0,-1 1,1 0,0 0,0 0,1 0,-1 0,-3 6,-3 5,1 0,-10 25,11-24,4-5,-1 0,1 0,-2 20,3-21,1 0,-1-1,-1 1,0 0,0-1,-4 9,-6 8,-14 41,16-37,-16 30,19-42,1 0,1 1,1 0,0 0,1 0,1 1,1-1,1 1,1 33,-1-32,-2 0,0-1,-2 1,0-1,-15 37,11-29,-32 108,17-46,-9 60,22-101,10-46,1 1,0-1,0 1,0 0,0-1,0 1,0-1,1 1,-1 0,1-1,0 1,0-1,0 1,0-1,3 5,-4-8,0 1,1 0,-1 0,0 0,1 0,-1 0,0-1,0 1,1 0,-1 0,0-1,0 1,1 0,-1 0,0-1,0 1,0 0,0-1,1 1,-1 0,0-1,0 1,0 0,0-1,0 1,0 0,0-1,0 1,0 0,0-1,0 1,0 0,0-1,0 1,0-1,2-16,-2 10,-1-52,0 54,1 0,-2 0,1 0,-1 0,1 1,-1-1,-1 0,1 1,-5-7,-10-16,14 20,-1 0,-1 0,1 1,-1-1,0 1,-12-10,17 15,0 1,0 0,-1 0,1 0,0 0,0-1,0 1,-1 0,1 0,0 0,0 0,0 0,-1 0,1 0,0 0,0 0,-1-1,1 1,0 0,0 0,-1 0,1 0,0 1,0-1,0 0,-1 0,1 0,0 0,0 0,-1 0,1 0,0 0,0 0,0 0,-1 1,1-1,0 0,-2 11,5 12,0-15,1 1,0-1,0 0,1 0,0-1,0 0,1 0,0 0,0 0,1-1,12 9,-19-14,0-1,1 0,-1 0,0 1,1-1,-1 0,1 0,-1 0,1 0,-1 1,0-1,1 0,-1 0,1 0,-1 0,1 0,-1 0,0 0,1 0,-1 0,1-1,-1 1,1 0,-1 0,0 0,1 0,-1-1,1 1,-1 0,0 0,1-1,-1 1,0 0,1 0,-1-1,0 1,0-1,1 1,-1 0,0-1,0 1,0 0,1-1,-1 1,0-1,0 1,0-1,0 1,0 0,0-1,0 1,0-1,0 1,0-1,0 0,1-32,-1 25,1 5,-1 0,1-1,0 1,-1 0,1 0,1-1,-1 1,0 0,1 0,0 0,0 1,-1-1,2 0,-1 1,3-4,4-1,0-1,20-12,-28 20,4-2,1-1,-1 1,1 1,0-1,0 1,0 0,-1 0,1 1,0-1,11 2,-11-1,7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08T12:06:49.643"/>
    </inkml:context>
    <inkml:brush xml:id="br0">
      <inkml:brushProperty name="width" value="0.05" units="cm"/>
      <inkml:brushProperty name="height" value="0.05" units="cm"/>
      <inkml:brushProperty name="color" value="#1F497D"/>
      <inkml:brushProperty name="ignorePressure" value="1"/>
    </inkml:brush>
  </inkml:definitions>
  <inkml:trace contextRef="#ctx0" brushRef="#br0">1929 1572,'1'-2,"1"0,-1 0,0 0,1-1,-1 1,0 0,0-1,0 1,-1-1,1 1,0-1,-1-4,1-34,-1 33,-3-46,-3 1,-16-64,11 62,-9-104,17 131,-1 0,-1 1,-2 0,-1 0,-19-46,-1-4,-2-24,-12-35,28 94,9 25,-1 1,0 0,-1 0,-10-15,-104-138,112 155,-1 0,-1 1,0 0,0 1,-1 0,-1 1,0 0,-1 1,0 1,0 0,-1 1,-23-10,30 15,1 0,0-1,-11-7,13 7,0 1,-1 0,0 0,1 0,-1 0,-11-2,-20-2,0 1,-1 2,0 1,-56 4,87 0,1 1,-1 0,0 0,1 0,0 0,-1 1,1 0,0 1,0-1,-7 7,5-4,-1 0,0-1,-16 7,-117 31,-1 0,100-29,-47 8,86-21,0 1,1-1,-1 1,0 0,0 0,1 0,-1 0,1 0,-1 1,1 0,0 0,0 0,1 0,-1 0,-3 6,-3 5,1 0,-10 25,11-24,4-5,-1 0,1 0,-2 20,3-21,1 0,-1-1,-1 1,0 0,0-1,-4 9,-6 8,-14 41,16-37,-16 30,19-42,1 0,1 1,1 0,0 0,1 0,1 1,1-1,1 1,1 33,-1-32,-2 0,0-1,-2 1,0-1,-15 37,11-29,-32 108,17-46,-9 60,22-101,10-46,1 1,0-1,0 1,0 0,0-1,0 1,0-1,1 1,-1 0,1-1,0 1,0-1,0 1,0-1,3 5,-4-8,0 1,1 0,-1 0,0 0,1 0,-1 0,0-1,0 1,1 0,-1 0,0-1,0 1,1 0,-1 0,0-1,0 1,0 0,0-1,1 1,-1 0,0-1,0 1,0 0,0-1,0 1,0 0,0-1,0 1,0 0,0-1,0 1,0 0,0-1,0 1,0-1,2-16,-2 10,-1-52,0 54,1 0,-2 0,1 0,-1 0,1 1,-1-1,-1 0,1 1,-5-7,-10-16,14 20,-1 0,-1 0,1 1,-1-1,0 1,-12-10,17 15,0 1,0 0,-1 0,1 0,0 0,0-1,0 1,-1 0,1 0,0 0,0 0,0 0,-1 0,1 0,0 0,0 0,-1-1,1 1,0 0,0 0,-1 0,1 0,0 1,0-1,0 0,-1 0,1 0,0 0,0 0,-1 0,1 0,0 0,0 0,0 0,-1 1,1-1,0 0,-2 11,5 12,0-15,1 1,0-1,0 0,1 0,0-1,0 0,1 0,0 0,0 0,1-1,12 9,-19-14,0-1,1 0,-1 0,0 1,1-1,-1 0,1 0,-1 0,1 0,-1 1,0-1,1 0,-1 0,1 0,-1 0,1 0,-1 0,0 0,1 0,-1 0,1-1,-1 1,1 0,-1 0,0 0,1 0,-1-1,1 1,-1 0,0 0,1-1,-1 1,0 0,1 0,-1-1,0 1,0-1,1 1,-1 0,0-1,0 1,0 0,1-1,-1 1,0-1,0 1,0-1,0 1,0 0,0-1,0 1,0-1,0 1,0-1,0 0,1-32,-1 25,1 5,-1 0,1-1,0 1,-1 0,1 0,1-1,-1 1,0 0,1 0,0 0,0 1,-1-1,2 0,-1 1,3-4,4-1,0-1,20-12,-28 20,4-2,1-1,-1 1,1 1,0-1,0 1,0 0,-1 0,1 1,0-1,11 2,-11-1,7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08T12:06:50.155"/>
    </inkml:context>
    <inkml:brush xml:id="br0">
      <inkml:brushProperty name="width" value="0.05" units="cm"/>
      <inkml:brushProperty name="height" value="0.05" units="cm"/>
      <inkml:brushProperty name="color" value="#00B050"/>
      <inkml:brushProperty name="ignorePressure" value="1"/>
    </inkml:brush>
  </inkml:definitions>
  <inkml:trace contextRef="#ctx0" brushRef="#br0">1929 1572,'1'-2,"1"0,-1 0,0 0,1-1,-1 1,0 0,0-1,0 1,-1-1,1 1,0-1,-1-4,1-34,-1 33,-3-46,-3 1,-16-64,11 62,-9-104,17 131,-1 0,-1 1,-2 0,-1 0,-19-46,-1-4,-2-24,-12-35,28 94,9 25,-1 1,0 0,-1 0,-10-15,-104-138,112 155,-1 0,-1 1,0 0,0 1,-1 0,-1 1,0 0,-1 1,0 1,0 0,-1 1,-23-10,30 15,1 0,0-1,-11-7,13 7,0 1,-1 0,0 0,1 0,-1 0,-11-2,-20-2,0 1,-1 2,0 1,-56 4,87 0,1 1,-1 0,0 0,1 0,0 0,-1 1,1 0,0 1,0-1,-7 7,5-4,-1 0,0-1,-16 7,-117 31,-1 0,100-29,-47 8,86-21,0 1,1-1,-1 1,0 0,0 0,1 0,-1 0,1 0,-1 1,1 0,0 0,0 0,1 0,-1 0,-3 6,-3 5,1 0,-10 25,11-24,4-5,-1 0,1 0,-2 20,3-21,1 0,-1-1,-1 1,0 0,0-1,-4 9,-6 8,-14 41,16-37,-16 30,19-42,1 0,1 1,1 0,0 0,1 0,1 1,1-1,1 1,1 33,-1-32,-2 0,0-1,-2 1,0-1,-15 37,11-29,-32 108,17-46,-9 60,22-101,10-46,1 1,0-1,0 1,0 0,0-1,0 1,0-1,1 1,-1 0,1-1,0 1,0-1,0 1,0-1,3 5,-4-8,0 1,1 0,-1 0,0 0,1 0,-1 0,0-1,0 1,1 0,-1 0,0-1,0 1,1 0,-1 0,0-1,0 1,0 0,0-1,1 1,-1 0,0-1,0 1,0 0,0-1,0 1,0 0,0-1,0 1,0 0,0-1,0 1,0 0,0-1,0 1,0-1,2-16,-2 10,-1-52,0 54,1 0,-2 0,1 0,-1 0,1 1,-1-1,-1 0,1 1,-5-7,-10-16,14 20,-1 0,-1 0,1 1,-1-1,0 1,-12-10,17 15,0 1,0 0,-1 0,1 0,0 0,0-1,0 1,-1 0,1 0,0 0,0 0,0 0,-1 0,1 0,0 0,0 0,-1-1,1 1,0 0,0 0,-1 0,1 0,0 1,0-1,0 0,-1 0,1 0,0 0,0 0,-1 0,1 0,0 0,0 0,0 0,-1 1,1-1,0 0,-2 11,5 12,0-15,1 1,0-1,0 0,1 0,0-1,0 0,1 0,0 0,0 0,1-1,12 9,-19-14,0-1,1 0,-1 0,0 1,1-1,-1 0,1 0,-1 0,1 0,-1 1,0-1,1 0,-1 0,1 0,-1 0,1 0,-1 0,0 0,1 0,-1 0,1-1,-1 1,1 0,-1 0,0 0,1 0,-1-1,1 1,-1 0,0 0,1-1,-1 1,0 0,1 0,-1-1,0 1,0-1,1 1,-1 0,0-1,0 1,0 0,1-1,-1 1,0-1,0 1,0-1,0 1,0 0,0-1,0 1,0-1,0 1,0-1,0 0,1-32,-1 25,1 5,-1 0,1-1,0 1,-1 0,1 0,1-1,-1 1,0 0,1 0,0 0,0 1,-1-1,2 0,-1 1,3-4,4-1,0-1,20-12,-28 20,4-2,1-1,-1 1,1 1,0-1,0 1,0 0,-1 0,1 1,0-1,11 2,-11-1,7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08T12:06:08.862"/>
    </inkml:context>
    <inkml:brush xml:id="br0">
      <inkml:brushProperty name="width" value="0.05" units="cm"/>
      <inkml:brushProperty name="height" value="0.05" units="cm"/>
      <inkml:brushProperty name="color" value="#F07EE2"/>
      <inkml:brushProperty name="ignorePressure" value="1"/>
    </inkml:brush>
  </inkml:definitions>
  <inkml:trace contextRef="#ctx0" brushRef="#br0">1929 1572,'1'-2,"1"0,-1 0,0 0,1-1,-1 1,0 0,0-1,0 1,-1-1,1 1,0-1,-1-4,1-34,-1 33,-3-46,-3 1,-16-64,11 62,-9-104,17 131,-1 0,-1 1,-2 0,-1 0,-19-46,-1-4,-2-24,-12-35,28 94,9 25,-1 1,0 0,-1 0,-10-15,-104-138,112 155,-1 0,-1 1,0 0,0 1,-1 0,-1 1,0 0,-1 1,0 1,0 0,-1 1,-23-10,30 15,1 0,0-1,-11-7,13 7,0 1,-1 0,0 0,1 0,-1 0,-11-2,-20-2,0 1,-1 2,0 1,-56 4,87 0,1 1,-1 0,0 0,1 0,0 0,-1 1,1 0,0 1,0-1,-7 7,5-4,-1 0,0-1,-16 7,-117 31,-1 0,100-29,-47 8,86-21,0 1,1-1,-1 1,0 0,0 0,1 0,-1 0,1 0,-1 1,1 0,0 0,0 0,1 0,-1 0,-3 6,-3 5,1 0,-10 25,11-24,4-5,-1 0,1 0,-2 20,3-21,1 0,-1-1,-1 1,0 0,0-1,-4 9,-6 8,-14 41,16-37,-16 30,19-42,1 0,1 1,1 0,0 0,1 0,1 1,1-1,1 1,1 33,-1-32,-2 0,0-1,-2 1,0-1,-15 37,11-29,-32 108,17-46,-9 60,22-101,10-46,1 1,0-1,0 1,0 0,0-1,0 1,0-1,1 1,-1 0,1-1,0 1,0-1,0 1,0-1,3 5,-4-8,0 1,1 0,-1 0,0 0,1 0,-1 0,0-1,0 1,1 0,-1 0,0-1,0 1,1 0,-1 0,0-1,0 1,0 0,0-1,1 1,-1 0,0-1,0 1,0 0,0-1,0 1,0 0,0-1,0 1,0 0,0-1,0 1,0 0,0-1,0 1,0-1,2-16,-2 10,-1-52,0 54,1 0,-2 0,1 0,-1 0,1 1,-1-1,-1 0,1 1,-5-7,-10-16,14 20,-1 0,-1 0,1 1,-1-1,0 1,-12-10,17 15,0 1,0 0,-1 0,1 0,0 0,0-1,0 1,-1 0,1 0,0 0,0 0,0 0,-1 0,1 0,0 0,0 0,-1-1,1 1,0 0,0 0,-1 0,1 0,0 1,0-1,0 0,-1 0,1 0,0 0,0 0,-1 0,1 0,0 0,0 0,0 0,-1 1,1-1,0 0,-2 11,5 12,0-15,1 1,0-1,0 0,1 0,0-1,0 0,1 0,0 0,0 0,1-1,12 9,-19-14,0-1,1 0,-1 0,0 1,1-1,-1 0,1 0,-1 0,1 0,-1 1,0-1,1 0,-1 0,1 0,-1 0,1 0,-1 0,0 0,1 0,-1 0,1-1,-1 1,1 0,-1 0,0 0,1 0,-1-1,1 1,-1 0,0 0,1-1,-1 1,0 0,1 0,-1-1,0 1,0-1,1 1,-1 0,0-1,0 1,0 0,1-1,-1 1,0-1,0 1,0-1,0 1,0 0,0-1,0 1,0-1,0 1,0-1,0 0,1-32,-1 25,1 5,-1 0,1-1,0 1,-1 0,1 0,1-1,-1 1,0 0,1 0,0 0,0 1,-1-1,2 0,-1 1,3-4,4-1,0-1,20-12,-28 20,4-2,1-1,-1 1,1 1,0-1,0 1,0 0,-1 0,1 1,0-1,11 2,-11-1,7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08T12:06:50.155"/>
    </inkml:context>
    <inkml:brush xml:id="br0">
      <inkml:brushProperty name="width" value="0.05" units="cm"/>
      <inkml:brushProperty name="height" value="0.05" units="cm"/>
      <inkml:brushProperty name="color" value="#00B050"/>
      <inkml:brushProperty name="ignorePressure" value="1"/>
    </inkml:brush>
  </inkml:definitions>
  <inkml:trace contextRef="#ctx0" brushRef="#br0">1929 1572,'1'-2,"1"0,-1 0,0 0,1-1,-1 1,0 0,0-1,0 1,-1-1,1 1,0-1,-1-4,1-34,-1 33,-3-46,-3 1,-16-64,11 62,-9-104,17 131,-1 0,-1 1,-2 0,-1 0,-19-46,-1-4,-2-24,-12-35,28 94,9 25,-1 1,0 0,-1 0,-10-15,-104-138,112 155,-1 0,-1 1,0 0,0 1,-1 0,-1 1,0 0,-1 1,0 1,0 0,-1 1,-23-10,30 15,1 0,0-1,-11-7,13 7,0 1,-1 0,0 0,1 0,-1 0,-11-2,-20-2,0 1,-1 2,0 1,-56 4,87 0,1 1,-1 0,0 0,1 0,0 0,-1 1,1 0,0 1,0-1,-7 7,5-4,-1 0,0-1,-16 7,-117 31,-1 0,100-29,-47 8,86-21,0 1,1-1,-1 1,0 0,0 0,1 0,-1 0,1 0,-1 1,1 0,0 0,0 0,1 0,-1 0,-3 6,-3 5,1 0,-10 25,11-24,4-5,-1 0,1 0,-2 20,3-21,1 0,-1-1,-1 1,0 0,0-1,-4 9,-6 8,-14 41,16-37,-16 30,19-42,1 0,1 1,1 0,0 0,1 0,1 1,1-1,1 1,1 33,-1-32,-2 0,0-1,-2 1,0-1,-15 37,11-29,-32 108,17-46,-9 60,22-101,10-46,1 1,0-1,0 1,0 0,0-1,0 1,0-1,1 1,-1 0,1-1,0 1,0-1,0 1,0-1,3 5,-4-8,0 1,1 0,-1 0,0 0,1 0,-1 0,0-1,0 1,1 0,-1 0,0-1,0 1,1 0,-1 0,0-1,0 1,0 0,0-1,1 1,-1 0,0-1,0 1,0 0,0-1,0 1,0 0,0-1,0 1,0 0,0-1,0 1,0 0,0-1,0 1,0-1,2-16,-2 10,-1-52,0 54,1 0,-2 0,1 0,-1 0,1 1,-1-1,-1 0,1 1,-5-7,-10-16,14 20,-1 0,-1 0,1 1,-1-1,0 1,-12-10,17 15,0 1,0 0,-1 0,1 0,0 0,0-1,0 1,-1 0,1 0,0 0,0 0,0 0,-1 0,1 0,0 0,0 0,-1-1,1 1,0 0,0 0,-1 0,1 0,0 1,0-1,0 0,-1 0,1 0,0 0,0 0,-1 0,1 0,0 0,0 0,0 0,-1 1,1-1,0 0,-2 11,5 12,0-15,1 1,0-1,0 0,1 0,0-1,0 0,1 0,0 0,0 0,1-1,12 9,-19-14,0-1,1 0,-1 0,0 1,1-1,-1 0,1 0,-1 0,1 0,-1 1,0-1,1 0,-1 0,1 0,-1 0,1 0,-1 0,0 0,1 0,-1 0,1-1,-1 1,1 0,-1 0,0 0,1 0,-1-1,1 1,-1 0,0 0,1-1,-1 1,0 0,1 0,-1-1,0 1,0-1,1 1,-1 0,0-1,0 1,0 0,1-1,-1 1,0-1,0 1,0-1,0 1,0 0,0-1,0 1,0-1,0 1,0-1,0 0,1-32,-1 25,1 5,-1 0,1-1,0 1,-1 0,1 0,1-1,-1 1,0 0,1 0,0 0,0 1,-1-1,2 0,-1 1,3-4,4-1,0-1,20-12,-28 20,4-2,1-1,-1 1,1 1,0-1,0 1,0 0,-1 0,1 1,0-1,11 2,-11-1,7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08T12:06:08.862"/>
    </inkml:context>
    <inkml:brush xml:id="br0">
      <inkml:brushProperty name="width" value="0.05" units="cm"/>
      <inkml:brushProperty name="height" value="0.05" units="cm"/>
      <inkml:brushProperty name="color" value="#F07EE2"/>
      <inkml:brushProperty name="ignorePressure" value="1"/>
    </inkml:brush>
  </inkml:definitions>
  <inkml:trace contextRef="#ctx0" brushRef="#br0">1929 1572,'1'-2,"1"0,-1 0,0 0,1-1,-1 1,0 0,0-1,0 1,-1-1,1 1,0-1,-1-4,1-34,-1 33,-3-46,-3 1,-16-64,11 62,-9-104,17 131,-1 0,-1 1,-2 0,-1 0,-19-46,-1-4,-2-24,-12-35,28 94,9 25,-1 1,0 0,-1 0,-10-15,-104-138,112 155,-1 0,-1 1,0 0,0 1,-1 0,-1 1,0 0,-1 1,0 1,0 0,-1 1,-23-10,30 15,1 0,0-1,-11-7,13 7,0 1,-1 0,0 0,1 0,-1 0,-11-2,-20-2,0 1,-1 2,0 1,-56 4,87 0,1 1,-1 0,0 0,1 0,0 0,-1 1,1 0,0 1,0-1,-7 7,5-4,-1 0,0-1,-16 7,-117 31,-1 0,100-29,-47 8,86-21,0 1,1-1,-1 1,0 0,0 0,1 0,-1 0,1 0,-1 1,1 0,0 0,0 0,1 0,-1 0,-3 6,-3 5,1 0,-10 25,11-24,4-5,-1 0,1 0,-2 20,3-21,1 0,-1-1,-1 1,0 0,0-1,-4 9,-6 8,-14 41,16-37,-16 30,19-42,1 0,1 1,1 0,0 0,1 0,1 1,1-1,1 1,1 33,-1-32,-2 0,0-1,-2 1,0-1,-15 37,11-29,-32 108,17-46,-9 60,22-101,10-46,1 1,0-1,0 1,0 0,0-1,0 1,0-1,1 1,-1 0,1-1,0 1,0-1,0 1,0-1,3 5,-4-8,0 1,1 0,-1 0,0 0,1 0,-1 0,0-1,0 1,1 0,-1 0,0-1,0 1,1 0,-1 0,0-1,0 1,0 0,0-1,1 1,-1 0,0-1,0 1,0 0,0-1,0 1,0 0,0-1,0 1,0 0,0-1,0 1,0 0,0-1,0 1,0-1,2-16,-2 10,-1-52,0 54,1 0,-2 0,1 0,-1 0,1 1,-1-1,-1 0,1 1,-5-7,-10-16,14 20,-1 0,-1 0,1 1,-1-1,0 1,-12-10,17 15,0 1,0 0,-1 0,1 0,0 0,0-1,0 1,-1 0,1 0,0 0,0 0,0 0,-1 0,1 0,0 0,0 0,-1-1,1 1,0 0,0 0,-1 0,1 0,0 1,0-1,0 0,-1 0,1 0,0 0,0 0,-1 0,1 0,0 0,0 0,0 0,-1 1,1-1,0 0,-2 11,5 12,0-15,1 1,0-1,0 0,1 0,0-1,0 0,1 0,0 0,0 0,1-1,12 9,-19-14,0-1,1 0,-1 0,0 1,1-1,-1 0,1 0,-1 0,1 0,-1 1,0-1,1 0,-1 0,1 0,-1 0,1 0,-1 0,0 0,1 0,-1 0,1-1,-1 1,1 0,-1 0,0 0,1 0,-1-1,1 1,-1 0,0 0,1-1,-1 1,0 0,1 0,-1-1,0 1,0-1,1 1,-1 0,0-1,0 1,0 0,1-1,-1 1,0-1,0 1,0-1,0 1,0 0,0-1,0 1,0-1,0 1,0-1,0 0,1-32,-1 25,1 5,-1 0,1-1,0 1,-1 0,1 0,1-1,-1 1,0 0,1 0,0 0,0 1,-1-1,2 0,-1 1,3-4,4-1,0-1,20-12,-28 20,4-2,1-1,-1 1,1 1,0-1,0 1,0 0,-1 0,1 1,0-1,11 2,-11-1,7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00FA8F-A353-4977-89AC-727E962172A0}" type="datetimeFigureOut">
              <a:rPr lang="nb-NO" smtClean="0"/>
              <a:t>21.02.2024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0B9CF5-CADC-47C8-90B6-0047F2E1BB8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62416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 b="0" i="0"/>
            </a:pPr>
            <a:fld id="{03FED6E5-ED65-4858-B424-9922C4728F8B}" type="slidenum">
              <a:rPr lang="nb-NO" smtClean="0"/>
              <a:t>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36182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 txBox="1">
            <a:spLocks noGrp="1" noChangeArrowheads="1"/>
          </p:cNvSpPr>
          <p:nvPr/>
        </p:nvSpPr>
        <p:spPr bwMode="auto">
          <a:xfrm>
            <a:off x="3857625" y="9445625"/>
            <a:ext cx="2947988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05" tIns="45853" rIns="91705" bIns="45853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C9C7E305-4ADA-4121-997F-9FD5C53A75EC}" type="slidenum">
              <a:rPr lang="ar-SA" altLang="nb-NO" sz="1200">
                <a:latin typeface="Times" panose="02020603050405020304" pitchFamily="18" charset="0"/>
              </a:rPr>
              <a:pPr algn="r"/>
              <a:t>18</a:t>
            </a:fld>
            <a:endParaRPr lang="nn-NO" altLang="nb-NO" sz="1200">
              <a:latin typeface="Times" panose="02020603050405020304" pitchFamily="18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460267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 txBox="1">
            <a:spLocks noGrp="1" noChangeArrowheads="1"/>
          </p:cNvSpPr>
          <p:nvPr/>
        </p:nvSpPr>
        <p:spPr bwMode="auto">
          <a:xfrm>
            <a:off x="3857625" y="9445625"/>
            <a:ext cx="2947988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05" tIns="45853" rIns="91705" bIns="45853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C9C7E305-4ADA-4121-997F-9FD5C53A75EC}" type="slidenum">
              <a:rPr lang="ar-SA" altLang="nb-NO" sz="1200">
                <a:latin typeface="Times" panose="02020603050405020304" pitchFamily="18" charset="0"/>
              </a:rPr>
              <a:pPr algn="r"/>
              <a:t>19</a:t>
            </a:fld>
            <a:endParaRPr lang="nn-NO" altLang="nb-NO" sz="1200">
              <a:latin typeface="Times" panose="02020603050405020304" pitchFamily="18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975955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 txBox="1">
            <a:spLocks noGrp="1" noChangeArrowheads="1"/>
          </p:cNvSpPr>
          <p:nvPr/>
        </p:nvSpPr>
        <p:spPr bwMode="auto">
          <a:xfrm>
            <a:off x="3857625" y="9445625"/>
            <a:ext cx="2947988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05" tIns="45853" rIns="91705" bIns="45853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23C1004A-3DE3-4588-ABE9-E0AC35113A2D}" type="slidenum">
              <a:rPr lang="ar-SA" altLang="nb-NO" sz="1200">
                <a:latin typeface="Times" panose="02020603050405020304" pitchFamily="18" charset="0"/>
              </a:rPr>
              <a:pPr algn="r"/>
              <a:t>21</a:t>
            </a:fld>
            <a:endParaRPr lang="nn-NO" altLang="nb-NO" sz="1200">
              <a:latin typeface="Times" panose="02020603050405020304" pitchFamily="18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529839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626DEF0-C805-4CAF-B8AE-C900B25204A6}" type="slidenum">
              <a:rPr lang="ar-SA" altLang="nb-NO" smtClean="0"/>
              <a:pPr>
                <a:spcBef>
                  <a:spcPct val="0"/>
                </a:spcBef>
              </a:pPr>
              <a:t>22</a:t>
            </a:fld>
            <a:endParaRPr lang="nn-NO" altLang="nb-NO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nb-NO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B16505D-36F6-424A-90A6-D368148F430E}" type="slidenum">
              <a:rPr lang="ar-SA" altLang="nb-NO" smtClean="0"/>
              <a:pPr>
                <a:spcBef>
                  <a:spcPct val="0"/>
                </a:spcBef>
              </a:pPr>
              <a:t>23</a:t>
            </a:fld>
            <a:endParaRPr lang="nn-NO" altLang="nb-NO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97087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AF221F87-2B60-4105-A68C-0B94EEFEE6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2FBEFCF-F303-4C1A-B658-1647574FB1C9}" type="slidenum">
              <a:rPr lang="ar-SA" altLang="nb-NO"/>
              <a:pPr>
                <a:spcBef>
                  <a:spcPct val="0"/>
                </a:spcBef>
              </a:pPr>
              <a:t>32</a:t>
            </a:fld>
            <a:endParaRPr lang="nn-NO" altLang="nb-NO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C5712981-864B-4E31-8D2F-673978692A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E161C1A5-DE69-4617-82E3-25EC2CEF22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099659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FE87F7A-16B3-42E8-AF11-32AD6AD2C1A2}" type="slidenum">
              <a:rPr lang="ar-SA" altLang="nb-NO" smtClean="0"/>
              <a:pPr>
                <a:spcBef>
                  <a:spcPct val="0"/>
                </a:spcBef>
              </a:pPr>
              <a:t>40</a:t>
            </a:fld>
            <a:endParaRPr lang="nn-NO" altLang="nb-NO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589319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91087" y="2677415"/>
            <a:ext cx="10363200" cy="901094"/>
          </a:xfrm>
        </p:spPr>
        <p:txBody>
          <a:bodyPr anchor="t" anchorCtr="0"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91087" y="3645154"/>
            <a:ext cx="103632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100015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>
            <a:normAutofit/>
          </a:bodyPr>
          <a:lstStyle>
            <a:lvl1pPr algn="l"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532236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983850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42352415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>
            <a:normAutofit/>
          </a:bodyPr>
          <a:lstStyle>
            <a:lvl1pPr>
              <a:defRPr sz="4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031831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1737-0A4A-4DB4-BC3B-16F9BBE12DA5}" type="datetimeFigureOut">
              <a:rPr lang="nb-NO" smtClean="0"/>
              <a:t>21.02.2024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0EC37-9CDE-46BE-AE8D-D547DDF5FB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71714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1737-0A4A-4DB4-BC3B-16F9BBE12DA5}" type="datetimeFigureOut">
              <a:rPr lang="nb-NO" smtClean="0"/>
              <a:t>21.02.2024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0EC37-9CDE-46BE-AE8D-D547DDF5FB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76050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1737-0A4A-4DB4-BC3B-16F9BBE12DA5}" type="datetimeFigureOut">
              <a:rPr lang="nb-NO" smtClean="0"/>
              <a:t>21.02.2024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0EC37-9CDE-46BE-AE8D-D547DDF5FB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088288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1737-0A4A-4DB4-BC3B-16F9BBE12DA5}" type="datetimeFigureOut">
              <a:rPr lang="nb-NO" smtClean="0"/>
              <a:t>21.02.2024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0EC37-9CDE-46BE-AE8D-D547DDF5FB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26757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1737-0A4A-4DB4-BC3B-16F9BBE12DA5}" type="datetimeFigureOut">
              <a:rPr lang="nb-NO" smtClean="0"/>
              <a:t>21.02.2024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0EC37-9CDE-46BE-AE8D-D547DDF5FB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93548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1737-0A4A-4DB4-BC3B-16F9BBE12DA5}" type="datetimeFigureOut">
              <a:rPr lang="nb-NO" smtClean="0"/>
              <a:t>21.02.2024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0EC37-9CDE-46BE-AE8D-D547DDF5FB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5739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4" name="Plassholder for lysbildenummer 5"/>
          <p:cNvSpPr txBox="1">
            <a:spLocks/>
          </p:cNvSpPr>
          <p:nvPr userDrawn="1"/>
        </p:nvSpPr>
        <p:spPr>
          <a:xfrm>
            <a:off x="153493" y="6537870"/>
            <a:ext cx="456108" cy="252102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sz="1000" b="1" i="0" smtClean="0">
                <a:solidFill>
                  <a:schemeClr val="bg1"/>
                </a:solidFill>
                <a:latin typeface="Arial"/>
                <a:cs typeface="Arial"/>
              </a:rPr>
              <a:pPr algn="ctr"/>
              <a:t>‹#›</a:t>
            </a:fld>
            <a:endParaRPr lang="nb-NO" sz="1000" b="1" i="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00198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1737-0A4A-4DB4-BC3B-16F9BBE12DA5}" type="datetimeFigureOut">
              <a:rPr lang="nb-NO" smtClean="0"/>
              <a:t>21.02.2024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0EC37-9CDE-46BE-AE8D-D547DDF5FB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67131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1737-0A4A-4DB4-BC3B-16F9BBE12DA5}" type="datetimeFigureOut">
              <a:rPr lang="nb-NO" smtClean="0"/>
              <a:t>21.02.2024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0EC37-9CDE-46BE-AE8D-D547DDF5FB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811565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1737-0A4A-4DB4-BC3B-16F9BBE12DA5}" type="datetimeFigureOut">
              <a:rPr lang="nb-NO" smtClean="0"/>
              <a:t>21.02.2024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0EC37-9CDE-46BE-AE8D-D547DDF5FB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01141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1737-0A4A-4DB4-BC3B-16F9BBE12DA5}" type="datetimeFigureOut">
              <a:rPr lang="nb-NO" smtClean="0"/>
              <a:t>21.02.2024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0EC37-9CDE-46BE-AE8D-D547DDF5FB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773339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1737-0A4A-4DB4-BC3B-16F9BBE12DA5}" type="datetimeFigureOut">
              <a:rPr lang="nb-NO" smtClean="0"/>
              <a:t>21.02.2024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0EC37-9CDE-46BE-AE8D-D547DDF5FB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07368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5BF62-1437-42A1-9A9C-040CDC86C808}" type="datetimeFigureOut">
              <a:rPr lang="nb-NO" smtClean="0"/>
              <a:t>21.02.2024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EA91-4702-48A2-94C7-2A4C527363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81161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5BF62-1437-42A1-9A9C-040CDC86C808}" type="datetimeFigureOut">
              <a:rPr lang="nb-NO" smtClean="0"/>
              <a:t>21.02.2024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EA91-4702-48A2-94C7-2A4C527363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71339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5BF62-1437-42A1-9A9C-040CDC86C808}" type="datetimeFigureOut">
              <a:rPr lang="nb-NO" smtClean="0"/>
              <a:t>21.02.2024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EA91-4702-48A2-94C7-2A4C527363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53172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5BF62-1437-42A1-9A9C-040CDC86C808}" type="datetimeFigureOut">
              <a:rPr lang="nb-NO" smtClean="0"/>
              <a:t>21.02.2024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EA91-4702-48A2-94C7-2A4C527363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621475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5BF62-1437-42A1-9A9C-040CDC86C808}" type="datetimeFigureOut">
              <a:rPr lang="nb-NO" smtClean="0"/>
              <a:t>21.02.2024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EA91-4702-48A2-94C7-2A4C527363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5764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1443238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5BF62-1437-42A1-9A9C-040CDC86C808}" type="datetimeFigureOut">
              <a:rPr lang="nb-NO" smtClean="0"/>
              <a:t>21.02.2024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EA91-4702-48A2-94C7-2A4C527363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031156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5BF62-1437-42A1-9A9C-040CDC86C808}" type="datetimeFigureOut">
              <a:rPr lang="nb-NO" smtClean="0"/>
              <a:t>21.02.2024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EA91-4702-48A2-94C7-2A4C527363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56206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5BF62-1437-42A1-9A9C-040CDC86C808}" type="datetimeFigureOut">
              <a:rPr lang="nb-NO" smtClean="0"/>
              <a:t>21.02.2024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EA91-4702-48A2-94C7-2A4C527363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757020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5BF62-1437-42A1-9A9C-040CDC86C808}" type="datetimeFigureOut">
              <a:rPr lang="nb-NO" smtClean="0"/>
              <a:t>21.02.2024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EA91-4702-48A2-94C7-2A4C527363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05383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5BF62-1437-42A1-9A9C-040CDC86C808}" type="datetimeFigureOut">
              <a:rPr lang="nb-NO" smtClean="0"/>
              <a:t>21.02.2024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EA91-4702-48A2-94C7-2A4C527363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15696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5BF62-1437-42A1-9A9C-040CDC86C808}" type="datetimeFigureOut">
              <a:rPr lang="nb-NO" smtClean="0"/>
              <a:t>21.02.2024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EA91-4702-48A2-94C7-2A4C527363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911113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7863-FE82-4862-914B-A127150EC428}" type="datetimeFigureOut">
              <a:rPr lang="nb-NO" smtClean="0"/>
              <a:t>21.02.2024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2E6F1-2B18-47C1-90AC-B901DF76A4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447715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7863-FE82-4862-914B-A127150EC428}" type="datetimeFigureOut">
              <a:rPr lang="nb-NO" smtClean="0"/>
              <a:t>21.02.2024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2E6F1-2B18-47C1-90AC-B901DF76A4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935784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7863-FE82-4862-914B-A127150EC428}" type="datetimeFigureOut">
              <a:rPr lang="nb-NO" smtClean="0"/>
              <a:t>21.02.2024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2E6F1-2B18-47C1-90AC-B901DF76A4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60075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7863-FE82-4862-914B-A127150EC428}" type="datetimeFigureOut">
              <a:rPr lang="nb-NO" smtClean="0"/>
              <a:t>21.02.2024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2E6F1-2B18-47C1-90AC-B901DF76A4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41884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9824604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7863-FE82-4862-914B-A127150EC428}" type="datetimeFigureOut">
              <a:rPr lang="nb-NO" smtClean="0"/>
              <a:t>21.02.2024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2E6F1-2B18-47C1-90AC-B901DF76A4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61440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7863-FE82-4862-914B-A127150EC428}" type="datetimeFigureOut">
              <a:rPr lang="nb-NO" smtClean="0"/>
              <a:t>21.02.2024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2E6F1-2B18-47C1-90AC-B901DF76A4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853719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7863-FE82-4862-914B-A127150EC428}" type="datetimeFigureOut">
              <a:rPr lang="nb-NO" smtClean="0"/>
              <a:t>21.02.2024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2E6F1-2B18-47C1-90AC-B901DF76A4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74210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7863-FE82-4862-914B-A127150EC428}" type="datetimeFigureOut">
              <a:rPr lang="nb-NO" smtClean="0"/>
              <a:t>21.02.2024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2E6F1-2B18-47C1-90AC-B901DF76A4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623662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7863-FE82-4862-914B-A127150EC428}" type="datetimeFigureOut">
              <a:rPr lang="nb-NO" smtClean="0"/>
              <a:t>21.02.2024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2E6F1-2B18-47C1-90AC-B901DF76A4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99118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7863-FE82-4862-914B-A127150EC428}" type="datetimeFigureOut">
              <a:rPr lang="nb-NO" smtClean="0"/>
              <a:t>21.02.2024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2E6F1-2B18-47C1-90AC-B901DF76A4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645382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7863-FE82-4862-914B-A127150EC428}" type="datetimeFigureOut">
              <a:rPr lang="nb-NO" smtClean="0"/>
              <a:t>21.02.2024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2E6F1-2B18-47C1-90AC-B901DF76A4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15738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372914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702236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172249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718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>
            <a:normAutofit/>
          </a:bodyPr>
          <a:lstStyle>
            <a:lvl1pPr algn="l"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>
                <a:latin typeface="+mj-lt"/>
              </a:defRPr>
            </a:lvl1pPr>
            <a:lvl2pPr>
              <a:defRPr sz="28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596486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6" name="Bilde 5" descr="hor_blaa_stripe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8448"/>
            <a:ext cx="12192000" cy="47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09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708" r:id="rId12"/>
    <p:sldLayoutId id="2147483659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C1737-0A4A-4DB4-BC3B-16F9BBE12DA5}" type="datetimeFigureOut">
              <a:rPr lang="nb-NO" smtClean="0"/>
              <a:t>21.02.2024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0EC37-9CDE-46BE-AE8D-D547DDF5FB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37842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5BF62-1437-42A1-9A9C-040CDC86C808}" type="datetimeFigureOut">
              <a:rPr lang="nb-NO" smtClean="0"/>
              <a:t>21.02.2024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9EA91-4702-48A2-94C7-2A4C527363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7232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B7863-FE82-4862-914B-A127150EC428}" type="datetimeFigureOut">
              <a:rPr lang="nb-NO" smtClean="0"/>
              <a:t>21.02.2024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2E6F1-2B18-47C1-90AC-B901DF76A4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70431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journal/00981354/143/supp/C" TargetMode="External"/><Relationship Id="rId2" Type="http://schemas.openxmlformats.org/officeDocument/2006/relationships/hyperlink" Target="https://www.sciencedirect.com/science/journal/00981354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customXml" Target="../ink/ink2.xml"/><Relationship Id="rId4" Type="http://schemas.openxmlformats.org/officeDocument/2006/relationships/image" Target="../media/image26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customXml" Target="../ink/ink4.xml"/><Relationship Id="rId7" Type="http://schemas.openxmlformats.org/officeDocument/2006/relationships/customXml" Target="../ink/ink6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customXml" Target="../ink/ink5.xml"/><Relationship Id="rId4" Type="http://schemas.openxmlformats.org/officeDocument/2006/relationships/image" Target="../media/image2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7" Type="http://schemas.openxmlformats.org/officeDocument/2006/relationships/image" Target="../media/image28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.xml"/><Relationship Id="rId5" Type="http://schemas.openxmlformats.org/officeDocument/2006/relationships/image" Target="../media/image26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7" Type="http://schemas.openxmlformats.org/officeDocument/2006/relationships/image" Target="../media/image30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0.xml"/><Relationship Id="rId5" Type="http://schemas.openxmlformats.org/officeDocument/2006/relationships/image" Target="../media/image26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.xml"/><Relationship Id="rId3" Type="http://schemas.openxmlformats.org/officeDocument/2006/relationships/customXml" Target="../ink/ink11.xml"/><Relationship Id="rId7" Type="http://schemas.openxmlformats.org/officeDocument/2006/relationships/image" Target="../media/image30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.xml"/><Relationship Id="rId5" Type="http://schemas.openxmlformats.org/officeDocument/2006/relationships/image" Target="../media/image260.png"/><Relationship Id="rId10" Type="http://schemas.openxmlformats.org/officeDocument/2006/relationships/image" Target="../media/image75.png"/><Relationship Id="rId9" Type="http://schemas.openxmlformats.org/officeDocument/2006/relationships/image" Target="../media/image31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.xml"/><Relationship Id="rId3" Type="http://schemas.openxmlformats.org/officeDocument/2006/relationships/customXml" Target="../ink/ink14.xml"/><Relationship Id="rId7" Type="http://schemas.openxmlformats.org/officeDocument/2006/relationships/image" Target="../media/image27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5.xml"/><Relationship Id="rId5" Type="http://schemas.openxmlformats.org/officeDocument/2006/relationships/image" Target="../media/image260.png"/><Relationship Id="rId9" Type="http://schemas.openxmlformats.org/officeDocument/2006/relationships/image" Target="../media/image28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6188" y="793916"/>
            <a:ext cx="11930321" cy="901094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Putting Optimization into process control</a:t>
            </a:r>
            <a:endParaRPr lang="nb-NO" sz="23900" dirty="0">
              <a:solidFill>
                <a:srgbClr val="FF0000"/>
              </a:solidFill>
            </a:endParaRPr>
          </a:p>
        </p:txBody>
      </p:sp>
      <p:sp>
        <p:nvSpPr>
          <p:cNvPr id="7" name="Undertittel 2"/>
          <p:cNvSpPr>
            <a:spLocks noGrp="1"/>
          </p:cNvSpPr>
          <p:nvPr>
            <p:ph type="subTitle" idx="1"/>
          </p:nvPr>
        </p:nvSpPr>
        <p:spPr>
          <a:xfrm>
            <a:off x="2179336" y="1999430"/>
            <a:ext cx="7833327" cy="3561730"/>
          </a:xfrm>
        </p:spPr>
        <p:txBody>
          <a:bodyPr>
            <a:noAutofit/>
          </a:bodyPr>
          <a:lstStyle/>
          <a:p>
            <a:pPr algn="ctr"/>
            <a:r>
              <a:rPr lang="es-MX" sz="3600" b="1" dirty="0">
                <a:solidFill>
                  <a:schemeClr val="tx1"/>
                </a:solidFill>
              </a:rPr>
              <a:t>Sigurd Skogestad</a:t>
            </a:r>
          </a:p>
          <a:p>
            <a:pPr algn="ctr"/>
            <a:endParaRPr lang="es-MX" sz="2200" b="1" dirty="0">
              <a:solidFill>
                <a:schemeClr val="tx1"/>
              </a:solidFill>
            </a:endParaRPr>
          </a:p>
          <a:p>
            <a:pPr algn="ctr"/>
            <a:r>
              <a:rPr lang="es-MX" sz="2200" b="1" dirty="0">
                <a:solidFill>
                  <a:schemeClr val="tx1"/>
                </a:solidFill>
              </a:rPr>
              <a:t>Department of </a:t>
            </a:r>
            <a:r>
              <a:rPr lang="es-MX" sz="2200" b="1" dirty="0" err="1">
                <a:solidFill>
                  <a:schemeClr val="tx1"/>
                </a:solidFill>
              </a:rPr>
              <a:t>Chemical</a:t>
            </a:r>
            <a:r>
              <a:rPr lang="es-MX" sz="2200" b="1" dirty="0">
                <a:solidFill>
                  <a:schemeClr val="tx1"/>
                </a:solidFill>
              </a:rPr>
              <a:t> </a:t>
            </a:r>
            <a:r>
              <a:rPr lang="es-MX" sz="2200" b="1" dirty="0" err="1">
                <a:solidFill>
                  <a:schemeClr val="tx1"/>
                </a:solidFill>
              </a:rPr>
              <a:t>Engineering</a:t>
            </a:r>
            <a:endParaRPr lang="es-MX" sz="2200" b="1" dirty="0">
              <a:solidFill>
                <a:schemeClr val="tx1"/>
              </a:solidFill>
            </a:endParaRPr>
          </a:p>
          <a:p>
            <a:pPr algn="ctr"/>
            <a:r>
              <a:rPr lang="es-MX" sz="2200" b="1" dirty="0" err="1">
                <a:solidFill>
                  <a:schemeClr val="tx1"/>
                </a:solidFill>
              </a:rPr>
              <a:t>Norwegian</a:t>
            </a:r>
            <a:r>
              <a:rPr lang="es-MX" sz="2200" b="1" dirty="0">
                <a:solidFill>
                  <a:schemeClr val="tx1"/>
                </a:solidFill>
              </a:rPr>
              <a:t> University of Science and Technology (NTNU)</a:t>
            </a:r>
          </a:p>
          <a:p>
            <a:pPr algn="ctr"/>
            <a:r>
              <a:rPr lang="es-MX" sz="2200" b="1" dirty="0">
                <a:solidFill>
                  <a:schemeClr val="tx1"/>
                </a:solidFill>
              </a:rPr>
              <a:t>Trondheim</a:t>
            </a:r>
          </a:p>
          <a:p>
            <a:pPr algn="ctr"/>
            <a:endParaRPr lang="es-MX" sz="2200" b="1" dirty="0">
              <a:solidFill>
                <a:schemeClr val="tx1"/>
              </a:solidFill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4917924" y="5082490"/>
            <a:ext cx="26597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b-NO" altLang="nb-NO" sz="1600" dirty="0">
                <a:latin typeface="Arial" panose="020B0604020202020204" pitchFamily="34" charset="0"/>
              </a:rPr>
              <a:t>University of Porto (FEUP)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nb-NO" altLang="nb-NO" sz="1600" dirty="0">
                <a:latin typeface="Arial" panose="020B0604020202020204" pitchFamily="34" charset="0"/>
              </a:rPr>
              <a:t>21 Feb. 2024</a:t>
            </a:r>
          </a:p>
        </p:txBody>
      </p:sp>
    </p:spTree>
    <p:extLst>
      <p:ext uri="{BB962C8B-B14F-4D97-AF65-F5344CB8AC3E}">
        <p14:creationId xmlns:p14="http://schemas.microsoft.com/office/powerpoint/2010/main" val="1036670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51CF112-F905-4A18-BB13-253E4B6B22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3325" y="2038349"/>
            <a:ext cx="7791450" cy="3590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A598DA-DE64-48F4-B22F-0534AF6B1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353" y="791944"/>
            <a:ext cx="3099280" cy="4466610"/>
          </a:xfrm>
          <a:prstGeom prst="rect">
            <a:avLst/>
          </a:prstGeom>
          <a:scene3d>
            <a:camera prst="orthographicFront">
              <a:rot lat="0" lon="0" rev="60000"/>
            </a:camera>
            <a:lightRig rig="threePt" dir="t"/>
          </a:scene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063B86-CF86-4548-A223-22B49BC4D81C}"/>
              </a:ext>
            </a:extLst>
          </p:cNvPr>
          <p:cNvSpPr txBox="1"/>
          <p:nvPr/>
        </p:nvSpPr>
        <p:spPr>
          <a:xfrm>
            <a:off x="400050" y="5419725"/>
            <a:ext cx="2669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At </a:t>
            </a:r>
            <a:r>
              <a:rPr lang="nb-NO" dirty="0" err="1"/>
              <a:t>home</a:t>
            </a:r>
            <a:r>
              <a:rPr lang="nb-NO" dirty="0"/>
              <a:t> </a:t>
            </a:r>
            <a:r>
              <a:rPr lang="nb-NO" dirty="0" err="1"/>
              <a:t>doing</a:t>
            </a:r>
            <a:r>
              <a:rPr lang="nb-NO" dirty="0"/>
              <a:t> </a:t>
            </a:r>
            <a:r>
              <a:rPr lang="nb-NO" dirty="0" err="1"/>
              <a:t>moonshine</a:t>
            </a:r>
            <a:endParaRPr lang="nb-NO" dirty="0"/>
          </a:p>
          <a:p>
            <a:r>
              <a:rPr lang="nb-NO" dirty="0" err="1"/>
              <a:t>distillation</a:t>
            </a:r>
            <a:r>
              <a:rPr lang="nb-NO" dirty="0"/>
              <a:t> (1979)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BA396D-BB92-4837-B2C4-86591FF5E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9275" y="404812"/>
            <a:ext cx="2609850" cy="1476375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91A8B86D-626C-4A8C-BB7E-F5BB117E66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0087" y="100012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altLang="nb-NO" sz="3800" dirty="0">
                <a:solidFill>
                  <a:srgbClr val="FF0000"/>
                </a:solidFill>
              </a:rPr>
              <a:t>Distillation</a:t>
            </a:r>
            <a:br>
              <a:rPr lang="en-US" altLang="nb-NO" sz="3800" dirty="0"/>
            </a:br>
            <a:endParaRPr lang="en-US" altLang="nb-NO" sz="3800" dirty="0"/>
          </a:p>
        </p:txBody>
      </p:sp>
    </p:spTree>
    <p:extLst>
      <p:ext uri="{BB962C8B-B14F-4D97-AF65-F5344CB8AC3E}">
        <p14:creationId xmlns:p14="http://schemas.microsoft.com/office/powerpoint/2010/main" val="69516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EB2A29-16A5-4DF5-B6B2-4D2C7692F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2275"/>
            <a:ext cx="10096500" cy="3838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A9047E-789B-4D18-A4BD-10E8E615F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1239"/>
            <a:ext cx="863917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87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97B562-AAD0-4F91-9DD8-CDDCECF8F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3605"/>
            <a:ext cx="11481072" cy="9519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055EFE-92B8-40C2-88B0-B99FECED7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09" y="4202130"/>
            <a:ext cx="4484518" cy="22318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D5B5E56-FBBB-40AA-A96A-0F657A7BEFF2}"/>
              </a:ext>
            </a:extLst>
          </p:cNvPr>
          <p:cNvSpPr/>
          <p:nvPr/>
        </p:nvSpPr>
        <p:spPr>
          <a:xfrm>
            <a:off x="6381750" y="804321"/>
            <a:ext cx="1057275" cy="57680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DB0005-A0A0-4E36-8370-94A0B9747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292" y="2424629"/>
            <a:ext cx="1705510" cy="7894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F77405-6109-4B4A-9FE7-27541F0BEA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181" y="3217764"/>
            <a:ext cx="2564460" cy="4109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592918-0D49-4654-AE6B-0159E22627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181" y="3635783"/>
            <a:ext cx="1114375" cy="3876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5C9B2D-E058-47F4-9B1B-F19B85216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5996" y="2135132"/>
            <a:ext cx="7404566" cy="20801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BD4121-1986-4C15-83B9-69DC9A2E6B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181" y="1718586"/>
            <a:ext cx="3722691" cy="8563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4B3CB16-EE15-4A5F-8FE6-D87DA4108245}"/>
              </a:ext>
            </a:extLst>
          </p:cNvPr>
          <p:cNvSpPr/>
          <p:nvPr/>
        </p:nvSpPr>
        <p:spPr>
          <a:xfrm>
            <a:off x="269661" y="2568540"/>
            <a:ext cx="2802312" cy="14819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ED784DF-756B-419D-9200-9D60A01A6ABF}"/>
                  </a:ext>
                </a:extLst>
              </p:cNvPr>
              <p:cNvSpPr txBox="1"/>
              <p:nvPr/>
            </p:nvSpPr>
            <p:spPr>
              <a:xfrm>
                <a:off x="3189342" y="2986931"/>
                <a:ext cx="126964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24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nb-NO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nb-NO" sz="2400" b="0" i="1" smtClean="0"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nb-NO" sz="2400" b="0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nb-NO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ED784DF-756B-419D-9200-9D60A01A6A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9342" y="2986931"/>
                <a:ext cx="1269642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2E4784D8-51EA-4F26-A691-7DAB1817AF2D}"/>
              </a:ext>
            </a:extLst>
          </p:cNvPr>
          <p:cNvSpPr txBox="1"/>
          <p:nvPr/>
        </p:nvSpPr>
        <p:spPr>
          <a:xfrm>
            <a:off x="3071973" y="2680257"/>
            <a:ext cx="1912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Tuning parameter: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B7C3913-9EC6-448F-A2F8-8E78FCEBA663}"/>
              </a:ext>
            </a:extLst>
          </p:cNvPr>
          <p:cNvSpPr/>
          <p:nvPr/>
        </p:nvSpPr>
        <p:spPr>
          <a:xfrm>
            <a:off x="1119884" y="2963932"/>
            <a:ext cx="286286" cy="2467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BA646D5-6BEC-439E-A0B1-CB90C84082B1}"/>
              </a:ext>
            </a:extLst>
          </p:cNvPr>
          <p:cNvSpPr/>
          <p:nvPr/>
        </p:nvSpPr>
        <p:spPr>
          <a:xfrm>
            <a:off x="2050465" y="3286098"/>
            <a:ext cx="286286" cy="2467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4A3E379-E4CA-45DA-8CD0-EAA345FE5FF5}"/>
              </a:ext>
            </a:extLst>
          </p:cNvPr>
          <p:cNvSpPr/>
          <p:nvPr/>
        </p:nvSpPr>
        <p:spPr>
          <a:xfrm>
            <a:off x="3345178" y="3106167"/>
            <a:ext cx="315716" cy="3321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9DB4EF-0ABB-43C5-851D-798B901E1C53}"/>
              </a:ext>
            </a:extLst>
          </p:cNvPr>
          <p:cNvSpPr txBox="1"/>
          <p:nvPr/>
        </p:nvSpPr>
        <p:spPr>
          <a:xfrm>
            <a:off x="163720" y="119469"/>
            <a:ext cx="529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rgbClr val="FF0000"/>
                </a:solidFill>
              </a:rPr>
              <a:t>SIMC PID tuning </a:t>
            </a:r>
            <a:r>
              <a:rPr lang="nb-NO" sz="3200" dirty="0" err="1">
                <a:solidFill>
                  <a:srgbClr val="FF0000"/>
                </a:solidFill>
              </a:rPr>
              <a:t>rule</a:t>
            </a:r>
            <a:r>
              <a:rPr lang="nb-NO" sz="3200" dirty="0">
                <a:solidFill>
                  <a:srgbClr val="FF0000"/>
                </a:solidFill>
              </a:rPr>
              <a:t> (2001) </a:t>
            </a:r>
            <a:endParaRPr lang="nb-NO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A8566B-44EF-45C6-8190-7D3C7EF159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1"/>
          <a:stretch>
            <a:fillRect/>
          </a:stretch>
        </p:blipFill>
        <p:spPr>
          <a:xfrm>
            <a:off x="4734445" y="2039871"/>
            <a:ext cx="7667668" cy="417283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E174381-0D7B-722D-9FF0-114105B08AD6}"/>
              </a:ext>
            </a:extLst>
          </p:cNvPr>
          <p:cNvSpPr/>
          <p:nvPr/>
        </p:nvSpPr>
        <p:spPr>
          <a:xfrm>
            <a:off x="3499526" y="853914"/>
            <a:ext cx="1484830" cy="57680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51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218D404-A70E-4FA9-B761-F46C7BB4D6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56893" y="291655"/>
            <a:ext cx="3354618" cy="48263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5A34EA-6515-4AD2-97F2-856378FCE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33" y="274638"/>
            <a:ext cx="3328392" cy="48243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88BB1D-5CD8-476C-A170-A70F2CF16791}"/>
              </a:ext>
            </a:extLst>
          </p:cNvPr>
          <p:cNvSpPr txBox="1"/>
          <p:nvPr/>
        </p:nvSpPr>
        <p:spPr>
          <a:xfrm>
            <a:off x="377571" y="5091008"/>
            <a:ext cx="1810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2000, 2003, 2009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55C564-7554-4E70-8736-28BB8DAF7D0C}"/>
              </a:ext>
            </a:extLst>
          </p:cNvPr>
          <p:cNvSpPr txBox="1"/>
          <p:nvPr/>
        </p:nvSpPr>
        <p:spPr>
          <a:xfrm>
            <a:off x="8398276" y="525068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2009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EC86DD-1A55-43D6-BA2E-899CB3528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5108" y="291655"/>
            <a:ext cx="2200847" cy="53283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793D5D-ADC0-4424-8C1D-6F858446DCC8}"/>
              </a:ext>
            </a:extLst>
          </p:cNvPr>
          <p:cNvSpPr txBox="1"/>
          <p:nvPr/>
        </p:nvSpPr>
        <p:spPr>
          <a:xfrm>
            <a:off x="5229225" y="562558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2000</a:t>
            </a:r>
          </a:p>
        </p:txBody>
      </p:sp>
    </p:spTree>
    <p:extLst>
      <p:ext uri="{BB962C8B-B14F-4D97-AF65-F5344CB8AC3E}">
        <p14:creationId xmlns:p14="http://schemas.microsoft.com/office/powerpoint/2010/main" val="448652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CFEBE-4BDF-4712-AD72-86BF18C64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Chemical Engineering and Process Systems Engineering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DD8E8F-CA60-475E-B764-B86DC01EC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3937" y="1705769"/>
            <a:ext cx="10144125" cy="4314825"/>
          </a:xfrm>
        </p:spPr>
      </p:pic>
    </p:spTree>
    <p:extLst>
      <p:ext uri="{BB962C8B-B14F-4D97-AF65-F5344CB8AC3E}">
        <p14:creationId xmlns:p14="http://schemas.microsoft.com/office/powerpoint/2010/main" val="2885507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923E4-90BB-4DD9-89DB-0B3AE9FA4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69F46-72F5-4CA6-A53C-192216445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E06D04-4B3D-4E1B-8FDE-10C396E27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001" y="0"/>
            <a:ext cx="8637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07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DEF06-1495-4323-8E22-4AC5C0393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Process systems 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400B0-BB77-464C-A1AE-CA4427381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getting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big</a:t>
            </a:r>
            <a:r>
              <a:rPr lang="nb-NO" dirty="0"/>
              <a:t> </a:t>
            </a:r>
            <a:r>
              <a:rPr lang="nb-NO" dirty="0" err="1"/>
              <a:t>picture</a:t>
            </a:r>
            <a:r>
              <a:rPr lang="nb-NO" dirty="0"/>
              <a:t> </a:t>
            </a:r>
            <a:r>
              <a:rPr lang="nb-NO" dirty="0" err="1"/>
              <a:t>without</a:t>
            </a:r>
            <a:r>
              <a:rPr lang="nb-NO" dirty="0"/>
              <a:t> </a:t>
            </a:r>
            <a:r>
              <a:rPr lang="nb-NO" dirty="0" err="1"/>
              <a:t>loosing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details</a:t>
            </a:r>
            <a:endParaRPr lang="nb-NO" dirty="0"/>
          </a:p>
          <a:p>
            <a:endParaRPr lang="nb-NO" dirty="0"/>
          </a:p>
          <a:p>
            <a:r>
              <a:rPr lang="nb-NO" dirty="0" err="1"/>
              <a:t>Studying</a:t>
            </a:r>
            <a:r>
              <a:rPr lang="nb-NO" dirty="0"/>
              <a:t> and </a:t>
            </a:r>
            <a:r>
              <a:rPr lang="nb-NO" dirty="0" err="1"/>
              <a:t>combining</a:t>
            </a:r>
            <a:r>
              <a:rPr lang="nb-NO" dirty="0"/>
              <a:t> different </a:t>
            </a:r>
            <a:r>
              <a:rPr lang="nb-NO" dirty="0" err="1"/>
              <a:t>length</a:t>
            </a:r>
            <a:r>
              <a:rPr lang="nb-NO" dirty="0"/>
              <a:t> </a:t>
            </a:r>
            <a:r>
              <a:rPr lang="nb-NO" dirty="0" err="1"/>
              <a:t>scales</a:t>
            </a:r>
            <a:r>
              <a:rPr lang="nb-NO" dirty="0"/>
              <a:t> (</a:t>
            </a:r>
            <a:r>
              <a:rPr lang="nb-NO" dirty="0" err="1"/>
              <a:t>nm</a:t>
            </a:r>
            <a:r>
              <a:rPr lang="nb-NO" dirty="0"/>
              <a:t> to km)</a:t>
            </a:r>
          </a:p>
          <a:p>
            <a:r>
              <a:rPr lang="nb-NO" dirty="0"/>
              <a:t>… different time </a:t>
            </a:r>
            <a:r>
              <a:rPr lang="nb-NO" dirty="0" err="1"/>
              <a:t>scales</a:t>
            </a:r>
            <a:r>
              <a:rPr lang="nb-NO" dirty="0"/>
              <a:t> </a:t>
            </a:r>
          </a:p>
          <a:p>
            <a:endParaRPr lang="nb-NO" dirty="0"/>
          </a:p>
          <a:p>
            <a:r>
              <a:rPr lang="nb-NO" dirty="0" err="1"/>
              <a:t>Also</a:t>
            </a:r>
            <a:r>
              <a:rPr lang="nb-NO" dirty="0"/>
              <a:t>: … </a:t>
            </a:r>
            <a:r>
              <a:rPr lang="nb-NO" dirty="0" err="1"/>
              <a:t>combining</a:t>
            </a:r>
            <a:r>
              <a:rPr lang="nb-NO" dirty="0"/>
              <a:t> </a:t>
            </a:r>
            <a:r>
              <a:rPr lang="nb-NO" dirty="0" err="1"/>
              <a:t>physical</a:t>
            </a:r>
            <a:r>
              <a:rPr lang="nb-NO" dirty="0"/>
              <a:t> </a:t>
            </a:r>
            <a:r>
              <a:rPr lang="nb-NO" dirty="0" err="1"/>
              <a:t>models</a:t>
            </a:r>
            <a:r>
              <a:rPr lang="nb-NO" dirty="0"/>
              <a:t> and data</a:t>
            </a:r>
          </a:p>
          <a:p>
            <a:endParaRPr lang="nb-NO" dirty="0"/>
          </a:p>
          <a:p>
            <a:r>
              <a:rPr lang="nb-NO" dirty="0" err="1"/>
              <a:t>Classical</a:t>
            </a:r>
            <a:r>
              <a:rPr lang="nb-NO" dirty="0"/>
              <a:t> </a:t>
            </a:r>
            <a:r>
              <a:rPr lang="nb-NO" dirty="0" err="1"/>
              <a:t>solution</a:t>
            </a:r>
            <a:r>
              <a:rPr lang="nb-NO" dirty="0"/>
              <a:t>: Make «</a:t>
            </a:r>
            <a:r>
              <a:rPr lang="nb-NO" dirty="0" err="1"/>
              <a:t>boxes</a:t>
            </a:r>
            <a:r>
              <a:rPr lang="nb-NO" dirty="0"/>
              <a:t>»</a:t>
            </a:r>
          </a:p>
          <a:p>
            <a:endParaRPr lang="nb-NO" dirty="0"/>
          </a:p>
          <a:p>
            <a:r>
              <a:rPr lang="nb-NO" dirty="0" err="1"/>
              <a:t>Get</a:t>
            </a:r>
            <a:r>
              <a:rPr lang="nb-NO" dirty="0"/>
              <a:t> rid of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boxes</a:t>
            </a:r>
            <a:r>
              <a:rPr lang="nb-NO" dirty="0"/>
              <a:t>? </a:t>
            </a:r>
            <a:r>
              <a:rPr lang="nb-NO" dirty="0" err="1"/>
              <a:t>Tempting</a:t>
            </a:r>
            <a:r>
              <a:rPr lang="nb-NO" dirty="0"/>
              <a:t>, </a:t>
            </a:r>
            <a:r>
              <a:rPr lang="nb-NO" dirty="0" err="1"/>
              <a:t>but</a:t>
            </a:r>
            <a:r>
              <a:rPr lang="nb-NO" dirty="0"/>
              <a:t> </a:t>
            </a:r>
            <a:r>
              <a:rPr lang="nb-NO" dirty="0" err="1"/>
              <a:t>it’s</a:t>
            </a:r>
            <a:r>
              <a:rPr lang="nb-NO" dirty="0"/>
              <a:t> not a </a:t>
            </a:r>
            <a:r>
              <a:rPr lang="nb-NO" dirty="0" err="1"/>
              <a:t>good</a:t>
            </a:r>
            <a:r>
              <a:rPr lang="nb-NO" dirty="0"/>
              <a:t> </a:t>
            </a:r>
            <a:r>
              <a:rPr lang="nb-NO" dirty="0" err="1"/>
              <a:t>idea</a:t>
            </a:r>
            <a:endParaRPr lang="nb-NO" dirty="0"/>
          </a:p>
          <a:p>
            <a:endParaRPr lang="nb-NO" dirty="0"/>
          </a:p>
          <a:p>
            <a:r>
              <a:rPr lang="nb-NO" dirty="0"/>
              <a:t>This talk: Break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optimization</a:t>
            </a:r>
            <a:r>
              <a:rPr lang="nb-NO" dirty="0"/>
              <a:t> </a:t>
            </a:r>
            <a:r>
              <a:rPr lang="nb-NO" dirty="0" err="1"/>
              <a:t>into</a:t>
            </a:r>
            <a:r>
              <a:rPr lang="nb-NO" dirty="0"/>
              <a:t> </a:t>
            </a:r>
            <a:r>
              <a:rPr lang="nb-NO" dirty="0" err="1"/>
              <a:t>smaller</a:t>
            </a:r>
            <a:r>
              <a:rPr lang="nb-NO" dirty="0"/>
              <a:t> </a:t>
            </a:r>
            <a:r>
              <a:rPr lang="nb-NO" dirty="0" err="1"/>
              <a:t>pieces</a:t>
            </a:r>
            <a:r>
              <a:rPr lang="nb-NO" dirty="0"/>
              <a:t> (</a:t>
            </a:r>
            <a:r>
              <a:rPr lang="nb-NO" dirty="0" err="1"/>
              <a:t>boxes</a:t>
            </a:r>
            <a:r>
              <a:rPr lang="nb-NO" dirty="0"/>
              <a:t>) and make </a:t>
            </a:r>
            <a:r>
              <a:rPr lang="nb-NO" dirty="0" err="1"/>
              <a:t>use</a:t>
            </a:r>
            <a:r>
              <a:rPr lang="nb-NO" dirty="0"/>
              <a:t> of </a:t>
            </a:r>
            <a:r>
              <a:rPr lang="nb-NO" dirty="0" err="1"/>
              <a:t>process</a:t>
            </a:r>
            <a:r>
              <a:rPr lang="nb-NO" dirty="0"/>
              <a:t> control for </a:t>
            </a:r>
            <a:r>
              <a:rPr lang="nb-NO" dirty="0" err="1"/>
              <a:t>solving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29973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262" y="33002"/>
            <a:ext cx="10972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600" dirty="0"/>
              <a:t>Process control: Hierarchical decision system </a:t>
            </a:r>
            <a:br>
              <a:rPr lang="en-GB" sz="3600" dirty="0"/>
            </a:br>
            <a:r>
              <a:rPr lang="en-GB" sz="3600" dirty="0"/>
              <a:t>based on time scale separation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797783" y="1283951"/>
            <a:ext cx="2532490" cy="5052616"/>
            <a:chOff x="2059671" y="1602914"/>
            <a:chExt cx="2532490" cy="5052616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9671" y="1602914"/>
              <a:ext cx="2532490" cy="4603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Line 15"/>
            <p:cNvSpPr>
              <a:spLocks noChangeShapeType="1"/>
            </p:cNvSpPr>
            <p:nvPr/>
          </p:nvSpPr>
          <p:spPr bwMode="auto">
            <a:xfrm>
              <a:off x="4307218" y="6034818"/>
              <a:ext cx="0" cy="620712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de-DE"/>
            </a:p>
          </p:txBody>
        </p:sp>
        <p:grpSp>
          <p:nvGrpSpPr>
            <p:cNvPr id="15" name="Group 21"/>
            <p:cNvGrpSpPr>
              <a:grpSpLocks/>
            </p:cNvGrpSpPr>
            <p:nvPr/>
          </p:nvGrpSpPr>
          <p:grpSpPr bwMode="auto">
            <a:xfrm>
              <a:off x="4163550" y="6250718"/>
              <a:ext cx="287337" cy="215900"/>
              <a:chOff x="2699" y="4065"/>
              <a:chExt cx="181" cy="136"/>
            </a:xfrm>
          </p:grpSpPr>
          <p:sp>
            <p:nvSpPr>
              <p:cNvPr id="16" name="Line 17"/>
              <p:cNvSpPr>
                <a:spLocks noChangeShapeType="1"/>
              </p:cNvSpPr>
              <p:nvPr/>
            </p:nvSpPr>
            <p:spPr bwMode="auto">
              <a:xfrm>
                <a:off x="2699" y="4201"/>
                <a:ext cx="181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17" name="Group 20"/>
              <p:cNvGrpSpPr>
                <a:grpSpLocks/>
              </p:cNvGrpSpPr>
              <p:nvPr/>
            </p:nvGrpSpPr>
            <p:grpSpPr bwMode="auto">
              <a:xfrm>
                <a:off x="2699" y="4065"/>
                <a:ext cx="181" cy="136"/>
                <a:chOff x="2699" y="4065"/>
                <a:chExt cx="181" cy="136"/>
              </a:xfrm>
            </p:grpSpPr>
            <p:sp>
              <p:nvSpPr>
                <p:cNvPr id="18" name="Line 16"/>
                <p:cNvSpPr>
                  <a:spLocks noChangeShapeType="1"/>
                </p:cNvSpPr>
                <p:nvPr/>
              </p:nvSpPr>
              <p:spPr bwMode="auto">
                <a:xfrm>
                  <a:off x="2699" y="4065"/>
                  <a:ext cx="181" cy="0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9" name="Line 18"/>
                <p:cNvSpPr>
                  <a:spLocks noChangeShapeType="1"/>
                </p:cNvSpPr>
                <p:nvPr/>
              </p:nvSpPr>
              <p:spPr bwMode="auto">
                <a:xfrm>
                  <a:off x="2699" y="4065"/>
                  <a:ext cx="181" cy="136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0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2699" y="4065"/>
                  <a:ext cx="181" cy="136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de-DE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86976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 txBox="1">
            <a:spLocks noGrp="1"/>
          </p:cNvSpPr>
          <p:nvPr/>
        </p:nvSpPr>
        <p:spPr bwMode="auto">
          <a:xfrm>
            <a:off x="8458200" y="6243638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endParaRPr lang="nn-NO" sz="1400"/>
          </a:p>
          <a:p>
            <a:pPr algn="r">
              <a:defRPr/>
            </a:pPr>
            <a:r>
              <a:rPr lang="nn-NO" sz="1400"/>
              <a:t> </a:t>
            </a:r>
          </a:p>
          <a:p>
            <a:pPr algn="r">
              <a:defRPr/>
            </a:pPr>
            <a:endParaRPr lang="nn-NO" sz="1400"/>
          </a:p>
        </p:txBody>
      </p:sp>
      <p:sp>
        <p:nvSpPr>
          <p:cNvPr id="4" name="Footer Placeholder 4"/>
          <p:cNvSpPr txBox="1">
            <a:spLocks noGrp="1"/>
          </p:cNvSpPr>
          <p:nvPr/>
        </p:nvSpPr>
        <p:spPr bwMode="auto">
          <a:xfrm>
            <a:off x="24384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nn-NO" sz="1400"/>
          </a:p>
          <a:p>
            <a:pPr>
              <a:defRPr/>
            </a:pPr>
            <a:endParaRPr lang="nn-NO" sz="1400"/>
          </a:p>
        </p:txBody>
      </p:sp>
      <p:sp>
        <p:nvSpPr>
          <p:cNvPr id="1946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657350" y="950119"/>
            <a:ext cx="8324850" cy="5562600"/>
          </a:xfrm>
        </p:spPr>
        <p:txBody>
          <a:bodyPr/>
          <a:lstStyle/>
          <a:p>
            <a:pPr marL="0" indent="0">
              <a:buNone/>
            </a:pPr>
            <a:r>
              <a:rPr lang="en-US" altLang="nb-NO" dirty="0"/>
              <a:t>Alan Foss (“Critique of chemical process control theory”, </a:t>
            </a:r>
            <a:r>
              <a:rPr lang="en-US" altLang="nb-NO" dirty="0" err="1"/>
              <a:t>AIChE</a:t>
            </a:r>
            <a:r>
              <a:rPr lang="en-US" altLang="nb-NO" dirty="0"/>
              <a:t> Journal,1973):</a:t>
            </a:r>
          </a:p>
          <a:p>
            <a:endParaRPr lang="en-US" altLang="nb-NO" dirty="0"/>
          </a:p>
          <a:p>
            <a:pPr>
              <a:buFontTx/>
              <a:buNone/>
            </a:pPr>
            <a:r>
              <a:rPr lang="en-US" altLang="nb-NO" sz="1800" i="1" dirty="0"/>
              <a:t>The central issue to be resolved ... is the determination of </a:t>
            </a:r>
            <a:r>
              <a:rPr lang="en-US" altLang="nb-NO" sz="1800" i="1" dirty="0">
                <a:highlight>
                  <a:srgbClr val="FFFF00"/>
                </a:highlight>
              </a:rPr>
              <a:t>control system structure</a:t>
            </a:r>
            <a:r>
              <a:rPr lang="en-US" altLang="nb-NO" sz="1800" i="1" dirty="0"/>
              <a:t>. </a:t>
            </a:r>
            <a:r>
              <a:rPr lang="en-US" altLang="nb-NO" sz="1800" b="1" i="1" dirty="0">
                <a:solidFill>
                  <a:srgbClr val="FF3300"/>
                </a:solidFill>
              </a:rPr>
              <a:t>Which variables should be measured, which inputs should be manipulated and which links should be made between the two sets?</a:t>
            </a:r>
            <a:r>
              <a:rPr lang="en-US" altLang="nb-NO" sz="1800" i="1" dirty="0"/>
              <a:t> There is more than a suspicion that the work of a genius is needed here, for without it the control configuration problem will likely remain in a primitive, hazily stated and wholly unmanageable form. The gap is present indeed, but contrary to the views of many, it is the theoretician who must close it.</a:t>
            </a:r>
          </a:p>
          <a:p>
            <a:pPr>
              <a:buFontTx/>
              <a:buNone/>
            </a:pPr>
            <a:endParaRPr lang="en-US" altLang="nb-NO" dirty="0"/>
          </a:p>
        </p:txBody>
      </p:sp>
      <p:pic>
        <p:nvPicPr>
          <p:cNvPr id="2050" name="Picture 2" descr="Alan Foss">
            <a:extLst>
              <a:ext uri="{FF2B5EF4-FFF2-40B4-BE49-F238E27FC236}">
                <a16:creationId xmlns:a16="http://schemas.microsoft.com/office/drawing/2014/main" id="{0BCC2A0E-BA78-434D-92C8-E56E0B8B2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26" y="1038225"/>
            <a:ext cx="1647825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3E2BE747-6E8F-481A-B472-E213C5AC66B3}"/>
              </a:ext>
            </a:extLst>
          </p:cNvPr>
          <p:cNvSpPr txBox="1">
            <a:spLocks noChangeArrowheads="1"/>
          </p:cNvSpPr>
          <p:nvPr/>
        </p:nvSpPr>
        <p:spPr>
          <a:xfrm>
            <a:off x="530087" y="100012"/>
            <a:ext cx="10972800" cy="11430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nb-NO" sz="3500" b="0" dirty="0">
                <a:solidFill>
                  <a:srgbClr val="FF0000"/>
                </a:solidFill>
                <a:latin typeface="+mn-lt"/>
              </a:rPr>
              <a:t>Control structure design = Plantwide control</a:t>
            </a:r>
            <a:br>
              <a:rPr lang="en-US" altLang="nb-NO" sz="3800" dirty="0"/>
            </a:br>
            <a:endParaRPr lang="en-US" altLang="nb-NO" sz="3800" dirty="0"/>
          </a:p>
        </p:txBody>
      </p:sp>
    </p:spTree>
    <p:extLst>
      <p:ext uri="{BB962C8B-B14F-4D97-AF65-F5344CB8AC3E}">
        <p14:creationId xmlns:p14="http://schemas.microsoft.com/office/powerpoint/2010/main" val="442277132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lan Foss">
            <a:extLst>
              <a:ext uri="{FF2B5EF4-FFF2-40B4-BE49-F238E27FC236}">
                <a16:creationId xmlns:a16="http://schemas.microsoft.com/office/drawing/2014/main" id="{A31B5CE5-8690-4DF4-D794-64A2E697D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26" y="1028700"/>
            <a:ext cx="1647825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3"/>
          <p:cNvSpPr txBox="1">
            <a:spLocks noGrp="1"/>
          </p:cNvSpPr>
          <p:nvPr/>
        </p:nvSpPr>
        <p:spPr bwMode="auto">
          <a:xfrm>
            <a:off x="8458200" y="6243638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endParaRPr lang="nn-NO" sz="1400"/>
          </a:p>
          <a:p>
            <a:pPr algn="r">
              <a:defRPr/>
            </a:pPr>
            <a:r>
              <a:rPr lang="nn-NO" sz="1400"/>
              <a:t> </a:t>
            </a:r>
          </a:p>
          <a:p>
            <a:pPr algn="r">
              <a:defRPr/>
            </a:pPr>
            <a:endParaRPr lang="nn-NO" sz="1400"/>
          </a:p>
        </p:txBody>
      </p:sp>
      <p:sp>
        <p:nvSpPr>
          <p:cNvPr id="4" name="Footer Placeholder 4"/>
          <p:cNvSpPr txBox="1">
            <a:spLocks noGrp="1"/>
          </p:cNvSpPr>
          <p:nvPr/>
        </p:nvSpPr>
        <p:spPr bwMode="auto">
          <a:xfrm>
            <a:off x="24384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nn-NO" sz="1400"/>
          </a:p>
          <a:p>
            <a:pPr>
              <a:defRPr/>
            </a:pPr>
            <a:endParaRPr lang="nn-NO" sz="1400"/>
          </a:p>
        </p:txBody>
      </p:sp>
      <p:sp>
        <p:nvSpPr>
          <p:cNvPr id="1946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657350" y="950119"/>
            <a:ext cx="8324850" cy="5562600"/>
          </a:xfrm>
        </p:spPr>
        <p:txBody>
          <a:bodyPr/>
          <a:lstStyle/>
          <a:p>
            <a:pPr marL="0" indent="0">
              <a:buNone/>
            </a:pPr>
            <a:r>
              <a:rPr lang="en-US" altLang="nb-NO" dirty="0"/>
              <a:t>Alan Foss (“Critique of chemical process control theory”, </a:t>
            </a:r>
            <a:r>
              <a:rPr lang="en-US" altLang="nb-NO" dirty="0" err="1"/>
              <a:t>AIChE</a:t>
            </a:r>
            <a:r>
              <a:rPr lang="en-US" altLang="nb-NO" dirty="0"/>
              <a:t> Journal,1973):</a:t>
            </a:r>
          </a:p>
          <a:p>
            <a:endParaRPr lang="en-US" altLang="nb-NO" dirty="0"/>
          </a:p>
          <a:p>
            <a:pPr>
              <a:buFontTx/>
              <a:buNone/>
            </a:pPr>
            <a:r>
              <a:rPr lang="en-US" altLang="nb-NO" sz="1800" i="1" dirty="0"/>
              <a:t>The central issue to be resolved ... is the determination of control system structure. </a:t>
            </a:r>
            <a:r>
              <a:rPr lang="en-US" altLang="nb-NO" sz="1800" b="1" i="1" dirty="0">
                <a:solidFill>
                  <a:srgbClr val="FF3300"/>
                </a:solidFill>
              </a:rPr>
              <a:t>Which variables should be measured, which inputs should be manipulated and which links should be made between the two sets?</a:t>
            </a:r>
            <a:r>
              <a:rPr lang="en-US" altLang="nb-NO" sz="1800" i="1" dirty="0"/>
              <a:t> </a:t>
            </a:r>
            <a:r>
              <a:rPr lang="en-US" altLang="nb-NO" sz="1800" i="1" dirty="0">
                <a:highlight>
                  <a:srgbClr val="FFFF00"/>
                </a:highlight>
              </a:rPr>
              <a:t>There is more than a suspicion that the work of a genius is needed here</a:t>
            </a:r>
            <a:r>
              <a:rPr lang="en-US" altLang="nb-NO" sz="1800" i="1" dirty="0"/>
              <a:t>, for without it the control configuration problem will likely remain in a primitive, hazily stated and wholly unmanageable form. The gap is present indeed, but contrary to the views of many, it is the theoretician who must close it.</a:t>
            </a:r>
          </a:p>
          <a:p>
            <a:pPr>
              <a:buFontTx/>
              <a:buNone/>
            </a:pPr>
            <a:endParaRPr lang="en-US" altLang="nb-NO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E2BE747-6E8F-481A-B472-E213C5AC66B3}"/>
              </a:ext>
            </a:extLst>
          </p:cNvPr>
          <p:cNvSpPr txBox="1">
            <a:spLocks noChangeArrowheads="1"/>
          </p:cNvSpPr>
          <p:nvPr/>
        </p:nvSpPr>
        <p:spPr>
          <a:xfrm>
            <a:off x="530087" y="100012"/>
            <a:ext cx="10972800" cy="11430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nb-NO" sz="3500" b="0" dirty="0">
                <a:solidFill>
                  <a:srgbClr val="FF0000"/>
                </a:solidFill>
                <a:latin typeface="+mn-lt"/>
              </a:rPr>
              <a:t>Control structure design = Plantwide control</a:t>
            </a:r>
            <a:br>
              <a:rPr lang="en-US" altLang="nb-NO" sz="3800" dirty="0"/>
            </a:br>
            <a:endParaRPr lang="en-US" altLang="nb-NO" sz="3800" dirty="0"/>
          </a:p>
        </p:txBody>
      </p:sp>
      <p:pic>
        <p:nvPicPr>
          <p:cNvPr id="7" name="Picture 2" descr="Bilderesultat for einstein">
            <a:extLst>
              <a:ext uri="{FF2B5EF4-FFF2-40B4-BE49-F238E27FC236}">
                <a16:creationId xmlns:a16="http://schemas.microsoft.com/office/drawing/2014/main" id="{34636118-35C2-42AC-9F95-0381D8996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243" y="1905137"/>
            <a:ext cx="1952625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204678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373" y="0"/>
            <a:ext cx="5313627" cy="68666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66923" y="1076265"/>
            <a:ext cx="1496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Trondheim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9944100" y="1476375"/>
            <a:ext cx="600075" cy="9048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86"/>
          <a:stretch/>
        </p:blipFill>
        <p:spPr>
          <a:xfrm>
            <a:off x="842777" y="3246368"/>
            <a:ext cx="5828659" cy="3194655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10682343" y="1317956"/>
            <a:ext cx="1434353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0752220" y="981397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Arctic </a:t>
            </a:r>
            <a:r>
              <a:rPr lang="nb-NO" dirty="0" err="1"/>
              <a:t>circle</a:t>
            </a:r>
            <a:endParaRPr lang="nb-NO" dirty="0"/>
          </a:p>
        </p:txBody>
      </p:sp>
      <p:pic>
        <p:nvPicPr>
          <p:cNvPr id="10" name="Picture 19" descr="290px-Geirangerfjord_from_Flydalsjuvet">
            <a:extLst>
              <a:ext uri="{FF2B5EF4-FFF2-40B4-BE49-F238E27FC236}">
                <a16:creationId xmlns:a16="http://schemas.microsoft.com/office/drawing/2014/main" id="{39F552C7-221E-4A29-A2D6-05705EB17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380" y="-79583"/>
            <a:ext cx="3608508" cy="2711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53988C-AE24-45D9-9015-F446932FD674}"/>
              </a:ext>
            </a:extLst>
          </p:cNvPr>
          <p:cNvSpPr txBox="1"/>
          <p:nvPr/>
        </p:nvSpPr>
        <p:spPr>
          <a:xfrm>
            <a:off x="4010693" y="2288104"/>
            <a:ext cx="1607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Geiranger fjord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E79CC2-969D-4ADB-9808-9D8E80132910}"/>
              </a:ext>
            </a:extLst>
          </p:cNvPr>
          <p:cNvSpPr txBox="1"/>
          <p:nvPr/>
        </p:nvSpPr>
        <p:spPr>
          <a:xfrm>
            <a:off x="1508603" y="6071691"/>
            <a:ext cx="1198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Trondheim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E772B12-C16B-4F3A-BC45-BAE07F7F6691}"/>
              </a:ext>
            </a:extLst>
          </p:cNvPr>
          <p:cNvCxnSpPr>
            <a:cxnSpLocks/>
          </p:cNvCxnSpPr>
          <p:nvPr/>
        </p:nvCxnSpPr>
        <p:spPr>
          <a:xfrm>
            <a:off x="7483354" y="2366442"/>
            <a:ext cx="2575893" cy="5268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0" descr="midnattsol">
            <a:extLst>
              <a:ext uri="{FF2B5EF4-FFF2-40B4-BE49-F238E27FC236}">
                <a16:creationId xmlns:a16="http://schemas.microsoft.com/office/drawing/2014/main" id="{8F65B9A9-F994-4181-940E-EBFC7ED91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54" y="227490"/>
            <a:ext cx="3470061" cy="2711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942908-EC70-DDAA-79CD-D4665D26CA1A}"/>
              </a:ext>
            </a:extLst>
          </p:cNvPr>
          <p:cNvSpPr txBox="1"/>
          <p:nvPr/>
        </p:nvSpPr>
        <p:spPr>
          <a:xfrm>
            <a:off x="176354" y="2468270"/>
            <a:ext cx="3226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>
                <a:solidFill>
                  <a:srgbClr val="FFFF00"/>
                </a:solidFill>
              </a:rPr>
              <a:t>Midnight or midday?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95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01BB0A-745A-0773-E8EB-7C046D8B2F69}"/>
              </a:ext>
            </a:extLst>
          </p:cNvPr>
          <p:cNvSpPr txBox="1"/>
          <p:nvPr/>
        </p:nvSpPr>
        <p:spPr>
          <a:xfrm>
            <a:off x="58209" y="540346"/>
            <a:ext cx="53612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Well, I’m not a genius, but I didn’t give up</a:t>
            </a:r>
          </a:p>
          <a:p>
            <a:r>
              <a:rPr lang="nb-NO" sz="2400" dirty="0"/>
              <a:t>I started on this in 1983. 40 </a:t>
            </a:r>
            <a:r>
              <a:rPr lang="nb-NO" sz="2400" dirty="0" err="1"/>
              <a:t>years</a:t>
            </a:r>
            <a:r>
              <a:rPr lang="nb-NO" sz="2400" dirty="0"/>
              <a:t> later</a:t>
            </a:r>
            <a:r>
              <a:rPr lang="nb-NO" dirty="0"/>
              <a:t>: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86D2DF-9BAA-648C-C651-77939195C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599" y="1521826"/>
            <a:ext cx="5030073" cy="3153806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0FE7E77-CF2D-A9C6-A75F-598C500F37F0}"/>
              </a:ext>
            </a:extLst>
          </p:cNvPr>
          <p:cNvSpPr/>
          <p:nvPr/>
        </p:nvSpPr>
        <p:spPr>
          <a:xfrm>
            <a:off x="149013" y="3732107"/>
            <a:ext cx="4581483" cy="460587"/>
          </a:xfrm>
          <a:custGeom>
            <a:avLst/>
            <a:gdLst>
              <a:gd name="connsiteX0" fmla="*/ 4431792 w 4486656"/>
              <a:gd name="connsiteY0" fmla="*/ 213360 h 640080"/>
              <a:gd name="connsiteX1" fmla="*/ 4395216 w 4486656"/>
              <a:gd name="connsiteY1" fmla="*/ 207264 h 640080"/>
              <a:gd name="connsiteX2" fmla="*/ 4248912 w 4486656"/>
              <a:gd name="connsiteY2" fmla="*/ 176784 h 640080"/>
              <a:gd name="connsiteX3" fmla="*/ 3822192 w 4486656"/>
              <a:gd name="connsiteY3" fmla="*/ 121920 h 640080"/>
              <a:gd name="connsiteX4" fmla="*/ 3700272 w 4486656"/>
              <a:gd name="connsiteY4" fmla="*/ 97536 h 640080"/>
              <a:gd name="connsiteX5" fmla="*/ 3438144 w 4486656"/>
              <a:gd name="connsiteY5" fmla="*/ 54864 h 640080"/>
              <a:gd name="connsiteX6" fmla="*/ 3279648 w 4486656"/>
              <a:gd name="connsiteY6" fmla="*/ 36576 h 640080"/>
              <a:gd name="connsiteX7" fmla="*/ 2011680 w 4486656"/>
              <a:gd name="connsiteY7" fmla="*/ 18288 h 640080"/>
              <a:gd name="connsiteX8" fmla="*/ 1804416 w 4486656"/>
              <a:gd name="connsiteY8" fmla="*/ 12192 h 640080"/>
              <a:gd name="connsiteX9" fmla="*/ 1566672 w 4486656"/>
              <a:gd name="connsiteY9" fmla="*/ 0 h 640080"/>
              <a:gd name="connsiteX10" fmla="*/ 835152 w 4486656"/>
              <a:gd name="connsiteY10" fmla="*/ 6096 h 640080"/>
              <a:gd name="connsiteX11" fmla="*/ 487680 w 4486656"/>
              <a:gd name="connsiteY11" fmla="*/ 18288 h 640080"/>
              <a:gd name="connsiteX12" fmla="*/ 451104 w 4486656"/>
              <a:gd name="connsiteY12" fmla="*/ 30480 h 640080"/>
              <a:gd name="connsiteX13" fmla="*/ 176784 w 4486656"/>
              <a:gd name="connsiteY13" fmla="*/ 146304 h 640080"/>
              <a:gd name="connsiteX14" fmla="*/ 134112 w 4486656"/>
              <a:gd name="connsiteY14" fmla="*/ 164592 h 640080"/>
              <a:gd name="connsiteX15" fmla="*/ 73152 w 4486656"/>
              <a:gd name="connsiteY15" fmla="*/ 231648 h 640080"/>
              <a:gd name="connsiteX16" fmla="*/ 48768 w 4486656"/>
              <a:gd name="connsiteY16" fmla="*/ 243840 h 640080"/>
              <a:gd name="connsiteX17" fmla="*/ 12192 w 4486656"/>
              <a:gd name="connsiteY17" fmla="*/ 341376 h 640080"/>
              <a:gd name="connsiteX18" fmla="*/ 0 w 4486656"/>
              <a:gd name="connsiteY18" fmla="*/ 414528 h 640080"/>
              <a:gd name="connsiteX19" fmla="*/ 18288 w 4486656"/>
              <a:gd name="connsiteY19" fmla="*/ 499872 h 640080"/>
              <a:gd name="connsiteX20" fmla="*/ 109728 w 4486656"/>
              <a:gd name="connsiteY20" fmla="*/ 542544 h 640080"/>
              <a:gd name="connsiteX21" fmla="*/ 195072 w 4486656"/>
              <a:gd name="connsiteY21" fmla="*/ 597408 h 640080"/>
              <a:gd name="connsiteX22" fmla="*/ 298704 w 4486656"/>
              <a:gd name="connsiteY22" fmla="*/ 627888 h 640080"/>
              <a:gd name="connsiteX23" fmla="*/ 457200 w 4486656"/>
              <a:gd name="connsiteY23" fmla="*/ 633984 h 640080"/>
              <a:gd name="connsiteX24" fmla="*/ 560832 w 4486656"/>
              <a:gd name="connsiteY24" fmla="*/ 640080 h 640080"/>
              <a:gd name="connsiteX25" fmla="*/ 853440 w 4486656"/>
              <a:gd name="connsiteY25" fmla="*/ 627888 h 640080"/>
              <a:gd name="connsiteX26" fmla="*/ 1182624 w 4486656"/>
              <a:gd name="connsiteY26" fmla="*/ 621792 h 640080"/>
              <a:gd name="connsiteX27" fmla="*/ 1377696 w 4486656"/>
              <a:gd name="connsiteY27" fmla="*/ 603504 h 640080"/>
              <a:gd name="connsiteX28" fmla="*/ 1584960 w 4486656"/>
              <a:gd name="connsiteY28" fmla="*/ 597408 h 640080"/>
              <a:gd name="connsiteX29" fmla="*/ 1987296 w 4486656"/>
              <a:gd name="connsiteY29" fmla="*/ 536448 h 640080"/>
              <a:gd name="connsiteX30" fmla="*/ 2188464 w 4486656"/>
              <a:gd name="connsiteY30" fmla="*/ 518160 h 640080"/>
              <a:gd name="connsiteX31" fmla="*/ 2670048 w 4486656"/>
              <a:gd name="connsiteY31" fmla="*/ 451104 h 640080"/>
              <a:gd name="connsiteX32" fmla="*/ 3054096 w 4486656"/>
              <a:gd name="connsiteY32" fmla="*/ 463296 h 640080"/>
              <a:gd name="connsiteX33" fmla="*/ 3163824 w 4486656"/>
              <a:gd name="connsiteY33" fmla="*/ 481584 h 640080"/>
              <a:gd name="connsiteX34" fmla="*/ 3499104 w 4486656"/>
              <a:gd name="connsiteY34" fmla="*/ 499872 h 640080"/>
              <a:gd name="connsiteX35" fmla="*/ 3645408 w 4486656"/>
              <a:gd name="connsiteY35" fmla="*/ 524256 h 640080"/>
              <a:gd name="connsiteX36" fmla="*/ 4248912 w 4486656"/>
              <a:gd name="connsiteY36" fmla="*/ 505968 h 640080"/>
              <a:gd name="connsiteX37" fmla="*/ 4303776 w 4486656"/>
              <a:gd name="connsiteY37" fmla="*/ 469392 h 640080"/>
              <a:gd name="connsiteX38" fmla="*/ 4370832 w 4486656"/>
              <a:gd name="connsiteY38" fmla="*/ 451104 h 640080"/>
              <a:gd name="connsiteX39" fmla="*/ 4376928 w 4486656"/>
              <a:gd name="connsiteY39" fmla="*/ 420624 h 640080"/>
              <a:gd name="connsiteX40" fmla="*/ 4395216 w 4486656"/>
              <a:gd name="connsiteY40" fmla="*/ 414528 h 640080"/>
              <a:gd name="connsiteX41" fmla="*/ 4443984 w 4486656"/>
              <a:gd name="connsiteY41" fmla="*/ 353568 h 640080"/>
              <a:gd name="connsiteX42" fmla="*/ 4468368 w 4486656"/>
              <a:gd name="connsiteY42" fmla="*/ 298704 h 640080"/>
              <a:gd name="connsiteX43" fmla="*/ 4486656 w 4486656"/>
              <a:gd name="connsiteY43" fmla="*/ 243840 h 640080"/>
              <a:gd name="connsiteX44" fmla="*/ 4480560 w 4486656"/>
              <a:gd name="connsiteY44" fmla="*/ 219456 h 640080"/>
              <a:gd name="connsiteX45" fmla="*/ 4431792 w 4486656"/>
              <a:gd name="connsiteY45" fmla="*/ 21336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486656" h="640080">
                <a:moveTo>
                  <a:pt x="4431792" y="213360"/>
                </a:moveTo>
                <a:cubicBezTo>
                  <a:pt x="4417568" y="211328"/>
                  <a:pt x="4407336" y="209688"/>
                  <a:pt x="4395216" y="207264"/>
                </a:cubicBezTo>
                <a:cubicBezTo>
                  <a:pt x="4346368" y="197494"/>
                  <a:pt x="4298184" y="184122"/>
                  <a:pt x="4248912" y="176784"/>
                </a:cubicBezTo>
                <a:cubicBezTo>
                  <a:pt x="4107066" y="155658"/>
                  <a:pt x="3964130" y="142422"/>
                  <a:pt x="3822192" y="121920"/>
                </a:cubicBezTo>
                <a:cubicBezTo>
                  <a:pt x="3781173" y="115995"/>
                  <a:pt x="3741018" y="105117"/>
                  <a:pt x="3700272" y="97536"/>
                </a:cubicBezTo>
                <a:cubicBezTo>
                  <a:pt x="3627568" y="84010"/>
                  <a:pt x="3513425" y="64683"/>
                  <a:pt x="3438144" y="54864"/>
                </a:cubicBezTo>
                <a:cubicBezTo>
                  <a:pt x="3385408" y="47985"/>
                  <a:pt x="3332757" y="39371"/>
                  <a:pt x="3279648" y="36576"/>
                </a:cubicBezTo>
                <a:cubicBezTo>
                  <a:pt x="2942516" y="18832"/>
                  <a:pt x="2262619" y="20093"/>
                  <a:pt x="2011680" y="18288"/>
                </a:cubicBezTo>
                <a:lnTo>
                  <a:pt x="1804416" y="12192"/>
                </a:lnTo>
                <a:cubicBezTo>
                  <a:pt x="1725131" y="8934"/>
                  <a:pt x="1646023" y="499"/>
                  <a:pt x="1566672" y="0"/>
                </a:cubicBezTo>
                <a:lnTo>
                  <a:pt x="835152" y="6096"/>
                </a:lnTo>
                <a:lnTo>
                  <a:pt x="487680" y="18288"/>
                </a:lnTo>
                <a:cubicBezTo>
                  <a:pt x="474892" y="19567"/>
                  <a:pt x="463099" y="25867"/>
                  <a:pt x="451104" y="30480"/>
                </a:cubicBezTo>
                <a:cubicBezTo>
                  <a:pt x="140797" y="149829"/>
                  <a:pt x="346087" y="66108"/>
                  <a:pt x="176784" y="146304"/>
                </a:cubicBezTo>
                <a:cubicBezTo>
                  <a:pt x="162798" y="152929"/>
                  <a:pt x="147479" y="156794"/>
                  <a:pt x="134112" y="164592"/>
                </a:cubicBezTo>
                <a:cubicBezTo>
                  <a:pt x="85746" y="192806"/>
                  <a:pt x="116887" y="187913"/>
                  <a:pt x="73152" y="231648"/>
                </a:cubicBezTo>
                <a:cubicBezTo>
                  <a:pt x="66726" y="238074"/>
                  <a:pt x="56896" y="239776"/>
                  <a:pt x="48768" y="243840"/>
                </a:cubicBezTo>
                <a:cubicBezTo>
                  <a:pt x="44022" y="255705"/>
                  <a:pt x="16970" y="319874"/>
                  <a:pt x="12192" y="341376"/>
                </a:cubicBezTo>
                <a:cubicBezTo>
                  <a:pt x="6829" y="365508"/>
                  <a:pt x="4064" y="390144"/>
                  <a:pt x="0" y="414528"/>
                </a:cubicBezTo>
                <a:cubicBezTo>
                  <a:pt x="6096" y="442976"/>
                  <a:pt x="-646" y="477782"/>
                  <a:pt x="18288" y="499872"/>
                </a:cubicBezTo>
                <a:cubicBezTo>
                  <a:pt x="40178" y="525410"/>
                  <a:pt x="80524" y="525856"/>
                  <a:pt x="109728" y="542544"/>
                </a:cubicBezTo>
                <a:cubicBezTo>
                  <a:pt x="186464" y="586393"/>
                  <a:pt x="102107" y="563941"/>
                  <a:pt x="195072" y="597408"/>
                </a:cubicBezTo>
                <a:cubicBezTo>
                  <a:pt x="228951" y="609604"/>
                  <a:pt x="263042" y="622912"/>
                  <a:pt x="298704" y="627888"/>
                </a:cubicBezTo>
                <a:cubicBezTo>
                  <a:pt x="351068" y="635195"/>
                  <a:pt x="404386" y="631528"/>
                  <a:pt x="457200" y="633984"/>
                </a:cubicBezTo>
                <a:cubicBezTo>
                  <a:pt x="491766" y="635592"/>
                  <a:pt x="526288" y="638048"/>
                  <a:pt x="560832" y="640080"/>
                </a:cubicBezTo>
                <a:lnTo>
                  <a:pt x="853440" y="627888"/>
                </a:lnTo>
                <a:cubicBezTo>
                  <a:pt x="963139" y="624662"/>
                  <a:pt x="1072996" y="626891"/>
                  <a:pt x="1182624" y="621792"/>
                </a:cubicBezTo>
                <a:cubicBezTo>
                  <a:pt x="1247863" y="618758"/>
                  <a:pt x="1312506" y="607455"/>
                  <a:pt x="1377696" y="603504"/>
                </a:cubicBezTo>
                <a:cubicBezTo>
                  <a:pt x="1446687" y="599323"/>
                  <a:pt x="1515872" y="599440"/>
                  <a:pt x="1584960" y="597408"/>
                </a:cubicBezTo>
                <a:cubicBezTo>
                  <a:pt x="1741408" y="571333"/>
                  <a:pt x="1833462" y="553541"/>
                  <a:pt x="1987296" y="536448"/>
                </a:cubicBezTo>
                <a:cubicBezTo>
                  <a:pt x="2054217" y="529012"/>
                  <a:pt x="2121722" y="527059"/>
                  <a:pt x="2188464" y="518160"/>
                </a:cubicBezTo>
                <a:cubicBezTo>
                  <a:pt x="2955987" y="415824"/>
                  <a:pt x="1976615" y="526070"/>
                  <a:pt x="2670048" y="451104"/>
                </a:cubicBezTo>
                <a:cubicBezTo>
                  <a:pt x="2798064" y="455168"/>
                  <a:pt x="2926259" y="455405"/>
                  <a:pt x="3054096" y="463296"/>
                </a:cubicBezTo>
                <a:cubicBezTo>
                  <a:pt x="3091106" y="465581"/>
                  <a:pt x="3126868" y="478547"/>
                  <a:pt x="3163824" y="481584"/>
                </a:cubicBezTo>
                <a:cubicBezTo>
                  <a:pt x="3275374" y="490752"/>
                  <a:pt x="3387344" y="493776"/>
                  <a:pt x="3499104" y="499872"/>
                </a:cubicBezTo>
                <a:cubicBezTo>
                  <a:pt x="3547872" y="508000"/>
                  <a:pt x="3595975" y="523396"/>
                  <a:pt x="3645408" y="524256"/>
                </a:cubicBezTo>
                <a:cubicBezTo>
                  <a:pt x="4058617" y="531442"/>
                  <a:pt x="4030602" y="533257"/>
                  <a:pt x="4248912" y="505968"/>
                </a:cubicBezTo>
                <a:cubicBezTo>
                  <a:pt x="4262611" y="495694"/>
                  <a:pt x="4288099" y="475271"/>
                  <a:pt x="4303776" y="469392"/>
                </a:cubicBezTo>
                <a:cubicBezTo>
                  <a:pt x="4325469" y="461257"/>
                  <a:pt x="4348480" y="457200"/>
                  <a:pt x="4370832" y="451104"/>
                </a:cubicBezTo>
                <a:cubicBezTo>
                  <a:pt x="4372864" y="440944"/>
                  <a:pt x="4371181" y="429245"/>
                  <a:pt x="4376928" y="420624"/>
                </a:cubicBezTo>
                <a:cubicBezTo>
                  <a:pt x="4380492" y="415277"/>
                  <a:pt x="4390144" y="418473"/>
                  <a:pt x="4395216" y="414528"/>
                </a:cubicBezTo>
                <a:cubicBezTo>
                  <a:pt x="4426806" y="389958"/>
                  <a:pt x="4430096" y="383659"/>
                  <a:pt x="4443984" y="353568"/>
                </a:cubicBezTo>
                <a:cubicBezTo>
                  <a:pt x="4452371" y="335397"/>
                  <a:pt x="4461114" y="317356"/>
                  <a:pt x="4468368" y="298704"/>
                </a:cubicBezTo>
                <a:cubicBezTo>
                  <a:pt x="4475355" y="280738"/>
                  <a:pt x="4486656" y="243840"/>
                  <a:pt x="4486656" y="243840"/>
                </a:cubicBezTo>
                <a:cubicBezTo>
                  <a:pt x="4484624" y="235712"/>
                  <a:pt x="4486012" y="225817"/>
                  <a:pt x="4480560" y="219456"/>
                </a:cubicBezTo>
                <a:cubicBezTo>
                  <a:pt x="4475404" y="213440"/>
                  <a:pt x="4446016" y="215392"/>
                  <a:pt x="4431792" y="213360"/>
                </a:cubicBezTo>
                <a:close/>
              </a:path>
            </a:pathLst>
          </a:cu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3867DC-4F80-6DD4-23ED-2A933CC34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056" y="114262"/>
            <a:ext cx="6625371" cy="5577828"/>
          </a:xfrm>
          <a:prstGeom prst="rect">
            <a:avLst/>
          </a:prstGeom>
        </p:spPr>
      </p:pic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809BCC05-2E54-C24C-8A54-6190DABC747B}"/>
              </a:ext>
            </a:extLst>
          </p:cNvPr>
          <p:cNvCxnSpPr/>
          <p:nvPr/>
        </p:nvCxnSpPr>
        <p:spPr>
          <a:xfrm flipV="1">
            <a:off x="3217333" y="1889760"/>
            <a:ext cx="2397760" cy="1842347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454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 txBox="1">
            <a:spLocks noGrp="1"/>
          </p:cNvSpPr>
          <p:nvPr/>
        </p:nvSpPr>
        <p:spPr bwMode="auto">
          <a:xfrm>
            <a:off x="8458200" y="6243638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endParaRPr lang="nn-NO" sz="1400"/>
          </a:p>
          <a:p>
            <a:pPr algn="r">
              <a:defRPr/>
            </a:pPr>
            <a:r>
              <a:rPr lang="nn-NO" sz="1400"/>
              <a:t> </a:t>
            </a:r>
          </a:p>
          <a:p>
            <a:pPr algn="r">
              <a:defRPr/>
            </a:pPr>
            <a:endParaRPr lang="nn-NO" sz="1400"/>
          </a:p>
        </p:txBody>
      </p:sp>
      <p:sp>
        <p:nvSpPr>
          <p:cNvPr id="5" name="Footer Placeholder 4"/>
          <p:cNvSpPr txBox="1">
            <a:spLocks noGrp="1"/>
          </p:cNvSpPr>
          <p:nvPr/>
        </p:nvSpPr>
        <p:spPr bwMode="auto">
          <a:xfrm>
            <a:off x="24384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nn-NO" sz="1400"/>
          </a:p>
          <a:p>
            <a:pPr>
              <a:defRPr/>
            </a:pPr>
            <a:endParaRPr lang="nn-NO" sz="1400"/>
          </a:p>
        </p:txBody>
      </p:sp>
      <p:sp>
        <p:nvSpPr>
          <p:cNvPr id="1331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74638"/>
            <a:ext cx="10676709" cy="1143000"/>
          </a:xfrm>
        </p:spPr>
        <p:txBody>
          <a:bodyPr/>
          <a:lstStyle/>
          <a:p>
            <a:r>
              <a:rPr lang="en-US" altLang="nb-NO" sz="3200" dirty="0"/>
              <a:t>How we design a control system for a complete chemical plant?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altLang="nb-NO"/>
              <a:t>Where do we start?</a:t>
            </a:r>
          </a:p>
          <a:p>
            <a:r>
              <a:rPr lang="en-US" altLang="nb-NO"/>
              <a:t>What should we control? and why?</a:t>
            </a:r>
          </a:p>
          <a:p>
            <a:r>
              <a:rPr lang="en-US" altLang="nb-NO"/>
              <a:t>etc.</a:t>
            </a:r>
          </a:p>
          <a:p>
            <a:r>
              <a:rPr lang="en-US" altLang="nb-NO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06549517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nb-NO" dirty="0"/>
              <a:t>Optimal steady-state operation (economics)</a:t>
            </a:r>
          </a:p>
        </p:txBody>
      </p:sp>
      <p:sp>
        <p:nvSpPr>
          <p:cNvPr id="2970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  <a:defRPr/>
            </a:pPr>
            <a:endParaRPr lang="en-GB" altLang="nb-NO" dirty="0"/>
          </a:p>
          <a:p>
            <a:pPr>
              <a:lnSpc>
                <a:spcPct val="90000"/>
              </a:lnSpc>
              <a:defRPr/>
            </a:pPr>
            <a:endParaRPr lang="en-GB" altLang="nb-NO" dirty="0"/>
          </a:p>
          <a:p>
            <a:pPr>
              <a:lnSpc>
                <a:spcPct val="90000"/>
              </a:lnSpc>
              <a:defRPr/>
            </a:pPr>
            <a:r>
              <a:rPr lang="en-GB" altLang="nb-NO" sz="3200" dirty="0"/>
              <a:t>Typical cost function*:</a:t>
            </a:r>
          </a:p>
          <a:p>
            <a:pPr>
              <a:lnSpc>
                <a:spcPct val="90000"/>
              </a:lnSpc>
              <a:defRPr/>
            </a:pPr>
            <a:endParaRPr lang="en-GB" altLang="nb-NO" dirty="0"/>
          </a:p>
          <a:p>
            <a:pPr>
              <a:lnSpc>
                <a:spcPct val="90000"/>
              </a:lnSpc>
              <a:defRPr/>
            </a:pPr>
            <a:endParaRPr lang="en-GB" altLang="nb-NO" dirty="0"/>
          </a:p>
          <a:p>
            <a:pPr>
              <a:lnSpc>
                <a:spcPct val="90000"/>
              </a:lnSpc>
              <a:defRPr/>
            </a:pPr>
            <a:endParaRPr lang="en-GB" altLang="nb-NO" dirty="0"/>
          </a:p>
          <a:p>
            <a:pPr>
              <a:lnSpc>
                <a:spcPct val="90000"/>
              </a:lnSpc>
              <a:defRPr/>
            </a:pPr>
            <a:endParaRPr lang="en-GB" altLang="nb-NO" sz="1600" dirty="0"/>
          </a:p>
          <a:p>
            <a:pPr>
              <a:lnSpc>
                <a:spcPct val="90000"/>
              </a:lnSpc>
              <a:defRPr/>
            </a:pPr>
            <a:endParaRPr lang="en-GB" altLang="nb-NO" sz="1600" dirty="0"/>
          </a:p>
          <a:p>
            <a:pPr>
              <a:lnSpc>
                <a:spcPct val="90000"/>
              </a:lnSpc>
              <a:defRPr/>
            </a:pPr>
            <a:endParaRPr lang="en-GB" altLang="nb-NO" sz="1600" dirty="0"/>
          </a:p>
          <a:p>
            <a:pPr>
              <a:lnSpc>
                <a:spcPct val="90000"/>
              </a:lnSpc>
              <a:defRPr/>
            </a:pPr>
            <a:endParaRPr lang="en-GB" altLang="nb-NO" sz="1600" dirty="0"/>
          </a:p>
          <a:p>
            <a:pPr>
              <a:lnSpc>
                <a:spcPct val="90000"/>
              </a:lnSpc>
              <a:defRPr/>
            </a:pPr>
            <a:endParaRPr lang="en-GB" altLang="nb-NO" sz="1600" dirty="0"/>
          </a:p>
          <a:p>
            <a:pPr marL="0" indent="0">
              <a:buNone/>
              <a:defRPr/>
            </a:pPr>
            <a:r>
              <a:rPr lang="nb-NO" altLang="nb-NO" sz="2000" dirty="0"/>
              <a:t>*No </a:t>
            </a:r>
            <a:r>
              <a:rPr lang="nb-NO" altLang="nb-NO" sz="2000" dirty="0" err="1"/>
              <a:t>need</a:t>
            </a:r>
            <a:r>
              <a:rPr lang="nb-NO" altLang="nb-NO" sz="2000" dirty="0"/>
              <a:t> to </a:t>
            </a:r>
            <a:r>
              <a:rPr lang="nb-NO" altLang="nb-NO" sz="2000" dirty="0" err="1"/>
              <a:t>include</a:t>
            </a:r>
            <a:r>
              <a:rPr lang="nb-NO" altLang="nb-NO" sz="2000" dirty="0"/>
              <a:t> </a:t>
            </a:r>
            <a:r>
              <a:rPr lang="nb-NO" altLang="nb-NO" sz="2000" dirty="0" err="1"/>
              <a:t>fixed</a:t>
            </a:r>
            <a:r>
              <a:rPr lang="nb-NO" altLang="nb-NO" sz="2000" dirty="0"/>
              <a:t> </a:t>
            </a:r>
            <a:r>
              <a:rPr lang="nb-NO" altLang="nb-NO" sz="2000" dirty="0" err="1"/>
              <a:t>costs</a:t>
            </a:r>
            <a:r>
              <a:rPr lang="nb-NO" altLang="nb-NO" sz="2000" dirty="0"/>
              <a:t> (</a:t>
            </a:r>
            <a:r>
              <a:rPr lang="nb-NO" altLang="nb-NO" sz="2000" dirty="0" err="1"/>
              <a:t>capital</a:t>
            </a:r>
            <a:r>
              <a:rPr lang="nb-NO" altLang="nb-NO" sz="2000" dirty="0"/>
              <a:t> </a:t>
            </a:r>
            <a:r>
              <a:rPr lang="nb-NO" altLang="nb-NO" sz="2000" dirty="0" err="1"/>
              <a:t>costs</a:t>
            </a:r>
            <a:r>
              <a:rPr lang="nb-NO" altLang="nb-NO" sz="2000" dirty="0"/>
              <a:t>, operators, </a:t>
            </a:r>
            <a:r>
              <a:rPr lang="nb-NO" altLang="nb-NO" sz="2000" dirty="0" err="1"/>
              <a:t>maintainance</a:t>
            </a:r>
            <a:r>
              <a:rPr lang="nb-NO" altLang="nb-NO" sz="2000" dirty="0"/>
              <a:t>) at ”</a:t>
            </a:r>
            <a:r>
              <a:rPr lang="nb-NO" altLang="nb-NO" sz="2000" dirty="0" err="1"/>
              <a:t>our</a:t>
            </a:r>
            <a:r>
              <a:rPr lang="nb-NO" altLang="nb-NO" sz="2000" dirty="0"/>
              <a:t>” time </a:t>
            </a:r>
            <a:r>
              <a:rPr lang="nb-NO" altLang="nb-NO" sz="2000" dirty="0" err="1"/>
              <a:t>scale</a:t>
            </a:r>
            <a:r>
              <a:rPr lang="nb-NO" altLang="nb-NO" sz="2000" dirty="0"/>
              <a:t> (</a:t>
            </a:r>
            <a:r>
              <a:rPr lang="nb-NO" altLang="nb-NO" sz="2000" dirty="0" err="1"/>
              <a:t>hours</a:t>
            </a:r>
            <a:r>
              <a:rPr lang="nb-NO" altLang="nb-NO" sz="2000" dirty="0"/>
              <a:t>)</a:t>
            </a:r>
          </a:p>
          <a:p>
            <a:pPr marL="0" indent="0">
              <a:buNone/>
              <a:defRPr/>
            </a:pPr>
            <a:r>
              <a:rPr lang="nb-NO" altLang="nb-NO" sz="2000" dirty="0"/>
              <a:t>Note: J=-P </a:t>
            </a:r>
            <a:r>
              <a:rPr lang="nb-NO" altLang="nb-NO" sz="2000" dirty="0" err="1"/>
              <a:t>where</a:t>
            </a:r>
            <a:r>
              <a:rPr lang="nb-NO" altLang="nb-NO" sz="2000" dirty="0"/>
              <a:t> P= </a:t>
            </a:r>
            <a:r>
              <a:rPr lang="nb-NO" altLang="nb-NO" sz="2000" dirty="0" err="1"/>
              <a:t>Operational</a:t>
            </a:r>
            <a:r>
              <a:rPr lang="nb-NO" altLang="nb-NO" sz="2000" dirty="0"/>
              <a:t> </a:t>
            </a:r>
            <a:r>
              <a:rPr lang="nb-NO" altLang="nb-NO" sz="2000" dirty="0" err="1"/>
              <a:t>profit</a:t>
            </a:r>
            <a:endParaRPr lang="en-GB" altLang="nb-NO" sz="2000" dirty="0"/>
          </a:p>
        </p:txBody>
      </p:sp>
      <p:sp>
        <p:nvSpPr>
          <p:cNvPr id="47110" name="Text Box 4"/>
          <p:cNvSpPr txBox="1">
            <a:spLocks noChangeArrowheads="1"/>
          </p:cNvSpPr>
          <p:nvPr/>
        </p:nvSpPr>
        <p:spPr bwMode="auto">
          <a:xfrm>
            <a:off x="2114549" y="3443591"/>
            <a:ext cx="8620125" cy="584775"/>
          </a:xfrm>
          <a:prstGeom prst="rect">
            <a:avLst/>
          </a:prstGeom>
          <a:solidFill>
            <a:srgbClr val="00CCFF">
              <a:alpha val="749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nb-NO" sz="3200" dirty="0">
                <a:latin typeface="+mn-lt"/>
              </a:rPr>
              <a:t>J [$/s] = cost feed + cost energy – value products </a:t>
            </a:r>
            <a:endParaRPr lang="en-US" altLang="nb-NO" sz="3200" dirty="0">
              <a:latin typeface="+mn-l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7776E5FF-73B5-4051-8850-0D4F9CFAE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70357" y="183500"/>
            <a:ext cx="4921643" cy="451768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AA2B0-27C9-4A9C-AE42-7591F9C9A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61" y="3464148"/>
            <a:ext cx="10972800" cy="314415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nb-NO" b="1" dirty="0"/>
              <a:t>Subject to Constraints:</a:t>
            </a:r>
          </a:p>
          <a:p>
            <a:pPr marL="669925" lvl="1" indent="-325438">
              <a:buNone/>
            </a:pPr>
            <a:r>
              <a:rPr lang="en-US" altLang="nb-NO" sz="2100" dirty="0"/>
              <a:t>Purity D: For example, 	</a:t>
            </a:r>
            <a:r>
              <a:rPr lang="en-US" altLang="nb-NO" sz="2100" dirty="0" err="1"/>
              <a:t>x</a:t>
            </a:r>
            <a:r>
              <a:rPr lang="en-US" altLang="nb-NO" sz="2100" baseline="-25000" dirty="0" err="1"/>
              <a:t>D</a:t>
            </a:r>
            <a:r>
              <a:rPr lang="en-US" altLang="nb-NO" sz="2100" baseline="-25000" dirty="0"/>
              <a:t>, impurity</a:t>
            </a:r>
            <a:r>
              <a:rPr lang="en-US" altLang="nb-NO" sz="2100" dirty="0"/>
              <a:t> </a:t>
            </a:r>
            <a:r>
              <a:rPr lang="nb-NO" sz="2100" dirty="0"/>
              <a:t>≤</a:t>
            </a:r>
            <a:r>
              <a:rPr lang="en-US" altLang="nb-NO" sz="2100" dirty="0"/>
              <a:t> max</a:t>
            </a:r>
          </a:p>
          <a:p>
            <a:pPr marL="669925" lvl="1" indent="-325438">
              <a:buNone/>
            </a:pPr>
            <a:r>
              <a:rPr lang="en-US" altLang="nb-NO" sz="2100" dirty="0"/>
              <a:t>Purity B: For example, 	</a:t>
            </a:r>
            <a:r>
              <a:rPr lang="en-US" altLang="nb-NO" sz="2100" dirty="0" err="1"/>
              <a:t>x</a:t>
            </a:r>
            <a:r>
              <a:rPr lang="en-US" altLang="nb-NO" sz="2100" baseline="-25000" dirty="0" err="1"/>
              <a:t>B</a:t>
            </a:r>
            <a:r>
              <a:rPr lang="en-US" altLang="nb-NO" sz="2100" baseline="-25000" dirty="0"/>
              <a:t>, impurity</a:t>
            </a:r>
            <a:r>
              <a:rPr lang="en-US" altLang="nb-NO" sz="2100" dirty="0"/>
              <a:t> ≤ max</a:t>
            </a:r>
          </a:p>
          <a:p>
            <a:pPr marL="669925" lvl="1" indent="-325438">
              <a:buNone/>
            </a:pPr>
            <a:r>
              <a:rPr lang="en-US" altLang="nb-NO" sz="2100" dirty="0"/>
              <a:t>Flow constraints: 		min ≤ D, B, L etc. ≤ max</a:t>
            </a:r>
          </a:p>
          <a:p>
            <a:pPr marL="669925" lvl="1" indent="-325438">
              <a:buNone/>
            </a:pPr>
            <a:r>
              <a:rPr lang="en-US" altLang="nb-NO" sz="2100" dirty="0"/>
              <a:t>Column capacity (flooding): 	V ≤ V</a:t>
            </a:r>
            <a:r>
              <a:rPr lang="en-US" altLang="nb-NO" sz="2100" baseline="-25000" dirty="0"/>
              <a:t>max</a:t>
            </a:r>
            <a:r>
              <a:rPr lang="en-US" altLang="nb-NO" sz="2100" dirty="0"/>
              <a:t>, etc.</a:t>
            </a:r>
          </a:p>
          <a:p>
            <a:endParaRPr lang="en-US" altLang="nb-NO" sz="2100" dirty="0"/>
          </a:p>
          <a:p>
            <a:r>
              <a:rPr lang="en-US" altLang="nb-NO" sz="2100" dirty="0">
                <a:highlight>
                  <a:srgbClr val="FFFF00"/>
                </a:highlight>
              </a:rPr>
              <a:t>Optimal operation: Minimize J with respect to steady-state degrees of freedoms (inputs </a:t>
            </a:r>
            <a:r>
              <a:rPr lang="en-US" altLang="nb-NO" sz="2100" dirty="0">
                <a:solidFill>
                  <a:schemeClr val="tx2"/>
                </a:solidFill>
                <a:highlight>
                  <a:srgbClr val="FFFF00"/>
                </a:highlight>
              </a:rPr>
              <a:t>u</a:t>
            </a:r>
            <a:r>
              <a:rPr lang="en-US" altLang="nb-NO" sz="2100" dirty="0">
                <a:highlight>
                  <a:srgbClr val="FFFF00"/>
                </a:highlight>
              </a:rPr>
              <a:t>)</a:t>
            </a:r>
          </a:p>
          <a:p>
            <a:pPr lvl="2"/>
            <a:r>
              <a:rPr lang="en-US" altLang="nb-NO" sz="2400" dirty="0">
                <a:highlight>
                  <a:srgbClr val="FFFF00"/>
                </a:highlight>
              </a:rPr>
              <a:t>  u = reflux L + heat input V</a:t>
            </a:r>
            <a:endParaRPr lang="en-US" altLang="nb-NO" sz="1400" dirty="0">
              <a:highlight>
                <a:srgbClr val="FFFF00"/>
              </a:highlight>
            </a:endParaRPr>
          </a:p>
        </p:txBody>
      </p:sp>
      <p:sp>
        <p:nvSpPr>
          <p:cNvPr id="49157" name="Rectangle 3"/>
          <p:cNvSpPr>
            <a:spLocks noGrp="1" noChangeArrowheads="1"/>
          </p:cNvSpPr>
          <p:nvPr>
            <p:ph type="title"/>
          </p:nvPr>
        </p:nvSpPr>
        <p:spPr>
          <a:xfrm>
            <a:off x="455128" y="62118"/>
            <a:ext cx="10972800" cy="1143000"/>
          </a:xfrm>
        </p:spPr>
        <p:txBody>
          <a:bodyPr>
            <a:noAutofit/>
          </a:bodyPr>
          <a:lstStyle/>
          <a:p>
            <a:r>
              <a:rPr lang="en-US" altLang="nb-NO" dirty="0"/>
              <a:t>Example: distillation column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218380-D1D2-E45C-BBD9-F5CA5DF311E9}"/>
              </a:ext>
            </a:extLst>
          </p:cNvPr>
          <p:cNvSpPr txBox="1"/>
          <p:nvPr/>
        </p:nvSpPr>
        <p:spPr>
          <a:xfrm>
            <a:off x="21188" y="1337865"/>
            <a:ext cx="52845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nb-NO" sz="2400" b="1" dirty="0"/>
              <a:t>Cost J [$s] to be minimized (economics):</a:t>
            </a:r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B0A9DB-311D-039D-4871-00A5D0415379}"/>
              </a:ext>
            </a:extLst>
          </p:cNvPr>
          <p:cNvGrpSpPr/>
          <p:nvPr/>
        </p:nvGrpSpPr>
        <p:grpSpPr>
          <a:xfrm>
            <a:off x="342900" y="1707197"/>
            <a:ext cx="7887242" cy="1624204"/>
            <a:chOff x="3364396" y="3561227"/>
            <a:chExt cx="7887242" cy="1624204"/>
          </a:xfrm>
        </p:grpSpPr>
        <p:sp>
          <p:nvSpPr>
            <p:cNvPr id="6" name="AutoShape 5">
              <a:extLst>
                <a:ext uri="{FF2B5EF4-FFF2-40B4-BE49-F238E27FC236}">
                  <a16:creationId xmlns:a16="http://schemas.microsoft.com/office/drawing/2014/main" id="{BDAD1C6D-EC9F-6B39-F7BC-AA6797092405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7262984" y="3971222"/>
              <a:ext cx="220484" cy="1614726"/>
            </a:xfrm>
            <a:prstGeom prst="leftBrace">
              <a:avLst>
                <a:gd name="adj1" fmla="val 111275"/>
                <a:gd name="adj2" fmla="val 50000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b-NO" altLang="nb-NO">
                <a:latin typeface="+mn-lt"/>
              </a:endParaRPr>
            </a:p>
          </p:txBody>
        </p:sp>
        <p:sp>
          <p:nvSpPr>
            <p:cNvPr id="7" name="Text Box 6">
              <a:extLst>
                <a:ext uri="{FF2B5EF4-FFF2-40B4-BE49-F238E27FC236}">
                  <a16:creationId xmlns:a16="http://schemas.microsoft.com/office/drawing/2014/main" id="{09997FA1-7E2B-C741-5CE1-84E871A72B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02996" y="4778585"/>
              <a:ext cx="1659942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nb-NO" sz="1800" dirty="0">
                  <a:solidFill>
                    <a:srgbClr val="FF0000"/>
                  </a:solidFill>
                  <a:latin typeface="+mn-lt"/>
                </a:rPr>
                <a:t>value </a:t>
              </a:r>
              <a:r>
                <a:rPr lang="en-US" altLang="nb-NO" dirty="0">
                  <a:solidFill>
                    <a:srgbClr val="FF0000"/>
                  </a:solidFill>
                  <a:latin typeface="+mn-lt"/>
                </a:rPr>
                <a:t>products</a:t>
              </a:r>
              <a:endParaRPr lang="en-US" altLang="nb-NO" sz="18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8" name="Text Box 7">
              <a:extLst>
                <a:ext uri="{FF2B5EF4-FFF2-40B4-BE49-F238E27FC236}">
                  <a16:creationId xmlns:a16="http://schemas.microsoft.com/office/drawing/2014/main" id="{25300C5E-21CB-BDB6-7FA7-A89C63E244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77188" y="3561227"/>
              <a:ext cx="337445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nb-NO" dirty="0">
                  <a:solidFill>
                    <a:srgbClr val="FF0000"/>
                  </a:solidFill>
                  <a:latin typeface="+mn-lt"/>
                </a:rPr>
                <a:t>cost energy (heating + cooling)</a:t>
              </a:r>
            </a:p>
          </p:txBody>
        </p:sp>
        <p:sp>
          <p:nvSpPr>
            <p:cNvPr id="9" name="Line 8">
              <a:extLst>
                <a:ext uri="{FF2B5EF4-FFF2-40B4-BE49-F238E27FC236}">
                  <a16:creationId xmlns:a16="http://schemas.microsoft.com/office/drawing/2014/main" id="{E936C01E-A2AE-34E5-B939-EB3A098898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39300" y="3896265"/>
              <a:ext cx="146536" cy="40011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DE" sz="2000" dirty="0"/>
            </a:p>
          </p:txBody>
        </p:sp>
        <p:sp>
          <p:nvSpPr>
            <p:cNvPr id="10" name="Text Box 9">
              <a:extLst>
                <a:ext uri="{FF2B5EF4-FFF2-40B4-BE49-F238E27FC236}">
                  <a16:creationId xmlns:a16="http://schemas.microsoft.com/office/drawing/2014/main" id="{53F0135D-51B4-5346-B9E7-4368F42605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80720" y="4785321"/>
              <a:ext cx="113184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nb-NO" dirty="0">
                  <a:solidFill>
                    <a:srgbClr val="FF0000"/>
                  </a:solidFill>
                  <a:latin typeface="+mn-lt"/>
                </a:rPr>
                <a:t>cost feed</a:t>
              </a:r>
            </a:p>
          </p:txBody>
        </p:sp>
        <p:sp>
          <p:nvSpPr>
            <p:cNvPr id="11" name="Line 10">
              <a:extLst>
                <a:ext uri="{FF2B5EF4-FFF2-40B4-BE49-F238E27FC236}">
                  <a16:creationId xmlns:a16="http://schemas.microsoft.com/office/drawing/2014/main" id="{864FF972-69D2-A426-7D9D-501D574144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819952" y="4598701"/>
              <a:ext cx="143072" cy="290126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/>
            <a:p>
              <a:endParaRPr lang="de-DE" sz="20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B00EE7B-E570-FFE7-CF2B-A1FDC17FE631}"/>
                </a:ext>
              </a:extLst>
            </p:cNvPr>
            <p:cNvSpPr txBox="1"/>
            <p:nvPr/>
          </p:nvSpPr>
          <p:spPr>
            <a:xfrm>
              <a:off x="3364396" y="4177601"/>
              <a:ext cx="716638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nb-NO" sz="3200" dirty="0"/>
                <a:t>J = - P   where  P = p</a:t>
              </a:r>
              <a:r>
                <a:rPr lang="en-US" altLang="nb-NO" sz="3200" baseline="-25000" dirty="0"/>
                <a:t>D</a:t>
              </a:r>
              <a:r>
                <a:rPr lang="en-US" altLang="nb-NO" sz="3200" dirty="0"/>
                <a:t> D + p</a:t>
              </a:r>
              <a:r>
                <a:rPr lang="en-US" altLang="nb-NO" sz="3200" baseline="-25000" dirty="0"/>
                <a:t>B</a:t>
              </a:r>
              <a:r>
                <a:rPr lang="en-US" altLang="nb-NO" sz="3200" dirty="0"/>
                <a:t> B – p</a:t>
              </a:r>
              <a:r>
                <a:rPr lang="en-US" altLang="nb-NO" sz="3200" baseline="-25000" dirty="0"/>
                <a:t>F</a:t>
              </a:r>
              <a:r>
                <a:rPr lang="en-US" altLang="nb-NO" sz="3200" dirty="0"/>
                <a:t> F – p</a:t>
              </a:r>
              <a:r>
                <a:rPr lang="en-US" altLang="nb-NO" sz="3200" baseline="-25000" dirty="0"/>
                <a:t>V</a:t>
              </a:r>
              <a:r>
                <a:rPr lang="en-US" altLang="nb-NO" sz="3200" dirty="0"/>
                <a:t>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877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F31F23E9-13B2-4173-9508-D63CA2EF80B0}"/>
              </a:ext>
            </a:extLst>
          </p:cNvPr>
          <p:cNvSpPr txBox="1"/>
          <p:nvPr/>
        </p:nvSpPr>
        <p:spPr>
          <a:xfrm>
            <a:off x="6055073" y="5050317"/>
            <a:ext cx="64633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F0000"/>
                </a:solidFill>
              </a:rPr>
              <a:t>CV2s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C4E2E-17F9-4FD6-ACDE-8FAA6E281F67}"/>
              </a:ext>
            </a:extLst>
          </p:cNvPr>
          <p:cNvSpPr txBox="1"/>
          <p:nvPr/>
        </p:nvSpPr>
        <p:spPr>
          <a:xfrm>
            <a:off x="6019092" y="3986848"/>
            <a:ext cx="64633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F0000"/>
                </a:solidFill>
              </a:rPr>
              <a:t>CV1s</a:t>
            </a:r>
          </a:p>
        </p:txBody>
      </p:sp>
      <p:sp>
        <p:nvSpPr>
          <p:cNvPr id="5" name="Rektangel 2"/>
          <p:cNvSpPr/>
          <p:nvPr/>
        </p:nvSpPr>
        <p:spPr>
          <a:xfrm>
            <a:off x="0" y="521433"/>
            <a:ext cx="12192000" cy="954107"/>
          </a:xfrm>
          <a:prstGeom prst="rect">
            <a:avLst/>
          </a:prstGeom>
          <a:solidFill>
            <a:schemeClr val="bg2"/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b="0" i="0"/>
            </a:pPr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Process control: Hierarchical decision system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806227" y="1653599"/>
            <a:ext cx="8912672" cy="5052616"/>
            <a:chOff x="952384" y="1589453"/>
            <a:chExt cx="8912672" cy="5052616"/>
          </a:xfrm>
        </p:grpSpPr>
        <p:grpSp>
          <p:nvGrpSpPr>
            <p:cNvPr id="22" name="Group 21"/>
            <p:cNvGrpSpPr/>
            <p:nvPr/>
          </p:nvGrpSpPr>
          <p:grpSpPr>
            <a:xfrm>
              <a:off x="3276852" y="1589453"/>
              <a:ext cx="6588204" cy="5052616"/>
              <a:chOff x="2059671" y="1602914"/>
              <a:chExt cx="6588204" cy="5052616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9671" y="1602914"/>
                <a:ext cx="2532490" cy="46037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Text Box 8"/>
              <p:cNvSpPr txBox="1">
                <a:spLocks noChangeArrowheads="1"/>
              </p:cNvSpPr>
              <p:nvPr/>
            </p:nvSpPr>
            <p:spPr bwMode="auto">
              <a:xfrm>
                <a:off x="5148263" y="1671451"/>
                <a:ext cx="1019766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nb-NO" sz="1800" dirty="0">
                    <a:latin typeface="Calibri Light" panose="020F0302020204030204" pitchFamily="34" charset="0"/>
                  </a:rPr>
                  <a:t>Manager</a:t>
                </a:r>
              </a:p>
            </p:txBody>
          </p:sp>
          <p:sp>
            <p:nvSpPr>
              <p:cNvPr id="10" name="Text Box 9"/>
              <p:cNvSpPr txBox="1">
                <a:spLocks noChangeArrowheads="1"/>
              </p:cNvSpPr>
              <p:nvPr/>
            </p:nvSpPr>
            <p:spPr bwMode="auto">
              <a:xfrm>
                <a:off x="5148263" y="2442376"/>
                <a:ext cx="1761701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nb-NO" sz="1800" dirty="0">
                    <a:latin typeface="Calibri Light" panose="020F0302020204030204" pitchFamily="34" charset="0"/>
                  </a:rPr>
                  <a:t>Process engineer</a:t>
                </a:r>
              </a:p>
            </p:txBody>
          </p:sp>
          <p:sp>
            <p:nvSpPr>
              <p:cNvPr id="11" name="Text Box 10"/>
              <p:cNvSpPr txBox="1">
                <a:spLocks noChangeArrowheads="1"/>
              </p:cNvSpPr>
              <p:nvPr/>
            </p:nvSpPr>
            <p:spPr bwMode="auto">
              <a:xfrm>
                <a:off x="5148263" y="3352675"/>
                <a:ext cx="3499612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nb-NO" sz="1800" dirty="0">
                    <a:latin typeface="Calibri Light" panose="020F0302020204030204" pitchFamily="34" charset="0"/>
                  </a:rPr>
                  <a:t>Operator/</a:t>
                </a:r>
                <a:r>
                  <a:rPr lang="en-US" altLang="nb-NO" sz="1800" dirty="0">
                    <a:solidFill>
                      <a:srgbClr val="FF0000"/>
                    </a:solidFill>
                    <a:latin typeface="Calibri Light" panose="020F0302020204030204" pitchFamily="34" charset="0"/>
                  </a:rPr>
                  <a:t>RTO (usually steady-state)</a:t>
                </a:r>
              </a:p>
            </p:txBody>
          </p:sp>
          <p:sp>
            <p:nvSpPr>
              <p:cNvPr id="12" name="Text Box 11"/>
              <p:cNvSpPr txBox="1">
                <a:spLocks noChangeArrowheads="1"/>
              </p:cNvSpPr>
              <p:nvPr/>
            </p:nvSpPr>
            <p:spPr bwMode="auto">
              <a:xfrm>
                <a:off x="5148263" y="4349635"/>
                <a:ext cx="2480103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nb-NO" sz="1800" b="1" dirty="0">
                    <a:latin typeface="Calibri Light" panose="020F0302020204030204" pitchFamily="34" charset="0"/>
                  </a:rPr>
                  <a:t>Supervisory control layer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nb-NO" sz="1800" dirty="0">
                    <a:latin typeface="Calibri Light" panose="020F0302020204030204" pitchFamily="34" charset="0"/>
                  </a:rPr>
                  <a:t>”</a:t>
                </a:r>
                <a:r>
                  <a:rPr lang="en-US" altLang="nb-NO" sz="1800" dirty="0">
                    <a:solidFill>
                      <a:srgbClr val="FF0000"/>
                    </a:solidFill>
                    <a:latin typeface="Calibri Light" panose="020F0302020204030204" pitchFamily="34" charset="0"/>
                  </a:rPr>
                  <a:t>Advanced control”/MPC</a:t>
                </a:r>
              </a:p>
            </p:txBody>
          </p:sp>
          <p:sp>
            <p:nvSpPr>
              <p:cNvPr id="13" name="Text Box 12"/>
              <p:cNvSpPr txBox="1">
                <a:spLocks noChangeArrowheads="1"/>
              </p:cNvSpPr>
              <p:nvPr/>
            </p:nvSpPr>
            <p:spPr bwMode="auto">
              <a:xfrm>
                <a:off x="5142492" y="5329180"/>
                <a:ext cx="3049168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nb-NO" sz="1800" dirty="0">
                    <a:latin typeface="Calibri Light" panose="020F0302020204030204" pitchFamily="34" charset="0"/>
                  </a:rPr>
                  <a:t>Regulatory (basic) control layer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nb-NO" sz="1800" dirty="0">
                    <a:solidFill>
                      <a:srgbClr val="FF0000"/>
                    </a:solidFill>
                    <a:latin typeface="Calibri Light" panose="020F0302020204030204" pitchFamily="34" charset="0"/>
                  </a:rPr>
                  <a:t>PID-control</a:t>
                </a:r>
              </a:p>
            </p:txBody>
          </p:sp>
          <p:sp>
            <p:nvSpPr>
              <p:cNvPr id="14" name="Line 15"/>
              <p:cNvSpPr>
                <a:spLocks noChangeShapeType="1"/>
              </p:cNvSpPr>
              <p:nvPr/>
            </p:nvSpPr>
            <p:spPr bwMode="auto">
              <a:xfrm>
                <a:off x="4307218" y="6034818"/>
                <a:ext cx="0" cy="620712"/>
              </a:xfrm>
              <a:prstGeom prst="line">
                <a:avLst/>
              </a:prstGeom>
              <a:ln>
                <a:headEnd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15" name="Group 21"/>
              <p:cNvGrpSpPr>
                <a:grpSpLocks/>
              </p:cNvGrpSpPr>
              <p:nvPr/>
            </p:nvGrpSpPr>
            <p:grpSpPr bwMode="auto">
              <a:xfrm>
                <a:off x="4163550" y="6250718"/>
                <a:ext cx="287337" cy="215900"/>
                <a:chOff x="2699" y="4065"/>
                <a:chExt cx="181" cy="136"/>
              </a:xfrm>
            </p:grpSpPr>
            <p:sp>
              <p:nvSpPr>
                <p:cNvPr id="16" name="Line 17"/>
                <p:cNvSpPr>
                  <a:spLocks noChangeShapeType="1"/>
                </p:cNvSpPr>
                <p:nvPr/>
              </p:nvSpPr>
              <p:spPr bwMode="auto">
                <a:xfrm>
                  <a:off x="2699" y="4201"/>
                  <a:ext cx="181" cy="0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17" name="Group 20"/>
                <p:cNvGrpSpPr>
                  <a:grpSpLocks/>
                </p:cNvGrpSpPr>
                <p:nvPr/>
              </p:nvGrpSpPr>
              <p:grpSpPr bwMode="auto">
                <a:xfrm>
                  <a:off x="2699" y="4065"/>
                  <a:ext cx="181" cy="136"/>
                  <a:chOff x="2699" y="4065"/>
                  <a:chExt cx="181" cy="136"/>
                </a:xfrm>
              </p:grpSpPr>
              <p:sp>
                <p:nvSpPr>
                  <p:cNvPr id="18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2699" y="4065"/>
                    <a:ext cx="181" cy="0"/>
                  </a:xfrm>
                  <a:prstGeom prst="line">
                    <a:avLst/>
                  </a:prstGeom>
                  <a:ln>
                    <a:headEnd/>
                    <a:tailEnd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9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2699" y="4065"/>
                    <a:ext cx="181" cy="136"/>
                  </a:xfrm>
                  <a:prstGeom prst="line">
                    <a:avLst/>
                  </a:prstGeom>
                  <a:ln>
                    <a:headEnd/>
                    <a:tailEnd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0" name="Line 1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699" y="4065"/>
                    <a:ext cx="181" cy="136"/>
                  </a:xfrm>
                  <a:prstGeom prst="line">
                    <a:avLst/>
                  </a:prstGeom>
                  <a:ln>
                    <a:headEnd/>
                    <a:tailEnd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sp>
            <p:nvSpPr>
              <p:cNvPr id="21" name="Text Box 23"/>
              <p:cNvSpPr txBox="1">
                <a:spLocks noChangeArrowheads="1"/>
              </p:cNvSpPr>
              <p:nvPr/>
            </p:nvSpPr>
            <p:spPr bwMode="auto">
              <a:xfrm>
                <a:off x="4630380" y="5985593"/>
                <a:ext cx="1600887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nb-NO" sz="1800" dirty="0">
                    <a:solidFill>
                      <a:srgbClr val="FF0000"/>
                    </a:solidFill>
                    <a:latin typeface="Calibri Light" panose="020F0302020204030204" pitchFamily="34" charset="0"/>
                  </a:rPr>
                  <a:t>u (MV) = valves</a:t>
                </a: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954450" y="3339770"/>
              <a:ext cx="185435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nb-NO" dirty="0">
                  <a:latin typeface="Calibri Light" panose="020F0302020204030204" pitchFamily="34" charset="0"/>
                </a:rPr>
                <a:t>min J (economics</a:t>
              </a:r>
              <a:r>
                <a:rPr lang="en-US" altLang="nb-NO" dirty="0"/>
                <a:t>)</a:t>
              </a:r>
            </a:p>
            <a:p>
              <a:pPr>
                <a:spcBef>
                  <a:spcPct val="0"/>
                </a:spcBef>
              </a:pPr>
              <a:r>
                <a:rPr lang="en-US" altLang="nb-NO" baseline="-25000" dirty="0">
                  <a:solidFill>
                    <a:srgbClr val="FF0000"/>
                  </a:solidFill>
                </a:rPr>
                <a:t>hour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54450" y="4228730"/>
              <a:ext cx="2230098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nb-NO" dirty="0">
                  <a:latin typeface="Calibri Light" panose="020F0302020204030204" pitchFamily="34" charset="0"/>
                </a:rPr>
                <a:t>Setpoint control </a:t>
              </a:r>
            </a:p>
            <a:p>
              <a:pPr>
                <a:spcBef>
                  <a:spcPct val="0"/>
                </a:spcBef>
              </a:pPr>
              <a:r>
                <a:rPr lang="en-US" altLang="nb-NO" sz="1400" dirty="0">
                  <a:latin typeface="Calibri Light" panose="020F0302020204030204" pitchFamily="34" charset="0"/>
                </a:rPr>
                <a:t>(+ look after other variables)</a:t>
              </a:r>
            </a:p>
            <a:p>
              <a:pPr>
                <a:spcBef>
                  <a:spcPct val="0"/>
                </a:spcBef>
              </a:pPr>
              <a:r>
                <a:rPr lang="en-US" altLang="nb-NO" sz="1600" dirty="0" err="1">
                  <a:solidFill>
                    <a:srgbClr val="FF0000"/>
                  </a:solidFill>
                  <a:latin typeface="Calibri Light" panose="020F0302020204030204" pitchFamily="34" charset="0"/>
                </a:rPr>
                <a:t>J</a:t>
              </a:r>
              <a:r>
                <a:rPr lang="en-US" altLang="nb-NO" sz="1600" baseline="-25000" dirty="0" err="1">
                  <a:solidFill>
                    <a:srgbClr val="FF0000"/>
                  </a:solidFill>
                  <a:latin typeface="Calibri Light" panose="020F0302020204030204" pitchFamily="34" charset="0"/>
                </a:rPr>
                <a:t>c</a:t>
              </a:r>
              <a:r>
                <a:rPr lang="en-US" altLang="nb-NO" sz="1600" baseline="-250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 </a:t>
              </a:r>
              <a:r>
                <a:rPr lang="en-US" altLang="nb-NO" sz="16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= (y-</a:t>
              </a:r>
              <a:r>
                <a:rPr lang="en-US" altLang="nb-NO" sz="1600" dirty="0" err="1">
                  <a:solidFill>
                    <a:srgbClr val="FF0000"/>
                  </a:solidFill>
                  <a:latin typeface="Calibri Light" panose="020F0302020204030204" pitchFamily="34" charset="0"/>
                </a:rPr>
                <a:t>y</a:t>
              </a:r>
              <a:r>
                <a:rPr lang="en-US" altLang="nb-NO" sz="1600" baseline="-25000" dirty="0" err="1">
                  <a:solidFill>
                    <a:srgbClr val="FF0000"/>
                  </a:solidFill>
                  <a:latin typeface="Calibri Light" panose="020F0302020204030204" pitchFamily="34" charset="0"/>
                </a:rPr>
                <a:t>s</a:t>
              </a:r>
              <a:r>
                <a:rPr lang="en-US" altLang="nb-NO" sz="16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)</a:t>
              </a:r>
              <a:r>
                <a:rPr lang="en-US" altLang="nb-NO" sz="1600" baseline="300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2 </a:t>
              </a:r>
              <a:r>
                <a:rPr lang="en-US" altLang="nb-NO" sz="16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+</a:t>
              </a:r>
              <a:r>
                <a:rPr lang="en-US" altLang="nb-NO" sz="1600" baseline="-250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  </a:t>
              </a:r>
              <a:r>
                <a:rPr lang="el-GR" sz="1600" dirty="0"/>
                <a:t>Δ</a:t>
              </a:r>
              <a:r>
                <a:rPr lang="nb-NO" sz="1600" dirty="0"/>
                <a:t>u</a:t>
              </a:r>
              <a:r>
                <a:rPr lang="nb-NO" sz="1600" baseline="30000" dirty="0"/>
                <a:t>2</a:t>
              </a:r>
              <a:endParaRPr lang="en-US" altLang="nb-NO" sz="1600" baseline="30000" dirty="0">
                <a:solidFill>
                  <a:srgbClr val="FF0000"/>
                </a:solidFill>
                <a:latin typeface="Calibri Light" panose="020F0302020204030204" pitchFamily="34" charset="0"/>
              </a:endParaRPr>
            </a:p>
            <a:p>
              <a:pPr>
                <a:spcBef>
                  <a:spcPct val="0"/>
                </a:spcBef>
              </a:pPr>
              <a:r>
                <a:rPr lang="en-US" altLang="nb-NO" sz="16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minute</a:t>
              </a:r>
            </a:p>
          </p:txBody>
        </p:sp>
        <p:sp>
          <p:nvSpPr>
            <p:cNvPr id="25" name="Text Box 12"/>
            <p:cNvSpPr txBox="1">
              <a:spLocks noChangeArrowheads="1"/>
            </p:cNvSpPr>
            <p:nvPr/>
          </p:nvSpPr>
          <p:spPr bwMode="auto">
            <a:xfrm>
              <a:off x="952384" y="5411418"/>
              <a:ext cx="2218700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nb-NO" sz="1800" dirty="0">
                  <a:latin typeface="Calibri Light" panose="020F0302020204030204" pitchFamily="34" charset="0"/>
                </a:rPr>
                <a:t>Stabilize + avoid drift</a:t>
              </a:r>
            </a:p>
            <a:p>
              <a:pPr>
                <a:spcBef>
                  <a:spcPct val="0"/>
                </a:spcBef>
                <a:buNone/>
              </a:pPr>
              <a:r>
                <a:rPr lang="en-US" altLang="nb-NO" sz="16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Gain margin…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nb-NO" sz="16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second</a:t>
              </a:r>
              <a:r>
                <a:rPr lang="en-US" altLang="nb-NO" sz="1600" dirty="0">
                  <a:latin typeface="Calibri Light" panose="020F0302020204030204" pitchFamily="34" charset="0"/>
                </a:rPr>
                <a:t> 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2CB3731-E5F0-4517-9C68-66973BFAEAD9}"/>
              </a:ext>
            </a:extLst>
          </p:cNvPr>
          <p:cNvSpPr txBox="1"/>
          <p:nvPr/>
        </p:nvSpPr>
        <p:spPr>
          <a:xfrm>
            <a:off x="133859" y="6410521"/>
            <a:ext cx="385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FFF00"/>
                </a:solidFill>
              </a:rPr>
              <a:t>CV = </a:t>
            </a:r>
            <a:r>
              <a:rPr lang="nb-NO" dirty="0" err="1">
                <a:solidFill>
                  <a:srgbClr val="FFFF00"/>
                </a:solidFill>
              </a:rPr>
              <a:t>controlled</a:t>
            </a:r>
            <a:r>
              <a:rPr lang="nb-NO" dirty="0">
                <a:solidFill>
                  <a:srgbClr val="FFFF00"/>
                </a:solidFill>
              </a:rPr>
              <a:t> variable (</a:t>
            </a:r>
            <a:r>
              <a:rPr lang="nb-NO" dirty="0" err="1">
                <a:solidFill>
                  <a:srgbClr val="FFFF00"/>
                </a:solidFill>
              </a:rPr>
              <a:t>with</a:t>
            </a:r>
            <a:r>
              <a:rPr lang="nb-NO" dirty="0">
                <a:solidFill>
                  <a:srgbClr val="FFFF00"/>
                </a:solidFill>
              </a:rPr>
              <a:t> setpoint)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B63F77-4E56-F80C-E739-DDAB86D65156}"/>
              </a:ext>
            </a:extLst>
          </p:cNvPr>
          <p:cNvSpPr txBox="1"/>
          <p:nvPr/>
        </p:nvSpPr>
        <p:spPr>
          <a:xfrm>
            <a:off x="7213516" y="1334285"/>
            <a:ext cx="1309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002060"/>
                </a:solidFill>
                <a:highlight>
                  <a:srgbClr val="FFFF00"/>
                </a:highlight>
              </a:rPr>
              <a:t>Responsible</a:t>
            </a:r>
            <a:endParaRPr lang="en-US" dirty="0">
              <a:solidFill>
                <a:srgbClr val="002060"/>
              </a:solidFill>
              <a:highlight>
                <a:srgbClr val="FFFF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00BBE3-DF92-0DE7-1B0B-402DF56334B8}"/>
              </a:ext>
            </a:extLst>
          </p:cNvPr>
          <p:cNvSpPr txBox="1"/>
          <p:nvPr/>
        </p:nvSpPr>
        <p:spPr>
          <a:xfrm>
            <a:off x="2176424" y="1334285"/>
            <a:ext cx="1073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002060"/>
                </a:solidFill>
                <a:highlight>
                  <a:srgbClr val="FFFF00"/>
                </a:highlight>
              </a:rPr>
              <a:t>Objective</a:t>
            </a:r>
            <a:endParaRPr lang="en-US" dirty="0">
              <a:solidFill>
                <a:srgbClr val="00206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996616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2"/>
          <p:cNvSpPr/>
          <p:nvPr/>
        </p:nvSpPr>
        <p:spPr>
          <a:xfrm>
            <a:off x="0" y="521433"/>
            <a:ext cx="12192000" cy="954107"/>
          </a:xfrm>
          <a:prstGeom prst="rect">
            <a:avLst/>
          </a:prstGeom>
          <a:solidFill>
            <a:schemeClr val="bg2"/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b="0" i="0"/>
            </a:pPr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4163"/>
            <a:ext cx="10972800" cy="1143000"/>
          </a:xfrm>
        </p:spPr>
        <p:txBody>
          <a:bodyPr>
            <a:normAutofit/>
          </a:bodyPr>
          <a:lstStyle/>
          <a:p>
            <a:r>
              <a:rPr lang="en-GB" sz="3600" dirty="0"/>
              <a:t>Process control: Hierarchical decision system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808293" y="1576144"/>
            <a:ext cx="7174761" cy="5042024"/>
            <a:chOff x="952384" y="1600045"/>
            <a:chExt cx="7174761" cy="5042024"/>
          </a:xfrm>
        </p:grpSpPr>
        <p:grpSp>
          <p:nvGrpSpPr>
            <p:cNvPr id="22" name="Group 21"/>
            <p:cNvGrpSpPr/>
            <p:nvPr/>
          </p:nvGrpSpPr>
          <p:grpSpPr>
            <a:xfrm>
              <a:off x="3285267" y="1600045"/>
              <a:ext cx="4841878" cy="5042024"/>
              <a:chOff x="2068086" y="1613506"/>
              <a:chExt cx="4841878" cy="5042024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8086" y="1613506"/>
                <a:ext cx="2532490" cy="46037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Text Box 8"/>
              <p:cNvSpPr txBox="1">
                <a:spLocks noChangeArrowheads="1"/>
              </p:cNvSpPr>
              <p:nvPr/>
            </p:nvSpPr>
            <p:spPr bwMode="auto">
              <a:xfrm>
                <a:off x="5148263" y="1671451"/>
                <a:ext cx="1019766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nb-NO" sz="1800" dirty="0">
                    <a:latin typeface="Calibri Light" panose="020F0302020204030204" pitchFamily="34" charset="0"/>
                  </a:rPr>
                  <a:t>Manager</a:t>
                </a:r>
              </a:p>
            </p:txBody>
          </p:sp>
          <p:sp>
            <p:nvSpPr>
              <p:cNvPr id="10" name="Text Box 9"/>
              <p:cNvSpPr txBox="1">
                <a:spLocks noChangeArrowheads="1"/>
              </p:cNvSpPr>
              <p:nvPr/>
            </p:nvSpPr>
            <p:spPr bwMode="auto">
              <a:xfrm>
                <a:off x="5148263" y="2442376"/>
                <a:ext cx="1761701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nb-NO" sz="1800" dirty="0">
                    <a:latin typeface="Calibri Light" panose="020F0302020204030204" pitchFamily="34" charset="0"/>
                  </a:rPr>
                  <a:t>Process engineer</a:t>
                </a:r>
              </a:p>
            </p:txBody>
          </p:sp>
          <p:sp>
            <p:nvSpPr>
              <p:cNvPr id="14" name="Line 15"/>
              <p:cNvSpPr>
                <a:spLocks noChangeShapeType="1"/>
              </p:cNvSpPr>
              <p:nvPr/>
            </p:nvSpPr>
            <p:spPr bwMode="auto">
              <a:xfrm>
                <a:off x="4307218" y="6034818"/>
                <a:ext cx="0" cy="620712"/>
              </a:xfrm>
              <a:prstGeom prst="line">
                <a:avLst/>
              </a:prstGeom>
              <a:ln>
                <a:headEnd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15" name="Group 21"/>
              <p:cNvGrpSpPr>
                <a:grpSpLocks/>
              </p:cNvGrpSpPr>
              <p:nvPr/>
            </p:nvGrpSpPr>
            <p:grpSpPr bwMode="auto">
              <a:xfrm>
                <a:off x="4163550" y="6250718"/>
                <a:ext cx="287337" cy="215900"/>
                <a:chOff x="2699" y="4065"/>
                <a:chExt cx="181" cy="136"/>
              </a:xfrm>
            </p:grpSpPr>
            <p:sp>
              <p:nvSpPr>
                <p:cNvPr id="16" name="Line 17"/>
                <p:cNvSpPr>
                  <a:spLocks noChangeShapeType="1"/>
                </p:cNvSpPr>
                <p:nvPr/>
              </p:nvSpPr>
              <p:spPr bwMode="auto">
                <a:xfrm>
                  <a:off x="2699" y="4201"/>
                  <a:ext cx="181" cy="0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17" name="Group 20"/>
                <p:cNvGrpSpPr>
                  <a:grpSpLocks/>
                </p:cNvGrpSpPr>
                <p:nvPr/>
              </p:nvGrpSpPr>
              <p:grpSpPr bwMode="auto">
                <a:xfrm>
                  <a:off x="2699" y="4065"/>
                  <a:ext cx="181" cy="136"/>
                  <a:chOff x="2699" y="4065"/>
                  <a:chExt cx="181" cy="136"/>
                </a:xfrm>
              </p:grpSpPr>
              <p:sp>
                <p:nvSpPr>
                  <p:cNvPr id="18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2699" y="4065"/>
                    <a:ext cx="181" cy="0"/>
                  </a:xfrm>
                  <a:prstGeom prst="line">
                    <a:avLst/>
                  </a:prstGeom>
                  <a:ln>
                    <a:headEnd/>
                    <a:tailEnd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9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2699" y="4065"/>
                    <a:ext cx="181" cy="136"/>
                  </a:xfrm>
                  <a:prstGeom prst="line">
                    <a:avLst/>
                  </a:prstGeom>
                  <a:ln>
                    <a:headEnd/>
                    <a:tailEnd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0" name="Line 1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699" y="4065"/>
                    <a:ext cx="181" cy="136"/>
                  </a:xfrm>
                  <a:prstGeom prst="line">
                    <a:avLst/>
                  </a:prstGeom>
                  <a:ln>
                    <a:headEnd/>
                    <a:tailEnd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</p:grpSp>
        <p:sp>
          <p:nvSpPr>
            <p:cNvPr id="23" name="Rectangle 22"/>
            <p:cNvSpPr/>
            <p:nvPr/>
          </p:nvSpPr>
          <p:spPr>
            <a:xfrm>
              <a:off x="954450" y="3339770"/>
              <a:ext cx="185435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nb-NO" dirty="0">
                  <a:latin typeface="Calibri Light" panose="020F0302020204030204" pitchFamily="34" charset="0"/>
                </a:rPr>
                <a:t>min J (economics</a:t>
              </a:r>
              <a:r>
                <a:rPr lang="en-US" altLang="nb-NO" dirty="0"/>
                <a:t>)</a:t>
              </a:r>
            </a:p>
            <a:p>
              <a:pPr>
                <a:spcBef>
                  <a:spcPct val="0"/>
                </a:spcBef>
              </a:pPr>
              <a:r>
                <a:rPr lang="en-US" altLang="nb-NO" baseline="-25000" dirty="0">
                  <a:solidFill>
                    <a:srgbClr val="FF0000"/>
                  </a:solidFill>
                </a:rPr>
                <a:t>hour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54450" y="4228730"/>
              <a:ext cx="2224840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nb-NO" dirty="0">
                  <a:latin typeface="Calibri Light" panose="020F0302020204030204" pitchFamily="34" charset="0"/>
                </a:rPr>
                <a:t>Setpoint control </a:t>
              </a:r>
            </a:p>
            <a:p>
              <a:pPr>
                <a:spcBef>
                  <a:spcPct val="0"/>
                </a:spcBef>
              </a:pPr>
              <a:r>
                <a:rPr lang="en-US" altLang="nb-NO" sz="1400" dirty="0">
                  <a:latin typeface="Calibri Light" panose="020F0302020204030204" pitchFamily="34" charset="0"/>
                </a:rPr>
                <a:t>(+ look after other variables)</a:t>
              </a:r>
            </a:p>
            <a:p>
              <a:pPr>
                <a:spcBef>
                  <a:spcPct val="0"/>
                </a:spcBef>
              </a:pPr>
              <a:r>
                <a:rPr lang="en-US" altLang="nb-NO" sz="1600" dirty="0" err="1">
                  <a:solidFill>
                    <a:srgbClr val="FF0000"/>
                  </a:solidFill>
                  <a:latin typeface="Calibri Light" panose="020F0302020204030204" pitchFamily="34" charset="0"/>
                </a:rPr>
                <a:t>J</a:t>
              </a:r>
              <a:r>
                <a:rPr lang="en-US" altLang="nb-NO" sz="1600" baseline="-25000" dirty="0" err="1">
                  <a:solidFill>
                    <a:srgbClr val="FF0000"/>
                  </a:solidFill>
                  <a:latin typeface="Calibri Light" panose="020F0302020204030204" pitchFamily="34" charset="0"/>
                </a:rPr>
                <a:t>c</a:t>
              </a:r>
              <a:r>
                <a:rPr lang="en-US" altLang="nb-NO" sz="1600" baseline="-250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 </a:t>
              </a:r>
              <a:r>
                <a:rPr lang="en-US" altLang="nb-NO" sz="16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= (y-</a:t>
              </a:r>
              <a:r>
                <a:rPr lang="en-US" altLang="nb-NO" sz="1600" dirty="0" err="1">
                  <a:solidFill>
                    <a:srgbClr val="FF0000"/>
                  </a:solidFill>
                  <a:latin typeface="Calibri Light" panose="020F0302020204030204" pitchFamily="34" charset="0"/>
                </a:rPr>
                <a:t>y</a:t>
              </a:r>
              <a:r>
                <a:rPr lang="en-US" altLang="nb-NO" sz="1600" baseline="-25000" dirty="0" err="1">
                  <a:solidFill>
                    <a:srgbClr val="FF0000"/>
                  </a:solidFill>
                  <a:latin typeface="Calibri Light" panose="020F0302020204030204" pitchFamily="34" charset="0"/>
                </a:rPr>
                <a:t>s</a:t>
              </a:r>
              <a:r>
                <a:rPr lang="en-US" altLang="nb-NO" sz="16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)</a:t>
              </a:r>
              <a:r>
                <a:rPr lang="en-US" altLang="nb-NO" sz="1600" baseline="300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2 </a:t>
              </a:r>
              <a:r>
                <a:rPr lang="en-US" altLang="nb-NO" sz="16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+</a:t>
              </a:r>
              <a:r>
                <a:rPr lang="en-US" altLang="nb-NO" sz="1600" baseline="-250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  </a:t>
              </a:r>
              <a:r>
                <a:rPr lang="el-GR" sz="1600" dirty="0"/>
                <a:t>Δ</a:t>
              </a:r>
              <a:r>
                <a:rPr lang="nb-NO" sz="1600" dirty="0"/>
                <a:t>u</a:t>
              </a:r>
              <a:r>
                <a:rPr lang="nb-NO" sz="1600" baseline="30000" dirty="0"/>
                <a:t>2</a:t>
              </a:r>
              <a:endParaRPr lang="en-US" altLang="nb-NO" sz="1600" baseline="30000" dirty="0">
                <a:solidFill>
                  <a:srgbClr val="FF0000"/>
                </a:solidFill>
                <a:latin typeface="Calibri Light" panose="020F0302020204030204" pitchFamily="34" charset="0"/>
              </a:endParaRPr>
            </a:p>
            <a:p>
              <a:pPr>
                <a:spcBef>
                  <a:spcPct val="0"/>
                </a:spcBef>
              </a:pPr>
              <a:r>
                <a:rPr lang="en-US" altLang="nb-NO" sz="16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minute </a:t>
              </a:r>
            </a:p>
          </p:txBody>
        </p:sp>
        <p:sp>
          <p:nvSpPr>
            <p:cNvPr id="25" name="Text Box 12"/>
            <p:cNvSpPr txBox="1">
              <a:spLocks noChangeArrowheads="1"/>
            </p:cNvSpPr>
            <p:nvPr/>
          </p:nvSpPr>
          <p:spPr bwMode="auto">
            <a:xfrm>
              <a:off x="952384" y="5315719"/>
              <a:ext cx="2218700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nb-NO" sz="1800" dirty="0">
                  <a:latin typeface="Calibri Light" panose="020F0302020204030204" pitchFamily="34" charset="0"/>
                </a:rPr>
                <a:t>Stabilize + avoid drift</a:t>
              </a:r>
            </a:p>
            <a:p>
              <a:pPr>
                <a:spcBef>
                  <a:spcPct val="0"/>
                </a:spcBef>
                <a:buNone/>
              </a:pPr>
              <a:r>
                <a:rPr lang="en-US" altLang="nb-NO" sz="16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Gain margin…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nb-NO" sz="16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second</a:t>
              </a:r>
              <a:r>
                <a:rPr lang="en-US" altLang="nb-NO" sz="1600" dirty="0">
                  <a:latin typeface="Calibri Light" panose="020F0302020204030204" pitchFamily="34" charset="0"/>
                </a:rPr>
                <a:t> 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1EF2D98E-73CF-4E7B-BAF2-E62134D44C6A}"/>
              </a:ext>
            </a:extLst>
          </p:cNvPr>
          <p:cNvSpPr/>
          <p:nvPr/>
        </p:nvSpPr>
        <p:spPr>
          <a:xfrm>
            <a:off x="4141176" y="3124200"/>
            <a:ext cx="2744533" cy="303658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4764B0-D956-47B1-9339-D0F799E07A76}"/>
              </a:ext>
            </a:extLst>
          </p:cNvPr>
          <p:cNvSpPr txBox="1"/>
          <p:nvPr/>
        </p:nvSpPr>
        <p:spPr>
          <a:xfrm>
            <a:off x="4629901" y="3594703"/>
            <a:ext cx="204376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/>
              <a:t>Economic</a:t>
            </a:r>
            <a:r>
              <a:rPr lang="nb-NO" sz="2400" dirty="0"/>
              <a:t> MPC</a:t>
            </a:r>
          </a:p>
          <a:p>
            <a:r>
              <a:rPr lang="nb-NO" sz="2400" dirty="0"/>
              <a:t>(</a:t>
            </a:r>
            <a:r>
              <a:rPr lang="nb-NO" sz="2400" b="1" dirty="0">
                <a:solidFill>
                  <a:srgbClr val="FF0000"/>
                </a:solidFill>
              </a:rPr>
              <a:t>E</a:t>
            </a:r>
            <a:r>
              <a:rPr lang="nb-NO" sz="2400" dirty="0"/>
              <a:t>MPC)</a:t>
            </a:r>
          </a:p>
          <a:p>
            <a:r>
              <a:rPr lang="nb-NO" sz="2400" dirty="0"/>
              <a:t>          or</a:t>
            </a:r>
          </a:p>
          <a:p>
            <a:r>
              <a:rPr lang="nb-NO" sz="2400" dirty="0" err="1"/>
              <a:t>Dynamic</a:t>
            </a:r>
            <a:r>
              <a:rPr lang="nb-NO" sz="2400" dirty="0"/>
              <a:t> RTO</a:t>
            </a:r>
          </a:p>
          <a:p>
            <a:endParaRPr lang="nb-NO" sz="2400" dirty="0"/>
          </a:p>
          <a:p>
            <a:r>
              <a:rPr lang="nb-NO" sz="2400" dirty="0"/>
              <a:t>J = </a:t>
            </a:r>
            <a:r>
              <a:rPr lang="nb-NO" sz="2400" dirty="0" err="1"/>
              <a:t>J</a:t>
            </a:r>
            <a:r>
              <a:rPr lang="nb-NO" sz="2400" baseline="-25000" dirty="0" err="1"/>
              <a:t>econ</a:t>
            </a:r>
            <a:r>
              <a:rPr lang="nb-NO" sz="2400" dirty="0"/>
              <a:t> + </a:t>
            </a:r>
            <a:r>
              <a:rPr lang="el-GR" sz="2400" dirty="0"/>
              <a:t>Δ</a:t>
            </a:r>
            <a:r>
              <a:rPr lang="nb-NO" sz="2400" dirty="0"/>
              <a:t>u</a:t>
            </a:r>
            <a:r>
              <a:rPr lang="nb-NO" sz="2400" baseline="30000" dirty="0"/>
              <a:t>2</a:t>
            </a:r>
          </a:p>
        </p:txBody>
      </p:sp>
      <p:sp>
        <p:nvSpPr>
          <p:cNvPr id="27" name="Text Box 23">
            <a:extLst>
              <a:ext uri="{FF2B5EF4-FFF2-40B4-BE49-F238E27FC236}">
                <a16:creationId xmlns:a16="http://schemas.microsoft.com/office/drawing/2014/main" id="{C08A0A2F-6127-4722-B87D-C7D9C54B9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9287" y="6047384"/>
            <a:ext cx="16008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b-NO" sz="1800" dirty="0">
                <a:solidFill>
                  <a:srgbClr val="FF0000"/>
                </a:solidFill>
                <a:latin typeface="Calibri Light" panose="020F0302020204030204" pitchFamily="34" charset="0"/>
              </a:rPr>
              <a:t>u (MV) = valves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72BD5E-D24F-2193-8C22-E0D2513B9958}"/>
              </a:ext>
            </a:extLst>
          </p:cNvPr>
          <p:cNvSpPr txBox="1"/>
          <p:nvPr/>
        </p:nvSpPr>
        <p:spPr>
          <a:xfrm>
            <a:off x="2085975" y="1323975"/>
            <a:ext cx="1179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002060"/>
                </a:solidFill>
                <a:highlight>
                  <a:srgbClr val="FFFF00"/>
                </a:highlight>
              </a:rPr>
              <a:t>Objective|</a:t>
            </a:r>
            <a:endParaRPr lang="en-US" dirty="0">
              <a:solidFill>
                <a:srgbClr val="00206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786728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2"/>
          <p:cNvSpPr/>
          <p:nvPr/>
        </p:nvSpPr>
        <p:spPr>
          <a:xfrm>
            <a:off x="0" y="521433"/>
            <a:ext cx="12192000" cy="954107"/>
          </a:xfrm>
          <a:prstGeom prst="rect">
            <a:avLst/>
          </a:prstGeom>
          <a:solidFill>
            <a:schemeClr val="bg2"/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b="0" i="0"/>
            </a:pPr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4163"/>
            <a:ext cx="10972800" cy="1143000"/>
          </a:xfrm>
        </p:spPr>
        <p:txBody>
          <a:bodyPr>
            <a:normAutofit/>
          </a:bodyPr>
          <a:lstStyle/>
          <a:p>
            <a:r>
              <a:rPr lang="en-GB" sz="3600" dirty="0"/>
              <a:t>Process control: Hierarchical decision system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808293" y="1576144"/>
            <a:ext cx="7174761" cy="5042024"/>
            <a:chOff x="952384" y="1600045"/>
            <a:chExt cx="7174761" cy="5042024"/>
          </a:xfrm>
        </p:grpSpPr>
        <p:grpSp>
          <p:nvGrpSpPr>
            <p:cNvPr id="22" name="Group 21"/>
            <p:cNvGrpSpPr/>
            <p:nvPr/>
          </p:nvGrpSpPr>
          <p:grpSpPr>
            <a:xfrm>
              <a:off x="3285267" y="1600045"/>
              <a:ext cx="4841878" cy="5042024"/>
              <a:chOff x="2068086" y="1613506"/>
              <a:chExt cx="4841878" cy="5042024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8086" y="1613506"/>
                <a:ext cx="2532490" cy="46037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Text Box 8"/>
              <p:cNvSpPr txBox="1">
                <a:spLocks noChangeArrowheads="1"/>
              </p:cNvSpPr>
              <p:nvPr/>
            </p:nvSpPr>
            <p:spPr bwMode="auto">
              <a:xfrm>
                <a:off x="5148263" y="1671451"/>
                <a:ext cx="1019766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nb-NO" sz="1800" dirty="0">
                    <a:latin typeface="Calibri Light" panose="020F0302020204030204" pitchFamily="34" charset="0"/>
                  </a:rPr>
                  <a:t>Manager</a:t>
                </a:r>
              </a:p>
            </p:txBody>
          </p:sp>
          <p:sp>
            <p:nvSpPr>
              <p:cNvPr id="10" name="Text Box 9"/>
              <p:cNvSpPr txBox="1">
                <a:spLocks noChangeArrowheads="1"/>
              </p:cNvSpPr>
              <p:nvPr/>
            </p:nvSpPr>
            <p:spPr bwMode="auto">
              <a:xfrm>
                <a:off x="5148263" y="2442376"/>
                <a:ext cx="1761701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nb-NO" sz="1800" dirty="0">
                    <a:latin typeface="Calibri Light" panose="020F0302020204030204" pitchFamily="34" charset="0"/>
                  </a:rPr>
                  <a:t>Process engineer</a:t>
                </a:r>
              </a:p>
            </p:txBody>
          </p:sp>
          <p:sp>
            <p:nvSpPr>
              <p:cNvPr id="14" name="Line 15"/>
              <p:cNvSpPr>
                <a:spLocks noChangeShapeType="1"/>
              </p:cNvSpPr>
              <p:nvPr/>
            </p:nvSpPr>
            <p:spPr bwMode="auto">
              <a:xfrm>
                <a:off x="4307218" y="6034818"/>
                <a:ext cx="0" cy="620712"/>
              </a:xfrm>
              <a:prstGeom prst="line">
                <a:avLst/>
              </a:prstGeom>
              <a:ln>
                <a:headEnd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15" name="Group 21"/>
              <p:cNvGrpSpPr>
                <a:grpSpLocks/>
              </p:cNvGrpSpPr>
              <p:nvPr/>
            </p:nvGrpSpPr>
            <p:grpSpPr bwMode="auto">
              <a:xfrm>
                <a:off x="4163550" y="6250718"/>
                <a:ext cx="287337" cy="215900"/>
                <a:chOff x="2699" y="4065"/>
                <a:chExt cx="181" cy="136"/>
              </a:xfrm>
            </p:grpSpPr>
            <p:sp>
              <p:nvSpPr>
                <p:cNvPr id="16" name="Line 17"/>
                <p:cNvSpPr>
                  <a:spLocks noChangeShapeType="1"/>
                </p:cNvSpPr>
                <p:nvPr/>
              </p:nvSpPr>
              <p:spPr bwMode="auto">
                <a:xfrm>
                  <a:off x="2699" y="4201"/>
                  <a:ext cx="181" cy="0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17" name="Group 20"/>
                <p:cNvGrpSpPr>
                  <a:grpSpLocks/>
                </p:cNvGrpSpPr>
                <p:nvPr/>
              </p:nvGrpSpPr>
              <p:grpSpPr bwMode="auto">
                <a:xfrm>
                  <a:off x="2699" y="4065"/>
                  <a:ext cx="181" cy="136"/>
                  <a:chOff x="2699" y="4065"/>
                  <a:chExt cx="181" cy="136"/>
                </a:xfrm>
              </p:grpSpPr>
              <p:sp>
                <p:nvSpPr>
                  <p:cNvPr id="18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2699" y="4065"/>
                    <a:ext cx="181" cy="0"/>
                  </a:xfrm>
                  <a:prstGeom prst="line">
                    <a:avLst/>
                  </a:prstGeom>
                  <a:ln>
                    <a:headEnd/>
                    <a:tailEnd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9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2699" y="4065"/>
                    <a:ext cx="181" cy="136"/>
                  </a:xfrm>
                  <a:prstGeom prst="line">
                    <a:avLst/>
                  </a:prstGeom>
                  <a:ln>
                    <a:headEnd/>
                    <a:tailEnd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0" name="Line 1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699" y="4065"/>
                    <a:ext cx="181" cy="136"/>
                  </a:xfrm>
                  <a:prstGeom prst="line">
                    <a:avLst/>
                  </a:prstGeom>
                  <a:ln>
                    <a:headEnd/>
                    <a:tailEnd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</p:grpSp>
        <p:sp>
          <p:nvSpPr>
            <p:cNvPr id="23" name="Rectangle 22"/>
            <p:cNvSpPr/>
            <p:nvPr/>
          </p:nvSpPr>
          <p:spPr>
            <a:xfrm>
              <a:off x="954450" y="3339770"/>
              <a:ext cx="185435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nb-NO" dirty="0">
                  <a:latin typeface="Calibri Light" panose="020F0302020204030204" pitchFamily="34" charset="0"/>
                </a:rPr>
                <a:t>min J (economics</a:t>
              </a:r>
              <a:r>
                <a:rPr lang="en-US" altLang="nb-NO" dirty="0"/>
                <a:t>)</a:t>
              </a:r>
            </a:p>
            <a:p>
              <a:pPr>
                <a:spcBef>
                  <a:spcPct val="0"/>
                </a:spcBef>
              </a:pPr>
              <a:r>
                <a:rPr lang="en-US" altLang="nb-NO" baseline="-25000" dirty="0">
                  <a:solidFill>
                    <a:srgbClr val="FF0000"/>
                  </a:solidFill>
                </a:rPr>
                <a:t>hour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54450" y="4228730"/>
              <a:ext cx="2224840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nb-NO" dirty="0">
                  <a:latin typeface="Calibri Light" panose="020F0302020204030204" pitchFamily="34" charset="0"/>
                </a:rPr>
                <a:t>Setpoint control </a:t>
              </a:r>
            </a:p>
            <a:p>
              <a:pPr>
                <a:spcBef>
                  <a:spcPct val="0"/>
                </a:spcBef>
              </a:pPr>
              <a:r>
                <a:rPr lang="en-US" altLang="nb-NO" sz="1400" dirty="0">
                  <a:latin typeface="Calibri Light" panose="020F0302020204030204" pitchFamily="34" charset="0"/>
                </a:rPr>
                <a:t>(+ look after other variables)</a:t>
              </a:r>
            </a:p>
            <a:p>
              <a:pPr>
                <a:spcBef>
                  <a:spcPct val="0"/>
                </a:spcBef>
              </a:pPr>
              <a:r>
                <a:rPr lang="en-US" altLang="nb-NO" sz="1600" dirty="0" err="1">
                  <a:solidFill>
                    <a:srgbClr val="FF0000"/>
                  </a:solidFill>
                  <a:latin typeface="Calibri Light" panose="020F0302020204030204" pitchFamily="34" charset="0"/>
                </a:rPr>
                <a:t>J</a:t>
              </a:r>
              <a:r>
                <a:rPr lang="en-US" altLang="nb-NO" sz="1600" baseline="-25000" dirty="0" err="1">
                  <a:solidFill>
                    <a:srgbClr val="FF0000"/>
                  </a:solidFill>
                  <a:latin typeface="Calibri Light" panose="020F0302020204030204" pitchFamily="34" charset="0"/>
                </a:rPr>
                <a:t>c</a:t>
              </a:r>
              <a:r>
                <a:rPr lang="en-US" altLang="nb-NO" sz="1600" baseline="-250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 </a:t>
              </a:r>
              <a:r>
                <a:rPr lang="en-US" altLang="nb-NO" sz="16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= (y-</a:t>
              </a:r>
              <a:r>
                <a:rPr lang="en-US" altLang="nb-NO" sz="1600" dirty="0" err="1">
                  <a:solidFill>
                    <a:srgbClr val="FF0000"/>
                  </a:solidFill>
                  <a:latin typeface="Calibri Light" panose="020F0302020204030204" pitchFamily="34" charset="0"/>
                </a:rPr>
                <a:t>y</a:t>
              </a:r>
              <a:r>
                <a:rPr lang="en-US" altLang="nb-NO" sz="1600" baseline="-25000" dirty="0" err="1">
                  <a:solidFill>
                    <a:srgbClr val="FF0000"/>
                  </a:solidFill>
                  <a:latin typeface="Calibri Light" panose="020F0302020204030204" pitchFamily="34" charset="0"/>
                </a:rPr>
                <a:t>s</a:t>
              </a:r>
              <a:r>
                <a:rPr lang="en-US" altLang="nb-NO" sz="16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)</a:t>
              </a:r>
              <a:r>
                <a:rPr lang="en-US" altLang="nb-NO" sz="1600" baseline="300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2 </a:t>
              </a:r>
              <a:r>
                <a:rPr lang="en-US" altLang="nb-NO" sz="16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+</a:t>
              </a:r>
              <a:r>
                <a:rPr lang="en-US" altLang="nb-NO" sz="1600" baseline="-250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  </a:t>
              </a:r>
              <a:r>
                <a:rPr lang="el-GR" sz="1600" dirty="0"/>
                <a:t>Δ</a:t>
              </a:r>
              <a:r>
                <a:rPr lang="nb-NO" sz="1600" dirty="0"/>
                <a:t>u</a:t>
              </a:r>
              <a:r>
                <a:rPr lang="nb-NO" sz="1600" baseline="30000" dirty="0"/>
                <a:t>2</a:t>
              </a:r>
              <a:endParaRPr lang="en-US" altLang="nb-NO" sz="1600" baseline="30000" dirty="0">
                <a:solidFill>
                  <a:srgbClr val="FF0000"/>
                </a:solidFill>
                <a:latin typeface="Calibri Light" panose="020F0302020204030204" pitchFamily="34" charset="0"/>
              </a:endParaRPr>
            </a:p>
            <a:p>
              <a:pPr>
                <a:spcBef>
                  <a:spcPct val="0"/>
                </a:spcBef>
              </a:pPr>
              <a:r>
                <a:rPr lang="en-US" altLang="nb-NO" sz="16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minute </a:t>
              </a:r>
            </a:p>
          </p:txBody>
        </p:sp>
        <p:sp>
          <p:nvSpPr>
            <p:cNvPr id="25" name="Text Box 12"/>
            <p:cNvSpPr txBox="1">
              <a:spLocks noChangeArrowheads="1"/>
            </p:cNvSpPr>
            <p:nvPr/>
          </p:nvSpPr>
          <p:spPr bwMode="auto">
            <a:xfrm>
              <a:off x="952384" y="5315719"/>
              <a:ext cx="2218700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nb-NO" sz="1800" dirty="0">
                  <a:latin typeface="Calibri Light" panose="020F0302020204030204" pitchFamily="34" charset="0"/>
                </a:rPr>
                <a:t>Stabilize + avoid drift</a:t>
              </a:r>
            </a:p>
            <a:p>
              <a:pPr>
                <a:spcBef>
                  <a:spcPct val="0"/>
                </a:spcBef>
                <a:buNone/>
              </a:pPr>
              <a:r>
                <a:rPr lang="en-US" altLang="nb-NO" sz="16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Gain margin…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nb-NO" sz="16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second</a:t>
              </a:r>
              <a:r>
                <a:rPr lang="en-US" altLang="nb-NO" sz="1600" dirty="0">
                  <a:latin typeface="Calibri Light" panose="020F0302020204030204" pitchFamily="34" charset="0"/>
                </a:rPr>
                <a:t> 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1EF2D98E-73CF-4E7B-BAF2-E62134D44C6A}"/>
              </a:ext>
            </a:extLst>
          </p:cNvPr>
          <p:cNvSpPr/>
          <p:nvPr/>
        </p:nvSpPr>
        <p:spPr>
          <a:xfrm>
            <a:off x="4120684" y="3019290"/>
            <a:ext cx="2744533" cy="2124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4764B0-D956-47B1-9339-D0F799E07A76}"/>
              </a:ext>
            </a:extLst>
          </p:cNvPr>
          <p:cNvSpPr txBox="1"/>
          <p:nvPr/>
        </p:nvSpPr>
        <p:spPr>
          <a:xfrm>
            <a:off x="4629901" y="3594703"/>
            <a:ext cx="2043765" cy="1656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/>
              <a:t>Economic</a:t>
            </a:r>
            <a:r>
              <a:rPr lang="nb-NO" sz="2400" dirty="0"/>
              <a:t> MPC</a:t>
            </a:r>
          </a:p>
          <a:p>
            <a:r>
              <a:rPr lang="nb-NO" sz="2400" dirty="0"/>
              <a:t>(</a:t>
            </a:r>
            <a:r>
              <a:rPr lang="nb-NO" sz="2400" b="1" dirty="0">
                <a:solidFill>
                  <a:srgbClr val="FF0000"/>
                </a:solidFill>
              </a:rPr>
              <a:t>E</a:t>
            </a:r>
            <a:r>
              <a:rPr lang="nb-NO" sz="2400" dirty="0"/>
              <a:t>MPC)</a:t>
            </a:r>
          </a:p>
          <a:p>
            <a:r>
              <a:rPr lang="nb-NO" sz="2400" dirty="0"/>
              <a:t>          or</a:t>
            </a:r>
          </a:p>
          <a:p>
            <a:r>
              <a:rPr lang="nb-NO" sz="2400" dirty="0" err="1"/>
              <a:t>Dynamic</a:t>
            </a:r>
            <a:r>
              <a:rPr lang="nb-NO" sz="2400" dirty="0"/>
              <a:t> RTO</a:t>
            </a:r>
          </a:p>
          <a:p>
            <a:endParaRPr lang="nb-NO" sz="2400" dirty="0"/>
          </a:p>
          <a:p>
            <a:endParaRPr lang="nb-NO" sz="2400" baseline="30000" dirty="0"/>
          </a:p>
        </p:txBody>
      </p:sp>
      <p:sp>
        <p:nvSpPr>
          <p:cNvPr id="27" name="Text Box 23">
            <a:extLst>
              <a:ext uri="{FF2B5EF4-FFF2-40B4-BE49-F238E27FC236}">
                <a16:creationId xmlns:a16="http://schemas.microsoft.com/office/drawing/2014/main" id="{C08A0A2F-6127-4722-B87D-C7D9C54B9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9287" y="6047384"/>
            <a:ext cx="16008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b-NO" sz="1800" dirty="0">
                <a:solidFill>
                  <a:srgbClr val="FF0000"/>
                </a:solidFill>
                <a:latin typeface="Calibri Light" panose="020F0302020204030204" pitchFamily="34" charset="0"/>
              </a:rPr>
              <a:t>u (MV) = valves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72BD5E-D24F-2193-8C22-E0D2513B9958}"/>
              </a:ext>
            </a:extLst>
          </p:cNvPr>
          <p:cNvSpPr txBox="1"/>
          <p:nvPr/>
        </p:nvSpPr>
        <p:spPr>
          <a:xfrm>
            <a:off x="2085975" y="1323975"/>
            <a:ext cx="1179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002060"/>
                </a:solidFill>
                <a:highlight>
                  <a:srgbClr val="FFFF00"/>
                </a:highlight>
              </a:rPr>
              <a:t>Objective|</a:t>
            </a:r>
            <a:endParaRPr lang="en-US" dirty="0">
              <a:solidFill>
                <a:srgbClr val="002060"/>
              </a:solidFill>
              <a:highlight>
                <a:srgbClr val="FFFF00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F1A522-908F-A7EF-55A3-6C4EF02A82C1}"/>
              </a:ext>
            </a:extLst>
          </p:cNvPr>
          <p:cNvSpPr txBox="1"/>
          <p:nvPr/>
        </p:nvSpPr>
        <p:spPr>
          <a:xfrm>
            <a:off x="6345355" y="5156290"/>
            <a:ext cx="64633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F0000"/>
                </a:solidFill>
              </a:rPr>
              <a:t>CV2s</a:t>
            </a:r>
          </a:p>
        </p:txBody>
      </p:sp>
    </p:spTree>
    <p:extLst>
      <p:ext uri="{BB962C8B-B14F-4D97-AF65-F5344CB8AC3E}">
        <p14:creationId xmlns:p14="http://schemas.microsoft.com/office/powerpoint/2010/main" val="37200827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2"/>
          <p:cNvSpPr/>
          <p:nvPr/>
        </p:nvSpPr>
        <p:spPr>
          <a:xfrm>
            <a:off x="0" y="521433"/>
            <a:ext cx="12192000" cy="954107"/>
          </a:xfrm>
          <a:prstGeom prst="rect">
            <a:avLst/>
          </a:prstGeom>
          <a:solidFill>
            <a:schemeClr val="bg2"/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b="0" i="0"/>
            </a:pPr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4163"/>
            <a:ext cx="10972800" cy="1143000"/>
          </a:xfrm>
        </p:spPr>
        <p:txBody>
          <a:bodyPr>
            <a:normAutofit/>
          </a:bodyPr>
          <a:lstStyle/>
          <a:p>
            <a:r>
              <a:rPr lang="en-GB" sz="3600" dirty="0"/>
              <a:t>Process control: Hierarchical decision system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4141176" y="1576144"/>
            <a:ext cx="2532490" cy="5042024"/>
            <a:chOff x="2068086" y="1613506"/>
            <a:chExt cx="2532490" cy="504202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8086" y="1613506"/>
              <a:ext cx="2532490" cy="4603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Line 15"/>
            <p:cNvSpPr>
              <a:spLocks noChangeShapeType="1"/>
            </p:cNvSpPr>
            <p:nvPr/>
          </p:nvSpPr>
          <p:spPr bwMode="auto">
            <a:xfrm>
              <a:off x="4307218" y="6034818"/>
              <a:ext cx="0" cy="620712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de-DE"/>
            </a:p>
          </p:txBody>
        </p:sp>
        <p:grpSp>
          <p:nvGrpSpPr>
            <p:cNvPr id="15" name="Group 21"/>
            <p:cNvGrpSpPr>
              <a:grpSpLocks/>
            </p:cNvGrpSpPr>
            <p:nvPr/>
          </p:nvGrpSpPr>
          <p:grpSpPr bwMode="auto">
            <a:xfrm>
              <a:off x="4163550" y="6250718"/>
              <a:ext cx="287337" cy="215900"/>
              <a:chOff x="2699" y="4065"/>
              <a:chExt cx="181" cy="136"/>
            </a:xfrm>
          </p:grpSpPr>
          <p:sp>
            <p:nvSpPr>
              <p:cNvPr id="16" name="Line 17"/>
              <p:cNvSpPr>
                <a:spLocks noChangeShapeType="1"/>
              </p:cNvSpPr>
              <p:nvPr/>
            </p:nvSpPr>
            <p:spPr bwMode="auto">
              <a:xfrm>
                <a:off x="2699" y="4201"/>
                <a:ext cx="181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17" name="Group 20"/>
              <p:cNvGrpSpPr>
                <a:grpSpLocks/>
              </p:cNvGrpSpPr>
              <p:nvPr/>
            </p:nvGrpSpPr>
            <p:grpSpPr bwMode="auto">
              <a:xfrm>
                <a:off x="2699" y="4065"/>
                <a:ext cx="181" cy="136"/>
                <a:chOff x="2699" y="4065"/>
                <a:chExt cx="181" cy="136"/>
              </a:xfrm>
            </p:grpSpPr>
            <p:sp>
              <p:nvSpPr>
                <p:cNvPr id="18" name="Line 16"/>
                <p:cNvSpPr>
                  <a:spLocks noChangeShapeType="1"/>
                </p:cNvSpPr>
                <p:nvPr/>
              </p:nvSpPr>
              <p:spPr bwMode="auto">
                <a:xfrm>
                  <a:off x="2699" y="4065"/>
                  <a:ext cx="181" cy="0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9" name="Line 18"/>
                <p:cNvSpPr>
                  <a:spLocks noChangeShapeType="1"/>
                </p:cNvSpPr>
                <p:nvPr/>
              </p:nvSpPr>
              <p:spPr bwMode="auto">
                <a:xfrm>
                  <a:off x="2699" y="4065"/>
                  <a:ext cx="181" cy="136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0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2699" y="4065"/>
                  <a:ext cx="181" cy="136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de-DE"/>
                </a:p>
              </p:txBody>
            </p:sp>
          </p:grpSp>
        </p:grpSp>
      </p:grpSp>
      <p:sp>
        <p:nvSpPr>
          <p:cNvPr id="27" name="Text Box 23">
            <a:extLst>
              <a:ext uri="{FF2B5EF4-FFF2-40B4-BE49-F238E27FC236}">
                <a16:creationId xmlns:a16="http://schemas.microsoft.com/office/drawing/2014/main" id="{C08A0A2F-6127-4722-B87D-C7D9C54B9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9287" y="6047384"/>
            <a:ext cx="16008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b-NO" sz="1800" dirty="0">
                <a:solidFill>
                  <a:srgbClr val="FF0000"/>
                </a:solidFill>
                <a:latin typeface="Calibri Light" panose="020F0302020204030204" pitchFamily="34" charset="0"/>
              </a:rPr>
              <a:t>u (MV) = valves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F1A522-908F-A7EF-55A3-6C4EF02A82C1}"/>
              </a:ext>
            </a:extLst>
          </p:cNvPr>
          <p:cNvSpPr txBox="1"/>
          <p:nvPr/>
        </p:nvSpPr>
        <p:spPr>
          <a:xfrm>
            <a:off x="6345355" y="5156290"/>
            <a:ext cx="64633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F0000"/>
                </a:solidFill>
              </a:rPr>
              <a:t>CV2s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63400B-9D79-14E3-A6FF-EEA969B255EC}"/>
              </a:ext>
            </a:extLst>
          </p:cNvPr>
          <p:cNvSpPr txBox="1"/>
          <p:nvPr/>
        </p:nvSpPr>
        <p:spPr>
          <a:xfrm>
            <a:off x="6298932" y="4006362"/>
            <a:ext cx="64633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F0000"/>
                </a:solidFill>
              </a:rPr>
              <a:t>CV1s</a:t>
            </a:r>
          </a:p>
        </p:txBody>
      </p:sp>
    </p:spTree>
    <p:extLst>
      <p:ext uri="{BB962C8B-B14F-4D97-AF65-F5344CB8AC3E}">
        <p14:creationId xmlns:p14="http://schemas.microsoft.com/office/powerpoint/2010/main" val="5265610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01915" y="1471709"/>
            <a:ext cx="7133327" cy="4679708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Supervisory/”Advanced” control (ARC or MPC):</a:t>
            </a:r>
          </a:p>
          <a:p>
            <a:pPr lvl="1"/>
            <a:r>
              <a:rPr lang="en-US" sz="2200" dirty="0"/>
              <a:t>Follow set points for CV1 from economic optimization layer </a:t>
            </a:r>
          </a:p>
          <a:p>
            <a:pPr lvl="1"/>
            <a:r>
              <a:rPr lang="en-US" sz="2200" dirty="0"/>
              <a:t>Switch between active constraints (change CV1)</a:t>
            </a:r>
          </a:p>
          <a:p>
            <a:pPr lvl="1"/>
            <a:r>
              <a:rPr lang="en-US" sz="2200" dirty="0"/>
              <a:t>Look after regulatory layer (avoid that MVs saturate, etc.)</a:t>
            </a:r>
          </a:p>
          <a:p>
            <a:pPr lvl="1">
              <a:lnSpc>
                <a:spcPct val="80000"/>
              </a:lnSpc>
              <a:defRPr/>
            </a:pPr>
            <a:endParaRPr lang="en-US" altLang="nb-NO" sz="1700" dirty="0"/>
          </a:p>
          <a:p>
            <a:pPr lvl="1">
              <a:lnSpc>
                <a:spcPct val="80000"/>
              </a:lnSpc>
              <a:buNone/>
              <a:defRPr/>
            </a:pPr>
            <a:r>
              <a:rPr lang="en-US" altLang="nb-NO" sz="1700" b="1" dirty="0"/>
              <a:t>Implementation:</a:t>
            </a:r>
          </a:p>
          <a:p>
            <a:pPr marL="457200" lvl="1" indent="0">
              <a:lnSpc>
                <a:spcPct val="80000"/>
              </a:lnSpc>
              <a:buNone/>
              <a:defRPr/>
            </a:pPr>
            <a:r>
              <a:rPr lang="en-US" altLang="nb-NO" sz="1700" dirty="0"/>
              <a:t>Alternative 1:  ARC based on ”simple elements” </a:t>
            </a:r>
          </a:p>
          <a:p>
            <a:pPr marL="457200" lvl="1" indent="0">
              <a:lnSpc>
                <a:spcPct val="80000"/>
              </a:lnSpc>
              <a:buNone/>
              <a:defRPr/>
            </a:pPr>
            <a:r>
              <a:rPr lang="en-US" altLang="nb-NO" sz="1700" dirty="0"/>
              <a:t>Alternative 2:  MPC (model predictive control)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Regulatory control (PID):</a:t>
            </a:r>
          </a:p>
          <a:p>
            <a:pPr lvl="1"/>
            <a:r>
              <a:rPr lang="en-US" dirty="0"/>
              <a:t>Stable operation (CV2)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5092" y="6379952"/>
            <a:ext cx="8557920" cy="5463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>
                <a:solidFill>
                  <a:srgbClr val="FFFF00"/>
                </a:solidFill>
              </a:rPr>
              <a:t>CV = controlled variable.      MV = manipulated variable.         ARC = Advanced regulatory (PID) control</a:t>
            </a:r>
            <a:endParaRPr lang="en-US" sz="1600" dirty="0">
              <a:solidFill>
                <a:srgbClr val="FFFF00"/>
              </a:solidFill>
            </a:endParaRPr>
          </a:p>
          <a:p>
            <a:endParaRPr lang="nb-NO" sz="1350" dirty="0">
              <a:solidFill>
                <a:srgbClr val="FFFF00"/>
              </a:solidFill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F3ECBD73-A741-44A5-9B00-46953CB8E0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492" y="62123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nb-NO" dirty="0"/>
              <a:t>Control layers (have setpoints)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AC8745B-EF58-DF86-2FCA-213442D33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276" y="928444"/>
            <a:ext cx="2532490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CDF278-37C3-9EF9-BAD1-B65F05D36D5D}"/>
              </a:ext>
            </a:extLst>
          </p:cNvPr>
          <p:cNvSpPr txBox="1"/>
          <p:nvPr/>
        </p:nvSpPr>
        <p:spPr>
          <a:xfrm>
            <a:off x="9748715" y="4365715"/>
            <a:ext cx="64633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F0000"/>
                </a:solidFill>
              </a:rPr>
              <a:t>CV2s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DD822A-51B4-EEE5-40D8-BA37567BE458}"/>
              </a:ext>
            </a:extLst>
          </p:cNvPr>
          <p:cNvSpPr txBox="1"/>
          <p:nvPr/>
        </p:nvSpPr>
        <p:spPr>
          <a:xfrm>
            <a:off x="9817600" y="3383319"/>
            <a:ext cx="64633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F0000"/>
                </a:solidFill>
              </a:rPr>
              <a:t>CV1s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CAC554-BB9A-1BB1-CCD2-412873245D17}"/>
              </a:ext>
            </a:extLst>
          </p:cNvPr>
          <p:cNvSpPr txBox="1"/>
          <p:nvPr/>
        </p:nvSpPr>
        <p:spPr>
          <a:xfrm>
            <a:off x="209550" y="64953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222089-1B88-8DC9-6EEF-4774E7603805}"/>
              </a:ext>
            </a:extLst>
          </p:cNvPr>
          <p:cNvSpPr txBox="1"/>
          <p:nvPr/>
        </p:nvSpPr>
        <p:spPr>
          <a:xfrm>
            <a:off x="595092" y="60106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631F6A0-1866-2CCD-CBFB-5E5EA54431EE}"/>
              </a:ext>
            </a:extLst>
          </p:cNvPr>
          <p:cNvGrpSpPr/>
          <p:nvPr/>
        </p:nvGrpSpPr>
        <p:grpSpPr>
          <a:xfrm>
            <a:off x="9275404" y="5376744"/>
            <a:ext cx="1954465" cy="620712"/>
            <a:chOff x="6236640" y="5997456"/>
            <a:chExt cx="1954465" cy="620712"/>
          </a:xfrm>
        </p:grpSpPr>
        <p:sp>
          <p:nvSpPr>
            <p:cNvPr id="16" name="Line 15">
              <a:extLst>
                <a:ext uri="{FF2B5EF4-FFF2-40B4-BE49-F238E27FC236}">
                  <a16:creationId xmlns:a16="http://schemas.microsoft.com/office/drawing/2014/main" id="{19ED4992-46AE-A922-59A7-37F9897499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80308" y="5997456"/>
              <a:ext cx="0" cy="620712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de-DE"/>
            </a:p>
          </p:txBody>
        </p:sp>
        <p:grpSp>
          <p:nvGrpSpPr>
            <p:cNvPr id="17" name="Group 21">
              <a:extLst>
                <a:ext uri="{FF2B5EF4-FFF2-40B4-BE49-F238E27FC236}">
                  <a16:creationId xmlns:a16="http://schemas.microsoft.com/office/drawing/2014/main" id="{442E5AD7-7A06-C147-F8AD-E2CECB1C65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36640" y="6213356"/>
              <a:ext cx="287337" cy="215900"/>
              <a:chOff x="2699" y="4065"/>
              <a:chExt cx="181" cy="136"/>
            </a:xfrm>
          </p:grpSpPr>
          <p:sp>
            <p:nvSpPr>
              <p:cNvPr id="19" name="Line 17">
                <a:extLst>
                  <a:ext uri="{FF2B5EF4-FFF2-40B4-BE49-F238E27FC236}">
                    <a16:creationId xmlns:a16="http://schemas.microsoft.com/office/drawing/2014/main" id="{10F5324F-F1C3-D684-0244-5F20B0443D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4201"/>
                <a:ext cx="181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20" name="Group 20">
                <a:extLst>
                  <a:ext uri="{FF2B5EF4-FFF2-40B4-BE49-F238E27FC236}">
                    <a16:creationId xmlns:a16="http://schemas.microsoft.com/office/drawing/2014/main" id="{81C6E7D2-4558-B701-7D60-EA3CFC7B60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99" y="4065"/>
                <a:ext cx="181" cy="136"/>
                <a:chOff x="2699" y="4065"/>
                <a:chExt cx="181" cy="136"/>
              </a:xfrm>
            </p:grpSpPr>
            <p:sp>
              <p:nvSpPr>
                <p:cNvPr id="21" name="Line 16">
                  <a:extLst>
                    <a:ext uri="{FF2B5EF4-FFF2-40B4-BE49-F238E27FC236}">
                      <a16:creationId xmlns:a16="http://schemas.microsoft.com/office/drawing/2014/main" id="{D31215F4-F7F4-1806-850F-D7A669AC03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99" y="4065"/>
                  <a:ext cx="181" cy="0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2" name="Line 18">
                  <a:extLst>
                    <a:ext uri="{FF2B5EF4-FFF2-40B4-BE49-F238E27FC236}">
                      <a16:creationId xmlns:a16="http://schemas.microsoft.com/office/drawing/2014/main" id="{E0CD9890-1DE2-B80E-7501-7C1C271697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99" y="4065"/>
                  <a:ext cx="181" cy="136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3" name="Line 19">
                  <a:extLst>
                    <a:ext uri="{FF2B5EF4-FFF2-40B4-BE49-F238E27FC236}">
                      <a16:creationId xmlns:a16="http://schemas.microsoft.com/office/drawing/2014/main" id="{2BF16C2D-EB9B-E03C-E963-E6D23D8B74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699" y="4065"/>
                  <a:ext cx="181" cy="136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de-DE"/>
                </a:p>
              </p:txBody>
            </p:sp>
          </p:grpSp>
        </p:grpSp>
        <p:sp>
          <p:nvSpPr>
            <p:cNvPr id="18" name="Text Box 23">
              <a:extLst>
                <a:ext uri="{FF2B5EF4-FFF2-40B4-BE49-F238E27FC236}">
                  <a16:creationId xmlns:a16="http://schemas.microsoft.com/office/drawing/2014/main" id="{ADF2F1AB-2225-C09B-A70C-7FA0DE0ECD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90218" y="6213356"/>
              <a:ext cx="1600887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nb-NO" sz="18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u (MV) = valves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6795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CFF2E-E6AC-4BDE-B9B8-C2127C6C4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«Advanced»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D3D9D-7187-48EA-BEEC-DF17BC3582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This is a relative term</a:t>
            </a:r>
          </a:p>
          <a:p>
            <a:r>
              <a:rPr lang="nb-NO" dirty="0" err="1"/>
              <a:t>Usually</a:t>
            </a:r>
            <a:r>
              <a:rPr lang="nb-NO" dirty="0"/>
              <a:t> used for </a:t>
            </a:r>
            <a:r>
              <a:rPr lang="nb-NO" dirty="0" err="1"/>
              <a:t>anything</a:t>
            </a:r>
            <a:r>
              <a:rPr lang="nb-NO" dirty="0"/>
              <a:t> </a:t>
            </a:r>
            <a:r>
              <a:rPr lang="nb-NO" dirty="0" err="1"/>
              <a:t>than</a:t>
            </a:r>
            <a:r>
              <a:rPr lang="nb-NO" dirty="0"/>
              <a:t> </a:t>
            </a:r>
            <a:r>
              <a:rPr lang="nb-NO" dirty="0" err="1"/>
              <a:t>comes</a:t>
            </a:r>
            <a:r>
              <a:rPr lang="nb-NO" dirty="0"/>
              <a:t> in </a:t>
            </a:r>
            <a:r>
              <a:rPr lang="nb-NO" dirty="0" err="1"/>
              <a:t>addition</a:t>
            </a:r>
            <a:r>
              <a:rPr lang="nb-NO" dirty="0"/>
              <a:t> to (or in </a:t>
            </a:r>
            <a:r>
              <a:rPr lang="nb-NO" dirty="0" err="1"/>
              <a:t>top</a:t>
            </a:r>
            <a:r>
              <a:rPr lang="nb-NO" dirty="0"/>
              <a:t> of) </a:t>
            </a:r>
            <a:r>
              <a:rPr lang="nb-NO" dirty="0" err="1"/>
              <a:t>basic</a:t>
            </a:r>
            <a:r>
              <a:rPr lang="nb-NO" dirty="0"/>
              <a:t> PID loops</a:t>
            </a:r>
          </a:p>
          <a:p>
            <a:r>
              <a:rPr lang="nb-NO" dirty="0"/>
              <a:t>Main </a:t>
            </a:r>
            <a:r>
              <a:rPr lang="nb-NO" dirty="0" err="1"/>
              <a:t>options</a:t>
            </a:r>
            <a:endParaRPr lang="nb-NO" dirty="0"/>
          </a:p>
          <a:p>
            <a:pPr lvl="1"/>
            <a:r>
              <a:rPr lang="nb-NO" dirty="0"/>
              <a:t>ARC using advanced control elements</a:t>
            </a:r>
          </a:p>
          <a:p>
            <a:pPr lvl="2"/>
            <a:r>
              <a:rPr lang="nb-NO" dirty="0"/>
              <a:t>PID + Cascade, feedforward, selectors, etc.</a:t>
            </a:r>
          </a:p>
          <a:p>
            <a:pPr lvl="2"/>
            <a:r>
              <a:rPr lang="nb-NO" dirty="0"/>
              <a:t>This </a:t>
            </a:r>
            <a:r>
              <a:rPr lang="nb-NO" dirty="0" err="1"/>
              <a:t>option</a:t>
            </a:r>
            <a:r>
              <a:rPr lang="nb-NO" dirty="0"/>
              <a:t> is </a:t>
            </a:r>
            <a:r>
              <a:rPr lang="nb-NO" dirty="0" err="1"/>
              <a:t>preferred</a:t>
            </a:r>
            <a:r>
              <a:rPr lang="nb-NO" dirty="0"/>
              <a:t> </a:t>
            </a:r>
            <a:r>
              <a:rPr lang="nb-NO" dirty="0" err="1"/>
              <a:t>if</a:t>
            </a:r>
            <a:r>
              <a:rPr lang="nb-NO" dirty="0"/>
              <a:t> it </a:t>
            </a:r>
            <a:r>
              <a:rPr lang="nb-NO" dirty="0" err="1"/>
              <a:t>gives</a:t>
            </a:r>
            <a:r>
              <a:rPr lang="nb-NO" dirty="0"/>
              <a:t> </a:t>
            </a:r>
            <a:r>
              <a:rPr lang="nb-NO" dirty="0" err="1"/>
              <a:t>acceptable</a:t>
            </a:r>
            <a:r>
              <a:rPr lang="nb-NO" dirty="0"/>
              <a:t> </a:t>
            </a:r>
            <a:r>
              <a:rPr lang="nb-NO" dirty="0" err="1"/>
              <a:t>performance</a:t>
            </a:r>
            <a:r>
              <a:rPr lang="nb-NO" dirty="0"/>
              <a:t> and </a:t>
            </a:r>
            <a:r>
              <a:rPr lang="nb-NO" dirty="0" err="1"/>
              <a:t>it’s</a:t>
            </a:r>
            <a:r>
              <a:rPr lang="nb-NO" dirty="0"/>
              <a:t> not </a:t>
            </a:r>
            <a:r>
              <a:rPr lang="nb-NO" dirty="0" err="1"/>
              <a:t>too</a:t>
            </a:r>
            <a:r>
              <a:rPr lang="nb-NO" dirty="0"/>
              <a:t> </a:t>
            </a:r>
            <a:r>
              <a:rPr lang="nb-NO" dirty="0" err="1"/>
              <a:t>complicated</a:t>
            </a:r>
            <a:endParaRPr lang="nb-NO" dirty="0"/>
          </a:p>
          <a:p>
            <a:pPr lvl="1"/>
            <a:r>
              <a:rPr lang="nb-NO" dirty="0"/>
              <a:t>Model </a:t>
            </a:r>
            <a:r>
              <a:rPr lang="nb-NO" dirty="0" err="1"/>
              <a:t>predictive</a:t>
            </a:r>
            <a:r>
              <a:rPr lang="nb-NO" dirty="0"/>
              <a:t> control (MPC)</a:t>
            </a:r>
          </a:p>
          <a:p>
            <a:pPr lvl="2"/>
            <a:r>
              <a:rPr lang="nb-NO" dirty="0"/>
              <a:t>Requires more effort to implement and maintain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18692C-C1FC-B55A-8D4E-1117F851CD61}"/>
              </a:ext>
            </a:extLst>
          </p:cNvPr>
          <p:cNvSpPr txBox="1"/>
          <p:nvPr/>
        </p:nvSpPr>
        <p:spPr>
          <a:xfrm>
            <a:off x="711200" y="639869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solidFill>
                  <a:srgbClr val="FFFF00"/>
                </a:solidFill>
              </a:rPr>
              <a:t>ARC = Advanced regulatory (PID) control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915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78143-9944-4E7A-99E8-F073839DF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About</a:t>
            </a:r>
            <a:r>
              <a:rPr lang="nb-NO" dirty="0"/>
              <a:t> Sigurd Skogestad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994D3-8571-4C90-9FDD-226C36C00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417638"/>
            <a:ext cx="10972800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en-US" dirty="0"/>
              <a:t>•</a:t>
            </a:r>
            <a:r>
              <a:rPr lang="nn-NO" dirty="0"/>
              <a:t>1955: Born in Flekkefjord, Norway</a:t>
            </a:r>
          </a:p>
          <a:p>
            <a:pPr marL="0" indent="0">
              <a:buNone/>
            </a:pPr>
            <a:r>
              <a:rPr lang="en-US" dirty="0"/>
              <a:t>• </a:t>
            </a:r>
            <a:r>
              <a:rPr lang="nn-NO" dirty="0"/>
              <a:t>1956-1961: </a:t>
            </a:r>
            <a:r>
              <a:rPr lang="nn-NO" dirty="0" err="1"/>
              <a:t>Lived</a:t>
            </a:r>
            <a:r>
              <a:rPr lang="nn-NO" dirty="0"/>
              <a:t> in South </a:t>
            </a:r>
            <a:r>
              <a:rPr lang="nn-NO" dirty="0" err="1"/>
              <a:t>Africa</a:t>
            </a:r>
            <a:endParaRPr lang="nn-NO" dirty="0"/>
          </a:p>
          <a:p>
            <a:pPr marL="0" indent="0">
              <a:buNone/>
            </a:pPr>
            <a:r>
              <a:rPr lang="en-US" dirty="0"/>
              <a:t>•1974-1978: MS (</a:t>
            </a:r>
            <a:r>
              <a:rPr lang="en-US" dirty="0" err="1"/>
              <a:t>Siv.ing</a:t>
            </a:r>
            <a:r>
              <a:rPr lang="en-US" dirty="0"/>
              <a:t>.) studies in chemical engineering at NTNU</a:t>
            </a:r>
          </a:p>
          <a:p>
            <a:pPr marL="0" indent="0">
              <a:buNone/>
            </a:pPr>
            <a:r>
              <a:rPr lang="en-US" dirty="0"/>
              <a:t>•1979-1983: Worked at Norsk Hydro co. (process simulation)</a:t>
            </a:r>
          </a:p>
          <a:p>
            <a:pPr marL="0" indent="0">
              <a:buNone/>
            </a:pPr>
            <a:r>
              <a:rPr lang="en-US" dirty="0"/>
              <a:t>•1983-1987: PhD student at Caltech (supervisor: Manfred Morari)</a:t>
            </a:r>
          </a:p>
          <a:p>
            <a:pPr marL="0" indent="0">
              <a:buNone/>
            </a:pPr>
            <a:r>
              <a:rPr lang="en-US" dirty="0"/>
              <a:t>•1987-present: Professor of chemical engineering at NTNU</a:t>
            </a:r>
          </a:p>
          <a:p>
            <a:pPr marL="0" indent="0">
              <a:buNone/>
            </a:pPr>
            <a:r>
              <a:rPr lang="en-US" dirty="0"/>
              <a:t>• 1994-95: Visiting Professor UC Berkeley</a:t>
            </a:r>
          </a:p>
          <a:p>
            <a:pPr marL="0" indent="0">
              <a:buNone/>
            </a:pPr>
            <a:r>
              <a:rPr lang="en-US" dirty="0"/>
              <a:t>• 2001-02: Visiting Professor UC Santa Barbara</a:t>
            </a:r>
          </a:p>
          <a:p>
            <a:pPr marL="0" indent="0">
              <a:buNone/>
            </a:pPr>
            <a:r>
              <a:rPr lang="nb-NO" dirty="0"/>
              <a:t>•1999-2009: Head of </a:t>
            </a:r>
            <a:r>
              <a:rPr lang="nb-NO" dirty="0" err="1"/>
              <a:t>ChE</a:t>
            </a:r>
            <a:r>
              <a:rPr lang="nb-NO" dirty="0"/>
              <a:t> Department, NTNU</a:t>
            </a:r>
          </a:p>
          <a:p>
            <a:pPr marL="0" indent="0">
              <a:buNone/>
            </a:pPr>
            <a:r>
              <a:rPr lang="en-US" dirty="0"/>
              <a:t>•2015-..: Director SUBPRO (Subsea research center at NTNU)</a:t>
            </a:r>
          </a:p>
          <a:p>
            <a:pPr marL="0" indent="0">
              <a:buNone/>
            </a:pPr>
            <a:endParaRPr lang="en-US" dirty="0"/>
          </a:p>
          <a:p>
            <a:endParaRPr lang="en-US" b="1" dirty="0"/>
          </a:p>
          <a:p>
            <a:pPr marL="0" indent="0">
              <a:buNone/>
            </a:pPr>
            <a:r>
              <a:rPr lang="en-US" b="1" dirty="0"/>
              <a:t>Non-professional interests:</a:t>
            </a:r>
          </a:p>
          <a:p>
            <a:r>
              <a:rPr lang="en-US" b="1" dirty="0"/>
              <a:t> mountain skiing (cross country) </a:t>
            </a:r>
          </a:p>
          <a:p>
            <a:r>
              <a:rPr lang="en-US" b="1" dirty="0"/>
              <a:t>orienteering (running around with a map) </a:t>
            </a:r>
          </a:p>
          <a:p>
            <a:r>
              <a:rPr lang="en-US" b="1" dirty="0"/>
              <a:t>grouse hunting</a:t>
            </a:r>
            <a:endParaRPr lang="en-US" dirty="0"/>
          </a:p>
          <a:p>
            <a:endParaRPr lang="nb-NO" dirty="0"/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034D08A3-8395-4E18-94E3-5432D1018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9420" y="-395922"/>
            <a:ext cx="3087653" cy="66873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7E27C8-F1C7-4087-8C26-173F73E2A62B}"/>
              </a:ext>
            </a:extLst>
          </p:cNvPr>
          <p:cNvSpPr txBox="1"/>
          <p:nvPr/>
        </p:nvSpPr>
        <p:spPr>
          <a:xfrm>
            <a:off x="9115124" y="5603145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>
                <a:solidFill>
                  <a:schemeClr val="bg1"/>
                </a:solidFill>
              </a:rPr>
              <a:t>1973</a:t>
            </a:r>
          </a:p>
        </p:txBody>
      </p:sp>
    </p:spTree>
    <p:extLst>
      <p:ext uri="{BB962C8B-B14F-4D97-AF65-F5344CB8AC3E}">
        <p14:creationId xmlns:p14="http://schemas.microsoft.com/office/powerpoint/2010/main" val="209326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308FF-6DFF-4A2F-B00D-90226A9A3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Academia</a:t>
            </a:r>
            <a:r>
              <a:rPr lang="nb-NO" dirty="0"/>
              <a:t>: MPC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090D3-C01D-4550-8AEB-09288314F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MPC </a:t>
            </a:r>
          </a:p>
          <a:p>
            <a:pPr marL="1085850" lvl="2"/>
            <a:r>
              <a:rPr lang="en-US" dirty="0"/>
              <a:t>General </a:t>
            </a:r>
            <a:r>
              <a:rPr lang="en-US" dirty="0" err="1"/>
              <a:t>approch</a:t>
            </a:r>
            <a:r>
              <a:rPr lang="en-US" dirty="0"/>
              <a:t>, but we need a dynamic model</a:t>
            </a:r>
          </a:p>
          <a:p>
            <a:pPr marL="1085850" lvl="2"/>
            <a:r>
              <a:rPr lang="en-US" dirty="0"/>
              <a:t>MPC  is usually implemented after some time of operation</a:t>
            </a:r>
          </a:p>
          <a:p>
            <a:pPr marL="1085850" lvl="2"/>
            <a:r>
              <a:rPr lang="en-US" dirty="0"/>
              <a:t>Not all problems are easily formulated using MPC</a:t>
            </a:r>
          </a:p>
          <a:p>
            <a:pPr marL="1314450" lvl="3" indent="0">
              <a:buNone/>
            </a:pPr>
            <a:endParaRPr lang="en-US" dirty="0"/>
          </a:p>
          <a:p>
            <a:pPr marL="1085850" lvl="2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D0298-E865-4B32-B287-7F43A3A9F9C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693420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nn-NO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nn-NO"/>
          </a:p>
          <a:p>
            <a:pPr>
              <a:defRPr/>
            </a:pPr>
            <a:r>
              <a:rPr lang="nn-NO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D76A7-B40F-4A31-82A8-E0322A019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9144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nn-NO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7599050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308FF-6DFF-4A2F-B00D-90226A9A3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Research question: Alternative simpler solutions to MPC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090D3-C01D-4550-8AEB-09288314F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Would like: Feedback solutions that can be implemented without a detailed models</a:t>
            </a:r>
          </a:p>
          <a:p>
            <a:endParaRPr lang="en-US" dirty="0"/>
          </a:p>
          <a:p>
            <a:r>
              <a:rPr lang="en-US" dirty="0"/>
              <a:t>Machine learning?</a:t>
            </a:r>
          </a:p>
          <a:p>
            <a:pPr lvl="1"/>
            <a:r>
              <a:rPr lang="en-US" dirty="0"/>
              <a:t>Requires a lot of data</a:t>
            </a:r>
          </a:p>
          <a:p>
            <a:pPr lvl="1"/>
            <a:r>
              <a:rPr lang="en-US" dirty="0"/>
              <a:t>Can only be implemented after the process has been in operation</a:t>
            </a:r>
          </a:p>
          <a:p>
            <a:endParaRPr lang="en-US" dirty="0"/>
          </a:p>
          <a:p>
            <a:r>
              <a:rPr lang="en-US" dirty="0"/>
              <a:t>But we have "classical advanced control“ (ARC) based on single-loop PIDs</a:t>
            </a:r>
          </a:p>
          <a:p>
            <a:pPr lvl="1"/>
            <a:r>
              <a:rPr lang="en-US" dirty="0"/>
              <a:t>Extensively used by industry</a:t>
            </a:r>
          </a:p>
          <a:p>
            <a:pPr lvl="1"/>
            <a:r>
              <a:rPr lang="en-US" dirty="0"/>
              <a:t>Problem for engineers: Lack of design methods</a:t>
            </a:r>
          </a:p>
          <a:p>
            <a:pPr lvl="2"/>
            <a:r>
              <a:rPr lang="en-US" dirty="0"/>
              <a:t>Has been around since 1940’s</a:t>
            </a:r>
          </a:p>
          <a:p>
            <a:pPr lvl="2"/>
            <a:r>
              <a:rPr lang="en-US" dirty="0"/>
              <a:t>But almost completely neglected by academic researchers</a:t>
            </a:r>
          </a:p>
          <a:p>
            <a:pPr lvl="1"/>
            <a:r>
              <a:rPr lang="en-US" dirty="0"/>
              <a:t>Main fundamental limitation: Based on single-loop (need to choose pairing)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D0298-E865-4B32-B287-7F43A3A9F9C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693420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nn-NO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nn-NO"/>
          </a:p>
          <a:p>
            <a:pPr>
              <a:defRPr/>
            </a:pPr>
            <a:r>
              <a:rPr lang="nn-NO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CFE45A-A15C-C519-5D3B-A35202E2879D}"/>
              </a:ext>
            </a:extLst>
          </p:cNvPr>
          <p:cNvSpPr txBox="1"/>
          <p:nvPr/>
        </p:nvSpPr>
        <p:spPr>
          <a:xfrm>
            <a:off x="711200" y="639869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solidFill>
                  <a:srgbClr val="FFFF00"/>
                </a:solidFill>
              </a:rPr>
              <a:t>ARC = Advanced regulatory (PID) control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2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959B1-92E9-43AB-9A2B-45FD3948EBE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93420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nn-NO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nn-NO"/>
          </a:p>
          <a:p>
            <a:pPr>
              <a:defRPr/>
            </a:pPr>
            <a:r>
              <a:rPr lang="nn-NO"/>
              <a:t> </a:t>
            </a:r>
          </a:p>
        </p:txBody>
      </p:sp>
      <p:sp>
        <p:nvSpPr>
          <p:cNvPr id="12293" name="Rectangle 3">
            <a:extLst>
              <a:ext uri="{FF2B5EF4-FFF2-40B4-BE49-F238E27FC236}">
                <a16:creationId xmlns:a16="http://schemas.microsoft.com/office/drawing/2014/main" id="{757D3638-A54A-4D7C-96F6-A639C4BD95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31505"/>
            <a:ext cx="10972800" cy="5216768"/>
          </a:xfrm>
        </p:spPr>
        <p:txBody>
          <a:bodyPr>
            <a:normAutofit/>
          </a:bodyPr>
          <a:lstStyle/>
          <a:p>
            <a:pPr>
              <a:buAutoNum type="arabicPeriod"/>
            </a:pPr>
            <a:r>
              <a:rPr lang="en-US" altLang="nb-NO" sz="1800" dirty="0"/>
              <a:t>Cascade controllers </a:t>
            </a:r>
          </a:p>
          <a:p>
            <a:r>
              <a:rPr lang="en-US" altLang="nb-NO" sz="1800" dirty="0">
                <a:solidFill>
                  <a:srgbClr val="FF0000"/>
                </a:solidFill>
              </a:rPr>
              <a:t>Have Extra output (state) measurements </a:t>
            </a:r>
            <a:endParaRPr lang="en-US" altLang="nb-NO" sz="1800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n-US" altLang="nb-NO" sz="1800" dirty="0"/>
              <a:t>2. Feedforward elements </a:t>
            </a:r>
          </a:p>
          <a:p>
            <a:r>
              <a:rPr lang="en-US" altLang="nb-NO" sz="1800" dirty="0">
                <a:solidFill>
                  <a:srgbClr val="FF0000"/>
                </a:solidFill>
              </a:rPr>
              <a:t>Have measured disturbance</a:t>
            </a:r>
          </a:p>
          <a:p>
            <a:pPr marL="0" indent="0">
              <a:buNone/>
            </a:pPr>
            <a:r>
              <a:rPr lang="en-US" altLang="nb-NO" sz="1800" dirty="0"/>
              <a:t>3. Decoupling elements</a:t>
            </a:r>
          </a:p>
          <a:p>
            <a:r>
              <a:rPr lang="en-US" altLang="nb-NO" sz="1800" dirty="0">
                <a:solidFill>
                  <a:srgbClr val="FF0000"/>
                </a:solidFill>
              </a:rPr>
              <a:t>Have interactive process</a:t>
            </a:r>
          </a:p>
          <a:p>
            <a:pPr marL="0" indent="0">
              <a:buNone/>
            </a:pPr>
            <a:r>
              <a:rPr lang="en-US" altLang="nb-NO" sz="1800" dirty="0"/>
              <a:t>4. Linearization elements / Adaptive gain</a:t>
            </a:r>
          </a:p>
          <a:p>
            <a:r>
              <a:rPr lang="en-US" altLang="nb-NO" sz="1800" dirty="0">
                <a:solidFill>
                  <a:srgbClr val="FF0000"/>
                </a:solidFill>
              </a:rPr>
              <a:t>Have Nonlinear process</a:t>
            </a:r>
          </a:p>
          <a:p>
            <a:pPr marL="0" indent="0">
              <a:buNone/>
            </a:pPr>
            <a:r>
              <a:rPr lang="en-US" altLang="nb-NO" sz="1800" dirty="0"/>
              <a:t>5. Split-range control  (or multiple controllers or VPC)</a:t>
            </a:r>
          </a:p>
          <a:p>
            <a:r>
              <a:rPr lang="en-US" altLang="nb-NO" sz="1800" dirty="0">
                <a:solidFill>
                  <a:srgbClr val="FF0000"/>
                </a:solidFill>
              </a:rPr>
              <a:t>Need extra inputs (MV) to handle all conditions (steady state)  (MV-MV switch)</a:t>
            </a:r>
          </a:p>
          <a:p>
            <a:pPr marL="0" indent="0">
              <a:buNone/>
            </a:pPr>
            <a:r>
              <a:rPr lang="en-US" altLang="nb-NO" sz="1800" dirty="0"/>
              <a:t>6. Valve position control (VPC) (Input resetting/Midranging control)</a:t>
            </a:r>
          </a:p>
          <a:p>
            <a:r>
              <a:rPr lang="en-US" altLang="nb-NO" sz="1800" dirty="0">
                <a:solidFill>
                  <a:srgbClr val="FF0000"/>
                </a:solidFill>
              </a:rPr>
              <a:t>Have extra inputs dynamically </a:t>
            </a:r>
          </a:p>
          <a:p>
            <a:pPr marL="0" indent="0">
              <a:buNone/>
            </a:pPr>
            <a:r>
              <a:rPr lang="en-US" altLang="nb-NO" sz="1800" dirty="0"/>
              <a:t>7. </a:t>
            </a:r>
            <a:r>
              <a:rPr lang="en-US" altLang="nb-NO" sz="1800" dirty="0">
                <a:solidFill>
                  <a:srgbClr val="FF0000"/>
                </a:solidFill>
              </a:rPr>
              <a:t>Selectors</a:t>
            </a:r>
          </a:p>
          <a:p>
            <a:r>
              <a:rPr lang="en-US" altLang="nb-NO" sz="1800" dirty="0">
                <a:solidFill>
                  <a:srgbClr val="FF0000"/>
                </a:solidFill>
              </a:rPr>
              <a:t>Have changes in active constraints (CV-CV switch)</a:t>
            </a:r>
          </a:p>
          <a:p>
            <a:endParaRPr lang="en-US" altLang="nb-NO" sz="1800" dirty="0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CF3EE5B8-5C54-4BEB-BA21-2F3F659BF336}"/>
              </a:ext>
            </a:extLst>
          </p:cNvPr>
          <p:cNvSpPr/>
          <p:nvPr/>
        </p:nvSpPr>
        <p:spPr>
          <a:xfrm>
            <a:off x="4542692" y="2142432"/>
            <a:ext cx="395767" cy="184052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8608C-CEFA-4BC0-BAD4-78F183679E03}"/>
              </a:ext>
            </a:extLst>
          </p:cNvPr>
          <p:cNvSpPr txBox="1"/>
          <p:nvPr/>
        </p:nvSpPr>
        <p:spPr>
          <a:xfrm>
            <a:off x="5064369" y="2754916"/>
            <a:ext cx="697819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/>
              <a:t>Often</a:t>
            </a:r>
            <a:r>
              <a:rPr lang="nb-NO" dirty="0"/>
              <a:t> </a:t>
            </a:r>
            <a:r>
              <a:rPr lang="nb-NO" dirty="0" err="1"/>
              <a:t>static</a:t>
            </a:r>
            <a:r>
              <a:rPr lang="nb-NO" dirty="0"/>
              <a:t> nonlinear «</a:t>
            </a:r>
            <a:r>
              <a:rPr lang="nb-NO" dirty="0" err="1"/>
              <a:t>function</a:t>
            </a:r>
            <a:r>
              <a:rPr lang="nb-NO" dirty="0"/>
              <a:t> </a:t>
            </a:r>
            <a:r>
              <a:rPr lang="nb-NO" dirty="0" err="1"/>
              <a:t>block</a:t>
            </a:r>
            <a:r>
              <a:rPr lang="nb-NO" dirty="0"/>
              <a:t>»</a:t>
            </a:r>
          </a:p>
          <a:p>
            <a:r>
              <a:rPr lang="nb-NO" sz="1600" dirty="0"/>
              <a:t>One unifying </a:t>
            </a:r>
            <a:r>
              <a:rPr lang="nb-NO" sz="1600" dirty="0" err="1"/>
              <a:t>approach</a:t>
            </a:r>
            <a:r>
              <a:rPr lang="nb-NO" sz="1600" dirty="0"/>
              <a:t> is «</a:t>
            </a:r>
            <a:r>
              <a:rPr lang="nb-NO" sz="1600" dirty="0">
                <a:solidFill>
                  <a:srgbClr val="FF0000"/>
                </a:solidFill>
              </a:rPr>
              <a:t>Transformed inputs</a:t>
            </a:r>
            <a:r>
              <a:rPr lang="nb-NO" sz="1600" dirty="0"/>
              <a:t>» </a:t>
            </a:r>
            <a:r>
              <a:rPr lang="nb-NO" sz="1600" dirty="0">
                <a:highlight>
                  <a:srgbClr val="FFFF00"/>
                </a:highlight>
              </a:rPr>
              <a:t>(</a:t>
            </a:r>
            <a:r>
              <a:rPr lang="nb-NO" sz="1600" dirty="0" err="1">
                <a:highlight>
                  <a:srgbClr val="FFFF00"/>
                </a:highlight>
              </a:rPr>
              <a:t>similar</a:t>
            </a:r>
            <a:r>
              <a:rPr lang="nb-NO" sz="1600" dirty="0">
                <a:highlight>
                  <a:srgbClr val="FFFF00"/>
                </a:highlight>
              </a:rPr>
              <a:t> to feedback </a:t>
            </a:r>
            <a:r>
              <a:rPr lang="nb-NO" sz="1600" dirty="0" err="1">
                <a:highlight>
                  <a:srgbClr val="FFFF00"/>
                </a:highlight>
              </a:rPr>
              <a:t>linearization</a:t>
            </a:r>
            <a:r>
              <a:rPr lang="nb-NO" sz="1600" dirty="0">
                <a:highlight>
                  <a:srgbClr val="FFFF00"/>
                </a:highlight>
              </a:rPr>
              <a:t>)</a:t>
            </a:r>
            <a:endParaRPr lang="nb-NO" dirty="0">
              <a:highlight>
                <a:srgbClr val="FFFF00"/>
              </a:highlight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2E16ADE0-23D1-4165-AF3B-1F55354C94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1693236" cy="1143000"/>
          </a:xfrm>
        </p:spPr>
        <p:txBody>
          <a:bodyPr>
            <a:normAutofit/>
          </a:bodyPr>
          <a:lstStyle/>
          <a:p>
            <a:r>
              <a:rPr lang="en-US" altLang="nb-NO" sz="3400" dirty="0"/>
              <a:t>“Classical Advanced control” (ARC) using simple control elements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5FA2A2-FDED-58C2-17C0-0C493118E158}"/>
              </a:ext>
            </a:extLst>
          </p:cNvPr>
          <p:cNvSpPr txBox="1"/>
          <p:nvPr/>
        </p:nvSpPr>
        <p:spPr>
          <a:xfrm>
            <a:off x="711200" y="639869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solidFill>
                  <a:srgbClr val="FFFF00"/>
                </a:solidFill>
              </a:rPr>
              <a:t>ARC = Advanced regulatory (PID) control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10084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CFA38-1A2A-4E5B-BB56-115F2B813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How design </a:t>
            </a:r>
            <a:r>
              <a:rPr lang="nb-NO" dirty="0" err="1"/>
              <a:t>classical</a:t>
            </a:r>
            <a:r>
              <a:rPr lang="nb-NO" dirty="0"/>
              <a:t> APC elements?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508E9-7D85-4BF2-8C99-BBE6EC2931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/>
              <a:t>Industrial</a:t>
            </a:r>
            <a:r>
              <a:rPr lang="nb-NO" dirty="0"/>
              <a:t> </a:t>
            </a:r>
            <a:r>
              <a:rPr lang="nb-NO" dirty="0" err="1"/>
              <a:t>literature</a:t>
            </a:r>
            <a:r>
              <a:rPr lang="nb-NO" dirty="0"/>
              <a:t> (e.g., Shinskey). </a:t>
            </a:r>
          </a:p>
          <a:p>
            <a:pPr marL="0" indent="0">
              <a:buNone/>
            </a:pPr>
            <a:r>
              <a:rPr lang="nb-NO" dirty="0"/>
              <a:t>	</a:t>
            </a:r>
            <a:r>
              <a:rPr lang="nb-NO" dirty="0" err="1"/>
              <a:t>Many</a:t>
            </a:r>
            <a:r>
              <a:rPr lang="nb-NO" dirty="0"/>
              <a:t> </a:t>
            </a:r>
            <a:r>
              <a:rPr lang="nb-NO" dirty="0" err="1"/>
              <a:t>nice</a:t>
            </a:r>
            <a:r>
              <a:rPr lang="nb-NO" dirty="0"/>
              <a:t> </a:t>
            </a:r>
            <a:r>
              <a:rPr lang="nb-NO" dirty="0" err="1"/>
              <a:t>ideas</a:t>
            </a:r>
            <a:r>
              <a:rPr lang="nb-NO" dirty="0"/>
              <a:t>. </a:t>
            </a:r>
            <a:r>
              <a:rPr lang="nb-NO" dirty="0" err="1"/>
              <a:t>But</a:t>
            </a:r>
            <a:r>
              <a:rPr lang="nb-NO" dirty="0"/>
              <a:t> not </a:t>
            </a:r>
            <a:r>
              <a:rPr lang="nb-NO" dirty="0" err="1"/>
              <a:t>systematic</a:t>
            </a:r>
            <a:r>
              <a:rPr lang="nb-NO" dirty="0"/>
              <a:t>. </a:t>
            </a:r>
            <a:r>
              <a:rPr lang="nb-NO" dirty="0" err="1"/>
              <a:t>Difficult</a:t>
            </a:r>
            <a:r>
              <a:rPr lang="nb-NO" dirty="0"/>
              <a:t> to understand </a:t>
            </a:r>
            <a:r>
              <a:rPr lang="nb-NO" dirty="0" err="1"/>
              <a:t>reasoning</a:t>
            </a:r>
            <a:endParaRPr lang="nb-NO" dirty="0"/>
          </a:p>
          <a:p>
            <a:endParaRPr lang="nb-NO" dirty="0"/>
          </a:p>
          <a:p>
            <a:r>
              <a:rPr lang="nb-NO" dirty="0"/>
              <a:t>Academia:  Very little work</a:t>
            </a:r>
          </a:p>
          <a:p>
            <a:pPr lvl="1"/>
            <a:r>
              <a:rPr lang="nb-NO" dirty="0"/>
              <a:t>I feel alone</a:t>
            </a:r>
          </a:p>
          <a:p>
            <a:endParaRPr lang="nb-NO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511572-E08F-C008-FA6D-C6C5803BF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459" y="3429000"/>
            <a:ext cx="7218650" cy="252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10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2CDD2-2466-4392-8371-1F4C76DF2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altLang="nb-NO" sz="4000" dirty="0">
                <a:solidFill>
                  <a:srgbClr val="FF0000"/>
                </a:solidFill>
              </a:rPr>
              <a:t>7.  Change in CVs (active constraints) using selectors</a:t>
            </a: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95505B-06E2-477D-A62F-9B74199F01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030305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2A28A-AC00-4ABA-AFA7-20FF40F27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Optimal steady-state operation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597E1-C970-43B5-A8CB-479EB59B5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285877"/>
            <a:ext cx="10858501" cy="21431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400" dirty="0">
                <a:solidFill>
                  <a:srgbClr val="FF0000"/>
                </a:solidFill>
              </a:rPr>
              <a:t>			</a:t>
            </a:r>
            <a:r>
              <a:rPr lang="nb-NO" sz="2400" dirty="0" err="1">
                <a:solidFill>
                  <a:srgbClr val="FF0000"/>
                </a:solidFill>
              </a:rPr>
              <a:t>min</a:t>
            </a:r>
            <a:r>
              <a:rPr lang="nb-NO" sz="2400" baseline="-25000" dirty="0" err="1">
                <a:solidFill>
                  <a:srgbClr val="FF0000"/>
                </a:solidFill>
              </a:rPr>
              <a:t>u</a:t>
            </a:r>
            <a:r>
              <a:rPr lang="nb-NO" sz="2400" dirty="0">
                <a:solidFill>
                  <a:srgbClr val="FF0000"/>
                </a:solidFill>
              </a:rPr>
              <a:t> J(</a:t>
            </a:r>
            <a:r>
              <a:rPr lang="nb-NO" sz="2400" dirty="0" err="1">
                <a:solidFill>
                  <a:srgbClr val="FF0000"/>
                </a:solidFill>
              </a:rPr>
              <a:t>u,d</a:t>
            </a:r>
            <a:r>
              <a:rPr lang="nb-NO" sz="2400" dirty="0">
                <a:solidFill>
                  <a:srgbClr val="FF0000"/>
                </a:solidFill>
              </a:rPr>
              <a:t>) </a:t>
            </a:r>
          </a:p>
          <a:p>
            <a:pPr marL="0" indent="0">
              <a:buNone/>
            </a:pPr>
            <a:r>
              <a:rPr lang="nb-NO" dirty="0">
                <a:solidFill>
                  <a:srgbClr val="FF0000"/>
                </a:solidFill>
              </a:rPr>
              <a:t>			</a:t>
            </a:r>
            <a:r>
              <a:rPr lang="nb-NO" sz="2400" dirty="0" err="1">
                <a:solidFill>
                  <a:srgbClr val="FF0000"/>
                </a:solidFill>
              </a:rPr>
              <a:t>s.t.</a:t>
            </a:r>
            <a:r>
              <a:rPr lang="nb-NO" sz="2400" dirty="0">
                <a:solidFill>
                  <a:srgbClr val="FF0000"/>
                </a:solidFill>
              </a:rPr>
              <a:t> g(u,d) ≥ 0 (constraints)</a:t>
            </a:r>
          </a:p>
          <a:p>
            <a:r>
              <a:rPr lang="nb-NO" dirty="0"/>
              <a:t>J = economic cost [$/s]</a:t>
            </a:r>
          </a:p>
          <a:p>
            <a:r>
              <a:rPr lang="nb-NO" dirty="0"/>
              <a:t>Unconstrained degrees of freedom: </a:t>
            </a:r>
            <a:r>
              <a:rPr lang="nb-NO" dirty="0">
                <a:highlight>
                  <a:srgbClr val="FFFF00"/>
                </a:highlight>
              </a:rPr>
              <a:t>Optimal to keep g</a:t>
            </a:r>
            <a:r>
              <a:rPr lang="nb-NO" altLang="nb-NO" dirty="0">
                <a:highlight>
                  <a:srgbClr val="FFFF00"/>
                </a:highlight>
              </a:rPr>
              <a:t>radient J</a:t>
            </a:r>
            <a:r>
              <a:rPr lang="nb-NO" altLang="nb-NO" baseline="-25000" dirty="0">
                <a:highlight>
                  <a:srgbClr val="FFFF00"/>
                </a:highlight>
              </a:rPr>
              <a:t>u </a:t>
            </a:r>
            <a:r>
              <a:rPr lang="nb-NO" altLang="nb-NO" dirty="0">
                <a:highlight>
                  <a:srgbClr val="FFFF00"/>
                </a:highlight>
                <a:latin typeface="Symbol" panose="05050102010706020507" pitchFamily="18" charset="2"/>
                <a:sym typeface="Symbol" panose="05050102010706020507" pitchFamily="18" charset="2"/>
              </a:rPr>
              <a:t>= </a:t>
            </a:r>
            <a:r>
              <a:rPr lang="nb-NO" altLang="nb-NO" dirty="0">
                <a:highlight>
                  <a:srgbClr val="FFFF00"/>
                </a:highlight>
              </a:rPr>
              <a:t>J/</a:t>
            </a:r>
            <a:r>
              <a:rPr lang="nb-NO" altLang="nb-NO" dirty="0">
                <a:highlight>
                  <a:srgbClr val="FFFF00"/>
                </a:highlight>
                <a:latin typeface="Symbol" panose="05050102010706020507" pitchFamily="18" charset="2"/>
                <a:sym typeface="Symbol" panose="05050102010706020507" pitchFamily="18" charset="2"/>
              </a:rPr>
              <a:t></a:t>
            </a:r>
            <a:r>
              <a:rPr lang="nb-NO" altLang="nb-NO" dirty="0">
                <a:highlight>
                  <a:srgbClr val="FFFF00"/>
                </a:highlight>
              </a:rPr>
              <a:t>u =0 </a:t>
            </a:r>
            <a:endParaRPr lang="nb-NO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nb-NO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4DA9D16-9714-5D76-2C5C-7C2FDE1F2AA8}"/>
              </a:ext>
            </a:extLst>
          </p:cNvPr>
          <p:cNvGrpSpPr/>
          <p:nvPr/>
        </p:nvGrpSpPr>
        <p:grpSpPr>
          <a:xfrm>
            <a:off x="3302001" y="3020835"/>
            <a:ext cx="3444876" cy="3127377"/>
            <a:chOff x="3071812" y="2600180"/>
            <a:chExt cx="3444876" cy="3127377"/>
          </a:xfrm>
        </p:grpSpPr>
        <p:grpSp>
          <p:nvGrpSpPr>
            <p:cNvPr id="5" name="Group 7">
              <a:extLst>
                <a:ext uri="{FF2B5EF4-FFF2-40B4-BE49-F238E27FC236}">
                  <a16:creationId xmlns:a16="http://schemas.microsoft.com/office/drawing/2014/main" id="{7A3993D1-48DC-92A3-77B0-ACB45833C5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1812" y="2600180"/>
              <a:ext cx="3444876" cy="1984344"/>
              <a:chOff x="3197224" y="4214812"/>
              <a:chExt cx="3445264" cy="1984344"/>
            </a:xfrm>
          </p:grpSpPr>
          <p:grpSp>
            <p:nvGrpSpPr>
              <p:cNvPr id="14" name="Group 6">
                <a:extLst>
                  <a:ext uri="{FF2B5EF4-FFF2-40B4-BE49-F238E27FC236}">
                    <a16:creationId xmlns:a16="http://schemas.microsoft.com/office/drawing/2014/main" id="{D8E656A5-4C11-B05E-1EB7-21EE91FE573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97224" y="4214812"/>
                <a:ext cx="3341829" cy="1984344"/>
                <a:chOff x="5500688" y="5002213"/>
                <a:chExt cx="2916278" cy="1753535"/>
              </a:xfrm>
            </p:grpSpPr>
            <p:grpSp>
              <p:nvGrpSpPr>
                <p:cNvPr id="17" name="Group 3">
                  <a:extLst>
                    <a:ext uri="{FF2B5EF4-FFF2-40B4-BE49-F238E27FC236}">
                      <a16:creationId xmlns:a16="http://schemas.microsoft.com/office/drawing/2014/main" id="{29E39A21-18F7-A4F3-CA07-BD6F8729F63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500688" y="5002213"/>
                  <a:ext cx="2916278" cy="1753535"/>
                  <a:chOff x="5500688" y="5002213"/>
                  <a:chExt cx="2916278" cy="1753535"/>
                </a:xfrm>
              </p:grpSpPr>
              <p:grpSp>
                <p:nvGrpSpPr>
                  <p:cNvPr id="19" name="Group 2">
                    <a:extLst>
                      <a:ext uri="{FF2B5EF4-FFF2-40B4-BE49-F238E27FC236}">
                        <a16:creationId xmlns:a16="http://schemas.microsoft.com/office/drawing/2014/main" id="{660EDB43-9C52-E993-0DEC-53044E8CF05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500688" y="5002213"/>
                    <a:ext cx="2916278" cy="1753535"/>
                    <a:chOff x="5500688" y="5002213"/>
                    <a:chExt cx="2916278" cy="1753535"/>
                  </a:xfrm>
                </p:grpSpPr>
                <p:grpSp>
                  <p:nvGrpSpPr>
                    <p:cNvPr id="21" name="Group 1">
                      <a:extLst>
                        <a:ext uri="{FF2B5EF4-FFF2-40B4-BE49-F238E27FC236}">
                          <a16:creationId xmlns:a16="http://schemas.microsoft.com/office/drawing/2014/main" id="{E8695447-5A75-FF1D-CBD9-44CC6EDAA78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500688" y="5002213"/>
                      <a:ext cx="2916278" cy="1753535"/>
                      <a:chOff x="5500688" y="5002213"/>
                      <a:chExt cx="2916278" cy="1753535"/>
                    </a:xfrm>
                  </p:grpSpPr>
                  <p:cxnSp>
                    <p:nvCxnSpPr>
                      <p:cNvPr id="25" name="Straight Arrow Connector 8">
                        <a:extLst>
                          <a:ext uri="{FF2B5EF4-FFF2-40B4-BE49-F238E27FC236}">
                            <a16:creationId xmlns:a16="http://schemas.microsoft.com/office/drawing/2014/main" id="{52EE46AA-7AD5-E5D1-3D49-A1E917769C1F}"/>
                          </a:ext>
                        </a:extLst>
                      </p:cNvPr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215063" y="6572250"/>
                        <a:ext cx="1785937" cy="1588"/>
                      </a:xfrm>
                      <a:prstGeom prst="straightConnector1">
                        <a:avLst/>
                      </a:prstGeom>
                      <a:noFill/>
                      <a:ln w="9525" algn="ctr">
                        <a:solidFill>
                          <a:schemeClr val="tx1"/>
                        </a:solidFill>
                        <a:round/>
                        <a:headEnd/>
                        <a:tailEnd type="arrow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26" name="Straight Arrow Connector 10">
                        <a:extLst>
                          <a:ext uri="{FF2B5EF4-FFF2-40B4-BE49-F238E27FC236}">
                            <a16:creationId xmlns:a16="http://schemas.microsoft.com/office/drawing/2014/main" id="{9BF8CE4A-E0CB-A3FE-2D19-393CBFAB33AD}"/>
                          </a:ext>
                        </a:extLst>
                      </p:cNvPr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5400000" flipH="1" flipV="1">
                        <a:off x="5430044" y="5787232"/>
                        <a:ext cx="1571625" cy="1587"/>
                      </a:xfrm>
                      <a:prstGeom prst="straightConnector1">
                        <a:avLst/>
                      </a:prstGeom>
                      <a:noFill/>
                      <a:ln w="9525" algn="ctr">
                        <a:solidFill>
                          <a:schemeClr val="tx1"/>
                        </a:solidFill>
                        <a:round/>
                        <a:headEnd/>
                        <a:tailEnd type="arrow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27" name="TextBox 11">
                        <a:extLst>
                          <a:ext uri="{FF2B5EF4-FFF2-40B4-BE49-F238E27FC236}">
                            <a16:creationId xmlns:a16="http://schemas.microsoft.com/office/drawing/2014/main" id="{A8D83B52-6C9B-29F6-0DBB-C97E2DBB8886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8143875" y="6429375"/>
                        <a:ext cx="273091" cy="3263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16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r>
                          <a:rPr lang="en-US" altLang="nb-NO" sz="1800">
                            <a:latin typeface="Arial" panose="020B0604020202020204" pitchFamily="34" charset="0"/>
                          </a:rPr>
                          <a:t>u</a:t>
                        </a:r>
                      </a:p>
                    </p:txBody>
                  </p:sp>
                  <p:sp>
                    <p:nvSpPr>
                      <p:cNvPr id="28" name="TextBox 12">
                        <a:extLst>
                          <a:ext uri="{FF2B5EF4-FFF2-40B4-BE49-F238E27FC236}">
                            <a16:creationId xmlns:a16="http://schemas.microsoft.com/office/drawing/2014/main" id="{58627AF1-CD08-B3EA-5107-FB78EE51C7D2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500688" y="5214938"/>
                        <a:ext cx="687205" cy="3263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16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r>
                          <a:rPr lang="en-US" altLang="nb-NO" sz="1800">
                            <a:latin typeface="Arial" panose="020B0604020202020204" pitchFamily="34" charset="0"/>
                          </a:rPr>
                          <a:t>cost J</a:t>
                        </a:r>
                      </a:p>
                    </p:txBody>
                  </p:sp>
                </p:grpSp>
                <p:sp>
                  <p:nvSpPr>
                    <p:cNvPr id="22" name="Freeform 17">
                      <a:extLst>
                        <a:ext uri="{FF2B5EF4-FFF2-40B4-BE49-F238E27FC236}">
                          <a16:creationId xmlns:a16="http://schemas.microsoft.com/office/drawing/2014/main" id="{4530EC97-B843-5C5B-8594-05BF62D19FD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76988" y="5556250"/>
                      <a:ext cx="1552575" cy="730250"/>
                    </a:xfrm>
                    <a:custGeom>
                      <a:avLst/>
                      <a:gdLst>
                        <a:gd name="T0" fmla="*/ 0 w 1230923"/>
                        <a:gd name="T1" fmla="*/ 0 h 520153"/>
                        <a:gd name="T2" fmla="*/ 2147483646 w 1230923"/>
                        <a:gd name="T3" fmla="*/ 2147483646 h 520153"/>
                        <a:gd name="T4" fmla="*/ 2147483646 w 1230923"/>
                        <a:gd name="T5" fmla="*/ 2147483646 h 520153"/>
                        <a:gd name="T6" fmla="*/ 2147483646 w 1230923"/>
                        <a:gd name="T7" fmla="*/ 2147483646 h 520153"/>
                        <a:gd name="T8" fmla="*/ 2147483646 w 1230923"/>
                        <a:gd name="T9" fmla="*/ 2147483646 h 520153"/>
                        <a:gd name="T10" fmla="*/ 2147483646 w 1230923"/>
                        <a:gd name="T11" fmla="*/ 2147483646 h 520153"/>
                        <a:gd name="T12" fmla="*/ 2147483646 w 1230923"/>
                        <a:gd name="T13" fmla="*/ 2147483646 h 520153"/>
                        <a:gd name="T14" fmla="*/ 2147483646 w 1230923"/>
                        <a:gd name="T15" fmla="*/ 2147483646 h 520153"/>
                        <a:gd name="T16" fmla="*/ 2147483646 w 1230923"/>
                        <a:gd name="T17" fmla="*/ 2147483646 h 520153"/>
                        <a:gd name="T18" fmla="*/ 2147483646 w 1230923"/>
                        <a:gd name="T19" fmla="*/ 2147483646 h 520153"/>
                        <a:gd name="T20" fmla="*/ 2147483646 w 1230923"/>
                        <a:gd name="T21" fmla="*/ 2147483646 h 520153"/>
                        <a:gd name="T22" fmla="*/ 2147483646 w 1230923"/>
                        <a:gd name="T23" fmla="*/ 2147483646 h 520153"/>
                        <a:gd name="T24" fmla="*/ 2147483646 w 1230923"/>
                        <a:gd name="T25" fmla="*/ 2147483646 h 520153"/>
                        <a:gd name="T26" fmla="*/ 2147483646 w 1230923"/>
                        <a:gd name="T27" fmla="*/ 2147483646 h 520153"/>
                        <a:gd name="T28" fmla="*/ 2147483646 w 1230923"/>
                        <a:gd name="T29" fmla="*/ 2147483646 h 520153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1230923"/>
                        <a:gd name="T46" fmla="*/ 0 h 520153"/>
                        <a:gd name="T47" fmla="*/ 1230923 w 1230923"/>
                        <a:gd name="T48" fmla="*/ 520153 h 520153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1230923" h="520153">
                          <a:moveTo>
                            <a:pt x="0" y="0"/>
                          </a:moveTo>
                          <a:cubicBezTo>
                            <a:pt x="4141" y="33131"/>
                            <a:pt x="10113" y="130716"/>
                            <a:pt x="35169" y="164124"/>
                          </a:cubicBezTo>
                          <a:cubicBezTo>
                            <a:pt x="46892" y="179755"/>
                            <a:pt x="57472" y="196312"/>
                            <a:pt x="70338" y="211016"/>
                          </a:cubicBezTo>
                          <a:cubicBezTo>
                            <a:pt x="110978" y="257461"/>
                            <a:pt x="175886" y="308736"/>
                            <a:pt x="222738" y="339970"/>
                          </a:cubicBezTo>
                          <a:cubicBezTo>
                            <a:pt x="234461" y="347785"/>
                            <a:pt x="245675" y="356426"/>
                            <a:pt x="257908" y="363416"/>
                          </a:cubicBezTo>
                          <a:cubicBezTo>
                            <a:pt x="273081" y="372086"/>
                            <a:pt x="289815" y="377871"/>
                            <a:pt x="304800" y="386862"/>
                          </a:cubicBezTo>
                          <a:cubicBezTo>
                            <a:pt x="404495" y="446679"/>
                            <a:pt x="338680" y="424640"/>
                            <a:pt x="422031" y="445477"/>
                          </a:cubicBezTo>
                          <a:cubicBezTo>
                            <a:pt x="445477" y="457200"/>
                            <a:pt x="467734" y="471689"/>
                            <a:pt x="492369" y="480647"/>
                          </a:cubicBezTo>
                          <a:cubicBezTo>
                            <a:pt x="601007" y="520153"/>
                            <a:pt x="850837" y="460242"/>
                            <a:pt x="879231" y="457200"/>
                          </a:cubicBezTo>
                          <a:cubicBezTo>
                            <a:pt x="981263" y="413472"/>
                            <a:pt x="964312" y="430735"/>
                            <a:pt x="1055077" y="339970"/>
                          </a:cubicBezTo>
                          <a:cubicBezTo>
                            <a:pt x="1089648" y="305399"/>
                            <a:pt x="1107009" y="277409"/>
                            <a:pt x="1125415" y="234462"/>
                          </a:cubicBezTo>
                          <a:cubicBezTo>
                            <a:pt x="1130283" y="223104"/>
                            <a:pt x="1131137" y="210095"/>
                            <a:pt x="1137138" y="199293"/>
                          </a:cubicBezTo>
                          <a:cubicBezTo>
                            <a:pt x="1150823" y="174660"/>
                            <a:pt x="1165475" y="150161"/>
                            <a:pt x="1184031" y="128954"/>
                          </a:cubicBezTo>
                          <a:cubicBezTo>
                            <a:pt x="1193309" y="118351"/>
                            <a:pt x="1207929" y="113962"/>
                            <a:pt x="1219200" y="105508"/>
                          </a:cubicBezTo>
                          <a:cubicBezTo>
                            <a:pt x="1223621" y="102192"/>
                            <a:pt x="1227015" y="97693"/>
                            <a:pt x="1230923" y="93785"/>
                          </a:cubicBezTo>
                        </a:path>
                      </a:pathLst>
                    </a:cu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nb-NO"/>
                    </a:p>
                  </p:txBody>
                </p:sp>
                <p:cxnSp>
                  <p:nvCxnSpPr>
                    <p:cNvPr id="23" name="Straight Connector 22">
                      <a:extLst>
                        <a:ext uri="{FF2B5EF4-FFF2-40B4-BE49-F238E27FC236}">
                          <a16:creationId xmlns:a16="http://schemas.microsoft.com/office/drawing/2014/main" id="{44F3D26A-E914-60AD-577A-BD6C78695D03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804445" y="6236721"/>
                      <a:ext cx="792507" cy="0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4" name="TextBox 15">
                      <a:extLst>
                        <a:ext uri="{FF2B5EF4-FFF2-40B4-BE49-F238E27FC236}">
                          <a16:creationId xmlns:a16="http://schemas.microsoft.com/office/drawing/2014/main" id="{D0E8A7F1-542E-1776-9CC8-ABE374B42498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812088" y="6092825"/>
                      <a:ext cx="565489" cy="32637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16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6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6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6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6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GB" altLang="nb-NO" sz="1800">
                          <a:solidFill>
                            <a:srgbClr val="FF3300"/>
                          </a:solidFill>
                          <a:latin typeface="Arial" panose="020B0604020202020204" pitchFamily="34" charset="0"/>
                        </a:rPr>
                        <a:t>J</a:t>
                      </a:r>
                      <a:r>
                        <a:rPr lang="en-GB" altLang="nb-NO" sz="1800" baseline="-25000">
                          <a:solidFill>
                            <a:srgbClr val="FF3300"/>
                          </a:solidFill>
                          <a:latin typeface="Arial" panose="020B0604020202020204" pitchFamily="34" charset="0"/>
                        </a:rPr>
                        <a:t>u</a:t>
                      </a:r>
                      <a:r>
                        <a:rPr lang="en-GB" altLang="nb-NO" sz="1800">
                          <a:solidFill>
                            <a:srgbClr val="FF3300"/>
                          </a:solidFill>
                          <a:latin typeface="Arial" panose="020B0604020202020204" pitchFamily="34" charset="0"/>
                        </a:rPr>
                        <a:t>=0</a:t>
                      </a:r>
                    </a:p>
                  </p:txBody>
                </p:sp>
              </p:grpSp>
              <p:cxnSp>
                <p:nvCxnSpPr>
                  <p:cNvPr id="20" name="Straight Connector 17">
                    <a:extLst>
                      <a:ext uri="{FF2B5EF4-FFF2-40B4-BE49-F238E27FC236}">
                        <a16:creationId xmlns:a16="http://schemas.microsoft.com/office/drawing/2014/main" id="{580217CA-1E26-9B17-00C3-677E13ECFEBF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6300788" y="5661025"/>
                    <a:ext cx="431800" cy="431800"/>
                  </a:xfrm>
                  <a:prstGeom prst="line">
                    <a:avLst/>
                  </a:prstGeom>
                  <a:noFill/>
                  <a:ln w="9525" algn="ctr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sp>
              <p:nvSpPr>
                <p:cNvPr id="18" name="TextBox 20">
                  <a:extLst>
                    <a:ext uri="{FF2B5EF4-FFF2-40B4-BE49-F238E27FC236}">
                      <a16:creationId xmlns:a16="http://schemas.microsoft.com/office/drawing/2014/main" id="{E643D6DF-2DCD-DCC8-B313-93A8413AFDE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946337" y="5805488"/>
                  <a:ext cx="565426" cy="3263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6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6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6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6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6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GB" altLang="nb-NO" sz="1800" dirty="0">
                      <a:solidFill>
                        <a:srgbClr val="FF3300"/>
                      </a:solidFill>
                      <a:latin typeface="Arial" panose="020B0604020202020204" pitchFamily="34" charset="0"/>
                    </a:rPr>
                    <a:t>J</a:t>
                  </a:r>
                  <a:r>
                    <a:rPr lang="en-GB" altLang="nb-NO" sz="1800" baseline="-25000" dirty="0">
                      <a:solidFill>
                        <a:srgbClr val="FF3300"/>
                      </a:solidFill>
                      <a:latin typeface="Arial" panose="020B0604020202020204" pitchFamily="34" charset="0"/>
                    </a:rPr>
                    <a:t>u</a:t>
                  </a:r>
                  <a:r>
                    <a:rPr lang="en-GB" altLang="nb-NO" sz="1800" dirty="0">
                      <a:solidFill>
                        <a:srgbClr val="FF3300"/>
                      </a:solidFill>
                      <a:latin typeface="Arial" panose="020B0604020202020204" pitchFamily="34" charset="0"/>
                    </a:rPr>
                    <a:t>&lt;0</a:t>
                  </a:r>
                </a:p>
              </p:txBody>
            </p:sp>
          </p:grpSp>
          <p:sp>
            <p:nvSpPr>
              <p:cNvPr id="15" name="TextBox 20">
                <a:extLst>
                  <a:ext uri="{FF2B5EF4-FFF2-40B4-BE49-F238E27FC236}">
                    <a16:creationId xmlns:a16="http://schemas.microsoft.com/office/drawing/2014/main" id="{E12B1FB1-9633-BF35-FDC6-32EEC53921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94553" y="4967546"/>
                <a:ext cx="64793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nb-NO" sz="1800">
                    <a:solidFill>
                      <a:srgbClr val="FF3300"/>
                    </a:solidFill>
                    <a:latin typeface="Arial" panose="020B0604020202020204" pitchFamily="34" charset="0"/>
                  </a:rPr>
                  <a:t>J</a:t>
                </a:r>
                <a:r>
                  <a:rPr lang="en-GB" altLang="nb-NO" sz="1800" baseline="-25000">
                    <a:solidFill>
                      <a:srgbClr val="FF3300"/>
                    </a:solidFill>
                    <a:latin typeface="Arial" panose="020B0604020202020204" pitchFamily="34" charset="0"/>
                  </a:rPr>
                  <a:t>u</a:t>
                </a:r>
                <a:r>
                  <a:rPr lang="en-GB" altLang="nb-NO" sz="1800">
                    <a:solidFill>
                      <a:srgbClr val="FF3300"/>
                    </a:solidFill>
                    <a:latin typeface="Arial" panose="020B0604020202020204" pitchFamily="34" charset="0"/>
                  </a:rPr>
                  <a:t>&lt;0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F3E3C9F4-07F5-4C16-DC4D-357D27BA76B2}"/>
                  </a:ext>
                </a:extLst>
              </p:cNvPr>
              <p:cNvCxnSpPr/>
              <p:nvPr/>
            </p:nvCxnSpPr>
            <p:spPr bwMode="auto">
              <a:xfrm flipV="1">
                <a:off x="5651776" y="4967288"/>
                <a:ext cx="338175" cy="481012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C6EA7B5-F32D-AD48-EFE1-1F86303F02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2001" y="3971782"/>
              <a:ext cx="2613025" cy="1755775"/>
              <a:chOff x="1777331" y="4944459"/>
              <a:chExt cx="2613050" cy="1756379"/>
            </a:xfrm>
          </p:grpSpPr>
          <p:cxnSp>
            <p:nvCxnSpPr>
              <p:cNvPr id="7" name="Straight Connector 9">
                <a:extLst>
                  <a:ext uri="{FF2B5EF4-FFF2-40B4-BE49-F238E27FC236}">
                    <a16:creationId xmlns:a16="http://schemas.microsoft.com/office/drawing/2014/main" id="{49606DF0-D0F1-F3F6-7753-2D9BA4207A6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441401" y="4944459"/>
                <a:ext cx="0" cy="1527779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8" name="TextBox 11">
                <a:extLst>
                  <a:ext uri="{FF2B5EF4-FFF2-40B4-BE49-F238E27FC236}">
                    <a16:creationId xmlns:a16="http://schemas.microsoft.com/office/drawing/2014/main" id="{FECBD476-1E7F-1387-ACF7-98649C14CD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22053" y="5289594"/>
                <a:ext cx="5261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nb-NO" sz="1800" dirty="0">
                    <a:latin typeface="Arial" panose="020B0604020202020204" pitchFamily="34" charset="0"/>
                  </a:rPr>
                  <a:t>u</a:t>
                </a:r>
                <a:r>
                  <a:rPr lang="en-US" altLang="nb-NO" sz="1800" baseline="-25000" dirty="0">
                    <a:latin typeface="Arial" panose="020B0604020202020204" pitchFamily="34" charset="0"/>
                  </a:rPr>
                  <a:t>opt</a:t>
                </a:r>
                <a:endParaRPr lang="en-US" altLang="nb-NO" sz="1800" dirty="0">
                  <a:latin typeface="Arial" panose="020B0604020202020204" pitchFamily="34" charset="0"/>
                </a:endParaRPr>
              </a:p>
            </p:txBody>
          </p:sp>
          <p:cxnSp>
            <p:nvCxnSpPr>
              <p:cNvPr id="9" name="Straight Arrow Connector 14">
                <a:extLst>
                  <a:ext uri="{FF2B5EF4-FFF2-40B4-BE49-F238E27FC236}">
                    <a16:creationId xmlns:a16="http://schemas.microsoft.com/office/drawing/2014/main" id="{751CD20D-FF6D-6BC5-CF6B-F7495A6EE01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2411760" y="5534595"/>
                <a:ext cx="14553" cy="937643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0" name="TextBox 15">
                <a:extLst>
                  <a:ext uri="{FF2B5EF4-FFF2-40B4-BE49-F238E27FC236}">
                    <a16:creationId xmlns:a16="http://schemas.microsoft.com/office/drawing/2014/main" id="{9168F87C-38A1-68E6-1319-D7FE0D249E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7331" y="5853166"/>
                <a:ext cx="38504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nb-NO" sz="1800">
                    <a:latin typeface="Arial" panose="020B0604020202020204" pitchFamily="34" charset="0"/>
                  </a:rPr>
                  <a:t>J</a:t>
                </a:r>
                <a:r>
                  <a:rPr lang="en-US" altLang="nb-NO" sz="1800" baseline="-25000">
                    <a:latin typeface="Arial" panose="020B0604020202020204" pitchFamily="34" charset="0"/>
                  </a:rPr>
                  <a:t>u</a:t>
                </a:r>
              </a:p>
            </p:txBody>
          </p:sp>
          <p:cxnSp>
            <p:nvCxnSpPr>
              <p:cNvPr id="11" name="Straight Connector 19">
                <a:extLst>
                  <a:ext uri="{FF2B5EF4-FFF2-40B4-BE49-F238E27FC236}">
                    <a16:creationId xmlns:a16="http://schemas.microsoft.com/office/drawing/2014/main" id="{3EBA9161-B158-5A77-DE28-B9C3B586FF3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339752" y="6037832"/>
                <a:ext cx="2050629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2" name="TextBox 20">
                <a:extLst>
                  <a:ext uri="{FF2B5EF4-FFF2-40B4-BE49-F238E27FC236}">
                    <a16:creationId xmlns:a16="http://schemas.microsoft.com/office/drawing/2014/main" id="{B159D158-044F-0247-2460-3979D2EBA7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13407" y="5846860"/>
                <a:ext cx="31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nb-NO" sz="1800">
                    <a:solidFill>
                      <a:srgbClr val="FF0000"/>
                    </a:solidFill>
                    <a:latin typeface="Arial" panose="020B0604020202020204" pitchFamily="34" charset="0"/>
                  </a:rPr>
                  <a:t>0</a:t>
                </a:r>
              </a:p>
            </p:txBody>
          </p:sp>
          <p:cxnSp>
            <p:nvCxnSpPr>
              <p:cNvPr id="13" name="Straight Connector 24">
                <a:extLst>
                  <a:ext uri="{FF2B5EF4-FFF2-40B4-BE49-F238E27FC236}">
                    <a16:creationId xmlns:a16="http://schemas.microsoft.com/office/drawing/2014/main" id="{36837597-AE26-C34F-4C2A-E882EA2A0F8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2514600" y="5534595"/>
                <a:ext cx="1681750" cy="1166243"/>
              </a:xfrm>
              <a:prstGeom prst="line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</p:spTree>
    <p:extLst>
      <p:ext uri="{BB962C8B-B14F-4D97-AF65-F5344CB8AC3E}">
        <p14:creationId xmlns:p14="http://schemas.microsoft.com/office/powerpoint/2010/main" val="211478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2A28A-AC00-4ABA-AFA7-20FF40F27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Optimal steady-state operation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597E1-C970-43B5-A8CB-479EB59B5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600202"/>
            <a:ext cx="9058275" cy="3067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Want tight control of constraints for economic reasons</a:t>
            </a:r>
          </a:p>
          <a:p>
            <a:pPr marL="0" indent="0">
              <a:buNone/>
            </a:pPr>
            <a:r>
              <a:rPr lang="nb-NO" dirty="0"/>
              <a:t> </a:t>
            </a:r>
          </a:p>
          <a:p>
            <a:pPr lvl="1"/>
            <a:r>
              <a:rPr lang="nb-NO" dirty="0"/>
              <a:t>Active constraint: g</a:t>
            </a:r>
            <a:r>
              <a:rPr lang="nb-NO" baseline="-25000" dirty="0"/>
              <a:t>A</a:t>
            </a:r>
            <a:r>
              <a:rPr lang="nb-NO" dirty="0"/>
              <a:t>=0</a:t>
            </a:r>
          </a:p>
          <a:p>
            <a:pPr lvl="1"/>
            <a:r>
              <a:rPr lang="nb-NO" dirty="0" err="1"/>
              <a:t>Tight</a:t>
            </a:r>
            <a:r>
              <a:rPr lang="nb-NO" dirty="0"/>
              <a:t> control of </a:t>
            </a:r>
            <a:r>
              <a:rPr lang="nb-NO" dirty="0" err="1"/>
              <a:t>g</a:t>
            </a:r>
            <a:r>
              <a:rPr lang="nb-NO" baseline="-25000" dirty="0" err="1"/>
              <a:t>A</a:t>
            </a:r>
            <a:r>
              <a:rPr lang="nb-NO" dirty="0"/>
              <a:t> </a:t>
            </a:r>
            <a:r>
              <a:rPr lang="nb-NO" dirty="0" err="1"/>
              <a:t>minimizes</a:t>
            </a:r>
            <a:r>
              <a:rPr lang="nb-NO" dirty="0"/>
              <a:t> «back-</a:t>
            </a:r>
            <a:r>
              <a:rPr lang="nb-NO" dirty="0" err="1"/>
              <a:t>off</a:t>
            </a:r>
            <a:r>
              <a:rPr lang="nb-NO" dirty="0"/>
              <a:t>»</a:t>
            </a:r>
          </a:p>
          <a:p>
            <a:endParaRPr lang="nb-NO" dirty="0"/>
          </a:p>
          <a:p>
            <a:r>
              <a:rPr lang="nb-NO" dirty="0"/>
              <a:t>How can we identify and control active constraints?</a:t>
            </a:r>
          </a:p>
          <a:p>
            <a:r>
              <a:rPr lang="nb-NO" dirty="0"/>
              <a:t>How can we switch constraints?</a:t>
            </a:r>
          </a:p>
        </p:txBody>
      </p:sp>
    </p:spTree>
    <p:extLst>
      <p:ext uri="{BB962C8B-B14F-4D97-AF65-F5344CB8AC3E}">
        <p14:creationId xmlns:p14="http://schemas.microsoft.com/office/powerpoint/2010/main" val="71671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FC0D3-8D98-486A-B844-170F41C39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6819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nb-NO" dirty="0"/>
              <a:t>Feedback </a:t>
            </a:r>
            <a:r>
              <a:rPr lang="nb-NO" dirty="0" err="1"/>
              <a:t>solution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automatically</a:t>
            </a:r>
            <a:r>
              <a:rPr lang="nb-NO" dirty="0"/>
              <a:t> </a:t>
            </a:r>
            <a:r>
              <a:rPr lang="nb-NO" dirty="0" err="1"/>
              <a:t>tracks</a:t>
            </a:r>
            <a:r>
              <a:rPr lang="nb-NO" dirty="0"/>
              <a:t> </a:t>
            </a:r>
            <a:r>
              <a:rPr lang="nb-NO" dirty="0" err="1"/>
              <a:t>active</a:t>
            </a:r>
            <a:r>
              <a:rPr lang="nb-NO" dirty="0"/>
              <a:t> </a:t>
            </a:r>
            <a:r>
              <a:rPr lang="nb-NO" dirty="0" err="1"/>
              <a:t>constraints</a:t>
            </a:r>
            <a:r>
              <a:rPr lang="nb-NO" dirty="0"/>
              <a:t> by </a:t>
            </a:r>
            <a:r>
              <a:rPr lang="nb-NO" dirty="0" err="1"/>
              <a:t>adjusting</a:t>
            </a:r>
            <a:r>
              <a:rPr lang="nb-NO" dirty="0"/>
              <a:t> Lagrange </a:t>
            </a:r>
            <a:r>
              <a:rPr lang="nb-NO" dirty="0" err="1"/>
              <a:t>multipliers</a:t>
            </a:r>
            <a:r>
              <a:rPr lang="nb-NO" dirty="0"/>
              <a:t> (= </a:t>
            </a:r>
            <a:r>
              <a:rPr lang="nb-NO" dirty="0" err="1"/>
              <a:t>shadow</a:t>
            </a:r>
            <a:r>
              <a:rPr lang="nb-NO" dirty="0"/>
              <a:t> </a:t>
            </a:r>
            <a:r>
              <a:rPr lang="nb-NO" dirty="0" err="1"/>
              <a:t>prices</a:t>
            </a:r>
            <a:r>
              <a:rPr lang="nb-NO" dirty="0"/>
              <a:t> = dual variables) </a:t>
            </a:r>
            <a:r>
              <a:rPr lang="el-GR" dirty="0"/>
              <a:t>λ</a:t>
            </a:r>
            <a:endParaRPr lang="nb-NO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27465CE-685E-48D5-B378-BDBEE0C11BF8}"/>
              </a:ext>
            </a:extLst>
          </p:cNvPr>
          <p:cNvSpPr txBox="1"/>
          <p:nvPr/>
        </p:nvSpPr>
        <p:spPr>
          <a:xfrm>
            <a:off x="210118" y="6398555"/>
            <a:ext cx="9914894" cy="4154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b-NO" sz="1050" dirty="0"/>
              <a:t>«Optimal Resource </a:t>
            </a:r>
            <a:r>
              <a:rPr lang="nb-NO" sz="1050" dirty="0" err="1"/>
              <a:t>Allocation</a:t>
            </a:r>
            <a:r>
              <a:rPr lang="nb-NO" sz="1050" dirty="0"/>
              <a:t> </a:t>
            </a:r>
            <a:r>
              <a:rPr lang="nb-NO" sz="1050" dirty="0" err="1"/>
              <a:t>using</a:t>
            </a:r>
            <a:r>
              <a:rPr lang="nb-NO" sz="1050" dirty="0"/>
              <a:t> Distributed Feedback-</a:t>
            </a:r>
            <a:r>
              <a:rPr lang="nb-NO" sz="1050" dirty="0" err="1"/>
              <a:t>based</a:t>
            </a:r>
            <a:r>
              <a:rPr lang="nb-NO" sz="1050" dirty="0"/>
              <a:t> Real-time Optimization». Risvan Dirza, Sigurd Skogestad, Dinesh Krishnamoorthy. IFAC </a:t>
            </a:r>
            <a:r>
              <a:rPr lang="nb-NO" sz="1050" dirty="0" err="1"/>
              <a:t>Adchem</a:t>
            </a:r>
            <a:r>
              <a:rPr lang="nb-NO" sz="1050" dirty="0"/>
              <a:t> Conference, 2021</a:t>
            </a:r>
          </a:p>
          <a:p>
            <a:r>
              <a:rPr lang="nb-NO" sz="1050" dirty="0">
                <a:highlight>
                  <a:srgbClr val="FFFF00"/>
                </a:highlight>
              </a:rPr>
              <a:t>+ PhD </a:t>
            </a:r>
            <a:r>
              <a:rPr lang="nb-NO" sz="1050" dirty="0" err="1">
                <a:highlight>
                  <a:srgbClr val="FFFF00"/>
                </a:highlight>
              </a:rPr>
              <a:t>Thesis</a:t>
            </a:r>
            <a:r>
              <a:rPr lang="nb-NO" sz="1050" dirty="0">
                <a:highlight>
                  <a:srgbClr val="FFFF00"/>
                </a:highlight>
              </a:rPr>
              <a:t> Dirza (2024) </a:t>
            </a:r>
            <a:r>
              <a:rPr lang="nb-NO" sz="1050" dirty="0" err="1">
                <a:highlight>
                  <a:srgbClr val="FFFF00"/>
                </a:highlight>
              </a:rPr>
              <a:t>with</a:t>
            </a:r>
            <a:r>
              <a:rPr lang="nb-NO" sz="1050" dirty="0">
                <a:highlight>
                  <a:srgbClr val="FFFF00"/>
                </a:highlight>
              </a:rPr>
              <a:t> </a:t>
            </a:r>
            <a:r>
              <a:rPr lang="nb-NO" sz="1050" dirty="0" err="1">
                <a:highlight>
                  <a:srgbClr val="FFFF00"/>
                </a:highlight>
              </a:rPr>
              <a:t>override</a:t>
            </a:r>
            <a:r>
              <a:rPr lang="nb-NO" sz="1050" dirty="0">
                <a:highlight>
                  <a:srgbClr val="FFFF00"/>
                </a:highlight>
              </a:rPr>
              <a:t> for hard </a:t>
            </a:r>
            <a:r>
              <a:rPr lang="nb-NO" sz="1050" dirty="0" err="1">
                <a:highlight>
                  <a:srgbClr val="FFFF00"/>
                </a:highlight>
              </a:rPr>
              <a:t>constraints</a:t>
            </a:r>
            <a:endParaRPr lang="nb-NO" sz="1050" dirty="0">
              <a:highlight>
                <a:srgbClr val="FFFF00"/>
              </a:highlight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F7A8479-54B9-4E87-A8A2-A3B3B7811F15}"/>
              </a:ext>
            </a:extLst>
          </p:cNvPr>
          <p:cNvGrpSpPr/>
          <p:nvPr/>
        </p:nvGrpSpPr>
        <p:grpSpPr>
          <a:xfrm>
            <a:off x="1424812" y="1869271"/>
            <a:ext cx="6227467" cy="4261462"/>
            <a:chOff x="1424812" y="1869271"/>
            <a:chExt cx="6227467" cy="426146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968AFA7-6B1A-4883-8D5F-9A4245408C54}"/>
                </a:ext>
              </a:extLst>
            </p:cNvPr>
            <p:cNvGrpSpPr/>
            <p:nvPr/>
          </p:nvGrpSpPr>
          <p:grpSpPr>
            <a:xfrm>
              <a:off x="1424812" y="1869271"/>
              <a:ext cx="6227467" cy="4261462"/>
              <a:chOff x="887401" y="1035194"/>
              <a:chExt cx="6227467" cy="4261462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5C21651-8D21-414A-9513-297DE315D2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816342" y="2348228"/>
                <a:ext cx="306780" cy="409040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0764FD7-6DE7-4C2B-8619-96871A6086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47615" y="2993176"/>
                <a:ext cx="369262" cy="700726"/>
              </a:xfrm>
              <a:prstGeom prst="rect">
                <a:avLst/>
              </a:prstGeom>
              <a:noFill/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A941B3E-9078-42D2-874E-A9F4D2721AEC}"/>
                  </a:ext>
                </a:extLst>
              </p:cNvPr>
              <p:cNvSpPr/>
              <p:nvPr/>
            </p:nvSpPr>
            <p:spPr>
              <a:xfrm>
                <a:off x="2634822" y="4470954"/>
                <a:ext cx="914400" cy="67376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dirty="0"/>
                  <a:t>Process</a:t>
                </a:r>
              </a:p>
            </p:txBody>
          </p: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95E3D8EE-31AA-4A3A-AF1D-4BBDC5861088}"/>
                  </a:ext>
                </a:extLst>
              </p:cNvPr>
              <p:cNvCxnSpPr>
                <a:cxnSpLocks/>
                <a:endCxn id="8" idx="1"/>
              </p:cNvCxnSpPr>
              <p:nvPr/>
            </p:nvCxnSpPr>
            <p:spPr>
              <a:xfrm>
                <a:off x="2144628" y="4807839"/>
                <a:ext cx="490194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DB27E92-F96B-4245-9CCF-FD4E3344ACEA}"/>
                  </a:ext>
                </a:extLst>
              </p:cNvPr>
              <p:cNvSpPr/>
              <p:nvPr/>
            </p:nvSpPr>
            <p:spPr>
              <a:xfrm>
                <a:off x="1997401" y="2757268"/>
                <a:ext cx="2204462" cy="119242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dirty="0" err="1">
                    <a:solidFill>
                      <a:schemeClr val="tx1"/>
                    </a:solidFill>
                  </a:rPr>
                  <a:t>Unconstrained</a:t>
                </a:r>
                <a:r>
                  <a:rPr lang="nb-NO" dirty="0">
                    <a:solidFill>
                      <a:schemeClr val="tx1"/>
                    </a:solidFill>
                  </a:rPr>
                  <a:t> </a:t>
                </a:r>
                <a:r>
                  <a:rPr lang="nb-NO" dirty="0" err="1">
                    <a:solidFill>
                      <a:schemeClr val="tx1"/>
                    </a:solidFill>
                  </a:rPr>
                  <a:t>optimization</a:t>
                </a:r>
                <a:r>
                  <a:rPr lang="nb-NO" dirty="0">
                    <a:solidFill>
                      <a:schemeClr val="tx1"/>
                    </a:solidFill>
                  </a:rPr>
                  <a:t> </a:t>
                </a:r>
              </a:p>
              <a:p>
                <a:pPr algn="ctr"/>
                <a:r>
                  <a:rPr lang="nb-NO" sz="1600" dirty="0">
                    <a:solidFill>
                      <a:schemeClr val="tx1"/>
                    </a:solidFill>
                  </a:rPr>
                  <a:t>(n</a:t>
                </a:r>
                <a:r>
                  <a:rPr lang="nb-NO" sz="1600" baseline="-25000" dirty="0">
                    <a:solidFill>
                      <a:schemeClr val="tx1"/>
                    </a:solidFill>
                  </a:rPr>
                  <a:t>u</a:t>
                </a:r>
                <a:r>
                  <a:rPr lang="nb-NO" sz="1600" dirty="0">
                    <a:solidFill>
                      <a:schemeClr val="tx1"/>
                    </a:solidFill>
                  </a:rPr>
                  <a:t> PID-</a:t>
                </a:r>
                <a:r>
                  <a:rPr lang="nb-NO" sz="1600" dirty="0" err="1">
                    <a:solidFill>
                      <a:schemeClr val="tx1"/>
                    </a:solidFill>
                  </a:rPr>
                  <a:t>controllers</a:t>
                </a:r>
                <a:r>
                  <a:rPr lang="nb-NO" sz="1600" dirty="0">
                    <a:solidFill>
                      <a:schemeClr val="tx1"/>
                    </a:solidFill>
                  </a:rPr>
                  <a:t>)</a:t>
                </a:r>
              </a:p>
              <a:p>
                <a:pPr algn="ctr"/>
                <a:endParaRPr lang="nb-NO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9401E75-5C20-45F6-B105-91847CF9CA85}"/>
                  </a:ext>
                </a:extLst>
              </p:cNvPr>
              <p:cNvSpPr/>
              <p:nvPr/>
            </p:nvSpPr>
            <p:spPr>
              <a:xfrm>
                <a:off x="4999323" y="3103592"/>
                <a:ext cx="1519620" cy="59621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dirty="0">
                    <a:solidFill>
                      <a:schemeClr val="tx1"/>
                    </a:solidFill>
                  </a:rPr>
                  <a:t>Gradient </a:t>
                </a:r>
                <a:r>
                  <a:rPr lang="nb-NO" dirty="0" err="1">
                    <a:solidFill>
                      <a:schemeClr val="tx1"/>
                    </a:solidFill>
                  </a:rPr>
                  <a:t>estimation</a:t>
                </a:r>
                <a:endParaRPr lang="nb-NO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C9DB8E64-BB40-45D4-ADF0-51F92978BF46}"/>
                  </a:ext>
                </a:extLst>
              </p:cNvPr>
              <p:cNvCxnSpPr>
                <a:stCxn id="8" idx="3"/>
              </p:cNvCxnSpPr>
              <p:nvPr/>
            </p:nvCxnSpPr>
            <p:spPr>
              <a:xfrm>
                <a:off x="3549222" y="4807839"/>
                <a:ext cx="2267768" cy="12032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2606477F-CE1F-49AB-AFD6-F6055307EFC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795888" y="3706837"/>
                <a:ext cx="21102" cy="1113034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E94E09ED-9B9A-4392-BCAB-5295009425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08322" y="3353478"/>
                <a:ext cx="791001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179BE391-72CF-4C4F-B994-0ED22A5635BA}"/>
                  </a:ext>
                </a:extLst>
              </p:cNvPr>
              <p:cNvCxnSpPr>
                <a:cxnSpLocks/>
                <a:stCxn id="10" idx="2"/>
                <a:endCxn id="8" idx="0"/>
              </p:cNvCxnSpPr>
              <p:nvPr/>
            </p:nvCxnSpPr>
            <p:spPr>
              <a:xfrm flipH="1">
                <a:off x="3092022" y="3949688"/>
                <a:ext cx="7610" cy="521266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B973C811-615B-403D-B030-DC6567AB38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49222" y="4964249"/>
                <a:ext cx="3554963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B15FAF03-E17E-4877-A6C3-578263EFFBA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104185" y="1406865"/>
                <a:ext cx="10683" cy="3557384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B167BA8-1D52-403C-A550-54B75166D311}"/>
                  </a:ext>
                </a:extLst>
              </p:cNvPr>
              <p:cNvSpPr/>
              <p:nvPr/>
            </p:nvSpPr>
            <p:spPr>
              <a:xfrm>
                <a:off x="1998909" y="1154096"/>
                <a:ext cx="2204462" cy="604998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dirty="0" err="1">
                    <a:solidFill>
                      <a:schemeClr val="tx1"/>
                    </a:solidFill>
                  </a:rPr>
                  <a:t>Constraint</a:t>
                </a:r>
                <a:r>
                  <a:rPr lang="nb-NO" dirty="0">
                    <a:solidFill>
                      <a:schemeClr val="tx1"/>
                    </a:solidFill>
                  </a:rPr>
                  <a:t> control</a:t>
                </a:r>
              </a:p>
              <a:p>
                <a:pPr algn="ctr"/>
                <a:r>
                  <a:rPr lang="nb-NO" sz="1400" dirty="0">
                    <a:solidFill>
                      <a:schemeClr val="tx1"/>
                    </a:solidFill>
                  </a:rPr>
                  <a:t>(</a:t>
                </a:r>
                <a:r>
                  <a:rPr lang="nb-NO" sz="1400" dirty="0" err="1">
                    <a:solidFill>
                      <a:schemeClr val="tx1"/>
                    </a:solidFill>
                  </a:rPr>
                  <a:t>n</a:t>
                </a:r>
                <a:r>
                  <a:rPr lang="nb-NO" sz="1400" baseline="-25000" dirty="0" err="1">
                    <a:solidFill>
                      <a:schemeClr val="tx1"/>
                    </a:solidFill>
                  </a:rPr>
                  <a:t>c</a:t>
                </a:r>
                <a:r>
                  <a:rPr lang="nb-NO" sz="1400" dirty="0">
                    <a:solidFill>
                      <a:schemeClr val="tx1"/>
                    </a:solidFill>
                  </a:rPr>
                  <a:t> </a:t>
                </a:r>
                <a:r>
                  <a:rPr lang="nb-NO" sz="1400" dirty="0" err="1">
                    <a:solidFill>
                      <a:schemeClr val="tx1"/>
                    </a:solidFill>
                  </a:rPr>
                  <a:t>slower</a:t>
                </a:r>
                <a:r>
                  <a:rPr lang="nb-NO" sz="1400" dirty="0">
                    <a:solidFill>
                      <a:schemeClr val="tx1"/>
                    </a:solidFill>
                  </a:rPr>
                  <a:t> PI/I-</a:t>
                </a:r>
                <a:r>
                  <a:rPr lang="nb-NO" sz="1400" dirty="0" err="1">
                    <a:solidFill>
                      <a:schemeClr val="tx1"/>
                    </a:solidFill>
                  </a:rPr>
                  <a:t>controllers</a:t>
                </a:r>
                <a:r>
                  <a:rPr lang="nb-NO" sz="1400" dirty="0">
                    <a:solidFill>
                      <a:schemeClr val="tx1"/>
                    </a:solidFill>
                  </a:rPr>
                  <a:t>)</a:t>
                </a:r>
                <a:endParaRPr lang="nb-NO" sz="16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B4924680-872D-4342-8266-FEDFFF8B222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08322" y="1406865"/>
                <a:ext cx="2850036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D1A52897-E150-4E63-A310-F681CAD5B65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26955" y="2355782"/>
                <a:ext cx="10265" cy="418901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1848ED8-3FCE-4EC2-B0B6-8F528D3EA33C}"/>
                  </a:ext>
                </a:extLst>
              </p:cNvPr>
              <p:cNvSpPr/>
              <p:nvPr/>
            </p:nvSpPr>
            <p:spPr>
              <a:xfrm>
                <a:off x="2812433" y="1998266"/>
                <a:ext cx="676353" cy="374345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dirty="0">
                    <a:solidFill>
                      <a:schemeClr val="tx1"/>
                    </a:solidFill>
                  </a:rPr>
                  <a:t>MAX</a:t>
                </a:r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889FAA75-084C-4998-8369-02C59AE98B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22240" y="2171790"/>
                <a:ext cx="490194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467CCE5-AC0D-4BDE-8E71-00895B9B91A3}"/>
                  </a:ext>
                </a:extLst>
              </p:cNvPr>
              <p:cNvSpPr txBox="1"/>
              <p:nvPr/>
            </p:nvSpPr>
            <p:spPr>
              <a:xfrm>
                <a:off x="2032663" y="203482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dirty="0"/>
                  <a:t>0</a:t>
                </a:r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C365B867-175D-4A71-A08F-CB44486FD6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42584" y="1770654"/>
                <a:ext cx="0" cy="24432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DDACD10-224B-4C85-AFBB-AB621B3BE6A0}"/>
                  </a:ext>
                </a:extLst>
              </p:cNvPr>
              <p:cNvSpPr txBox="1"/>
              <p:nvPr/>
            </p:nvSpPr>
            <p:spPr>
              <a:xfrm>
                <a:off x="3939985" y="4438506"/>
                <a:ext cx="2888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dirty="0"/>
                  <a:t>y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6F06824-64AA-41AC-8BDD-7CC48822F99A}"/>
                  </a:ext>
                </a:extLst>
              </p:cNvPr>
              <p:cNvSpPr txBox="1"/>
              <p:nvPr/>
            </p:nvSpPr>
            <p:spPr>
              <a:xfrm>
                <a:off x="3939985" y="4927324"/>
                <a:ext cx="21835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dirty="0"/>
                  <a:t>g </a:t>
                </a:r>
                <a:r>
                  <a:rPr lang="nb-NO" sz="1600" dirty="0"/>
                  <a:t>(</a:t>
                </a:r>
                <a:r>
                  <a:rPr lang="nb-NO" sz="1600" dirty="0" err="1"/>
                  <a:t>measured</a:t>
                </a:r>
                <a:r>
                  <a:rPr lang="nb-NO" sz="1600" dirty="0"/>
                  <a:t> </a:t>
                </a:r>
                <a:r>
                  <a:rPr lang="nb-NO" sz="1600" dirty="0" err="1"/>
                  <a:t>constraint</a:t>
                </a:r>
                <a:r>
                  <a:rPr lang="nb-NO" sz="1600" dirty="0"/>
                  <a:t>)</a:t>
                </a:r>
                <a:endParaRPr lang="nb-NO"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5B8C80F-B468-4A2C-AC2C-A31E51AE347E}"/>
                  </a:ext>
                </a:extLst>
              </p:cNvPr>
              <p:cNvSpPr txBox="1"/>
              <p:nvPr/>
            </p:nvSpPr>
            <p:spPr>
              <a:xfrm>
                <a:off x="4561251" y="1035194"/>
                <a:ext cx="21835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dirty="0"/>
                  <a:t>g </a:t>
                </a:r>
                <a:r>
                  <a:rPr lang="nb-NO" sz="1600" dirty="0"/>
                  <a:t>(</a:t>
                </a:r>
                <a:r>
                  <a:rPr lang="nb-NO" sz="1600" dirty="0" err="1"/>
                  <a:t>measured</a:t>
                </a:r>
                <a:r>
                  <a:rPr lang="nb-NO" sz="1600" dirty="0"/>
                  <a:t> </a:t>
                </a:r>
                <a:r>
                  <a:rPr lang="nb-NO" sz="1600" dirty="0" err="1"/>
                  <a:t>constraint</a:t>
                </a:r>
                <a:r>
                  <a:rPr lang="nb-NO" sz="1600" dirty="0"/>
                  <a:t>)</a:t>
                </a:r>
                <a:endParaRPr lang="nb-NO" dirty="0"/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6CF0D2B7-06CA-4C09-972A-CA76D68EFF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7207" y="1445548"/>
                <a:ext cx="490194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E2733A3-6BDA-48B8-B120-024E8EEE4FF7}"/>
                  </a:ext>
                </a:extLst>
              </p:cNvPr>
              <p:cNvSpPr txBox="1"/>
              <p:nvPr/>
            </p:nvSpPr>
            <p:spPr>
              <a:xfrm>
                <a:off x="887401" y="1249141"/>
                <a:ext cx="6415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dirty="0"/>
                  <a:t>SP=0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759026A-7665-42E3-A107-4C8FEF349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18974" y="4450447"/>
              <a:ext cx="1865598" cy="272941"/>
            </a:xfrm>
            <a:prstGeom prst="rect">
              <a:avLst/>
            </a:prstGeom>
          </p:spPr>
        </p:pic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D77892A-E51E-4033-B56A-345011B7A9EF}"/>
                </a:ext>
              </a:extLst>
            </p:cNvPr>
            <p:cNvCxnSpPr>
              <a:cxnSpLocks/>
            </p:cNvCxnSpPr>
            <p:nvPr/>
          </p:nvCxnSpPr>
          <p:spPr>
            <a:xfrm>
              <a:off x="2025561" y="4170576"/>
              <a:ext cx="490194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81C9F56-B5BC-414F-BF1D-CB4FF1E60736}"/>
                </a:ext>
              </a:extLst>
            </p:cNvPr>
            <p:cNvSpPr txBox="1"/>
            <p:nvPr/>
          </p:nvSpPr>
          <p:spPr>
            <a:xfrm>
              <a:off x="1424812" y="3979251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/>
                <a:t>SP=0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F3DB930-3253-4A1D-BCCA-6B3DD968150E}"/>
                </a:ext>
              </a:extLst>
            </p:cNvPr>
            <p:cNvSpPr txBox="1"/>
            <p:nvPr/>
          </p:nvSpPr>
          <p:spPr>
            <a:xfrm>
              <a:off x="3366446" y="4878450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/>
                <a:t>u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BD27538-96A6-491D-A5D3-0E1E019FB5B1}"/>
                </a:ext>
              </a:extLst>
            </p:cNvPr>
            <p:cNvSpPr txBox="1"/>
            <p:nvPr/>
          </p:nvSpPr>
          <p:spPr>
            <a:xfrm>
              <a:off x="2654761" y="5268742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/>
                <a:t>d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1B76B7F-BED2-428F-A02E-7BFB1CDB48CE}"/>
              </a:ext>
            </a:extLst>
          </p:cNvPr>
          <p:cNvSpPr txBox="1"/>
          <p:nvPr/>
        </p:nvSpPr>
        <p:spPr>
          <a:xfrm>
            <a:off x="8237521" y="2142123"/>
            <a:ext cx="3936271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FF0000"/>
                </a:solidFill>
              </a:rPr>
              <a:t>Primal-dual feedback control.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FF0000"/>
                </a:solidFill>
              </a:rPr>
              <a:t>Makes </a:t>
            </a:r>
            <a:r>
              <a:rPr lang="nb-NO" dirty="0" err="1">
                <a:solidFill>
                  <a:srgbClr val="FF0000"/>
                </a:solidFill>
              </a:rPr>
              <a:t>use</a:t>
            </a:r>
            <a:r>
              <a:rPr lang="nb-NO" dirty="0">
                <a:solidFill>
                  <a:srgbClr val="FF0000"/>
                </a:solidFill>
              </a:rPr>
              <a:t> of «dual </a:t>
            </a:r>
            <a:r>
              <a:rPr lang="nb-NO" dirty="0" err="1">
                <a:solidFill>
                  <a:srgbClr val="FF0000"/>
                </a:solidFill>
              </a:rPr>
              <a:t>decomposition</a:t>
            </a:r>
            <a:r>
              <a:rPr lang="nb-NO" dirty="0">
                <a:solidFill>
                  <a:srgbClr val="FF0000"/>
                </a:solidFill>
              </a:rPr>
              <a:t>» of </a:t>
            </a:r>
            <a:r>
              <a:rPr lang="nb-NO" dirty="0" err="1">
                <a:solidFill>
                  <a:srgbClr val="FF0000"/>
                </a:solidFill>
              </a:rPr>
              <a:t>constrained</a:t>
            </a:r>
            <a:r>
              <a:rPr lang="nb-NO" dirty="0">
                <a:solidFill>
                  <a:srgbClr val="FF0000"/>
                </a:solidFill>
              </a:rPr>
              <a:t> </a:t>
            </a:r>
            <a:r>
              <a:rPr lang="nb-NO" dirty="0" err="1">
                <a:solidFill>
                  <a:srgbClr val="FF0000"/>
                </a:solidFill>
              </a:rPr>
              <a:t>optimization</a:t>
            </a:r>
            <a:endParaRPr lang="nb-NO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err="1">
                <a:solidFill>
                  <a:srgbClr val="FF0000"/>
                </a:solidFill>
                <a:highlight>
                  <a:srgbClr val="FFFF00"/>
                </a:highlight>
              </a:rPr>
              <a:t>Selector</a:t>
            </a:r>
            <a:r>
              <a:rPr lang="nb-NO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nb-NO" dirty="0" err="1">
                <a:solidFill>
                  <a:srgbClr val="FF0000"/>
                </a:solidFill>
                <a:highlight>
                  <a:srgbClr val="FFFF00"/>
                </a:highlight>
              </a:rPr>
              <a:t>on</a:t>
            </a:r>
            <a:r>
              <a:rPr lang="nb-NO" dirty="0">
                <a:solidFill>
                  <a:srgbClr val="FF0000"/>
                </a:solidFill>
                <a:highlight>
                  <a:srgbClr val="FFFF00"/>
                </a:highlight>
              </a:rPr>
              <a:t> dual variables </a:t>
            </a:r>
            <a:r>
              <a:rPr lang="el-GR" dirty="0">
                <a:highlight>
                  <a:srgbClr val="FFFF00"/>
                </a:highlight>
              </a:rPr>
              <a:t>λ</a:t>
            </a:r>
            <a:endParaRPr lang="nb-NO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FF0000"/>
                </a:solidFill>
              </a:rPr>
              <a:t>Problem: </a:t>
            </a:r>
            <a:r>
              <a:rPr lang="nb-NO" dirty="0" err="1">
                <a:solidFill>
                  <a:srgbClr val="FF0000"/>
                </a:solidFill>
              </a:rPr>
              <a:t>Constraint</a:t>
            </a:r>
            <a:r>
              <a:rPr lang="nb-NO" dirty="0">
                <a:solidFill>
                  <a:srgbClr val="FF0000"/>
                </a:solidFill>
              </a:rPr>
              <a:t> control </a:t>
            </a:r>
            <a:r>
              <a:rPr lang="nb-NO" dirty="0" err="1">
                <a:solidFill>
                  <a:srgbClr val="FF0000"/>
                </a:solidFill>
              </a:rPr>
              <a:t>using</a:t>
            </a:r>
            <a:r>
              <a:rPr lang="nb-NO" dirty="0">
                <a:solidFill>
                  <a:srgbClr val="FF0000"/>
                </a:solidFill>
              </a:rPr>
              <a:t> dual variables is </a:t>
            </a:r>
            <a:r>
              <a:rPr lang="nb-NO" dirty="0" err="1">
                <a:solidFill>
                  <a:srgbClr val="FF0000"/>
                </a:solidFill>
              </a:rPr>
              <a:t>on</a:t>
            </a:r>
            <a:r>
              <a:rPr lang="nb-NO" dirty="0">
                <a:solidFill>
                  <a:srgbClr val="FF0000"/>
                </a:solidFill>
              </a:rPr>
              <a:t> </a:t>
            </a:r>
            <a:r>
              <a:rPr lang="nb-NO" dirty="0" err="1">
                <a:solidFill>
                  <a:srgbClr val="FF0000"/>
                </a:solidFill>
              </a:rPr>
              <a:t>slow</a:t>
            </a:r>
            <a:r>
              <a:rPr lang="nb-NO" dirty="0">
                <a:solidFill>
                  <a:srgbClr val="FF0000"/>
                </a:solidFill>
              </a:rPr>
              <a:t> time </a:t>
            </a:r>
            <a:r>
              <a:rPr lang="nb-NO" dirty="0" err="1">
                <a:solidFill>
                  <a:srgbClr val="FF0000"/>
                </a:solidFill>
              </a:rPr>
              <a:t>scale</a:t>
            </a: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DB5FE8-D564-4EB2-83D1-CF39D1E3D256}"/>
              </a:ext>
            </a:extLst>
          </p:cNvPr>
          <p:cNvSpPr txBox="1"/>
          <p:nvPr/>
        </p:nvSpPr>
        <p:spPr>
          <a:xfrm>
            <a:off x="3716579" y="3197658"/>
            <a:ext cx="1211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>
                <a:solidFill>
                  <a:srgbClr val="FF0000"/>
                </a:solidFill>
              </a:rPr>
              <a:t>Dual variables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016FACD-2E5B-45C8-BE88-5C7085141109}"/>
              </a:ext>
            </a:extLst>
          </p:cNvPr>
          <p:cNvSpPr txBox="1"/>
          <p:nvPr/>
        </p:nvSpPr>
        <p:spPr>
          <a:xfrm>
            <a:off x="3711370" y="4892531"/>
            <a:ext cx="1345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>
                <a:solidFill>
                  <a:srgbClr val="FF0000"/>
                </a:solidFill>
              </a:rPr>
              <a:t>Primal variables</a:t>
            </a:r>
          </a:p>
        </p:txBody>
      </p:sp>
    </p:spTree>
    <p:extLst>
      <p:ext uri="{BB962C8B-B14F-4D97-AF65-F5344CB8AC3E}">
        <p14:creationId xmlns:p14="http://schemas.microsoft.com/office/powerpoint/2010/main" val="33159721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BF14C-918E-4FC2-AD15-E668A34E3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Alternative: Feedback solution with «direct» constraint control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32C8F93-23AB-4AF1-9620-73DBEFC9E25C}"/>
              </a:ext>
            </a:extLst>
          </p:cNvPr>
          <p:cNvGrpSpPr/>
          <p:nvPr/>
        </p:nvGrpSpPr>
        <p:grpSpPr>
          <a:xfrm>
            <a:off x="1433296" y="1857730"/>
            <a:ext cx="6306225" cy="4261462"/>
            <a:chOff x="1431236" y="1869271"/>
            <a:chExt cx="6306225" cy="426146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C0A7CC9-E4B1-4132-9B83-4B8AFBB5113C}"/>
                </a:ext>
              </a:extLst>
            </p:cNvPr>
            <p:cNvGrpSpPr/>
            <p:nvPr/>
          </p:nvGrpSpPr>
          <p:grpSpPr>
            <a:xfrm>
              <a:off x="1431236" y="1869271"/>
              <a:ext cx="6306225" cy="4261462"/>
              <a:chOff x="893825" y="1035194"/>
              <a:chExt cx="6306225" cy="4261462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2347157-5CC6-4930-BA85-A6C822583ADC}"/>
                  </a:ext>
                </a:extLst>
              </p:cNvPr>
              <p:cNvSpPr/>
              <p:nvPr/>
            </p:nvSpPr>
            <p:spPr>
              <a:xfrm>
                <a:off x="2634822" y="4470954"/>
                <a:ext cx="914400" cy="67376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dirty="0"/>
                  <a:t>Process</a:t>
                </a:r>
              </a:p>
            </p:txBody>
          </p: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75D2F90A-7515-4821-B2AD-92066D42A008}"/>
                  </a:ext>
                </a:extLst>
              </p:cNvPr>
              <p:cNvCxnSpPr>
                <a:cxnSpLocks/>
                <a:endCxn id="40" idx="1"/>
              </p:cNvCxnSpPr>
              <p:nvPr/>
            </p:nvCxnSpPr>
            <p:spPr>
              <a:xfrm>
                <a:off x="2144628" y="4807839"/>
                <a:ext cx="490194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F53DD37-D1BA-4688-8F23-0C3F45C16DE4}"/>
                  </a:ext>
                </a:extLst>
              </p:cNvPr>
              <p:cNvSpPr/>
              <p:nvPr/>
            </p:nvSpPr>
            <p:spPr>
              <a:xfrm>
                <a:off x="4999323" y="3103592"/>
                <a:ext cx="1519620" cy="59621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dirty="0">
                    <a:solidFill>
                      <a:schemeClr val="tx1"/>
                    </a:solidFill>
                  </a:rPr>
                  <a:t>Gradient </a:t>
                </a:r>
                <a:r>
                  <a:rPr lang="nb-NO" dirty="0" err="1">
                    <a:solidFill>
                      <a:schemeClr val="tx1"/>
                    </a:solidFill>
                  </a:rPr>
                  <a:t>estimation</a:t>
                </a:r>
                <a:endParaRPr lang="nb-NO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7193F2D5-A592-4A75-B61F-3D5129C5ED83}"/>
                  </a:ext>
                </a:extLst>
              </p:cNvPr>
              <p:cNvCxnSpPr>
                <a:stCxn id="40" idx="3"/>
              </p:cNvCxnSpPr>
              <p:nvPr/>
            </p:nvCxnSpPr>
            <p:spPr>
              <a:xfrm>
                <a:off x="3549222" y="4807839"/>
                <a:ext cx="2267768" cy="12032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F61FF0AE-370F-4B8E-814F-3217C0C2F49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795888" y="3706837"/>
                <a:ext cx="21102" cy="1113034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BE0E65D1-44F2-4DCC-AC0F-9EFF0889056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495936" y="2177361"/>
                <a:ext cx="920422" cy="6216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538A35C1-9BD3-43D9-9188-61ED5C5207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20250" y="2976176"/>
                <a:ext cx="18961" cy="1492564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86CD3FF9-C79F-40D8-84BA-923336A83F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49222" y="4964249"/>
                <a:ext cx="3554963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E59A3DF7-3676-42CA-B013-CF9E3826C17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104185" y="1406865"/>
                <a:ext cx="10683" cy="3557384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BDA2A781-A6DD-4B2C-94C1-FB34A659D3FE}"/>
                  </a:ext>
                </a:extLst>
              </p:cNvPr>
              <p:cNvSpPr/>
              <p:nvPr/>
            </p:nvSpPr>
            <p:spPr>
              <a:xfrm>
                <a:off x="1998909" y="1154096"/>
                <a:ext cx="2204462" cy="604998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dirty="0" err="1">
                    <a:solidFill>
                      <a:schemeClr val="tx1"/>
                    </a:solidFill>
                  </a:rPr>
                  <a:t>Constraint</a:t>
                </a:r>
                <a:r>
                  <a:rPr lang="nb-NO" dirty="0">
                    <a:solidFill>
                      <a:schemeClr val="tx1"/>
                    </a:solidFill>
                  </a:rPr>
                  <a:t> </a:t>
                </a:r>
                <a:r>
                  <a:rPr lang="nb-NO" dirty="0" err="1">
                    <a:solidFill>
                      <a:schemeClr val="tx1"/>
                    </a:solidFill>
                  </a:rPr>
                  <a:t>controllers</a:t>
                </a:r>
                <a:endParaRPr lang="nb-NO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nb-NO" sz="1400" dirty="0">
                    <a:solidFill>
                      <a:schemeClr val="tx1"/>
                    </a:solidFill>
                  </a:rPr>
                  <a:t>(fast PID-</a:t>
                </a:r>
                <a:r>
                  <a:rPr lang="nb-NO" sz="1400" dirty="0" err="1">
                    <a:solidFill>
                      <a:schemeClr val="tx1"/>
                    </a:solidFill>
                  </a:rPr>
                  <a:t>controllers</a:t>
                </a:r>
                <a:r>
                  <a:rPr lang="nb-NO" sz="1400" dirty="0">
                    <a:solidFill>
                      <a:schemeClr val="tx1"/>
                    </a:solidFill>
                  </a:rPr>
                  <a:t>)</a:t>
                </a:r>
                <a:endParaRPr lang="nb-NO" sz="16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BBAB02C2-5FBD-4C88-9A11-496377DA80C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08322" y="1406865"/>
                <a:ext cx="2850036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BE66385A-5942-4897-8316-E03C0ED369B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59097" y="2567552"/>
                <a:ext cx="7610" cy="1916005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021A8F60-5ECA-45E7-939C-9F607BBF3276}"/>
                  </a:ext>
                </a:extLst>
              </p:cNvPr>
              <p:cNvSpPr/>
              <p:nvPr/>
            </p:nvSpPr>
            <p:spPr>
              <a:xfrm>
                <a:off x="2731859" y="1998266"/>
                <a:ext cx="756927" cy="569286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dirty="0">
                    <a:solidFill>
                      <a:schemeClr val="tx1"/>
                    </a:solidFill>
                  </a:rPr>
                  <a:t>MAX/</a:t>
                </a:r>
              </a:p>
              <a:p>
                <a:pPr algn="ctr"/>
                <a:r>
                  <a:rPr lang="nb-NO" dirty="0">
                    <a:solidFill>
                      <a:schemeClr val="tx1"/>
                    </a:solidFill>
                  </a:rPr>
                  <a:t>MIN</a:t>
                </a:r>
              </a:p>
            </p:txBody>
          </p: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4DE3FE09-675F-42B1-91E5-7A3D309A30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42584" y="1770654"/>
                <a:ext cx="0" cy="24432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F3EDF5D5-224E-496E-BC8A-C1A13A3BE146}"/>
                  </a:ext>
                </a:extLst>
              </p:cNvPr>
              <p:cNvSpPr txBox="1"/>
              <p:nvPr/>
            </p:nvSpPr>
            <p:spPr>
              <a:xfrm>
                <a:off x="3939985" y="4438506"/>
                <a:ext cx="2888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dirty="0"/>
                  <a:t>y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2BA2F4FA-6465-412B-98F1-FE4F695FBA3B}"/>
                  </a:ext>
                </a:extLst>
              </p:cNvPr>
              <p:cNvSpPr txBox="1"/>
              <p:nvPr/>
            </p:nvSpPr>
            <p:spPr>
              <a:xfrm>
                <a:off x="3939985" y="4927324"/>
                <a:ext cx="21835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dirty="0"/>
                  <a:t>g </a:t>
                </a:r>
                <a:r>
                  <a:rPr lang="nb-NO" sz="1600" dirty="0"/>
                  <a:t>(</a:t>
                </a:r>
                <a:r>
                  <a:rPr lang="nb-NO" sz="1600" dirty="0" err="1"/>
                  <a:t>measured</a:t>
                </a:r>
                <a:r>
                  <a:rPr lang="nb-NO" sz="1600" dirty="0"/>
                  <a:t> </a:t>
                </a:r>
                <a:r>
                  <a:rPr lang="nb-NO" sz="1600" dirty="0" err="1"/>
                  <a:t>constraint</a:t>
                </a:r>
                <a:r>
                  <a:rPr lang="nb-NO" sz="1600" dirty="0"/>
                  <a:t>)</a:t>
                </a:r>
                <a:endParaRPr lang="nb-NO" dirty="0"/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54008F46-1689-4B53-86D6-D87326326B07}"/>
                  </a:ext>
                </a:extLst>
              </p:cNvPr>
              <p:cNvSpPr txBox="1"/>
              <p:nvPr/>
            </p:nvSpPr>
            <p:spPr>
              <a:xfrm>
                <a:off x="4561251" y="1035194"/>
                <a:ext cx="26387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dirty="0"/>
                  <a:t>g </a:t>
                </a:r>
                <a:r>
                  <a:rPr lang="nb-NO" sz="1600" dirty="0"/>
                  <a:t>(</a:t>
                </a:r>
                <a:r>
                  <a:rPr lang="nb-NO" sz="1600" dirty="0" err="1"/>
                  <a:t>constraints</a:t>
                </a:r>
                <a:r>
                  <a:rPr lang="nb-NO" sz="1600" dirty="0"/>
                  <a:t> </a:t>
                </a:r>
                <a:r>
                  <a:rPr lang="nb-NO" sz="1600" dirty="0" err="1"/>
                  <a:t>paired</a:t>
                </a:r>
                <a:r>
                  <a:rPr lang="nb-NO" sz="1600" dirty="0"/>
                  <a:t> </a:t>
                </a:r>
                <a:r>
                  <a:rPr lang="nb-NO" sz="1600" dirty="0" err="1"/>
                  <a:t>with</a:t>
                </a:r>
                <a:r>
                  <a:rPr lang="nb-NO" sz="1600" dirty="0"/>
                  <a:t> u1)</a:t>
                </a:r>
                <a:endParaRPr lang="nb-NO" dirty="0"/>
              </a:p>
            </p:txBody>
          </p: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F82FA558-8905-4A46-ABCD-A65984CE73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7207" y="1445548"/>
                <a:ext cx="490194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119A8410-1F46-4D24-A970-58DECFE1B050}"/>
                  </a:ext>
                </a:extLst>
              </p:cNvPr>
              <p:cNvSpPr txBox="1"/>
              <p:nvPr/>
            </p:nvSpPr>
            <p:spPr>
              <a:xfrm>
                <a:off x="893825" y="1249141"/>
                <a:ext cx="6415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dirty="0"/>
                  <a:t>SP=0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18F97E1-ED04-40CA-B8AF-02D317F1865D}"/>
                </a:ext>
              </a:extLst>
            </p:cNvPr>
            <p:cNvSpPr txBox="1"/>
            <p:nvPr/>
          </p:nvSpPr>
          <p:spPr>
            <a:xfrm>
              <a:off x="3050994" y="4527075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/>
                <a:t>u1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ABA83EE-77A7-43E8-B915-5A74D4534890}"/>
                </a:ext>
              </a:extLst>
            </p:cNvPr>
            <p:cNvSpPr txBox="1"/>
            <p:nvPr/>
          </p:nvSpPr>
          <p:spPr>
            <a:xfrm>
              <a:off x="2654761" y="5268742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/>
                <a:t>d</a:t>
              </a:r>
            </a:p>
          </p:txBody>
        </p:sp>
      </p:grp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DC24F8BE-24F6-4EF9-BC3F-B5A200C9933B}"/>
              </a:ext>
            </a:extLst>
          </p:cNvPr>
          <p:cNvCxnSpPr>
            <a:cxnSpLocks/>
          </p:cNvCxnSpPr>
          <p:nvPr/>
        </p:nvCxnSpPr>
        <p:spPr>
          <a:xfrm>
            <a:off x="3496595" y="2588023"/>
            <a:ext cx="0" cy="24432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68">
            <a:extLst>
              <a:ext uri="{FF2B5EF4-FFF2-40B4-BE49-F238E27FC236}">
                <a16:creationId xmlns:a16="http://schemas.microsoft.com/office/drawing/2014/main" id="{2D194279-AE2D-4447-B7AB-2A40A60F1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569" y="3326657"/>
            <a:ext cx="621574" cy="460425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7A5979DC-C3E5-4D23-A087-07764EA19F25}"/>
              </a:ext>
            </a:extLst>
          </p:cNvPr>
          <p:cNvSpPr txBox="1"/>
          <p:nvPr/>
        </p:nvSpPr>
        <p:spPr>
          <a:xfrm>
            <a:off x="4069362" y="457105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u2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4D6B0048-E89C-4DC5-8DF8-EDC673B1A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4306" y="2927455"/>
            <a:ext cx="1924050" cy="4953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5E3B763-57A5-44E3-9FE9-17947C5E3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7925" y="2848729"/>
            <a:ext cx="404294" cy="296058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067CBD0E-8FE5-40CF-87BC-D28FB0747394}"/>
              </a:ext>
            </a:extLst>
          </p:cNvPr>
          <p:cNvSpPr/>
          <p:nvPr/>
        </p:nvSpPr>
        <p:spPr>
          <a:xfrm>
            <a:off x="5773365" y="2821649"/>
            <a:ext cx="676353" cy="37434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tx1"/>
              </a:solidFill>
            </a:endParaRP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375ED68E-4A45-47FF-B6F9-8D02349559E4}"/>
              </a:ext>
            </a:extLst>
          </p:cNvPr>
          <p:cNvCxnSpPr>
            <a:cxnSpLocks/>
          </p:cNvCxnSpPr>
          <p:nvPr/>
        </p:nvCxnSpPr>
        <p:spPr>
          <a:xfrm flipH="1" flipV="1">
            <a:off x="6241978" y="3183962"/>
            <a:ext cx="21102" cy="74433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7533F761-762C-4B04-880A-EDBBCEBC88B4}"/>
              </a:ext>
            </a:extLst>
          </p:cNvPr>
          <p:cNvSpPr txBox="1"/>
          <p:nvPr/>
        </p:nvSpPr>
        <p:spPr>
          <a:xfrm>
            <a:off x="5403957" y="2674619"/>
            <a:ext cx="391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/>
              <a:t>J</a:t>
            </a:r>
            <a:r>
              <a:rPr lang="nb-NO" sz="1600" baseline="-25000" dirty="0"/>
              <a:t>u1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F719D28-6F86-4F19-9769-34907BA0E04C}"/>
              </a:ext>
            </a:extLst>
          </p:cNvPr>
          <p:cNvSpPr txBox="1"/>
          <p:nvPr/>
        </p:nvSpPr>
        <p:spPr>
          <a:xfrm>
            <a:off x="3094996" y="2525517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u1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A4478F4-958C-4353-AE9B-D76DE2D8021C}"/>
              </a:ext>
            </a:extLst>
          </p:cNvPr>
          <p:cNvSpPr txBox="1"/>
          <p:nvPr/>
        </p:nvSpPr>
        <p:spPr>
          <a:xfrm>
            <a:off x="6435133" y="2866751"/>
            <a:ext cx="1165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F0000"/>
                </a:solidFill>
              </a:rPr>
              <a:t>(</a:t>
            </a:r>
            <a:r>
              <a:rPr lang="nb-NO" dirty="0" err="1">
                <a:solidFill>
                  <a:srgbClr val="FF0000"/>
                </a:solidFill>
              </a:rPr>
              <a:t>changes</a:t>
            </a:r>
            <a:r>
              <a:rPr lang="nb-NO" dirty="0">
                <a:solidFill>
                  <a:srgbClr val="FF0000"/>
                </a:solidFill>
              </a:rPr>
              <a:t>!)</a:t>
            </a: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FB8B5BDB-CBA7-4C7D-842E-AC64B078597D}"/>
              </a:ext>
            </a:extLst>
          </p:cNvPr>
          <p:cNvCxnSpPr>
            <a:cxnSpLocks/>
          </p:cNvCxnSpPr>
          <p:nvPr/>
        </p:nvCxnSpPr>
        <p:spPr>
          <a:xfrm flipH="1">
            <a:off x="4538452" y="3119051"/>
            <a:ext cx="442067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1221B9B2-0A2A-47FF-A6D1-F8092C3E5D93}"/>
              </a:ext>
            </a:extLst>
          </p:cNvPr>
          <p:cNvSpPr txBox="1"/>
          <p:nvPr/>
        </p:nvSpPr>
        <p:spPr>
          <a:xfrm>
            <a:off x="5414611" y="3080936"/>
            <a:ext cx="391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/>
              <a:t>J</a:t>
            </a:r>
            <a:r>
              <a:rPr lang="nb-NO" sz="1600" baseline="-25000" dirty="0"/>
              <a:t>u2</a:t>
            </a: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051C305-B662-4291-A781-46D35FC807AD}"/>
              </a:ext>
            </a:extLst>
          </p:cNvPr>
          <p:cNvCxnSpPr>
            <a:cxnSpLocks/>
          </p:cNvCxnSpPr>
          <p:nvPr/>
        </p:nvCxnSpPr>
        <p:spPr>
          <a:xfrm flipV="1">
            <a:off x="3878682" y="3796498"/>
            <a:ext cx="692513" cy="1616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C3DC6052-6754-487A-89FC-18804A826D55}"/>
              </a:ext>
            </a:extLst>
          </p:cNvPr>
          <p:cNvCxnSpPr>
            <a:cxnSpLocks/>
          </p:cNvCxnSpPr>
          <p:nvPr/>
        </p:nvCxnSpPr>
        <p:spPr>
          <a:xfrm flipH="1" flipV="1">
            <a:off x="4535796" y="3131140"/>
            <a:ext cx="18961" cy="66787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893C3F6E-068C-46EA-9C6E-61DE7CE974FC}"/>
              </a:ext>
            </a:extLst>
          </p:cNvPr>
          <p:cNvSpPr/>
          <p:nvPr/>
        </p:nvSpPr>
        <p:spPr>
          <a:xfrm>
            <a:off x="4924825" y="2836607"/>
            <a:ext cx="488501" cy="4953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>
                <a:solidFill>
                  <a:schemeClr val="tx1"/>
                </a:solidFill>
              </a:rPr>
              <a:t>PID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4E4E4AF-29F3-4184-AD12-342AF59D9E98}"/>
              </a:ext>
            </a:extLst>
          </p:cNvPr>
          <p:cNvSpPr txBox="1"/>
          <p:nvPr/>
        </p:nvSpPr>
        <p:spPr>
          <a:xfrm>
            <a:off x="4275761" y="2675944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u1o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40ED883-A66E-4F96-8F13-C76ED563AF25}"/>
              </a:ext>
            </a:extLst>
          </p:cNvPr>
          <p:cNvCxnSpPr>
            <a:cxnSpLocks/>
          </p:cNvCxnSpPr>
          <p:nvPr/>
        </p:nvCxnSpPr>
        <p:spPr>
          <a:xfrm>
            <a:off x="5191703" y="2536122"/>
            <a:ext cx="0" cy="27964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F3DF5A87-880F-458A-9EE7-6C102C778E0A}"/>
              </a:ext>
            </a:extLst>
          </p:cNvPr>
          <p:cNvSpPr txBox="1"/>
          <p:nvPr/>
        </p:nvSpPr>
        <p:spPr>
          <a:xfrm>
            <a:off x="4841574" y="2332717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SP=0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E4959E21-33A6-4CE2-8F36-C301ADD0A63F}"/>
              </a:ext>
            </a:extLst>
          </p:cNvPr>
          <p:cNvCxnSpPr>
            <a:cxnSpLocks/>
          </p:cNvCxnSpPr>
          <p:nvPr/>
        </p:nvCxnSpPr>
        <p:spPr>
          <a:xfrm flipH="1">
            <a:off x="5414611" y="3119051"/>
            <a:ext cx="377652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01A18484-1FBB-4936-8148-F62D4CE21F3A}"/>
              </a:ext>
            </a:extLst>
          </p:cNvPr>
          <p:cNvCxnSpPr>
            <a:cxnSpLocks/>
          </p:cNvCxnSpPr>
          <p:nvPr/>
        </p:nvCxnSpPr>
        <p:spPr>
          <a:xfrm flipH="1" flipV="1">
            <a:off x="5404883" y="2987809"/>
            <a:ext cx="373259" cy="621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EB6DD2B-45AB-4812-ADDC-AFB4028D8830}"/>
              </a:ext>
            </a:extLst>
          </p:cNvPr>
          <p:cNvSpPr txBox="1"/>
          <p:nvPr/>
        </p:nvSpPr>
        <p:spPr>
          <a:xfrm>
            <a:off x="8297805" y="2306612"/>
            <a:ext cx="3349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J</a:t>
            </a:r>
            <a:r>
              <a:rPr lang="nb-NO" baseline="-25000" dirty="0"/>
              <a:t>u1</a:t>
            </a:r>
            <a:r>
              <a:rPr lang="nb-NO" dirty="0"/>
              <a:t>, J</a:t>
            </a:r>
            <a:r>
              <a:rPr lang="nb-NO" baseline="-25000" dirty="0"/>
              <a:t>u2  </a:t>
            </a:r>
            <a:r>
              <a:rPr lang="nb-NO" dirty="0"/>
              <a:t>= </a:t>
            </a:r>
            <a:r>
              <a:rPr lang="nb-NO" dirty="0" err="1"/>
              <a:t>N</a:t>
            </a:r>
            <a:r>
              <a:rPr lang="nb-NO" baseline="30000" dirty="0" err="1"/>
              <a:t>T</a:t>
            </a:r>
            <a:r>
              <a:rPr lang="nb-NO" dirty="0" err="1"/>
              <a:t>J</a:t>
            </a:r>
            <a:r>
              <a:rPr lang="nb-NO" baseline="-25000" dirty="0" err="1"/>
              <a:t>u</a:t>
            </a:r>
            <a:r>
              <a:rPr lang="nb-NO" dirty="0"/>
              <a:t> </a:t>
            </a:r>
            <a:r>
              <a:rPr lang="nb-NO" dirty="0" err="1"/>
              <a:t>reduced</a:t>
            </a:r>
            <a:r>
              <a:rPr lang="nb-NO" dirty="0"/>
              <a:t> gradients </a:t>
            </a:r>
          </a:p>
          <a:p>
            <a:r>
              <a:rPr lang="nb-NO" dirty="0"/>
              <a:t>	(«</a:t>
            </a:r>
            <a:r>
              <a:rPr lang="nb-NO" dirty="0" err="1"/>
              <a:t>self-optimizing</a:t>
            </a:r>
            <a:r>
              <a:rPr lang="nb-NO" dirty="0"/>
              <a:t> variables»)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AFC1E7F-8BF0-4437-9956-AD7BBF37110B}"/>
              </a:ext>
            </a:extLst>
          </p:cNvPr>
          <p:cNvSpPr txBox="1"/>
          <p:nvPr/>
        </p:nvSpPr>
        <p:spPr>
          <a:xfrm>
            <a:off x="213856" y="6222435"/>
            <a:ext cx="8464177" cy="57708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b-NO" sz="1050" dirty="0"/>
              <a:t>«Optimal </a:t>
            </a:r>
            <a:r>
              <a:rPr lang="nb-NO" sz="1050" dirty="0" err="1"/>
              <a:t>controlled</a:t>
            </a:r>
            <a:r>
              <a:rPr lang="nb-NO" sz="1050" dirty="0"/>
              <a:t> variables for ̈ polynomial systems». Jaschke, J.; Skogestad, S., J. Process Control, 2012</a:t>
            </a:r>
          </a:p>
          <a:p>
            <a:r>
              <a:rPr lang="nb-NO" sz="1050" dirty="0"/>
              <a:t>«</a:t>
            </a:r>
            <a:r>
              <a:rPr lang="en-US" sz="1050" dirty="0"/>
              <a:t>Online Process Optimization with Active Constraint Set Changes using Simple Control Structure</a:t>
            </a:r>
            <a:r>
              <a:rPr lang="nb-NO" sz="1050" dirty="0"/>
              <a:t>», D. Krishnamoorthy and S. Skogestad, I&amp;EC Res., 2019</a:t>
            </a:r>
          </a:p>
          <a:p>
            <a:r>
              <a:rPr lang="nb-NO" sz="1050" dirty="0">
                <a:highlight>
                  <a:srgbClr val="FFFF00"/>
                </a:highlight>
              </a:rPr>
              <a:t>+ PhD </a:t>
            </a:r>
            <a:r>
              <a:rPr lang="nb-NO" sz="1050" dirty="0" err="1">
                <a:highlight>
                  <a:srgbClr val="FFFF00"/>
                </a:highlight>
              </a:rPr>
              <a:t>Thesis</a:t>
            </a:r>
            <a:r>
              <a:rPr lang="nb-NO" sz="1050" dirty="0">
                <a:highlight>
                  <a:srgbClr val="FFFF00"/>
                </a:highlight>
              </a:rPr>
              <a:t> Bernardino (2024)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90FCF0B-EC63-47D3-81B0-905D0B6D0883}"/>
              </a:ext>
            </a:extLst>
          </p:cNvPr>
          <p:cNvSpPr txBox="1"/>
          <p:nvPr/>
        </p:nvSpPr>
        <p:spPr>
          <a:xfrm>
            <a:off x="7931797" y="3666270"/>
            <a:ext cx="3861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err="1">
                <a:solidFill>
                  <a:srgbClr val="FF0000"/>
                </a:solidFill>
                <a:highlight>
                  <a:srgbClr val="FFFF00"/>
                </a:highlight>
              </a:rPr>
              <a:t>Selector</a:t>
            </a:r>
            <a:r>
              <a:rPr lang="nb-NO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nb-NO" dirty="0" err="1">
                <a:solidFill>
                  <a:srgbClr val="FF0000"/>
                </a:solidFill>
                <a:highlight>
                  <a:srgbClr val="FFFF00"/>
                </a:highlight>
              </a:rPr>
              <a:t>on</a:t>
            </a:r>
            <a:r>
              <a:rPr lang="nb-NO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nb-NO" dirty="0" err="1">
                <a:solidFill>
                  <a:srgbClr val="FF0000"/>
                </a:solidFill>
                <a:highlight>
                  <a:srgbClr val="FFFF00"/>
                </a:highlight>
              </a:rPr>
              <a:t>primal</a:t>
            </a:r>
            <a:r>
              <a:rPr lang="nb-NO" dirty="0">
                <a:solidFill>
                  <a:srgbClr val="FF0000"/>
                </a:solidFill>
                <a:highlight>
                  <a:srgbClr val="FFFF00"/>
                </a:highlight>
              </a:rPr>
              <a:t> variables (inputs)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err="1">
                <a:solidFill>
                  <a:srgbClr val="FF0000"/>
                </a:solidFill>
              </a:rPr>
              <a:t>Similar</a:t>
            </a:r>
            <a:r>
              <a:rPr lang="nb-NO" dirty="0">
                <a:solidFill>
                  <a:srgbClr val="FF0000"/>
                </a:solidFill>
              </a:rPr>
              <a:t> to </a:t>
            </a:r>
            <a:r>
              <a:rPr lang="nb-NO" dirty="0" err="1">
                <a:solidFill>
                  <a:srgbClr val="FF0000"/>
                </a:solidFill>
              </a:rPr>
              <a:t>selectors</a:t>
            </a:r>
            <a:r>
              <a:rPr lang="nb-NO" dirty="0">
                <a:solidFill>
                  <a:srgbClr val="FF0000"/>
                </a:solidFill>
              </a:rPr>
              <a:t> in APC</a:t>
            </a:r>
          </a:p>
        </p:txBody>
      </p:sp>
    </p:spTree>
    <p:extLst>
      <p:ext uri="{BB962C8B-B14F-4D97-AF65-F5344CB8AC3E}">
        <p14:creationId xmlns:p14="http://schemas.microsoft.com/office/powerpoint/2010/main" val="300141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098D3-A2E4-75A1-7F8E-1A4415425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67" y="141678"/>
            <a:ext cx="10972800" cy="1143000"/>
          </a:xfrm>
        </p:spPr>
        <p:txBody>
          <a:bodyPr/>
          <a:lstStyle/>
          <a:p>
            <a:r>
              <a:rPr lang="nb-NO" dirty="0"/>
              <a:t>Gradient </a:t>
            </a:r>
            <a:r>
              <a:rPr lang="nb-NO" dirty="0" err="1"/>
              <a:t>estimation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09E2CC-6D04-6DE8-8CBA-F80F87561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14" y="1417638"/>
            <a:ext cx="2717740" cy="4156051"/>
          </a:xfrm>
          <a:prstGeom prst="rect">
            <a:avLst/>
          </a:prstGeom>
          <a:ln w="41275"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A4E4A7-1C9E-C4D7-4925-4CF538867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212" y="521547"/>
            <a:ext cx="7391181" cy="10815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9BDCA0-CF28-3049-F5FA-110731152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3836" y="1643296"/>
            <a:ext cx="4601284" cy="24207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1872B82-FD6F-51CD-2689-9B998ECCBF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1551" y="4744192"/>
            <a:ext cx="5324475" cy="8572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4F9B53E-DF00-4BB5-75E9-E84BB48A14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1246" y="3429000"/>
            <a:ext cx="1431608" cy="38673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1480831-143E-2C1B-1A06-116795FC820A}"/>
              </a:ext>
            </a:extLst>
          </p:cNvPr>
          <p:cNvSpPr txBox="1"/>
          <p:nvPr/>
        </p:nvSpPr>
        <p:spPr>
          <a:xfrm>
            <a:off x="4761654" y="4246523"/>
            <a:ext cx="5222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From «</a:t>
            </a:r>
            <a:r>
              <a:rPr lang="nb-NO" dirty="0" err="1"/>
              <a:t>exact</a:t>
            </a:r>
            <a:r>
              <a:rPr lang="nb-NO" dirty="0"/>
              <a:t> </a:t>
            </a:r>
            <a:r>
              <a:rPr lang="nb-NO" dirty="0" err="1"/>
              <a:t>local</a:t>
            </a:r>
            <a:r>
              <a:rPr lang="nb-NO" dirty="0"/>
              <a:t> </a:t>
            </a:r>
            <a:r>
              <a:rPr lang="nb-NO" dirty="0" err="1"/>
              <a:t>method</a:t>
            </a:r>
            <a:r>
              <a:rPr lang="nb-NO" dirty="0"/>
              <a:t>» of </a:t>
            </a:r>
            <a:r>
              <a:rPr lang="nb-NO" dirty="0" err="1"/>
              <a:t>self-optimizing</a:t>
            </a:r>
            <a:r>
              <a:rPr lang="nb-NO" dirty="0"/>
              <a:t> control:</a:t>
            </a: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4E3639E-4BAA-3063-6521-20892C7926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7167" y="5668848"/>
            <a:ext cx="5732357" cy="48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9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13386-1393-47CF-B730-72CCF00A7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18" y="2621595"/>
            <a:ext cx="57912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“The goal of my research is to develop simple yet rigorous methods to solve problems of engineering significance” </a:t>
            </a: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108F46-D2ED-4069-94B0-1A4E4A337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9838" y="274637"/>
            <a:ext cx="5202162" cy="57149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611389-C560-8B9D-8794-2C5057BB7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583" y="0"/>
            <a:ext cx="6036222" cy="6858000"/>
          </a:xfrm>
          <a:prstGeom prst="rect">
            <a:avLst/>
          </a:prstGeom>
        </p:spPr>
      </p:pic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B4DF0A1F-7CA2-EF39-ECD3-517BADCDBD65}"/>
              </a:ext>
            </a:extLst>
          </p:cNvPr>
          <p:cNvCxnSpPr/>
          <p:nvPr/>
        </p:nvCxnSpPr>
        <p:spPr>
          <a:xfrm rot="10800000" flipV="1">
            <a:off x="5696374" y="1903307"/>
            <a:ext cx="459405" cy="419946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470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2"/>
          <p:cNvSpPr>
            <a:spLocks noGrp="1" noChangeArrowheads="1"/>
          </p:cNvSpPr>
          <p:nvPr>
            <p:ph type="title"/>
          </p:nvPr>
        </p:nvSpPr>
        <p:spPr>
          <a:xfrm>
            <a:off x="1224793" y="274638"/>
            <a:ext cx="10215839" cy="1143000"/>
          </a:xfrm>
        </p:spPr>
        <p:txBody>
          <a:bodyPr>
            <a:normAutofit/>
          </a:bodyPr>
          <a:lstStyle/>
          <a:p>
            <a:r>
              <a:rPr lang="en-US" altLang="nb-NO" dirty="0">
                <a:solidFill>
                  <a:srgbClr val="FF0000"/>
                </a:solidFill>
              </a:rPr>
              <a:t>Selector: One input (u), several outputs (y</a:t>
            </a:r>
            <a:r>
              <a:rPr lang="en-US" altLang="nb-NO" baseline="-25000" dirty="0">
                <a:solidFill>
                  <a:srgbClr val="FF0000"/>
                </a:solidFill>
              </a:rPr>
              <a:t>1</a:t>
            </a:r>
            <a:r>
              <a:rPr lang="en-US" altLang="nb-NO" dirty="0">
                <a:solidFill>
                  <a:srgbClr val="FF0000"/>
                </a:solidFill>
              </a:rPr>
              <a:t>,y</a:t>
            </a:r>
            <a:r>
              <a:rPr lang="en-US" altLang="nb-NO" baseline="-25000" dirty="0">
                <a:solidFill>
                  <a:srgbClr val="FF0000"/>
                </a:solidFill>
              </a:rPr>
              <a:t>2</a:t>
            </a:r>
            <a:r>
              <a:rPr lang="en-US" altLang="nb-NO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69961" y="3154966"/>
            <a:ext cx="7828328" cy="3640472"/>
          </a:xfrm>
        </p:spPr>
        <p:txBody>
          <a:bodyPr>
            <a:normAutofit/>
          </a:bodyPr>
          <a:lstStyle/>
          <a:p>
            <a:r>
              <a:rPr lang="en-US" sz="2000" dirty="0"/>
              <a:t>Sometimes called “override”</a:t>
            </a:r>
          </a:p>
          <a:p>
            <a:r>
              <a:rPr lang="en-US" sz="2000" dirty="0"/>
              <a:t>Selectors are used for output-output (CV-CV) switching</a:t>
            </a:r>
          </a:p>
          <a:p>
            <a:r>
              <a:rPr lang="en-US" altLang="nb-NO" dirty="0"/>
              <a:t>Selectors work well, but require pairing each constraint with a given input (not always possible)</a:t>
            </a:r>
          </a:p>
          <a:p>
            <a:pPr lvl="1"/>
            <a:endParaRPr lang="en-US" altLang="nb-NO" sz="2300" dirty="0"/>
          </a:p>
          <a:p>
            <a:pPr lvl="1"/>
            <a:endParaRPr lang="en-US" altLang="nb-NO" sz="2300" dirty="0"/>
          </a:p>
        </p:txBody>
      </p:sp>
      <p:grpSp>
        <p:nvGrpSpPr>
          <p:cNvPr id="7" name="Group 6"/>
          <p:cNvGrpSpPr/>
          <p:nvPr/>
        </p:nvGrpSpPr>
        <p:grpSpPr>
          <a:xfrm>
            <a:off x="7935243" y="1431523"/>
            <a:ext cx="2012543" cy="439410"/>
            <a:chOff x="3375064" y="5960383"/>
            <a:chExt cx="2012543" cy="439410"/>
          </a:xfrm>
        </p:grpSpPr>
        <p:sp>
          <p:nvSpPr>
            <p:cNvPr id="2" name="Rectangle 1"/>
            <p:cNvSpPr/>
            <p:nvPr/>
          </p:nvSpPr>
          <p:spPr>
            <a:xfrm>
              <a:off x="3375064" y="5960383"/>
              <a:ext cx="482352" cy="43023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>
                  <a:solidFill>
                    <a:schemeClr val="tx1"/>
                  </a:solidFill>
                </a:rPr>
                <a:t>&gt;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122821" y="5969556"/>
              <a:ext cx="482352" cy="43023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200" dirty="0">
                  <a:solidFill>
                    <a:schemeClr val="tx1"/>
                  </a:solidFill>
                </a:rPr>
                <a:t>MAX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851920" y="6021288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/>
                <a:t>=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905255" y="5969556"/>
              <a:ext cx="482352" cy="43023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200" dirty="0">
                  <a:solidFill>
                    <a:schemeClr val="tx1"/>
                  </a:solidFill>
                </a:rPr>
                <a:t>HS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605173" y="6014721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/>
                <a:t>=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7935243" y="2254131"/>
            <a:ext cx="2049053" cy="440325"/>
            <a:chOff x="3203848" y="5974429"/>
            <a:chExt cx="2049053" cy="440325"/>
          </a:xfrm>
        </p:grpSpPr>
        <p:sp>
          <p:nvSpPr>
            <p:cNvPr id="48" name="Rectangle 47"/>
            <p:cNvSpPr/>
            <p:nvPr/>
          </p:nvSpPr>
          <p:spPr>
            <a:xfrm>
              <a:off x="3203848" y="5977259"/>
              <a:ext cx="482352" cy="43023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>
                  <a:solidFill>
                    <a:schemeClr val="tx1"/>
                  </a:solidFill>
                </a:rPr>
                <a:t>&lt;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966554" y="5974429"/>
              <a:ext cx="482352" cy="44032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200" dirty="0">
                  <a:solidFill>
                    <a:schemeClr val="tx1"/>
                  </a:solidFill>
                </a:rPr>
                <a:t>MIN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666472" y="600153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/>
                <a:t>=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770549" y="5974429"/>
              <a:ext cx="482352" cy="43023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2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LS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448906" y="6009925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/>
                <a:t>=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F532522-49CF-4CA0-A30F-196A96B2F415}"/>
              </a:ext>
            </a:extLst>
          </p:cNvPr>
          <p:cNvSpPr txBox="1"/>
          <p:nvPr/>
        </p:nvSpPr>
        <p:spPr>
          <a:xfrm>
            <a:off x="6821034" y="1378378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y</a:t>
            </a:r>
            <a:r>
              <a:rPr lang="nb-NO" baseline="-25000" dirty="0"/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F9766F-290A-4DFC-8E6C-5BDE9D255153}"/>
              </a:ext>
            </a:extLst>
          </p:cNvPr>
          <p:cNvSpPr txBox="1"/>
          <p:nvPr/>
        </p:nvSpPr>
        <p:spPr>
          <a:xfrm>
            <a:off x="6866018" y="2644310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y</a:t>
            </a:r>
            <a:r>
              <a:rPr lang="nb-NO" baseline="-25000" dirty="0"/>
              <a:t>2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78A8DD4-0027-42F5-9B20-E41DCFC9A2EA}"/>
              </a:ext>
            </a:extLst>
          </p:cNvPr>
          <p:cNvGrpSpPr/>
          <p:nvPr/>
        </p:nvGrpSpPr>
        <p:grpSpPr>
          <a:xfrm>
            <a:off x="2507453" y="1276593"/>
            <a:ext cx="4864971" cy="1892578"/>
            <a:chOff x="2507453" y="1276593"/>
            <a:chExt cx="4864971" cy="189257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89F4C88-42A2-442E-AE05-4C2700A39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07453" y="1276593"/>
              <a:ext cx="4864971" cy="189257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C2CC3CB-7538-4E11-924C-9FD406A636E6}"/>
                </a:ext>
              </a:extLst>
            </p:cNvPr>
            <p:cNvSpPr txBox="1"/>
            <p:nvPr/>
          </p:nvSpPr>
          <p:spPr>
            <a:xfrm>
              <a:off x="4592385" y="2342787"/>
              <a:ext cx="1023670" cy="27699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nb-NO" sz="1200" dirty="0">
                  <a:solidFill>
                    <a:srgbClr val="FF0000"/>
                  </a:solidFill>
                </a:rPr>
                <a:t>u=min(u</a:t>
              </a:r>
              <a:r>
                <a:rPr lang="nb-NO" sz="1200" baseline="-25000" dirty="0">
                  <a:solidFill>
                    <a:srgbClr val="FF0000"/>
                  </a:solidFill>
                </a:rPr>
                <a:t>1</a:t>
              </a:r>
              <a:r>
                <a:rPr lang="nb-NO" sz="1200" dirty="0">
                  <a:solidFill>
                    <a:srgbClr val="FF0000"/>
                  </a:solidFill>
                </a:rPr>
                <a:t>,u</a:t>
              </a:r>
              <a:r>
                <a:rPr lang="nb-NO" sz="1200" baseline="-25000" dirty="0">
                  <a:solidFill>
                    <a:srgbClr val="FF0000"/>
                  </a:solidFill>
                </a:rPr>
                <a:t>2</a:t>
              </a:r>
              <a:r>
                <a:rPr lang="nb-NO" sz="1200" dirty="0">
                  <a:solidFill>
                    <a:srgbClr val="FF0000"/>
                  </a:solidFill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69289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CFE22-5369-412B-A368-63B3D0391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6687"/>
            <a:ext cx="10972800" cy="1143000"/>
          </a:xfrm>
        </p:spPr>
        <p:txBody>
          <a:bodyPr/>
          <a:lstStyle/>
          <a:p>
            <a:r>
              <a:rPr lang="nb-NO" dirty="0"/>
              <a:t>Design of </a:t>
            </a:r>
            <a:r>
              <a:rPr lang="nb-NO" dirty="0" err="1"/>
              <a:t>selector</a:t>
            </a:r>
            <a:r>
              <a:rPr lang="nb-NO" dirty="0"/>
              <a:t> </a:t>
            </a:r>
            <a:r>
              <a:rPr lang="nb-NO" dirty="0" err="1"/>
              <a:t>structure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D1538-83A6-4B5F-B8DB-285E8BFA13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b="1" dirty="0" err="1">
                <a:solidFill>
                  <a:srgbClr val="FF0000"/>
                </a:solidFill>
              </a:rPr>
              <a:t>Rule</a:t>
            </a:r>
            <a:r>
              <a:rPr lang="nb-NO" b="1" dirty="0">
                <a:solidFill>
                  <a:srgbClr val="FF0000"/>
                </a:solidFill>
              </a:rPr>
              <a:t> 1 (</a:t>
            </a:r>
            <a:r>
              <a:rPr lang="nb-NO" b="1" dirty="0" err="1">
                <a:solidFill>
                  <a:srgbClr val="FF0000"/>
                </a:solidFill>
              </a:rPr>
              <a:t>max</a:t>
            </a:r>
            <a:r>
              <a:rPr lang="nb-NO" b="1" dirty="0">
                <a:solidFill>
                  <a:srgbClr val="FF0000"/>
                </a:solidFill>
              </a:rPr>
              <a:t> or min </a:t>
            </a:r>
            <a:r>
              <a:rPr lang="nb-NO" b="1" dirty="0" err="1">
                <a:solidFill>
                  <a:srgbClr val="FF0000"/>
                </a:solidFill>
              </a:rPr>
              <a:t>selector</a:t>
            </a:r>
            <a:r>
              <a:rPr lang="nb-NO" b="1" dirty="0">
                <a:solidFill>
                  <a:srgbClr val="FF0000"/>
                </a:solidFill>
              </a:rPr>
              <a:t>)</a:t>
            </a:r>
          </a:p>
          <a:p>
            <a:r>
              <a:rPr lang="nb-NO" dirty="0" err="1"/>
              <a:t>Use</a:t>
            </a:r>
            <a:r>
              <a:rPr lang="nb-NO" dirty="0"/>
              <a:t> </a:t>
            </a:r>
            <a:r>
              <a:rPr lang="nb-NO" dirty="0" err="1"/>
              <a:t>max-selector</a:t>
            </a:r>
            <a:r>
              <a:rPr lang="nb-NO" dirty="0"/>
              <a:t> for </a:t>
            </a:r>
            <a:r>
              <a:rPr lang="nb-NO" dirty="0" err="1"/>
              <a:t>constraints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satisfied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a </a:t>
            </a:r>
            <a:r>
              <a:rPr lang="nb-NO" dirty="0" err="1"/>
              <a:t>large</a:t>
            </a:r>
            <a:r>
              <a:rPr lang="nb-NO" dirty="0"/>
              <a:t> input</a:t>
            </a:r>
          </a:p>
          <a:p>
            <a:r>
              <a:rPr lang="nb-NO" dirty="0" err="1"/>
              <a:t>Use</a:t>
            </a:r>
            <a:r>
              <a:rPr lang="nb-NO" dirty="0"/>
              <a:t> min-</a:t>
            </a:r>
            <a:r>
              <a:rPr lang="nb-NO" dirty="0" err="1"/>
              <a:t>selector</a:t>
            </a:r>
            <a:r>
              <a:rPr lang="nb-NO" dirty="0"/>
              <a:t> for </a:t>
            </a:r>
            <a:r>
              <a:rPr lang="nb-NO" dirty="0" err="1"/>
              <a:t>constraints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satisfied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a </a:t>
            </a:r>
            <a:r>
              <a:rPr lang="nb-NO" dirty="0" err="1"/>
              <a:t>small</a:t>
            </a:r>
            <a:r>
              <a:rPr lang="nb-NO" dirty="0"/>
              <a:t> input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b="1" dirty="0" err="1">
                <a:solidFill>
                  <a:srgbClr val="FF0000"/>
                </a:solidFill>
              </a:rPr>
              <a:t>Rule</a:t>
            </a:r>
            <a:r>
              <a:rPr lang="nb-NO" b="1" dirty="0">
                <a:solidFill>
                  <a:srgbClr val="FF0000"/>
                </a:solidFill>
              </a:rPr>
              <a:t> 2 (order of </a:t>
            </a:r>
            <a:r>
              <a:rPr lang="nb-NO" b="1" dirty="0" err="1">
                <a:solidFill>
                  <a:srgbClr val="FF0000"/>
                </a:solidFill>
              </a:rPr>
              <a:t>max</a:t>
            </a:r>
            <a:r>
              <a:rPr lang="nb-NO" b="1" dirty="0">
                <a:solidFill>
                  <a:srgbClr val="FF0000"/>
                </a:solidFill>
              </a:rPr>
              <a:t> and min </a:t>
            </a:r>
            <a:r>
              <a:rPr lang="nb-NO" b="1" dirty="0" err="1">
                <a:solidFill>
                  <a:srgbClr val="FF0000"/>
                </a:solidFill>
              </a:rPr>
              <a:t>selectors</a:t>
            </a:r>
            <a:r>
              <a:rPr lang="nb-NO" b="1" dirty="0">
                <a:solidFill>
                  <a:srgbClr val="FF0000"/>
                </a:solidFill>
              </a:rPr>
              <a:t>): </a:t>
            </a:r>
          </a:p>
          <a:p>
            <a:r>
              <a:rPr lang="nb-NO" dirty="0"/>
              <a:t>If </a:t>
            </a:r>
            <a:r>
              <a:rPr lang="nb-NO" dirty="0" err="1"/>
              <a:t>need</a:t>
            </a:r>
            <a:r>
              <a:rPr lang="nb-NO" dirty="0"/>
              <a:t> </a:t>
            </a:r>
            <a:r>
              <a:rPr lang="nb-NO" dirty="0" err="1"/>
              <a:t>both</a:t>
            </a:r>
            <a:r>
              <a:rPr lang="nb-NO" dirty="0"/>
              <a:t> </a:t>
            </a:r>
            <a:r>
              <a:rPr lang="nb-NO" dirty="0" err="1"/>
              <a:t>max</a:t>
            </a:r>
            <a:r>
              <a:rPr lang="nb-NO" dirty="0"/>
              <a:t> and min </a:t>
            </a:r>
            <a:r>
              <a:rPr lang="nb-NO" dirty="0" err="1"/>
              <a:t>selector</a:t>
            </a:r>
            <a:r>
              <a:rPr lang="nb-NO" dirty="0"/>
              <a:t>: </a:t>
            </a:r>
            <a:r>
              <a:rPr lang="nb-NO" dirty="0" err="1"/>
              <a:t>Potential</a:t>
            </a:r>
            <a:r>
              <a:rPr lang="nb-NO" dirty="0"/>
              <a:t> </a:t>
            </a:r>
            <a:r>
              <a:rPr lang="nb-NO" dirty="0" err="1"/>
              <a:t>infeasibility</a:t>
            </a:r>
            <a:endParaRPr lang="nb-NO" dirty="0"/>
          </a:p>
          <a:p>
            <a:r>
              <a:rPr lang="nb-NO" dirty="0"/>
              <a:t>Order </a:t>
            </a:r>
            <a:r>
              <a:rPr lang="nb-NO" dirty="0" err="1"/>
              <a:t>does</a:t>
            </a:r>
            <a:r>
              <a:rPr lang="nb-NO" dirty="0"/>
              <a:t> not matter </a:t>
            </a:r>
            <a:r>
              <a:rPr lang="nb-NO" dirty="0" err="1"/>
              <a:t>if</a:t>
            </a:r>
            <a:r>
              <a:rPr lang="nb-NO" dirty="0"/>
              <a:t> problem is </a:t>
            </a:r>
            <a:r>
              <a:rPr lang="nb-NO" dirty="0" err="1"/>
              <a:t>feasible</a:t>
            </a:r>
            <a:endParaRPr lang="nb-NO" dirty="0"/>
          </a:p>
          <a:p>
            <a:r>
              <a:rPr lang="nb-NO" dirty="0"/>
              <a:t>If </a:t>
            </a:r>
            <a:r>
              <a:rPr lang="nb-NO" dirty="0" err="1"/>
              <a:t>infeasible</a:t>
            </a:r>
            <a:r>
              <a:rPr lang="nb-NO" dirty="0"/>
              <a:t>: </a:t>
            </a:r>
            <a:r>
              <a:rPr lang="nb-NO" dirty="0" err="1"/>
              <a:t>Put</a:t>
            </a:r>
            <a:r>
              <a:rPr lang="nb-NO" dirty="0"/>
              <a:t> </a:t>
            </a:r>
            <a:r>
              <a:rPr lang="nb-NO" dirty="0" err="1"/>
              <a:t>highest</a:t>
            </a:r>
            <a:r>
              <a:rPr lang="nb-NO" dirty="0"/>
              <a:t> </a:t>
            </a:r>
            <a:r>
              <a:rPr lang="nb-NO" dirty="0" err="1"/>
              <a:t>priority</a:t>
            </a:r>
            <a:r>
              <a:rPr lang="nb-NO" dirty="0"/>
              <a:t> </a:t>
            </a:r>
            <a:r>
              <a:rPr lang="nb-NO" dirty="0" err="1"/>
              <a:t>constraint</a:t>
            </a:r>
            <a:r>
              <a:rPr lang="nb-NO" dirty="0"/>
              <a:t> at </a:t>
            </a:r>
            <a:r>
              <a:rPr lang="nb-NO" dirty="0" err="1"/>
              <a:t>the</a:t>
            </a:r>
            <a:r>
              <a:rPr lang="nb-NO" dirty="0"/>
              <a:t> end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105467-1241-49AB-BEAA-18D2CE8314C9}"/>
              </a:ext>
            </a:extLst>
          </p:cNvPr>
          <p:cNvSpPr txBox="1"/>
          <p:nvPr/>
        </p:nvSpPr>
        <p:spPr>
          <a:xfrm>
            <a:off x="219985" y="5781019"/>
            <a:ext cx="11237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“Systematic design of active constraint switching using selectors.”</a:t>
            </a:r>
          </a:p>
          <a:p>
            <a:r>
              <a:rPr lang="en-US" sz="1400" dirty="0"/>
              <a:t>Dinesh Krishnamoorthy , Sigurd Skogestad. </a:t>
            </a:r>
            <a:r>
              <a:rPr lang="nb-NO" sz="1400" u="sng" dirty="0">
                <a:hlinkClick r:id="rId2" tooltip="Go to Computers &amp; Chemical Engineering on ScienceDirect"/>
              </a:rPr>
              <a:t>Computers &amp; Chemical Engineering</a:t>
            </a:r>
            <a:r>
              <a:rPr lang="nb-NO" sz="1400" u="sng" dirty="0"/>
              <a:t>, </a:t>
            </a:r>
            <a:r>
              <a:rPr lang="nb-NO" sz="1400" dirty="0">
                <a:hlinkClick r:id="rId3" tooltip="Go to table of contents for this volume/issue"/>
              </a:rPr>
              <a:t>Volume 143</a:t>
            </a:r>
            <a:r>
              <a:rPr lang="nb-NO" sz="1400" dirty="0"/>
              <a:t>, (2020)</a:t>
            </a:r>
          </a:p>
        </p:txBody>
      </p:sp>
    </p:spTree>
    <p:extLst>
      <p:ext uri="{BB962C8B-B14F-4D97-AF65-F5344CB8AC3E}">
        <p14:creationId xmlns:p14="http://schemas.microsoft.com/office/powerpoint/2010/main" val="11272504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745DA-A33D-4E23-8C02-3D99F762F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Example. </a:t>
            </a:r>
            <a:r>
              <a:rPr lang="nb-NO" dirty="0" err="1"/>
              <a:t>Maximize</a:t>
            </a:r>
            <a:r>
              <a:rPr lang="nb-NO" dirty="0"/>
              <a:t> </a:t>
            </a:r>
            <a:r>
              <a:rPr lang="nb-NO" dirty="0" err="1"/>
              <a:t>flow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pressure</a:t>
            </a:r>
            <a:r>
              <a:rPr lang="nb-NO" dirty="0"/>
              <a:t> </a:t>
            </a:r>
            <a:r>
              <a:rPr lang="nb-NO" dirty="0" err="1"/>
              <a:t>constraints</a:t>
            </a:r>
            <a:endParaRPr lang="nb-NO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08CE7F-8262-42F8-B34D-7AC1930AD2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0377" y="1622149"/>
            <a:ext cx="4705350" cy="1247775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9AE6B3-6549-485A-B66B-7F12F961E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827" y="3195949"/>
            <a:ext cx="5314950" cy="25622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100562-AF96-4596-B137-05200DA1E333}"/>
              </a:ext>
            </a:extLst>
          </p:cNvPr>
          <p:cNvSpPr txBox="1"/>
          <p:nvPr/>
        </p:nvSpPr>
        <p:spPr>
          <a:xfrm>
            <a:off x="1284231" y="3164540"/>
            <a:ext cx="397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err="1"/>
              <a:t>Op</a:t>
            </a:r>
            <a:endParaRPr lang="nb-NO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BD1E07-0AD9-44D1-BA22-B0A972AB3A65}"/>
              </a:ext>
            </a:extLst>
          </p:cNvPr>
          <p:cNvSpPr txBox="1"/>
          <p:nvPr/>
        </p:nvSpPr>
        <p:spPr>
          <a:xfrm>
            <a:off x="7530269" y="1672783"/>
            <a:ext cx="2909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Input u = z</a:t>
            </a:r>
            <a:r>
              <a:rPr lang="nb-NO" baseline="-25000" dirty="0"/>
              <a:t>1  </a:t>
            </a:r>
            <a:endParaRPr lang="nb-NO" dirty="0"/>
          </a:p>
          <a:p>
            <a:r>
              <a:rPr lang="nb-NO" dirty="0" err="1"/>
              <a:t>Want</a:t>
            </a:r>
            <a:r>
              <a:rPr lang="nb-NO" dirty="0"/>
              <a:t> to </a:t>
            </a:r>
            <a:r>
              <a:rPr lang="nb-NO" dirty="0" err="1"/>
              <a:t>maximize</a:t>
            </a:r>
            <a:r>
              <a:rPr lang="nb-NO" dirty="0"/>
              <a:t> </a:t>
            </a:r>
            <a:r>
              <a:rPr lang="nb-NO" dirty="0" err="1"/>
              <a:t>flow</a:t>
            </a:r>
            <a:r>
              <a:rPr lang="nb-NO" dirty="0"/>
              <a:t>, J=-F: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CD3076-259F-4106-97D8-8316C9DA6FA2}"/>
              </a:ext>
            </a:extLst>
          </p:cNvPr>
          <p:cNvSpPr/>
          <p:nvPr/>
        </p:nvSpPr>
        <p:spPr>
          <a:xfrm>
            <a:off x="2067592" y="4036173"/>
            <a:ext cx="1001763" cy="1252204"/>
          </a:xfrm>
          <a:prstGeom prst="rect">
            <a:avLst/>
          </a:prstGeom>
          <a:solidFill>
            <a:schemeClr val="tx2">
              <a:lumMod val="20000"/>
              <a:lumOff val="80000"/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91673C8-A3BB-4F59-AB99-DFF95FD69823}"/>
              </a:ext>
            </a:extLst>
          </p:cNvPr>
          <p:cNvSpPr/>
          <p:nvPr/>
        </p:nvSpPr>
        <p:spPr>
          <a:xfrm>
            <a:off x="2568473" y="2168702"/>
            <a:ext cx="435381" cy="341194"/>
          </a:xfrm>
          <a:prstGeom prst="ellipse">
            <a:avLst/>
          </a:prstGeom>
          <a:solidFill>
            <a:schemeClr val="tx2">
              <a:lumMod val="60000"/>
              <a:lumOff val="40000"/>
              <a:alpha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6034507-563C-4F28-A344-50D392B78244}"/>
              </a:ext>
            </a:extLst>
          </p:cNvPr>
          <p:cNvSpPr/>
          <p:nvPr/>
        </p:nvSpPr>
        <p:spPr>
          <a:xfrm>
            <a:off x="3297282" y="2134448"/>
            <a:ext cx="435381" cy="375447"/>
          </a:xfrm>
          <a:prstGeom prst="ellipse">
            <a:avLst/>
          </a:prstGeom>
          <a:solidFill>
            <a:schemeClr val="tx2">
              <a:lumMod val="60000"/>
              <a:lumOff val="40000"/>
              <a:alpha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6C0C326-6A0C-4208-BF6D-EDF2BF8F4DE9}"/>
              </a:ext>
            </a:extLst>
          </p:cNvPr>
          <p:cNvSpPr/>
          <p:nvPr/>
        </p:nvSpPr>
        <p:spPr>
          <a:xfrm>
            <a:off x="5394966" y="1692778"/>
            <a:ext cx="435381" cy="375447"/>
          </a:xfrm>
          <a:prstGeom prst="ellipse">
            <a:avLst/>
          </a:prstGeom>
          <a:solidFill>
            <a:schemeClr val="tx2">
              <a:lumMod val="60000"/>
              <a:lumOff val="40000"/>
              <a:alpha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23070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589397-140C-4386-A1DC-0A457FCB4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50" y="294820"/>
            <a:ext cx="9639300" cy="29337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C7A55A6-1FD1-428E-BCC2-D234B78DB19C}"/>
              </a:ext>
            </a:extLst>
          </p:cNvPr>
          <p:cNvGrpSpPr/>
          <p:nvPr/>
        </p:nvGrpSpPr>
        <p:grpSpPr>
          <a:xfrm>
            <a:off x="3624626" y="3748299"/>
            <a:ext cx="4371975" cy="1937698"/>
            <a:chOff x="3624626" y="3748299"/>
            <a:chExt cx="4371975" cy="193769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E5D3544-F828-4A29-8232-6ADD8DC9A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24626" y="3748299"/>
              <a:ext cx="4371975" cy="192405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18481BA-4C23-476D-8084-AB1BAA85D410}"/>
                </a:ext>
              </a:extLst>
            </p:cNvPr>
            <p:cNvSpPr txBox="1"/>
            <p:nvPr/>
          </p:nvSpPr>
          <p:spPr>
            <a:xfrm>
              <a:off x="4050836" y="5316665"/>
              <a:ext cx="3901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err="1"/>
                <a:t>Disturbances</a:t>
              </a:r>
              <a:r>
                <a:rPr lang="nb-NO" dirty="0"/>
                <a:t> in p</a:t>
              </a:r>
              <a:r>
                <a:rPr lang="nb-NO" baseline="-25000" dirty="0"/>
                <a:t>0</a:t>
              </a:r>
              <a:r>
                <a:rPr lang="nb-NO" dirty="0"/>
                <a:t> and p</a:t>
              </a:r>
              <a:r>
                <a:rPr lang="nb-NO" baseline="-25000" dirty="0"/>
                <a:t>2 </a:t>
              </a:r>
              <a:r>
                <a:rPr lang="nb-NO" dirty="0"/>
                <a:t>(</a:t>
              </a:r>
              <a:r>
                <a:rPr lang="nb-NO" dirty="0" err="1"/>
                <a:t>unmeasured</a:t>
              </a:r>
              <a:r>
                <a:rPr lang="nb-NO" dirty="0"/>
                <a:t>)</a:t>
              </a:r>
              <a:endParaRPr lang="nb-NO" baseline="-25000" dirty="0"/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D7EB7A6-0B20-4E2A-9147-179CAA22C38C}"/>
              </a:ext>
            </a:extLst>
          </p:cNvPr>
          <p:cNvSpPr/>
          <p:nvPr/>
        </p:nvSpPr>
        <p:spPr>
          <a:xfrm>
            <a:off x="2591937" y="932180"/>
            <a:ext cx="355979" cy="346029"/>
          </a:xfrm>
          <a:prstGeom prst="roundRect">
            <a:avLst/>
          </a:prstGeom>
          <a:solidFill>
            <a:srgbClr val="FFFF00">
              <a:alpha val="3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A44706D-3895-46B7-A2F3-BA812E4C25F8}"/>
              </a:ext>
            </a:extLst>
          </p:cNvPr>
          <p:cNvSpPr/>
          <p:nvPr/>
        </p:nvSpPr>
        <p:spPr>
          <a:xfrm>
            <a:off x="2490147" y="1589586"/>
            <a:ext cx="355979" cy="346029"/>
          </a:xfrm>
          <a:prstGeom prst="roundRect">
            <a:avLst/>
          </a:prstGeom>
          <a:solidFill>
            <a:srgbClr val="FFFF00">
              <a:alpha val="3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1EA722F-7E51-44B2-9FD4-2180C9803EFB}"/>
              </a:ext>
            </a:extLst>
          </p:cNvPr>
          <p:cNvSpPr/>
          <p:nvPr/>
        </p:nvSpPr>
        <p:spPr>
          <a:xfrm>
            <a:off x="7700749" y="1605317"/>
            <a:ext cx="355979" cy="346029"/>
          </a:xfrm>
          <a:prstGeom prst="roundRect">
            <a:avLst/>
          </a:prstGeom>
          <a:solidFill>
            <a:srgbClr val="FFFF00">
              <a:alpha val="3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68C4352-B14F-4890-AB5F-542E11680945}"/>
              </a:ext>
            </a:extLst>
          </p:cNvPr>
          <p:cNvSpPr/>
          <p:nvPr/>
        </p:nvSpPr>
        <p:spPr>
          <a:xfrm>
            <a:off x="7818611" y="929488"/>
            <a:ext cx="355979" cy="346029"/>
          </a:xfrm>
          <a:prstGeom prst="roundRect">
            <a:avLst/>
          </a:prstGeom>
          <a:solidFill>
            <a:srgbClr val="FFFF00">
              <a:alpha val="3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8100396-50A5-4880-AB44-93BBD81AD3E8}"/>
              </a:ext>
            </a:extLst>
          </p:cNvPr>
          <p:cNvSpPr/>
          <p:nvPr/>
        </p:nvSpPr>
        <p:spPr>
          <a:xfrm>
            <a:off x="2853699" y="1294977"/>
            <a:ext cx="722013" cy="2320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FDF760-4795-421E-9D15-E79A58AB406F}"/>
              </a:ext>
            </a:extLst>
          </p:cNvPr>
          <p:cNvSpPr/>
          <p:nvPr/>
        </p:nvSpPr>
        <p:spPr>
          <a:xfrm>
            <a:off x="6751333" y="1197081"/>
            <a:ext cx="722013" cy="2320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73863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589397-140C-4386-A1DC-0A457FCB4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50" y="294820"/>
            <a:ext cx="9639300" cy="2933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98146B-83BF-49AD-9998-B30F69CE8C69}"/>
              </a:ext>
            </a:extLst>
          </p:cNvPr>
          <p:cNvSpPr txBox="1"/>
          <p:nvPr/>
        </p:nvSpPr>
        <p:spPr>
          <a:xfrm>
            <a:off x="10210043" y="5878027"/>
            <a:ext cx="1913794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nb-NO" dirty="0"/>
              <a:t>t&gt;1800: u=</a:t>
            </a:r>
            <a:r>
              <a:rPr lang="nb-NO" dirty="0" err="1"/>
              <a:t>zmax</a:t>
            </a:r>
            <a:r>
              <a:rPr lang="nb-NO" dirty="0"/>
              <a:t>=1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AB6D34-A5BB-4F26-A0DC-1FE9A008165E}"/>
              </a:ext>
            </a:extLst>
          </p:cNvPr>
          <p:cNvSpPr/>
          <p:nvPr/>
        </p:nvSpPr>
        <p:spPr>
          <a:xfrm>
            <a:off x="2853699" y="1294977"/>
            <a:ext cx="722013" cy="2320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57FAA2-6FEF-4ADA-826D-9E666B1EF0A2}"/>
              </a:ext>
            </a:extLst>
          </p:cNvPr>
          <p:cNvSpPr/>
          <p:nvPr/>
        </p:nvSpPr>
        <p:spPr>
          <a:xfrm>
            <a:off x="6704642" y="1177146"/>
            <a:ext cx="722013" cy="2320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19EECA-C97F-4E03-9A09-34CEBD89E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796" y="3429000"/>
            <a:ext cx="9614247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A91D9B6-9B92-43D4-B166-A7EC88886D6B}"/>
              </a:ext>
            </a:extLst>
          </p:cNvPr>
          <p:cNvSpPr/>
          <p:nvPr/>
        </p:nvSpPr>
        <p:spPr>
          <a:xfrm>
            <a:off x="2591937" y="932180"/>
            <a:ext cx="355979" cy="346029"/>
          </a:xfrm>
          <a:prstGeom prst="roundRect">
            <a:avLst/>
          </a:prstGeom>
          <a:solidFill>
            <a:srgbClr val="FFFF00">
              <a:alpha val="3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5C86110-1803-4AEC-8BDA-D10402B58E44}"/>
              </a:ext>
            </a:extLst>
          </p:cNvPr>
          <p:cNvSpPr/>
          <p:nvPr/>
        </p:nvSpPr>
        <p:spPr>
          <a:xfrm>
            <a:off x="2490147" y="1589586"/>
            <a:ext cx="355979" cy="346029"/>
          </a:xfrm>
          <a:prstGeom prst="roundRect">
            <a:avLst/>
          </a:prstGeom>
          <a:solidFill>
            <a:srgbClr val="FFFF00">
              <a:alpha val="3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4BF0BC3-4E5B-4BE6-B409-B65299F59F4E}"/>
              </a:ext>
            </a:extLst>
          </p:cNvPr>
          <p:cNvSpPr/>
          <p:nvPr/>
        </p:nvSpPr>
        <p:spPr>
          <a:xfrm>
            <a:off x="7818611" y="929488"/>
            <a:ext cx="355979" cy="346029"/>
          </a:xfrm>
          <a:prstGeom prst="roundRect">
            <a:avLst/>
          </a:prstGeom>
          <a:solidFill>
            <a:srgbClr val="FFFF00">
              <a:alpha val="3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EF53AFD-EB11-49F7-B47E-611F97C4F308}"/>
              </a:ext>
            </a:extLst>
          </p:cNvPr>
          <p:cNvSpPr/>
          <p:nvPr/>
        </p:nvSpPr>
        <p:spPr>
          <a:xfrm>
            <a:off x="7700749" y="1605317"/>
            <a:ext cx="355979" cy="346029"/>
          </a:xfrm>
          <a:prstGeom prst="roundRect">
            <a:avLst/>
          </a:prstGeom>
          <a:solidFill>
            <a:srgbClr val="FFFF00">
              <a:alpha val="3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9615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56B38-4FAE-8CA9-7000-A1E17452E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Dynamic issues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4A912F-65A7-A5BF-F0BF-2E154F419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Use of selectors to avoid «long loop»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5333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9E8A1A-FC18-405C-8E0F-F6EBC6217042}"/>
              </a:ext>
            </a:extLst>
          </p:cNvPr>
          <p:cNvSpPr txBox="1"/>
          <p:nvPr/>
        </p:nvSpPr>
        <p:spPr>
          <a:xfrm>
            <a:off x="385897" y="5290331"/>
            <a:ext cx="31165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  <a:p>
            <a:r>
              <a:rPr lang="nb-NO" dirty="0"/>
              <a:t>TPM = </a:t>
            </a:r>
            <a:r>
              <a:rPr lang="nb-NO" dirty="0" err="1"/>
              <a:t>throughput</a:t>
            </a:r>
            <a:r>
              <a:rPr lang="nb-NO" dirty="0"/>
              <a:t> manipulator</a:t>
            </a:r>
          </a:p>
          <a:p>
            <a:r>
              <a:rPr lang="nb-NO" dirty="0"/>
              <a:t>(</a:t>
            </a:r>
            <a:r>
              <a:rPr lang="nb-NO" dirty="0" err="1"/>
              <a:t>located</a:t>
            </a:r>
            <a:r>
              <a:rPr lang="nb-NO" dirty="0"/>
              <a:t> at </a:t>
            </a:r>
            <a:r>
              <a:rPr lang="nb-NO" dirty="0" err="1"/>
              <a:t>bottleneck</a:t>
            </a:r>
            <a:r>
              <a:rPr lang="nb-NO" dirty="0"/>
              <a:t>)</a:t>
            </a:r>
          </a:p>
          <a:p>
            <a:endParaRPr lang="nb-NO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E4B7D5-7764-4076-86BF-5D657BD6A2F9}"/>
              </a:ext>
            </a:extLst>
          </p:cNvPr>
          <p:cNvSpPr txBox="1"/>
          <p:nvPr/>
        </p:nvSpPr>
        <p:spPr>
          <a:xfrm>
            <a:off x="335280" y="359664"/>
            <a:ext cx="30929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 err="1"/>
              <a:t>Radiation</a:t>
            </a:r>
            <a:r>
              <a:rPr lang="nb-NO" sz="3200" dirty="0"/>
              <a:t> </a:t>
            </a:r>
            <a:r>
              <a:rPr lang="nb-NO" sz="3200" dirty="0" err="1"/>
              <a:t>rule</a:t>
            </a:r>
            <a:r>
              <a:rPr lang="nb-NO" sz="3200" dirty="0"/>
              <a:t> for</a:t>
            </a:r>
          </a:p>
          <a:p>
            <a:r>
              <a:rPr lang="nb-NO" sz="3200" dirty="0"/>
              <a:t>Inventory control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C3A8A3-A021-99A2-F982-3880C855E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437" y="340614"/>
            <a:ext cx="6829425" cy="25336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D221DE-6022-DC55-7280-CEE0BFAAA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186" y="3116961"/>
            <a:ext cx="7019925" cy="29622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CFAA6D-DB37-9566-B27E-18906D6FE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8195" y="3116961"/>
            <a:ext cx="8030365" cy="28538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9FB51F-126B-AE17-605B-862D3410AD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4285" y="2812161"/>
            <a:ext cx="8412439" cy="350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84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6C84E9A-7F0E-4CBA-8927-6138922C63B9}"/>
              </a:ext>
            </a:extLst>
          </p:cNvPr>
          <p:cNvSpPr txBox="1"/>
          <p:nvPr/>
        </p:nvSpPr>
        <p:spPr>
          <a:xfrm>
            <a:off x="143123" y="367814"/>
            <a:ext cx="107273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Example . </a:t>
            </a:r>
            <a:r>
              <a:rPr lang="nb-NO" sz="2400" dirty="0" err="1">
                <a:solidFill>
                  <a:srgbClr val="FF0000"/>
                </a:solidFill>
              </a:rPr>
              <a:t>Very</a:t>
            </a:r>
            <a:r>
              <a:rPr lang="nb-NO" sz="2400" dirty="0">
                <a:solidFill>
                  <a:srgbClr val="FF0000"/>
                </a:solidFill>
              </a:rPr>
              <a:t> smart </a:t>
            </a:r>
            <a:r>
              <a:rPr lang="nb-NO" sz="2400" dirty="0" err="1">
                <a:solidFill>
                  <a:srgbClr val="FF0000"/>
                </a:solidFill>
              </a:rPr>
              <a:t>selector</a:t>
            </a:r>
            <a:r>
              <a:rPr lang="nb-NO" sz="2400" dirty="0">
                <a:solidFill>
                  <a:srgbClr val="FF0000"/>
                </a:solidFill>
              </a:rPr>
              <a:t> </a:t>
            </a:r>
            <a:r>
              <a:rPr lang="nb-NO" sz="2400" dirty="0" err="1">
                <a:solidFill>
                  <a:srgbClr val="FF0000"/>
                </a:solidFill>
              </a:rPr>
              <a:t>strategy</a:t>
            </a:r>
            <a:r>
              <a:rPr lang="nb-NO" sz="2400" dirty="0">
                <a:solidFill>
                  <a:srgbClr val="FF0000"/>
                </a:solidFill>
              </a:rPr>
              <a:t>: </a:t>
            </a:r>
            <a:r>
              <a:rPr lang="nb-NO" sz="2400" b="1" dirty="0" err="1">
                <a:solidFill>
                  <a:srgbClr val="FF0000"/>
                </a:solidFill>
              </a:rPr>
              <a:t>Bidirectional</a:t>
            </a:r>
            <a:r>
              <a:rPr lang="nb-NO" sz="2400" b="1" dirty="0">
                <a:solidFill>
                  <a:srgbClr val="FF0000"/>
                </a:solidFill>
              </a:rPr>
              <a:t> inventory control</a:t>
            </a:r>
          </a:p>
          <a:p>
            <a:r>
              <a:rPr lang="nb-NO" sz="2400" dirty="0"/>
              <a:t>                     </a:t>
            </a:r>
            <a:r>
              <a:rPr lang="nb-NO" sz="2400" dirty="0" err="1"/>
              <a:t>Reconfigures</a:t>
            </a:r>
            <a:r>
              <a:rPr lang="nb-NO" sz="2400" dirty="0"/>
              <a:t> </a:t>
            </a:r>
            <a:r>
              <a:rPr lang="nb-NO" sz="2400" dirty="0" err="1"/>
              <a:t>automatically</a:t>
            </a:r>
            <a:r>
              <a:rPr lang="nb-NO" sz="2400" dirty="0"/>
              <a:t> </a:t>
            </a:r>
            <a:r>
              <a:rPr lang="nb-NO" sz="2400" dirty="0" err="1"/>
              <a:t>with</a:t>
            </a:r>
            <a:r>
              <a:rPr lang="nb-NO" sz="2400" dirty="0"/>
              <a:t> optimal buffer management!!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33EAC8-C35B-4A01-BE90-A10156EC8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672" y="1920245"/>
            <a:ext cx="10286582" cy="301751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6EC4DD8-4AB6-46E0-871C-C72BE1942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309" y="5477774"/>
            <a:ext cx="893558" cy="193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8D83ED-40E9-4A31-8AD8-FFA848A7F96A}"/>
              </a:ext>
            </a:extLst>
          </p:cNvPr>
          <p:cNvSpPr txBox="1"/>
          <p:nvPr/>
        </p:nvSpPr>
        <p:spPr>
          <a:xfrm>
            <a:off x="545286" y="5659189"/>
            <a:ext cx="47812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1400" dirty="0"/>
              <a:t>F.G. Shinskey, «Controlling multivariable processes», ISA, 1981</a:t>
            </a:r>
          </a:p>
          <a:p>
            <a:r>
              <a:rPr lang="nb-NO" sz="1400" dirty="0"/>
              <a:t>C. Zotica, S. Skogestad and K. </a:t>
            </a:r>
            <a:r>
              <a:rPr lang="nb-NO" sz="1400" dirty="0" err="1"/>
              <a:t>Forsman</a:t>
            </a:r>
            <a:r>
              <a:rPr lang="nb-NO" sz="1400" dirty="0"/>
              <a:t>, Comp. </a:t>
            </a:r>
            <a:r>
              <a:rPr lang="nb-NO" sz="1400" dirty="0" err="1"/>
              <a:t>Chem</a:t>
            </a:r>
            <a:r>
              <a:rPr lang="nb-NO" sz="1400" dirty="0"/>
              <a:t>. Eng, 2021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B1A85D-D478-41CA-971A-180722FBA20E}"/>
              </a:ext>
            </a:extLst>
          </p:cNvPr>
          <p:cNvSpPr txBox="1"/>
          <p:nvPr/>
        </p:nvSpPr>
        <p:spPr>
          <a:xfrm>
            <a:off x="250441" y="2630406"/>
            <a:ext cx="101559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i="1" dirty="0">
                <a:latin typeface="+mj-lt"/>
              </a:rPr>
              <a:t>Max </a:t>
            </a:r>
            <a:r>
              <a:rPr lang="nb-NO" sz="1600" i="1" dirty="0" err="1">
                <a:latin typeface="+mj-lt"/>
              </a:rPr>
              <a:t>flow</a:t>
            </a:r>
            <a:r>
              <a:rPr lang="nb-NO" sz="1600" i="1" dirty="0">
                <a:latin typeface="+mj-lt"/>
              </a:rPr>
              <a:t>:</a:t>
            </a:r>
          </a:p>
          <a:p>
            <a:r>
              <a:rPr lang="nb-NO" sz="1600" i="1" dirty="0" err="1">
                <a:latin typeface="+mj-lt"/>
              </a:rPr>
              <a:t>F</a:t>
            </a:r>
            <a:r>
              <a:rPr lang="nb-NO" sz="1600" i="1" baseline="30000" dirty="0" err="1">
                <a:latin typeface="+mj-lt"/>
              </a:rPr>
              <a:t>s</a:t>
            </a:r>
            <a:r>
              <a:rPr lang="nb-NO" sz="1600" i="1" dirty="0">
                <a:latin typeface="+mj-lt"/>
              </a:rPr>
              <a:t>=∞</a:t>
            </a:r>
            <a:endParaRPr lang="nb-NO" sz="1600" b="0" i="1" dirty="0">
              <a:latin typeface="+mj-lt"/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876805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63C8F9-ECB3-45E0-A60C-4B8ED46FA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549" y="198581"/>
            <a:ext cx="8168112" cy="2396069"/>
          </a:xfrm>
          <a:prstGeom prst="rect">
            <a:avLst/>
          </a:prstGeom>
        </p:spPr>
      </p:pic>
      <p:cxnSp>
        <p:nvCxnSpPr>
          <p:cNvPr id="3" name="Connector: Curved 2">
            <a:extLst>
              <a:ext uri="{FF2B5EF4-FFF2-40B4-BE49-F238E27FC236}">
                <a16:creationId xmlns:a16="http://schemas.microsoft.com/office/drawing/2014/main" id="{7D5A1C67-4220-4D1D-B240-33E1C4D87B98}"/>
              </a:ext>
            </a:extLst>
          </p:cNvPr>
          <p:cNvCxnSpPr>
            <a:cxnSpLocks/>
          </p:cNvCxnSpPr>
          <p:nvPr/>
        </p:nvCxnSpPr>
        <p:spPr>
          <a:xfrm>
            <a:off x="3238257" y="1671546"/>
            <a:ext cx="646487" cy="12700"/>
          </a:xfrm>
          <a:prstGeom prst="curvedConnector3">
            <a:avLst/>
          </a:prstGeom>
          <a:ln>
            <a:solidFill>
              <a:srgbClr val="F07EE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710B152C-62EA-4B4D-9FB6-B70B9FD53C0F}"/>
              </a:ext>
            </a:extLst>
          </p:cNvPr>
          <p:cNvCxnSpPr>
            <a:cxnSpLocks/>
          </p:cNvCxnSpPr>
          <p:nvPr/>
        </p:nvCxnSpPr>
        <p:spPr>
          <a:xfrm>
            <a:off x="5627151" y="1658846"/>
            <a:ext cx="646487" cy="12700"/>
          </a:xfrm>
          <a:prstGeom prst="curved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57DDA130-4953-43AF-869D-E9792C549715}"/>
              </a:ext>
            </a:extLst>
          </p:cNvPr>
          <p:cNvCxnSpPr>
            <a:cxnSpLocks/>
          </p:cNvCxnSpPr>
          <p:nvPr/>
        </p:nvCxnSpPr>
        <p:spPr>
          <a:xfrm>
            <a:off x="7969452" y="1652496"/>
            <a:ext cx="646487" cy="12700"/>
          </a:xfrm>
          <a:prstGeom prst="curvedConnector3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63CC0C9-B72D-4804-A4D8-BCB432304F53}"/>
              </a:ext>
            </a:extLst>
          </p:cNvPr>
          <p:cNvSpPr txBox="1"/>
          <p:nvPr/>
        </p:nvSpPr>
        <p:spPr>
          <a:xfrm>
            <a:off x="2442949" y="1952866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07EE2"/>
                </a:solidFill>
              </a:rPr>
              <a:t>F</a:t>
            </a:r>
            <a:r>
              <a:rPr lang="nb-NO" baseline="-25000" dirty="0">
                <a:solidFill>
                  <a:srgbClr val="F07EE2"/>
                </a:solidFill>
              </a:rPr>
              <a:t>0</a:t>
            </a:r>
            <a:r>
              <a:rPr lang="nb-NO" dirty="0">
                <a:solidFill>
                  <a:srgbClr val="F07EE2"/>
                </a:solidFill>
              </a:rPr>
              <a:t>=1</a:t>
            </a:r>
            <a:endParaRPr lang="nb-NO" baseline="-25000" dirty="0">
              <a:solidFill>
                <a:srgbClr val="F07EE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62F6F9-38C4-431B-ACE0-D33DBCC93639}"/>
              </a:ext>
            </a:extLst>
          </p:cNvPr>
          <p:cNvSpPr txBox="1"/>
          <p:nvPr/>
        </p:nvSpPr>
        <p:spPr>
          <a:xfrm>
            <a:off x="6904504" y="196320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3">
                    <a:lumMod val="75000"/>
                  </a:schemeClr>
                </a:solidFill>
              </a:rPr>
              <a:t>F</a:t>
            </a:r>
            <a:r>
              <a:rPr lang="nb-NO" baseline="-25000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nb-NO" dirty="0">
                <a:solidFill>
                  <a:schemeClr val="accent3">
                    <a:lumMod val="75000"/>
                  </a:schemeClr>
                </a:solidFill>
              </a:rPr>
              <a:t>=1</a:t>
            </a:r>
            <a:endParaRPr lang="nb-NO" baseline="-25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4BBF92-3285-4249-91F2-FB2B28199476}"/>
              </a:ext>
            </a:extLst>
          </p:cNvPr>
          <p:cNvSpPr txBox="1"/>
          <p:nvPr/>
        </p:nvSpPr>
        <p:spPr>
          <a:xfrm>
            <a:off x="9112155" y="1937723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4">
                    <a:lumMod val="75000"/>
                  </a:schemeClr>
                </a:solidFill>
              </a:rPr>
              <a:t>F</a:t>
            </a:r>
            <a:r>
              <a:rPr lang="nb-NO" baseline="-25000" dirty="0">
                <a:solidFill>
                  <a:schemeClr val="accent4">
                    <a:lumMod val="75000"/>
                  </a:schemeClr>
                </a:solidFill>
              </a:rPr>
              <a:t>3</a:t>
            </a:r>
            <a:r>
              <a:rPr lang="nb-NO" dirty="0">
                <a:solidFill>
                  <a:schemeClr val="accent4">
                    <a:lumMod val="75000"/>
                  </a:schemeClr>
                </a:solidFill>
              </a:rPr>
              <a:t>=1</a:t>
            </a:r>
            <a:endParaRPr lang="nb-NO" baseline="-25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FD1CC0-6566-40E2-93A2-2DF74B3B18C8}"/>
              </a:ext>
            </a:extLst>
          </p:cNvPr>
          <p:cNvSpPr txBox="1"/>
          <p:nvPr/>
        </p:nvSpPr>
        <p:spPr>
          <a:xfrm>
            <a:off x="4565420" y="1968019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1"/>
                </a:solidFill>
              </a:rPr>
              <a:t>F</a:t>
            </a:r>
            <a:r>
              <a:rPr lang="nb-NO" baseline="-25000" dirty="0">
                <a:solidFill>
                  <a:schemeClr val="accent1"/>
                </a:solidFill>
              </a:rPr>
              <a:t>1</a:t>
            </a:r>
            <a:r>
              <a:rPr lang="nb-NO" dirty="0">
                <a:solidFill>
                  <a:schemeClr val="accent1"/>
                </a:solidFill>
              </a:rPr>
              <a:t>=1</a:t>
            </a:r>
            <a:endParaRPr lang="nb-NO" baseline="-250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A8C2D533-C045-4892-867D-0CFEF585EECF}"/>
                  </a:ext>
                </a:extLst>
              </p14:cNvPr>
              <p14:cNvContentPartPr/>
              <p14:nvPr/>
            </p14:nvContentPartPr>
            <p14:xfrm>
              <a:off x="2648556" y="1111735"/>
              <a:ext cx="699614" cy="566368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A8C2D533-C045-4892-867D-0CFEF585EEC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39919" y="1102734"/>
                <a:ext cx="717248" cy="5840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104D09A1-418F-4570-A633-6DF52812C78D}"/>
                  </a:ext>
                </a:extLst>
              </p14:cNvPr>
              <p14:cNvContentPartPr/>
              <p14:nvPr/>
            </p14:nvContentPartPr>
            <p14:xfrm>
              <a:off x="4862174" y="1086423"/>
              <a:ext cx="699614" cy="566368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104D09A1-418F-4570-A633-6DF52812C78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53537" y="1077422"/>
                <a:ext cx="717248" cy="5840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3D1B8AB1-722D-48FB-8158-6A69F3F69F5D}"/>
                  </a:ext>
                </a:extLst>
              </p14:cNvPr>
              <p14:cNvContentPartPr/>
              <p14:nvPr/>
            </p14:nvContentPartPr>
            <p14:xfrm>
              <a:off x="7238831" y="1133351"/>
              <a:ext cx="699614" cy="566368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3D1B8AB1-722D-48FB-8158-6A69F3F69F5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30194" y="1124350"/>
                <a:ext cx="717248" cy="584011"/>
              </a:xfrm>
              <a:prstGeom prst="rect">
                <a:avLst/>
              </a:prstGeom>
            </p:spPr>
          </p:pic>
        </mc:Fallback>
      </mc:AlternateContent>
      <p:sp>
        <p:nvSpPr>
          <p:cNvPr id="70" name="Oval 69">
            <a:extLst>
              <a:ext uri="{FF2B5EF4-FFF2-40B4-BE49-F238E27FC236}">
                <a16:creationId xmlns:a16="http://schemas.microsoft.com/office/drawing/2014/main" id="{23DE2C77-B88F-4D9B-A9BD-32CAE93970F2}"/>
              </a:ext>
            </a:extLst>
          </p:cNvPr>
          <p:cNvSpPr/>
          <p:nvPr/>
        </p:nvSpPr>
        <p:spPr>
          <a:xfrm>
            <a:off x="9057563" y="272955"/>
            <a:ext cx="427630" cy="382137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53C1B8D-526A-4E30-8D05-5DE6DEAB6CAF}"/>
              </a:ext>
            </a:extLst>
          </p:cNvPr>
          <p:cNvCxnSpPr/>
          <p:nvPr/>
        </p:nvCxnSpPr>
        <p:spPr>
          <a:xfrm>
            <a:off x="9560257" y="450861"/>
            <a:ext cx="532262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AA770274-C8DF-43CD-9910-41B5AFBB7662}"/>
              </a:ext>
            </a:extLst>
          </p:cNvPr>
          <p:cNvSpPr txBox="1"/>
          <p:nvPr/>
        </p:nvSpPr>
        <p:spPr>
          <a:xfrm>
            <a:off x="10028437" y="22440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0131B84-4C6A-48D3-99AF-F43E4F09A2C6}"/>
              </a:ext>
            </a:extLst>
          </p:cNvPr>
          <p:cNvSpPr txBox="1"/>
          <p:nvPr/>
        </p:nvSpPr>
        <p:spPr>
          <a:xfrm>
            <a:off x="7147230" y="328821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=∞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C40985B-A42C-41D4-9A47-679197308766}"/>
              </a:ext>
            </a:extLst>
          </p:cNvPr>
          <p:cNvSpPr txBox="1"/>
          <p:nvPr/>
        </p:nvSpPr>
        <p:spPr>
          <a:xfrm>
            <a:off x="2662550" y="328821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=∞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EA212A42-7C9D-47B7-B7DD-2A7F50C2CC03}"/>
              </a:ext>
            </a:extLst>
          </p:cNvPr>
          <p:cNvSpPr txBox="1"/>
          <p:nvPr/>
        </p:nvSpPr>
        <p:spPr>
          <a:xfrm>
            <a:off x="4772362" y="334153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=∞</a:t>
            </a:r>
          </a:p>
        </p:txBody>
      </p:sp>
    </p:spTree>
    <p:extLst>
      <p:ext uri="{BB962C8B-B14F-4D97-AF65-F5344CB8AC3E}">
        <p14:creationId xmlns:p14="http://schemas.microsoft.com/office/powerpoint/2010/main" val="19786841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63C8F9-ECB3-45E0-A60C-4B8ED46FA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549" y="198581"/>
            <a:ext cx="8168112" cy="2396069"/>
          </a:xfrm>
          <a:prstGeom prst="rect">
            <a:avLst/>
          </a:prstGeom>
        </p:spPr>
      </p:pic>
      <p:cxnSp>
        <p:nvCxnSpPr>
          <p:cNvPr id="3" name="Connector: Curved 2">
            <a:extLst>
              <a:ext uri="{FF2B5EF4-FFF2-40B4-BE49-F238E27FC236}">
                <a16:creationId xmlns:a16="http://schemas.microsoft.com/office/drawing/2014/main" id="{7D5A1C67-4220-4D1D-B240-33E1C4D87B98}"/>
              </a:ext>
            </a:extLst>
          </p:cNvPr>
          <p:cNvCxnSpPr>
            <a:cxnSpLocks/>
          </p:cNvCxnSpPr>
          <p:nvPr/>
        </p:nvCxnSpPr>
        <p:spPr>
          <a:xfrm>
            <a:off x="3238257" y="1671546"/>
            <a:ext cx="646487" cy="12700"/>
          </a:xfrm>
          <a:prstGeom prst="curvedConnector3">
            <a:avLst/>
          </a:prstGeom>
          <a:ln>
            <a:solidFill>
              <a:srgbClr val="F07EE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710B152C-62EA-4B4D-9FB6-B70B9FD53C0F}"/>
              </a:ext>
            </a:extLst>
          </p:cNvPr>
          <p:cNvCxnSpPr>
            <a:cxnSpLocks/>
          </p:cNvCxnSpPr>
          <p:nvPr/>
        </p:nvCxnSpPr>
        <p:spPr>
          <a:xfrm>
            <a:off x="5627151" y="1658846"/>
            <a:ext cx="646487" cy="12700"/>
          </a:xfrm>
          <a:prstGeom prst="curved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57DDA130-4953-43AF-869D-E9792C549715}"/>
              </a:ext>
            </a:extLst>
          </p:cNvPr>
          <p:cNvCxnSpPr>
            <a:cxnSpLocks/>
          </p:cNvCxnSpPr>
          <p:nvPr/>
        </p:nvCxnSpPr>
        <p:spPr>
          <a:xfrm>
            <a:off x="7969452" y="1652496"/>
            <a:ext cx="646487" cy="12700"/>
          </a:xfrm>
          <a:prstGeom prst="curvedConnector3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63CC0C9-B72D-4804-A4D8-BCB432304F53}"/>
              </a:ext>
            </a:extLst>
          </p:cNvPr>
          <p:cNvSpPr txBox="1"/>
          <p:nvPr/>
        </p:nvSpPr>
        <p:spPr>
          <a:xfrm>
            <a:off x="2442949" y="1952866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07EE2"/>
                </a:solidFill>
              </a:rPr>
              <a:t>F</a:t>
            </a:r>
            <a:r>
              <a:rPr lang="nb-NO" baseline="-25000" dirty="0">
                <a:solidFill>
                  <a:srgbClr val="F07EE2"/>
                </a:solidFill>
              </a:rPr>
              <a:t>0</a:t>
            </a:r>
            <a:r>
              <a:rPr lang="nb-NO" dirty="0">
                <a:solidFill>
                  <a:srgbClr val="F07EE2"/>
                </a:solidFill>
              </a:rPr>
              <a:t>=1</a:t>
            </a:r>
            <a:endParaRPr lang="nb-NO" baseline="-25000" dirty="0">
              <a:solidFill>
                <a:srgbClr val="F07EE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62F6F9-38C4-431B-ACE0-D33DBCC93639}"/>
              </a:ext>
            </a:extLst>
          </p:cNvPr>
          <p:cNvSpPr txBox="1"/>
          <p:nvPr/>
        </p:nvSpPr>
        <p:spPr>
          <a:xfrm>
            <a:off x="6904504" y="196320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3">
                    <a:lumMod val="75000"/>
                  </a:schemeClr>
                </a:solidFill>
              </a:rPr>
              <a:t>F</a:t>
            </a:r>
            <a:r>
              <a:rPr lang="nb-NO" baseline="-25000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nb-NO" dirty="0">
                <a:solidFill>
                  <a:schemeClr val="accent3">
                    <a:lumMod val="75000"/>
                  </a:schemeClr>
                </a:solidFill>
              </a:rPr>
              <a:t>=1</a:t>
            </a:r>
            <a:endParaRPr lang="nb-NO" baseline="-25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4BBF92-3285-4249-91F2-FB2B28199476}"/>
              </a:ext>
            </a:extLst>
          </p:cNvPr>
          <p:cNvSpPr txBox="1"/>
          <p:nvPr/>
        </p:nvSpPr>
        <p:spPr>
          <a:xfrm>
            <a:off x="9112155" y="1937723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4">
                    <a:lumMod val="75000"/>
                  </a:schemeClr>
                </a:solidFill>
              </a:rPr>
              <a:t>F</a:t>
            </a:r>
            <a:r>
              <a:rPr lang="nb-NO" baseline="-25000" dirty="0">
                <a:solidFill>
                  <a:schemeClr val="accent4">
                    <a:lumMod val="75000"/>
                  </a:schemeClr>
                </a:solidFill>
              </a:rPr>
              <a:t>3</a:t>
            </a:r>
            <a:r>
              <a:rPr lang="nb-NO" dirty="0">
                <a:solidFill>
                  <a:schemeClr val="accent4">
                    <a:lumMod val="75000"/>
                  </a:schemeClr>
                </a:solidFill>
              </a:rPr>
              <a:t>=1</a:t>
            </a:r>
            <a:endParaRPr lang="nb-NO" baseline="-25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FD1CC0-6566-40E2-93A2-2DF74B3B18C8}"/>
              </a:ext>
            </a:extLst>
          </p:cNvPr>
          <p:cNvSpPr txBox="1"/>
          <p:nvPr/>
        </p:nvSpPr>
        <p:spPr>
          <a:xfrm>
            <a:off x="4565420" y="1968019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1"/>
                </a:solidFill>
              </a:rPr>
              <a:t>F</a:t>
            </a:r>
            <a:r>
              <a:rPr lang="nb-NO" baseline="-25000" dirty="0">
                <a:solidFill>
                  <a:schemeClr val="accent1"/>
                </a:solidFill>
              </a:rPr>
              <a:t>1</a:t>
            </a:r>
            <a:r>
              <a:rPr lang="nb-NO" dirty="0">
                <a:solidFill>
                  <a:schemeClr val="accent1"/>
                </a:solidFill>
              </a:rPr>
              <a:t>=0.5</a:t>
            </a:r>
            <a:endParaRPr lang="nb-NO" baseline="-250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A8C2D533-C045-4892-867D-0CFEF585EECF}"/>
                  </a:ext>
                </a:extLst>
              </p14:cNvPr>
              <p14:cNvContentPartPr/>
              <p14:nvPr/>
            </p14:nvContentPartPr>
            <p14:xfrm>
              <a:off x="2648556" y="1111735"/>
              <a:ext cx="699614" cy="566368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A8C2D533-C045-4892-867D-0CFEF585EEC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39919" y="1102734"/>
                <a:ext cx="717248" cy="5840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104D09A1-418F-4570-A633-6DF52812C78D}"/>
                  </a:ext>
                </a:extLst>
              </p14:cNvPr>
              <p14:cNvContentPartPr/>
              <p14:nvPr/>
            </p14:nvContentPartPr>
            <p14:xfrm>
              <a:off x="4862174" y="1086423"/>
              <a:ext cx="699614" cy="566368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104D09A1-418F-4570-A633-6DF52812C78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53537" y="1077422"/>
                <a:ext cx="717248" cy="5840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3D1B8AB1-722D-48FB-8158-6A69F3F69F5D}"/>
                  </a:ext>
                </a:extLst>
              </p14:cNvPr>
              <p14:cNvContentPartPr/>
              <p14:nvPr/>
            </p14:nvContentPartPr>
            <p14:xfrm>
              <a:off x="7238831" y="1133351"/>
              <a:ext cx="699614" cy="566368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3D1B8AB1-722D-48FB-8158-6A69F3F69F5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30194" y="1124350"/>
                <a:ext cx="717248" cy="584011"/>
              </a:xfrm>
              <a:prstGeom prst="rect">
                <a:avLst/>
              </a:prstGeom>
            </p:spPr>
          </p:pic>
        </mc:Fallback>
      </mc:AlternateContent>
      <p:sp>
        <p:nvSpPr>
          <p:cNvPr id="70" name="Oval 69">
            <a:extLst>
              <a:ext uri="{FF2B5EF4-FFF2-40B4-BE49-F238E27FC236}">
                <a16:creationId xmlns:a16="http://schemas.microsoft.com/office/drawing/2014/main" id="{23DE2C77-B88F-4D9B-A9BD-32CAE93970F2}"/>
              </a:ext>
            </a:extLst>
          </p:cNvPr>
          <p:cNvSpPr/>
          <p:nvPr/>
        </p:nvSpPr>
        <p:spPr>
          <a:xfrm>
            <a:off x="9057563" y="272955"/>
            <a:ext cx="427630" cy="382137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53C1B8D-526A-4E30-8D05-5DE6DEAB6CAF}"/>
              </a:ext>
            </a:extLst>
          </p:cNvPr>
          <p:cNvCxnSpPr/>
          <p:nvPr/>
        </p:nvCxnSpPr>
        <p:spPr>
          <a:xfrm>
            <a:off x="9560257" y="450861"/>
            <a:ext cx="532262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AA770274-C8DF-43CD-9910-41B5AFBB7662}"/>
              </a:ext>
            </a:extLst>
          </p:cNvPr>
          <p:cNvSpPr txBox="1"/>
          <p:nvPr/>
        </p:nvSpPr>
        <p:spPr>
          <a:xfrm>
            <a:off x="10028437" y="22440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7030A0"/>
                </a:solidFill>
              </a:rPr>
              <a:t>1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2E71C17B-5D6A-478F-8750-A008A9E25EDC}"/>
              </a:ext>
            </a:extLst>
          </p:cNvPr>
          <p:cNvGrpSpPr/>
          <p:nvPr/>
        </p:nvGrpSpPr>
        <p:grpSpPr>
          <a:xfrm>
            <a:off x="4506802" y="-48232"/>
            <a:ext cx="1179835" cy="690162"/>
            <a:chOff x="4506802" y="-48232"/>
            <a:chExt cx="1179835" cy="690162"/>
          </a:xfrm>
          <a:noFill/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749B46C7-3504-4A89-87F4-AB28E164254B}"/>
                </a:ext>
              </a:extLst>
            </p:cNvPr>
            <p:cNvSpPr/>
            <p:nvPr/>
          </p:nvSpPr>
          <p:spPr>
            <a:xfrm>
              <a:off x="4506802" y="259793"/>
              <a:ext cx="427630" cy="382137"/>
            </a:xfrm>
            <a:prstGeom prst="ellipse">
              <a:avLst/>
            </a:prstGeom>
            <a:grpFill/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7C5FD5B2-857B-4352-9450-F589EC31157B}"/>
                </a:ext>
              </a:extLst>
            </p:cNvPr>
            <p:cNvGrpSpPr/>
            <p:nvPr/>
          </p:nvGrpSpPr>
          <p:grpSpPr>
            <a:xfrm>
              <a:off x="4733023" y="-48232"/>
              <a:ext cx="953614" cy="651297"/>
              <a:chOff x="4733023" y="-48232"/>
              <a:chExt cx="953614" cy="651297"/>
            </a:xfrm>
            <a:grpFill/>
          </p:grpSpPr>
          <p:cxnSp>
            <p:nvCxnSpPr>
              <p:cNvPr id="76" name="Connector: Elbow 75">
                <a:extLst>
                  <a:ext uri="{FF2B5EF4-FFF2-40B4-BE49-F238E27FC236}">
                    <a16:creationId xmlns:a16="http://schemas.microsoft.com/office/drawing/2014/main" id="{CA712B1E-B3E2-4114-9CB9-848704B364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33023" y="36613"/>
                <a:ext cx="575956" cy="557121"/>
              </a:xfrm>
              <a:prstGeom prst="bentConnector3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nector: Elbow 80">
                <a:extLst>
                  <a:ext uri="{FF2B5EF4-FFF2-40B4-BE49-F238E27FC236}">
                    <a16:creationId xmlns:a16="http://schemas.microsoft.com/office/drawing/2014/main" id="{800FC731-22DA-47FA-BD6C-D40023ABF97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5156505" y="72933"/>
                <a:ext cx="651297" cy="408967"/>
              </a:xfrm>
              <a:prstGeom prst="bentConnector3">
                <a:avLst>
                  <a:gd name="adj1" fmla="val 100292"/>
                </a:avLst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40131B84-4C6A-48D3-99AF-F43E4F09A2C6}"/>
              </a:ext>
            </a:extLst>
          </p:cNvPr>
          <p:cNvSpPr txBox="1"/>
          <p:nvPr/>
        </p:nvSpPr>
        <p:spPr>
          <a:xfrm>
            <a:off x="7147230" y="328821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=∞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C40985B-A42C-41D4-9A47-679197308766}"/>
              </a:ext>
            </a:extLst>
          </p:cNvPr>
          <p:cNvSpPr txBox="1"/>
          <p:nvPr/>
        </p:nvSpPr>
        <p:spPr>
          <a:xfrm>
            <a:off x="2662550" y="328821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=∞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18867D-5AFE-4E33-B853-B11AA957965E}"/>
              </a:ext>
            </a:extLst>
          </p:cNvPr>
          <p:cNvSpPr txBox="1"/>
          <p:nvPr/>
        </p:nvSpPr>
        <p:spPr>
          <a:xfrm>
            <a:off x="4891056" y="525734"/>
            <a:ext cx="539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tx2"/>
                </a:solidFill>
              </a:rPr>
              <a:t>0.5</a:t>
            </a:r>
          </a:p>
        </p:txBody>
      </p:sp>
    </p:spTree>
    <p:extLst>
      <p:ext uri="{BB962C8B-B14F-4D97-AF65-F5344CB8AC3E}">
        <p14:creationId xmlns:p14="http://schemas.microsoft.com/office/powerpoint/2010/main" val="2203561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40006A-8CBF-4AD2-83C6-40D5D135C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7362" y="109238"/>
            <a:ext cx="8072845" cy="5983583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000EC56C-B89F-47AE-8E10-D7BD72230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904343" y="1013705"/>
            <a:ext cx="5804704" cy="435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8540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63C8F9-ECB3-45E0-A60C-4B8ED46FA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549" y="198581"/>
            <a:ext cx="8168112" cy="2396069"/>
          </a:xfrm>
          <a:prstGeom prst="rect">
            <a:avLst/>
          </a:prstGeom>
        </p:spPr>
      </p:pic>
      <p:cxnSp>
        <p:nvCxnSpPr>
          <p:cNvPr id="3" name="Connector: Curved 2">
            <a:extLst>
              <a:ext uri="{FF2B5EF4-FFF2-40B4-BE49-F238E27FC236}">
                <a16:creationId xmlns:a16="http://schemas.microsoft.com/office/drawing/2014/main" id="{7D5A1C67-4220-4D1D-B240-33E1C4D87B98}"/>
              </a:ext>
            </a:extLst>
          </p:cNvPr>
          <p:cNvCxnSpPr>
            <a:cxnSpLocks/>
          </p:cNvCxnSpPr>
          <p:nvPr/>
        </p:nvCxnSpPr>
        <p:spPr>
          <a:xfrm>
            <a:off x="3238257" y="1671546"/>
            <a:ext cx="646487" cy="12700"/>
          </a:xfrm>
          <a:prstGeom prst="curvedConnector3">
            <a:avLst/>
          </a:prstGeom>
          <a:ln>
            <a:solidFill>
              <a:srgbClr val="F07EE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710B152C-62EA-4B4D-9FB6-B70B9FD53C0F}"/>
              </a:ext>
            </a:extLst>
          </p:cNvPr>
          <p:cNvCxnSpPr>
            <a:cxnSpLocks/>
          </p:cNvCxnSpPr>
          <p:nvPr/>
        </p:nvCxnSpPr>
        <p:spPr>
          <a:xfrm>
            <a:off x="5627151" y="1658846"/>
            <a:ext cx="646487" cy="12700"/>
          </a:xfrm>
          <a:prstGeom prst="curved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57DDA130-4953-43AF-869D-E9792C549715}"/>
              </a:ext>
            </a:extLst>
          </p:cNvPr>
          <p:cNvCxnSpPr>
            <a:cxnSpLocks/>
          </p:cNvCxnSpPr>
          <p:nvPr/>
        </p:nvCxnSpPr>
        <p:spPr>
          <a:xfrm>
            <a:off x="7969452" y="1652496"/>
            <a:ext cx="646487" cy="12700"/>
          </a:xfrm>
          <a:prstGeom prst="curvedConnector3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63CC0C9-B72D-4804-A4D8-BCB432304F53}"/>
              </a:ext>
            </a:extLst>
          </p:cNvPr>
          <p:cNvSpPr txBox="1"/>
          <p:nvPr/>
        </p:nvSpPr>
        <p:spPr>
          <a:xfrm>
            <a:off x="2442949" y="1952866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07EE2"/>
                </a:solidFill>
              </a:rPr>
              <a:t>F</a:t>
            </a:r>
            <a:r>
              <a:rPr lang="nb-NO" baseline="-25000" dirty="0">
                <a:solidFill>
                  <a:srgbClr val="F07EE2"/>
                </a:solidFill>
              </a:rPr>
              <a:t>0</a:t>
            </a:r>
            <a:r>
              <a:rPr lang="nb-NO" dirty="0">
                <a:solidFill>
                  <a:srgbClr val="F07EE2"/>
                </a:solidFill>
              </a:rPr>
              <a:t>=0.5</a:t>
            </a:r>
            <a:endParaRPr lang="nb-NO" baseline="-25000" dirty="0">
              <a:solidFill>
                <a:srgbClr val="F07EE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62F6F9-38C4-431B-ACE0-D33DBCC93639}"/>
              </a:ext>
            </a:extLst>
          </p:cNvPr>
          <p:cNvSpPr txBox="1"/>
          <p:nvPr/>
        </p:nvSpPr>
        <p:spPr>
          <a:xfrm>
            <a:off x="6904504" y="196320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3">
                    <a:lumMod val="75000"/>
                  </a:schemeClr>
                </a:solidFill>
              </a:rPr>
              <a:t>F</a:t>
            </a:r>
            <a:r>
              <a:rPr lang="nb-NO" baseline="-25000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nb-NO" dirty="0">
                <a:solidFill>
                  <a:schemeClr val="accent3">
                    <a:lumMod val="75000"/>
                  </a:schemeClr>
                </a:solidFill>
              </a:rPr>
              <a:t>=1</a:t>
            </a:r>
            <a:endParaRPr lang="nb-NO" baseline="-25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4BBF92-3285-4249-91F2-FB2B28199476}"/>
              </a:ext>
            </a:extLst>
          </p:cNvPr>
          <p:cNvSpPr txBox="1"/>
          <p:nvPr/>
        </p:nvSpPr>
        <p:spPr>
          <a:xfrm>
            <a:off x="9112155" y="1937723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4">
                    <a:lumMod val="75000"/>
                  </a:schemeClr>
                </a:solidFill>
              </a:rPr>
              <a:t>F</a:t>
            </a:r>
            <a:r>
              <a:rPr lang="nb-NO" baseline="-25000" dirty="0">
                <a:solidFill>
                  <a:schemeClr val="accent4">
                    <a:lumMod val="75000"/>
                  </a:schemeClr>
                </a:solidFill>
              </a:rPr>
              <a:t>3</a:t>
            </a:r>
            <a:r>
              <a:rPr lang="nb-NO" dirty="0">
                <a:solidFill>
                  <a:schemeClr val="accent4">
                    <a:lumMod val="75000"/>
                  </a:schemeClr>
                </a:solidFill>
              </a:rPr>
              <a:t>=1</a:t>
            </a:r>
            <a:endParaRPr lang="nb-NO" baseline="-25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FD1CC0-6566-40E2-93A2-2DF74B3B18C8}"/>
              </a:ext>
            </a:extLst>
          </p:cNvPr>
          <p:cNvSpPr txBox="1"/>
          <p:nvPr/>
        </p:nvSpPr>
        <p:spPr>
          <a:xfrm>
            <a:off x="4565420" y="1968019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1"/>
                </a:solidFill>
              </a:rPr>
              <a:t>F</a:t>
            </a:r>
            <a:r>
              <a:rPr lang="nb-NO" baseline="-25000" dirty="0">
                <a:solidFill>
                  <a:schemeClr val="accent1"/>
                </a:solidFill>
              </a:rPr>
              <a:t>1</a:t>
            </a:r>
            <a:r>
              <a:rPr lang="nb-NO" dirty="0">
                <a:solidFill>
                  <a:schemeClr val="accent1"/>
                </a:solidFill>
              </a:rPr>
              <a:t>=0.5</a:t>
            </a:r>
            <a:endParaRPr lang="nb-NO" baseline="-250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A8C2D533-C045-4892-867D-0CFEF585EECF}"/>
                  </a:ext>
                </a:extLst>
              </p14:cNvPr>
              <p14:cNvContentPartPr/>
              <p14:nvPr/>
            </p14:nvContentPartPr>
            <p14:xfrm>
              <a:off x="2648556" y="1111735"/>
              <a:ext cx="699614" cy="566368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A8C2D533-C045-4892-867D-0CFEF585EEC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39919" y="1102734"/>
                <a:ext cx="717248" cy="5840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3D1B8AB1-722D-48FB-8158-6A69F3F69F5D}"/>
                  </a:ext>
                </a:extLst>
              </p14:cNvPr>
              <p14:cNvContentPartPr/>
              <p14:nvPr/>
            </p14:nvContentPartPr>
            <p14:xfrm>
              <a:off x="7238831" y="1133351"/>
              <a:ext cx="699614" cy="566368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3D1B8AB1-722D-48FB-8158-6A69F3F69F5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30194" y="1124350"/>
                <a:ext cx="717248" cy="584011"/>
              </a:xfrm>
              <a:prstGeom prst="rect">
                <a:avLst/>
              </a:prstGeom>
            </p:spPr>
          </p:pic>
        </mc:Fallback>
      </mc:AlternateContent>
      <p:sp>
        <p:nvSpPr>
          <p:cNvPr id="70" name="Oval 69">
            <a:extLst>
              <a:ext uri="{FF2B5EF4-FFF2-40B4-BE49-F238E27FC236}">
                <a16:creationId xmlns:a16="http://schemas.microsoft.com/office/drawing/2014/main" id="{23DE2C77-B88F-4D9B-A9BD-32CAE93970F2}"/>
              </a:ext>
            </a:extLst>
          </p:cNvPr>
          <p:cNvSpPr/>
          <p:nvPr/>
        </p:nvSpPr>
        <p:spPr>
          <a:xfrm>
            <a:off x="9057563" y="272955"/>
            <a:ext cx="427630" cy="382137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53C1B8D-526A-4E30-8D05-5DE6DEAB6CAF}"/>
              </a:ext>
            </a:extLst>
          </p:cNvPr>
          <p:cNvCxnSpPr/>
          <p:nvPr/>
        </p:nvCxnSpPr>
        <p:spPr>
          <a:xfrm>
            <a:off x="9560257" y="450861"/>
            <a:ext cx="532262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AA770274-C8DF-43CD-9910-41B5AFBB7662}"/>
              </a:ext>
            </a:extLst>
          </p:cNvPr>
          <p:cNvSpPr txBox="1"/>
          <p:nvPr/>
        </p:nvSpPr>
        <p:spPr>
          <a:xfrm>
            <a:off x="10028437" y="22440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7030A0"/>
                </a:solidFill>
              </a:rPr>
              <a:t>1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2E71C17B-5D6A-478F-8750-A008A9E25EDC}"/>
              </a:ext>
            </a:extLst>
          </p:cNvPr>
          <p:cNvGrpSpPr/>
          <p:nvPr/>
        </p:nvGrpSpPr>
        <p:grpSpPr>
          <a:xfrm>
            <a:off x="4506802" y="-48232"/>
            <a:ext cx="1179835" cy="943298"/>
            <a:chOff x="4506802" y="-48232"/>
            <a:chExt cx="1179835" cy="943298"/>
          </a:xfrm>
          <a:noFill/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749B46C7-3504-4A89-87F4-AB28E164254B}"/>
                </a:ext>
              </a:extLst>
            </p:cNvPr>
            <p:cNvSpPr/>
            <p:nvPr/>
          </p:nvSpPr>
          <p:spPr>
            <a:xfrm>
              <a:off x="4506802" y="259793"/>
              <a:ext cx="427630" cy="382137"/>
            </a:xfrm>
            <a:prstGeom prst="ellipse">
              <a:avLst/>
            </a:prstGeom>
            <a:grpFill/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7C5FD5B2-857B-4352-9450-F589EC31157B}"/>
                </a:ext>
              </a:extLst>
            </p:cNvPr>
            <p:cNvGrpSpPr/>
            <p:nvPr/>
          </p:nvGrpSpPr>
          <p:grpSpPr>
            <a:xfrm>
              <a:off x="4733023" y="-48232"/>
              <a:ext cx="953614" cy="943298"/>
              <a:chOff x="4733023" y="-48232"/>
              <a:chExt cx="953614" cy="943298"/>
            </a:xfrm>
            <a:grpFill/>
          </p:grpSpPr>
          <p:cxnSp>
            <p:nvCxnSpPr>
              <p:cNvPr id="76" name="Connector: Elbow 75">
                <a:extLst>
                  <a:ext uri="{FF2B5EF4-FFF2-40B4-BE49-F238E27FC236}">
                    <a16:creationId xmlns:a16="http://schemas.microsoft.com/office/drawing/2014/main" id="{CA712B1E-B3E2-4114-9CB9-848704B364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33023" y="36613"/>
                <a:ext cx="575956" cy="557121"/>
              </a:xfrm>
              <a:prstGeom prst="bentConnector3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nector: Elbow 80">
                <a:extLst>
                  <a:ext uri="{FF2B5EF4-FFF2-40B4-BE49-F238E27FC236}">
                    <a16:creationId xmlns:a16="http://schemas.microsoft.com/office/drawing/2014/main" id="{800FC731-22DA-47FA-BD6C-D40023ABF97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5156505" y="72933"/>
                <a:ext cx="651297" cy="408967"/>
              </a:xfrm>
              <a:prstGeom prst="bentConnector3">
                <a:avLst>
                  <a:gd name="adj1" fmla="val 100292"/>
                </a:avLst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3649E635-9B96-43D2-96FA-43B1E81F2A92}"/>
                  </a:ext>
                </a:extLst>
              </p:cNvPr>
              <p:cNvSpPr txBox="1"/>
              <p:nvPr/>
            </p:nvSpPr>
            <p:spPr>
              <a:xfrm>
                <a:off x="4891056" y="525734"/>
                <a:ext cx="539458" cy="36933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nb-NO" dirty="0">
                    <a:solidFill>
                      <a:schemeClr val="tx2"/>
                    </a:solidFill>
                  </a:rPr>
                  <a:t>0.5</a:t>
                </a:r>
              </a:p>
            </p:txBody>
          </p:sp>
        </p:grp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40131B84-4C6A-48D3-99AF-F43E4F09A2C6}"/>
              </a:ext>
            </a:extLst>
          </p:cNvPr>
          <p:cNvSpPr txBox="1"/>
          <p:nvPr/>
        </p:nvSpPr>
        <p:spPr>
          <a:xfrm>
            <a:off x="7147230" y="328821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=∞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C40985B-A42C-41D4-9A47-679197308766}"/>
              </a:ext>
            </a:extLst>
          </p:cNvPr>
          <p:cNvSpPr txBox="1"/>
          <p:nvPr/>
        </p:nvSpPr>
        <p:spPr>
          <a:xfrm>
            <a:off x="2662550" y="328821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=∞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10D57FD-DC03-4672-9742-F6308BF8A4E1}"/>
              </a:ext>
            </a:extLst>
          </p:cNvPr>
          <p:cNvCxnSpPr/>
          <p:nvPr/>
        </p:nvCxnSpPr>
        <p:spPr>
          <a:xfrm>
            <a:off x="5943600" y="1684246"/>
            <a:ext cx="0" cy="3902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971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63C8F9-ECB3-45E0-A60C-4B8ED46FA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549" y="198581"/>
            <a:ext cx="8168112" cy="2396069"/>
          </a:xfrm>
          <a:prstGeom prst="rect">
            <a:avLst/>
          </a:prstGeom>
        </p:spPr>
      </p:pic>
      <p:cxnSp>
        <p:nvCxnSpPr>
          <p:cNvPr id="3" name="Connector: Curved 2">
            <a:extLst>
              <a:ext uri="{FF2B5EF4-FFF2-40B4-BE49-F238E27FC236}">
                <a16:creationId xmlns:a16="http://schemas.microsoft.com/office/drawing/2014/main" id="{7D5A1C67-4220-4D1D-B240-33E1C4D87B98}"/>
              </a:ext>
            </a:extLst>
          </p:cNvPr>
          <p:cNvCxnSpPr>
            <a:cxnSpLocks/>
          </p:cNvCxnSpPr>
          <p:nvPr/>
        </p:nvCxnSpPr>
        <p:spPr>
          <a:xfrm>
            <a:off x="3238257" y="1671546"/>
            <a:ext cx="646487" cy="12700"/>
          </a:xfrm>
          <a:prstGeom prst="curvedConnector3">
            <a:avLst/>
          </a:prstGeom>
          <a:ln>
            <a:solidFill>
              <a:srgbClr val="F07EE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710B152C-62EA-4B4D-9FB6-B70B9FD53C0F}"/>
              </a:ext>
            </a:extLst>
          </p:cNvPr>
          <p:cNvCxnSpPr>
            <a:cxnSpLocks/>
          </p:cNvCxnSpPr>
          <p:nvPr/>
        </p:nvCxnSpPr>
        <p:spPr>
          <a:xfrm>
            <a:off x="5581832" y="2083871"/>
            <a:ext cx="646487" cy="12700"/>
          </a:xfrm>
          <a:prstGeom prst="curvedConnector3">
            <a:avLst>
              <a:gd name="adj1" fmla="val 50001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57DDA130-4953-43AF-869D-E9792C549715}"/>
              </a:ext>
            </a:extLst>
          </p:cNvPr>
          <p:cNvCxnSpPr>
            <a:cxnSpLocks/>
          </p:cNvCxnSpPr>
          <p:nvPr/>
        </p:nvCxnSpPr>
        <p:spPr>
          <a:xfrm>
            <a:off x="7969452" y="1652496"/>
            <a:ext cx="646487" cy="12700"/>
          </a:xfrm>
          <a:prstGeom prst="curvedConnector3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63CC0C9-B72D-4804-A4D8-BCB432304F53}"/>
              </a:ext>
            </a:extLst>
          </p:cNvPr>
          <p:cNvSpPr txBox="1"/>
          <p:nvPr/>
        </p:nvSpPr>
        <p:spPr>
          <a:xfrm>
            <a:off x="2442949" y="1952866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07EE2"/>
                </a:solidFill>
              </a:rPr>
              <a:t>F</a:t>
            </a:r>
            <a:r>
              <a:rPr lang="nb-NO" baseline="-25000" dirty="0">
                <a:solidFill>
                  <a:srgbClr val="F07EE2"/>
                </a:solidFill>
              </a:rPr>
              <a:t>0</a:t>
            </a:r>
            <a:r>
              <a:rPr lang="nb-NO" dirty="0">
                <a:solidFill>
                  <a:srgbClr val="F07EE2"/>
                </a:solidFill>
              </a:rPr>
              <a:t>=0.5</a:t>
            </a:r>
            <a:endParaRPr lang="nb-NO" baseline="-25000" dirty="0">
              <a:solidFill>
                <a:srgbClr val="F07EE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62F6F9-38C4-431B-ACE0-D33DBCC93639}"/>
              </a:ext>
            </a:extLst>
          </p:cNvPr>
          <p:cNvSpPr txBox="1"/>
          <p:nvPr/>
        </p:nvSpPr>
        <p:spPr>
          <a:xfrm>
            <a:off x="6904504" y="1963201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3">
                    <a:lumMod val="75000"/>
                  </a:schemeClr>
                </a:solidFill>
              </a:rPr>
              <a:t>F</a:t>
            </a:r>
            <a:r>
              <a:rPr lang="nb-NO" baseline="-25000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nb-NO" dirty="0">
                <a:solidFill>
                  <a:schemeClr val="accent3">
                    <a:lumMod val="75000"/>
                  </a:schemeClr>
                </a:solidFill>
              </a:rPr>
              <a:t>=0.5</a:t>
            </a:r>
            <a:endParaRPr lang="nb-NO" baseline="-25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4BBF92-3285-4249-91F2-FB2B28199476}"/>
              </a:ext>
            </a:extLst>
          </p:cNvPr>
          <p:cNvSpPr txBox="1"/>
          <p:nvPr/>
        </p:nvSpPr>
        <p:spPr>
          <a:xfrm>
            <a:off x="9112155" y="1937723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4">
                    <a:lumMod val="75000"/>
                  </a:schemeClr>
                </a:solidFill>
              </a:rPr>
              <a:t>F</a:t>
            </a:r>
            <a:r>
              <a:rPr lang="nb-NO" baseline="-25000" dirty="0">
                <a:solidFill>
                  <a:schemeClr val="accent4">
                    <a:lumMod val="75000"/>
                  </a:schemeClr>
                </a:solidFill>
              </a:rPr>
              <a:t>3</a:t>
            </a:r>
            <a:r>
              <a:rPr lang="nb-NO" dirty="0">
                <a:solidFill>
                  <a:schemeClr val="accent4">
                    <a:lumMod val="75000"/>
                  </a:schemeClr>
                </a:solidFill>
              </a:rPr>
              <a:t>=1</a:t>
            </a:r>
            <a:endParaRPr lang="nb-NO" baseline="-25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FD1CC0-6566-40E2-93A2-2DF74B3B18C8}"/>
              </a:ext>
            </a:extLst>
          </p:cNvPr>
          <p:cNvSpPr txBox="1"/>
          <p:nvPr/>
        </p:nvSpPr>
        <p:spPr>
          <a:xfrm>
            <a:off x="4565420" y="1968019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1"/>
                </a:solidFill>
              </a:rPr>
              <a:t>F</a:t>
            </a:r>
            <a:r>
              <a:rPr lang="nb-NO" baseline="-25000" dirty="0">
                <a:solidFill>
                  <a:schemeClr val="accent1"/>
                </a:solidFill>
              </a:rPr>
              <a:t>1</a:t>
            </a:r>
            <a:r>
              <a:rPr lang="nb-NO" dirty="0">
                <a:solidFill>
                  <a:schemeClr val="accent1"/>
                </a:solidFill>
              </a:rPr>
              <a:t>=0.5</a:t>
            </a:r>
            <a:endParaRPr lang="nb-NO" baseline="-250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A8C2D533-C045-4892-867D-0CFEF585EECF}"/>
                  </a:ext>
                </a:extLst>
              </p14:cNvPr>
              <p14:cNvContentPartPr/>
              <p14:nvPr/>
            </p14:nvContentPartPr>
            <p14:xfrm>
              <a:off x="2648556" y="1111735"/>
              <a:ext cx="699614" cy="566368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A8C2D533-C045-4892-867D-0CFEF585EEC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39919" y="1102734"/>
                <a:ext cx="717248" cy="5840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104D09A1-418F-4570-A633-6DF52812C78D}"/>
                  </a:ext>
                </a:extLst>
              </p14:cNvPr>
              <p14:cNvContentPartPr/>
              <p14:nvPr/>
            </p14:nvContentPartPr>
            <p14:xfrm flipH="1">
              <a:off x="6332560" y="1066243"/>
              <a:ext cx="770773" cy="566368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104D09A1-418F-4570-A633-6DF52812C78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6323560" y="1057242"/>
                <a:ext cx="788413" cy="584011"/>
              </a:xfrm>
              <a:prstGeom prst="rect">
                <a:avLst/>
              </a:prstGeom>
            </p:spPr>
          </p:pic>
        </mc:Fallback>
      </mc:AlternateContent>
      <p:sp>
        <p:nvSpPr>
          <p:cNvPr id="70" name="Oval 69">
            <a:extLst>
              <a:ext uri="{FF2B5EF4-FFF2-40B4-BE49-F238E27FC236}">
                <a16:creationId xmlns:a16="http://schemas.microsoft.com/office/drawing/2014/main" id="{23DE2C77-B88F-4D9B-A9BD-32CAE93970F2}"/>
              </a:ext>
            </a:extLst>
          </p:cNvPr>
          <p:cNvSpPr/>
          <p:nvPr/>
        </p:nvSpPr>
        <p:spPr>
          <a:xfrm>
            <a:off x="9057563" y="272955"/>
            <a:ext cx="427630" cy="382137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53C1B8D-526A-4E30-8D05-5DE6DEAB6CAF}"/>
              </a:ext>
            </a:extLst>
          </p:cNvPr>
          <p:cNvCxnSpPr/>
          <p:nvPr/>
        </p:nvCxnSpPr>
        <p:spPr>
          <a:xfrm>
            <a:off x="9560257" y="450861"/>
            <a:ext cx="532262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AA770274-C8DF-43CD-9910-41B5AFBB7662}"/>
              </a:ext>
            </a:extLst>
          </p:cNvPr>
          <p:cNvSpPr txBox="1"/>
          <p:nvPr/>
        </p:nvSpPr>
        <p:spPr>
          <a:xfrm>
            <a:off x="10028437" y="22440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7030A0"/>
                </a:solidFill>
              </a:rPr>
              <a:t>1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2E71C17B-5D6A-478F-8750-A008A9E25EDC}"/>
              </a:ext>
            </a:extLst>
          </p:cNvPr>
          <p:cNvGrpSpPr/>
          <p:nvPr/>
        </p:nvGrpSpPr>
        <p:grpSpPr>
          <a:xfrm>
            <a:off x="4506802" y="-48232"/>
            <a:ext cx="1179835" cy="943298"/>
            <a:chOff x="4506802" y="-48232"/>
            <a:chExt cx="1179835" cy="943298"/>
          </a:xfrm>
          <a:noFill/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749B46C7-3504-4A89-87F4-AB28E164254B}"/>
                </a:ext>
              </a:extLst>
            </p:cNvPr>
            <p:cNvSpPr/>
            <p:nvPr/>
          </p:nvSpPr>
          <p:spPr>
            <a:xfrm>
              <a:off x="4506802" y="259793"/>
              <a:ext cx="427630" cy="382137"/>
            </a:xfrm>
            <a:prstGeom prst="ellipse">
              <a:avLst/>
            </a:prstGeom>
            <a:grpFill/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7C5FD5B2-857B-4352-9450-F589EC31157B}"/>
                </a:ext>
              </a:extLst>
            </p:cNvPr>
            <p:cNvGrpSpPr/>
            <p:nvPr/>
          </p:nvGrpSpPr>
          <p:grpSpPr>
            <a:xfrm>
              <a:off x="4733023" y="-48232"/>
              <a:ext cx="953614" cy="943298"/>
              <a:chOff x="4733023" y="-48232"/>
              <a:chExt cx="953614" cy="943298"/>
            </a:xfrm>
            <a:grpFill/>
          </p:grpSpPr>
          <p:cxnSp>
            <p:nvCxnSpPr>
              <p:cNvPr id="76" name="Connector: Elbow 75">
                <a:extLst>
                  <a:ext uri="{FF2B5EF4-FFF2-40B4-BE49-F238E27FC236}">
                    <a16:creationId xmlns:a16="http://schemas.microsoft.com/office/drawing/2014/main" id="{CA712B1E-B3E2-4114-9CB9-848704B364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33023" y="36613"/>
                <a:ext cx="575956" cy="557121"/>
              </a:xfrm>
              <a:prstGeom prst="bentConnector3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nector: Elbow 80">
                <a:extLst>
                  <a:ext uri="{FF2B5EF4-FFF2-40B4-BE49-F238E27FC236}">
                    <a16:creationId xmlns:a16="http://schemas.microsoft.com/office/drawing/2014/main" id="{800FC731-22DA-47FA-BD6C-D40023ABF97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5156505" y="72933"/>
                <a:ext cx="651297" cy="408967"/>
              </a:xfrm>
              <a:prstGeom prst="bentConnector3">
                <a:avLst>
                  <a:gd name="adj1" fmla="val 100292"/>
                </a:avLst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3649E635-9B96-43D2-96FA-43B1E81F2A92}"/>
                  </a:ext>
                </a:extLst>
              </p:cNvPr>
              <p:cNvSpPr txBox="1"/>
              <p:nvPr/>
            </p:nvSpPr>
            <p:spPr>
              <a:xfrm>
                <a:off x="4891056" y="525734"/>
                <a:ext cx="539458" cy="36933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nb-NO" dirty="0">
                    <a:solidFill>
                      <a:schemeClr val="tx2"/>
                    </a:solidFill>
                  </a:rPr>
                  <a:t>0.5</a:t>
                </a:r>
              </a:p>
            </p:txBody>
          </p:sp>
        </p:grp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40131B84-4C6A-48D3-99AF-F43E4F09A2C6}"/>
              </a:ext>
            </a:extLst>
          </p:cNvPr>
          <p:cNvSpPr txBox="1"/>
          <p:nvPr/>
        </p:nvSpPr>
        <p:spPr>
          <a:xfrm>
            <a:off x="7147230" y="328821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=∞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C40985B-A42C-41D4-9A47-679197308766}"/>
              </a:ext>
            </a:extLst>
          </p:cNvPr>
          <p:cNvSpPr txBox="1"/>
          <p:nvPr/>
        </p:nvSpPr>
        <p:spPr>
          <a:xfrm>
            <a:off x="2662550" y="328821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=∞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265E0DB-76D3-44F0-A487-C9886AC615C8}"/>
              </a:ext>
            </a:extLst>
          </p:cNvPr>
          <p:cNvCxnSpPr/>
          <p:nvPr/>
        </p:nvCxnSpPr>
        <p:spPr>
          <a:xfrm>
            <a:off x="8291015" y="1671546"/>
            <a:ext cx="0" cy="41867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80828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63C8F9-ECB3-45E0-A60C-4B8ED46FA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549" y="198581"/>
            <a:ext cx="8168112" cy="2396069"/>
          </a:xfrm>
          <a:prstGeom prst="rect">
            <a:avLst/>
          </a:prstGeom>
        </p:spPr>
      </p:pic>
      <p:cxnSp>
        <p:nvCxnSpPr>
          <p:cNvPr id="3" name="Connector: Curved 2">
            <a:extLst>
              <a:ext uri="{FF2B5EF4-FFF2-40B4-BE49-F238E27FC236}">
                <a16:creationId xmlns:a16="http://schemas.microsoft.com/office/drawing/2014/main" id="{7D5A1C67-4220-4D1D-B240-33E1C4D87B98}"/>
              </a:ext>
            </a:extLst>
          </p:cNvPr>
          <p:cNvCxnSpPr>
            <a:cxnSpLocks/>
          </p:cNvCxnSpPr>
          <p:nvPr/>
        </p:nvCxnSpPr>
        <p:spPr>
          <a:xfrm>
            <a:off x="3238257" y="1671546"/>
            <a:ext cx="646487" cy="12700"/>
          </a:xfrm>
          <a:prstGeom prst="curvedConnector3">
            <a:avLst/>
          </a:prstGeom>
          <a:ln>
            <a:solidFill>
              <a:srgbClr val="F07EE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710B152C-62EA-4B4D-9FB6-B70B9FD53C0F}"/>
              </a:ext>
            </a:extLst>
          </p:cNvPr>
          <p:cNvCxnSpPr>
            <a:cxnSpLocks/>
          </p:cNvCxnSpPr>
          <p:nvPr/>
        </p:nvCxnSpPr>
        <p:spPr>
          <a:xfrm>
            <a:off x="5581832" y="2083871"/>
            <a:ext cx="646487" cy="12700"/>
          </a:xfrm>
          <a:prstGeom prst="curvedConnector3">
            <a:avLst>
              <a:gd name="adj1" fmla="val 50001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57DDA130-4953-43AF-869D-E9792C549715}"/>
              </a:ext>
            </a:extLst>
          </p:cNvPr>
          <p:cNvCxnSpPr>
            <a:cxnSpLocks/>
          </p:cNvCxnSpPr>
          <p:nvPr/>
        </p:nvCxnSpPr>
        <p:spPr>
          <a:xfrm>
            <a:off x="7983174" y="2065464"/>
            <a:ext cx="646487" cy="12700"/>
          </a:xfrm>
          <a:prstGeom prst="curvedConnector3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63CC0C9-B72D-4804-A4D8-BCB432304F53}"/>
              </a:ext>
            </a:extLst>
          </p:cNvPr>
          <p:cNvSpPr txBox="1"/>
          <p:nvPr/>
        </p:nvSpPr>
        <p:spPr>
          <a:xfrm>
            <a:off x="2442949" y="1952866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07EE2"/>
                </a:solidFill>
              </a:rPr>
              <a:t>F</a:t>
            </a:r>
            <a:r>
              <a:rPr lang="nb-NO" baseline="-25000" dirty="0">
                <a:solidFill>
                  <a:srgbClr val="F07EE2"/>
                </a:solidFill>
              </a:rPr>
              <a:t>0</a:t>
            </a:r>
            <a:r>
              <a:rPr lang="nb-NO" dirty="0">
                <a:solidFill>
                  <a:srgbClr val="F07EE2"/>
                </a:solidFill>
              </a:rPr>
              <a:t>=0.5</a:t>
            </a:r>
            <a:endParaRPr lang="nb-NO" baseline="-25000" dirty="0">
              <a:solidFill>
                <a:srgbClr val="F07EE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62F6F9-38C4-431B-ACE0-D33DBCC93639}"/>
              </a:ext>
            </a:extLst>
          </p:cNvPr>
          <p:cNvSpPr txBox="1"/>
          <p:nvPr/>
        </p:nvSpPr>
        <p:spPr>
          <a:xfrm>
            <a:off x="6904504" y="1963201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3">
                    <a:lumMod val="75000"/>
                  </a:schemeClr>
                </a:solidFill>
              </a:rPr>
              <a:t>F</a:t>
            </a:r>
            <a:r>
              <a:rPr lang="nb-NO" baseline="-25000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nb-NO" dirty="0">
                <a:solidFill>
                  <a:schemeClr val="accent3">
                    <a:lumMod val="75000"/>
                  </a:schemeClr>
                </a:solidFill>
              </a:rPr>
              <a:t>=0.5</a:t>
            </a:r>
            <a:endParaRPr lang="nb-NO" baseline="-25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4BBF92-3285-4249-91F2-FB2B28199476}"/>
              </a:ext>
            </a:extLst>
          </p:cNvPr>
          <p:cNvSpPr txBox="1"/>
          <p:nvPr/>
        </p:nvSpPr>
        <p:spPr>
          <a:xfrm>
            <a:off x="9112155" y="1937723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4">
                    <a:lumMod val="75000"/>
                  </a:schemeClr>
                </a:solidFill>
              </a:rPr>
              <a:t>F</a:t>
            </a:r>
            <a:r>
              <a:rPr lang="nb-NO" baseline="-25000" dirty="0">
                <a:solidFill>
                  <a:schemeClr val="accent4">
                    <a:lumMod val="75000"/>
                  </a:schemeClr>
                </a:solidFill>
              </a:rPr>
              <a:t>3</a:t>
            </a:r>
            <a:r>
              <a:rPr lang="nb-NO" dirty="0">
                <a:solidFill>
                  <a:schemeClr val="accent4">
                    <a:lumMod val="75000"/>
                  </a:schemeClr>
                </a:solidFill>
              </a:rPr>
              <a:t>=0.5</a:t>
            </a:r>
            <a:endParaRPr lang="nb-NO" baseline="-25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FD1CC0-6566-40E2-93A2-2DF74B3B18C8}"/>
              </a:ext>
            </a:extLst>
          </p:cNvPr>
          <p:cNvSpPr txBox="1"/>
          <p:nvPr/>
        </p:nvSpPr>
        <p:spPr>
          <a:xfrm>
            <a:off x="4565419" y="1968019"/>
            <a:ext cx="71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>
                <a:solidFill>
                  <a:schemeClr val="accent1"/>
                </a:solidFill>
              </a:rPr>
              <a:t>Fully</a:t>
            </a:r>
            <a:r>
              <a:rPr lang="nb-NO" dirty="0">
                <a:solidFill>
                  <a:schemeClr val="accent1"/>
                </a:solidFill>
              </a:rPr>
              <a:t> </a:t>
            </a:r>
            <a:r>
              <a:rPr lang="nb-NO" dirty="0" err="1">
                <a:solidFill>
                  <a:schemeClr val="accent1"/>
                </a:solidFill>
              </a:rPr>
              <a:t>open</a:t>
            </a:r>
            <a:endParaRPr lang="nb-NO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A8C2D533-C045-4892-867D-0CFEF585EECF}"/>
                  </a:ext>
                </a:extLst>
              </p14:cNvPr>
              <p14:cNvContentPartPr/>
              <p14:nvPr/>
            </p14:nvContentPartPr>
            <p14:xfrm>
              <a:off x="2648556" y="1111735"/>
              <a:ext cx="699614" cy="566368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A8C2D533-C045-4892-867D-0CFEF585EEC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39919" y="1102734"/>
                <a:ext cx="717248" cy="5840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104D09A1-418F-4570-A633-6DF52812C78D}"/>
                  </a:ext>
                </a:extLst>
              </p14:cNvPr>
              <p14:cNvContentPartPr/>
              <p14:nvPr/>
            </p14:nvContentPartPr>
            <p14:xfrm flipH="1">
              <a:off x="6332560" y="1066243"/>
              <a:ext cx="770773" cy="566368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104D09A1-418F-4570-A633-6DF52812C78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6323560" y="1057242"/>
                <a:ext cx="788413" cy="584011"/>
              </a:xfrm>
              <a:prstGeom prst="rect">
                <a:avLst/>
              </a:prstGeom>
            </p:spPr>
          </p:pic>
        </mc:Fallback>
      </mc:AlternateContent>
      <p:sp>
        <p:nvSpPr>
          <p:cNvPr id="70" name="Oval 69">
            <a:extLst>
              <a:ext uri="{FF2B5EF4-FFF2-40B4-BE49-F238E27FC236}">
                <a16:creationId xmlns:a16="http://schemas.microsoft.com/office/drawing/2014/main" id="{23DE2C77-B88F-4D9B-A9BD-32CAE93970F2}"/>
              </a:ext>
            </a:extLst>
          </p:cNvPr>
          <p:cNvSpPr/>
          <p:nvPr/>
        </p:nvSpPr>
        <p:spPr>
          <a:xfrm>
            <a:off x="9057563" y="272955"/>
            <a:ext cx="427630" cy="382137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53C1B8D-526A-4E30-8D05-5DE6DEAB6CAF}"/>
              </a:ext>
            </a:extLst>
          </p:cNvPr>
          <p:cNvCxnSpPr/>
          <p:nvPr/>
        </p:nvCxnSpPr>
        <p:spPr>
          <a:xfrm>
            <a:off x="9560257" y="450861"/>
            <a:ext cx="532262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AA770274-C8DF-43CD-9910-41B5AFBB7662}"/>
              </a:ext>
            </a:extLst>
          </p:cNvPr>
          <p:cNvSpPr txBox="1"/>
          <p:nvPr/>
        </p:nvSpPr>
        <p:spPr>
          <a:xfrm>
            <a:off x="10028437" y="22440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0131B84-4C6A-48D3-99AF-F43E4F09A2C6}"/>
              </a:ext>
            </a:extLst>
          </p:cNvPr>
          <p:cNvSpPr txBox="1"/>
          <p:nvPr/>
        </p:nvSpPr>
        <p:spPr>
          <a:xfrm>
            <a:off x="7147230" y="328821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=∞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C40985B-A42C-41D4-9A47-679197308766}"/>
              </a:ext>
            </a:extLst>
          </p:cNvPr>
          <p:cNvSpPr txBox="1"/>
          <p:nvPr/>
        </p:nvSpPr>
        <p:spPr>
          <a:xfrm>
            <a:off x="2662550" y="328821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=∞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EA212A42-7C9D-47B7-B7DD-2A7F50C2CC03}"/>
              </a:ext>
            </a:extLst>
          </p:cNvPr>
          <p:cNvSpPr txBox="1"/>
          <p:nvPr/>
        </p:nvSpPr>
        <p:spPr>
          <a:xfrm>
            <a:off x="4772362" y="334153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=∞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2A2836C-179F-45FC-B624-B5DD977470E7}"/>
                  </a:ext>
                </a:extLst>
              </p14:cNvPr>
              <p14:cNvContentPartPr/>
              <p14:nvPr/>
            </p14:nvContentPartPr>
            <p14:xfrm flipH="1">
              <a:off x="8584931" y="1103932"/>
              <a:ext cx="646487" cy="566368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2A2836C-179F-45FC-B624-B5DD977470E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8575932" y="1094931"/>
                <a:ext cx="664125" cy="584011"/>
              </a:xfrm>
              <a:prstGeom prst="rect">
                <a:avLst/>
              </a:prstGeom>
            </p:spPr>
          </p:pic>
        </mc:Fallback>
      </mc:AlternateContent>
      <p:pic>
        <p:nvPicPr>
          <p:cNvPr id="26" name="Picture 25">
            <a:extLst>
              <a:ext uri="{FF2B5EF4-FFF2-40B4-BE49-F238E27FC236}">
                <a16:creationId xmlns:a16="http://schemas.microsoft.com/office/drawing/2014/main" id="{23D84082-407D-463F-923A-7987BA37DF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2374" y="2560531"/>
            <a:ext cx="877252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93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63C8F9-ECB3-45E0-A60C-4B8ED46FA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549" y="198581"/>
            <a:ext cx="8168112" cy="2396069"/>
          </a:xfrm>
          <a:prstGeom prst="rect">
            <a:avLst/>
          </a:prstGeom>
        </p:spPr>
      </p:pic>
      <p:cxnSp>
        <p:nvCxnSpPr>
          <p:cNvPr id="3" name="Connector: Curved 2">
            <a:extLst>
              <a:ext uri="{FF2B5EF4-FFF2-40B4-BE49-F238E27FC236}">
                <a16:creationId xmlns:a16="http://schemas.microsoft.com/office/drawing/2014/main" id="{7D5A1C67-4220-4D1D-B240-33E1C4D87B98}"/>
              </a:ext>
            </a:extLst>
          </p:cNvPr>
          <p:cNvCxnSpPr>
            <a:cxnSpLocks/>
          </p:cNvCxnSpPr>
          <p:nvPr/>
        </p:nvCxnSpPr>
        <p:spPr>
          <a:xfrm>
            <a:off x="3238257" y="1671546"/>
            <a:ext cx="646487" cy="12700"/>
          </a:xfrm>
          <a:prstGeom prst="curvedConnector3">
            <a:avLst/>
          </a:prstGeom>
          <a:ln>
            <a:solidFill>
              <a:srgbClr val="F07EE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710B152C-62EA-4B4D-9FB6-B70B9FD53C0F}"/>
              </a:ext>
            </a:extLst>
          </p:cNvPr>
          <p:cNvCxnSpPr>
            <a:cxnSpLocks/>
          </p:cNvCxnSpPr>
          <p:nvPr/>
        </p:nvCxnSpPr>
        <p:spPr>
          <a:xfrm>
            <a:off x="5627151" y="1658846"/>
            <a:ext cx="646487" cy="12700"/>
          </a:xfrm>
          <a:prstGeom prst="curved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57DDA130-4953-43AF-869D-E9792C549715}"/>
              </a:ext>
            </a:extLst>
          </p:cNvPr>
          <p:cNvCxnSpPr>
            <a:cxnSpLocks/>
          </p:cNvCxnSpPr>
          <p:nvPr/>
        </p:nvCxnSpPr>
        <p:spPr>
          <a:xfrm>
            <a:off x="7969452" y="1652496"/>
            <a:ext cx="646487" cy="12700"/>
          </a:xfrm>
          <a:prstGeom prst="curvedConnector3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63CC0C9-B72D-4804-A4D8-BCB432304F53}"/>
              </a:ext>
            </a:extLst>
          </p:cNvPr>
          <p:cNvSpPr txBox="1"/>
          <p:nvPr/>
        </p:nvSpPr>
        <p:spPr>
          <a:xfrm>
            <a:off x="2442949" y="1952866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07EE2"/>
                </a:solidFill>
              </a:rPr>
              <a:t>F</a:t>
            </a:r>
            <a:r>
              <a:rPr lang="nb-NO" baseline="-25000" dirty="0">
                <a:solidFill>
                  <a:srgbClr val="F07EE2"/>
                </a:solidFill>
              </a:rPr>
              <a:t>0</a:t>
            </a:r>
            <a:r>
              <a:rPr lang="nb-NO" dirty="0">
                <a:solidFill>
                  <a:srgbClr val="F07EE2"/>
                </a:solidFill>
              </a:rPr>
              <a:t>=1</a:t>
            </a:r>
            <a:endParaRPr lang="nb-NO" baseline="-25000" dirty="0">
              <a:solidFill>
                <a:srgbClr val="F07EE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62F6F9-38C4-431B-ACE0-D33DBCC93639}"/>
              </a:ext>
            </a:extLst>
          </p:cNvPr>
          <p:cNvSpPr txBox="1"/>
          <p:nvPr/>
        </p:nvSpPr>
        <p:spPr>
          <a:xfrm>
            <a:off x="6904504" y="196320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3">
                    <a:lumMod val="75000"/>
                  </a:schemeClr>
                </a:solidFill>
              </a:rPr>
              <a:t>F</a:t>
            </a:r>
            <a:r>
              <a:rPr lang="nb-NO" baseline="-25000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nb-NO" dirty="0">
                <a:solidFill>
                  <a:schemeClr val="accent3">
                    <a:lumMod val="75000"/>
                  </a:schemeClr>
                </a:solidFill>
              </a:rPr>
              <a:t>=1</a:t>
            </a:r>
            <a:endParaRPr lang="nb-NO" baseline="-25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4BBF92-3285-4249-91F2-FB2B28199476}"/>
              </a:ext>
            </a:extLst>
          </p:cNvPr>
          <p:cNvSpPr txBox="1"/>
          <p:nvPr/>
        </p:nvSpPr>
        <p:spPr>
          <a:xfrm>
            <a:off x="9112155" y="1937723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4">
                    <a:lumMod val="75000"/>
                  </a:schemeClr>
                </a:solidFill>
              </a:rPr>
              <a:t>F</a:t>
            </a:r>
            <a:r>
              <a:rPr lang="nb-NO" baseline="-25000" dirty="0">
                <a:solidFill>
                  <a:schemeClr val="accent4">
                    <a:lumMod val="75000"/>
                  </a:schemeClr>
                </a:solidFill>
              </a:rPr>
              <a:t>3</a:t>
            </a:r>
            <a:r>
              <a:rPr lang="nb-NO" dirty="0">
                <a:solidFill>
                  <a:schemeClr val="accent4">
                    <a:lumMod val="75000"/>
                  </a:schemeClr>
                </a:solidFill>
              </a:rPr>
              <a:t>=1</a:t>
            </a:r>
            <a:endParaRPr lang="nb-NO" baseline="-25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FD1CC0-6566-40E2-93A2-2DF74B3B18C8}"/>
              </a:ext>
            </a:extLst>
          </p:cNvPr>
          <p:cNvSpPr txBox="1"/>
          <p:nvPr/>
        </p:nvSpPr>
        <p:spPr>
          <a:xfrm>
            <a:off x="4565420" y="1968019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1"/>
                </a:solidFill>
              </a:rPr>
              <a:t>F</a:t>
            </a:r>
            <a:r>
              <a:rPr lang="nb-NO" baseline="-25000" dirty="0">
                <a:solidFill>
                  <a:schemeClr val="accent1"/>
                </a:solidFill>
              </a:rPr>
              <a:t>1</a:t>
            </a:r>
            <a:r>
              <a:rPr lang="nb-NO" dirty="0">
                <a:solidFill>
                  <a:schemeClr val="accent1"/>
                </a:solidFill>
              </a:rPr>
              <a:t>=1</a:t>
            </a:r>
            <a:endParaRPr lang="nb-NO" baseline="-250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A8C2D533-C045-4892-867D-0CFEF585EECF}"/>
                  </a:ext>
                </a:extLst>
              </p14:cNvPr>
              <p14:cNvContentPartPr/>
              <p14:nvPr/>
            </p14:nvContentPartPr>
            <p14:xfrm>
              <a:off x="2648556" y="1111735"/>
              <a:ext cx="699614" cy="566368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A8C2D533-C045-4892-867D-0CFEF585EEC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39919" y="1102734"/>
                <a:ext cx="717248" cy="5840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104D09A1-418F-4570-A633-6DF52812C78D}"/>
                  </a:ext>
                </a:extLst>
              </p14:cNvPr>
              <p14:cNvContentPartPr/>
              <p14:nvPr/>
            </p14:nvContentPartPr>
            <p14:xfrm>
              <a:off x="4862174" y="1086423"/>
              <a:ext cx="699614" cy="566368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104D09A1-418F-4570-A633-6DF52812C78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53537" y="1077422"/>
                <a:ext cx="717248" cy="5840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3D1B8AB1-722D-48FB-8158-6A69F3F69F5D}"/>
                  </a:ext>
                </a:extLst>
              </p14:cNvPr>
              <p14:cNvContentPartPr/>
              <p14:nvPr/>
            </p14:nvContentPartPr>
            <p14:xfrm>
              <a:off x="7238831" y="1133351"/>
              <a:ext cx="699614" cy="566368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3D1B8AB1-722D-48FB-8158-6A69F3F69F5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30194" y="1124350"/>
                <a:ext cx="717248" cy="584011"/>
              </a:xfrm>
              <a:prstGeom prst="rect">
                <a:avLst/>
              </a:prstGeom>
            </p:spPr>
          </p:pic>
        </mc:Fallback>
      </mc:AlternateContent>
      <p:sp>
        <p:nvSpPr>
          <p:cNvPr id="70" name="Oval 69">
            <a:extLst>
              <a:ext uri="{FF2B5EF4-FFF2-40B4-BE49-F238E27FC236}">
                <a16:creationId xmlns:a16="http://schemas.microsoft.com/office/drawing/2014/main" id="{23DE2C77-B88F-4D9B-A9BD-32CAE93970F2}"/>
              </a:ext>
            </a:extLst>
          </p:cNvPr>
          <p:cNvSpPr/>
          <p:nvPr/>
        </p:nvSpPr>
        <p:spPr>
          <a:xfrm>
            <a:off x="9057563" y="272955"/>
            <a:ext cx="427630" cy="382137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53C1B8D-526A-4E30-8D05-5DE6DEAB6CAF}"/>
              </a:ext>
            </a:extLst>
          </p:cNvPr>
          <p:cNvCxnSpPr/>
          <p:nvPr/>
        </p:nvCxnSpPr>
        <p:spPr>
          <a:xfrm>
            <a:off x="9560257" y="450861"/>
            <a:ext cx="532262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AA770274-C8DF-43CD-9910-41B5AFBB7662}"/>
              </a:ext>
            </a:extLst>
          </p:cNvPr>
          <p:cNvSpPr txBox="1"/>
          <p:nvPr/>
        </p:nvSpPr>
        <p:spPr>
          <a:xfrm>
            <a:off x="10028437" y="22440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0131B84-4C6A-48D3-99AF-F43E4F09A2C6}"/>
              </a:ext>
            </a:extLst>
          </p:cNvPr>
          <p:cNvSpPr txBox="1"/>
          <p:nvPr/>
        </p:nvSpPr>
        <p:spPr>
          <a:xfrm>
            <a:off x="7147230" y="328821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=∞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C40985B-A42C-41D4-9A47-679197308766}"/>
              </a:ext>
            </a:extLst>
          </p:cNvPr>
          <p:cNvSpPr txBox="1"/>
          <p:nvPr/>
        </p:nvSpPr>
        <p:spPr>
          <a:xfrm>
            <a:off x="2662550" y="328821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=∞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968455-74DB-4FD8-95F6-F21577A3C785}"/>
              </a:ext>
            </a:extLst>
          </p:cNvPr>
          <p:cNvSpPr txBox="1"/>
          <p:nvPr/>
        </p:nvSpPr>
        <p:spPr>
          <a:xfrm>
            <a:off x="422841" y="3344754"/>
            <a:ext cx="10706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F0000"/>
                </a:solidFill>
              </a:rPr>
              <a:t>Challenge: </a:t>
            </a:r>
            <a:r>
              <a:rPr lang="nb-NO" dirty="0" err="1">
                <a:solidFill>
                  <a:srgbClr val="FF0000"/>
                </a:solidFill>
              </a:rPr>
              <a:t>Can</a:t>
            </a:r>
            <a:r>
              <a:rPr lang="nb-NO" dirty="0">
                <a:solidFill>
                  <a:srgbClr val="FF0000"/>
                </a:solidFill>
              </a:rPr>
              <a:t> MPC be </a:t>
            </a:r>
            <a:r>
              <a:rPr lang="nb-NO" dirty="0" err="1">
                <a:solidFill>
                  <a:srgbClr val="FF0000"/>
                </a:solidFill>
              </a:rPr>
              <a:t>made</a:t>
            </a:r>
            <a:r>
              <a:rPr lang="nb-NO" dirty="0">
                <a:solidFill>
                  <a:srgbClr val="FF0000"/>
                </a:solidFill>
              </a:rPr>
              <a:t> to do his? </a:t>
            </a:r>
            <a:r>
              <a:rPr lang="nb-NO" dirty="0" err="1">
                <a:solidFill>
                  <a:srgbClr val="FF0000"/>
                </a:solidFill>
              </a:rPr>
              <a:t>Optimally</a:t>
            </a:r>
            <a:r>
              <a:rPr lang="nb-NO" dirty="0">
                <a:solidFill>
                  <a:srgbClr val="FF0000"/>
                </a:solidFill>
              </a:rPr>
              <a:t> </a:t>
            </a:r>
            <a:r>
              <a:rPr lang="nb-NO" dirty="0" err="1">
                <a:solidFill>
                  <a:srgbClr val="FF0000"/>
                </a:solidFill>
              </a:rPr>
              <a:t>reconfigure</a:t>
            </a:r>
            <a:r>
              <a:rPr lang="nb-NO" dirty="0">
                <a:solidFill>
                  <a:srgbClr val="FF0000"/>
                </a:solidFill>
              </a:rPr>
              <a:t> loops and </a:t>
            </a:r>
            <a:r>
              <a:rPr lang="nb-NO" dirty="0" err="1">
                <a:solidFill>
                  <a:srgbClr val="FF0000"/>
                </a:solidFill>
              </a:rPr>
              <a:t>find</a:t>
            </a:r>
            <a:r>
              <a:rPr lang="nb-NO" dirty="0">
                <a:solidFill>
                  <a:srgbClr val="FF0000"/>
                </a:solidFill>
              </a:rPr>
              <a:t> optimal buffer? I </a:t>
            </a:r>
            <a:r>
              <a:rPr lang="nb-NO" dirty="0" err="1">
                <a:solidFill>
                  <a:srgbClr val="FF0000"/>
                </a:solidFill>
              </a:rPr>
              <a:t>doubt</a:t>
            </a:r>
            <a:r>
              <a:rPr lang="nb-NO" dirty="0">
                <a:solidFill>
                  <a:srgbClr val="FF0000"/>
                </a:solidFill>
              </a:rPr>
              <a:t> it. </a:t>
            </a:r>
            <a:r>
              <a:rPr lang="nb-NO" dirty="0" err="1">
                <a:solidFill>
                  <a:srgbClr val="FF0000"/>
                </a:solidFill>
              </a:rPr>
              <a:t>We</a:t>
            </a:r>
            <a:r>
              <a:rPr lang="nb-NO" dirty="0">
                <a:solidFill>
                  <a:srgbClr val="FF0000"/>
                </a:solidFill>
              </a:rPr>
              <a:t> </a:t>
            </a:r>
            <a:r>
              <a:rPr lang="nb-NO" dirty="0" err="1">
                <a:solidFill>
                  <a:srgbClr val="FF0000"/>
                </a:solidFill>
              </a:rPr>
              <a:t>tried</a:t>
            </a:r>
            <a:r>
              <a:rPr lang="nb-NO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3378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6568F-2596-4D4A-A1BB-3971DC171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Important </a:t>
            </a:r>
            <a:r>
              <a:rPr lang="nb-NO" dirty="0" err="1"/>
              <a:t>insight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7A8F8-0A4C-4D14-97B0-FB4E083913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10654145" cy="4525963"/>
          </a:xfrm>
        </p:spPr>
        <p:txBody>
          <a:bodyPr/>
          <a:lstStyle/>
          <a:p>
            <a:r>
              <a:rPr lang="nb-NO" dirty="0" err="1"/>
              <a:t>Many</a:t>
            </a:r>
            <a:r>
              <a:rPr lang="nb-NO" dirty="0"/>
              <a:t> problems: Optimal steady-</a:t>
            </a:r>
            <a:r>
              <a:rPr lang="nb-NO" dirty="0" err="1"/>
              <a:t>state</a:t>
            </a:r>
            <a:r>
              <a:rPr lang="nb-NO" dirty="0"/>
              <a:t> </a:t>
            </a:r>
            <a:r>
              <a:rPr lang="nb-NO" dirty="0" err="1"/>
              <a:t>solution</a:t>
            </a:r>
            <a:r>
              <a:rPr lang="nb-NO" dirty="0"/>
              <a:t> </a:t>
            </a:r>
            <a:r>
              <a:rPr lang="nb-NO" dirty="0" err="1"/>
              <a:t>always</a:t>
            </a:r>
            <a:r>
              <a:rPr lang="nb-NO" dirty="0"/>
              <a:t> at </a:t>
            </a:r>
            <a:r>
              <a:rPr lang="nb-NO" dirty="0" err="1"/>
              <a:t>constraints</a:t>
            </a:r>
            <a:endParaRPr lang="nb-NO" dirty="0"/>
          </a:p>
          <a:p>
            <a:r>
              <a:rPr lang="nb-NO" dirty="0"/>
              <a:t>In </a:t>
            </a:r>
            <a:r>
              <a:rPr lang="nb-NO" dirty="0" err="1"/>
              <a:t>this</a:t>
            </a:r>
            <a:r>
              <a:rPr lang="nb-NO" dirty="0"/>
              <a:t> case </a:t>
            </a:r>
            <a:r>
              <a:rPr lang="nb-NO" dirty="0" err="1"/>
              <a:t>optimization</a:t>
            </a:r>
            <a:r>
              <a:rPr lang="nb-NO" dirty="0"/>
              <a:t> </a:t>
            </a:r>
            <a:r>
              <a:rPr lang="nb-NO" dirty="0" err="1"/>
              <a:t>layer</a:t>
            </a:r>
            <a:r>
              <a:rPr lang="nb-NO" dirty="0"/>
              <a:t> </a:t>
            </a:r>
            <a:r>
              <a:rPr lang="nb-NO" dirty="0" err="1"/>
              <a:t>may</a:t>
            </a:r>
            <a:r>
              <a:rPr lang="nb-NO" dirty="0"/>
              <a:t> not be </a:t>
            </a:r>
            <a:r>
              <a:rPr lang="nb-NO" dirty="0" err="1"/>
              <a:t>needed</a:t>
            </a:r>
            <a:r>
              <a:rPr lang="nb-NO" dirty="0"/>
              <a:t> </a:t>
            </a:r>
          </a:p>
          <a:p>
            <a:pPr lvl="1"/>
            <a:r>
              <a:rPr lang="nb-NO" dirty="0"/>
              <a:t>if we can identify the active constraints and control them using selectors</a:t>
            </a:r>
          </a:p>
        </p:txBody>
      </p:sp>
    </p:spTree>
    <p:extLst>
      <p:ext uri="{BB962C8B-B14F-4D97-AF65-F5344CB8AC3E}">
        <p14:creationId xmlns:p14="http://schemas.microsoft.com/office/powerpoint/2010/main" val="36443596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418B1-FE5E-4773-9706-46F44CA01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Anti-</a:t>
            </a:r>
            <a:r>
              <a:rPr lang="nb-NO" dirty="0" err="1"/>
              <a:t>windup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0F3AF-D5E3-4A79-B26E-60532604D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All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controllers</a:t>
            </a:r>
            <a:r>
              <a:rPr lang="nb-NO" dirty="0"/>
              <a:t> </a:t>
            </a:r>
            <a:r>
              <a:rPr lang="nb-NO" dirty="0" err="1"/>
              <a:t>shown</a:t>
            </a:r>
            <a:r>
              <a:rPr lang="nb-NO" dirty="0"/>
              <a:t> </a:t>
            </a:r>
            <a:r>
              <a:rPr lang="nb-NO" dirty="0" err="1"/>
              <a:t>need</a:t>
            </a:r>
            <a:r>
              <a:rPr lang="nb-NO" dirty="0"/>
              <a:t> anti-</a:t>
            </a:r>
            <a:r>
              <a:rPr lang="nb-NO" dirty="0" err="1"/>
              <a:t>windup</a:t>
            </a:r>
            <a:r>
              <a:rPr lang="nb-NO" dirty="0"/>
              <a:t> to «stop </a:t>
            </a:r>
            <a:r>
              <a:rPr lang="nb-NO" dirty="0" err="1"/>
              <a:t>integration</a:t>
            </a:r>
            <a:r>
              <a:rPr lang="nb-NO" dirty="0"/>
              <a:t>» during </a:t>
            </a:r>
            <a:r>
              <a:rPr lang="nb-NO" dirty="0" err="1"/>
              <a:t>periods</a:t>
            </a:r>
            <a:r>
              <a:rPr lang="nb-NO" dirty="0"/>
              <a:t> </a:t>
            </a: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control action (v</a:t>
            </a:r>
            <a:r>
              <a:rPr lang="nb-NO" baseline="-25000" dirty="0"/>
              <a:t>i</a:t>
            </a:r>
            <a:r>
              <a:rPr lang="nb-NO" dirty="0"/>
              <a:t>) is not </a:t>
            </a:r>
            <a:r>
              <a:rPr lang="nb-NO" dirty="0" err="1"/>
              <a:t>affecting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process</a:t>
            </a:r>
            <a:r>
              <a:rPr lang="nb-NO" dirty="0"/>
              <a:t>:</a:t>
            </a:r>
          </a:p>
          <a:p>
            <a:pPr lvl="1"/>
            <a:r>
              <a:rPr lang="nb-NO" dirty="0"/>
              <a:t>Controller is </a:t>
            </a:r>
            <a:r>
              <a:rPr lang="nb-NO" dirty="0" err="1"/>
              <a:t>disconnected</a:t>
            </a:r>
            <a:r>
              <a:rPr lang="nb-NO" dirty="0"/>
              <a:t> (</a:t>
            </a:r>
            <a:r>
              <a:rPr lang="nb-NO" dirty="0" err="1"/>
              <a:t>because</a:t>
            </a:r>
            <a:r>
              <a:rPr lang="nb-NO" dirty="0"/>
              <a:t> of </a:t>
            </a:r>
            <a:r>
              <a:rPr lang="nb-NO" dirty="0" err="1"/>
              <a:t>selector</a:t>
            </a:r>
            <a:r>
              <a:rPr lang="nb-NO" dirty="0"/>
              <a:t>)</a:t>
            </a:r>
          </a:p>
          <a:p>
            <a:pPr lvl="1"/>
            <a:r>
              <a:rPr lang="nb-NO" dirty="0" err="1"/>
              <a:t>Physical</a:t>
            </a:r>
            <a:r>
              <a:rPr lang="nb-NO" dirty="0"/>
              <a:t> MV </a:t>
            </a:r>
            <a:r>
              <a:rPr lang="nb-NO" dirty="0" err="1"/>
              <a:t>u</a:t>
            </a:r>
            <a:r>
              <a:rPr lang="nb-NO" baseline="-25000" dirty="0" err="1"/>
              <a:t>i</a:t>
            </a:r>
            <a:r>
              <a:rPr lang="nb-NO" baseline="-25000" dirty="0"/>
              <a:t> </a:t>
            </a:r>
            <a:r>
              <a:rPr lang="nb-NO" dirty="0"/>
              <a:t>is </a:t>
            </a:r>
            <a:r>
              <a:rPr lang="nb-NO" dirty="0" err="1"/>
              <a:t>saturated</a:t>
            </a:r>
            <a:endParaRPr lang="nb-NO" dirty="0"/>
          </a:p>
          <a:p>
            <a:pPr marL="457200" lvl="1" indent="0">
              <a:buNone/>
            </a:pP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C469E5-351B-4B5E-AB26-E7E0D88F1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527" y="3429000"/>
            <a:ext cx="7496175" cy="18383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E27615-8A14-4473-9CDB-C046693A9D9A}"/>
              </a:ext>
            </a:extLst>
          </p:cNvPr>
          <p:cNvSpPr txBox="1"/>
          <p:nvPr/>
        </p:nvSpPr>
        <p:spPr>
          <a:xfrm>
            <a:off x="2866527" y="5786651"/>
            <a:ext cx="7393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Anti-</a:t>
            </a:r>
            <a:r>
              <a:rPr lang="nb-NO" dirty="0" err="1"/>
              <a:t>windup</a:t>
            </a:r>
            <a:r>
              <a:rPr lang="nb-NO" dirty="0"/>
              <a:t> </a:t>
            </a:r>
            <a:r>
              <a:rPr lang="nb-NO" dirty="0" err="1"/>
              <a:t>using</a:t>
            </a:r>
            <a:r>
              <a:rPr lang="nb-NO" dirty="0"/>
              <a:t> back-</a:t>
            </a:r>
            <a:r>
              <a:rPr lang="nb-NO" dirty="0" err="1"/>
              <a:t>calculation</a:t>
            </a:r>
            <a:r>
              <a:rPr lang="nb-NO" dirty="0"/>
              <a:t>. </a:t>
            </a:r>
            <a:r>
              <a:rPr lang="nb-NO" dirty="0" err="1"/>
              <a:t>Typical</a:t>
            </a:r>
            <a:r>
              <a:rPr lang="nb-NO" dirty="0"/>
              <a:t> </a:t>
            </a:r>
            <a:r>
              <a:rPr lang="nb-NO" dirty="0" err="1"/>
              <a:t>choice</a:t>
            </a:r>
            <a:r>
              <a:rPr lang="nb-NO" dirty="0"/>
              <a:t> for </a:t>
            </a:r>
            <a:r>
              <a:rPr lang="nb-NO" dirty="0" err="1"/>
              <a:t>tracking</a:t>
            </a:r>
            <a:r>
              <a:rPr lang="nb-NO" dirty="0"/>
              <a:t> </a:t>
            </a:r>
            <a:r>
              <a:rPr lang="nb-NO" dirty="0" err="1"/>
              <a:t>constant</a:t>
            </a:r>
            <a:r>
              <a:rPr lang="nb-NO" dirty="0"/>
              <a:t>, </a:t>
            </a:r>
            <a:r>
              <a:rPr lang="nb-NO" dirty="0">
                <a:highlight>
                  <a:srgbClr val="FFFF00"/>
                </a:highlight>
              </a:rPr>
              <a:t>K</a:t>
            </a:r>
            <a:r>
              <a:rPr lang="nb-NO" baseline="-25000" dirty="0">
                <a:highlight>
                  <a:srgbClr val="FFFF00"/>
                </a:highlight>
              </a:rPr>
              <a:t>T</a:t>
            </a:r>
            <a:r>
              <a:rPr lang="nb-NO" dirty="0">
                <a:highlight>
                  <a:srgbClr val="FFFF00"/>
                </a:highlight>
              </a:rPr>
              <a:t>=1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B2F274-2DF1-4AF8-B583-8A2714601A34}"/>
              </a:ext>
            </a:extLst>
          </p:cNvPr>
          <p:cNvSpPr txBox="1"/>
          <p:nvPr/>
        </p:nvSpPr>
        <p:spPr>
          <a:xfrm>
            <a:off x="5657803" y="4818436"/>
            <a:ext cx="43819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b-NO" dirty="0" err="1"/>
              <a:t>K</a:t>
            </a:r>
            <a:r>
              <a:rPr lang="nb-NO" baseline="-25000" dirty="0" err="1"/>
              <a:t>T,i</a:t>
            </a:r>
            <a:endParaRPr lang="nb-NO" baseline="-25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7DCF74-7295-4617-B383-39FFA65F4CAE}"/>
              </a:ext>
            </a:extLst>
          </p:cNvPr>
          <p:cNvSpPr txBox="1"/>
          <p:nvPr/>
        </p:nvSpPr>
        <p:spPr>
          <a:xfrm>
            <a:off x="7256460" y="2984827"/>
            <a:ext cx="976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err="1"/>
              <a:t>Selector</a:t>
            </a:r>
            <a:r>
              <a:rPr lang="nb-NO" sz="1400" dirty="0"/>
              <a:t> or</a:t>
            </a:r>
          </a:p>
          <a:p>
            <a:r>
              <a:rPr lang="nb-NO" sz="1400" dirty="0" err="1"/>
              <a:t>saturation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34225616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221B7-28B3-4AB3-9BAF-10E76BB8A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Challenges </a:t>
            </a:r>
            <a:r>
              <a:rPr lang="nb-NO" dirty="0" err="1"/>
              <a:t>selector</a:t>
            </a:r>
            <a:r>
              <a:rPr lang="nb-NO" dirty="0"/>
              <a:t>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1440A-871D-4436-B40A-98FCE3941A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Standard </a:t>
            </a:r>
            <a:r>
              <a:rPr lang="nb-NO" dirty="0" err="1"/>
              <a:t>approach</a:t>
            </a:r>
            <a:r>
              <a:rPr lang="nb-NO" dirty="0"/>
              <a:t> </a:t>
            </a:r>
            <a:r>
              <a:rPr lang="nb-NO" dirty="0" err="1"/>
              <a:t>requires</a:t>
            </a:r>
            <a:r>
              <a:rPr lang="nb-NO" dirty="0"/>
              <a:t> </a:t>
            </a:r>
            <a:r>
              <a:rPr lang="nb-NO" dirty="0" err="1"/>
              <a:t>pairing</a:t>
            </a:r>
            <a:r>
              <a:rPr lang="nb-NO" dirty="0"/>
              <a:t> of </a:t>
            </a:r>
            <a:r>
              <a:rPr lang="nb-NO" dirty="0" err="1"/>
              <a:t>each</a:t>
            </a:r>
            <a:r>
              <a:rPr lang="nb-NO" dirty="0"/>
              <a:t> </a:t>
            </a:r>
            <a:r>
              <a:rPr lang="nb-NO" dirty="0" err="1"/>
              <a:t>active</a:t>
            </a:r>
            <a:r>
              <a:rPr lang="nb-NO" dirty="0"/>
              <a:t> </a:t>
            </a:r>
            <a:r>
              <a:rPr lang="nb-NO" dirty="0" err="1"/>
              <a:t>constraint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a single input</a:t>
            </a:r>
          </a:p>
          <a:p>
            <a:pPr lvl="1"/>
            <a:r>
              <a:rPr lang="nb-NO" dirty="0"/>
              <a:t>May not be </a:t>
            </a:r>
            <a:r>
              <a:rPr lang="nb-NO" dirty="0" err="1"/>
              <a:t>possible</a:t>
            </a:r>
            <a:r>
              <a:rPr lang="nb-NO" dirty="0"/>
              <a:t> in </a:t>
            </a:r>
            <a:r>
              <a:rPr lang="nb-NO" dirty="0" err="1"/>
              <a:t>complex</a:t>
            </a:r>
            <a:r>
              <a:rPr lang="nb-NO" dirty="0"/>
              <a:t> cases</a:t>
            </a:r>
          </a:p>
          <a:p>
            <a:r>
              <a:rPr lang="nb-NO" dirty="0" err="1"/>
              <a:t>Stability</a:t>
            </a:r>
            <a:r>
              <a:rPr lang="nb-NO" dirty="0"/>
              <a:t> </a:t>
            </a:r>
            <a:r>
              <a:rPr lang="nb-NO" dirty="0" err="1"/>
              <a:t>analysis</a:t>
            </a:r>
            <a:r>
              <a:rPr lang="nb-NO" dirty="0"/>
              <a:t> of </a:t>
            </a:r>
            <a:r>
              <a:rPr lang="nb-NO" dirty="0" err="1"/>
              <a:t>switched</a:t>
            </a:r>
            <a:r>
              <a:rPr lang="nb-NO" dirty="0"/>
              <a:t> systems is still an </a:t>
            </a:r>
            <a:r>
              <a:rPr lang="nb-NO" dirty="0" err="1"/>
              <a:t>open</a:t>
            </a:r>
            <a:r>
              <a:rPr lang="nb-NO" dirty="0"/>
              <a:t> problem</a:t>
            </a:r>
          </a:p>
          <a:p>
            <a:pPr lvl="1"/>
            <a:r>
              <a:rPr lang="nb-NO" dirty="0" err="1"/>
              <a:t>Undesired</a:t>
            </a:r>
            <a:r>
              <a:rPr lang="nb-NO" dirty="0"/>
              <a:t> </a:t>
            </a:r>
            <a:r>
              <a:rPr lang="nb-NO" dirty="0" err="1"/>
              <a:t>switching</a:t>
            </a:r>
            <a:r>
              <a:rPr lang="nb-NO" dirty="0"/>
              <a:t> </a:t>
            </a:r>
            <a:r>
              <a:rPr lang="nb-NO" dirty="0" err="1"/>
              <a:t>may</a:t>
            </a:r>
            <a:r>
              <a:rPr lang="nb-NO" dirty="0"/>
              <a:t> be </a:t>
            </a:r>
            <a:r>
              <a:rPr lang="nb-NO" dirty="0" err="1"/>
              <a:t>avoided</a:t>
            </a:r>
            <a:r>
              <a:rPr lang="nb-NO" dirty="0"/>
              <a:t> in </a:t>
            </a:r>
            <a:r>
              <a:rPr lang="nb-NO" dirty="0" err="1"/>
              <a:t>many</a:t>
            </a:r>
            <a:r>
              <a:rPr lang="nb-NO" dirty="0"/>
              <a:t> </a:t>
            </a:r>
            <a:r>
              <a:rPr lang="nb-NO" dirty="0" err="1"/>
              <a:t>ways</a:t>
            </a:r>
            <a:r>
              <a:rPr lang="nb-NO" dirty="0"/>
              <a:t>:</a:t>
            </a:r>
          </a:p>
          <a:p>
            <a:pPr lvl="2"/>
            <a:r>
              <a:rPr lang="nb-NO" dirty="0" err="1"/>
              <a:t>Filtering</a:t>
            </a:r>
            <a:r>
              <a:rPr lang="nb-NO" dirty="0"/>
              <a:t> of </a:t>
            </a:r>
            <a:r>
              <a:rPr lang="nb-NO" dirty="0" err="1"/>
              <a:t>measurement</a:t>
            </a:r>
            <a:endParaRPr lang="nb-NO" dirty="0"/>
          </a:p>
          <a:p>
            <a:pPr lvl="2"/>
            <a:r>
              <a:rPr lang="nb-NO" dirty="0"/>
              <a:t>Tuning of anti-</a:t>
            </a:r>
            <a:r>
              <a:rPr lang="nb-NO" dirty="0" err="1"/>
              <a:t>windup</a:t>
            </a:r>
            <a:r>
              <a:rPr lang="nb-NO" dirty="0"/>
              <a:t> </a:t>
            </a:r>
            <a:r>
              <a:rPr lang="nb-NO" dirty="0" err="1"/>
              <a:t>scheme</a:t>
            </a:r>
            <a:endParaRPr lang="nb-NO" dirty="0"/>
          </a:p>
          <a:p>
            <a:pPr lvl="2"/>
            <a:r>
              <a:rPr lang="nb-NO" dirty="0"/>
              <a:t>Minimum time </a:t>
            </a:r>
            <a:r>
              <a:rPr lang="nb-NO" dirty="0" err="1"/>
              <a:t>between</a:t>
            </a:r>
            <a:r>
              <a:rPr lang="nb-NO" dirty="0"/>
              <a:t> </a:t>
            </a:r>
            <a:r>
              <a:rPr lang="nb-NO" dirty="0" err="1"/>
              <a:t>switching</a:t>
            </a:r>
            <a:endParaRPr lang="nb-NO" dirty="0"/>
          </a:p>
          <a:p>
            <a:pPr lvl="2"/>
            <a:r>
              <a:rPr lang="nb-NO" dirty="0"/>
              <a:t>Minimum input </a:t>
            </a:r>
            <a:r>
              <a:rPr lang="nb-NO" dirty="0" err="1"/>
              <a:t>change</a:t>
            </a:r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12689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6CA38-25D6-4C0C-A138-70CC4AFCE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use</a:t>
            </a:r>
            <a:r>
              <a:rPr lang="nb-NO" dirty="0"/>
              <a:t> MPC?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3FE48D-ECF3-4431-B89B-520A8B405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conventional APC performs poorly or becomes complex</a:t>
            </a:r>
          </a:p>
          <a:p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Cases with many changing constraints (where we cannot assign one input to each constraint)</a:t>
            </a:r>
          </a:p>
          <a:p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Interactive process  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Know future disturbances and setpoint changes (predictive capability)</a:t>
            </a:r>
          </a:p>
          <a:p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888576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09609-6F95-4528-B7C8-F57F75DBD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Conclusion</a:t>
            </a:r>
            <a:r>
              <a:rPr lang="nb-NO" dirty="0"/>
              <a:t> Advanced </a:t>
            </a:r>
            <a:r>
              <a:rPr lang="nb-NO" dirty="0" err="1"/>
              <a:t>process</a:t>
            </a:r>
            <a:r>
              <a:rPr lang="nb-NO" dirty="0"/>
              <a:t> control (APC)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FF328-3F22-41EF-82C5-1B20FB4456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 dirty="0"/>
              <a:t>Classical APC, aka «Advanced regulatory control» (ARC) or «Advanced PID»:</a:t>
            </a:r>
          </a:p>
          <a:p>
            <a:pPr lvl="1"/>
            <a:r>
              <a:rPr lang="nb-NO" dirty="0"/>
              <a:t>Works </a:t>
            </a:r>
            <a:r>
              <a:rPr lang="nb-NO" dirty="0" err="1"/>
              <a:t>very</a:t>
            </a:r>
            <a:r>
              <a:rPr lang="nb-NO" dirty="0"/>
              <a:t> </a:t>
            </a:r>
            <a:r>
              <a:rPr lang="nb-NO" dirty="0" err="1"/>
              <a:t>well</a:t>
            </a:r>
            <a:r>
              <a:rPr lang="nb-NO" dirty="0"/>
              <a:t> in </a:t>
            </a:r>
            <a:r>
              <a:rPr lang="nb-NO" dirty="0" err="1"/>
              <a:t>many</a:t>
            </a:r>
            <a:r>
              <a:rPr lang="nb-NO" dirty="0"/>
              <a:t> cases</a:t>
            </a:r>
          </a:p>
          <a:p>
            <a:pPr lvl="1"/>
            <a:r>
              <a:rPr lang="nb-NO" dirty="0"/>
              <a:t>Optimization by feedback (</a:t>
            </a:r>
            <a:r>
              <a:rPr lang="nb-NO" dirty="0" err="1"/>
              <a:t>active</a:t>
            </a:r>
            <a:r>
              <a:rPr lang="nb-NO" dirty="0"/>
              <a:t> </a:t>
            </a:r>
            <a:r>
              <a:rPr lang="nb-NO" dirty="0" err="1"/>
              <a:t>constraint</a:t>
            </a:r>
            <a:r>
              <a:rPr lang="nb-NO" dirty="0"/>
              <a:t> </a:t>
            </a:r>
            <a:r>
              <a:rPr lang="nb-NO" dirty="0" err="1"/>
              <a:t>switching</a:t>
            </a:r>
            <a:r>
              <a:rPr lang="nb-NO" dirty="0"/>
              <a:t>)</a:t>
            </a:r>
          </a:p>
          <a:p>
            <a:pPr lvl="1"/>
            <a:r>
              <a:rPr lang="nb-NO" dirty="0" err="1"/>
              <a:t>Need</a:t>
            </a:r>
            <a:r>
              <a:rPr lang="nb-NO" dirty="0"/>
              <a:t> to pair input and output.</a:t>
            </a:r>
          </a:p>
          <a:p>
            <a:pPr lvl="2"/>
            <a:r>
              <a:rPr lang="nb-NO" dirty="0" err="1"/>
              <a:t>Advantage</a:t>
            </a:r>
            <a:r>
              <a:rPr lang="nb-NO" dirty="0"/>
              <a:t>: The </a:t>
            </a:r>
            <a:r>
              <a:rPr lang="nb-NO" dirty="0" err="1"/>
              <a:t>engineer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specify</a:t>
            </a:r>
            <a:r>
              <a:rPr lang="nb-NO" dirty="0"/>
              <a:t> </a:t>
            </a:r>
            <a:r>
              <a:rPr lang="nb-NO" dirty="0" err="1"/>
              <a:t>directly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solution</a:t>
            </a:r>
            <a:endParaRPr lang="nb-NO" dirty="0"/>
          </a:p>
          <a:p>
            <a:pPr lvl="2"/>
            <a:r>
              <a:rPr lang="nb-NO" dirty="0"/>
              <a:t>Problem: </a:t>
            </a:r>
            <a:r>
              <a:rPr lang="nb-NO" dirty="0" err="1"/>
              <a:t>Unique</a:t>
            </a:r>
            <a:r>
              <a:rPr lang="nb-NO" dirty="0"/>
              <a:t> </a:t>
            </a:r>
            <a:r>
              <a:rPr lang="nb-NO" dirty="0" err="1"/>
              <a:t>pairing</a:t>
            </a:r>
            <a:r>
              <a:rPr lang="nb-NO" dirty="0"/>
              <a:t> </a:t>
            </a:r>
            <a:r>
              <a:rPr lang="nb-NO" dirty="0" err="1"/>
              <a:t>may</a:t>
            </a:r>
            <a:r>
              <a:rPr lang="nb-NO" dirty="0"/>
              <a:t> not be </a:t>
            </a:r>
            <a:r>
              <a:rPr lang="nb-NO" dirty="0" err="1"/>
              <a:t>possible</a:t>
            </a:r>
            <a:r>
              <a:rPr lang="nb-NO" dirty="0"/>
              <a:t> for </a:t>
            </a:r>
            <a:r>
              <a:rPr lang="nb-NO" dirty="0" err="1"/>
              <a:t>complex</a:t>
            </a:r>
            <a:r>
              <a:rPr lang="nb-NO" dirty="0"/>
              <a:t> cases</a:t>
            </a:r>
          </a:p>
          <a:p>
            <a:pPr lvl="1"/>
            <a:r>
              <a:rPr lang="nb-NO" dirty="0" err="1"/>
              <a:t>Need</a:t>
            </a:r>
            <a:r>
              <a:rPr lang="nb-NO" dirty="0"/>
              <a:t> </a:t>
            </a:r>
            <a:r>
              <a:rPr lang="nb-NO" dirty="0" err="1"/>
              <a:t>model</a:t>
            </a:r>
            <a:r>
              <a:rPr lang="nb-NO" dirty="0"/>
              <a:t> </a:t>
            </a:r>
            <a:r>
              <a:rPr lang="nb-NO" dirty="0" err="1"/>
              <a:t>only</a:t>
            </a:r>
            <a:r>
              <a:rPr lang="nb-NO" dirty="0"/>
              <a:t> for parts of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process</a:t>
            </a:r>
            <a:r>
              <a:rPr lang="nb-NO" dirty="0"/>
              <a:t> (for tuning)</a:t>
            </a:r>
          </a:p>
          <a:p>
            <a:pPr lvl="1"/>
            <a:r>
              <a:rPr lang="nb-NO" dirty="0"/>
              <a:t>Challenge: </a:t>
            </a:r>
            <a:r>
              <a:rPr lang="nb-NO" dirty="0" err="1"/>
              <a:t>Need</a:t>
            </a:r>
            <a:r>
              <a:rPr lang="nb-NO" dirty="0"/>
              <a:t> </a:t>
            </a:r>
            <a:r>
              <a:rPr lang="nb-NO" dirty="0" err="1"/>
              <a:t>better</a:t>
            </a:r>
            <a:r>
              <a:rPr lang="nb-NO" dirty="0"/>
              <a:t> </a:t>
            </a:r>
            <a:r>
              <a:rPr lang="nb-NO" dirty="0" err="1"/>
              <a:t>teaching</a:t>
            </a:r>
            <a:r>
              <a:rPr lang="nb-NO" dirty="0"/>
              <a:t> and design </a:t>
            </a:r>
            <a:r>
              <a:rPr lang="nb-NO" dirty="0" err="1"/>
              <a:t>methods</a:t>
            </a:r>
            <a:endParaRPr lang="nb-NO" dirty="0"/>
          </a:p>
          <a:p>
            <a:pPr lvl="1"/>
            <a:endParaRPr lang="nb-NO" dirty="0"/>
          </a:p>
          <a:p>
            <a:r>
              <a:rPr lang="nb-NO" dirty="0"/>
              <a:t>MPC </a:t>
            </a:r>
            <a:r>
              <a:rPr lang="nb-NO" dirty="0" err="1"/>
              <a:t>may</a:t>
            </a:r>
            <a:r>
              <a:rPr lang="nb-NO" dirty="0"/>
              <a:t> be </a:t>
            </a:r>
            <a:r>
              <a:rPr lang="nb-NO" dirty="0" err="1"/>
              <a:t>better</a:t>
            </a:r>
            <a:r>
              <a:rPr lang="nb-NO" dirty="0"/>
              <a:t> (and </a:t>
            </a:r>
            <a:r>
              <a:rPr lang="nb-NO" dirty="0" err="1"/>
              <a:t>simpler</a:t>
            </a:r>
            <a:r>
              <a:rPr lang="nb-NO" dirty="0"/>
              <a:t>) for more </a:t>
            </a:r>
            <a:r>
              <a:rPr lang="nb-NO" dirty="0" err="1"/>
              <a:t>complex</a:t>
            </a:r>
            <a:r>
              <a:rPr lang="nb-NO" dirty="0"/>
              <a:t> multivariable cases</a:t>
            </a:r>
          </a:p>
          <a:p>
            <a:pPr lvl="1"/>
            <a:r>
              <a:rPr lang="nb-NO" dirty="0" err="1"/>
              <a:t>But</a:t>
            </a:r>
            <a:r>
              <a:rPr lang="nb-NO" dirty="0"/>
              <a:t> MPC </a:t>
            </a:r>
            <a:r>
              <a:rPr lang="nb-NO" dirty="0" err="1"/>
              <a:t>may</a:t>
            </a:r>
            <a:r>
              <a:rPr lang="nb-NO" dirty="0"/>
              <a:t> not </a:t>
            </a:r>
            <a:r>
              <a:rPr lang="nb-NO" dirty="0" err="1"/>
              <a:t>work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all problems (</a:t>
            </a:r>
            <a:r>
              <a:rPr lang="nb-NO" dirty="0" err="1"/>
              <a:t>Bidirectional</a:t>
            </a:r>
            <a:r>
              <a:rPr lang="nb-NO" dirty="0"/>
              <a:t> </a:t>
            </a:r>
            <a:r>
              <a:rPr lang="nb-NO" dirty="0" err="1"/>
              <a:t>inventorycontrol</a:t>
            </a:r>
            <a:r>
              <a:rPr lang="nb-NO" dirty="0"/>
              <a:t>)</a:t>
            </a:r>
          </a:p>
          <a:p>
            <a:pPr lvl="1"/>
            <a:r>
              <a:rPr lang="nb-NO" dirty="0"/>
              <a:t>Main </a:t>
            </a:r>
            <a:r>
              <a:rPr lang="nb-NO" dirty="0" err="1"/>
              <a:t>challenge</a:t>
            </a:r>
            <a:r>
              <a:rPr lang="nb-NO" dirty="0"/>
              <a:t>: </a:t>
            </a:r>
            <a:r>
              <a:rPr lang="nb-NO" dirty="0" err="1"/>
              <a:t>Need</a:t>
            </a:r>
            <a:r>
              <a:rPr lang="nb-NO" dirty="0"/>
              <a:t> </a:t>
            </a:r>
            <a:r>
              <a:rPr lang="nb-NO" dirty="0" err="1"/>
              <a:t>dynamic</a:t>
            </a:r>
            <a:r>
              <a:rPr lang="nb-NO" dirty="0"/>
              <a:t> </a:t>
            </a:r>
            <a:r>
              <a:rPr lang="nb-NO" dirty="0" err="1"/>
              <a:t>model</a:t>
            </a:r>
            <a:r>
              <a:rPr lang="nb-NO" dirty="0"/>
              <a:t> for </a:t>
            </a:r>
            <a:r>
              <a:rPr lang="nb-NO" dirty="0" err="1"/>
              <a:t>whole</a:t>
            </a:r>
            <a:r>
              <a:rPr lang="nb-NO" dirty="0"/>
              <a:t> </a:t>
            </a:r>
            <a:r>
              <a:rPr lang="nb-NO" dirty="0" err="1"/>
              <a:t>process</a:t>
            </a:r>
            <a:endParaRPr lang="nb-NO" dirty="0"/>
          </a:p>
          <a:p>
            <a:pPr lvl="1"/>
            <a:r>
              <a:rPr lang="nb-NO" dirty="0" err="1"/>
              <a:t>Other</a:t>
            </a:r>
            <a:r>
              <a:rPr lang="nb-NO" dirty="0"/>
              <a:t> </a:t>
            </a:r>
            <a:r>
              <a:rPr lang="nb-NO" dirty="0" err="1"/>
              <a:t>challenge</a:t>
            </a:r>
            <a:r>
              <a:rPr lang="nb-NO" dirty="0"/>
              <a:t>: Tuning </a:t>
            </a:r>
            <a:r>
              <a:rPr lang="nb-NO" dirty="0" err="1"/>
              <a:t>may</a:t>
            </a:r>
            <a:r>
              <a:rPr lang="nb-NO" dirty="0"/>
              <a:t> be </a:t>
            </a:r>
            <a:r>
              <a:rPr lang="nb-NO" dirty="0" err="1"/>
              <a:t>difficult</a:t>
            </a:r>
            <a:r>
              <a:rPr lang="nb-NO" dirty="0"/>
              <a:t> </a:t>
            </a:r>
          </a:p>
          <a:p>
            <a:pPr lvl="1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8754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79423A-08EF-435E-A0CA-28E4B9E9E55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93420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nn-NO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nn-NO"/>
          </a:p>
          <a:p>
            <a:pPr>
              <a:defRPr/>
            </a:pPr>
            <a:r>
              <a:rPr lang="nn-NO"/>
              <a:t> </a:t>
            </a:r>
          </a:p>
        </p:txBody>
      </p:sp>
      <p:pic>
        <p:nvPicPr>
          <p:cNvPr id="14340" name="Picture 2" descr="C:\Users\skoge\Desktop\Fish-Against-the-Flow.jpg">
            <a:extLst>
              <a:ext uri="{FF2B5EF4-FFF2-40B4-BE49-F238E27FC236}">
                <a16:creationId xmlns:a16="http://schemas.microsoft.com/office/drawing/2014/main" id="{D50B8C3C-9DE8-496F-81D8-63D8FF6C7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274764"/>
            <a:ext cx="7551738" cy="510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Notched Right Arrow 4">
            <a:extLst>
              <a:ext uri="{FF2B5EF4-FFF2-40B4-BE49-F238E27FC236}">
                <a16:creationId xmlns:a16="http://schemas.microsoft.com/office/drawing/2014/main" id="{27127404-FF9F-45E8-9847-36A8908E8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1764" y="49212"/>
            <a:ext cx="2897186" cy="1201739"/>
          </a:xfrm>
          <a:prstGeom prst="notchedRightArrow">
            <a:avLst>
              <a:gd name="adj1" fmla="val 50000"/>
              <a:gd name="adj2" fmla="val 49955"/>
            </a:avLst>
          </a:prstGeom>
          <a:solidFill>
            <a:schemeClr val="tx2">
              <a:lumMod val="40000"/>
              <a:lumOff val="6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b-NO" sz="1800" dirty="0">
                <a:latin typeface="Arial" panose="020B0604020202020204" pitchFamily="34" charset="0"/>
              </a:rPr>
              <a:t>Optimal centralized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nb-NO" sz="1800" dirty="0">
                <a:latin typeface="Arial" panose="020B0604020202020204" pitchFamily="34" charset="0"/>
              </a:rPr>
              <a:t>Solution (</a:t>
            </a:r>
            <a:r>
              <a:rPr lang="en-US" altLang="nb-NO" sz="1800" b="1" dirty="0">
                <a:latin typeface="Arial" panose="020B0604020202020204" pitchFamily="34" charset="0"/>
              </a:rPr>
              <a:t>EMPC</a:t>
            </a:r>
            <a:r>
              <a:rPr lang="en-US" altLang="nb-NO" sz="1800" dirty="0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4342" name="TextBox 5">
            <a:extLst>
              <a:ext uri="{FF2B5EF4-FFF2-40B4-BE49-F238E27FC236}">
                <a16:creationId xmlns:a16="http://schemas.microsoft.com/office/drawing/2014/main" id="{9CA82F12-548C-47BB-98A8-D6FCFFF4E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6896" y="3160584"/>
            <a:ext cx="19883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b-NO" sz="2400" b="1" dirty="0">
                <a:latin typeface="Arial" panose="020B0604020202020204" pitchFamily="34" charset="0"/>
              </a:rPr>
              <a:t>Sigurd (me)</a:t>
            </a:r>
          </a:p>
        </p:txBody>
      </p:sp>
      <p:sp>
        <p:nvSpPr>
          <p:cNvPr id="14343" name="Rectangle 6">
            <a:extLst>
              <a:ext uri="{FF2B5EF4-FFF2-40B4-BE49-F238E27FC236}">
                <a16:creationId xmlns:a16="http://schemas.microsoft.com/office/drawing/2014/main" id="{6C100AE1-C096-487A-98B9-EB4374A5C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3031" y="972345"/>
            <a:ext cx="71438" cy="43815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nb-NO" sz="1800">
              <a:latin typeface="Arial" panose="020B0604020202020204" pitchFamily="34" charset="0"/>
            </a:endParaRPr>
          </a:p>
        </p:txBody>
      </p:sp>
      <p:sp>
        <p:nvSpPr>
          <p:cNvPr id="14344" name="TextBox 7">
            <a:extLst>
              <a:ext uri="{FF2B5EF4-FFF2-40B4-BE49-F238E27FC236}">
                <a16:creationId xmlns:a16="http://schemas.microsoft.com/office/drawing/2014/main" id="{1B7E091E-24BC-4A31-B807-795E241DC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699" y="604540"/>
            <a:ext cx="72326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b-NO" sz="2400" b="1" dirty="0">
                <a:latin typeface="Arial" panose="020B0604020202020204" pitchFamily="34" charset="0"/>
              </a:rPr>
              <a:t>Academic process control community fish pond</a:t>
            </a:r>
          </a:p>
        </p:txBody>
      </p:sp>
      <p:sp>
        <p:nvSpPr>
          <p:cNvPr id="9" name="Notched Right Arrow 4">
            <a:extLst>
              <a:ext uri="{FF2B5EF4-FFF2-40B4-BE49-F238E27FC236}">
                <a16:creationId xmlns:a16="http://schemas.microsoft.com/office/drawing/2014/main" id="{D79A3C59-9674-4BCA-BCC4-D9330B10328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39699" y="2708938"/>
            <a:ext cx="2331271" cy="871802"/>
          </a:xfrm>
          <a:prstGeom prst="notchedRightArrow">
            <a:avLst>
              <a:gd name="adj1" fmla="val 50000"/>
              <a:gd name="adj2" fmla="val 49955"/>
            </a:avLst>
          </a:prstGeom>
          <a:solidFill>
            <a:schemeClr val="tx2">
              <a:lumMod val="40000"/>
              <a:lumOff val="6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nb-NO" sz="1800" dirty="0"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464BE6-8649-4549-9376-DD9FEA961404}"/>
              </a:ext>
            </a:extLst>
          </p:cNvPr>
          <p:cNvSpPr txBox="1"/>
          <p:nvPr/>
        </p:nvSpPr>
        <p:spPr>
          <a:xfrm>
            <a:off x="299163" y="2811602"/>
            <a:ext cx="22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Simple </a:t>
            </a:r>
            <a:r>
              <a:rPr lang="nb-NO" dirty="0" err="1"/>
              <a:t>solutions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</a:p>
          <a:p>
            <a:r>
              <a:rPr lang="nb-NO" dirty="0"/>
              <a:t>work (</a:t>
            </a:r>
            <a:r>
              <a:rPr lang="nb-NO" b="1" dirty="0"/>
              <a:t>ARC</a:t>
            </a:r>
            <a:r>
              <a:rPr lang="nb-NO" dirty="0"/>
              <a:t> =  PID++)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0481F5-C760-73DD-C810-2ED95445FFB2}"/>
              </a:ext>
            </a:extLst>
          </p:cNvPr>
          <p:cNvSpPr txBox="1"/>
          <p:nvPr/>
        </p:nvSpPr>
        <p:spPr>
          <a:xfrm>
            <a:off x="4021101" y="4713213"/>
            <a:ext cx="5785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>
                <a:solidFill>
                  <a:srgbClr val="FFFF00"/>
                </a:solidFill>
              </a:rPr>
              <a:t>Please join me, I feel a little alone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75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4CE6F4-0CE3-41DA-9FF3-74562AD18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774" y="34970"/>
            <a:ext cx="6182885" cy="41977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C45534-A83B-4A8A-B284-197B6B8236CE}"/>
              </a:ext>
            </a:extLst>
          </p:cNvPr>
          <p:cNvSpPr txBox="1"/>
          <p:nvPr/>
        </p:nvSpPr>
        <p:spPr>
          <a:xfrm>
            <a:off x="487680" y="1229949"/>
            <a:ext cx="23510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400" dirty="0"/>
              <a:t>Robust control</a:t>
            </a:r>
          </a:p>
          <a:p>
            <a:pPr marL="342900" indent="-342900">
              <a:buFontTx/>
              <a:buAutoNum type="arabicPeriod"/>
            </a:pPr>
            <a:r>
              <a:rPr lang="en-US" sz="2400" dirty="0"/>
              <a:t>Distillation</a:t>
            </a:r>
          </a:p>
          <a:p>
            <a:pPr marL="342900" indent="-342900">
              <a:buFontTx/>
              <a:buAutoNum type="arabicPeriod"/>
            </a:pPr>
            <a:r>
              <a:rPr lang="en-US" sz="2400" dirty="0"/>
              <a:t>PID (IMC)</a:t>
            </a:r>
          </a:p>
          <a:p>
            <a:endParaRPr lang="nb-NO" sz="2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CB58EAB-0052-4B81-AB38-6D0208F9EB88}"/>
              </a:ext>
            </a:extLst>
          </p:cNvPr>
          <p:cNvSpPr txBox="1">
            <a:spLocks/>
          </p:cNvSpPr>
          <p:nvPr/>
        </p:nvSpPr>
        <p:spPr>
          <a:xfrm>
            <a:off x="0" y="25445"/>
            <a:ext cx="633113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nb-NO" altLang="nb-NO"/>
              <a:t>1983-87: Caltech</a:t>
            </a:r>
            <a:endParaRPr lang="nb-NO" altLang="nb-NO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5AAD79C-75A7-400F-A89E-FC93EB13EB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67525" y="3978850"/>
            <a:ext cx="3517655" cy="21708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24F57B-BCF5-40A4-8E00-F6EB3F5D4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341" y="2861113"/>
            <a:ext cx="5314569" cy="371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11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DDE9E-6E3B-45E9-B4CE-B535D6EE5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err="1"/>
              <a:t>October</a:t>
            </a:r>
            <a:r>
              <a:rPr lang="nb-NO" dirty="0"/>
              <a:t> 1984</a:t>
            </a:r>
            <a:br>
              <a:rPr lang="nb-NO" dirty="0"/>
            </a:br>
            <a:r>
              <a:rPr lang="nb-NO" dirty="0"/>
              <a:t>Robust control </a:t>
            </a:r>
            <a:r>
              <a:rPr lang="nb-NO" dirty="0" err="1"/>
              <a:t>takes</a:t>
            </a:r>
            <a:r>
              <a:rPr lang="nb-NO" dirty="0"/>
              <a:t> </a:t>
            </a:r>
            <a:r>
              <a:rPr lang="nb-NO" dirty="0" err="1"/>
              <a:t>off</a:t>
            </a:r>
            <a:r>
              <a:rPr lang="nb-NO" dirty="0"/>
              <a:t>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0CD40FB-8120-4287-B156-3CA231929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592573">
            <a:off x="5076263" y="815426"/>
            <a:ext cx="6405379" cy="5047053"/>
          </a:xfrm>
          <a:prstGeom prst="rect">
            <a:avLst/>
          </a:prstGeom>
        </p:spPr>
      </p:pic>
      <p:pic>
        <p:nvPicPr>
          <p:cNvPr id="5" name="Picture 4" descr="skann0023">
            <a:extLst>
              <a:ext uri="{FF2B5EF4-FFF2-40B4-BE49-F238E27FC236}">
                <a16:creationId xmlns:a16="http://schemas.microsoft.com/office/drawing/2014/main" id="{FF420579-C643-42DD-979C-AE71EA1C7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174" y="1531435"/>
            <a:ext cx="6145976" cy="466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5965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B8F80-D9B3-4DF4-9493-89867A101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76206A4-0A45-45F8-9ACD-128D30A399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649" y="185543"/>
            <a:ext cx="9305925" cy="2381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43B3DE-092F-44BF-AB80-A9D1BB593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744" y="2690618"/>
            <a:ext cx="1695450" cy="21240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8F2A09-60A2-462A-8B82-A25C75E0B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9333" y="2490593"/>
            <a:ext cx="1866900" cy="2324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8A0D16-E097-4900-B113-47F15F04EA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6233" y="2666805"/>
            <a:ext cx="1828800" cy="2171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82C4D4-1CB6-400D-B719-4C5B104ECB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6936" y="3597882"/>
            <a:ext cx="4867275" cy="2714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EB0128-19F5-4ADD-945D-678C667C14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9733" y="1214243"/>
            <a:ext cx="2295525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249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0330F-7FBB-445E-BA58-CF197ABE4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400" dirty="0">
                <a:solidFill>
                  <a:srgbClr val="FF0000"/>
                </a:solidFill>
              </a:rPr>
              <a:t>Robust control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64C5737-2084-4F50-84FE-1B58B3F635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93894" y="1440655"/>
            <a:ext cx="3134691" cy="452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E68F8C-D6F6-40F9-ADBD-5E26B8A51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792" y="1461526"/>
            <a:ext cx="2983042" cy="44381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37F33A-C205-4ED0-9CC8-AAF373E6E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026" y="1611656"/>
            <a:ext cx="3650706" cy="41379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425AFA-0C7F-4B22-8588-AA0827A3E75C}"/>
              </a:ext>
            </a:extLst>
          </p:cNvPr>
          <p:cNvSpPr txBox="1"/>
          <p:nvPr/>
        </p:nvSpPr>
        <p:spPr>
          <a:xfrm>
            <a:off x="5282214" y="596661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1996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F0901C-FF7C-445C-8085-FA3D30395F82}"/>
              </a:ext>
            </a:extLst>
          </p:cNvPr>
          <p:cNvSpPr txBox="1"/>
          <p:nvPr/>
        </p:nvSpPr>
        <p:spPr>
          <a:xfrm>
            <a:off x="8044649" y="591977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2005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6C83DD-886A-44BD-86ED-98162BD485D0}"/>
              </a:ext>
            </a:extLst>
          </p:cNvPr>
          <p:cNvSpPr txBox="1"/>
          <p:nvPr/>
        </p:nvSpPr>
        <p:spPr>
          <a:xfrm>
            <a:off x="1322773" y="5989635"/>
            <a:ext cx="2017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Berkeley, </a:t>
            </a:r>
            <a:r>
              <a:rPr lang="nb-NO" dirty="0" err="1"/>
              <a:t>Dec</a:t>
            </a:r>
            <a:r>
              <a:rPr lang="nb-NO" dirty="0"/>
              <a:t>. 1994</a:t>
            </a:r>
          </a:p>
        </p:txBody>
      </p:sp>
    </p:spTree>
    <p:extLst>
      <p:ext uri="{BB962C8B-B14F-4D97-AF65-F5344CB8AC3E}">
        <p14:creationId xmlns:p14="http://schemas.microsoft.com/office/powerpoint/2010/main" val="24334381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Egendefinert utform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Egendefinert utform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Egendefinert utform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2638</Words>
  <Application>Microsoft Office PowerPoint</Application>
  <PresentationFormat>Widescreen</PresentationFormat>
  <Paragraphs>489</Paragraphs>
  <Slides>59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59</vt:i4>
      </vt:variant>
    </vt:vector>
  </HeadingPairs>
  <TitlesOfParts>
    <vt:vector size="69" baseType="lpstr">
      <vt:lpstr>Arial</vt:lpstr>
      <vt:lpstr>Calibri</vt:lpstr>
      <vt:lpstr>Calibri Light</vt:lpstr>
      <vt:lpstr>Cambria Math</vt:lpstr>
      <vt:lpstr>Symbol</vt:lpstr>
      <vt:lpstr>Times</vt:lpstr>
      <vt:lpstr>Office-tema</vt:lpstr>
      <vt:lpstr>2_Egendefinert utforming</vt:lpstr>
      <vt:lpstr>1_Egendefinert utforming</vt:lpstr>
      <vt:lpstr>Egendefinert utforming</vt:lpstr>
      <vt:lpstr>Putting Optimization into process control</vt:lpstr>
      <vt:lpstr>PowerPoint Presentation</vt:lpstr>
      <vt:lpstr>About Sigurd Skogestad</vt:lpstr>
      <vt:lpstr>“The goal of my research is to develop simple yet rigorous methods to solve problems of engineering significance” </vt:lpstr>
      <vt:lpstr>PowerPoint Presentation</vt:lpstr>
      <vt:lpstr>PowerPoint Presentation</vt:lpstr>
      <vt:lpstr>October 1984 Robust control takes off!</vt:lpstr>
      <vt:lpstr>PowerPoint Presentation</vt:lpstr>
      <vt:lpstr>Robust control</vt:lpstr>
      <vt:lpstr>Distillation </vt:lpstr>
      <vt:lpstr>PowerPoint Presentation</vt:lpstr>
      <vt:lpstr>PowerPoint Presentation</vt:lpstr>
      <vt:lpstr>PowerPoint Presentation</vt:lpstr>
      <vt:lpstr>Chemical Engineering and Process Systems Engineering</vt:lpstr>
      <vt:lpstr>PowerPoint Presentation</vt:lpstr>
      <vt:lpstr>Process systems engineering</vt:lpstr>
      <vt:lpstr>Process control: Hierarchical decision system  based on time scale separation</vt:lpstr>
      <vt:lpstr>PowerPoint Presentation</vt:lpstr>
      <vt:lpstr>PowerPoint Presentation</vt:lpstr>
      <vt:lpstr>PowerPoint Presentation</vt:lpstr>
      <vt:lpstr>How we design a control system for a complete chemical plant?</vt:lpstr>
      <vt:lpstr>Optimal steady-state operation (economics)</vt:lpstr>
      <vt:lpstr>Example: distillation column</vt:lpstr>
      <vt:lpstr>Process control: Hierarchical decision system</vt:lpstr>
      <vt:lpstr>Process control: Hierarchical decision system</vt:lpstr>
      <vt:lpstr>Process control: Hierarchical decision system</vt:lpstr>
      <vt:lpstr>Process control: Hierarchical decision system</vt:lpstr>
      <vt:lpstr>Control layers (have setpoints)</vt:lpstr>
      <vt:lpstr>«Advanced» control</vt:lpstr>
      <vt:lpstr>Academia: MPC</vt:lpstr>
      <vt:lpstr>Research question: Alternative simpler solutions to MPC</vt:lpstr>
      <vt:lpstr>“Classical Advanced control” (ARC) using simple control elements </vt:lpstr>
      <vt:lpstr>How design classical APC elements?</vt:lpstr>
      <vt:lpstr>7.  Change in CVs (active constraints) using selectors</vt:lpstr>
      <vt:lpstr>Optimal steady-state operation</vt:lpstr>
      <vt:lpstr>Optimal steady-state operation</vt:lpstr>
      <vt:lpstr>Feedback solution that automatically tracks active constraints by adjusting Lagrange multipliers (= shadow prices = dual variables) λ</vt:lpstr>
      <vt:lpstr>Alternative: Feedback solution with «direct» constraint control </vt:lpstr>
      <vt:lpstr>Gradient estimation</vt:lpstr>
      <vt:lpstr>Selector: One input (u), several outputs (y1,y2)</vt:lpstr>
      <vt:lpstr>Design of selector structure</vt:lpstr>
      <vt:lpstr>Example. Maximize flow with pressure constraints</vt:lpstr>
      <vt:lpstr>PowerPoint Presentation</vt:lpstr>
      <vt:lpstr>PowerPoint Presentation</vt:lpstr>
      <vt:lpstr>Dynamic issues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Important insight</vt:lpstr>
      <vt:lpstr>Anti-windup</vt:lpstr>
      <vt:lpstr>Challenges selector design</vt:lpstr>
      <vt:lpstr>When use MPC?</vt:lpstr>
      <vt:lpstr>Conclusion Advanced process control (APC)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Control structures with embedded knowledge through input transformations (Nonlinear input transformations for disturbance rejection, decoupling and linearization)</dc:title>
  <dc:creator>Sigurd Skogestad</dc:creator>
  <cp:lastModifiedBy>Sigurd Skogestad</cp:lastModifiedBy>
  <cp:revision>181</cp:revision>
  <dcterms:created xsi:type="dcterms:W3CDTF">2020-09-28T17:02:05Z</dcterms:created>
  <dcterms:modified xsi:type="dcterms:W3CDTF">2024-02-21T07:37:26Z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7c3c65-c754-49fd-9431-de67f4812c51_Enabled">
    <vt:lpwstr>true</vt:lpwstr>
  </property>
  <property fmtid="{D5CDD505-2E9C-101B-9397-08002B2CF9AE}" pid="3" name="MSIP_Label_6b7c3c65-c754-49fd-9431-de67f4812c51_SetDate">
    <vt:lpwstr>2021-01-07T16:44:00Z</vt:lpwstr>
  </property>
  <property fmtid="{D5CDD505-2E9C-101B-9397-08002B2CF9AE}" pid="4" name="MSIP_Label_6b7c3c65-c754-49fd-9431-de67f4812c51_Method">
    <vt:lpwstr>Privileged</vt:lpwstr>
  </property>
  <property fmtid="{D5CDD505-2E9C-101B-9397-08002B2CF9AE}" pid="5" name="MSIP_Label_6b7c3c65-c754-49fd-9431-de67f4812c51_Name">
    <vt:lpwstr>Private</vt:lpwstr>
  </property>
  <property fmtid="{D5CDD505-2E9C-101B-9397-08002B2CF9AE}" pid="6" name="MSIP_Label_6b7c3c65-c754-49fd-9431-de67f4812c51_SiteId">
    <vt:lpwstr>09a10672-822f-4467-a5ba-5bb375967c05</vt:lpwstr>
  </property>
  <property fmtid="{D5CDD505-2E9C-101B-9397-08002B2CF9AE}" pid="7" name="MSIP_Label_6b7c3c65-c754-49fd-9431-de67f4812c51_ActionId">
    <vt:lpwstr>1a15c6b9-5b07-4289-bf56-feb9f653152a</vt:lpwstr>
  </property>
  <property fmtid="{D5CDD505-2E9C-101B-9397-08002B2CF9AE}" pid="8" name="MSIP_Label_6b7c3c65-c754-49fd-9431-de67f4812c51_ContentBits">
    <vt:lpwstr>0</vt:lpwstr>
  </property>
</Properties>
</file>