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473" r:id="rId2"/>
    <p:sldId id="474" r:id="rId3"/>
    <p:sldId id="507" r:id="rId4"/>
    <p:sldId id="431" r:id="rId5"/>
    <p:sldId id="550" r:id="rId6"/>
    <p:sldId id="549" r:id="rId7"/>
    <p:sldId id="508" r:id="rId8"/>
    <p:sldId id="437" r:id="rId9"/>
    <p:sldId id="439" r:id="rId10"/>
    <p:sldId id="440" r:id="rId11"/>
    <p:sldId id="552" r:id="rId12"/>
    <p:sldId id="441" r:id="rId13"/>
    <p:sldId id="443" r:id="rId14"/>
    <p:sldId id="551" r:id="rId15"/>
    <p:sldId id="566" r:id="rId16"/>
    <p:sldId id="588" r:id="rId17"/>
    <p:sldId id="556" r:id="rId18"/>
    <p:sldId id="557" r:id="rId19"/>
    <p:sldId id="570" r:id="rId20"/>
    <p:sldId id="571" r:id="rId21"/>
    <p:sldId id="558" r:id="rId22"/>
    <p:sldId id="576" r:id="rId23"/>
    <p:sldId id="577" r:id="rId24"/>
    <p:sldId id="560" r:id="rId25"/>
    <p:sldId id="589" r:id="rId26"/>
    <p:sldId id="579" r:id="rId27"/>
    <p:sldId id="561" r:id="rId28"/>
    <p:sldId id="580" r:id="rId29"/>
    <p:sldId id="582" r:id="rId30"/>
    <p:sldId id="583" r:id="rId31"/>
    <p:sldId id="563" r:id="rId32"/>
    <p:sldId id="586" r:id="rId33"/>
    <p:sldId id="590" r:id="rId34"/>
    <p:sldId id="564" r:id="rId35"/>
    <p:sldId id="591" r:id="rId36"/>
  </p:sldIdLst>
  <p:sldSz cx="9144000" cy="6858000" type="screen4x3"/>
  <p:notesSz cx="8686800" cy="6400800"/>
  <p:defaultTextStyle>
    <a:defPPr>
      <a:defRPr lang="nn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  <a:srgbClr val="FFCC99"/>
    <a:srgbClr val="FF0000"/>
    <a:srgbClr val="F2800E"/>
    <a:srgbClr val="DF9687"/>
    <a:srgbClr val="6699FF"/>
    <a:srgbClr val="003399"/>
    <a:srgbClr val="003366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8936" autoAdjust="0"/>
  </p:normalViewPr>
  <p:slideViewPr>
    <p:cSldViewPr showGuides="1">
      <p:cViewPr>
        <p:scale>
          <a:sx n="70" d="100"/>
          <a:sy n="70" d="100"/>
        </p:scale>
        <p:origin x="-1518" y="-198"/>
      </p:cViewPr>
      <p:guideLst>
        <p:guide orient="horz" pos="2840"/>
        <p:guide pos="385"/>
      </p:guideLst>
    </p:cSldViewPr>
  </p:slideViewPr>
  <p:outlineViewPr>
    <p:cViewPr>
      <p:scale>
        <a:sx n="33" d="100"/>
        <a:sy n="33" d="100"/>
      </p:scale>
      <p:origin x="0" y="34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1830" y="-102"/>
      </p:cViewPr>
      <p:guideLst>
        <p:guide orient="horz" pos="2017"/>
        <p:guide pos="27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9FDD4-8228-4997-B04F-B23A57BE099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E26BA69-824E-4F14-89BC-E1EBBBE286D1}">
      <dgm:prSet phldrT="[Text]"/>
      <dgm:spPr>
        <a:solidFill>
          <a:srgbClr val="FFEBEB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Supervisor quickly </a:t>
          </a:r>
          <a:r>
            <a:rPr lang="en-US" i="1" dirty="0" smtClean="0">
              <a:solidFill>
                <a:schemeClr val="accent5">
                  <a:lumMod val="50000"/>
                </a:schemeClr>
              </a:solidFill>
            </a:rPr>
            <a:t>detects</a:t>
          </a:r>
          <a:r>
            <a:rPr lang="en-US" dirty="0" smtClean="0">
              <a:solidFill>
                <a:schemeClr val="tx1"/>
              </a:solidFill>
            </a:rPr>
            <a:t> major disturbance</a:t>
          </a:r>
          <a:endParaRPr lang="nb-NO" dirty="0">
            <a:solidFill>
              <a:schemeClr val="tx1"/>
            </a:solidFill>
          </a:endParaRPr>
        </a:p>
      </dgm:t>
    </dgm:pt>
    <dgm:pt modelId="{3B6CEDE7-C028-4F31-98F6-494AB2D78CA4}" type="parTrans" cxnId="{8FA10EFC-48A0-4486-A5D3-2245B106F498}">
      <dgm:prSet/>
      <dgm:spPr/>
      <dgm:t>
        <a:bodyPr/>
        <a:lstStyle/>
        <a:p>
          <a:endParaRPr lang="nb-NO"/>
        </a:p>
      </dgm:t>
    </dgm:pt>
    <dgm:pt modelId="{9A25517A-8424-4B25-A32F-E1DAF84C6AAB}" type="sibTrans" cxnId="{8FA10EFC-48A0-4486-A5D3-2245B106F49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nb-NO"/>
        </a:p>
      </dgm:t>
    </dgm:pt>
    <dgm:pt modelId="{C8FA7451-F190-47BB-8248-AFC648694141}">
      <dgm:prSet phldrT="[Text]"/>
      <dgm:spPr>
        <a:solidFill>
          <a:schemeClr val="accent6">
            <a:lumMod val="20000"/>
            <a:lumOff val="80000"/>
          </a:schemeClr>
        </a:solidFill>
        <a:ln w="3810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Moves to </a:t>
          </a:r>
          <a:r>
            <a:rPr lang="en-US" i="1" dirty="0" smtClean="0">
              <a:solidFill>
                <a:schemeClr val="accent5">
                  <a:lumMod val="50000"/>
                </a:schemeClr>
              </a:solidFill>
            </a:rPr>
            <a:t>safer</a:t>
          </a:r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operating point</a:t>
          </a:r>
          <a:r>
            <a:rPr lang="en-US" dirty="0" smtClean="0"/>
            <a:t>	</a:t>
          </a:r>
          <a:endParaRPr lang="nb-NO" dirty="0"/>
        </a:p>
      </dgm:t>
    </dgm:pt>
    <dgm:pt modelId="{BA3403F4-93B3-4DAD-83B5-A63EADDD961C}" type="parTrans" cxnId="{3D60C54C-F6E1-4E51-9162-BFABEE7A36F9}">
      <dgm:prSet/>
      <dgm:spPr/>
      <dgm:t>
        <a:bodyPr/>
        <a:lstStyle/>
        <a:p>
          <a:endParaRPr lang="nb-NO"/>
        </a:p>
      </dgm:t>
    </dgm:pt>
    <dgm:pt modelId="{6D750811-FE88-4942-94BA-FFFC3787C923}" type="sibTrans" cxnId="{3D60C54C-F6E1-4E51-9162-BFABEE7A36F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nb-NO"/>
        </a:p>
      </dgm:t>
    </dgm:pt>
    <dgm:pt modelId="{8F591405-1BC0-403E-BD9E-1645997EFCB5}">
      <dgm:prSet phldrT="[Text]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Adaptive control </a:t>
          </a:r>
          <a:r>
            <a:rPr lang="en-US" dirty="0" smtClean="0">
              <a:solidFill>
                <a:srgbClr val="0070C0"/>
              </a:solidFill>
            </a:rPr>
            <a:t>stabilizes</a:t>
          </a:r>
          <a:r>
            <a:rPr lang="en-US" dirty="0" smtClean="0">
              <a:solidFill>
                <a:schemeClr val="tx1"/>
              </a:solidFill>
            </a:rPr>
            <a:t> under new operating conditions</a:t>
          </a:r>
          <a:endParaRPr lang="nb-NO" dirty="0">
            <a:solidFill>
              <a:schemeClr val="tx1"/>
            </a:solidFill>
          </a:endParaRPr>
        </a:p>
      </dgm:t>
    </dgm:pt>
    <dgm:pt modelId="{DE002406-720F-4DDD-8127-462649D1F702}" type="parTrans" cxnId="{9DD4BA3A-8552-4950-9FDD-180B1F205A30}">
      <dgm:prSet/>
      <dgm:spPr/>
      <dgm:t>
        <a:bodyPr/>
        <a:lstStyle/>
        <a:p>
          <a:endParaRPr lang="nb-NO"/>
        </a:p>
      </dgm:t>
    </dgm:pt>
    <dgm:pt modelId="{0C396C6D-F5A3-4A83-B57B-29624A400794}" type="sibTrans" cxnId="{9DD4BA3A-8552-4950-9FDD-180B1F205A30}">
      <dgm:prSet/>
      <dgm:spPr/>
      <dgm:t>
        <a:bodyPr/>
        <a:lstStyle/>
        <a:p>
          <a:endParaRPr lang="nb-NO"/>
        </a:p>
      </dgm:t>
    </dgm:pt>
    <dgm:pt modelId="{512A0F32-BA83-47AF-A552-629F1E90842F}" type="pres">
      <dgm:prSet presAssocID="{A349FDD4-8228-4997-B04F-B23A57BE099F}" presName="linearFlow" presStyleCnt="0">
        <dgm:presLayoutVars>
          <dgm:resizeHandles val="exact"/>
        </dgm:presLayoutVars>
      </dgm:prSet>
      <dgm:spPr/>
    </dgm:pt>
    <dgm:pt modelId="{F2A4432F-5825-4B82-A280-6D8D31603088}" type="pres">
      <dgm:prSet presAssocID="{EE26BA69-824E-4F14-89BC-E1EBBBE286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B334242-70E9-4627-BD71-0C3D88F860FB}" type="pres">
      <dgm:prSet presAssocID="{9A25517A-8424-4B25-A32F-E1DAF84C6AAB}" presName="sibTrans" presStyleLbl="sibTrans2D1" presStyleIdx="0" presStyleCnt="2"/>
      <dgm:spPr/>
      <dgm:t>
        <a:bodyPr/>
        <a:lstStyle/>
        <a:p>
          <a:endParaRPr lang="nb-NO"/>
        </a:p>
      </dgm:t>
    </dgm:pt>
    <dgm:pt modelId="{6B84F94A-4F5F-4457-A67B-3B49C048EB2E}" type="pres">
      <dgm:prSet presAssocID="{9A25517A-8424-4B25-A32F-E1DAF84C6AAB}" presName="connectorText" presStyleLbl="sibTrans2D1" presStyleIdx="0" presStyleCnt="2"/>
      <dgm:spPr/>
      <dgm:t>
        <a:bodyPr/>
        <a:lstStyle/>
        <a:p>
          <a:endParaRPr lang="nb-NO"/>
        </a:p>
      </dgm:t>
    </dgm:pt>
    <dgm:pt modelId="{65741CD3-3E34-4EF5-A412-ACA31833F678}" type="pres">
      <dgm:prSet presAssocID="{C8FA7451-F190-47BB-8248-AFC6486941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EDEAC35-F141-4465-AD2B-7770EAA9C7AB}" type="pres">
      <dgm:prSet presAssocID="{6D750811-FE88-4942-94BA-FFFC3787C923}" presName="sibTrans" presStyleLbl="sibTrans2D1" presStyleIdx="1" presStyleCnt="2"/>
      <dgm:spPr/>
      <dgm:t>
        <a:bodyPr/>
        <a:lstStyle/>
        <a:p>
          <a:endParaRPr lang="nb-NO"/>
        </a:p>
      </dgm:t>
    </dgm:pt>
    <dgm:pt modelId="{9824076B-6AEB-4500-B447-58286D24E64F}" type="pres">
      <dgm:prSet presAssocID="{6D750811-FE88-4942-94BA-FFFC3787C923}" presName="connectorText" presStyleLbl="sibTrans2D1" presStyleIdx="1" presStyleCnt="2"/>
      <dgm:spPr/>
      <dgm:t>
        <a:bodyPr/>
        <a:lstStyle/>
        <a:p>
          <a:endParaRPr lang="nb-NO"/>
        </a:p>
      </dgm:t>
    </dgm:pt>
    <dgm:pt modelId="{41E8791A-947C-4F48-A6F1-E43E76158346}" type="pres">
      <dgm:prSet presAssocID="{8F591405-1BC0-403E-BD9E-1645997EFC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9E27706-9A16-4A67-9449-82CD3CBF2261}" type="presOf" srcId="{9A25517A-8424-4B25-A32F-E1DAF84C6AAB}" destId="{6B84F94A-4F5F-4457-A67B-3B49C048EB2E}" srcOrd="1" destOrd="0" presId="urn:microsoft.com/office/officeart/2005/8/layout/process2"/>
    <dgm:cxn modelId="{5BE898E1-27BC-42E5-9215-3FB15FFEE650}" type="presOf" srcId="{C8FA7451-F190-47BB-8248-AFC648694141}" destId="{65741CD3-3E34-4EF5-A412-ACA31833F678}" srcOrd="0" destOrd="0" presId="urn:microsoft.com/office/officeart/2005/8/layout/process2"/>
    <dgm:cxn modelId="{3D60C54C-F6E1-4E51-9162-BFABEE7A36F9}" srcId="{A349FDD4-8228-4997-B04F-B23A57BE099F}" destId="{C8FA7451-F190-47BB-8248-AFC648694141}" srcOrd="1" destOrd="0" parTransId="{BA3403F4-93B3-4DAD-83B5-A63EADDD961C}" sibTransId="{6D750811-FE88-4942-94BA-FFFC3787C923}"/>
    <dgm:cxn modelId="{A577E61A-D84C-40A5-8FAA-30A84D447662}" type="presOf" srcId="{A349FDD4-8228-4997-B04F-B23A57BE099F}" destId="{512A0F32-BA83-47AF-A552-629F1E90842F}" srcOrd="0" destOrd="0" presId="urn:microsoft.com/office/officeart/2005/8/layout/process2"/>
    <dgm:cxn modelId="{8FA10EFC-48A0-4486-A5D3-2245B106F498}" srcId="{A349FDD4-8228-4997-B04F-B23A57BE099F}" destId="{EE26BA69-824E-4F14-89BC-E1EBBBE286D1}" srcOrd="0" destOrd="0" parTransId="{3B6CEDE7-C028-4F31-98F6-494AB2D78CA4}" sibTransId="{9A25517A-8424-4B25-A32F-E1DAF84C6AAB}"/>
    <dgm:cxn modelId="{F24D1283-5A72-4672-82AF-8D243FBDEE46}" type="presOf" srcId="{9A25517A-8424-4B25-A32F-E1DAF84C6AAB}" destId="{5B334242-70E9-4627-BD71-0C3D88F860FB}" srcOrd="0" destOrd="0" presId="urn:microsoft.com/office/officeart/2005/8/layout/process2"/>
    <dgm:cxn modelId="{EB9B9777-DEB9-42C6-B595-D28789E798AB}" type="presOf" srcId="{6D750811-FE88-4942-94BA-FFFC3787C923}" destId="{FEDEAC35-F141-4465-AD2B-7770EAA9C7AB}" srcOrd="0" destOrd="0" presId="urn:microsoft.com/office/officeart/2005/8/layout/process2"/>
    <dgm:cxn modelId="{C0DA4B9C-29E9-4F68-937F-C0D77796C866}" type="presOf" srcId="{6D750811-FE88-4942-94BA-FFFC3787C923}" destId="{9824076B-6AEB-4500-B447-58286D24E64F}" srcOrd="1" destOrd="0" presId="urn:microsoft.com/office/officeart/2005/8/layout/process2"/>
    <dgm:cxn modelId="{80384787-DD46-40B9-B4F7-51AB6DBE770C}" type="presOf" srcId="{EE26BA69-824E-4F14-89BC-E1EBBBE286D1}" destId="{F2A4432F-5825-4B82-A280-6D8D31603088}" srcOrd="0" destOrd="0" presId="urn:microsoft.com/office/officeart/2005/8/layout/process2"/>
    <dgm:cxn modelId="{9DD4BA3A-8552-4950-9FDD-180B1F205A30}" srcId="{A349FDD4-8228-4997-B04F-B23A57BE099F}" destId="{8F591405-1BC0-403E-BD9E-1645997EFCB5}" srcOrd="2" destOrd="0" parTransId="{DE002406-720F-4DDD-8127-462649D1F702}" sibTransId="{0C396C6D-F5A3-4A83-B57B-29624A400794}"/>
    <dgm:cxn modelId="{D9B91686-C846-4F1C-8B2F-1F9D1472C559}" type="presOf" srcId="{8F591405-1BC0-403E-BD9E-1645997EFCB5}" destId="{41E8791A-947C-4F48-A6F1-E43E76158346}" srcOrd="0" destOrd="0" presId="urn:microsoft.com/office/officeart/2005/8/layout/process2"/>
    <dgm:cxn modelId="{267A1270-335E-4F09-924B-1B6C4CD97326}" type="presParOf" srcId="{512A0F32-BA83-47AF-A552-629F1E90842F}" destId="{F2A4432F-5825-4B82-A280-6D8D31603088}" srcOrd="0" destOrd="0" presId="urn:microsoft.com/office/officeart/2005/8/layout/process2"/>
    <dgm:cxn modelId="{2D097542-D911-4A5E-B810-C7B11F1425A1}" type="presParOf" srcId="{512A0F32-BA83-47AF-A552-629F1E90842F}" destId="{5B334242-70E9-4627-BD71-0C3D88F860FB}" srcOrd="1" destOrd="0" presId="urn:microsoft.com/office/officeart/2005/8/layout/process2"/>
    <dgm:cxn modelId="{9555C951-B477-4F45-B114-C2AD56D2FCF9}" type="presParOf" srcId="{5B334242-70E9-4627-BD71-0C3D88F860FB}" destId="{6B84F94A-4F5F-4457-A67B-3B49C048EB2E}" srcOrd="0" destOrd="0" presId="urn:microsoft.com/office/officeart/2005/8/layout/process2"/>
    <dgm:cxn modelId="{CFA0F1C0-D934-4961-A731-3A376EDEF282}" type="presParOf" srcId="{512A0F32-BA83-47AF-A552-629F1E90842F}" destId="{65741CD3-3E34-4EF5-A412-ACA31833F678}" srcOrd="2" destOrd="0" presId="urn:microsoft.com/office/officeart/2005/8/layout/process2"/>
    <dgm:cxn modelId="{15F70205-FBE8-45EA-B07D-B01B6A08DBBF}" type="presParOf" srcId="{512A0F32-BA83-47AF-A552-629F1E90842F}" destId="{FEDEAC35-F141-4465-AD2B-7770EAA9C7AB}" srcOrd="3" destOrd="0" presId="urn:microsoft.com/office/officeart/2005/8/layout/process2"/>
    <dgm:cxn modelId="{E426F18A-0638-43A1-B2C1-549B250EFA76}" type="presParOf" srcId="{FEDEAC35-F141-4465-AD2B-7770EAA9C7AB}" destId="{9824076B-6AEB-4500-B447-58286D24E64F}" srcOrd="0" destOrd="0" presId="urn:microsoft.com/office/officeart/2005/8/layout/process2"/>
    <dgm:cxn modelId="{1DE074AE-21AC-4ECC-85F4-2DE6B9518146}" type="presParOf" srcId="{512A0F32-BA83-47AF-A552-629F1E90842F}" destId="{41E8791A-947C-4F48-A6F1-E43E7615834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4432F-5825-4B82-A280-6D8D31603088}">
      <dsp:nvSpPr>
        <dsp:cNvPr id="0" name=""/>
        <dsp:cNvSpPr/>
      </dsp:nvSpPr>
      <dsp:spPr>
        <a:xfrm>
          <a:off x="342217" y="0"/>
          <a:ext cx="2291556" cy="1016000"/>
        </a:xfrm>
        <a:prstGeom prst="roundRect">
          <a:avLst>
            <a:gd name="adj" fmla="val 10000"/>
          </a:avLst>
        </a:prstGeom>
        <a:solidFill>
          <a:srgbClr val="FFEBEB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Supervisor quickly </a:t>
          </a:r>
          <a:r>
            <a:rPr lang="en-US" sz="1800" i="1" kern="1200" dirty="0" smtClean="0">
              <a:solidFill>
                <a:schemeClr val="accent5">
                  <a:lumMod val="50000"/>
                </a:schemeClr>
              </a:solidFill>
            </a:rPr>
            <a:t>detects</a:t>
          </a:r>
          <a:r>
            <a:rPr lang="en-US" sz="1800" kern="1200" dirty="0" smtClean="0">
              <a:solidFill>
                <a:schemeClr val="tx1"/>
              </a:solidFill>
            </a:rPr>
            <a:t> major disturbance</a:t>
          </a:r>
          <a:endParaRPr lang="nb-NO" sz="1800" kern="1200" dirty="0">
            <a:solidFill>
              <a:schemeClr val="tx1"/>
            </a:solidFill>
          </a:endParaRPr>
        </a:p>
      </dsp:txBody>
      <dsp:txXfrm>
        <a:off x="371975" y="29758"/>
        <a:ext cx="2232040" cy="956484"/>
      </dsp:txXfrm>
    </dsp:sp>
    <dsp:sp modelId="{5B334242-70E9-4627-BD71-0C3D88F860FB}">
      <dsp:nvSpPr>
        <dsp:cNvPr id="0" name=""/>
        <dsp:cNvSpPr/>
      </dsp:nvSpPr>
      <dsp:spPr>
        <a:xfrm rot="5400000">
          <a:off x="1297496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/>
        </a:p>
      </dsp:txBody>
      <dsp:txXfrm rot="-5400000">
        <a:off x="1350836" y="1079499"/>
        <a:ext cx="274320" cy="266699"/>
      </dsp:txXfrm>
    </dsp:sp>
    <dsp:sp modelId="{65741CD3-3E34-4EF5-A412-ACA31833F678}">
      <dsp:nvSpPr>
        <dsp:cNvPr id="0" name=""/>
        <dsp:cNvSpPr/>
      </dsp:nvSpPr>
      <dsp:spPr>
        <a:xfrm>
          <a:off x="342217" y="1523999"/>
          <a:ext cx="2291556" cy="10160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Moves to </a:t>
          </a:r>
          <a:r>
            <a:rPr lang="en-US" sz="1800" i="1" kern="1200" dirty="0" smtClean="0">
              <a:solidFill>
                <a:schemeClr val="accent5">
                  <a:lumMod val="50000"/>
                </a:schemeClr>
              </a:solidFill>
            </a:rPr>
            <a:t>safer</a:t>
          </a: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1800" kern="1200" dirty="0" smtClean="0">
              <a:solidFill>
                <a:schemeClr val="tx1"/>
              </a:solidFill>
            </a:rPr>
            <a:t>operating point</a:t>
          </a:r>
          <a:r>
            <a:rPr lang="en-US" sz="1800" kern="1200" dirty="0" smtClean="0"/>
            <a:t>	</a:t>
          </a:r>
          <a:endParaRPr lang="nb-NO" sz="1800" kern="1200" dirty="0"/>
        </a:p>
      </dsp:txBody>
      <dsp:txXfrm>
        <a:off x="371975" y="1553757"/>
        <a:ext cx="2232040" cy="956484"/>
      </dsp:txXfrm>
    </dsp:sp>
    <dsp:sp modelId="{FEDEAC35-F141-4465-AD2B-7770EAA9C7AB}">
      <dsp:nvSpPr>
        <dsp:cNvPr id="0" name=""/>
        <dsp:cNvSpPr/>
      </dsp:nvSpPr>
      <dsp:spPr>
        <a:xfrm rot="5400000">
          <a:off x="1297496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/>
        </a:p>
      </dsp:txBody>
      <dsp:txXfrm rot="-5400000">
        <a:off x="1350836" y="2603499"/>
        <a:ext cx="274320" cy="266700"/>
      </dsp:txXfrm>
    </dsp:sp>
    <dsp:sp modelId="{41E8791A-947C-4F48-A6F1-E43E76158346}">
      <dsp:nvSpPr>
        <dsp:cNvPr id="0" name=""/>
        <dsp:cNvSpPr/>
      </dsp:nvSpPr>
      <dsp:spPr>
        <a:xfrm>
          <a:off x="342217" y="3047999"/>
          <a:ext cx="2291556" cy="101600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Adaptive control </a:t>
          </a:r>
          <a:r>
            <a:rPr lang="en-US" sz="1800" kern="1200" dirty="0" smtClean="0">
              <a:solidFill>
                <a:srgbClr val="0070C0"/>
              </a:solidFill>
            </a:rPr>
            <a:t>stabilizes</a:t>
          </a:r>
          <a:r>
            <a:rPr lang="en-US" sz="1800" kern="1200" dirty="0" smtClean="0">
              <a:solidFill>
                <a:schemeClr val="tx1"/>
              </a:solidFill>
            </a:rPr>
            <a:t> under new operating conditions</a:t>
          </a:r>
          <a:endParaRPr lang="nb-NO" sz="1800" kern="1200" dirty="0">
            <a:solidFill>
              <a:schemeClr val="tx1"/>
            </a:solidFill>
          </a:endParaRPr>
        </a:p>
      </dsp:txBody>
      <dsp:txXfrm>
        <a:off x="371975" y="3077757"/>
        <a:ext cx="2232040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2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t" anchorCtr="0" compatLnSpc="1">
            <a:prstTxWarp prst="textNoShape">
              <a:avLst/>
            </a:prstTxWarp>
          </a:bodyPr>
          <a:lstStyle>
            <a:lvl1pPr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21250" y="0"/>
            <a:ext cx="37639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t" anchorCtr="0" compatLnSpc="1">
            <a:prstTxWarp prst="textNoShape">
              <a:avLst/>
            </a:prstTxWarp>
          </a:bodyPr>
          <a:lstStyle>
            <a:lvl1pPr algn="r"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080125"/>
            <a:ext cx="3762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b" anchorCtr="0" compatLnSpc="1">
            <a:prstTxWarp prst="textNoShape">
              <a:avLst/>
            </a:prstTxWarp>
          </a:bodyPr>
          <a:lstStyle>
            <a:lvl1pPr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21250" y="6080125"/>
            <a:ext cx="37639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b" anchorCtr="0" compatLnSpc="1">
            <a:prstTxWarp prst="textNoShape">
              <a:avLst/>
            </a:prstTxWarp>
          </a:bodyPr>
          <a:lstStyle>
            <a:lvl1pPr algn="r"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4359B9-9F13-4835-86F6-D75E254362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5548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2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t" anchorCtr="0" compatLnSpc="1">
            <a:prstTxWarp prst="textNoShape">
              <a:avLst/>
            </a:prstTxWarp>
          </a:bodyPr>
          <a:lstStyle>
            <a:lvl1pPr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6375" y="481013"/>
            <a:ext cx="3197225" cy="2398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58875" y="3041650"/>
            <a:ext cx="63690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081713"/>
            <a:ext cx="37623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b" anchorCtr="0" compatLnSpc="1">
            <a:prstTxWarp prst="textNoShape">
              <a:avLst/>
            </a:prstTxWarp>
          </a:bodyPr>
          <a:lstStyle>
            <a:lvl1pPr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24425" y="6081713"/>
            <a:ext cx="37623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62" tIns="40831" rIns="81662" bIns="40831" numCol="1" anchor="b" anchorCtr="0" compatLnSpc="1">
            <a:prstTxWarp prst="textNoShape">
              <a:avLst/>
            </a:prstTxWarp>
          </a:bodyPr>
          <a:lstStyle>
            <a:lvl1pPr algn="r" defTabSz="816785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4B720F-CD8C-4C96-81F1-0AC79648946D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323144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7067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3200" y="481013"/>
            <a:ext cx="3201988" cy="24003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3040063"/>
            <a:ext cx="6950075" cy="2881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304800"/>
            <a:ext cx="21097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304800"/>
            <a:ext cx="6178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0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8050" y="1524000"/>
            <a:ext cx="4144963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8050" y="3810000"/>
            <a:ext cx="4144963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79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1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2275" y="1524000"/>
            <a:ext cx="8440738" cy="4419600"/>
          </a:xfr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66840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2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3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9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26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35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18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6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9838"/>
            <a:ext cx="91487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43400" y="6477000"/>
            <a:ext cx="420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fld id="{0E4137B1-C850-4A08-9700-9689F0E7EFF8}" type="slidenum">
              <a:rPr lang="nn-NO" altLang="en-US" sz="1400" b="1" smtClean="0">
                <a:solidFill>
                  <a:srgbClr val="003366"/>
                </a:solidFill>
                <a:latin typeface="Arial" charset="0"/>
                <a:cs typeface="+mn-cs"/>
              </a:rPr>
              <a:pPr algn="ctr" eaLnBrk="0" hangingPunct="0">
                <a:defRPr/>
              </a:pPr>
              <a:t>‹#›</a:t>
            </a:fld>
            <a:endParaRPr lang="nn-NO" altLang="en-US" sz="1400" b="1" smtClean="0">
              <a:solidFill>
                <a:srgbClr val="003366"/>
              </a:solidFill>
              <a:latin typeface="Arial" charset="0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304800"/>
            <a:ext cx="8440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524000"/>
            <a:ext cx="84407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Click to edit Master text styles</a:t>
            </a:r>
          </a:p>
          <a:p>
            <a:pPr lvl="1"/>
            <a:r>
              <a:rPr lang="nb-NO" altLang="en-US" smtClean="0"/>
              <a:t>Second level</a:t>
            </a:r>
          </a:p>
          <a:p>
            <a:pPr lvl="2"/>
            <a:r>
              <a:rPr lang="nb-NO" altLang="en-US" smtClean="0"/>
              <a:t>Third level</a:t>
            </a:r>
          </a:p>
          <a:p>
            <a:pPr lvl="3"/>
            <a:r>
              <a:rPr lang="nb-NO" altLang="en-US" smtClean="0"/>
              <a:t>Fourth level</a:t>
            </a:r>
          </a:p>
          <a:p>
            <a:pPr lvl="4"/>
            <a:r>
              <a:rPr lang="nb-NO" altLang="en-US" smtClean="0"/>
              <a:t>Fifth level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fld id="{C1FEE253-930E-4A73-A82E-1AF678C4D94F}" type="slidenum">
              <a:rPr lang="nn-NO" altLang="en-US" sz="1400" b="1" smtClean="0">
                <a:solidFill>
                  <a:srgbClr val="BFD9E6"/>
                </a:solidFill>
                <a:latin typeface="Arial" charset="0"/>
                <a:cs typeface="+mn-cs"/>
              </a:rPr>
              <a:pPr algn="ctr" eaLnBrk="0" hangingPunct="0">
                <a:defRPr/>
              </a:pPr>
              <a:t>‹#›</a:t>
            </a:fld>
            <a:endParaRPr lang="nn-NO" altLang="en-US" sz="1400" smtClean="0">
              <a:solidFill>
                <a:srgbClr val="BFD9E6"/>
              </a:solidFill>
              <a:latin typeface="Arial" charset="0"/>
              <a:cs typeface="+mn-cs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987824" y="6553200"/>
            <a:ext cx="60486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latin typeface="Arial" charset="0"/>
              </a:rPr>
              <a:t>Vinicius de Oliveira | an intelligent adaptive anti-slug control system for production maximization </a:t>
            </a:r>
            <a:endParaRPr lang="nb-NO" sz="8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6804248" y="5445224"/>
            <a:ext cx="2088232" cy="10317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66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public_html\presentation\slug\Slug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709613" y="-171400"/>
            <a:ext cx="76327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z="2000" dirty="0" smtClean="0">
              <a:solidFill>
                <a:srgbClr val="003366"/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2800" dirty="0">
                <a:solidFill>
                  <a:srgbClr val="003366"/>
                </a:solidFill>
                <a:cs typeface="Times" panose="02020603050405020304" pitchFamily="18" charset="0"/>
              </a:rPr>
              <a:t>An autonomous approach for driving systems towards their limit: an intelligent </a:t>
            </a:r>
            <a:r>
              <a:rPr lang="en-US" altLang="en-US" sz="2800" i="1" dirty="0">
                <a:solidFill>
                  <a:srgbClr val="003366"/>
                </a:solidFill>
                <a:cs typeface="Times" panose="02020603050405020304" pitchFamily="18" charset="0"/>
              </a:rPr>
              <a:t>adaptive</a:t>
            </a:r>
            <a:r>
              <a:rPr lang="en-US" altLang="en-US" sz="2800" dirty="0">
                <a:solidFill>
                  <a:srgbClr val="003366"/>
                </a:solidFill>
                <a:cs typeface="Times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3366"/>
                </a:solidFill>
                <a:cs typeface="Times" panose="02020603050405020304" pitchFamily="18" charset="0"/>
              </a:rPr>
              <a:t>anti-slug</a:t>
            </a:r>
            <a:r>
              <a:rPr lang="en-US" altLang="en-US" sz="2800" dirty="0">
                <a:solidFill>
                  <a:srgbClr val="003366"/>
                </a:solidFill>
                <a:cs typeface="Times" panose="02020603050405020304" pitchFamily="18" charset="0"/>
              </a:rPr>
              <a:t> control system for production maximization</a:t>
            </a:r>
            <a:endParaRPr lang="en-US" altLang="en-US" sz="1800" i="1" u="sng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000" i="1" u="sng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2000" i="1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Vinicius de Oliveira</a:t>
            </a:r>
          </a:p>
          <a:p>
            <a:pPr algn="ctr" eaLnBrk="0" hangingPunct="0">
              <a:defRPr/>
            </a:pPr>
            <a:r>
              <a:rPr lang="en-US" altLang="en-US" sz="2000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Johannes Jäschke</a:t>
            </a:r>
          </a:p>
          <a:p>
            <a:pPr algn="ctr" eaLnBrk="0" hangingPunct="0">
              <a:defRPr/>
            </a:pPr>
            <a:r>
              <a:rPr lang="en-US" altLang="en-US" sz="2000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Sigurd Skogestad</a:t>
            </a: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altLang="en-US" sz="2200" i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2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Department of Chemical Engineering, </a:t>
            </a:r>
          </a:p>
          <a:p>
            <a:pPr algn="ctr" eaLnBrk="0" hangingPunct="0">
              <a:defRPr/>
            </a:pPr>
            <a:r>
              <a:rPr lang="en-US" altLang="en-US" sz="22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NTNU, Trondheim, Norway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5220072" y="1682650"/>
            <a:ext cx="3827463" cy="4338638"/>
            <a:chOff x="5076825" y="1682750"/>
            <a:chExt cx="3827463" cy="4338638"/>
          </a:xfrm>
        </p:grpSpPr>
        <p:sp>
          <p:nvSpPr>
            <p:cNvPr id="2052" name="Line 8"/>
            <p:cNvSpPr>
              <a:spLocks noChangeShapeType="1"/>
            </p:cNvSpPr>
            <p:nvPr/>
          </p:nvSpPr>
          <p:spPr bwMode="auto">
            <a:xfrm>
              <a:off x="5580063" y="5516563"/>
              <a:ext cx="2305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Line 9"/>
            <p:cNvSpPr>
              <a:spLocks noChangeShapeType="1"/>
            </p:cNvSpPr>
            <p:nvPr/>
          </p:nvSpPr>
          <p:spPr bwMode="auto">
            <a:xfrm flipV="1">
              <a:off x="7885113" y="1844675"/>
              <a:ext cx="0" cy="3671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Line 10"/>
            <p:cNvSpPr>
              <a:spLocks noChangeShapeType="1"/>
            </p:cNvSpPr>
            <p:nvPr/>
          </p:nvSpPr>
          <p:spPr bwMode="auto">
            <a:xfrm>
              <a:off x="7885113" y="1844675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chair"/>
            <p:cNvSpPr>
              <a:spLocks noEditPoints="1" noChangeArrowheads="1"/>
            </p:cNvSpPr>
            <p:nvPr/>
          </p:nvSpPr>
          <p:spPr bwMode="auto">
            <a:xfrm>
              <a:off x="8316913" y="1682750"/>
              <a:ext cx="587375" cy="4508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7265 h 21600"/>
                <a:gd name="T14" fmla="*/ 16200 w 21600"/>
                <a:gd name="T15" fmla="*/ 178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2960" y="3927"/>
                  </a:moveTo>
                  <a:lnTo>
                    <a:pt x="14760" y="3927"/>
                  </a:lnTo>
                  <a:cubicBezTo>
                    <a:pt x="17640" y="4713"/>
                    <a:pt x="18000" y="3535"/>
                    <a:pt x="18000" y="2356"/>
                  </a:cubicBezTo>
                  <a:cubicBezTo>
                    <a:pt x="18000" y="785"/>
                    <a:pt x="15840" y="0"/>
                    <a:pt x="10800" y="0"/>
                  </a:cubicBezTo>
                  <a:cubicBezTo>
                    <a:pt x="6120" y="0"/>
                    <a:pt x="3600" y="785"/>
                    <a:pt x="3600" y="2356"/>
                  </a:cubicBezTo>
                  <a:cubicBezTo>
                    <a:pt x="3600" y="3535"/>
                    <a:pt x="4320" y="4713"/>
                    <a:pt x="6840" y="3927"/>
                  </a:cubicBezTo>
                  <a:lnTo>
                    <a:pt x="8640" y="3927"/>
                  </a:lnTo>
                  <a:lnTo>
                    <a:pt x="8640" y="5891"/>
                  </a:lnTo>
                  <a:lnTo>
                    <a:pt x="6840" y="5891"/>
                  </a:lnTo>
                  <a:cubicBezTo>
                    <a:pt x="5400" y="5891"/>
                    <a:pt x="4320" y="7069"/>
                    <a:pt x="4320" y="8640"/>
                  </a:cubicBezTo>
                  <a:lnTo>
                    <a:pt x="4320" y="10996"/>
                  </a:lnTo>
                  <a:lnTo>
                    <a:pt x="2880" y="10996"/>
                  </a:lnTo>
                  <a:lnTo>
                    <a:pt x="2880" y="8640"/>
                  </a:lnTo>
                  <a:cubicBezTo>
                    <a:pt x="2880" y="7855"/>
                    <a:pt x="2520" y="7069"/>
                    <a:pt x="1440" y="7069"/>
                  </a:cubicBezTo>
                  <a:cubicBezTo>
                    <a:pt x="720" y="7069"/>
                    <a:pt x="0" y="7855"/>
                    <a:pt x="0" y="8640"/>
                  </a:cubicBezTo>
                  <a:lnTo>
                    <a:pt x="0" y="10604"/>
                  </a:lnTo>
                  <a:lnTo>
                    <a:pt x="0" y="17280"/>
                  </a:lnTo>
                  <a:cubicBezTo>
                    <a:pt x="0" y="18065"/>
                    <a:pt x="720" y="18851"/>
                    <a:pt x="1440" y="18851"/>
                  </a:cubicBezTo>
                  <a:cubicBezTo>
                    <a:pt x="2520" y="18851"/>
                    <a:pt x="2880" y="18065"/>
                    <a:pt x="2880" y="17280"/>
                  </a:cubicBezTo>
                  <a:lnTo>
                    <a:pt x="2880" y="14531"/>
                  </a:lnTo>
                  <a:lnTo>
                    <a:pt x="4320" y="14531"/>
                  </a:lnTo>
                  <a:lnTo>
                    <a:pt x="4320" y="15709"/>
                  </a:lnTo>
                  <a:cubicBezTo>
                    <a:pt x="4320" y="18458"/>
                    <a:pt x="6840" y="21600"/>
                    <a:pt x="10800" y="21600"/>
                  </a:cubicBezTo>
                  <a:cubicBezTo>
                    <a:pt x="15120" y="21600"/>
                    <a:pt x="17280" y="18458"/>
                    <a:pt x="17280" y="15709"/>
                  </a:cubicBezTo>
                  <a:lnTo>
                    <a:pt x="17280" y="14531"/>
                  </a:lnTo>
                  <a:lnTo>
                    <a:pt x="18720" y="14531"/>
                  </a:lnTo>
                  <a:lnTo>
                    <a:pt x="18720" y="17280"/>
                  </a:lnTo>
                  <a:cubicBezTo>
                    <a:pt x="18720" y="18065"/>
                    <a:pt x="19440" y="18851"/>
                    <a:pt x="20160" y="18851"/>
                  </a:cubicBezTo>
                  <a:cubicBezTo>
                    <a:pt x="20880" y="18851"/>
                    <a:pt x="21600" y="18065"/>
                    <a:pt x="21600" y="17280"/>
                  </a:cubicBezTo>
                  <a:lnTo>
                    <a:pt x="21600" y="10604"/>
                  </a:lnTo>
                  <a:lnTo>
                    <a:pt x="21600" y="8640"/>
                  </a:lnTo>
                  <a:cubicBezTo>
                    <a:pt x="21600" y="7855"/>
                    <a:pt x="20880" y="7069"/>
                    <a:pt x="20160" y="7069"/>
                  </a:cubicBezTo>
                  <a:cubicBezTo>
                    <a:pt x="19440" y="7069"/>
                    <a:pt x="18720" y="7855"/>
                    <a:pt x="18720" y="8640"/>
                  </a:cubicBezTo>
                  <a:lnTo>
                    <a:pt x="18720" y="10996"/>
                  </a:lnTo>
                  <a:lnTo>
                    <a:pt x="17280" y="10996"/>
                  </a:lnTo>
                  <a:lnTo>
                    <a:pt x="17280" y="8640"/>
                  </a:lnTo>
                  <a:cubicBezTo>
                    <a:pt x="17280" y="7069"/>
                    <a:pt x="16200" y="5891"/>
                    <a:pt x="14760" y="5891"/>
                  </a:cubicBezTo>
                  <a:lnTo>
                    <a:pt x="12960" y="5891"/>
                  </a:lnTo>
                  <a:lnTo>
                    <a:pt x="12960" y="3927"/>
                  </a:lnTo>
                  <a:close/>
                  <a:moveTo>
                    <a:pt x="12960" y="3927"/>
                  </a:moveTo>
                  <a:moveTo>
                    <a:pt x="2880" y="10996"/>
                  </a:moveTo>
                  <a:moveTo>
                    <a:pt x="4320" y="10996"/>
                  </a:moveTo>
                  <a:lnTo>
                    <a:pt x="4320" y="14531"/>
                  </a:lnTo>
                  <a:moveTo>
                    <a:pt x="2880" y="14531"/>
                  </a:moveTo>
                  <a:lnTo>
                    <a:pt x="2880" y="10996"/>
                  </a:lnTo>
                  <a:moveTo>
                    <a:pt x="17280" y="10996"/>
                  </a:moveTo>
                  <a:moveTo>
                    <a:pt x="18720" y="10996"/>
                  </a:moveTo>
                  <a:lnTo>
                    <a:pt x="18720" y="14531"/>
                  </a:lnTo>
                  <a:moveTo>
                    <a:pt x="17280" y="14531"/>
                  </a:moveTo>
                  <a:lnTo>
                    <a:pt x="17280" y="10996"/>
                  </a:lnTo>
                  <a:moveTo>
                    <a:pt x="8640" y="3927"/>
                  </a:moveTo>
                  <a:lnTo>
                    <a:pt x="12960" y="3927"/>
                  </a:lnTo>
                  <a:moveTo>
                    <a:pt x="12960" y="5891"/>
                  </a:moveTo>
                  <a:lnTo>
                    <a:pt x="8640" y="5891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12"/>
            <p:cNvSpPr>
              <a:spLocks noChangeShapeType="1"/>
            </p:cNvSpPr>
            <p:nvPr/>
          </p:nvSpPr>
          <p:spPr bwMode="auto">
            <a:xfrm>
              <a:off x="5219700" y="5661025"/>
              <a:ext cx="2881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Line 13"/>
            <p:cNvSpPr>
              <a:spLocks noChangeShapeType="1"/>
            </p:cNvSpPr>
            <p:nvPr/>
          </p:nvSpPr>
          <p:spPr bwMode="auto">
            <a:xfrm>
              <a:off x="8459788" y="1773238"/>
              <a:ext cx="144462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14"/>
            <p:cNvSpPr>
              <a:spLocks noChangeShapeType="1"/>
            </p:cNvSpPr>
            <p:nvPr/>
          </p:nvSpPr>
          <p:spPr bwMode="auto">
            <a:xfrm>
              <a:off x="8027988" y="1989138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15"/>
            <p:cNvSpPr>
              <a:spLocks noChangeShapeType="1"/>
            </p:cNvSpPr>
            <p:nvPr/>
          </p:nvSpPr>
          <p:spPr bwMode="auto">
            <a:xfrm>
              <a:off x="8101013" y="2060575"/>
              <a:ext cx="0" cy="3600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16"/>
            <p:cNvSpPr>
              <a:spLocks noChangeShapeType="1"/>
            </p:cNvSpPr>
            <p:nvPr/>
          </p:nvSpPr>
          <p:spPr bwMode="auto">
            <a:xfrm flipH="1">
              <a:off x="5148263" y="5661025"/>
              <a:ext cx="295275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7"/>
            <p:cNvSpPr>
              <a:spLocks noChangeShapeType="1"/>
            </p:cNvSpPr>
            <p:nvPr/>
          </p:nvSpPr>
          <p:spPr bwMode="auto">
            <a:xfrm flipV="1">
              <a:off x="7956550" y="3141663"/>
              <a:ext cx="71438" cy="251936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18"/>
            <p:cNvSpPr>
              <a:spLocks noChangeShapeType="1"/>
            </p:cNvSpPr>
            <p:nvPr/>
          </p:nvSpPr>
          <p:spPr bwMode="auto">
            <a:xfrm flipV="1">
              <a:off x="8027988" y="3573463"/>
              <a:ext cx="0" cy="208756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9"/>
            <p:cNvSpPr>
              <a:spLocks noChangeShapeType="1"/>
            </p:cNvSpPr>
            <p:nvPr/>
          </p:nvSpPr>
          <p:spPr bwMode="auto">
            <a:xfrm flipV="1">
              <a:off x="8101013" y="3213100"/>
              <a:ext cx="0" cy="24479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21"/>
            <p:cNvSpPr>
              <a:spLocks noChangeShapeType="1"/>
            </p:cNvSpPr>
            <p:nvPr/>
          </p:nvSpPr>
          <p:spPr bwMode="auto">
            <a:xfrm flipV="1">
              <a:off x="7740650" y="5734050"/>
              <a:ext cx="144463" cy="28733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Line 22"/>
            <p:cNvSpPr>
              <a:spLocks noChangeShapeType="1"/>
            </p:cNvSpPr>
            <p:nvPr/>
          </p:nvSpPr>
          <p:spPr bwMode="auto">
            <a:xfrm>
              <a:off x="5076825" y="558958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24"/>
            <p:cNvSpPr>
              <a:spLocks noChangeShapeType="1"/>
            </p:cNvSpPr>
            <p:nvPr/>
          </p:nvSpPr>
          <p:spPr bwMode="auto">
            <a:xfrm flipH="1">
              <a:off x="8101013" y="1989138"/>
              <a:ext cx="0" cy="12954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467908" y="5254853"/>
            <a:ext cx="1752164" cy="52322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dirty="0"/>
              <a:t>Two-phase pipe flow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400" dirty="0"/>
              <a:t>(liquid and vapor)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940152" y="5887838"/>
            <a:ext cx="1911101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 dirty="0"/>
              <a:t>Slug (</a:t>
            </a:r>
            <a:r>
              <a:rPr lang="en-US" altLang="nb-NO" sz="1600" dirty="0" smtClean="0"/>
              <a:t>liquid) </a:t>
            </a:r>
            <a:r>
              <a:rPr lang="en-US" altLang="nb-NO" sz="1600" dirty="0"/>
              <a:t>buildup</a:t>
            </a:r>
          </a:p>
        </p:txBody>
      </p:sp>
      <p:pic>
        <p:nvPicPr>
          <p:cNvPr id="3074" name="Picture 2" descr="C:\Users\Vinicius\Dropbox\phd_related\my papers\NTNU\Offshore2015\slides\logo2_ntnu_u-slago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4850"/>
            <a:ext cx="792088" cy="10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sz="3200" noProof="0" dirty="0" smtClean="0"/>
              <a:t>Minimize effect of slugging:</a:t>
            </a:r>
            <a:br>
              <a:rPr lang="en-US" altLang="nb-NO" sz="3200" noProof="0" dirty="0" smtClean="0"/>
            </a:br>
            <a:r>
              <a:rPr lang="en-US" altLang="nb-NO" sz="3200" noProof="0" dirty="0" smtClean="0"/>
              <a:t>2. Build large slug-catcher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endParaRPr lang="en-US" altLang="nb-NO" noProof="0" dirty="0" smtClean="0"/>
          </a:p>
          <a:p>
            <a:r>
              <a:rPr lang="en-US" altLang="nb-NO" noProof="0" dirty="0" smtClean="0"/>
              <a:t>Most common strategy in practice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403350" y="2349500"/>
            <a:ext cx="4140200" cy="3240088"/>
            <a:chOff x="3424" y="2279"/>
            <a:chExt cx="2608" cy="2041"/>
          </a:xfrm>
        </p:grpSpPr>
        <p:pic>
          <p:nvPicPr>
            <p:cNvPr id="13322" name="Picture 5" descr="Model_fig_cle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79"/>
              <a:ext cx="2608" cy="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23" name="Group 6"/>
            <p:cNvGrpSpPr>
              <a:grpSpLocks/>
            </p:cNvGrpSpPr>
            <p:nvPr/>
          </p:nvGrpSpPr>
          <p:grpSpPr bwMode="auto">
            <a:xfrm>
              <a:off x="3833" y="2296"/>
              <a:ext cx="1746" cy="1793"/>
              <a:chOff x="4014" y="2341"/>
              <a:chExt cx="1746" cy="1793"/>
            </a:xfrm>
          </p:grpSpPr>
          <p:sp>
            <p:nvSpPr>
              <p:cNvPr id="13324" name="Text Box 7"/>
              <p:cNvSpPr txBox="1">
                <a:spLocks noChangeArrowheads="1"/>
              </p:cNvSpPr>
              <p:nvPr/>
            </p:nvSpPr>
            <p:spPr bwMode="auto">
              <a:xfrm>
                <a:off x="4014" y="3884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3325" name="Text Box 8"/>
              <p:cNvSpPr txBox="1">
                <a:spLocks noChangeArrowheads="1"/>
              </p:cNvSpPr>
              <p:nvPr/>
            </p:nvSpPr>
            <p:spPr bwMode="auto">
              <a:xfrm>
                <a:off x="4967" y="2568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3326" name="Text Box 9"/>
              <p:cNvSpPr txBox="1">
                <a:spLocks noChangeArrowheads="1"/>
              </p:cNvSpPr>
              <p:nvPr/>
            </p:nvSpPr>
            <p:spPr bwMode="auto">
              <a:xfrm>
                <a:off x="5336" y="2341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z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</p:grpSp>
      </p:grpSp>
      <p:sp>
        <p:nvSpPr>
          <p:cNvPr id="13317" name="AutoShape 10"/>
          <p:cNvSpPr>
            <a:spLocks noChangeArrowheads="1"/>
          </p:cNvSpPr>
          <p:nvPr/>
        </p:nvSpPr>
        <p:spPr bwMode="auto">
          <a:xfrm>
            <a:off x="4932363" y="2781300"/>
            <a:ext cx="914400" cy="1214438"/>
          </a:xfrm>
          <a:prstGeom prst="can">
            <a:avLst>
              <a:gd name="adj" fmla="val 33203"/>
            </a:avLst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 sz="1200"/>
          </a:p>
        </p:txBody>
      </p:sp>
      <p:sp>
        <p:nvSpPr>
          <p:cNvPr id="13318" name="AutoShape 12"/>
          <p:cNvSpPr>
            <a:spLocks noChangeArrowheads="1"/>
          </p:cNvSpPr>
          <p:nvPr/>
        </p:nvSpPr>
        <p:spPr bwMode="auto">
          <a:xfrm>
            <a:off x="5795963" y="3716338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bg1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 sz="1200"/>
          </a:p>
        </p:txBody>
      </p:sp>
      <p:sp>
        <p:nvSpPr>
          <p:cNvPr id="13319" name="AutoShape 13"/>
          <p:cNvSpPr>
            <a:spLocks noChangeArrowheads="1"/>
          </p:cNvSpPr>
          <p:nvPr/>
        </p:nvSpPr>
        <p:spPr bwMode="auto">
          <a:xfrm>
            <a:off x="4572000" y="2924175"/>
            <a:ext cx="360363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bg1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nb-NO" sz="1200"/>
          </a:p>
        </p:txBody>
      </p:sp>
      <p:sp>
        <p:nvSpPr>
          <p:cNvPr id="13320" name="Freeform 14"/>
          <p:cNvSpPr>
            <a:spLocks/>
          </p:cNvSpPr>
          <p:nvPr/>
        </p:nvSpPr>
        <p:spPr bwMode="auto">
          <a:xfrm>
            <a:off x="4932363" y="3489325"/>
            <a:ext cx="935037" cy="155575"/>
          </a:xfrm>
          <a:custGeom>
            <a:avLst/>
            <a:gdLst>
              <a:gd name="T0" fmla="*/ 0 w 589"/>
              <a:gd name="T1" fmla="*/ 2147483647 h 98"/>
              <a:gd name="T2" fmla="*/ 2147483647 w 589"/>
              <a:gd name="T3" fmla="*/ 2147483647 h 98"/>
              <a:gd name="T4" fmla="*/ 2147483647 w 589"/>
              <a:gd name="T5" fmla="*/ 2147483647 h 98"/>
              <a:gd name="T6" fmla="*/ 2147483647 w 589"/>
              <a:gd name="T7" fmla="*/ 2147483647 h 98"/>
              <a:gd name="T8" fmla="*/ 2147483647 w 589"/>
              <a:gd name="T9" fmla="*/ 2147483647 h 98"/>
              <a:gd name="T10" fmla="*/ 2147483647 w 589"/>
              <a:gd name="T11" fmla="*/ 2147483647 h 98"/>
              <a:gd name="T12" fmla="*/ 2147483647 w 589"/>
              <a:gd name="T13" fmla="*/ 2147483647 h 98"/>
              <a:gd name="T14" fmla="*/ 2147483647 w 589"/>
              <a:gd name="T15" fmla="*/ 2147483647 h 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9" h="98">
                <a:moveTo>
                  <a:pt x="0" y="53"/>
                </a:moveTo>
                <a:cubicBezTo>
                  <a:pt x="53" y="26"/>
                  <a:pt x="106" y="0"/>
                  <a:pt x="136" y="7"/>
                </a:cubicBezTo>
                <a:cubicBezTo>
                  <a:pt x="166" y="14"/>
                  <a:pt x="151" y="98"/>
                  <a:pt x="181" y="98"/>
                </a:cubicBezTo>
                <a:cubicBezTo>
                  <a:pt x="211" y="98"/>
                  <a:pt x="287" y="7"/>
                  <a:pt x="317" y="7"/>
                </a:cubicBezTo>
                <a:cubicBezTo>
                  <a:pt x="347" y="7"/>
                  <a:pt x="333" y="98"/>
                  <a:pt x="363" y="98"/>
                </a:cubicBezTo>
                <a:cubicBezTo>
                  <a:pt x="393" y="98"/>
                  <a:pt x="469" y="14"/>
                  <a:pt x="499" y="7"/>
                </a:cubicBezTo>
                <a:cubicBezTo>
                  <a:pt x="529" y="0"/>
                  <a:pt x="529" y="45"/>
                  <a:pt x="544" y="53"/>
                </a:cubicBezTo>
                <a:cubicBezTo>
                  <a:pt x="559" y="61"/>
                  <a:pt x="582" y="53"/>
                  <a:pt x="589" y="5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868144" y="3507879"/>
            <a:ext cx="2627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/>
            <a:r>
              <a:rPr lang="nb-NO" altLang="nb-NO" sz="2400" dirty="0" smtClean="0">
                <a:solidFill>
                  <a:srgbClr val="FF0000"/>
                </a:solidFill>
                <a:latin typeface="Times" pitchFamily="18" charset="0"/>
              </a:rPr>
              <a:t>Expensive</a:t>
            </a:r>
            <a:endParaRPr lang="en-US" altLang="nb-NO" sz="2400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5544368" y="0"/>
            <a:ext cx="4140200" cy="3240088"/>
            <a:chOff x="3424" y="2279"/>
            <a:chExt cx="2608" cy="2041"/>
          </a:xfrm>
        </p:grpSpPr>
        <p:pic>
          <p:nvPicPr>
            <p:cNvPr id="11274" name="Picture 4" descr="Model_fig_cle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79"/>
              <a:ext cx="2608" cy="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275" name="Group 5"/>
            <p:cNvGrpSpPr>
              <a:grpSpLocks/>
            </p:cNvGrpSpPr>
            <p:nvPr/>
          </p:nvGrpSpPr>
          <p:grpSpPr bwMode="auto">
            <a:xfrm>
              <a:off x="3833" y="2296"/>
              <a:ext cx="1746" cy="1793"/>
              <a:chOff x="4014" y="2341"/>
              <a:chExt cx="1746" cy="1793"/>
            </a:xfrm>
          </p:grpSpPr>
          <p:sp>
            <p:nvSpPr>
              <p:cNvPr id="11276" name="Text Box 6"/>
              <p:cNvSpPr txBox="1">
                <a:spLocks noChangeArrowheads="1"/>
              </p:cNvSpPr>
              <p:nvPr/>
            </p:nvSpPr>
            <p:spPr bwMode="auto">
              <a:xfrm>
                <a:off x="4014" y="3884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1277" name="Text Box 7"/>
              <p:cNvSpPr txBox="1">
                <a:spLocks noChangeArrowheads="1"/>
              </p:cNvSpPr>
              <p:nvPr/>
            </p:nvSpPr>
            <p:spPr bwMode="auto">
              <a:xfrm>
                <a:off x="4967" y="2568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1278" name="Text Box 8"/>
              <p:cNvSpPr txBox="1">
                <a:spLocks noChangeArrowheads="1"/>
              </p:cNvSpPr>
              <p:nvPr/>
            </p:nvSpPr>
            <p:spPr bwMode="auto">
              <a:xfrm>
                <a:off x="5336" y="2341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z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</p:grpSp>
      </p:grpSp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r>
              <a:rPr lang="en-US" altLang="nb-NO" sz="3200" noProof="0" dirty="0" smtClean="0"/>
              <a:t>Avoid slugging:</a:t>
            </a:r>
            <a:br>
              <a:rPr lang="en-US" altLang="nb-NO" sz="3200" noProof="0" dirty="0" smtClean="0"/>
            </a:br>
            <a:r>
              <a:rPr lang="en-US" altLang="nb-NO" sz="3200" noProof="0" dirty="0" smtClean="0"/>
              <a:t>Close valve </a:t>
            </a:r>
            <a:r>
              <a:rPr lang="en-US" altLang="nb-NO" sz="2800" noProof="0" dirty="0" smtClean="0">
                <a:solidFill>
                  <a:schemeClr val="accent2"/>
                </a:solidFill>
              </a:rPr>
              <a:t>(but increases pressure)</a:t>
            </a:r>
          </a:p>
        </p:txBody>
      </p:sp>
      <p:sp>
        <p:nvSpPr>
          <p:cNvPr id="11270" name="Line 11"/>
          <p:cNvSpPr>
            <a:spLocks noChangeShapeType="1"/>
          </p:cNvSpPr>
          <p:nvPr/>
        </p:nvSpPr>
        <p:spPr bwMode="auto">
          <a:xfrm flipV="1">
            <a:off x="4067175" y="6308725"/>
            <a:ext cx="0" cy="5492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683568" y="6077892"/>
            <a:ext cx="8640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altLang="nb-NO" sz="2400" dirty="0" smtClean="0">
                <a:solidFill>
                  <a:srgbClr val="FF0000"/>
                </a:solidFill>
                <a:latin typeface="Times" pitchFamily="18" charset="0"/>
              </a:rPr>
              <a:t>Problematic for aging fields </a:t>
            </a:r>
            <a:r>
              <a:rPr lang="en-US" altLang="nb-NO" sz="2400" dirty="0" smtClean="0">
                <a:solidFill>
                  <a:srgbClr val="FF0000"/>
                </a:solidFill>
                <a:latin typeface="Times" pitchFamily="18" charset="0"/>
                <a:sym typeface="Wingdings" panose="05000000000000000000" pitchFamily="2" charset="2"/>
              </a:rPr>
              <a:t> increased pressure limits production</a:t>
            </a:r>
            <a:endParaRPr lang="en-US" altLang="nb-NO" sz="24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27584" y="1624514"/>
            <a:ext cx="4968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nb-NO" altLang="nb-NO" sz="2400" dirty="0">
                <a:solidFill>
                  <a:srgbClr val="003399"/>
                </a:solidFill>
                <a:latin typeface="Times" pitchFamily="18" charset="0"/>
              </a:rPr>
              <a:t>No slugging when valve is closed</a:t>
            </a:r>
            <a:endParaRPr lang="en-US" altLang="nb-NO" sz="2400" dirty="0">
              <a:solidFill>
                <a:srgbClr val="003399"/>
              </a:solidFill>
              <a:latin typeface="Times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6179"/>
            <a:ext cx="618978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9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noProof="0" dirty="0" smtClean="0"/>
              <a:t>Avoid slugging:</a:t>
            </a:r>
            <a:br>
              <a:rPr lang="en-US" altLang="nb-NO" sz="3200" noProof="0" dirty="0" smtClean="0"/>
            </a:br>
            <a:r>
              <a:rPr lang="en-US" altLang="nb-NO" sz="3200" noProof="0" dirty="0" smtClean="0"/>
              <a:t> ”Active” feedback control</a:t>
            </a:r>
            <a:endParaRPr lang="en-US" altLang="nb-NO" sz="3200" baseline="-25000" noProof="0" dirty="0" smtClean="0"/>
          </a:p>
        </p:txBody>
      </p:sp>
      <p:pic>
        <p:nvPicPr>
          <p:cNvPr id="21" name="Picture 5" descr="P1_Meas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3" y="1687770"/>
            <a:ext cx="6886449" cy="36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240360" cy="196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9432925" cy="1143000"/>
          </a:xfrm>
        </p:spPr>
        <p:txBody>
          <a:bodyPr/>
          <a:lstStyle/>
          <a:p>
            <a:r>
              <a:rPr lang="en-US" altLang="nb-NO" sz="3200" noProof="0" dirty="0" smtClean="0"/>
              <a:t>Anti slug control: Full-scale offshore experiments at </a:t>
            </a:r>
            <a:r>
              <a:rPr lang="en-US" altLang="nb-NO" sz="3200" noProof="0" dirty="0" err="1" smtClean="0"/>
              <a:t>Hod-Vallhall</a:t>
            </a:r>
            <a:r>
              <a:rPr lang="en-US" altLang="nb-NO" sz="3200" noProof="0" dirty="0" smtClean="0"/>
              <a:t> field (Havre,1999)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sz="3200" noProof="0" dirty="0" smtClean="0"/>
              <a:t>Problems with current anti-slug control systems</a:t>
            </a:r>
            <a:endParaRPr lang="en-US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196752"/>
            <a:ext cx="8440738" cy="4419600"/>
          </a:xfrm>
        </p:spPr>
        <p:txBody>
          <a:bodyPr/>
          <a:lstStyle/>
          <a:p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Tend to become unstable (oscillating) after some time	</a:t>
            </a:r>
          </a:p>
          <a:p>
            <a:endParaRPr lang="en-US" noProof="0" dirty="0" smtClean="0"/>
          </a:p>
          <a:p>
            <a:pPr lvl="1"/>
            <a:r>
              <a:rPr lang="en-US" i="1" noProof="0" dirty="0" smtClean="0"/>
              <a:t>Inflow conditions change</a:t>
            </a:r>
          </a:p>
          <a:p>
            <a:pPr lvl="1"/>
            <a:r>
              <a:rPr lang="en-US" i="1" noProof="0" dirty="0" smtClean="0"/>
              <a:t>Require </a:t>
            </a:r>
            <a:r>
              <a:rPr lang="en-US" i="1" noProof="0" dirty="0"/>
              <a:t>frequent retuning </a:t>
            </a:r>
            <a:r>
              <a:rPr lang="en-US" i="1" noProof="0" dirty="0" smtClean="0"/>
              <a:t>by an expert </a:t>
            </a:r>
            <a:r>
              <a:rPr lang="en-US" i="1" noProof="0" dirty="0" smtClean="0">
                <a:sym typeface="Wingdings" panose="05000000000000000000" pitchFamily="2" charset="2"/>
              </a:rPr>
              <a:t> </a:t>
            </a:r>
            <a:r>
              <a:rPr lang="en-US" i="1" noProof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costly </a:t>
            </a:r>
          </a:p>
          <a:p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 smtClean="0">
                <a:sym typeface="Wingdings" panose="05000000000000000000" pitchFamily="2" charset="2"/>
              </a:rPr>
              <a:t>Ideal operating point (pressure set-point) is </a:t>
            </a:r>
            <a:r>
              <a:rPr lang="en-US" b="1" noProof="0" dirty="0" smtClean="0">
                <a:sym typeface="Wingdings" panose="05000000000000000000" pitchFamily="2" charset="2"/>
              </a:rPr>
              <a:t>unknown</a:t>
            </a:r>
          </a:p>
          <a:p>
            <a:pPr lvl="1"/>
            <a:endParaRPr lang="en-US" noProof="0" dirty="0" smtClean="0">
              <a:sym typeface="Wingdings" panose="05000000000000000000" pitchFamily="2" charset="2"/>
            </a:endParaRPr>
          </a:p>
          <a:p>
            <a:pPr lvl="1"/>
            <a:r>
              <a:rPr lang="en-US" i="1" noProof="0" dirty="0" smtClean="0">
                <a:sym typeface="Wingdings" panose="05000000000000000000" pitchFamily="2" charset="2"/>
              </a:rPr>
              <a:t>If pressure </a:t>
            </a:r>
            <a:r>
              <a:rPr lang="en-US" i="1" noProof="0" dirty="0" err="1" smtClean="0">
                <a:sym typeface="Wingdings" panose="05000000000000000000" pitchFamily="2" charset="2"/>
              </a:rPr>
              <a:t>setpoint</a:t>
            </a:r>
            <a:r>
              <a:rPr lang="en-US" i="1" noProof="0" dirty="0" smtClean="0">
                <a:sym typeface="Wingdings" panose="05000000000000000000" pitchFamily="2" charset="2"/>
              </a:rPr>
              <a:t> is too high  </a:t>
            </a:r>
            <a:r>
              <a:rPr lang="en-US" i="1" noProof="0" dirty="0">
                <a:solidFill>
                  <a:srgbClr val="FF0000"/>
                </a:solidFill>
                <a:sym typeface="Wingdings" panose="05000000000000000000" pitchFamily="2" charset="2"/>
              </a:rPr>
              <a:t>production is reduced</a:t>
            </a:r>
            <a:r>
              <a:rPr lang="en-US" i="1" noProof="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i="1" noProof="0" dirty="0" smtClean="0">
                <a:sym typeface="Wingdings" panose="05000000000000000000" pitchFamily="2" charset="2"/>
              </a:rPr>
              <a:t>If pressure </a:t>
            </a:r>
            <a:r>
              <a:rPr lang="en-US" i="1" noProof="0" dirty="0" err="1" smtClean="0">
                <a:sym typeface="Wingdings" panose="05000000000000000000" pitchFamily="2" charset="2"/>
              </a:rPr>
              <a:t>setpoint</a:t>
            </a:r>
            <a:r>
              <a:rPr lang="en-US" i="1" noProof="0" dirty="0" smtClean="0">
                <a:sym typeface="Wingdings" panose="05000000000000000000" pitchFamily="2" charset="2"/>
              </a:rPr>
              <a:t> is too low  system may become </a:t>
            </a:r>
            <a:r>
              <a:rPr lang="en-US" i="1" noProof="0" dirty="0">
                <a:sym typeface="Wingdings" panose="05000000000000000000" pitchFamily="2" charset="2"/>
              </a:rPr>
              <a:t>unstable</a:t>
            </a:r>
            <a:r>
              <a:rPr lang="en-US" i="1" noProof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sz="1600" b="1" i="1" noProof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</a:p>
          <a:p>
            <a:pPr lvl="1"/>
            <a:endParaRPr lang="en-US" noProof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endParaRPr lang="en-US" noProof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3150"/>
            <a:ext cx="5400600" cy="33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864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3366"/>
                </a:solidFill>
                <a:latin typeface="+mn-lt"/>
                <a:cs typeface="+mn-cs"/>
              </a:rPr>
              <a:t>Motivation </a:t>
            </a:r>
            <a:endParaRPr lang="en-US" sz="2800" b="1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228184" y="332656"/>
            <a:ext cx="2520280" cy="211640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We want to increase valve opening</a:t>
            </a: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6228184" y="2564904"/>
            <a:ext cx="2520280" cy="2116800"/>
          </a:xfrm>
          <a:prstGeom prst="leftArrow">
            <a:avLst/>
          </a:prstGeom>
          <a:solidFill>
            <a:srgbClr val="FFEBEB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/>
              <a:t>But larger openings = worse controllability </a:t>
            </a:r>
            <a:endParaRPr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22275" y="4903408"/>
            <a:ext cx="8440738" cy="1261896"/>
          </a:xfrm>
        </p:spPr>
        <p:txBody>
          <a:bodyPr/>
          <a:lstStyle/>
          <a:p>
            <a:r>
              <a:rPr lang="en-US" sz="1800" dirty="0" smtClean="0"/>
              <a:t>The lager the valve opening </a:t>
            </a:r>
            <a:r>
              <a:rPr lang="en-US" sz="1800" dirty="0" smtClean="0">
                <a:sym typeface="Wingdings" panose="05000000000000000000" pitchFamily="2" charset="2"/>
              </a:rPr>
              <a:t>the more difficult it is to stabilize the system</a:t>
            </a:r>
          </a:p>
          <a:p>
            <a:pPr lvl="3"/>
            <a:endParaRPr lang="en-US" dirty="0" smtClean="0">
              <a:sym typeface="Wingdings" panose="05000000000000000000" pitchFamily="2" charset="2"/>
            </a:endParaRPr>
          </a:p>
          <a:p>
            <a:pPr lvl="3"/>
            <a:r>
              <a:rPr lang="en-US" sz="1800" dirty="0" smtClean="0">
                <a:sym typeface="Wingdings" panose="05000000000000000000" pitchFamily="2" charset="2"/>
              </a:rPr>
              <a:t>Controller gets more sensitive to uncertainties</a:t>
            </a:r>
          </a:p>
          <a:p>
            <a:pPr lvl="3"/>
            <a:r>
              <a:rPr lang="en-US" sz="1800" dirty="0" smtClean="0"/>
              <a:t>Process gain is reduced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5891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793" y="188640"/>
            <a:ext cx="8542213" cy="576064"/>
          </a:xfrm>
        </p:spPr>
        <p:txBody>
          <a:bodyPr/>
          <a:lstStyle/>
          <a:p>
            <a:pPr marL="0" indent="0">
              <a:buNone/>
            </a:pPr>
            <a:r>
              <a:rPr lang="en-US" sz="2800" b="1" noProof="0" dirty="0" smtClean="0"/>
              <a:t>Our proposed autonomous control system</a:t>
            </a:r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sz="2400" i="1" dirty="0" err="1"/>
              <a:t>Setpoint</a:t>
            </a:r>
            <a:r>
              <a:rPr lang="en-US" sz="2400" i="1" dirty="0" smtClean="0"/>
              <a:t> change is key for the adaptation to work well</a:t>
            </a:r>
            <a:endParaRPr lang="en-US" sz="2000" i="1" dirty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475655" y="4019872"/>
            <a:ext cx="2195986" cy="993304"/>
          </a:xfrm>
          <a:prstGeom prst="roundRect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/>
              <a:t>Robust adaptive control</a:t>
            </a:r>
            <a:endParaRPr lang="nb-NO" sz="20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956981" y="4019872"/>
            <a:ext cx="2351323" cy="993304"/>
          </a:xfrm>
          <a:prstGeom prst="roundRect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/>
              <a:t>Plant</a:t>
            </a:r>
            <a:endParaRPr lang="nb-NO" sz="20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475656" y="2192141"/>
            <a:ext cx="2195985" cy="1080120"/>
          </a:xfrm>
          <a:prstGeom prst="roundRect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/>
              <a:t>Autonomous supervisor</a:t>
            </a:r>
            <a:endParaRPr lang="nb-NO" sz="2000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 bwMode="auto">
          <a:xfrm>
            <a:off x="7308304" y="4516524"/>
            <a:ext cx="138114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Elbow Connector 9"/>
          <p:cNvCxnSpPr>
            <a:endCxn id="3" idx="2"/>
          </p:cNvCxnSpPr>
          <p:nvPr/>
        </p:nvCxnSpPr>
        <p:spPr bwMode="auto">
          <a:xfrm rot="10800000" flipV="1">
            <a:off x="2573649" y="4516524"/>
            <a:ext cx="5815037" cy="496652"/>
          </a:xfrm>
          <a:prstGeom prst="bentConnector4">
            <a:avLst>
              <a:gd name="adj1" fmla="val 191"/>
              <a:gd name="adj2" fmla="val 187247"/>
            </a:avLst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Elbow Connector 14"/>
          <p:cNvCxnSpPr>
            <a:endCxn id="6" idx="3"/>
          </p:cNvCxnSpPr>
          <p:nvPr/>
        </p:nvCxnSpPr>
        <p:spPr bwMode="auto">
          <a:xfrm rot="10800000">
            <a:off x="3671641" y="2732201"/>
            <a:ext cx="4717044" cy="2032346"/>
          </a:xfrm>
          <a:prstGeom prst="bentConnector3">
            <a:avLst>
              <a:gd name="adj1" fmla="val 235"/>
            </a:avLst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>
            <a:stCxn id="6" idx="2"/>
            <a:endCxn id="3" idx="0"/>
          </p:cNvCxnSpPr>
          <p:nvPr/>
        </p:nvCxnSpPr>
        <p:spPr bwMode="auto">
          <a:xfrm flipH="1">
            <a:off x="2573648" y="3272261"/>
            <a:ext cx="1" cy="74761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Straight Arrow Connector 21"/>
          <p:cNvCxnSpPr>
            <a:stCxn id="3" idx="3"/>
            <a:endCxn id="5" idx="1"/>
          </p:cNvCxnSpPr>
          <p:nvPr/>
        </p:nvCxnSpPr>
        <p:spPr bwMode="auto">
          <a:xfrm>
            <a:off x="3671641" y="4516524"/>
            <a:ext cx="128534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331640" y="1354805"/>
            <a:ext cx="576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+mn-lt"/>
                <a:sym typeface="Wingdings" panose="05000000000000000000" pitchFamily="2" charset="2"/>
              </a:rPr>
              <a:t>Periodically checks the stability of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+mn-lt"/>
                <a:sym typeface="Wingdings" panose="05000000000000000000" pitchFamily="2" charset="2"/>
              </a:rPr>
              <a:t>Reduces </a:t>
            </a:r>
            <a:r>
              <a:rPr lang="en-US" sz="2000" dirty="0" err="1">
                <a:solidFill>
                  <a:srgbClr val="003366"/>
                </a:solidFill>
                <a:latin typeface="+mn-lt"/>
                <a:sym typeface="Wingdings" panose="05000000000000000000" pitchFamily="2" charset="2"/>
              </a:rPr>
              <a:t>setpoint</a:t>
            </a:r>
            <a:r>
              <a:rPr lang="en-US" sz="2000" dirty="0">
                <a:solidFill>
                  <a:srgbClr val="003366"/>
                </a:solidFill>
                <a:latin typeface="+mn-lt"/>
                <a:sym typeface="Wingdings" panose="05000000000000000000" pitchFamily="2" charset="2"/>
              </a:rPr>
              <a:t> if control loop is working 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28555" y="4019872"/>
                <a:ext cx="459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555" y="4019872"/>
                <a:ext cx="45986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79917" y="4014834"/>
                <a:ext cx="459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917" y="4014834"/>
                <a:ext cx="45986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23368" y="3448011"/>
                <a:ext cx="657872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𝑠𝑝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68" y="3448011"/>
                <a:ext cx="657872" cy="490199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5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2116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How does it work?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619125"/>
            <a:ext cx="76771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8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9046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Adaptive control based on adaptive augmentation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60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noProof="0" dirty="0" smtClean="0"/>
              <a:t>Relies on state-of-the-art output feedback adaptive control techniques</a:t>
            </a:r>
          </a:p>
          <a:p>
            <a:pPr marL="914400" lvl="2" indent="0">
              <a:buNone/>
            </a:pP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/>
              <a:t>Very successful in the aerospace industry</a:t>
            </a:r>
            <a:endParaRPr lang="en-US" sz="1400" dirty="0"/>
          </a:p>
          <a:p>
            <a:endParaRPr lang="en-US" sz="16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08720"/>
            <a:ext cx="5856115" cy="380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33099"/>
            <a:ext cx="2339752" cy="351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50214a_x45a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336" y="4797152"/>
            <a:ext cx="2017944" cy="1345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5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9046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Adaptive control design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600" noProof="0" dirty="0" smtClean="0">
              <a:sym typeface="Wingdings" panose="05000000000000000000" pitchFamily="2" charset="2"/>
            </a:endParaRPr>
          </a:p>
          <a:p>
            <a:endParaRPr lang="en-US" sz="16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2370" y="980728"/>
                <a:ext cx="8176094" cy="958980"/>
              </a:xfrm>
              <a:prstGeom prst="rect">
                <a:avLst/>
              </a:prstGeom>
              <a:solidFill>
                <a:srgbClr val="0070C0">
                  <a:alpha val="20000"/>
                </a:srgbClr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nn-NO"/>
                </a:defPPr>
                <a:lvl1pPr>
                  <a:defRPr sz="1600" b="1"/>
                </a:lvl1pPr>
              </a:lstStyle>
              <a:p>
                <a:r>
                  <a:rPr lang="en-US" sz="2000" dirty="0" smtClean="0"/>
                  <a:t>Open-loop system </a:t>
                </a:r>
                <a:r>
                  <a:rPr lang="en-US" sz="2000" dirty="0"/>
                  <a:t>dynamics</a:t>
                </a:r>
              </a:p>
              <a:p>
                <a:endParaRPr lang="en-US" dirty="0"/>
              </a:p>
              <a:p>
                <a:r>
                  <a:rPr lang="en-US" dirty="0"/>
                  <a:t> 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x</m:t>
                        </m:r>
                      </m:e>
                    </m:acc>
                    <m:r>
                      <a:rPr lang="en-US" sz="1800" dirty="0">
                        <a:latin typeface="Cambria Math"/>
                      </a:rPr>
                      <m:t>=</m:t>
                    </m:r>
                    <m:r>
                      <a:rPr lang="en-US" sz="1800" b="0" i="1" dirty="0" smtClean="0">
                        <a:latin typeface="Cambria Math"/>
                      </a:rPr>
                      <m:t>𝐴𝑥</m:t>
                    </m:r>
                    <m:r>
                      <a:rPr lang="en-US" sz="1800" dirty="0">
                        <a:latin typeface="Cambria Math"/>
                      </a:rPr>
                      <m:t>+</m:t>
                    </m:r>
                    <m:r>
                      <a:rPr lang="en-US" sz="1800" dirty="0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1800" dirty="0" smtClean="0">
                        <a:solidFill>
                          <a:srgbClr val="FF0000"/>
                        </a:solidFill>
                        <a:latin typeface="Cambria Math"/>
                      </a:rPr>
                      <m:t>Λ</m:t>
                    </m:r>
                    <m:d>
                      <m:dPr>
                        <m:ctrlPr>
                          <a:rPr lang="en-US" sz="1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dirty="0">
                            <a:latin typeface="Cambria Math"/>
                          </a:rPr>
                          <m:t>𝑢</m:t>
                        </m:r>
                        <m:r>
                          <a:rPr lang="en-US" sz="1800" dirty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Φ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𝑚𝑒𝑎𝑠</m:t>
                        </m:r>
                      </m:sub>
                    </m:sSub>
                    <m:r>
                      <a:rPr lang="en-US" sz="1800">
                        <a:latin typeface="Cambria Math"/>
                      </a:rPr>
                      <m:t>=</m:t>
                    </m:r>
                    <m:r>
                      <a:rPr lang="en-US" sz="1800">
                        <a:latin typeface="Cambria Math"/>
                      </a:rPr>
                      <m:t>𝐶𝑥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" y="980728"/>
                <a:ext cx="8176094" cy="958980"/>
              </a:xfrm>
              <a:prstGeom prst="rect">
                <a:avLst/>
              </a:prstGeom>
              <a:blipFill rotWithShape="1">
                <a:blip r:embed="rId3"/>
                <a:stretch>
                  <a:fillRect l="-594" t="-1840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8204" y="2190958"/>
                <a:ext cx="8190260" cy="2273699"/>
              </a:xfrm>
              <a:prstGeom prst="rect">
                <a:avLst/>
              </a:prstGeom>
              <a:solidFill>
                <a:srgbClr val="0070C0">
                  <a:alpha val="20000"/>
                </a:srgbClr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nn-NO"/>
                </a:defPPr>
                <a:lvl1pPr>
                  <a:defRPr sz="2000" b="1"/>
                </a:lvl1pPr>
              </a:lstStyle>
              <a:p>
                <a:r>
                  <a:rPr lang="en-US" dirty="0"/>
                  <a:t>Uncertainty model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/>
                      </a:rPr>
                      <m:t>Λ</m:t>
                    </m:r>
                    <m:r>
                      <a:rPr lang="en-US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control effectiveness uncertainty. </a:t>
                </a:r>
                <a:r>
                  <a:rPr lang="en-US" b="0" dirty="0" smtClean="0"/>
                  <a:t>Affects the </a:t>
                </a:r>
                <a:r>
                  <a:rPr lang="en-US" b="0" dirty="0"/>
                  <a:t>process gain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0" dirty="0"/>
                  <a:t>state-dependent </a:t>
                </a:r>
                <a:r>
                  <a:rPr lang="en-US" b="0" dirty="0" smtClean="0"/>
                  <a:t>nonlinear uncertainty</a:t>
                </a:r>
                <a:r>
                  <a:rPr lang="en-US" b="0" dirty="0"/>
                  <a:t>. Affects poles and zeros	 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04" y="2190958"/>
                <a:ext cx="8190260" cy="2273699"/>
              </a:xfrm>
              <a:prstGeom prst="rect">
                <a:avLst/>
              </a:prstGeom>
              <a:blipFill rotWithShape="1">
                <a:blip r:embed="rId4"/>
                <a:stretch>
                  <a:fillRect l="-593" t="-792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2370" y="5013176"/>
                <a:ext cx="81760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matrix of unknown coefficients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FF0000"/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vector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Lipschitz </a:t>
                </a:r>
                <a:r>
                  <a:rPr lang="en-US" sz="2000" dirty="0">
                    <a:solidFill>
                      <a:schemeClr val="tx1"/>
                    </a:solidFill>
                  </a:rPr>
                  <a:t>basis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functions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" y="5013176"/>
                <a:ext cx="8176094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3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850" y="197657"/>
            <a:ext cx="8440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/>
              <a:t>Outline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89593" y="908720"/>
            <a:ext cx="867727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 marL="971550" indent="-514350"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>
              <a:defRPr sz="1600">
                <a:solidFill>
                  <a:srgbClr val="003366"/>
                </a:solidFill>
                <a:latin typeface="Arial" charset="0"/>
              </a:defRPr>
            </a:lvl4pPr>
            <a:lvl5pPr>
              <a:defRPr sz="1600">
                <a:solidFill>
                  <a:srgbClr val="003366"/>
                </a:solidFill>
                <a:latin typeface="Arial" charset="0"/>
              </a:defRPr>
            </a:lvl5pPr>
            <a:lvl6pPr>
              <a:defRPr sz="1600">
                <a:solidFill>
                  <a:srgbClr val="003366"/>
                </a:solidFill>
                <a:latin typeface="Arial" charset="0"/>
              </a:defRPr>
            </a:lvl6pPr>
            <a:lvl7pPr>
              <a:defRPr sz="1600">
                <a:solidFill>
                  <a:srgbClr val="003366"/>
                </a:solidFill>
                <a:latin typeface="Arial" charset="0"/>
              </a:defRPr>
            </a:lvl7pPr>
            <a:lvl8pPr>
              <a:defRPr sz="1600">
                <a:solidFill>
                  <a:srgbClr val="003366"/>
                </a:solidFill>
                <a:latin typeface="Arial" charset="0"/>
              </a:defRPr>
            </a:lvl8pPr>
            <a:lvl9pPr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</a:pPr>
            <a:endParaRPr lang="nb-NO" altLang="en-US" sz="2200" dirty="0" smtClean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b-NO" altLang="en-US" sz="2200" dirty="0" smtClean="0"/>
              <a:t>Explaning the </a:t>
            </a:r>
            <a:r>
              <a:rPr lang="nb-NO" altLang="en-US" sz="2200" dirty="0" err="1" smtClean="0"/>
              <a:t>slugging</a:t>
            </a:r>
            <a:r>
              <a:rPr lang="nb-NO" altLang="en-US" sz="2200" dirty="0" smtClean="0"/>
              <a:t> problem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b-NO" altLang="en-US" sz="2200" dirty="0" err="1" smtClean="0"/>
              <a:t>Overview</a:t>
            </a:r>
            <a:r>
              <a:rPr lang="nb-NO" altLang="en-US" sz="2200" dirty="0" smtClean="0"/>
              <a:t> of the </a:t>
            </a:r>
            <a:r>
              <a:rPr lang="nb-NO" altLang="en-US" sz="2200" dirty="0" err="1" smtClean="0"/>
              <a:t>proposed</a:t>
            </a:r>
            <a:r>
              <a:rPr lang="nb-NO" altLang="en-US" sz="2200" dirty="0" smtClean="0"/>
              <a:t> </a:t>
            </a:r>
            <a:r>
              <a:rPr lang="nb-NO" altLang="en-US" sz="2200" dirty="0" err="1" smtClean="0"/>
              <a:t>method</a:t>
            </a:r>
            <a:endParaRPr lang="nb-NO" altLang="en-US" sz="2200" dirty="0" smtClean="0"/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dirty="0"/>
              <a:t>The autonomous supervisor layer</a:t>
            </a:r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dirty="0"/>
              <a:t>The robust and adaptive control </a:t>
            </a:r>
            <a:r>
              <a:rPr lang="en-US" altLang="en-US" sz="1800" i="1" dirty="0" smtClean="0"/>
              <a:t>layer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en-US" sz="2200" dirty="0" smtClean="0"/>
              <a:t>Results</a:t>
            </a:r>
          </a:p>
          <a:p>
            <a:pPr marL="1428750" lvl="1" indent="-457200" eaLnBrk="0" hangingPunct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dirty="0" smtClean="0"/>
              <a:t>How does the method perform in practice?</a:t>
            </a:r>
          </a:p>
          <a:p>
            <a:pPr marL="1428750" lvl="1" indent="-457200" eaLnBrk="0" hangingPunct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dirty="0" smtClean="0"/>
              <a:t>How does it handle major disturbances?</a:t>
            </a:r>
          </a:p>
          <a:p>
            <a:pPr marL="1428750" lvl="1" indent="-457200" eaLnBrk="0" hangingPunct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1800" i="1" dirty="0" smtClean="0"/>
              <a:t>What if we use a bad baseline controller?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sz="2200" dirty="0"/>
              <a:t>	</a:t>
            </a:r>
            <a:endParaRPr lang="nb-NO" altLang="en-US" sz="2200" dirty="0" smtClean="0"/>
          </a:p>
          <a:p>
            <a:pPr eaLnBrk="0" hangingPunct="0">
              <a:spcBef>
                <a:spcPct val="20000"/>
              </a:spcBef>
            </a:pPr>
            <a:endParaRPr lang="nb-NO" altLang="en-US" sz="2200" dirty="0" smtClean="0"/>
          </a:p>
          <a:p>
            <a:pPr eaLnBrk="0" hangingPunct="0">
              <a:spcBef>
                <a:spcPct val="20000"/>
              </a:spcBef>
            </a:pPr>
            <a:endParaRPr lang="nb-NO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9046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Adaptive control design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600" noProof="0" dirty="0" smtClean="0">
              <a:sym typeface="Wingdings" panose="05000000000000000000" pitchFamily="2" charset="2"/>
            </a:endParaRPr>
          </a:p>
          <a:p>
            <a:endParaRPr lang="en-US" sz="16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9552" y="836712"/>
                <a:ext cx="7996708" cy="556594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20000"/>
                </a:schemeClr>
              </a:solidFill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 Define reference model</a:t>
                </a:r>
              </a:p>
              <a:p>
                <a:endParaRPr lang="en-US" sz="1600" b="1" dirty="0"/>
              </a:p>
              <a:p>
                <a:r>
                  <a:rPr lang="en-US" sz="1800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dirty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acc>
                    <m:r>
                      <a:rPr lang="en-US" sz="18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𝑟𝑒𝑓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1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𝑟𝑒𝑓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𝑟</m:t>
                    </m:r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800" b="1" dirty="0">
                  <a:solidFill>
                    <a:srgbClr val="00B050"/>
                  </a:solidFill>
                </a:endParaRPr>
              </a:p>
              <a:p>
                <a:endParaRPr lang="en-US" sz="1600" b="1" dirty="0" smtClean="0"/>
              </a:p>
              <a:p>
                <a:endParaRPr lang="en-US" sz="1600" b="1" dirty="0" smtClean="0"/>
              </a:p>
              <a:p>
                <a:r>
                  <a:rPr lang="en-US" sz="1800" b="1" dirty="0" smtClean="0"/>
                  <a:t> Output </a:t>
                </a:r>
                <a:r>
                  <a:rPr lang="en-US" sz="1800" b="1" dirty="0"/>
                  <a:t>Feedback Adaptive Laws </a:t>
                </a:r>
              </a:p>
              <a:p>
                <a:endParaRPr lang="en-US" sz="1600" b="1" i="1" dirty="0" smtClean="0">
                  <a:latin typeface="Cambria Math"/>
                </a:endParaRPr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acc>
                    <m:r>
                      <a:rPr lang="en-US" sz="18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/>
                          </a:rPr>
                          <m:t>Θ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 b="0" i="0" dirty="0" smtClean="0">
                        <a:latin typeface="Cambria Math"/>
                      </a:rPr>
                      <m:t>Proj</m:t>
                    </m:r>
                    <m:r>
                      <a:rPr lang="en-US" sz="1800" b="0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sz="1800" b="0" i="1" dirty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18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𝑏𝑙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8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1800" b="1" dirty="0" smtClean="0"/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:endParaRPr lang="en-US" sz="1800" b="1" dirty="0" smtClean="0"/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𝐾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 =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u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 dirty="0">
                        <a:latin typeface="Cambria Math"/>
                      </a:rPr>
                      <m:t>Proj</m:t>
                    </m:r>
                    <m:r>
                      <a:rPr lang="en-US" sz="1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𝑏𝑙</m:t>
                        </m:r>
                      </m:sub>
                    </m:sSub>
                    <m:sSup>
                      <m:sSupPr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endParaRPr lang="en-US" sz="1800" b="1" dirty="0" smtClean="0"/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:endParaRPr lang="en-US" sz="1800" b="1" dirty="0"/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𝑎𝑑𝑎𝑝𝑡𝑖𝑣𝑒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𝑏𝑎𝑠𝑒𝑙𝑖𝑛𝑒</m:t>
                        </m:r>
                      </m:sub>
                    </m:sSub>
                    <m:r>
                      <a:rPr lang="en-US" sz="180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Φ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	</a:t>
                </a:r>
                <a:r>
                  <a:rPr lang="en-US" sz="2800" dirty="0"/>
                  <a:t>                        </a:t>
                </a:r>
                <a:r>
                  <a:rPr lang="en-US" sz="1800" b="1" dirty="0"/>
                  <a:t>            </a:t>
                </a:r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:endParaRPr lang="en-US" sz="1800" b="1" dirty="0"/>
              </a:p>
              <a:p>
                <a:r>
                  <a:rPr lang="en-US" sz="1800" b="1" dirty="0" smtClean="0"/>
                  <a:t>Robust baseline + adaptive output feedback</a:t>
                </a:r>
                <a:endParaRPr lang="en-US" sz="1800" b="1" dirty="0"/>
              </a:p>
              <a:p>
                <a:r>
                  <a:rPr lang="en-US" sz="1600" b="1" dirty="0" smtClean="0"/>
                  <a:t>		</a:t>
                </a:r>
              </a:p>
              <a:p>
                <a:r>
                  <a:rPr lang="en-US" sz="2000" b="1" dirty="0" smtClean="0"/>
                  <a:t> 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   </m:t>
                    </m:r>
                    <m:r>
                      <a:rPr lang="en-US" sz="2000" b="0" i="1" smtClean="0">
                        <a:latin typeface="Cambria Math"/>
                      </a:rPr>
                      <m:t>     </m:t>
                    </m:r>
                    <m:r>
                      <a:rPr lang="en-US" sz="2000" b="0" i="1" smtClean="0">
                        <a:latin typeface="Cambria Math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𝑏𝑎𝑠𝑒𝑙𝑖𝑛𝑒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𝑎𝑑𝑎𝑝𝑡𝑖𝑣𝑒</m:t>
                        </m:r>
                      </m:sub>
                    </m:sSub>
                  </m:oMath>
                </a14:m>
                <a:r>
                  <a:rPr lang="en-US" sz="2000" b="1" dirty="0" smtClean="0"/>
                  <a:t>				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𝑏𝑎𝑠𝑒𝑙𝑖𝑛𝑒</m:t>
                        </m:r>
                      </m:sub>
                    </m:sSub>
                  </m:oMath>
                </a14:m>
                <a:r>
                  <a:rPr lang="en-US" sz="1800" i="1" dirty="0" smtClean="0">
                    <a:latin typeface="Cambria Math"/>
                    <a:sym typeface="Wingdings" panose="05000000000000000000" pitchFamily="2" charset="2"/>
                  </a:rPr>
                  <a:t> computed using your favorite method (PID,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1800" i="1" dirty="0" smtClean="0">
                    <a:latin typeface="Cambria Math"/>
                    <a:sym typeface="Wingdings" panose="05000000000000000000" pitchFamily="2" charset="2"/>
                  </a:rPr>
                  <a:t>, LQG/LTR, …)</a:t>
                </a:r>
              </a:p>
              <a:p>
                <a:pPr marL="285750" lvl="2" indent="-285750">
                  <a:buFont typeface="Arial" panose="020B0604020202020204" pitchFamily="34" charset="0"/>
                  <a:buChar char="•"/>
                </a:pPr>
                <a:endParaRPr lang="en-US" sz="1600" i="1" dirty="0">
                  <a:latin typeface="Cambria Math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7996708" cy="5565947"/>
              </a:xfrm>
              <a:prstGeom prst="rect">
                <a:avLst/>
              </a:prstGeom>
              <a:blipFill rotWithShape="1">
                <a:blip r:embed="rId3"/>
                <a:stretch>
                  <a:fillRect l="-456" t="-218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>
            <a:off x="5469984" y="1772816"/>
            <a:ext cx="1080120" cy="5760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6556920" y="2204864"/>
            <a:ext cx="1759496" cy="792088"/>
          </a:xfrm>
          <a:prstGeom prst="roundRect">
            <a:avLst/>
          </a:prstGeom>
          <a:solidFill>
            <a:srgbClr val="F2800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Feedback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term to improve transient dynamics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20888"/>
            <a:ext cx="8440738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noProof="0" dirty="0" smtClean="0"/>
              <a:t>How does it perform in practice?</a:t>
            </a: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>
              <a:buFont typeface="+mj-lt"/>
              <a:buAutoNum type="arabicPeriod"/>
            </a:pPr>
            <a:endParaRPr lang="en-US" noProof="0" dirty="0" smtClean="0"/>
          </a:p>
          <a:p>
            <a:pPr lvl="1">
              <a:buFont typeface="+mj-lt"/>
              <a:buAutoNum type="arabicPeriod"/>
            </a:pPr>
            <a:endParaRPr lang="en-US" noProof="0" dirty="0" smtClean="0"/>
          </a:p>
          <a:p>
            <a:pPr lvl="1">
              <a:buFont typeface="+mj-lt"/>
              <a:buAutoNum type="arabicPeriod"/>
            </a:pPr>
            <a:endParaRPr lang="en-US" noProof="0" dirty="0" smtClean="0"/>
          </a:p>
          <a:p>
            <a:pPr lvl="2">
              <a:buFont typeface="+mj-lt"/>
              <a:buAutoNum type="arabicPeriod"/>
            </a:pPr>
            <a:endParaRPr lang="en-US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>
              <a:buFont typeface="+mj-lt"/>
              <a:buAutoNum type="arabicPeriod"/>
            </a:pPr>
            <a:endParaRPr lang="en-US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sz="2400" noProof="0" dirty="0" smtClean="0"/>
          </a:p>
          <a:p>
            <a:endParaRPr lang="en-US" sz="2400" noProof="0" dirty="0" smtClean="0"/>
          </a:p>
          <a:p>
            <a:endParaRPr lang="en-US" sz="2400" b="1" noProof="0" dirty="0" smtClean="0"/>
          </a:p>
          <a:p>
            <a:pPr marL="457200" lvl="1" indent="0">
              <a:buNone/>
            </a:pPr>
            <a:endParaRPr lang="en-US" sz="2000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sz="2000" noProof="0" dirty="0" smtClean="0"/>
          </a:p>
          <a:p>
            <a:pPr marL="914400" lvl="2" indent="0">
              <a:buNone/>
            </a:pPr>
            <a:endParaRPr lang="en-US" sz="18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214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668338" y="427038"/>
            <a:ext cx="84407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366"/>
                </a:solidFill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3366"/>
                </a:solidFill>
                <a:latin typeface="Arial" charset="0"/>
              </a:rPr>
              <a:t>2009-2013: Esmaeil Jahanshahi, PhD-work supported by Siemens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b="1" dirty="0" smtClean="0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b="1" dirty="0" smtClean="0">
              <a:solidFill>
                <a:srgbClr val="003366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3200" dirty="0" smtClean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366"/>
                </a:solidFill>
                <a:latin typeface="Arial" charset="0"/>
              </a:rPr>
              <a:t>Experimental mini-rig</a:t>
            </a:r>
          </a:p>
        </p:txBody>
      </p:sp>
      <p:pic>
        <p:nvPicPr>
          <p:cNvPr id="19459" name="Picture 2" descr="C:\Users\jahansha\Documents\ECC2013\Figures\Visio-Mini-Loop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" y="2399293"/>
            <a:ext cx="561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722342" y="3233737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nb-NO" altLang="en-US" sz="2400" dirty="0">
                <a:solidFill>
                  <a:schemeClr val="tx1"/>
                </a:solidFill>
                <a:latin typeface="Times" pitchFamily="18" charset="0"/>
              </a:rPr>
              <a:t>3m</a:t>
            </a:r>
          </a:p>
        </p:txBody>
      </p:sp>
      <p:cxnSp>
        <p:nvCxnSpPr>
          <p:cNvPr id="19461" name="Straight Arrow Connector 3"/>
          <p:cNvCxnSpPr>
            <a:cxnSpLocks noChangeShapeType="1"/>
          </p:cNvCxnSpPr>
          <p:nvPr/>
        </p:nvCxnSpPr>
        <p:spPr bwMode="auto">
          <a:xfrm flipV="1">
            <a:off x="5580112" y="2997621"/>
            <a:ext cx="0" cy="2087563"/>
          </a:xfrm>
          <a:prstGeom prst="straightConnector1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 type="arrow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95570"/>
            <a:ext cx="2616200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0740" y="3961393"/>
            <a:ext cx="331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66"/>
                </a:solidFill>
                <a:latin typeface="+mn-lt"/>
                <a:cs typeface="+mn-cs"/>
              </a:rPr>
              <a:t>its </a:t>
            </a:r>
            <a:r>
              <a:rPr lang="en-US" sz="2000" dirty="0">
                <a:solidFill>
                  <a:srgbClr val="003366"/>
                </a:solidFill>
                <a:latin typeface="+mn-lt"/>
                <a:cs typeface="+mn-cs"/>
              </a:rPr>
              <a:t>dynamical behavior is quite similar to </a:t>
            </a:r>
            <a:r>
              <a:rPr lang="en-US" sz="2000" dirty="0" smtClean="0">
                <a:solidFill>
                  <a:srgbClr val="003366"/>
                </a:solidFill>
                <a:latin typeface="+mn-lt"/>
                <a:cs typeface="+mn-cs"/>
              </a:rPr>
              <a:t>that of much </a:t>
            </a:r>
            <a:r>
              <a:rPr lang="en-US" sz="2000" dirty="0">
                <a:solidFill>
                  <a:srgbClr val="003366"/>
                </a:solidFill>
                <a:latin typeface="+mn-lt"/>
                <a:cs typeface="+mn-cs"/>
              </a:rPr>
              <a:t>larger rigs</a:t>
            </a:r>
            <a:endParaRPr lang="nb-NO" sz="20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3112576"/>
            <a:ext cx="208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water+air</a:t>
            </a:r>
            <a:r>
              <a:rPr lang="en-US" sz="1800" dirty="0" smtClean="0"/>
              <a:t> mixture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319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79388" y="304800"/>
            <a:ext cx="8613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3200" b="1" dirty="0" smtClean="0"/>
              <a:t>Experimental Results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endParaRPr lang="en-US" alt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628800"/>
            <a:ext cx="8928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+mn-lt"/>
                <a:cs typeface="+mn-cs"/>
              </a:rPr>
              <a:t>Baseline controller tuned for Z=30%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366"/>
                </a:solidFill>
                <a:latin typeface="+mn-lt"/>
                <a:cs typeface="+mn-cs"/>
              </a:rPr>
              <a:t>Linearized mechanistic or simple empirical models can be </a:t>
            </a:r>
            <a:r>
              <a:rPr lang="en-US" altLang="en-US" sz="2000" dirty="0" smtClean="0">
                <a:solidFill>
                  <a:srgbClr val="003366"/>
                </a:solidFill>
                <a:latin typeface="+mn-lt"/>
                <a:cs typeface="+mn-cs"/>
              </a:rPr>
              <a:t>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3366"/>
              </a:solidFill>
              <a:latin typeface="+mn-lt"/>
              <a:cs typeface="+mn-cs"/>
            </a:endParaRPr>
          </a:p>
          <a:p>
            <a:pPr marL="0" lvl="1"/>
            <a:r>
              <a:rPr lang="en-US" altLang="en-US" sz="1800" i="1" dirty="0" smtClean="0">
                <a:solidFill>
                  <a:srgbClr val="003366"/>
                </a:solidFill>
                <a:latin typeface="+mn-lt"/>
                <a:cs typeface="+mn-cs"/>
              </a:rPr>
              <a:t>	Note</a:t>
            </a:r>
            <a:r>
              <a:rPr lang="en-US" altLang="en-US" sz="1800" i="1" dirty="0">
                <a:solidFill>
                  <a:srgbClr val="003366"/>
                </a:solidFill>
                <a:latin typeface="+mn-lt"/>
                <a:cs typeface="+mn-cs"/>
              </a:rPr>
              <a:t>: our models </a:t>
            </a:r>
            <a:r>
              <a:rPr lang="en-US" altLang="en-US" sz="1800" i="1" dirty="0" smtClean="0">
                <a:solidFill>
                  <a:srgbClr val="003366"/>
                </a:solidFill>
                <a:latin typeface="+mn-lt"/>
                <a:cs typeface="+mn-cs"/>
              </a:rPr>
              <a:t>agree very well with experiments</a:t>
            </a:r>
            <a:r>
              <a:rPr lang="en-US" altLang="en-US" sz="1800" i="1" dirty="0">
                <a:solidFill>
                  <a:srgbClr val="003366"/>
                </a:solidFill>
                <a:latin typeface="+mn-lt"/>
                <a:cs typeface="+mn-cs"/>
              </a:rPr>
              <a:t/>
            </a:r>
            <a:br>
              <a:rPr lang="en-US" altLang="en-US" sz="1800" i="1" dirty="0">
                <a:solidFill>
                  <a:srgbClr val="003366"/>
                </a:solidFill>
                <a:latin typeface="+mn-lt"/>
                <a:cs typeface="+mn-cs"/>
              </a:rPr>
            </a:br>
            <a:r>
              <a:rPr lang="en-US" altLang="en-US" sz="1800" dirty="0">
                <a:solidFill>
                  <a:srgbClr val="003366"/>
                </a:solidFill>
                <a:latin typeface="+mn-lt"/>
                <a:cs typeface="+mn-cs"/>
              </a:rPr>
              <a:t>	</a:t>
            </a:r>
            <a:endParaRPr lang="en-US" sz="1800" dirty="0">
              <a:solidFill>
                <a:srgbClr val="003366"/>
              </a:solidFill>
              <a:latin typeface="+mn-lt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2116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 Autonomous supervisor and adaptive </a:t>
            </a:r>
            <a:r>
              <a:rPr lang="en-US" sz="2400" b="1" dirty="0"/>
              <a:t>LTR controller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88224" y="19168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+mn-lt"/>
                <a:cs typeface="+mn-cs"/>
              </a:rPr>
              <a:t>Safely operates at very large valve openings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641894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2116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 Autonomous supervisor and adaptive LTR controller</a:t>
            </a:r>
            <a:endParaRPr lang="en-US" sz="1800" dirty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r>
              <a:rPr lang="en-US" sz="1800" noProof="0" dirty="0" smtClean="0"/>
              <a:t>	    Adaptation gains</a:t>
            </a:r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2022"/>
            <a:ext cx="6791654" cy="47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2116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Oops, Big disturbance!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88224" y="20358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4244"/>
            <a:ext cx="5979588" cy="483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6696236" y="2348880"/>
            <a:ext cx="2268252" cy="172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Emulates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a ‘gas-to-oil’ ratio change  over 60%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52116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Large change in the operating conditions</a:t>
            </a:r>
            <a:endParaRPr lang="en-US" sz="1800" dirty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6343475" cy="49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0672347"/>
              </p:ext>
            </p:extLst>
          </p:nvPr>
        </p:nvGraphicFramePr>
        <p:xfrm>
          <a:off x="6228184" y="1268760"/>
          <a:ext cx="2975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58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060848"/>
            <a:ext cx="8440738" cy="93610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What happens if the baseline controller is poorly tuned?</a:t>
            </a:r>
            <a:endParaRPr lang="en-US" sz="1800" dirty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1" y="3284984"/>
            <a:ext cx="3240361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Vinicius\AppData\Local\Microsoft\Windows\Temporary Internet Files\Content.IE5\KW4USXO2\question 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5413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Poorly </a:t>
            </a:r>
            <a:r>
              <a:rPr lang="en-US" sz="2400" b="1" dirty="0"/>
              <a:t>tuned PI control as </a:t>
            </a:r>
            <a:r>
              <a:rPr lang="en-US" sz="2400" b="1" dirty="0" smtClean="0"/>
              <a:t>baseline: </a:t>
            </a:r>
            <a:r>
              <a:rPr lang="en-US" sz="2400" b="1" dirty="0">
                <a:solidFill>
                  <a:srgbClr val="FF0000"/>
                </a:solidFill>
              </a:rPr>
              <a:t>Adaptation is OFF</a:t>
            </a:r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19"/>
            <a:ext cx="6084000" cy="47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1276"/>
            <a:ext cx="6084168" cy="472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8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ffshore-oil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043862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2275" y="304800"/>
            <a:ext cx="8440738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altLang="nb-NO" dirty="0" smtClean="0"/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5036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88640"/>
            <a:ext cx="8440738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Poorly </a:t>
            </a:r>
            <a:r>
              <a:rPr lang="en-US" sz="2400" b="1" dirty="0"/>
              <a:t>tuned PI control as </a:t>
            </a:r>
            <a:r>
              <a:rPr lang="en-US" sz="2400" b="1" dirty="0" smtClean="0"/>
              <a:t>baseline: </a:t>
            </a:r>
            <a:r>
              <a:rPr lang="en-US" sz="2400" b="1" dirty="0" smtClean="0">
                <a:solidFill>
                  <a:srgbClr val="00B050"/>
                </a:solidFill>
              </a:rPr>
              <a:t>Adaptation is ON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>
              <a:buFont typeface="+mj-lt"/>
              <a:buAutoNum type="arabicPeriod"/>
            </a:pPr>
            <a:endParaRPr lang="en-US" sz="1800" noProof="0" dirty="0" smtClean="0"/>
          </a:p>
          <a:p>
            <a:pPr marL="457200" lvl="1" indent="0">
              <a:buNone/>
            </a:pPr>
            <a:endParaRPr lang="en-US" sz="1600" noProof="0" dirty="0" smtClean="0"/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Supervisor quickly 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detects</a:t>
            </a:r>
            <a:r>
              <a:rPr lang="en-US" sz="1600" dirty="0">
                <a:solidFill>
                  <a:schemeClr val="tx1"/>
                </a:solidFill>
              </a:rPr>
              <a:t> major disturbance</a:t>
            </a:r>
            <a:endParaRPr lang="nb-NO" sz="1600" dirty="0">
              <a:solidFill>
                <a:schemeClr val="tx1"/>
              </a:solidFill>
            </a:endParaRPr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19"/>
            <a:ext cx="6084000" cy="47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6948264" y="2353836"/>
            <a:ext cx="2088232" cy="17281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Desired closed-loop performance is recovered!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8640"/>
            <a:ext cx="8440738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Comparison</a:t>
            </a: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08803"/>
              </p:ext>
            </p:extLst>
          </p:nvPr>
        </p:nvGraphicFramePr>
        <p:xfrm>
          <a:off x="1187624" y="2060848"/>
          <a:ext cx="6408712" cy="193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440160"/>
                <a:gridCol w="144016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valve opening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Bad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baseline </a:t>
                      </a:r>
                      <a:r>
                        <a:rPr lang="en-US" dirty="0" smtClean="0"/>
                        <a:t>+ adaptation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38,45 %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Bad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baseline </a:t>
                      </a:r>
                      <a:r>
                        <a:rPr lang="en-US" dirty="0" smtClean="0"/>
                        <a:t>+ adaptation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ON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50,42%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27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Good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baseline + adaptation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53,23%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4691236" y="908720"/>
            <a:ext cx="1440160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Large is good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868144" y="4496916"/>
            <a:ext cx="1440160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Small is good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>
            <a:off x="5411316" y="1340768"/>
            <a:ext cx="0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Straight Arrow Connector 11"/>
          <p:cNvCxnSpPr>
            <a:stCxn id="5" idx="0"/>
          </p:cNvCxnSpPr>
          <p:nvPr/>
        </p:nvCxnSpPr>
        <p:spPr bwMode="auto">
          <a:xfrm flipV="1">
            <a:off x="6588224" y="4005064"/>
            <a:ext cx="0" cy="491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527" y="5426907"/>
                <a:ext cx="2076209" cy="4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𝐼𝑆𝐸</m:t>
                      </m:r>
                      <m:r>
                        <a:rPr lang="en-US" b="0" i="1" smtClean="0">
                          <a:latin typeface="Cambria Math"/>
                        </a:rPr>
                        <m:t>=∫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𝑑𝑡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5426907"/>
                <a:ext cx="2076209" cy="4756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4" y="188640"/>
            <a:ext cx="8542213" cy="5616624"/>
          </a:xfrm>
        </p:spPr>
        <p:txBody>
          <a:bodyPr/>
          <a:lstStyle/>
          <a:p>
            <a:pPr marL="0" indent="0">
              <a:buNone/>
            </a:pPr>
            <a:r>
              <a:rPr lang="en-US" sz="2800" b="1" noProof="0" dirty="0" smtClean="0"/>
              <a:t>Take home message</a:t>
            </a:r>
          </a:p>
          <a:p>
            <a:pPr marL="0" indent="0">
              <a:buNone/>
            </a:pPr>
            <a:endParaRPr lang="en-US" sz="1800" noProof="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800" noProof="0" dirty="0" smtClean="0">
              <a:solidFill>
                <a:srgbClr val="00B050"/>
              </a:solidFill>
            </a:endParaRPr>
          </a:p>
          <a:p>
            <a:pPr marL="457200"/>
            <a:r>
              <a:rPr lang="en-US" sz="2200" dirty="0">
                <a:solidFill>
                  <a:srgbClr val="0070C0"/>
                </a:solidFill>
              </a:rPr>
              <a:t>Our 2-layered anti-slug control</a:t>
            </a:r>
            <a:r>
              <a:rPr lang="en-US" noProof="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system  works very well in practice</a:t>
            </a:r>
          </a:p>
          <a:p>
            <a:pPr lvl="2">
              <a:buFont typeface="+mj-lt"/>
              <a:buAutoNum type="arabicPeriod"/>
            </a:pPr>
            <a:endParaRPr lang="en-US" sz="1400" dirty="0" smtClean="0">
              <a:solidFill>
                <a:srgbClr val="0070C0"/>
              </a:solidFill>
            </a:endParaRPr>
          </a:p>
          <a:p>
            <a:pPr lvl="2">
              <a:buFont typeface="+mj-lt"/>
              <a:buAutoNum type="arabicPeriod"/>
            </a:pPr>
            <a:endParaRPr lang="en-US" sz="1400" dirty="0" smtClean="0">
              <a:solidFill>
                <a:srgbClr val="0070C0"/>
              </a:solidFill>
            </a:endParaRPr>
          </a:p>
          <a:p>
            <a:pPr marL="457200"/>
            <a:r>
              <a:rPr lang="en-US" sz="2200" dirty="0" smtClean="0">
                <a:solidFill>
                  <a:srgbClr val="0070C0"/>
                </a:solidFill>
              </a:rPr>
              <a:t>The interaction between the two layers create a very nice synergy:</a:t>
            </a:r>
          </a:p>
          <a:p>
            <a:pPr lvl="3">
              <a:buFont typeface="+mj-lt"/>
              <a:buAutoNum type="arabicPeriod"/>
            </a:pPr>
            <a:endParaRPr lang="en-US" sz="1400" dirty="0" smtClean="0">
              <a:solidFill>
                <a:srgbClr val="0070C0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70C0"/>
                </a:solidFill>
              </a:rPr>
              <a:t>Setpoint</a:t>
            </a:r>
            <a:r>
              <a:rPr lang="en-US" sz="2000" dirty="0" smtClean="0">
                <a:solidFill>
                  <a:srgbClr val="0070C0"/>
                </a:solidFill>
              </a:rPr>
              <a:t> changes triggered by the supervisor makes the adaptation work well</a:t>
            </a:r>
          </a:p>
          <a:p>
            <a:pPr lvl="4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A well functioning adaptive control makes it possible to safely operate at large valve openings, thus maximizing production</a:t>
            </a:r>
          </a:p>
          <a:p>
            <a:pPr marL="914400" lvl="2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b="1" noProof="0" dirty="0" smtClean="0"/>
              <a:t> </a:t>
            </a:r>
          </a:p>
          <a:p>
            <a:pPr lvl="2"/>
            <a:endParaRPr lang="en-US" sz="140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577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4" y="188640"/>
            <a:ext cx="8542213" cy="5616624"/>
          </a:xfrm>
        </p:spPr>
        <p:txBody>
          <a:bodyPr/>
          <a:lstStyle/>
          <a:p>
            <a:pPr marL="0" indent="0">
              <a:buNone/>
            </a:pPr>
            <a:r>
              <a:rPr lang="en-US" sz="2800" b="1" noProof="0" dirty="0" smtClean="0"/>
              <a:t>Take home message</a:t>
            </a:r>
          </a:p>
          <a:p>
            <a:pPr marL="0" indent="0">
              <a:buNone/>
            </a:pPr>
            <a:endParaRPr lang="en-US" sz="1800" noProof="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800" noProof="0" dirty="0" smtClean="0">
              <a:solidFill>
                <a:srgbClr val="00B050"/>
              </a:solidFill>
            </a:endParaRPr>
          </a:p>
          <a:p>
            <a:pPr marL="0" lvl="2" indent="0">
              <a:buNone/>
            </a:pPr>
            <a:r>
              <a:rPr lang="en-US" sz="2800" dirty="0" smtClean="0">
                <a:solidFill>
                  <a:srgbClr val="00B050"/>
                </a:solidFill>
                <a:ea typeface="+mn-ea"/>
                <a:cs typeface="+mn-cs"/>
              </a:rPr>
              <a:t>Expected </a:t>
            </a:r>
            <a:r>
              <a:rPr lang="en-US" sz="2800" dirty="0">
                <a:solidFill>
                  <a:srgbClr val="00B050"/>
                </a:solidFill>
                <a:ea typeface="+mn-ea"/>
                <a:cs typeface="+mn-cs"/>
              </a:rPr>
              <a:t>benefits</a:t>
            </a:r>
          </a:p>
          <a:p>
            <a:pPr lvl="2">
              <a:lnSpc>
                <a:spcPct val="150000"/>
              </a:lnSpc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Stable and </a:t>
            </a:r>
            <a:r>
              <a:rPr lang="en-US" sz="2400" dirty="0">
                <a:solidFill>
                  <a:srgbClr val="0070C0"/>
                </a:solidFill>
              </a:rPr>
              <a:t>safe operation in a wide range of conditions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Reduced need for </a:t>
            </a:r>
            <a:r>
              <a:rPr lang="en-US" sz="2400">
                <a:solidFill>
                  <a:srgbClr val="0070C0"/>
                </a:solidFill>
              </a:rPr>
              <a:t>control </a:t>
            </a:r>
            <a:r>
              <a:rPr lang="en-US" sz="2400" smtClean="0">
                <a:solidFill>
                  <a:srgbClr val="0070C0"/>
                </a:solidFill>
              </a:rPr>
              <a:t>tuning</a:t>
            </a:r>
            <a:endParaRPr lang="en-US" sz="2400" dirty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Reduced </a:t>
            </a:r>
            <a:r>
              <a:rPr lang="en-US" sz="2400" dirty="0">
                <a:solidFill>
                  <a:srgbClr val="0070C0"/>
                </a:solidFill>
              </a:rPr>
              <a:t>workload on operators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Increased production</a:t>
            </a:r>
            <a:endParaRPr lang="en-US" sz="2400" dirty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noProof="0" dirty="0" smtClean="0"/>
              <a:t> </a:t>
            </a:r>
          </a:p>
          <a:p>
            <a:pPr lvl="2"/>
            <a:endParaRPr lang="en-US" sz="1400" dirty="0" smtClean="0"/>
          </a:p>
          <a:p>
            <a:pPr lvl="1">
              <a:buFont typeface="+mj-lt"/>
              <a:buAutoNum type="arabicPeriod"/>
            </a:pPr>
            <a:endParaRPr lang="en-US" sz="1600" noProof="0" dirty="0" smtClean="0"/>
          </a:p>
          <a:p>
            <a:pPr lvl="2">
              <a:buFont typeface="+mj-lt"/>
              <a:buAutoNum type="arabicPeriod"/>
            </a:pPr>
            <a:endParaRPr lang="en-US" sz="1400" noProof="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630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0648"/>
            <a:ext cx="8440738" cy="54006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			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		</a:t>
            </a:r>
            <a:r>
              <a:rPr lang="en-US" sz="3200" b="1" dirty="0" smtClean="0"/>
              <a:t>Thank you for your attention </a:t>
            </a:r>
            <a:endParaRPr lang="en-US" sz="2400" dirty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`</a:t>
            </a:r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  <a:p>
            <a:pPr marL="914400" lvl="2" indent="0">
              <a:buNone/>
            </a:pPr>
            <a:r>
              <a:rPr lang="en-US" i="1" noProof="0" dirty="0" smtClean="0"/>
              <a:t>“A robust adaptive control system is key for reliable autonomous operation”</a:t>
            </a:r>
          </a:p>
        </p:txBody>
      </p:sp>
    </p:spTree>
    <p:extLst>
      <p:ext uri="{BB962C8B-B14F-4D97-AF65-F5344CB8AC3E}">
        <p14:creationId xmlns:p14="http://schemas.microsoft.com/office/powerpoint/2010/main" val="1932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0648"/>
            <a:ext cx="8440738" cy="54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Olga simulation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			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1800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`</a:t>
            </a:r>
          </a:p>
          <a:p>
            <a:endParaRPr lang="en-US" b="1" noProof="0" dirty="0" smtClean="0"/>
          </a:p>
          <a:p>
            <a:pPr marL="457200" lvl="1" indent="0">
              <a:buNone/>
            </a:pPr>
            <a:endParaRPr lang="en-US" noProof="0" dirty="0" smtClean="0"/>
          </a:p>
          <a:p>
            <a:pPr marL="800100" lvl="1" indent="-342900">
              <a:buFont typeface="+mj-lt"/>
              <a:buAutoNum type="arabicPeriod"/>
            </a:pPr>
            <a:endParaRPr lang="en-US" noProof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8" y="836712"/>
            <a:ext cx="6552728" cy="49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88777" y="1619869"/>
                <a:ext cx="24757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nb-NO" dirty="0" smtClean="0"/>
                  <a:t> loopshaping vs. Adaptive LTR</a:t>
                </a:r>
                <a:endParaRPr lang="nb-NO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777" y="1619869"/>
                <a:ext cx="2475711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3686" t="-5147" b="-1691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7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noProof="0" dirty="0" smtClean="0"/>
              <a:t>The slug cycle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50" y="1551781"/>
            <a:ext cx="85248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Left Arrow 1"/>
          <p:cNvSpPr/>
          <p:nvPr/>
        </p:nvSpPr>
        <p:spPr bwMode="auto">
          <a:xfrm>
            <a:off x="4644008" y="3140968"/>
            <a:ext cx="504056" cy="864096"/>
          </a:xfrm>
          <a:prstGeom prst="curvedLef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 rot="9866660">
            <a:off x="4033319" y="3161214"/>
            <a:ext cx="504056" cy="864096"/>
          </a:xfrm>
          <a:prstGeom prst="curvedLef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noProof="0" dirty="0" smtClean="0"/>
              <a:t>The slug cycle (video)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019925" y="16287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endParaRPr lang="en-US" altLang="nb-NO" sz="36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019925" y="1506538"/>
            <a:ext cx="21240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altLang="nb-NO" sz="2400" dirty="0">
                <a:solidFill>
                  <a:schemeClr val="tx1"/>
                </a:solidFill>
                <a:latin typeface="Times" pitchFamily="18" charset="0"/>
              </a:rPr>
              <a:t>Experiments performed by the Multiphase Laboratory, NTNU</a:t>
            </a:r>
          </a:p>
        </p:txBody>
      </p:sp>
      <p:pic>
        <p:nvPicPr>
          <p:cNvPr id="4101" name="Picture 6" descr="Model_fig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44875"/>
            <a:ext cx="2228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2" name="Slug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5543550" cy="4157662"/>
          </a:xfrm>
        </p:spPr>
      </p:pic>
    </p:spTree>
    <p:extLst>
      <p:ext uri="{BB962C8B-B14F-4D97-AF65-F5344CB8AC3E}">
        <p14:creationId xmlns:p14="http://schemas.microsoft.com/office/powerpoint/2010/main" val="15830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4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4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68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468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5219700" y="0"/>
            <a:ext cx="4140200" cy="3240088"/>
            <a:chOff x="3424" y="2279"/>
            <a:chExt cx="2608" cy="2041"/>
          </a:xfrm>
        </p:grpSpPr>
        <p:pic>
          <p:nvPicPr>
            <p:cNvPr id="25607" name="Picture 4" descr="Model_fig_cle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79"/>
              <a:ext cx="2608" cy="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608" name="Group 5"/>
            <p:cNvGrpSpPr>
              <a:grpSpLocks/>
            </p:cNvGrpSpPr>
            <p:nvPr/>
          </p:nvGrpSpPr>
          <p:grpSpPr bwMode="auto">
            <a:xfrm>
              <a:off x="3833" y="2296"/>
              <a:ext cx="1746" cy="1793"/>
              <a:chOff x="4014" y="2341"/>
              <a:chExt cx="1746" cy="1793"/>
            </a:xfrm>
          </p:grpSpPr>
          <p:sp>
            <p:nvSpPr>
              <p:cNvPr id="25609" name="Text Box 6"/>
              <p:cNvSpPr txBox="1">
                <a:spLocks noChangeArrowheads="1"/>
              </p:cNvSpPr>
              <p:nvPr/>
            </p:nvSpPr>
            <p:spPr bwMode="auto">
              <a:xfrm>
                <a:off x="4014" y="3884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nb-NO" altLang="nb-NO">
                    <a:solidFill>
                      <a:schemeClr val="accent2"/>
                    </a:solidFill>
                  </a:rPr>
                  <a:t>p</a:t>
                </a:r>
                <a:r>
                  <a:rPr lang="nb-NO" altLang="nb-NO" baseline="-25000">
                    <a:solidFill>
                      <a:schemeClr val="accent2"/>
                    </a:solidFill>
                  </a:rPr>
                  <a:t>1</a:t>
                </a:r>
                <a:endParaRPr lang="en-US" altLang="nb-NO" baseline="-25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610" name="Text Box 7"/>
              <p:cNvSpPr txBox="1">
                <a:spLocks noChangeArrowheads="1"/>
              </p:cNvSpPr>
              <p:nvPr/>
            </p:nvSpPr>
            <p:spPr bwMode="auto">
              <a:xfrm>
                <a:off x="4967" y="2568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nb-NO" altLang="nb-NO">
                    <a:solidFill>
                      <a:srgbClr val="008000"/>
                    </a:solidFill>
                  </a:rPr>
                  <a:t>p</a:t>
                </a:r>
                <a:r>
                  <a:rPr lang="nb-NO" altLang="nb-NO" baseline="-25000">
                    <a:solidFill>
                      <a:srgbClr val="008000"/>
                    </a:solidFill>
                  </a:rPr>
                  <a:t>2</a:t>
                </a:r>
                <a:endParaRPr lang="en-US" altLang="nb-NO" baseline="-25000">
                  <a:solidFill>
                    <a:srgbClr val="008000"/>
                  </a:solidFill>
                </a:endParaRPr>
              </a:p>
            </p:txBody>
          </p:sp>
          <p:sp>
            <p:nvSpPr>
              <p:cNvPr id="25611" name="Text Box 8"/>
              <p:cNvSpPr txBox="1">
                <a:spLocks noChangeArrowheads="1"/>
              </p:cNvSpPr>
              <p:nvPr/>
            </p:nvSpPr>
            <p:spPr bwMode="auto">
              <a:xfrm>
                <a:off x="5336" y="2341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nb-NO" altLang="nb-NO"/>
                  <a:t>z</a:t>
                </a:r>
                <a:endParaRPr lang="en-US" altLang="nb-NO" baseline="-25000"/>
              </a:p>
            </p:txBody>
          </p:sp>
        </p:grpSp>
      </p:grpSp>
      <p:sp>
        <p:nvSpPr>
          <p:cNvPr id="25604" name="Line 11"/>
          <p:cNvSpPr>
            <a:spLocks noChangeShapeType="1"/>
          </p:cNvSpPr>
          <p:nvPr/>
        </p:nvSpPr>
        <p:spPr bwMode="auto">
          <a:xfrm flipV="1">
            <a:off x="4067175" y="6308725"/>
            <a:ext cx="0" cy="5492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4390"/>
            <a:ext cx="5398393" cy="393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noProof="0" dirty="0" smtClean="0"/>
              <a:t>Slug cycle (stable limit cycle)</a:t>
            </a:r>
          </a:p>
        </p:txBody>
      </p:sp>
    </p:spTree>
    <p:extLst>
      <p:ext uri="{BB962C8B-B14F-4D97-AF65-F5344CB8AC3E}">
        <p14:creationId xmlns:p14="http://schemas.microsoft.com/office/powerpoint/2010/main" val="6392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noProof="0" dirty="0" smtClean="0"/>
              <a:t>Problems caused by severe slugging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019925" y="16287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endParaRPr lang="en-US" altLang="nb-NO" sz="36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4101" name="Picture 6" descr="Model_fig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00" y="2146088"/>
            <a:ext cx="222885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5758" y="1506538"/>
            <a:ext cx="8440738" cy="4419600"/>
          </a:xfrm>
        </p:spPr>
        <p:txBody>
          <a:bodyPr/>
          <a:lstStyle/>
          <a:p>
            <a:endParaRPr lang="en-US" noProof="0" dirty="0" smtClean="0"/>
          </a:p>
          <a:p>
            <a:r>
              <a:rPr lang="en-US" noProof="0" dirty="0" smtClean="0"/>
              <a:t>Large disturbances in the separators</a:t>
            </a:r>
          </a:p>
          <a:p>
            <a:pPr lvl="1"/>
            <a:endParaRPr lang="en-US" noProof="0" dirty="0" smtClean="0"/>
          </a:p>
          <a:p>
            <a:pPr lvl="1"/>
            <a:r>
              <a:rPr lang="en-US" noProof="0" dirty="0" smtClean="0"/>
              <a:t>Causing poor separation performance</a:t>
            </a:r>
          </a:p>
          <a:p>
            <a:pPr lvl="1"/>
            <a:r>
              <a:rPr lang="en-US" noProof="0" dirty="0" smtClean="0"/>
              <a:t>Can cause total plant shutdown </a:t>
            </a:r>
            <a:r>
              <a:rPr lang="en-US" noProof="0" dirty="0" smtClean="0">
                <a:sym typeface="Wingdings" panose="05000000000000000000" pitchFamily="2" charset="2"/>
              </a:rPr>
              <a:t> production losses!</a:t>
            </a:r>
            <a:endParaRPr lang="en-US" noProof="0" dirty="0" smtClean="0"/>
          </a:p>
          <a:p>
            <a:pPr lvl="1"/>
            <a:r>
              <a:rPr lang="en-US" noProof="0" dirty="0" smtClean="0"/>
              <a:t>Increase flaring.</a:t>
            </a:r>
            <a:endParaRPr lang="en-US" noProof="0" dirty="0"/>
          </a:p>
          <a:p>
            <a:endParaRPr lang="en-US" noProof="0" dirty="0" smtClean="0"/>
          </a:p>
          <a:p>
            <a:r>
              <a:rPr lang="en-US" noProof="0" dirty="0" smtClean="0"/>
              <a:t>Large and rapid variation in compressor load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Limits production capacity (increase pressure in pipeline)</a:t>
            </a:r>
            <a:endParaRPr lang="en-US" b="1" noProof="0" dirty="0" smtClean="0"/>
          </a:p>
          <a:p>
            <a:pPr lvl="1"/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23035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noProof="0" dirty="0" smtClean="0"/>
              <a:t>How to avoid slugging?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altLang="nb-NO" sz="3200" noProof="0" dirty="0" smtClean="0"/>
              <a:t>Avoid slugging:</a:t>
            </a:r>
            <a:br>
              <a:rPr lang="en-US" altLang="nb-NO" sz="3200" noProof="0" dirty="0" smtClean="0"/>
            </a:br>
            <a:r>
              <a:rPr lang="en-US" altLang="nb-NO" sz="3200" noProof="0" dirty="0" smtClean="0"/>
              <a:t>1. Design change to avoid slugging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1403350" y="2349500"/>
            <a:ext cx="4140200" cy="3240088"/>
            <a:chOff x="3424" y="2279"/>
            <a:chExt cx="2608" cy="2041"/>
          </a:xfrm>
        </p:grpSpPr>
        <p:pic>
          <p:nvPicPr>
            <p:cNvPr id="12297" name="Picture 5" descr="Model_fig_cle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79"/>
              <a:ext cx="2608" cy="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298" name="Group 6"/>
            <p:cNvGrpSpPr>
              <a:grpSpLocks/>
            </p:cNvGrpSpPr>
            <p:nvPr/>
          </p:nvGrpSpPr>
          <p:grpSpPr bwMode="auto">
            <a:xfrm>
              <a:off x="3833" y="2296"/>
              <a:ext cx="1746" cy="1793"/>
              <a:chOff x="4014" y="2341"/>
              <a:chExt cx="1746" cy="1793"/>
            </a:xfrm>
          </p:grpSpPr>
          <p:sp>
            <p:nvSpPr>
              <p:cNvPr id="12299" name="Text Box 7"/>
              <p:cNvSpPr txBox="1">
                <a:spLocks noChangeArrowheads="1"/>
              </p:cNvSpPr>
              <p:nvPr/>
            </p:nvSpPr>
            <p:spPr bwMode="auto">
              <a:xfrm>
                <a:off x="4014" y="3884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2300" name="Text Box 8"/>
              <p:cNvSpPr txBox="1">
                <a:spLocks noChangeArrowheads="1"/>
              </p:cNvSpPr>
              <p:nvPr/>
            </p:nvSpPr>
            <p:spPr bwMode="auto">
              <a:xfrm>
                <a:off x="4967" y="2568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p</a:t>
                </a:r>
                <a:r>
                  <a:rPr lang="nb-NO" altLang="nb-NO" baseline="-2500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2301" name="Text Box 9"/>
              <p:cNvSpPr txBox="1">
                <a:spLocks noChangeArrowheads="1"/>
              </p:cNvSpPr>
              <p:nvPr/>
            </p:nvSpPr>
            <p:spPr bwMode="auto">
              <a:xfrm>
                <a:off x="5336" y="2341"/>
                <a:ext cx="4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rgbClr val="003366"/>
                    </a:solidFill>
                    <a:latin typeface="Arial" charset="0"/>
                  </a:defRPr>
                </a:lvl1pPr>
                <a:lvl2pPr>
                  <a:defRPr>
                    <a:solidFill>
                      <a:srgbClr val="003366"/>
                    </a:solidFill>
                    <a:latin typeface="Arial" charset="0"/>
                  </a:defRPr>
                </a:lvl2pPr>
                <a:lvl3pPr>
                  <a:defRPr sz="1600">
                    <a:solidFill>
                      <a:srgbClr val="003366"/>
                    </a:solidFill>
                    <a:latin typeface="Arial" charset="0"/>
                  </a:defRPr>
                </a:lvl3pPr>
                <a:lvl4pPr marL="1600200">
                  <a:defRPr sz="1600">
                    <a:solidFill>
                      <a:srgbClr val="003366"/>
                    </a:solidFill>
                    <a:latin typeface="Arial" charset="0"/>
                  </a:defRPr>
                </a:lvl4pPr>
                <a:lvl5pPr marL="2057400">
                  <a:defRPr sz="1600">
                    <a:solidFill>
                      <a:srgbClr val="003366"/>
                    </a:solidFill>
                    <a:latin typeface="Arial" charset="0"/>
                  </a:defRPr>
                </a:lvl5pPr>
                <a:lvl6pPr marL="2514600">
                  <a:defRPr sz="1600">
                    <a:solidFill>
                      <a:srgbClr val="003366"/>
                    </a:solidFill>
                    <a:latin typeface="Arial" charset="0"/>
                  </a:defRPr>
                </a:lvl6pPr>
                <a:lvl7pPr marL="2971800">
                  <a:defRPr sz="1600">
                    <a:solidFill>
                      <a:srgbClr val="003366"/>
                    </a:solidFill>
                    <a:latin typeface="Arial" charset="0"/>
                  </a:defRPr>
                </a:lvl7pPr>
                <a:lvl8pPr marL="3429000">
                  <a:defRPr sz="1600">
                    <a:solidFill>
                      <a:srgbClr val="003366"/>
                    </a:solidFill>
                    <a:latin typeface="Arial" charset="0"/>
                  </a:defRPr>
                </a:lvl8pPr>
                <a:lvl9pPr marL="3886200">
                  <a:defRPr sz="1600">
                    <a:solidFill>
                      <a:srgbClr val="003366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b-NO" altLang="nb-NO">
                    <a:solidFill>
                      <a:schemeClr val="tx1"/>
                    </a:solidFill>
                    <a:latin typeface="Times" pitchFamily="18" charset="0"/>
                  </a:rPr>
                  <a:t>z</a:t>
                </a:r>
                <a:endParaRPr lang="en-US" altLang="nb-NO" baseline="-2500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</p:grpSp>
      </p:grpSp>
      <p:sp>
        <p:nvSpPr>
          <p:cNvPr id="12292" name="Line 14"/>
          <p:cNvSpPr>
            <a:spLocks noChangeShapeType="1"/>
          </p:cNvSpPr>
          <p:nvPr/>
        </p:nvSpPr>
        <p:spPr bwMode="auto">
          <a:xfrm flipV="1">
            <a:off x="2698750" y="3429000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15"/>
          <p:cNvSpPr>
            <a:spLocks noChangeShapeType="1"/>
          </p:cNvSpPr>
          <p:nvPr/>
        </p:nvSpPr>
        <p:spPr bwMode="auto">
          <a:xfrm>
            <a:off x="2700338" y="3429000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17"/>
          <p:cNvSpPr>
            <a:spLocks noChangeShapeType="1"/>
          </p:cNvSpPr>
          <p:nvPr/>
        </p:nvSpPr>
        <p:spPr bwMode="auto">
          <a:xfrm flipV="1">
            <a:off x="2627313" y="3357563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19"/>
          <p:cNvSpPr>
            <a:spLocks noChangeShapeType="1"/>
          </p:cNvSpPr>
          <p:nvPr/>
        </p:nvSpPr>
        <p:spPr bwMode="auto">
          <a:xfrm>
            <a:off x="2627313" y="3357563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868144" y="3507879"/>
            <a:ext cx="2627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3366"/>
                </a:solidFill>
                <a:latin typeface="Arial" charset="0"/>
              </a:defRPr>
            </a:lvl1pPr>
            <a:lvl2pPr>
              <a:defRPr>
                <a:solidFill>
                  <a:srgbClr val="003366"/>
                </a:solidFill>
                <a:latin typeface="Arial" charset="0"/>
              </a:defRPr>
            </a:lvl2pPr>
            <a:lvl3pPr>
              <a:defRPr sz="1600">
                <a:solidFill>
                  <a:srgbClr val="003366"/>
                </a:solidFill>
                <a:latin typeface="Arial" charset="0"/>
              </a:defRPr>
            </a:lvl3pPr>
            <a:lvl4pPr marL="1600200">
              <a:defRPr sz="1600">
                <a:solidFill>
                  <a:srgbClr val="003366"/>
                </a:solidFill>
                <a:latin typeface="Arial" charset="0"/>
              </a:defRPr>
            </a:lvl4pPr>
            <a:lvl5pPr marL="2057400">
              <a:defRPr sz="1600">
                <a:solidFill>
                  <a:srgbClr val="003366"/>
                </a:solidFill>
                <a:latin typeface="Arial" charset="0"/>
              </a:defRPr>
            </a:lvl5pPr>
            <a:lvl6pPr marL="2514600">
              <a:defRPr sz="1600">
                <a:solidFill>
                  <a:srgbClr val="003366"/>
                </a:solidFill>
                <a:latin typeface="Arial" charset="0"/>
              </a:defRPr>
            </a:lvl6pPr>
            <a:lvl7pPr marL="2971800">
              <a:defRPr sz="1600">
                <a:solidFill>
                  <a:srgbClr val="003366"/>
                </a:solidFill>
                <a:latin typeface="Arial" charset="0"/>
              </a:defRPr>
            </a:lvl7pPr>
            <a:lvl8pPr marL="3429000">
              <a:defRPr sz="1600">
                <a:solidFill>
                  <a:srgbClr val="003366"/>
                </a:solidFill>
                <a:latin typeface="Arial" charset="0"/>
              </a:defRPr>
            </a:lvl8pPr>
            <a:lvl9pPr marL="3886200">
              <a:defRPr sz="16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/>
            <a:r>
              <a:rPr lang="nb-NO" altLang="nb-NO" sz="2400" dirty="0" smtClean="0">
                <a:solidFill>
                  <a:srgbClr val="FF0000"/>
                </a:solidFill>
                <a:latin typeface="Times" pitchFamily="18" charset="0"/>
              </a:rPr>
              <a:t>Expensive</a:t>
            </a:r>
            <a:endParaRPr lang="en-US" altLang="nb-NO" sz="2400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gende mal Times">
  <a:themeElements>
    <a:clrScheme name="Liggende mal Time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Liggende mal Tim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iggende mal Tim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ende mal Tim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7NTNU_Helse_MidtN_li_12911a</Template>
  <TotalTime>34988</TotalTime>
  <Words>681</Words>
  <Application>Microsoft Office PowerPoint</Application>
  <PresentationFormat>On-screen Show (4:3)</PresentationFormat>
  <Paragraphs>514</Paragraphs>
  <Slides>35</Slides>
  <Notes>29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Liggende mal Times</vt:lpstr>
      <vt:lpstr>PowerPoint Presentation</vt:lpstr>
      <vt:lpstr>PowerPoint Presentation</vt:lpstr>
      <vt:lpstr>PowerPoint Presentation</vt:lpstr>
      <vt:lpstr>The slug cycle</vt:lpstr>
      <vt:lpstr>The slug cycle (video)</vt:lpstr>
      <vt:lpstr>Slug cycle (stable limit cycle)</vt:lpstr>
      <vt:lpstr>Problems caused by severe slugging</vt:lpstr>
      <vt:lpstr>How to avoid slugging?</vt:lpstr>
      <vt:lpstr>Avoid slugging: 1. Design change to avoid slugging</vt:lpstr>
      <vt:lpstr>Minimize effect of slugging: 2. Build large slug-catcher</vt:lpstr>
      <vt:lpstr>Avoid slugging: Close valve (but increases pressure)</vt:lpstr>
      <vt:lpstr>Avoid slugging:  ”Active” feedback control</vt:lpstr>
      <vt:lpstr>Anti slug control: Full-scale offshore experiments at Hod-Vallhall field (Havre,1999)</vt:lpstr>
      <vt:lpstr>Problems with current anti-slug control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lysbildetittel</dc:title>
  <dc:creator>Even Gran</dc:creator>
  <cp:lastModifiedBy>Sigurd Skogestad</cp:lastModifiedBy>
  <cp:revision>1402</cp:revision>
  <cp:lastPrinted>2013-02-04T23:00:30Z</cp:lastPrinted>
  <dcterms:created xsi:type="dcterms:W3CDTF">2002-08-16T11:58:11Z</dcterms:created>
  <dcterms:modified xsi:type="dcterms:W3CDTF">2015-08-03T10:34:29Z</dcterms:modified>
</cp:coreProperties>
</file>