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65" r:id="rId5"/>
    <p:sldId id="448" r:id="rId6"/>
    <p:sldId id="452" r:id="rId7"/>
    <p:sldId id="488" r:id="rId8"/>
    <p:sldId id="456" r:id="rId9"/>
    <p:sldId id="388" r:id="rId10"/>
    <p:sldId id="380" r:id="rId11"/>
    <p:sldId id="447" r:id="rId12"/>
    <p:sldId id="471" r:id="rId13"/>
    <p:sldId id="473" r:id="rId14"/>
    <p:sldId id="460" r:id="rId15"/>
  </p:sldIdLst>
  <p:sldSz cx="9144000" cy="6858000" type="screen4x3"/>
  <p:notesSz cx="6805613" cy="99441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87485" autoAdjust="0"/>
  </p:normalViewPr>
  <p:slideViewPr>
    <p:cSldViewPr snapToGrid="0" snapToObjects="1">
      <p:cViewPr varScale="1">
        <p:scale>
          <a:sx n="66" d="100"/>
          <a:sy n="66" d="100"/>
        </p:scale>
        <p:origin x="5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AF29E-458E-492D-B2B6-C71EA41E7235}" type="datetimeFigureOut">
              <a:rPr lang="nb-NO" smtClean="0"/>
              <a:t>30.08.2016</a:t>
            </a:fld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0422D-A0F3-469A-8158-A04C28AFD0B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865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0422D-A0F3-469A-8158-A04C28AFD0B8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176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0422D-A0F3-469A-8158-A04C28AFD0B8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7530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- Close </a:t>
            </a:r>
            <a:r>
              <a:rPr lang="nb-NO" dirty="0" err="1" smtClean="0"/>
              <a:t>cooperation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Industry Partners (Board </a:t>
            </a:r>
            <a:r>
              <a:rPr lang="nb-NO" dirty="0" err="1" smtClean="0"/>
              <a:t>meetings</a:t>
            </a:r>
            <a:r>
              <a:rPr lang="nb-NO" dirty="0" smtClean="0"/>
              <a:t>, TC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meetings</a:t>
            </a:r>
            <a:r>
              <a:rPr lang="nb-NO" baseline="0" dirty="0" smtClean="0"/>
              <a:t>, Reference </a:t>
            </a:r>
            <a:r>
              <a:rPr lang="nb-NO" baseline="0" dirty="0" err="1" smtClean="0"/>
              <a:t>group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meetings</a:t>
            </a:r>
            <a:r>
              <a:rPr lang="nb-NO" baseline="0" dirty="0" smtClean="0"/>
              <a:t>, Sub-</a:t>
            </a:r>
            <a:r>
              <a:rPr lang="nb-NO" baseline="0" dirty="0" err="1" smtClean="0"/>
              <a:t>project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meetings</a:t>
            </a:r>
            <a:r>
              <a:rPr lang="nb-NO" baseline="0" dirty="0" smtClean="0"/>
              <a:t>, In </a:t>
            </a:r>
            <a:r>
              <a:rPr lang="nb-NO" baseline="0" dirty="0" err="1" smtClean="0"/>
              <a:t>kind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contribution</a:t>
            </a:r>
            <a:r>
              <a:rPr lang="nb-NO" baseline="0" dirty="0" smtClean="0"/>
              <a:t>)</a:t>
            </a:r>
          </a:p>
          <a:p>
            <a:r>
              <a:rPr lang="nb-NO" baseline="0" dirty="0" smtClean="0"/>
              <a:t>- Cross </a:t>
            </a:r>
            <a:r>
              <a:rPr lang="nb-NO" baseline="0" dirty="0" err="1" smtClean="0"/>
              <a:t>dicipline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cooperation</a:t>
            </a:r>
            <a:r>
              <a:rPr lang="nb-NO" baseline="0" dirty="0" smtClean="0"/>
              <a:t> (</a:t>
            </a:r>
            <a:r>
              <a:rPr lang="nb-NO" baseline="0" dirty="0" err="1" smtClean="0"/>
              <a:t>courses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industry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visits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phd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colloquim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sharepoint</a:t>
            </a:r>
            <a:r>
              <a:rPr lang="nb-NO" baseline="0" dirty="0" smtClean="0"/>
              <a:t>, cross-</a:t>
            </a:r>
            <a:r>
              <a:rPr lang="nb-NO" baseline="0" dirty="0" err="1" smtClean="0"/>
              <a:t>project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meetings</a:t>
            </a:r>
            <a:r>
              <a:rPr lang="nb-NO" baseline="0" dirty="0" smtClean="0"/>
              <a:t> ++)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0422D-A0F3-469A-8158-A04C28AFD0B8}" type="slidenum">
              <a:rPr lang="nb-NO">
                <a:solidFill>
                  <a:prstClr val="black"/>
                </a:solidFill>
              </a:rPr>
              <a:pPr/>
              <a:t>5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9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80DE7-FC38-473A-8583-E223515DFF8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63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80DE7-FC38-473A-8583-E223515DFF8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16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Sett inn </a:t>
            </a:r>
            <a:r>
              <a:rPr lang="en-US" dirty="0" err="1" smtClean="0"/>
              <a:t>bilde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Dinesh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80DE7-FC38-473A-8583-E223515DFF8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16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E3E7-C776-4CF6-A81A-8F1AA8BBA78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116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E3E7-C776-4CF6-A81A-8F1AA8BBA78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226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5119" y="6537870"/>
            <a:ext cx="342081" cy="252102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5" name="Bilde 4" descr="hor_blaa_stripe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983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www.ntnu.edu/subpr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3.gif"/><Relationship Id="rId7" Type="http://schemas.openxmlformats.org/officeDocument/2006/relationships/image" Target="../media/image14.png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9.png"/><Relationship Id="rId5" Type="http://schemas.openxmlformats.org/officeDocument/2006/relationships/image" Target="../media/image24.jpeg"/><Relationship Id="rId10" Type="http://schemas.openxmlformats.org/officeDocument/2006/relationships/image" Target="../media/image3.gif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image" Target="../media/image3.gif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gif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30214" y="2163065"/>
            <a:ext cx="8528035" cy="90109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b-NO" dirty="0" smtClean="0"/>
              <a:t>SUBPRO </a:t>
            </a:r>
            <a:r>
              <a:rPr lang="nb-NO" dirty="0" err="1" smtClean="0"/>
              <a:t>research</a:t>
            </a:r>
            <a:r>
              <a:rPr lang="nb-NO" dirty="0" smtClean="0"/>
              <a:t> </a:t>
            </a:r>
            <a:r>
              <a:rPr lang="nb-NO" dirty="0" err="1" smtClean="0"/>
              <a:t>project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000" dirty="0" smtClean="0"/>
              <a:t>Sigurd Skogestad (</a:t>
            </a:r>
            <a:r>
              <a:rPr lang="nb-NO" sz="2000" dirty="0" err="1" smtClean="0"/>
              <a:t>Director</a:t>
            </a:r>
            <a:r>
              <a:rPr lang="nb-NO" sz="2000" dirty="0" smtClean="0"/>
              <a:t>)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Bilde 6" descr="hovedlogo_eng_objek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21" y="615707"/>
            <a:ext cx="3473276" cy="1153609"/>
          </a:xfrm>
          <a:prstGeom prst="rect">
            <a:avLst/>
          </a:prstGeom>
        </p:spPr>
      </p:pic>
      <p:pic>
        <p:nvPicPr>
          <p:cNvPr id="7" name="Picture 1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399" y="531978"/>
            <a:ext cx="571877" cy="5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633869" y="1099752"/>
            <a:ext cx="3631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SUBPRO</a:t>
            </a:r>
            <a:r>
              <a:rPr kumimoji="0" lang="nb-NO" altLang="nb-NO" sz="1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nb-NO" altLang="nb-NO" sz="1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nb-NO" altLang="nb-NO" sz="1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SUBSEA PRODUCTION AND PROCESSING</a:t>
            </a:r>
            <a:endParaRPr kumimoji="0" lang="nb-NO" altLang="nb-N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1605769" y="6549016"/>
            <a:ext cx="55755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050" i="1" dirty="0" smtClean="0">
                <a:solidFill>
                  <a:schemeClr val="bg1"/>
                </a:solidFill>
              </a:rPr>
              <a:t>© 2016 SUBPRO/NTNU. Distribution, copying and publishing only with written consent from NTNU</a:t>
            </a:r>
            <a:endParaRPr lang="nb-NO" sz="1050" i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454559" y="3618095"/>
            <a:ext cx="7524000" cy="27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/>
          <p:cNvSpPr txBox="1"/>
          <p:nvPr/>
        </p:nvSpPr>
        <p:spPr>
          <a:xfrm>
            <a:off x="454559" y="6096036"/>
            <a:ext cx="800989" cy="221599"/>
          </a:xfrm>
          <a:prstGeom prst="rect">
            <a:avLst/>
          </a:prstGeom>
          <a:noFill/>
        </p:spPr>
        <p:txBody>
          <a:bodyPr wrap="none" lIns="82296" tIns="41148" rIns="82296" bIns="41148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</a:t>
            </a:r>
            <a:r>
              <a:rPr lang="en-US" sz="900" i="1" dirty="0"/>
              <a:t> </a:t>
            </a:r>
            <a:r>
              <a:rPr lang="nb-NO" sz="900" dirty="0" smtClean="0">
                <a:solidFill>
                  <a:schemeClr val="bg1"/>
                </a:solidFill>
              </a:rPr>
              <a:t>Statoil </a:t>
            </a:r>
            <a:r>
              <a:rPr lang="nb-NO" sz="900" dirty="0">
                <a:solidFill>
                  <a:schemeClr val="bg1"/>
                </a:solidFill>
              </a:rPr>
              <a:t>ASA</a:t>
            </a:r>
          </a:p>
        </p:txBody>
      </p:sp>
    </p:spTree>
    <p:extLst>
      <p:ext uri="{BB962C8B-B14F-4D97-AF65-F5344CB8AC3E}">
        <p14:creationId xmlns:p14="http://schemas.microsoft.com/office/powerpoint/2010/main" val="13367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Gas / Liquid </a:t>
            </a:r>
            <a:r>
              <a:rPr lang="nb-NO" sz="2800" dirty="0" err="1" smtClean="0"/>
              <a:t>Separation</a:t>
            </a:r>
            <a:r>
              <a:rPr lang="nb-NO" sz="2800" dirty="0" smtClean="0"/>
              <a:t> &amp; </a:t>
            </a:r>
            <a:r>
              <a:rPr lang="nb-NO" sz="2800" dirty="0" err="1" smtClean="0"/>
              <a:t>Boosting</a:t>
            </a:r>
            <a:r>
              <a:rPr lang="nb-NO" sz="2800" dirty="0" smtClean="0"/>
              <a:t> Projects</a:t>
            </a:r>
            <a:endParaRPr lang="nb-NO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966289" y="136145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Picture 1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962" y="120200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445746"/>
              </p:ext>
            </p:extLst>
          </p:nvPr>
        </p:nvGraphicFramePr>
        <p:xfrm>
          <a:off x="691170" y="1383906"/>
          <a:ext cx="7609681" cy="2011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40"/>
                <a:gridCol w="936104"/>
                <a:gridCol w="1800256"/>
                <a:gridCol w="1645667"/>
                <a:gridCol w="1045028"/>
                <a:gridCol w="1306286"/>
              </a:tblGrid>
              <a:tr h="6918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en-GB" sz="1000" dirty="0" smtClean="0"/>
                        <a:t>Name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/>
                        <a:t>Start-up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GB" sz="1000" dirty="0" smtClean="0"/>
                        <a:t>Separation</a:t>
                      </a:r>
                      <a:r>
                        <a:rPr lang="en-GB" sz="1000" baseline="0" dirty="0" smtClean="0"/>
                        <a:t> equipment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GB" sz="1000" dirty="0" smtClean="0"/>
                        <a:t>Pumps</a:t>
                      </a:r>
                    </a:p>
                    <a:p>
                      <a:pPr algn="l"/>
                      <a:r>
                        <a:rPr lang="en-GB" sz="1000" dirty="0" smtClean="0"/>
                        <a:t>Compressors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/>
                        <a:t>Water depth (m)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/>
                        <a:t>Operator / Supplier</a:t>
                      </a:r>
                      <a:endParaRPr lang="en-GB" sz="1000" dirty="0"/>
                    </a:p>
                  </a:txBody>
                  <a:tcPr/>
                </a:tc>
              </a:tr>
              <a:tr h="4399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BC10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900" dirty="0" smtClean="0"/>
                        <a:t>2009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GB" sz="900" dirty="0" smtClean="0"/>
                        <a:t>6</a:t>
                      </a:r>
                      <a:r>
                        <a:rPr lang="en-GB" sz="900" baseline="0" dirty="0" smtClean="0"/>
                        <a:t> x </a:t>
                      </a:r>
                      <a:r>
                        <a:rPr lang="en-GB" sz="900" dirty="0" smtClean="0"/>
                        <a:t>Caisson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GB" sz="900" dirty="0" smtClean="0"/>
                        <a:t>ESP</a:t>
                      </a:r>
                      <a:endParaRPr lang="en-GB" sz="900" baseline="0" dirty="0" smtClean="0"/>
                    </a:p>
                    <a:p>
                      <a:pPr algn="l"/>
                      <a:r>
                        <a:rPr lang="en-GB" sz="900" baseline="0" dirty="0" smtClean="0"/>
                        <a:t>(</a:t>
                      </a:r>
                      <a:r>
                        <a:rPr lang="en-GB" sz="900" baseline="0" dirty="0" err="1" smtClean="0"/>
                        <a:t>downhole</a:t>
                      </a:r>
                      <a:r>
                        <a:rPr lang="en-GB" sz="900" baseline="0" dirty="0" smtClean="0"/>
                        <a:t> pump)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900" dirty="0" smtClean="0"/>
                        <a:t>1500-2000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900" dirty="0" smtClean="0"/>
                        <a:t>Shell / FMC</a:t>
                      </a:r>
                      <a:endParaRPr lang="en-GB" sz="900" dirty="0"/>
                    </a:p>
                  </a:txBody>
                  <a:tcPr/>
                </a:tc>
              </a:tr>
              <a:tr h="4399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/>
                        <a:t>Perdido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900" dirty="0" smtClean="0"/>
                        <a:t>2010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GB" sz="900" dirty="0" smtClean="0"/>
                        <a:t>5 x Caisson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GB" sz="900" dirty="0" smtClean="0"/>
                        <a:t>ESP</a:t>
                      </a:r>
                      <a:endParaRPr lang="en-GB" sz="900" baseline="0" dirty="0" smtClean="0"/>
                    </a:p>
                    <a:p>
                      <a:pPr algn="l"/>
                      <a:r>
                        <a:rPr lang="en-GB" sz="900" baseline="0" dirty="0" smtClean="0"/>
                        <a:t>(</a:t>
                      </a:r>
                      <a:r>
                        <a:rPr lang="en-GB" sz="900" baseline="0" dirty="0" err="1" smtClean="0"/>
                        <a:t>downhole</a:t>
                      </a:r>
                      <a:r>
                        <a:rPr lang="en-GB" sz="900" baseline="0" dirty="0" smtClean="0"/>
                        <a:t> pump)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900" dirty="0" smtClean="0"/>
                        <a:t>2880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900" dirty="0" smtClean="0"/>
                        <a:t>Shell / FMC</a:t>
                      </a:r>
                      <a:endParaRPr lang="en-GB" sz="900" dirty="0"/>
                    </a:p>
                  </a:txBody>
                  <a:tcPr/>
                </a:tc>
              </a:tr>
              <a:tr h="4399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/>
                        <a:t>Pazflor</a:t>
                      </a:r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900" dirty="0" smtClean="0"/>
                        <a:t>2011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GB" sz="900" dirty="0" smtClean="0"/>
                        <a:t>3 x Vertical gravity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GB" sz="900" dirty="0" smtClean="0"/>
                        <a:t>Hybrid</a:t>
                      </a:r>
                      <a:r>
                        <a:rPr lang="en-GB" sz="900" baseline="0" dirty="0" smtClean="0"/>
                        <a:t> pump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900" dirty="0" smtClean="0"/>
                        <a:t>600-1000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900" dirty="0" smtClean="0"/>
                        <a:t>Total, </a:t>
                      </a:r>
                      <a:r>
                        <a:rPr lang="en-GB" sz="900" dirty="0" err="1" smtClean="0"/>
                        <a:t>Sonangol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dirty="0" smtClean="0"/>
                        <a:t>/ FMC</a:t>
                      </a:r>
                      <a:endParaRPr lang="en-GB" sz="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2455" y="3636569"/>
            <a:ext cx="1887585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5961" y="3705500"/>
            <a:ext cx="223592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Sylinder 10"/>
          <p:cNvSpPr txBox="1"/>
          <p:nvPr/>
        </p:nvSpPr>
        <p:spPr>
          <a:xfrm>
            <a:off x="3565961" y="5987375"/>
            <a:ext cx="12875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Statoil / Total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6677747" y="6128150"/>
            <a:ext cx="12170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Shell / FMC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82" y="3706161"/>
            <a:ext cx="2796204" cy="244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8407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52636" y="286948"/>
            <a:ext cx="3329063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Visit us at </a:t>
            </a:r>
            <a:r>
              <a:rPr lang="en-US" dirty="0" smtClean="0">
                <a:hlinkClick r:id="rId2"/>
              </a:rPr>
              <a:t>www.ntnu.edu/subpro</a:t>
            </a: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87" y="853735"/>
            <a:ext cx="8981309" cy="561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/>
          <p:nvPr/>
        </p:nvSpPr>
        <p:spPr>
          <a:xfrm>
            <a:off x="7966289" y="136145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5" name="Picture 1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962" y="120200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8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Objective</a:t>
            </a:r>
            <a:endParaRPr lang="en-US" sz="2800" noProof="0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primary objective of the </a:t>
            </a:r>
            <a:r>
              <a:rPr lang="en-US" sz="2000" dirty="0" smtClean="0"/>
              <a:t>SUBPRO* </a:t>
            </a:r>
            <a:r>
              <a:rPr lang="en-US" sz="2000" dirty="0"/>
              <a:t>center </a:t>
            </a:r>
            <a:r>
              <a:rPr lang="en-US" sz="2000" dirty="0" smtClean="0"/>
              <a:t>is </a:t>
            </a:r>
            <a:r>
              <a:rPr lang="en-US" sz="2000" dirty="0"/>
              <a:t>to become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 </a:t>
            </a:r>
            <a:r>
              <a:rPr lang="en-US" b="1" dirty="0" smtClean="0">
                <a:solidFill>
                  <a:schemeClr val="accent1"/>
                </a:solidFill>
              </a:rPr>
              <a:t>global </a:t>
            </a:r>
            <a:r>
              <a:rPr lang="en-US" b="1" dirty="0">
                <a:solidFill>
                  <a:schemeClr val="accent1"/>
                </a:solidFill>
              </a:rPr>
              <a:t>leader for research based innovation </a:t>
            </a:r>
            <a:r>
              <a:rPr lang="en-US" sz="2000" dirty="0" smtClean="0"/>
              <a:t>within </a:t>
            </a:r>
            <a:br>
              <a:rPr lang="en-US" sz="2000" dirty="0" smtClean="0"/>
            </a:br>
            <a:r>
              <a:rPr lang="en-US" sz="2000" dirty="0" smtClean="0"/>
              <a:t>subsea </a:t>
            </a:r>
            <a:r>
              <a:rPr lang="en-US" sz="2000" dirty="0"/>
              <a:t>production and processing, </a:t>
            </a:r>
            <a:r>
              <a:rPr lang="en-US" sz="2000" dirty="0" smtClean="0"/>
              <a:t>providing: </a:t>
            </a:r>
            <a:endParaRPr lang="en-US" sz="2000" dirty="0"/>
          </a:p>
          <a:p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/>
              <a:t>International excellence </a:t>
            </a:r>
            <a:r>
              <a:rPr lang="en-US" dirty="0"/>
              <a:t>in fundamental and applied research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Knowledge, methods, technology and system understanding – </a:t>
            </a:r>
            <a:r>
              <a:rPr lang="en-US" dirty="0" smtClean="0"/>
              <a:t>as basis </a:t>
            </a:r>
            <a:r>
              <a:rPr lang="en-US" dirty="0"/>
              <a:t>for industrial innovation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Internationally high level of graduated master and PhD candidates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966289" y="136145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Picture 1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962" y="120200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477" y="6077068"/>
            <a:ext cx="4513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SUBPRO*: - </a:t>
            </a:r>
            <a:r>
              <a:rPr lang="en-US" b="1" dirty="0">
                <a:solidFill>
                  <a:schemeClr val="accent1"/>
                </a:solidFill>
              </a:rPr>
              <a:t>Sub</a:t>
            </a:r>
            <a:r>
              <a:rPr lang="en-US" dirty="0"/>
              <a:t>sea </a:t>
            </a:r>
            <a:r>
              <a:rPr lang="en-US" b="1" dirty="0">
                <a:solidFill>
                  <a:schemeClr val="accent1"/>
                </a:solidFill>
              </a:rPr>
              <a:t>Pro</a:t>
            </a:r>
            <a:r>
              <a:rPr lang="en-US" dirty="0"/>
              <a:t>duction and </a:t>
            </a:r>
            <a:r>
              <a:rPr lang="en-US" b="1" dirty="0">
                <a:solidFill>
                  <a:schemeClr val="accent1"/>
                </a:solidFill>
              </a:rPr>
              <a:t>Pro</a:t>
            </a:r>
            <a:r>
              <a:rPr lang="en-US" dirty="0"/>
              <a:t>cessing</a:t>
            </a:r>
          </a:p>
        </p:txBody>
      </p:sp>
    </p:spTree>
    <p:extLst>
      <p:ext uri="{BB962C8B-B14F-4D97-AF65-F5344CB8AC3E}">
        <p14:creationId xmlns:p14="http://schemas.microsoft.com/office/powerpoint/2010/main" val="30593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noProof="0" dirty="0" smtClean="0"/>
              <a:t>Partners</a:t>
            </a:r>
            <a:endParaRPr lang="en-US" sz="2800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7966289" y="136145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Picture 1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962" y="120200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1727" y="1078149"/>
            <a:ext cx="6728935" cy="50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4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d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3762" y="657534"/>
            <a:ext cx="1553469" cy="162000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776" y="5001748"/>
            <a:ext cx="1857000" cy="1224000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372589" y="6209699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Production Reservoir</a:t>
            </a:r>
            <a:endParaRPr lang="en-US" sz="1100" b="1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11197" y="4190207"/>
            <a:ext cx="8627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100" b="1" dirty="0" smtClean="0"/>
              <a:t>Production </a:t>
            </a:r>
          </a:p>
          <a:p>
            <a:pPr algn="ctr"/>
            <a:r>
              <a:rPr lang="nb-NO" sz="1100" b="1" dirty="0" smtClean="0"/>
              <a:t>Wells</a:t>
            </a:r>
            <a:endParaRPr lang="en-US" sz="1100" b="1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452000" y="2427479"/>
            <a:ext cx="12891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100" b="1" dirty="0" smtClean="0"/>
              <a:t>Subsea </a:t>
            </a:r>
          </a:p>
          <a:p>
            <a:pPr algn="ctr"/>
            <a:r>
              <a:rPr lang="nb-NO" sz="1100" b="1" dirty="0" smtClean="0"/>
              <a:t>Production System</a:t>
            </a:r>
            <a:endParaRPr lang="en-US" sz="1100" b="1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8242540" y="4408234"/>
            <a:ext cx="7296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Injection </a:t>
            </a:r>
          </a:p>
          <a:p>
            <a:pPr algn="ctr"/>
            <a:r>
              <a:rPr lang="en-US" sz="1100" b="1" dirty="0" smtClean="0"/>
              <a:t>Wells</a:t>
            </a:r>
            <a:endParaRPr lang="en-US" sz="1100" b="1" dirty="0"/>
          </a:p>
        </p:txBody>
      </p:sp>
      <p:sp>
        <p:nvSpPr>
          <p:cNvPr id="16" name="TekstSylinder 15"/>
          <p:cNvSpPr txBox="1"/>
          <p:nvPr/>
        </p:nvSpPr>
        <p:spPr>
          <a:xfrm>
            <a:off x="7006137" y="6220057"/>
            <a:ext cx="2032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Disposal / Production Reservoir</a:t>
            </a:r>
            <a:endParaRPr lang="en-US" sz="1100" b="1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8017821" y="2481801"/>
            <a:ext cx="532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Risers</a:t>
            </a:r>
            <a:endParaRPr lang="en-US" sz="1100" b="1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043" y="2848666"/>
            <a:ext cx="1224467" cy="972000"/>
          </a:xfrm>
          <a:prstGeom prst="rect">
            <a:avLst/>
          </a:prstGeom>
        </p:spPr>
      </p:pic>
      <p:sp>
        <p:nvSpPr>
          <p:cNvPr id="19" name="TextBox 14"/>
          <p:cNvSpPr txBox="1"/>
          <p:nvPr/>
        </p:nvSpPr>
        <p:spPr>
          <a:xfrm>
            <a:off x="70839" y="6568386"/>
            <a:ext cx="2020874" cy="206210"/>
          </a:xfrm>
          <a:prstGeom prst="rect">
            <a:avLst/>
          </a:prstGeom>
          <a:noFill/>
        </p:spPr>
        <p:txBody>
          <a:bodyPr wrap="none" lIns="82296" tIns="41148" rIns="82296" bIns="41148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 for illustrations &amp; photos: Statoil ASA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5234552" y="2519839"/>
            <a:ext cx="1574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Flowlines, </a:t>
            </a:r>
            <a:r>
              <a:rPr lang="en-US" sz="1100" b="1" dirty="0" err="1"/>
              <a:t>U</a:t>
            </a:r>
            <a:r>
              <a:rPr lang="en-US" sz="1100" b="1" dirty="0" err="1" smtClean="0"/>
              <a:t>mbilicals</a:t>
            </a:r>
            <a:endParaRPr lang="en-US" sz="1100" b="1" dirty="0" smtClean="0"/>
          </a:p>
          <a:p>
            <a:pPr algn="ctr"/>
            <a:r>
              <a:rPr lang="en-US" sz="1100" b="1" dirty="0" smtClean="0"/>
              <a:t>&amp; HV Power </a:t>
            </a:r>
            <a:r>
              <a:rPr lang="en-US" sz="1100" b="1" dirty="0"/>
              <a:t>C</a:t>
            </a:r>
            <a:r>
              <a:rPr lang="en-US" sz="1100" b="1" dirty="0" smtClean="0"/>
              <a:t>ables</a:t>
            </a:r>
            <a:endParaRPr lang="en-US" sz="1100" b="1" dirty="0"/>
          </a:p>
        </p:txBody>
      </p:sp>
      <p:cxnSp>
        <p:nvCxnSpPr>
          <p:cNvPr id="27" name="Rett pil 26"/>
          <p:cNvCxnSpPr/>
          <p:nvPr/>
        </p:nvCxnSpPr>
        <p:spPr>
          <a:xfrm flipV="1">
            <a:off x="1081276" y="3820666"/>
            <a:ext cx="1" cy="1181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Bilde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0231" y="5001748"/>
            <a:ext cx="1857000" cy="1224000"/>
          </a:xfrm>
          <a:prstGeom prst="rect">
            <a:avLst/>
          </a:prstGeom>
        </p:spPr>
      </p:pic>
      <p:pic>
        <p:nvPicPr>
          <p:cNvPr id="45" name="Bilde 4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4906" y="3656019"/>
            <a:ext cx="750103" cy="638131"/>
          </a:xfrm>
          <a:prstGeom prst="rect">
            <a:avLst/>
          </a:prstGeom>
        </p:spPr>
      </p:pic>
      <p:cxnSp>
        <p:nvCxnSpPr>
          <p:cNvPr id="51" name="Rett pil 50"/>
          <p:cNvCxnSpPr>
            <a:stCxn id="45" idx="2"/>
          </p:cNvCxnSpPr>
          <p:nvPr/>
        </p:nvCxnSpPr>
        <p:spPr>
          <a:xfrm>
            <a:off x="8279958" y="4294150"/>
            <a:ext cx="8244" cy="71620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Frihåndsform 55"/>
          <p:cNvSpPr/>
          <p:nvPr/>
        </p:nvSpPr>
        <p:spPr>
          <a:xfrm>
            <a:off x="4686490" y="2258485"/>
            <a:ext cx="2975693" cy="694265"/>
          </a:xfrm>
          <a:custGeom>
            <a:avLst/>
            <a:gdLst>
              <a:gd name="connsiteX0" fmla="*/ 0 w 2317991"/>
              <a:gd name="connsiteY0" fmla="*/ 1057275 h 1057275"/>
              <a:gd name="connsiteX1" fmla="*/ 1704975 w 2317991"/>
              <a:gd name="connsiteY1" fmla="*/ 1028700 h 1057275"/>
              <a:gd name="connsiteX2" fmla="*/ 2209800 w 2317991"/>
              <a:gd name="connsiteY2" fmla="*/ 742950 h 1057275"/>
              <a:gd name="connsiteX3" fmla="*/ 2305050 w 2317991"/>
              <a:gd name="connsiteY3" fmla="*/ 419100 h 1057275"/>
              <a:gd name="connsiteX4" fmla="*/ 2314575 w 2317991"/>
              <a:gd name="connsiteY4" fmla="*/ 0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991" h="1057275">
                <a:moveTo>
                  <a:pt x="0" y="1057275"/>
                </a:moveTo>
                <a:lnTo>
                  <a:pt x="1704975" y="1028700"/>
                </a:lnTo>
                <a:cubicBezTo>
                  <a:pt x="2073275" y="976313"/>
                  <a:pt x="2109788" y="844550"/>
                  <a:pt x="2209800" y="742950"/>
                </a:cubicBezTo>
                <a:cubicBezTo>
                  <a:pt x="2309813" y="641350"/>
                  <a:pt x="2287588" y="542925"/>
                  <a:pt x="2305050" y="419100"/>
                </a:cubicBezTo>
                <a:cubicBezTo>
                  <a:pt x="2322513" y="295275"/>
                  <a:pt x="2318544" y="147637"/>
                  <a:pt x="2314575" y="0"/>
                </a:cubicBezTo>
              </a:path>
            </a:pathLst>
          </a:custGeom>
          <a:noFill/>
          <a:ln w="28575"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cxnSp>
        <p:nvCxnSpPr>
          <p:cNvPr id="41" name="Rett pil 40"/>
          <p:cNvCxnSpPr/>
          <p:nvPr/>
        </p:nvCxnSpPr>
        <p:spPr>
          <a:xfrm flipV="1">
            <a:off x="1233676" y="3820807"/>
            <a:ext cx="1" cy="1180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Rett pil 45"/>
          <p:cNvCxnSpPr/>
          <p:nvPr/>
        </p:nvCxnSpPr>
        <p:spPr>
          <a:xfrm flipV="1">
            <a:off x="927026" y="3820807"/>
            <a:ext cx="0" cy="1180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kstSylinder 46"/>
          <p:cNvSpPr txBox="1"/>
          <p:nvPr/>
        </p:nvSpPr>
        <p:spPr>
          <a:xfrm>
            <a:off x="7680434" y="3231131"/>
            <a:ext cx="1143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Subsea Injection</a:t>
            </a:r>
          </a:p>
          <a:p>
            <a:pPr algn="ctr"/>
            <a:r>
              <a:rPr lang="en-US" sz="1100" b="1" dirty="0" smtClean="0"/>
              <a:t>XTs &amp; Manifolds</a:t>
            </a:r>
            <a:endParaRPr lang="en-US" sz="1100" b="1" dirty="0"/>
          </a:p>
        </p:txBody>
      </p:sp>
      <p:sp>
        <p:nvSpPr>
          <p:cNvPr id="36" name="Frihåndsform 35"/>
          <p:cNvSpPr/>
          <p:nvPr/>
        </p:nvSpPr>
        <p:spPr>
          <a:xfrm>
            <a:off x="4686491" y="2258485"/>
            <a:ext cx="3133534" cy="808565"/>
          </a:xfrm>
          <a:custGeom>
            <a:avLst/>
            <a:gdLst>
              <a:gd name="connsiteX0" fmla="*/ 0 w 2317991"/>
              <a:gd name="connsiteY0" fmla="*/ 1057275 h 1057275"/>
              <a:gd name="connsiteX1" fmla="*/ 1704975 w 2317991"/>
              <a:gd name="connsiteY1" fmla="*/ 1028700 h 1057275"/>
              <a:gd name="connsiteX2" fmla="*/ 2209800 w 2317991"/>
              <a:gd name="connsiteY2" fmla="*/ 742950 h 1057275"/>
              <a:gd name="connsiteX3" fmla="*/ 2305050 w 2317991"/>
              <a:gd name="connsiteY3" fmla="*/ 419100 h 1057275"/>
              <a:gd name="connsiteX4" fmla="*/ 2314575 w 2317991"/>
              <a:gd name="connsiteY4" fmla="*/ 0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991" h="1057275">
                <a:moveTo>
                  <a:pt x="0" y="1057275"/>
                </a:moveTo>
                <a:lnTo>
                  <a:pt x="1704975" y="1028700"/>
                </a:lnTo>
                <a:cubicBezTo>
                  <a:pt x="2073275" y="976313"/>
                  <a:pt x="2109788" y="844550"/>
                  <a:pt x="2209800" y="742950"/>
                </a:cubicBezTo>
                <a:cubicBezTo>
                  <a:pt x="2309813" y="641350"/>
                  <a:pt x="2287588" y="542925"/>
                  <a:pt x="2305050" y="419100"/>
                </a:cubicBezTo>
                <a:cubicBezTo>
                  <a:pt x="2322513" y="295275"/>
                  <a:pt x="2318544" y="147637"/>
                  <a:pt x="2314575" y="0"/>
                </a:cubicBezTo>
              </a:path>
            </a:pathLst>
          </a:custGeom>
          <a:noFill/>
          <a:ln w="28575">
            <a:prstDash val="sysDash"/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3" name="TekstSylinder 42"/>
          <p:cNvSpPr txBox="1"/>
          <p:nvPr/>
        </p:nvSpPr>
        <p:spPr>
          <a:xfrm>
            <a:off x="5995685" y="1356395"/>
            <a:ext cx="14093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Receiving</a:t>
            </a:r>
            <a:r>
              <a:rPr lang="nb-NO" sz="1100" b="1" dirty="0" smtClean="0"/>
              <a:t> </a:t>
            </a:r>
            <a:r>
              <a:rPr lang="en-US" sz="1100" b="1" dirty="0" smtClean="0"/>
              <a:t>Facility</a:t>
            </a:r>
          </a:p>
          <a:p>
            <a:pPr algn="ctr"/>
            <a:r>
              <a:rPr lang="en-US" sz="1100" b="1" dirty="0" smtClean="0"/>
              <a:t>(Platform / Onshore)</a:t>
            </a:r>
            <a:endParaRPr lang="en-US" sz="1100" b="1" dirty="0"/>
          </a:p>
        </p:txBody>
      </p:sp>
      <p:sp>
        <p:nvSpPr>
          <p:cNvPr id="48" name="TekstSylinder 47"/>
          <p:cNvSpPr txBox="1"/>
          <p:nvPr/>
        </p:nvSpPr>
        <p:spPr>
          <a:xfrm>
            <a:off x="6361655" y="3598974"/>
            <a:ext cx="7671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(if required)</a:t>
            </a:r>
            <a:endParaRPr lang="en-US" sz="900" dirty="0"/>
          </a:p>
        </p:txBody>
      </p:sp>
      <p:cxnSp>
        <p:nvCxnSpPr>
          <p:cNvPr id="5" name="Rett pil 4"/>
          <p:cNvCxnSpPr/>
          <p:nvPr/>
        </p:nvCxnSpPr>
        <p:spPr>
          <a:xfrm>
            <a:off x="1693510" y="3202556"/>
            <a:ext cx="1078792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Rett pil 36"/>
          <p:cNvCxnSpPr/>
          <p:nvPr/>
        </p:nvCxnSpPr>
        <p:spPr>
          <a:xfrm flipV="1">
            <a:off x="1693510" y="3377959"/>
            <a:ext cx="1078792" cy="4332"/>
          </a:xfrm>
          <a:prstGeom prst="straightConnector1">
            <a:avLst/>
          </a:prstGeom>
          <a:ln>
            <a:prstDash val="sysDash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5"/>
          <p:cNvSpPr txBox="1"/>
          <p:nvPr/>
        </p:nvSpPr>
        <p:spPr>
          <a:xfrm>
            <a:off x="7966289" y="136145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52" name="Picture 1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962" y="120200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tel 2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Subsea Processing</a:t>
            </a:r>
            <a:r>
              <a:rPr lang="nb-NO" sz="2800" dirty="0"/>
              <a:t/>
            </a:r>
            <a:br>
              <a:rPr lang="nb-NO" sz="2800" dirty="0"/>
            </a:br>
            <a:r>
              <a:rPr lang="nb-NO" sz="1600" dirty="0" smtClean="0"/>
              <a:t>- </a:t>
            </a:r>
            <a:r>
              <a:rPr lang="nb-NO" sz="1600" dirty="0" err="1" smtClean="0"/>
              <a:t>any</a:t>
            </a:r>
            <a:r>
              <a:rPr lang="nb-NO" sz="1600" dirty="0" smtClean="0"/>
              <a:t> </a:t>
            </a:r>
            <a:r>
              <a:rPr lang="nb-NO" sz="1600" dirty="0" err="1" smtClean="0"/>
              <a:t>active</a:t>
            </a:r>
            <a:r>
              <a:rPr lang="nb-NO" sz="1600" dirty="0" smtClean="0"/>
              <a:t> </a:t>
            </a:r>
            <a:r>
              <a:rPr lang="en-US" sz="1600" dirty="0"/>
              <a:t>treatment / handling of fluids at (or below) the seabed </a:t>
            </a:r>
            <a:endParaRPr lang="en-US" sz="2800" dirty="0"/>
          </a:p>
        </p:txBody>
      </p:sp>
      <p:sp>
        <p:nvSpPr>
          <p:cNvPr id="31" name="TekstSylinder 30"/>
          <p:cNvSpPr txBox="1"/>
          <p:nvPr/>
        </p:nvSpPr>
        <p:spPr>
          <a:xfrm>
            <a:off x="2877238" y="2591065"/>
            <a:ext cx="1704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Subsea Processing Station</a:t>
            </a:r>
            <a:endParaRPr lang="en-US" sz="1100" b="1" dirty="0"/>
          </a:p>
        </p:txBody>
      </p:sp>
      <p:pic>
        <p:nvPicPr>
          <p:cNvPr id="32" name="Bilde 3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2301" y="2858366"/>
            <a:ext cx="1914189" cy="900000"/>
          </a:xfrm>
          <a:prstGeom prst="rect">
            <a:avLst/>
          </a:prstGeom>
        </p:spPr>
      </p:pic>
      <p:sp>
        <p:nvSpPr>
          <p:cNvPr id="33" name="Rektangel 32"/>
          <p:cNvSpPr/>
          <p:nvPr/>
        </p:nvSpPr>
        <p:spPr>
          <a:xfrm>
            <a:off x="2432915" y="3996541"/>
            <a:ext cx="4025035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Solutions: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/ multiphase boosting to topside</a:t>
            </a:r>
            <a:endParaRPr lang="en-US" sz="1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Raw s</a:t>
            </a:r>
            <a:r>
              <a:rPr lang="en-US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 water 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/ liquid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eparation and water disposal / reinjection</a:t>
            </a:r>
            <a:endParaRPr lang="en-US" sz="1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/ liquid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eparation and liquid boosting</a:t>
            </a:r>
            <a:endParaRPr lang="en-US" sz="1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</a:t>
            </a:r>
            <a:r>
              <a:rPr lang="en-US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compression 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(incl. cooling</a:t>
            </a:r>
            <a:r>
              <a:rPr lang="en-US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wet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ompression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Venstrebuet pil 34"/>
          <p:cNvSpPr/>
          <p:nvPr/>
        </p:nvSpPr>
        <p:spPr>
          <a:xfrm rot="2212109">
            <a:off x="3913210" y="3356325"/>
            <a:ext cx="314325" cy="1067310"/>
          </a:xfrm>
          <a:prstGeom prst="curved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Vinkel 13"/>
          <p:cNvCxnSpPr/>
          <p:nvPr/>
        </p:nvCxnSpPr>
        <p:spPr>
          <a:xfrm>
            <a:off x="4686491" y="3446574"/>
            <a:ext cx="3218415" cy="378517"/>
          </a:xfrm>
          <a:prstGeom prst="bentConnector3">
            <a:avLst>
              <a:gd name="adj1" fmla="val 81075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Vinkel 49"/>
          <p:cNvCxnSpPr/>
          <p:nvPr/>
        </p:nvCxnSpPr>
        <p:spPr>
          <a:xfrm>
            <a:off x="4686490" y="3598974"/>
            <a:ext cx="3218415" cy="378517"/>
          </a:xfrm>
          <a:prstGeom prst="bentConnector3">
            <a:avLst>
              <a:gd name="adj1" fmla="val 76340"/>
            </a:avLst>
          </a:prstGeom>
          <a:ln>
            <a:prstDash val="sysDash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Frihåndsform 53"/>
          <p:cNvSpPr/>
          <p:nvPr/>
        </p:nvSpPr>
        <p:spPr>
          <a:xfrm>
            <a:off x="4686490" y="2277535"/>
            <a:ext cx="3285935" cy="953596"/>
          </a:xfrm>
          <a:custGeom>
            <a:avLst/>
            <a:gdLst>
              <a:gd name="connsiteX0" fmla="*/ 0 w 2317991"/>
              <a:gd name="connsiteY0" fmla="*/ 1057275 h 1057275"/>
              <a:gd name="connsiteX1" fmla="*/ 1704975 w 2317991"/>
              <a:gd name="connsiteY1" fmla="*/ 1028700 h 1057275"/>
              <a:gd name="connsiteX2" fmla="*/ 2209800 w 2317991"/>
              <a:gd name="connsiteY2" fmla="*/ 742950 h 1057275"/>
              <a:gd name="connsiteX3" fmla="*/ 2305050 w 2317991"/>
              <a:gd name="connsiteY3" fmla="*/ 419100 h 1057275"/>
              <a:gd name="connsiteX4" fmla="*/ 2314575 w 2317991"/>
              <a:gd name="connsiteY4" fmla="*/ 0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991" h="1057275">
                <a:moveTo>
                  <a:pt x="0" y="1057275"/>
                </a:moveTo>
                <a:lnTo>
                  <a:pt x="1704975" y="1028700"/>
                </a:lnTo>
                <a:cubicBezTo>
                  <a:pt x="2073275" y="976313"/>
                  <a:pt x="2109788" y="844550"/>
                  <a:pt x="2209800" y="742950"/>
                </a:cubicBezTo>
                <a:cubicBezTo>
                  <a:pt x="2309813" y="641350"/>
                  <a:pt x="2287588" y="542925"/>
                  <a:pt x="2305050" y="419100"/>
                </a:cubicBezTo>
                <a:cubicBezTo>
                  <a:pt x="2322513" y="295275"/>
                  <a:pt x="2318544" y="147637"/>
                  <a:pt x="2314575" y="0"/>
                </a:cubicBezTo>
              </a:path>
            </a:pathLst>
          </a:custGeom>
          <a:noFill/>
          <a:ln w="28575">
            <a:prstDash val="dashDot"/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71698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57"/>
          <p:cNvSpPr/>
          <p:nvPr/>
        </p:nvSpPr>
        <p:spPr>
          <a:xfrm>
            <a:off x="272954" y="5629437"/>
            <a:ext cx="1547467" cy="9635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Oval 67"/>
          <p:cNvSpPr/>
          <p:nvPr/>
        </p:nvSpPr>
        <p:spPr>
          <a:xfrm>
            <a:off x="1451339" y="5629437"/>
            <a:ext cx="1547467" cy="9635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Oval 68"/>
          <p:cNvSpPr/>
          <p:nvPr/>
        </p:nvSpPr>
        <p:spPr>
          <a:xfrm>
            <a:off x="2629724" y="5629437"/>
            <a:ext cx="1547467" cy="9635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Oval 69"/>
          <p:cNvSpPr/>
          <p:nvPr/>
        </p:nvSpPr>
        <p:spPr>
          <a:xfrm>
            <a:off x="3808109" y="5629437"/>
            <a:ext cx="1547467" cy="9635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Oval 70"/>
          <p:cNvSpPr/>
          <p:nvPr/>
        </p:nvSpPr>
        <p:spPr>
          <a:xfrm>
            <a:off x="4986494" y="5629437"/>
            <a:ext cx="1547467" cy="9635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Oval 72"/>
          <p:cNvSpPr/>
          <p:nvPr/>
        </p:nvSpPr>
        <p:spPr>
          <a:xfrm>
            <a:off x="6164879" y="5629437"/>
            <a:ext cx="1547467" cy="9635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Oval 75"/>
          <p:cNvSpPr/>
          <p:nvPr/>
        </p:nvSpPr>
        <p:spPr>
          <a:xfrm>
            <a:off x="7343265" y="5629437"/>
            <a:ext cx="1547467" cy="9635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TextBox 64"/>
          <p:cNvSpPr txBox="1"/>
          <p:nvPr/>
        </p:nvSpPr>
        <p:spPr>
          <a:xfrm>
            <a:off x="3852673" y="5926555"/>
            <a:ext cx="1856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Industry partners</a:t>
            </a:r>
            <a:endParaRPr lang="nb-N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Ellipse 8"/>
          <p:cNvSpPr/>
          <p:nvPr/>
        </p:nvSpPr>
        <p:spPr>
          <a:xfrm>
            <a:off x="3460942" y="3868670"/>
            <a:ext cx="3826081" cy="2136345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Ellipse 1"/>
          <p:cNvSpPr/>
          <p:nvPr/>
        </p:nvSpPr>
        <p:spPr>
          <a:xfrm>
            <a:off x="205186" y="3868670"/>
            <a:ext cx="3738209" cy="2136345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Ellipse 8"/>
          <p:cNvSpPr/>
          <p:nvPr/>
        </p:nvSpPr>
        <p:spPr>
          <a:xfrm>
            <a:off x="6489150" y="3868669"/>
            <a:ext cx="2392873" cy="2136346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6269" y="4449197"/>
            <a:ext cx="8980227" cy="848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b-NO" smtClean="0">
              <a:solidFill>
                <a:prstClr val="white"/>
              </a:solidFill>
            </a:endParaRPr>
          </a:p>
        </p:txBody>
      </p:sp>
      <p:cxnSp>
        <p:nvCxnSpPr>
          <p:cNvPr id="74" name="Straight Connector 73"/>
          <p:cNvCxnSpPr>
            <a:stCxn id="18" idx="1"/>
          </p:cNvCxnSpPr>
          <p:nvPr/>
        </p:nvCxnSpPr>
        <p:spPr>
          <a:xfrm>
            <a:off x="208485" y="4947571"/>
            <a:ext cx="867353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852673" y="950584"/>
            <a:ext cx="1385165" cy="483388"/>
            <a:chOff x="3396853" y="4578"/>
            <a:chExt cx="1385165" cy="4833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3000">
                <a:schemeClr val="accent1"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scene3d>
            <a:camera prst="orthographicFront"/>
            <a:lightRig rig="flat" dir="t"/>
          </a:scene3d>
        </p:grpSpPr>
        <p:sp>
          <p:nvSpPr>
            <p:cNvPr id="5" name="Rectangle 4"/>
            <p:cNvSpPr/>
            <p:nvPr/>
          </p:nvSpPr>
          <p:spPr>
            <a:xfrm>
              <a:off x="3396853" y="4578"/>
              <a:ext cx="1385165" cy="483388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3396853" y="4578"/>
              <a:ext cx="1385165" cy="48338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Centre Board</a:t>
              </a: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prstClr val="black"/>
                  </a:solidFill>
                </a:rPr>
                <a:t>(Chair: Audun Faanes)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21132" y="1518440"/>
            <a:ext cx="1746218" cy="483388"/>
            <a:chOff x="4234878" y="691610"/>
            <a:chExt cx="1385165" cy="4833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8000">
                <a:schemeClr val="accent1"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scene3d>
            <a:camera prst="orthographicFront"/>
            <a:lightRig rig="flat" dir="t"/>
          </a:scene3d>
        </p:grpSpPr>
        <p:sp>
          <p:nvSpPr>
            <p:cNvPr id="8" name="Rectangle 7"/>
            <p:cNvSpPr/>
            <p:nvPr/>
          </p:nvSpPr>
          <p:spPr>
            <a:xfrm>
              <a:off x="4234878" y="691610"/>
              <a:ext cx="1385165" cy="483388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34878" y="691610"/>
              <a:ext cx="1385165" cy="48338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Technical Committee</a:t>
              </a: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prstClr val="black"/>
                  </a:solidFill>
                </a:rPr>
                <a:t>(Chair: Dag Morten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Jahr</a:t>
              </a:r>
              <a:r>
                <a:rPr lang="en-US" sz="1200" dirty="0" smtClean="0">
                  <a:solidFill>
                    <a:prstClr val="black"/>
                  </a:solidFill>
                </a:rPr>
                <a:t>)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52673" y="1955176"/>
            <a:ext cx="1385165" cy="1027624"/>
            <a:chOff x="3396853" y="1396912"/>
            <a:chExt cx="1385165" cy="759610"/>
          </a:xfrm>
          <a:scene3d>
            <a:camera prst="orthographicFront"/>
            <a:lightRig rig="flat" dir="t"/>
          </a:scene3d>
        </p:grpSpPr>
        <p:sp>
          <p:nvSpPr>
            <p:cNvPr id="11" name="Rectangle 10"/>
            <p:cNvSpPr/>
            <p:nvPr/>
          </p:nvSpPr>
          <p:spPr>
            <a:xfrm>
              <a:off x="3396853" y="1396912"/>
              <a:ext cx="1385165" cy="7596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3396853" y="1396912"/>
              <a:ext cx="1385165" cy="7596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Centre Director</a:t>
              </a: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prstClr val="black"/>
                  </a:solidFill>
                </a:rPr>
                <a:t>Sigurd Skogestad</a:t>
              </a: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Deputy Director</a:t>
              </a: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prstClr val="black"/>
                  </a:solidFill>
                </a:rPr>
                <a:t>Mary Ann Lundteigen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40305" y="2766116"/>
            <a:ext cx="1385165" cy="957164"/>
            <a:chOff x="4234878" y="2365191"/>
            <a:chExt cx="1385165" cy="759610"/>
          </a:xfrm>
          <a:scene3d>
            <a:camera prst="orthographicFront"/>
            <a:lightRig rig="flat" dir="t"/>
          </a:scene3d>
        </p:grpSpPr>
        <p:sp>
          <p:nvSpPr>
            <p:cNvPr id="14" name="Rectangle 13"/>
            <p:cNvSpPr/>
            <p:nvPr/>
          </p:nvSpPr>
          <p:spPr>
            <a:xfrm>
              <a:off x="4234878" y="2365191"/>
              <a:ext cx="1385165" cy="7596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4234878" y="2365191"/>
              <a:ext cx="1385165" cy="7596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Adm. Coordinator</a:t>
              </a: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prstClr val="black"/>
                  </a:solidFill>
                </a:rPr>
                <a:t>Jon Lippe</a:t>
              </a: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err="1" smtClean="0">
                  <a:solidFill>
                    <a:prstClr val="black"/>
                  </a:solidFill>
                </a:rPr>
                <a:t>Techn</a:t>
              </a:r>
              <a:r>
                <a:rPr lang="en-US" sz="1200" b="1" dirty="0" smtClean="0">
                  <a:solidFill>
                    <a:prstClr val="black"/>
                  </a:solidFill>
                </a:rPr>
                <a:t>. Coordinator</a:t>
              </a:r>
              <a:endParaRPr lang="en-US" sz="1200" dirty="0" smtClean="0">
                <a:solidFill>
                  <a:prstClr val="black"/>
                </a:solidFill>
              </a:endParaRP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err="1" smtClean="0">
                  <a:solidFill>
                    <a:prstClr val="black"/>
                  </a:solidFill>
                </a:rPr>
                <a:t>Gro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Mogseth</a:t>
              </a:r>
              <a:endParaRPr lang="en-US" sz="1200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8485" y="4705877"/>
            <a:ext cx="1666528" cy="483388"/>
            <a:chOff x="44753" y="3726282"/>
            <a:chExt cx="1385165" cy="483388"/>
          </a:xfrm>
          <a:scene3d>
            <a:camera prst="orthographicFront"/>
            <a:lightRig rig="flat" dir="t"/>
          </a:scene3d>
        </p:grpSpPr>
        <p:sp>
          <p:nvSpPr>
            <p:cNvPr id="17" name="Rectangle 16"/>
            <p:cNvSpPr/>
            <p:nvPr/>
          </p:nvSpPr>
          <p:spPr>
            <a:xfrm>
              <a:off x="44753" y="3726282"/>
              <a:ext cx="1385165" cy="483388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4753" y="3726282"/>
              <a:ext cx="1385165" cy="4833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 smtClean="0">
                  <a:solidFill>
                    <a:prstClr val="black"/>
                  </a:solidFill>
                </a:rPr>
                <a:t>Field architecture</a:t>
              </a: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dirty="0" smtClean="0">
                  <a:solidFill>
                    <a:prstClr val="black"/>
                  </a:solidFill>
                </a:rPr>
                <a:t>Sigbjørn Sangesland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60238" y="4705877"/>
            <a:ext cx="1666528" cy="483388"/>
            <a:chOff x="1720803" y="3726282"/>
            <a:chExt cx="1385165" cy="483388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0" name="Rectangle 19"/>
            <p:cNvSpPr/>
            <p:nvPr/>
          </p:nvSpPr>
          <p:spPr>
            <a:xfrm>
              <a:off x="1720803" y="3726282"/>
              <a:ext cx="1385165" cy="483388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1720803" y="3726282"/>
              <a:ext cx="1385165" cy="48338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 smtClean="0">
                  <a:solidFill>
                    <a:prstClr val="black"/>
                  </a:solidFill>
                </a:rPr>
                <a:t>RAMS</a:t>
              </a: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dirty="0" smtClean="0">
                  <a:solidFill>
                    <a:prstClr val="black"/>
                  </a:solidFill>
                </a:rPr>
                <a:t>Mary Ann Lundteigen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11991" y="4705877"/>
            <a:ext cx="1666528" cy="483388"/>
            <a:chOff x="3396853" y="3726282"/>
            <a:chExt cx="1385165" cy="483388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3" name="Rectangle 22"/>
            <p:cNvSpPr/>
            <p:nvPr/>
          </p:nvSpPr>
          <p:spPr>
            <a:xfrm>
              <a:off x="3396853" y="3726282"/>
              <a:ext cx="1385165" cy="483388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3396853" y="3726282"/>
              <a:ext cx="1385165" cy="48338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 smtClean="0">
                  <a:solidFill>
                    <a:prstClr val="black"/>
                  </a:solidFill>
                </a:rPr>
                <a:t>Separation – </a:t>
              </a:r>
              <a:br>
                <a:rPr lang="en-US" sz="1050" b="1" dirty="0" smtClean="0">
                  <a:solidFill>
                    <a:prstClr val="black"/>
                  </a:solidFill>
                </a:rPr>
              </a:br>
              <a:r>
                <a:rPr lang="en-US" sz="1050" b="1" dirty="0" smtClean="0">
                  <a:solidFill>
                    <a:prstClr val="black"/>
                  </a:solidFill>
                </a:rPr>
                <a:t>Fluid characterization</a:t>
              </a: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dirty="0" smtClean="0">
                  <a:solidFill>
                    <a:prstClr val="black"/>
                  </a:solidFill>
                </a:rPr>
                <a:t>Johan </a:t>
              </a:r>
              <a:r>
                <a:rPr lang="en-US" sz="1050" dirty="0" err="1" smtClean="0">
                  <a:solidFill>
                    <a:prstClr val="black"/>
                  </a:solidFill>
                </a:rPr>
                <a:t>Sjöblom</a:t>
              </a:r>
              <a:r>
                <a:rPr lang="en-US" sz="1050" dirty="0" smtClean="0">
                  <a:solidFill>
                    <a:prstClr val="black"/>
                  </a:solidFill>
                </a:rPr>
                <a:t> / Gisle Øye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463744" y="4705877"/>
            <a:ext cx="1666528" cy="483388"/>
            <a:chOff x="5072903" y="3726282"/>
            <a:chExt cx="1385165" cy="483388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6" name="Rectangle 25"/>
            <p:cNvSpPr/>
            <p:nvPr/>
          </p:nvSpPr>
          <p:spPr>
            <a:xfrm>
              <a:off x="5072903" y="3726282"/>
              <a:ext cx="1385165" cy="483388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5072903" y="3726282"/>
              <a:ext cx="1385165" cy="48338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 smtClean="0">
                  <a:solidFill>
                    <a:prstClr val="black"/>
                  </a:solidFill>
                </a:rPr>
                <a:t>Separation Process Concepts</a:t>
              </a: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dirty="0" smtClean="0">
                  <a:solidFill>
                    <a:prstClr val="black"/>
                  </a:solidFill>
                </a:rPr>
                <a:t>Hanna </a:t>
              </a:r>
              <a:r>
                <a:rPr lang="en-US" sz="1050" dirty="0" err="1" smtClean="0">
                  <a:solidFill>
                    <a:prstClr val="black"/>
                  </a:solidFill>
                </a:rPr>
                <a:t>Knuutila</a:t>
              </a:r>
              <a:endParaRPr lang="en-US" sz="1050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215495" y="4705877"/>
            <a:ext cx="1666528" cy="483388"/>
            <a:chOff x="6748953" y="3726282"/>
            <a:chExt cx="1385165" cy="483388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9" name="Rectangle 28"/>
            <p:cNvSpPr/>
            <p:nvPr/>
          </p:nvSpPr>
          <p:spPr>
            <a:xfrm>
              <a:off x="6748953" y="3726282"/>
              <a:ext cx="1385165" cy="483388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6748953" y="3726282"/>
              <a:ext cx="1385165" cy="48338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 smtClean="0">
                  <a:solidFill>
                    <a:prstClr val="black"/>
                  </a:solidFill>
                </a:rPr>
                <a:t>System Control</a:t>
              </a: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dirty="0" smtClean="0">
                  <a:solidFill>
                    <a:prstClr val="black"/>
                  </a:solidFill>
                </a:rPr>
                <a:t>Sigurd Skogestad</a:t>
              </a:r>
            </a:p>
          </p:txBody>
        </p:sp>
      </p:grpSp>
      <p:cxnSp>
        <p:nvCxnSpPr>
          <p:cNvPr id="40" name="Elbow Connector 39"/>
          <p:cNvCxnSpPr>
            <a:stCxn id="17" idx="0"/>
          </p:cNvCxnSpPr>
          <p:nvPr/>
        </p:nvCxnSpPr>
        <p:spPr>
          <a:xfrm rot="5400000" flipH="1" flipV="1">
            <a:off x="2307284" y="2467906"/>
            <a:ext cx="972437" cy="350350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20" idx="0"/>
          </p:cNvCxnSpPr>
          <p:nvPr/>
        </p:nvCxnSpPr>
        <p:spPr>
          <a:xfrm rot="5400000" flipH="1" flipV="1">
            <a:off x="3183161" y="3343782"/>
            <a:ext cx="972437" cy="175175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26" idx="0"/>
          </p:cNvCxnSpPr>
          <p:nvPr/>
        </p:nvCxnSpPr>
        <p:spPr>
          <a:xfrm rot="16200000" flipV="1">
            <a:off x="4934914" y="3343783"/>
            <a:ext cx="972437" cy="175175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29" idx="0"/>
          </p:cNvCxnSpPr>
          <p:nvPr/>
        </p:nvCxnSpPr>
        <p:spPr>
          <a:xfrm rot="16200000" flipV="1">
            <a:off x="5810790" y="2467907"/>
            <a:ext cx="972437" cy="350350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" idx="2"/>
            <a:endCxn id="11" idx="0"/>
          </p:cNvCxnSpPr>
          <p:nvPr/>
        </p:nvCxnSpPr>
        <p:spPr>
          <a:xfrm>
            <a:off x="4545256" y="1433972"/>
            <a:ext cx="0" cy="521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545254" y="3331536"/>
            <a:ext cx="895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9" idx="1"/>
          </p:cNvCxnSpPr>
          <p:nvPr/>
        </p:nvCxnSpPr>
        <p:spPr>
          <a:xfrm flipH="1">
            <a:off x="4545254" y="1760134"/>
            <a:ext cx="875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24" idx="0"/>
            <a:endCxn id="12" idx="2"/>
          </p:cNvCxnSpPr>
          <p:nvPr/>
        </p:nvCxnSpPr>
        <p:spPr>
          <a:xfrm rot="5400000" flipH="1" flipV="1">
            <a:off x="3683717" y="3844339"/>
            <a:ext cx="1723077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921192" y="4421901"/>
            <a:ext cx="1296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nb-NO" sz="1400" b="1" dirty="0" smtClean="0">
                <a:solidFill>
                  <a:prstClr val="black"/>
                </a:solidFill>
              </a:rPr>
              <a:t>Research areas</a:t>
            </a:r>
          </a:p>
        </p:txBody>
      </p:sp>
      <p:cxnSp>
        <p:nvCxnSpPr>
          <p:cNvPr id="44" name="Elbow Connector 43"/>
          <p:cNvCxnSpPr>
            <a:endCxn id="9" idx="3"/>
          </p:cNvCxnSpPr>
          <p:nvPr/>
        </p:nvCxnSpPr>
        <p:spPr>
          <a:xfrm rot="16200000" flipV="1">
            <a:off x="6342804" y="2584680"/>
            <a:ext cx="2084208" cy="435115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Organization</a:t>
            </a:r>
            <a:endParaRPr lang="en-US" sz="28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7167350" y="3917878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Reference group</a:t>
            </a:r>
            <a:endParaRPr lang="en-US" sz="1000" dirty="0"/>
          </a:p>
        </p:txBody>
      </p:sp>
      <p:sp>
        <p:nvSpPr>
          <p:cNvPr id="59" name="TekstSylinder 58"/>
          <p:cNvSpPr txBox="1"/>
          <p:nvPr/>
        </p:nvSpPr>
        <p:spPr>
          <a:xfrm>
            <a:off x="4823998" y="3917878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Reference group</a:t>
            </a:r>
            <a:endParaRPr lang="en-US" sz="1000" dirty="0"/>
          </a:p>
        </p:txBody>
      </p:sp>
      <p:sp>
        <p:nvSpPr>
          <p:cNvPr id="60" name="TekstSylinder 59"/>
          <p:cNvSpPr txBox="1"/>
          <p:nvPr/>
        </p:nvSpPr>
        <p:spPr>
          <a:xfrm>
            <a:off x="1505584" y="3917878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Reference group</a:t>
            </a:r>
            <a:endParaRPr lang="en-US" sz="1000" dirty="0"/>
          </a:p>
        </p:txBody>
      </p:sp>
      <p:sp>
        <p:nvSpPr>
          <p:cNvPr id="61" name="TextBox 5"/>
          <p:cNvSpPr txBox="1"/>
          <p:nvPr/>
        </p:nvSpPr>
        <p:spPr>
          <a:xfrm>
            <a:off x="7966289" y="136145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62" name="Picture 1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962" y="120200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5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Process Concepts – Projects &amp; People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026"/>
            <a:ext cx="8229600" cy="170497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</a:t>
            </a:r>
            <a:r>
              <a:rPr lang="en-US" dirty="0" smtClean="0"/>
              <a:t>ub-projects:</a:t>
            </a:r>
          </a:p>
          <a:p>
            <a:pPr lvl="1"/>
            <a:r>
              <a:rPr lang="en-US" dirty="0"/>
              <a:t>2.4 </a:t>
            </a:r>
            <a:r>
              <a:rPr lang="en-US" dirty="0" smtClean="0"/>
              <a:t>Membranes for gas dehydration</a:t>
            </a:r>
            <a:endParaRPr lang="en-US" dirty="0"/>
          </a:p>
          <a:p>
            <a:pPr lvl="1"/>
            <a:r>
              <a:rPr lang="en-US" dirty="0"/>
              <a:t>2.5 </a:t>
            </a:r>
            <a:r>
              <a:rPr lang="en-US" dirty="0" smtClean="0"/>
              <a:t>H2S </a:t>
            </a:r>
            <a:r>
              <a:rPr lang="en-US" dirty="0"/>
              <a:t>and hydrate control </a:t>
            </a:r>
          </a:p>
          <a:p>
            <a:pPr lvl="1"/>
            <a:r>
              <a:rPr lang="en-US" dirty="0"/>
              <a:t>2.6 Particle breakup and contactor studies</a:t>
            </a:r>
          </a:p>
          <a:p>
            <a:pPr lvl="1"/>
            <a:r>
              <a:rPr lang="en-US" dirty="0"/>
              <a:t>2.7 </a:t>
            </a:r>
            <a:r>
              <a:rPr lang="en-US" dirty="0" smtClean="0"/>
              <a:t>Experiments on fluid </a:t>
            </a:r>
            <a:r>
              <a:rPr lang="en-US" dirty="0"/>
              <a:t>particle breakage </a:t>
            </a:r>
          </a:p>
          <a:p>
            <a:pPr lvl="1"/>
            <a:r>
              <a:rPr lang="en-US" dirty="0"/>
              <a:t>2.9 Compact </a:t>
            </a:r>
            <a:r>
              <a:rPr lang="en-US" dirty="0" smtClean="0"/>
              <a:t>separation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Main resources involved:</a:t>
            </a:r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7966289" y="136145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Picture 1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962" y="120200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nuutila\Desktop\lily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020" y="3177044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447" y="4868817"/>
            <a:ext cx="1239567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knuutila\Desktop\Hugo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1902" y="3166158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knuutila\Desktop\Milan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3392" y="3172055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gromog\AppData\Local\Microsoft\Windows\Temporary Internet Files\Content.Outlook\3QHD1M5S\Headshot_eirik_herø (2)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992" y="4869834"/>
            <a:ext cx="107491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8"/>
          <p:cNvSpPr txBox="1"/>
          <p:nvPr/>
        </p:nvSpPr>
        <p:spPr>
          <a:xfrm>
            <a:off x="2054456" y="4329044"/>
            <a:ext cx="109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 </a:t>
            </a:r>
            <a:b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Magne Hillestad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6406922" y="4318158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Assoc. Professor </a:t>
            </a:r>
            <a:b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Milan Stanko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463020" y="4337615"/>
            <a:ext cx="1149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Assoc. Professor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Liyuan Deng 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3542262" y="4320594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Assoc. Professor </a:t>
            </a:r>
            <a:b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Hanna Knuutila</a:t>
            </a:r>
          </a:p>
        </p:txBody>
      </p:sp>
      <p:sp>
        <p:nvSpPr>
          <p:cNvPr id="21" name="TextBox 8"/>
          <p:cNvSpPr txBox="1"/>
          <p:nvPr/>
        </p:nvSpPr>
        <p:spPr>
          <a:xfrm>
            <a:off x="4985507" y="4320594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 </a:t>
            </a:r>
            <a:b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Hugo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Jakobsen</a:t>
            </a:r>
          </a:p>
        </p:txBody>
      </p:sp>
      <p:sp>
        <p:nvSpPr>
          <p:cNvPr id="22" name="TextBox 3"/>
          <p:cNvSpPr txBox="1"/>
          <p:nvPr/>
        </p:nvSpPr>
        <p:spPr>
          <a:xfrm>
            <a:off x="2477482" y="6023554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Eirini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Skylogianni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(PhD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cand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2.5)</a:t>
            </a:r>
          </a:p>
        </p:txBody>
      </p:sp>
      <p:sp>
        <p:nvSpPr>
          <p:cNvPr id="23" name="TextBox 3"/>
          <p:cNvSpPr txBox="1"/>
          <p:nvPr/>
        </p:nvSpPr>
        <p:spPr>
          <a:xfrm>
            <a:off x="868272" y="6024257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Kristin Dalane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(PhD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cand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2.4)</a:t>
            </a:r>
          </a:p>
        </p:txBody>
      </p:sp>
      <p:sp>
        <p:nvSpPr>
          <p:cNvPr id="24" name="TextBox 3"/>
          <p:cNvSpPr txBox="1"/>
          <p:nvPr/>
        </p:nvSpPr>
        <p:spPr>
          <a:xfrm>
            <a:off x="5405699" y="6021834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Eirik Helno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Herø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(PhD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cand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2.7)</a:t>
            </a:r>
          </a:p>
        </p:txBody>
      </p:sp>
      <p:sp>
        <p:nvSpPr>
          <p:cNvPr id="25" name="TextBox 3"/>
          <p:cNvSpPr txBox="1"/>
          <p:nvPr/>
        </p:nvSpPr>
        <p:spPr>
          <a:xfrm>
            <a:off x="6850284" y="5993247"/>
            <a:ext cx="1438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Håvard Skjefstad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PhD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cand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Proj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2.9)</a:t>
            </a:r>
          </a:p>
        </p:txBody>
      </p:sp>
      <p:sp>
        <p:nvSpPr>
          <p:cNvPr id="26" name="TextBox 12"/>
          <p:cNvSpPr txBox="1"/>
          <p:nvPr/>
        </p:nvSpPr>
        <p:spPr>
          <a:xfrm>
            <a:off x="3912521" y="6020817"/>
            <a:ext cx="134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Jing Shi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PostDoc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2.6)</a:t>
            </a:r>
          </a:p>
        </p:txBody>
      </p:sp>
      <p:pic>
        <p:nvPicPr>
          <p:cNvPr id="27" name="Picture 2" descr="C:\Users\knuutila\Desktop\Hann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8732" y="3147159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701" y="4869834"/>
            <a:ext cx="980734" cy="11628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447" y="3187663"/>
            <a:ext cx="1150268" cy="1150268"/>
          </a:xfrm>
          <a:prstGeom prst="rect">
            <a:avLst/>
          </a:prstGeom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856" y="3187663"/>
            <a:ext cx="946103" cy="1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8"/>
          <p:cNvSpPr txBox="1"/>
          <p:nvPr/>
        </p:nvSpPr>
        <p:spPr>
          <a:xfrm>
            <a:off x="7766723" y="4299159"/>
            <a:ext cx="1064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Post doc</a:t>
            </a:r>
            <a:b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Jannike Solsvik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 descr="https://media.licdn.com/mpr/mpr/shrinknp_200_200/AAEAAQAAAAAAAASUAAAAJDFhZDkwNDc4LWVmZWQtNDY4NS04MTQzLTEyMzY1ODMxNWVlZA.jpg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17804" y="4869834"/>
            <a:ext cx="848485" cy="11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knuutila\Desktop\Picture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4731" y="4866122"/>
            <a:ext cx="933279" cy="116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5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Fluid Characterization – Projects &amp; People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026"/>
            <a:ext cx="8229600" cy="1756940"/>
          </a:xfrm>
        </p:spPr>
        <p:txBody>
          <a:bodyPr>
            <a:normAutofit lnSpcReduction="10000"/>
          </a:bodyPr>
          <a:lstStyle/>
          <a:p>
            <a:r>
              <a:rPr lang="en-US" sz="1500" dirty="0"/>
              <a:t>S</a:t>
            </a:r>
            <a:r>
              <a:rPr lang="en-US" sz="1500" dirty="0" smtClean="0"/>
              <a:t>ub-projects:</a:t>
            </a:r>
          </a:p>
          <a:p>
            <a:pPr lvl="1"/>
            <a:r>
              <a:rPr lang="en-US" sz="1300" dirty="0"/>
              <a:t>2.1 Produced water </a:t>
            </a:r>
            <a:r>
              <a:rPr lang="en-US" sz="1300" dirty="0" smtClean="0"/>
              <a:t>quality and </a:t>
            </a:r>
            <a:r>
              <a:rPr lang="en-US" sz="1300" dirty="0" err="1" smtClean="0"/>
              <a:t>injectivity</a:t>
            </a:r>
            <a:r>
              <a:rPr lang="en-US" sz="1300" dirty="0" smtClean="0"/>
              <a:t> </a:t>
            </a:r>
            <a:endParaRPr lang="en-US" sz="1300" dirty="0"/>
          </a:p>
          <a:p>
            <a:pPr lvl="1"/>
            <a:r>
              <a:rPr lang="en-US" sz="1300" dirty="0" smtClean="0"/>
              <a:t>2.2 Modelling of wax deposition</a:t>
            </a:r>
            <a:endParaRPr lang="en-US" sz="1300" dirty="0"/>
          </a:p>
          <a:p>
            <a:pPr lvl="1"/>
            <a:r>
              <a:rPr lang="en-US" sz="1300" dirty="0" smtClean="0"/>
              <a:t>2.3 Sequential separation</a:t>
            </a:r>
            <a:endParaRPr lang="en-US" sz="1300" dirty="0"/>
          </a:p>
          <a:p>
            <a:pPr lvl="1"/>
            <a:r>
              <a:rPr lang="en-US" sz="1300" dirty="0" smtClean="0"/>
              <a:t>2.8 Modelling </a:t>
            </a:r>
            <a:r>
              <a:rPr lang="en-US" sz="1300" dirty="0"/>
              <a:t>of </a:t>
            </a:r>
            <a:r>
              <a:rPr lang="en-US" sz="1300" dirty="0" smtClean="0"/>
              <a:t>coalescence</a:t>
            </a:r>
          </a:p>
          <a:p>
            <a:pPr lvl="1"/>
            <a:endParaRPr lang="en-US" sz="1200" dirty="0"/>
          </a:p>
          <a:p>
            <a:r>
              <a:rPr lang="en-US" sz="1500" dirty="0" smtClean="0"/>
              <a:t>Main resources involved:</a:t>
            </a:r>
            <a:endParaRPr lang="en-US" sz="1500" dirty="0"/>
          </a:p>
        </p:txBody>
      </p:sp>
      <p:pic>
        <p:nvPicPr>
          <p:cNvPr id="21" name="Picture 2" descr="C:\Users\gisleoy\Desktop\fi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827" y="3089080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gisleoy\Desktop\8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357" y="4829243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gisleoy\Desktop\3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357" y="3082650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gisleoy\Desktop\2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348" y="3089080"/>
            <a:ext cx="1019469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gisleoy\Desktop\file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4929" y="4825388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gisleoy\Desktop\file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827" y="4835673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C:\Users\gisleoy\Desktop\file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088" y="3069342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5"/>
          <p:cNvSpPr txBox="1"/>
          <p:nvPr/>
        </p:nvSpPr>
        <p:spPr>
          <a:xfrm>
            <a:off x="7966289" y="136145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30" name="Picture 1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962" y="120200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348" y="4835673"/>
            <a:ext cx="1152000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6"/>
          <p:cNvSpPr txBox="1"/>
          <p:nvPr/>
        </p:nvSpPr>
        <p:spPr>
          <a:xfrm>
            <a:off x="4037258" y="4258621"/>
            <a:ext cx="1063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 </a:t>
            </a:r>
            <a:b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Johan 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Sjöblom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7150348" y="4237978"/>
            <a:ext cx="11496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Assoc. Professor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Brian Grimes </a:t>
            </a:r>
            <a:b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754079" y="5991528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Marcin Dudek 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(PhD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cand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2.1)</a:t>
            </a:r>
          </a:p>
        </p:txBody>
      </p:sp>
      <p:sp>
        <p:nvSpPr>
          <p:cNvPr id="18" name="TextBox 12"/>
          <p:cNvSpPr txBox="1"/>
          <p:nvPr/>
        </p:nvSpPr>
        <p:spPr>
          <a:xfrm>
            <a:off x="6831350" y="5981243"/>
            <a:ext cx="17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Aleksandar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Mehandzhiyski 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PostDoc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2.8)</a:t>
            </a:r>
          </a:p>
        </p:txBody>
      </p:sp>
      <p:sp>
        <p:nvSpPr>
          <p:cNvPr id="19" name="TextBox 6"/>
          <p:cNvSpPr txBox="1"/>
          <p:nvPr/>
        </p:nvSpPr>
        <p:spPr>
          <a:xfrm>
            <a:off x="1104335" y="4247375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 </a:t>
            </a:r>
            <a:b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Gisle Øye 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2443245" y="4243688"/>
            <a:ext cx="1149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Assoc. Professor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Kristofer Paso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430929" y="4243688"/>
            <a:ext cx="1148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Researcher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Sebastien Simon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"/>
          <p:cNvSpPr txBox="1"/>
          <p:nvPr/>
        </p:nvSpPr>
        <p:spPr>
          <a:xfrm>
            <a:off x="2343600" y="5991528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Jost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Ruwold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(PhD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cand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2.2)</a:t>
            </a:r>
          </a:p>
        </p:txBody>
      </p:sp>
      <p:sp>
        <p:nvSpPr>
          <p:cNvPr id="33" name="TextBox 3"/>
          <p:cNvSpPr txBox="1"/>
          <p:nvPr/>
        </p:nvSpPr>
        <p:spPr>
          <a:xfrm>
            <a:off x="4690181" y="5981243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Are Bertheussen 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(PhD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cand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2.3)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375" y="3081149"/>
            <a:ext cx="1163595" cy="116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System Control – Projects &amp; People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74918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</a:t>
            </a:r>
            <a:r>
              <a:rPr lang="en-US" dirty="0" smtClean="0"/>
              <a:t>ub-projects: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3.4 Dynamic simulation model library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3.5 </a:t>
            </a:r>
            <a:r>
              <a:rPr lang="en-US" dirty="0" smtClean="0"/>
              <a:t>Modelling of subsea systems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3.6 Control of </a:t>
            </a:r>
            <a:r>
              <a:rPr lang="en-US" dirty="0" smtClean="0"/>
              <a:t>subsea </a:t>
            </a:r>
            <a:r>
              <a:rPr lang="en-US" dirty="0"/>
              <a:t>processes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3.7 Estimation of unmeasurable variables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3.8 Control for extending component life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3.9 </a:t>
            </a:r>
            <a:r>
              <a:rPr lang="en-US" dirty="0" smtClean="0"/>
              <a:t>Production Optimization (NEW)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Main resources involved:</a:t>
            </a:r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7966289" y="136145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Picture 1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962" y="120200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koge\Desktop\tmp\088431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5394" y="4784212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179" y="4784212"/>
            <a:ext cx="1140274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skoge\Desktop\tmp\25e631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4844" y="4784212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skoge\Desktop\tmp\chbacki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53" y="4784212"/>
            <a:ext cx="1009051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public_html\pictures\sigurd\sigurd2-smaller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77" y="3114153"/>
            <a:ext cx="1152003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skoge\Desktop\tmp\file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6316" y="3114153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:\Users\skoge\Desktop\tmp\johannes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4844" y="3114153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skoge\Desktop\tmp\AAEAAQAAAAAAAAM7AAAAJGViNzBiZjQ0LWQ2MDAtNDAzMC1hN2MwLTU1N2UxMjNkNGJiMQ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796" y="3114153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110" y="4784212"/>
            <a:ext cx="1152000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3"/>
          <p:cNvSpPr txBox="1"/>
          <p:nvPr/>
        </p:nvSpPr>
        <p:spPr>
          <a:xfrm>
            <a:off x="1471074" y="5931369"/>
            <a:ext cx="1582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Torstein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Kristoffersen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(PhD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cand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3.5)</a:t>
            </a:r>
          </a:p>
        </p:txBody>
      </p:sp>
      <p:sp>
        <p:nvSpPr>
          <p:cNvPr id="19" name="TextBox 3"/>
          <p:cNvSpPr txBox="1"/>
          <p:nvPr/>
        </p:nvSpPr>
        <p:spPr>
          <a:xfrm>
            <a:off x="3062175" y="5931369"/>
            <a:ext cx="1558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Sveinung Johan Ohrem 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(PhD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cand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3.6)</a:t>
            </a:r>
          </a:p>
        </p:txBody>
      </p:sp>
      <p:sp>
        <p:nvSpPr>
          <p:cNvPr id="20" name="TextBox 3"/>
          <p:cNvSpPr txBox="1"/>
          <p:nvPr/>
        </p:nvSpPr>
        <p:spPr>
          <a:xfrm>
            <a:off x="4620096" y="5946151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Tamal Das 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(PhD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cand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3.7)</a:t>
            </a:r>
          </a:p>
        </p:txBody>
      </p:sp>
      <p:sp>
        <p:nvSpPr>
          <p:cNvPr id="21" name="TextBox 3"/>
          <p:cNvSpPr txBox="1"/>
          <p:nvPr/>
        </p:nvSpPr>
        <p:spPr>
          <a:xfrm>
            <a:off x="6042411" y="5931369"/>
            <a:ext cx="1643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Adriaen Verheyleweghen 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(PhD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cand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3.8)</a:t>
            </a:r>
          </a:p>
        </p:txBody>
      </p:sp>
      <p:sp>
        <p:nvSpPr>
          <p:cNvPr id="22" name="TextBox 12"/>
          <p:cNvSpPr txBox="1"/>
          <p:nvPr/>
        </p:nvSpPr>
        <p:spPr>
          <a:xfrm>
            <a:off x="121061" y="5946151"/>
            <a:ext cx="134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Christoph Backi 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PostDoc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3.4)</a:t>
            </a:r>
          </a:p>
        </p:txBody>
      </p:sp>
      <p:sp>
        <p:nvSpPr>
          <p:cNvPr id="23" name="TextBox 6"/>
          <p:cNvSpPr txBox="1"/>
          <p:nvPr/>
        </p:nvSpPr>
        <p:spPr>
          <a:xfrm>
            <a:off x="197204" y="4266153"/>
            <a:ext cx="1189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 </a:t>
            </a:r>
            <a:b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Sigurd Skogestad</a:t>
            </a:r>
          </a:p>
        </p:txBody>
      </p:sp>
      <p:sp>
        <p:nvSpPr>
          <p:cNvPr id="24" name="TextBox 8"/>
          <p:cNvSpPr txBox="1"/>
          <p:nvPr/>
        </p:nvSpPr>
        <p:spPr>
          <a:xfrm>
            <a:off x="3266557" y="4266153"/>
            <a:ext cx="1149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Assoc. Professor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Christian Holden</a:t>
            </a:r>
          </a:p>
        </p:txBody>
      </p:sp>
      <p:sp>
        <p:nvSpPr>
          <p:cNvPr id="25" name="TextBox 8"/>
          <p:cNvSpPr txBox="1"/>
          <p:nvPr/>
        </p:nvSpPr>
        <p:spPr>
          <a:xfrm>
            <a:off x="4741123" y="4266153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Assoc. Professor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Johannes Jäschke</a:t>
            </a:r>
          </a:p>
        </p:txBody>
      </p:sp>
      <p:sp>
        <p:nvSpPr>
          <p:cNvPr id="26" name="TextBox 6"/>
          <p:cNvSpPr txBox="1"/>
          <p:nvPr/>
        </p:nvSpPr>
        <p:spPr>
          <a:xfrm>
            <a:off x="1787667" y="4266153"/>
            <a:ext cx="949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 </a:t>
            </a:r>
            <a:b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Olav Egeland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7665794" y="4266153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Researcher (20%)</a:t>
            </a:r>
          </a:p>
          <a:p>
            <a:pPr algn="ctr"/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Esmaeil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Jahanshahi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12"/>
          <p:cNvSpPr txBox="1"/>
          <p:nvPr/>
        </p:nvSpPr>
        <p:spPr>
          <a:xfrm>
            <a:off x="7555187" y="5946151"/>
            <a:ext cx="1547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Dinesh Krishnamoorthy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PhD student</a:t>
            </a:r>
          </a:p>
        </p:txBody>
      </p:sp>
      <p:pic>
        <p:nvPicPr>
          <p:cNvPr id="29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5122" y="4784212"/>
            <a:ext cx="1087348" cy="1152000"/>
          </a:xfrm>
          <a:prstGeom prst="rect">
            <a:avLst/>
          </a:prstGeom>
        </p:spPr>
      </p:pic>
      <p:pic>
        <p:nvPicPr>
          <p:cNvPr id="30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31117" y="3114153"/>
            <a:ext cx="865987" cy="1152000"/>
          </a:xfrm>
          <a:prstGeom prst="rect">
            <a:avLst/>
          </a:prstGeom>
        </p:spPr>
      </p:pic>
      <p:sp>
        <p:nvSpPr>
          <p:cNvPr id="31" name="TextBox 6"/>
          <p:cNvSpPr txBox="1"/>
          <p:nvPr/>
        </p:nvSpPr>
        <p:spPr>
          <a:xfrm>
            <a:off x="6247595" y="4266153"/>
            <a:ext cx="123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Bjarne Anton Foss</a:t>
            </a:r>
          </a:p>
        </p:txBody>
      </p:sp>
      <p:pic>
        <p:nvPicPr>
          <p:cNvPr id="32" name="Bilde 31" descr="ch16lr.jp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162" y="3114153"/>
            <a:ext cx="115046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Liquid/Liquid </a:t>
            </a:r>
            <a:r>
              <a:rPr lang="nb-NO" sz="2800" dirty="0" err="1" smtClean="0"/>
              <a:t>Separation</a:t>
            </a:r>
            <a:r>
              <a:rPr lang="nb-NO" sz="2800" dirty="0" smtClean="0"/>
              <a:t> &amp; </a:t>
            </a:r>
            <a:r>
              <a:rPr lang="nb-NO" sz="2800" dirty="0" err="1" smtClean="0"/>
              <a:t>Boosting</a:t>
            </a:r>
            <a:r>
              <a:rPr lang="nb-NO" sz="2800" dirty="0" smtClean="0"/>
              <a:t> Projects</a:t>
            </a:r>
            <a:br>
              <a:rPr lang="nb-NO" sz="2800" dirty="0" smtClean="0"/>
            </a:br>
            <a:r>
              <a:rPr lang="nb-NO" sz="1600" dirty="0" smtClean="0"/>
              <a:t>- </a:t>
            </a:r>
            <a:r>
              <a:rPr lang="nb-NO" sz="1600" dirty="0" err="1" smtClean="0"/>
              <a:t>Typical</a:t>
            </a:r>
            <a:r>
              <a:rPr lang="nb-NO" sz="1600" dirty="0" smtClean="0"/>
              <a:t>: </a:t>
            </a:r>
            <a:r>
              <a:rPr lang="en-US" sz="1600" dirty="0" smtClean="0"/>
              <a:t>Water </a:t>
            </a:r>
            <a:r>
              <a:rPr lang="en-US" sz="1600" dirty="0"/>
              <a:t>separation and </a:t>
            </a:r>
            <a:r>
              <a:rPr lang="en-US" sz="1600" dirty="0" smtClean="0"/>
              <a:t>injection / disposal </a:t>
            </a:r>
            <a:r>
              <a:rPr lang="en-US" sz="1600" dirty="0"/>
              <a:t>of produced water </a:t>
            </a:r>
            <a:endParaRPr lang="nb-NO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966289" y="136145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Picture 1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962" y="120200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784666"/>
              </p:ext>
            </p:extLst>
          </p:nvPr>
        </p:nvGraphicFramePr>
        <p:xfrm>
          <a:off x="586527" y="1534601"/>
          <a:ext cx="5888092" cy="2420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561"/>
                <a:gridCol w="775252"/>
                <a:gridCol w="1490870"/>
                <a:gridCol w="934278"/>
                <a:gridCol w="815009"/>
                <a:gridCol w="1123122"/>
              </a:tblGrid>
              <a:tr h="6918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GB" sz="1000" dirty="0" smtClean="0"/>
                        <a:t>Name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/>
                        <a:t>Start-up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GB" sz="1000" dirty="0" smtClean="0"/>
                        <a:t>Separation</a:t>
                      </a:r>
                      <a:r>
                        <a:rPr lang="en-GB" sz="1000" baseline="0" dirty="0" smtClean="0"/>
                        <a:t> equipment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GB" sz="1000" dirty="0" smtClean="0"/>
                        <a:t>Pumps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/>
                        <a:t>Water depth (m)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/>
                        <a:t>Operator/ Supplier</a:t>
                      </a:r>
                      <a:endParaRPr lang="en-GB" sz="1000" dirty="0"/>
                    </a:p>
                  </a:txBody>
                  <a:tcPr/>
                </a:tc>
              </a:tr>
              <a:tr h="4399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Troll Pilot </a:t>
                      </a:r>
                    </a:p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900" dirty="0" smtClean="0"/>
                        <a:t>2000/ 2001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GB" sz="900" dirty="0" smtClean="0"/>
                        <a:t>Horizontal gravity separator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GB" sz="900" dirty="0" smtClean="0"/>
                        <a:t>WI</a:t>
                      </a:r>
                      <a:r>
                        <a:rPr lang="en-GB" sz="900" baseline="0" dirty="0" smtClean="0"/>
                        <a:t> (1,6 MW)</a:t>
                      </a:r>
                      <a:endParaRPr lang="en-GB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900" dirty="0" smtClean="0"/>
                        <a:t>340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900" dirty="0" smtClean="0"/>
                        <a:t>Statoil / GE (former ABB)</a:t>
                      </a:r>
                      <a:endParaRPr lang="en-GB" sz="900" dirty="0"/>
                    </a:p>
                  </a:txBody>
                  <a:tcPr/>
                </a:tc>
              </a:tr>
              <a:tr h="62104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/>
                        <a:t>Tordis</a:t>
                      </a:r>
                      <a:endParaRPr lang="en-GB" sz="900" dirty="0" smtClean="0"/>
                    </a:p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900" dirty="0" smtClean="0"/>
                        <a:t>2007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GB" sz="900" dirty="0" smtClean="0"/>
                        <a:t>Semi-compact horizontal gravity separator</a:t>
                      </a:r>
                    </a:p>
                    <a:p>
                      <a:pPr algn="l"/>
                      <a:r>
                        <a:rPr lang="en-GB" sz="900" dirty="0" err="1" smtClean="0"/>
                        <a:t>Desander</a:t>
                      </a:r>
                      <a:r>
                        <a:rPr lang="en-GB" sz="900" dirty="0" smtClean="0"/>
                        <a:t> tank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WI</a:t>
                      </a:r>
                      <a:r>
                        <a:rPr lang="en-GB" sz="900" baseline="0" dirty="0" smtClean="0"/>
                        <a:t> (2,3 MW)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MP</a:t>
                      </a:r>
                      <a:r>
                        <a:rPr lang="en-GB" sz="900" baseline="0" dirty="0" smtClean="0"/>
                        <a:t> (2,3 MW)</a:t>
                      </a:r>
                      <a:endParaRPr lang="en-GB" sz="9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900" dirty="0" smtClean="0"/>
                        <a:t>200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900" dirty="0" smtClean="0"/>
                        <a:t>Statoil / FMC</a:t>
                      </a:r>
                      <a:endParaRPr lang="en-GB" sz="900" dirty="0"/>
                    </a:p>
                  </a:txBody>
                  <a:tcPr/>
                </a:tc>
              </a:tr>
              <a:tr h="66806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err="1" smtClean="0"/>
                        <a:t>Marlim</a:t>
                      </a:r>
                      <a:endParaRPr lang="en-GB" sz="900" dirty="0" smtClean="0"/>
                    </a:p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900" dirty="0" smtClean="0"/>
                        <a:t>2013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en-GB" sz="900" dirty="0" err="1" smtClean="0"/>
                        <a:t>Pipeseparator</a:t>
                      </a:r>
                      <a:r>
                        <a:rPr lang="en-GB" sz="900" dirty="0" smtClean="0"/>
                        <a:t>, inline </a:t>
                      </a:r>
                      <a:r>
                        <a:rPr lang="en-GB" sz="900" dirty="0" err="1" smtClean="0"/>
                        <a:t>desanders</a:t>
                      </a:r>
                      <a:r>
                        <a:rPr lang="en-GB" sz="900" dirty="0" smtClean="0"/>
                        <a:t> and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dirty="0" err="1" smtClean="0"/>
                        <a:t>hydrocyclones</a:t>
                      </a:r>
                      <a:r>
                        <a:rPr lang="en-GB" sz="900" dirty="0" smtClean="0"/>
                        <a:t> for water polishing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WI</a:t>
                      </a:r>
                      <a:r>
                        <a:rPr lang="en-GB" sz="900" baseline="0" dirty="0" smtClean="0"/>
                        <a:t> (1,9 MW)</a:t>
                      </a:r>
                      <a:endParaRPr lang="en-GB" sz="900" dirty="0" smtClean="0"/>
                    </a:p>
                    <a:p>
                      <a:pPr algn="l"/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900" dirty="0" smtClean="0"/>
                        <a:t>876</a:t>
                      </a:r>
                      <a:endParaRPr lang="en-GB" sz="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n-GB" sz="900" dirty="0" err="1" smtClean="0"/>
                        <a:t>Petrobras</a:t>
                      </a:r>
                      <a:r>
                        <a:rPr lang="en-GB" sz="900" dirty="0" smtClean="0"/>
                        <a:t> / FMC</a:t>
                      </a:r>
                      <a:endParaRPr lang="en-GB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511635"/>
              </p:ext>
            </p:extLst>
          </p:nvPr>
        </p:nvGraphicFramePr>
        <p:xfrm>
          <a:off x="6814711" y="1544875"/>
          <a:ext cx="2052000" cy="1231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icture" r:id="rId5" imgW="4381790" imgH="3287124" progId="Word.Picture.8">
                  <p:embed/>
                </p:oleObj>
              </mc:Choice>
              <mc:Fallback>
                <p:oleObj name="Picture" r:id="rId5" imgW="4381790" imgH="328712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4711" y="1544875"/>
                        <a:ext cx="2052000" cy="1231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Bild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6814711" y="3168783"/>
            <a:ext cx="2052000" cy="129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4711" y="4851081"/>
            <a:ext cx="2052000" cy="114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Sylinder 11"/>
          <p:cNvSpPr txBox="1"/>
          <p:nvPr/>
        </p:nvSpPr>
        <p:spPr>
          <a:xfrm>
            <a:off x="7373276" y="2738808"/>
            <a:ext cx="934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Statoil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7373276" y="4424151"/>
            <a:ext cx="934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Statoil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7283507" y="5954467"/>
            <a:ext cx="11144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nb-NO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Petrobras</a:t>
            </a:r>
            <a:endParaRPr lang="nb-NO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6377" y="4323813"/>
            <a:ext cx="3520862" cy="18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22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of_x0020_Document xmlns="7f067856-359d-4edf-8b45-f7c84b174be1">Presentation</Type_x0020_of_x0020_Document>
    <Meeting_x0020_date xmlns="7f067856-359d-4edf-8b45-f7c84b174be1">2016-04-26T22:00:00+00:00</Meeting_x0020_date>
    <MoteDato xmlns="7f067856-359d-4edf-8b45-f7c84b174be1">27/04/2016</MoteDato>
    <SettMoteDato xmlns="0a4c7994-10f8-498c-9887-1d711d90372d">
      <Url xsi:nil="true"/>
      <Description xsi:nil="true"/>
    </SettMoteDato>
    <Management_x0020_and_x0020_administration xmlns="7f067856-359d-4edf-8b45-f7c84b174be1">
      <Value>Technical committee</Value>
    </Management_x0020_and_x0020_administr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dministrative Document" ma:contentTypeID="0x0101004F432A9BA6BEA946A1D344A8914A35FD00A096E9F669804A41872F6B3379F18189" ma:contentTypeVersion="10" ma:contentTypeDescription="" ma:contentTypeScope="" ma:versionID="d5a1d1aade0f5e842c45fa63a7a59b0b">
  <xsd:schema xmlns:xsd="http://www.w3.org/2001/XMLSchema" xmlns:xs="http://www.w3.org/2001/XMLSchema" xmlns:p="http://schemas.microsoft.com/office/2006/metadata/properties" xmlns:ns2="7f067856-359d-4edf-8b45-f7c84b174be1" xmlns:ns3="0a4c7994-10f8-498c-9887-1d711d90372d" targetNamespace="http://schemas.microsoft.com/office/2006/metadata/properties" ma:root="true" ma:fieldsID="6879977e3a8d0d3bc3e737037ce27bc3" ns2:_="" ns3:_="">
    <xsd:import namespace="7f067856-359d-4edf-8b45-f7c84b174be1"/>
    <xsd:import namespace="0a4c7994-10f8-498c-9887-1d711d90372d"/>
    <xsd:element name="properties">
      <xsd:complexType>
        <xsd:sequence>
          <xsd:element name="documentManagement">
            <xsd:complexType>
              <xsd:all>
                <xsd:element ref="ns2:Management_x0020_and_x0020_administration" minOccurs="0"/>
                <xsd:element ref="ns2:Type_x0020_of_x0020_Document" minOccurs="0"/>
                <xsd:element ref="ns2:Meeting_x0020_date" minOccurs="0"/>
                <xsd:element ref="ns2:MoteDato" minOccurs="0"/>
                <xsd:element ref="ns3:SettMoteDa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67856-359d-4edf-8b45-f7c84b174be1" elementFormDefault="qualified">
    <xsd:import namespace="http://schemas.microsoft.com/office/2006/documentManagement/types"/>
    <xsd:import namespace="http://schemas.microsoft.com/office/infopath/2007/PartnerControls"/>
    <xsd:element name="Management_x0020_and_x0020_administration" ma:index="2" nillable="true" ma:displayName="Management and administration" ma:internalName="Management_x0020_and_x0020_administration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entre board"/>
                    <xsd:enumeration value="Technical committee"/>
                    <xsd:enumeration value="Reference group 1. Field architecture and RAMS"/>
                    <xsd:enumeration value="Reference group 2. Separation"/>
                    <xsd:enumeration value="Reference group 3. Systems control"/>
                    <xsd:enumeration value="RCN"/>
                    <xsd:enumeration value="General management and administration"/>
                    <xsd:enumeration value="Core team"/>
                    <xsd:enumeration value="Research area and sub project management"/>
                    <xsd:enumeration value="Industry partner contact"/>
                    <xsd:enumeration value="International collaboration"/>
                    <xsd:enumeration value="Planning"/>
                    <xsd:enumeration value="Budgeting"/>
                    <xsd:enumeration value="Accounting"/>
                    <xsd:enumeration value="Organisation"/>
                    <xsd:enumeration value="Contracts"/>
                    <xsd:enumeration value="Procedures"/>
                    <xsd:enumeration value="Information"/>
                    <xsd:enumeration value="HSE"/>
                  </xsd:restriction>
                </xsd:simpleType>
              </xsd:element>
            </xsd:sequence>
          </xsd:extension>
        </xsd:complexContent>
      </xsd:complexType>
    </xsd:element>
    <xsd:element name="Type_x0020_of_x0020_Document" ma:index="3" nillable="true" ma:displayName="Type of Document" ma:format="Dropdown" ma:internalName="Type_x0020_of_x0020_Document">
      <xsd:simpleType>
        <xsd:restriction base="dms:Choice">
          <xsd:enumeration value="Project plan"/>
          <xsd:enumeration value="Budget"/>
          <xsd:enumeration value="Presentation"/>
          <xsd:enumeration value="Technical report"/>
          <xsd:enumeration value="Journal paper"/>
          <xsd:enumeration value="Conference paper"/>
          <xsd:enumeration value="Handbook"/>
          <xsd:enumeration value="Course material"/>
          <xsd:enumeration value="Video"/>
          <xsd:enumeration value="Software code"/>
          <xsd:enumeration value="Other"/>
          <xsd:enumeration value="Contact person list"/>
          <xsd:enumeration value="Organisation chart"/>
          <xsd:enumeration value="Meeting invitation"/>
          <xsd:enumeration value="Meeting documents"/>
          <xsd:enumeration value="Meeting presentation"/>
          <xsd:enumeration value="Minutes of Meeting"/>
          <xsd:enumeration value="Progress/cost report"/>
          <xsd:enumeration value="Contract"/>
          <xsd:enumeration value="Procedure"/>
          <xsd:enumeration value="Literature base"/>
          <xsd:enumeration value="Abstract"/>
        </xsd:restriction>
      </xsd:simpleType>
    </xsd:element>
    <xsd:element name="Meeting_x0020_date" ma:index="4" nillable="true" ma:displayName="Meeting date" ma:format="DateOnly" ma:internalName="Meeting_x0020_date">
      <xsd:simpleType>
        <xsd:restriction base="dms:DateTime"/>
      </xsd:simpleType>
    </xsd:element>
    <xsd:element name="MoteDato" ma:index="11" nillable="true" ma:displayName="MoteDato" ma:hidden="true" ma:internalName="MoteDato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c7994-10f8-498c-9887-1d711d90372d" elementFormDefault="qualified">
    <xsd:import namespace="http://schemas.microsoft.com/office/2006/documentManagement/types"/>
    <xsd:import namespace="http://schemas.microsoft.com/office/infopath/2007/PartnerControls"/>
    <xsd:element name="SettMoteDato" ma:index="12" nillable="true" ma:displayName="SettMoteDato" ma:internalName="SettMoteDato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760151-8A4B-4071-BC3E-9C80FC200FAA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7f067856-359d-4edf-8b45-f7c84b174be1"/>
    <ds:schemaRef ds:uri="0a4c7994-10f8-498c-9887-1d711d90372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A813E97-4318-4E45-8A12-86FE798F3F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067856-359d-4edf-8b45-f7c84b174be1"/>
    <ds:schemaRef ds:uri="0a4c7994-10f8-498c-9887-1d711d9037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0181CF-DBF8-44EC-869F-5FC9A0B7F7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743</Words>
  <Application>Microsoft Office PowerPoint</Application>
  <PresentationFormat>On-screen Show (4:3)</PresentationFormat>
  <Paragraphs>229</Paragraphs>
  <Slides>11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Office-tema</vt:lpstr>
      <vt:lpstr>Picture</vt:lpstr>
      <vt:lpstr>SUBPRO research project Sigurd Skogestad (Director) </vt:lpstr>
      <vt:lpstr>Objective</vt:lpstr>
      <vt:lpstr>Partners</vt:lpstr>
      <vt:lpstr>Subsea Processing - any active treatment / handling of fluids at (or below) the seabed </vt:lpstr>
      <vt:lpstr>Organization</vt:lpstr>
      <vt:lpstr>Process Concepts – Projects &amp; People</vt:lpstr>
      <vt:lpstr>Fluid Characterization – Projects &amp; People</vt:lpstr>
      <vt:lpstr>System Control – Projects &amp; People</vt:lpstr>
      <vt:lpstr>Liquid/Liquid Separation &amp; Boosting Projects - Typical: Water separation and injection / disposal of produced water </vt:lpstr>
      <vt:lpstr>Gas / Liquid Separation &amp; Boosting Projects</vt:lpstr>
      <vt:lpstr>PowerPoint Presentation</vt:lpstr>
    </vt:vector>
  </TitlesOfParts>
  <Company>NTNU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NTNU presentation in TC meeeting 27.04.2016</dc:title>
  <dc:creator>Kolbjørn Skarpnes</dc:creator>
  <cp:lastModifiedBy>Sigurd Skogestad</cp:lastModifiedBy>
  <cp:revision>362</cp:revision>
  <cp:lastPrinted>2016-04-26T11:26:55Z</cp:lastPrinted>
  <dcterms:created xsi:type="dcterms:W3CDTF">2013-06-10T16:56:09Z</dcterms:created>
  <dcterms:modified xsi:type="dcterms:W3CDTF">2016-08-30T17:02:57Z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0x0101004F432A9BA6BEA946A1D344A8914A35FD00A096E9F669804A41872F6B3379F18189</vt:lpwstr>
  </property>
</Properties>
</file>