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4" r:id="rId2"/>
    <p:sldId id="415" r:id="rId3"/>
    <p:sldId id="336" r:id="rId4"/>
    <p:sldId id="344" r:id="rId5"/>
    <p:sldId id="345" r:id="rId6"/>
    <p:sldId id="346" r:id="rId7"/>
    <p:sldId id="351" r:id="rId8"/>
    <p:sldId id="339" r:id="rId9"/>
    <p:sldId id="348" r:id="rId10"/>
    <p:sldId id="354" r:id="rId11"/>
    <p:sldId id="347" r:id="rId12"/>
    <p:sldId id="355" r:id="rId13"/>
    <p:sldId id="368" r:id="rId14"/>
    <p:sldId id="369" r:id="rId15"/>
    <p:sldId id="357" r:id="rId16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9" autoAdjust="0"/>
    <p:restoredTop sz="90929" autoAdjust="0"/>
  </p:normalViewPr>
  <p:slideViewPr>
    <p:cSldViewPr snapToGrid="0">
      <p:cViewPr varScale="1">
        <p:scale>
          <a:sx n="108" d="100"/>
          <a:sy n="108" d="100"/>
        </p:scale>
        <p:origin x="108" y="4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D97C-F219-42B6-AD25-99B95FCE4967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271"/>
            <a:ext cx="2949099" cy="498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271"/>
            <a:ext cx="2949099" cy="498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C06DA-7F4B-4D17-8309-8A9CE13850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131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B8358-F7BB-4EB2-83C5-580AD83508F6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24A4-EF8F-4F95-9C4A-FBFE475D5F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5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3A60-BA3F-43FB-B497-6A9C65E5EE9E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31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88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5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3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17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88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17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13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65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53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18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D5CD50-6D3F-47FB-B802-DEF25FFC3EB4}" type="datetimeFigureOut">
              <a:rPr lang="nb-NO" smtClean="0"/>
              <a:t>30.08.2016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F999-A7DE-4AE7-9E73-235855A44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81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84BF999-A7DE-4AE7-9E73-235855A442B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 descr="logo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80" y="6465944"/>
            <a:ext cx="976089" cy="183326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1519209" y="6433166"/>
            <a:ext cx="386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Norwegian University of Science and Technology</a:t>
            </a:r>
            <a:endParaRPr lang="nb-NO" sz="120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54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te_e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3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trondheim_eriksso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9659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0219290" y="6231873"/>
            <a:ext cx="186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Foto</a:t>
            </a:r>
            <a:r>
              <a:rPr lang="nb-NO" sz="1200" dirty="0"/>
              <a:t>: Carl-Erik Eriksson</a:t>
            </a:r>
          </a:p>
        </p:txBody>
      </p:sp>
    </p:spTree>
    <p:extLst>
      <p:ext uri="{BB962C8B-B14F-4D97-AF65-F5344CB8AC3E}">
        <p14:creationId xmlns:p14="http://schemas.microsoft.com/office/powerpoint/2010/main" val="38062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ordly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791" y="0"/>
            <a:ext cx="7086209" cy="6195771"/>
          </a:xfrm>
          <a:prstGeom prst="rect">
            <a:avLst/>
          </a:prstGeom>
        </p:spPr>
      </p:pic>
      <p:pic>
        <p:nvPicPr>
          <p:cNvPr id="4" name="Bilde 3" descr="mr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27"/>
          <a:stretch/>
        </p:blipFill>
        <p:spPr>
          <a:xfrm>
            <a:off x="0" y="-448969"/>
            <a:ext cx="4874876" cy="3477477"/>
          </a:xfrm>
          <a:prstGeom prst="rect">
            <a:avLst/>
          </a:prstGeom>
        </p:spPr>
      </p:pic>
      <p:pic>
        <p:nvPicPr>
          <p:cNvPr id="5" name="Bilde 4" descr="arkitekt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2575"/>
            <a:ext cx="4964676" cy="29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bakklandet_brygge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332" y="-1"/>
            <a:ext cx="7650668" cy="6255263"/>
          </a:xfrm>
          <a:prstGeom prst="rect">
            <a:avLst/>
          </a:prstGeom>
        </p:spPr>
      </p:pic>
      <p:pic>
        <p:nvPicPr>
          <p:cNvPr id="9" name="Bilde 8" descr="bymark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2"/>
          <a:stretch/>
        </p:blipFill>
        <p:spPr>
          <a:xfrm>
            <a:off x="-1" y="2147348"/>
            <a:ext cx="4400217" cy="1931856"/>
          </a:xfrm>
          <a:prstGeom prst="rect">
            <a:avLst/>
          </a:prstGeom>
        </p:spPr>
      </p:pic>
      <p:pic>
        <p:nvPicPr>
          <p:cNvPr id="11" name="Bilde 10" descr="imm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00217" cy="1936980"/>
          </a:xfrm>
          <a:prstGeom prst="rect">
            <a:avLst/>
          </a:prstGeom>
        </p:spPr>
      </p:pic>
      <p:pic>
        <p:nvPicPr>
          <p:cNvPr id="15" name="Bilde 14" descr="domkirka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97273"/>
            <a:ext cx="4413046" cy="19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sol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74560" cy="3052357"/>
          </a:xfrm>
          <a:prstGeom prst="rect">
            <a:avLst/>
          </a:prstGeom>
        </p:spPr>
      </p:pic>
      <p:pic>
        <p:nvPicPr>
          <p:cNvPr id="6" name="Bilde 5" descr="lykkens_porta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160" y="0"/>
            <a:ext cx="7637840" cy="6247082"/>
          </a:xfrm>
          <a:prstGeom prst="rect">
            <a:avLst/>
          </a:prstGeom>
        </p:spPr>
      </p:pic>
      <p:pic>
        <p:nvPicPr>
          <p:cNvPr id="14" name="Bilde 13" descr="storheia_graakalle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94092"/>
            <a:ext cx="4374560" cy="30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nidarosdome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94093"/>
            <a:ext cx="4374560" cy="3052356"/>
          </a:xfrm>
          <a:prstGeom prst="rect">
            <a:avLst/>
          </a:prstGeom>
        </p:spPr>
      </p:pic>
      <p:pic>
        <p:nvPicPr>
          <p:cNvPr id="8" name="Bilde 7" descr="tyholttaarne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374561" cy="3061550"/>
          </a:xfrm>
          <a:prstGeom prst="rect">
            <a:avLst/>
          </a:prstGeom>
        </p:spPr>
      </p:pic>
      <p:pic>
        <p:nvPicPr>
          <p:cNvPr id="6" name="Bilde 5" descr="lykkens_porta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160" y="0"/>
            <a:ext cx="7637840" cy="6247082"/>
          </a:xfrm>
          <a:prstGeom prst="rect">
            <a:avLst/>
          </a:prstGeom>
        </p:spPr>
      </p:pic>
      <p:pic>
        <p:nvPicPr>
          <p:cNvPr id="5" name="Bilde 4" descr="festningen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971" y="0"/>
            <a:ext cx="7633029" cy="62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llesund_hb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156" y="-1"/>
            <a:ext cx="3025211" cy="2565537"/>
          </a:xfrm>
          <a:prstGeom prst="rect">
            <a:avLst/>
          </a:prstGeom>
        </p:spPr>
      </p:pic>
      <p:pic>
        <p:nvPicPr>
          <p:cNvPr id="8" name="Picture 16" descr="Immatrikuleringen_1923_hele_8bit_pp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1620" y="0"/>
            <a:ext cx="5790380" cy="628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 descr="realfagbygge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7952"/>
            <a:ext cx="6260367" cy="3527614"/>
          </a:xfrm>
          <a:prstGeom prst="rect">
            <a:avLst/>
          </a:prstGeom>
        </p:spPr>
      </p:pic>
      <p:pic>
        <p:nvPicPr>
          <p:cNvPr id="3" name="Bilde 2" descr="gjovik_hb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0383" cy="25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536" y="302098"/>
            <a:ext cx="8570799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n-NO" sz="4000" b="1" dirty="0" err="1" smtClean="0">
                <a:solidFill>
                  <a:schemeClr val="tx1"/>
                </a:solidFill>
                <a:latin typeface="Arial MT Bold" charset="0"/>
              </a:rPr>
              <a:t>Academic</a:t>
            </a:r>
            <a:r>
              <a:rPr lang="nn-NO" sz="4000" b="1" dirty="0" smtClean="0">
                <a:solidFill>
                  <a:schemeClr val="tx1"/>
                </a:solidFill>
                <a:latin typeface="Arial MT Bold" charset="0"/>
              </a:rPr>
              <a:t> </a:t>
            </a:r>
            <a:r>
              <a:rPr lang="nn-NO" sz="4000" b="1" dirty="0" err="1" smtClean="0">
                <a:solidFill>
                  <a:schemeClr val="tx1"/>
                </a:solidFill>
                <a:latin typeface="Arial MT Bold" charset="0"/>
              </a:rPr>
              <a:t>history</a:t>
            </a:r>
            <a:endParaRPr lang="nb-NO" sz="4000" b="1" dirty="0">
              <a:solidFill>
                <a:schemeClr val="tx1"/>
              </a:solidFill>
              <a:latin typeface="Arial MT Bold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79302" y="1181713"/>
            <a:ext cx="10153256" cy="56057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b="1" dirty="0" smtClean="0"/>
              <a:t>1217  	</a:t>
            </a:r>
            <a:r>
              <a:rPr lang="en-GB" b="1" dirty="0" err="1" smtClean="0"/>
              <a:t>Schola</a:t>
            </a:r>
            <a:r>
              <a:rPr lang="en-GB" b="1" dirty="0" smtClean="0"/>
              <a:t> </a:t>
            </a:r>
            <a:r>
              <a:rPr lang="en-GB" b="1" dirty="0" err="1" smtClean="0"/>
              <a:t>Cathedralis</a:t>
            </a:r>
            <a:r>
              <a:rPr lang="en-GB" b="1" dirty="0" smtClean="0"/>
              <a:t> </a:t>
            </a:r>
            <a:r>
              <a:rPr lang="en-GB" b="1" dirty="0" err="1" smtClean="0"/>
              <a:t>Nidrosiensis</a:t>
            </a:r>
            <a:endParaRPr lang="en-GB" b="1" dirty="0" smtClean="0"/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b="1" dirty="0" smtClean="0"/>
              <a:t>1760  	Royal Norwegian Society of Sciences and Letters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b="1" dirty="0" smtClean="0"/>
              <a:t>1910  	Norwegian Institute of Technology (NTH)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sz="1700" dirty="0" smtClean="0"/>
              <a:t>1922  	Norwegian Teachers’ College [in Trondheim] (NLHT)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sz="1700" b="1" dirty="0" smtClean="0"/>
              <a:t>1950	SINTEF (the Foundation for Technical and Industrial Research at NTH)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sz="1700" dirty="0" smtClean="0"/>
              <a:t>1955	Norwegian Academy of Technological Sciences (NTVA) (Trondheim)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sz="1700" dirty="0" smtClean="0"/>
              <a:t>1968  	University in Trondheim (UNIT)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sz="1700" dirty="0" smtClean="0"/>
              <a:t>1973  	</a:t>
            </a:r>
            <a:r>
              <a:rPr lang="en-GB" sz="1700" dirty="0" err="1" smtClean="0"/>
              <a:t>Trøndelag</a:t>
            </a:r>
            <a:r>
              <a:rPr lang="en-GB" sz="1700" dirty="0" smtClean="0"/>
              <a:t> Music Conservatory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sz="1700" dirty="0" smtClean="0"/>
              <a:t>1974  	Department of Medicine (from 1984: The Faculty of Medicine)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AutoNum type="arabicPlain" startAt="1979"/>
            </a:pPr>
            <a:r>
              <a:rPr lang="en-GB" sz="1700" dirty="0" smtClean="0"/>
              <a:t> 	Trondheim Academy of Fine Art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AutoNum type="arabicPlain" startAt="1979"/>
            </a:pPr>
            <a:r>
              <a:rPr lang="en-GB" sz="1700" dirty="0" smtClean="0"/>
              <a:t> 	Norwegian College of General Sciences (AVH) (previously NLHT)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GB" sz="1700" dirty="0" smtClean="0"/>
              <a:t>1994	University Colleges in </a:t>
            </a:r>
            <a:r>
              <a:rPr lang="en-GB" sz="1700" dirty="0" err="1" smtClean="0"/>
              <a:t>Sør-Trøndelag</a:t>
            </a:r>
            <a:r>
              <a:rPr lang="en-GB" sz="1700" dirty="0" smtClean="0"/>
              <a:t>, </a:t>
            </a:r>
            <a:r>
              <a:rPr lang="en-GB" sz="1700" dirty="0" err="1" smtClean="0"/>
              <a:t>Gjøvik</a:t>
            </a:r>
            <a:r>
              <a:rPr lang="en-GB" sz="1700" dirty="0" smtClean="0"/>
              <a:t> and </a:t>
            </a:r>
            <a:r>
              <a:rPr lang="en-GB" sz="1700" dirty="0" err="1" smtClean="0"/>
              <a:t>Ålesund</a:t>
            </a:r>
            <a:r>
              <a:rPr lang="en-GB" sz="1700" dirty="0" smtClean="0"/>
              <a:t> are established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sz="1700" b="1" dirty="0" smtClean="0"/>
              <a:t>1996  	Norwegian University of Science and </a:t>
            </a:r>
            <a:r>
              <a:rPr lang="en-GB" sz="1700" b="1" dirty="0" smtClean="0"/>
              <a:t>Technology (NTNU)</a:t>
            </a:r>
            <a:endParaRPr lang="en-GB" sz="1700" b="1" dirty="0" smtClean="0"/>
          </a:p>
          <a:p>
            <a:pPr>
              <a:lnSpc>
                <a:spcPct val="115000"/>
              </a:lnSpc>
              <a:spcBef>
                <a:spcPct val="0"/>
              </a:spcBef>
              <a:buFontTx/>
              <a:buAutoNum type="arabicPlain" startAt="2010"/>
            </a:pPr>
            <a:r>
              <a:rPr lang="en-GB" sz="1700" dirty="0" smtClean="0"/>
              <a:t> 	Trondheim celebrates 250 years as an academic city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GB" sz="1700" b="1" dirty="0" smtClean="0"/>
              <a:t>2016	University Colleges in </a:t>
            </a:r>
            <a:r>
              <a:rPr lang="en-GB" sz="1700" b="1" dirty="0" err="1" smtClean="0"/>
              <a:t>Sør-Trøndelag</a:t>
            </a:r>
            <a:r>
              <a:rPr lang="en-GB" sz="1700" b="1" dirty="0" smtClean="0"/>
              <a:t>, </a:t>
            </a:r>
            <a:r>
              <a:rPr lang="en-GB" sz="1700" b="1" dirty="0" err="1" smtClean="0"/>
              <a:t>Gjøvik</a:t>
            </a:r>
            <a:r>
              <a:rPr lang="en-GB" sz="1700" b="1" dirty="0" smtClean="0"/>
              <a:t> and </a:t>
            </a:r>
            <a:r>
              <a:rPr lang="en-GB" sz="1700" b="1" dirty="0" err="1" smtClean="0"/>
              <a:t>Ålesund</a:t>
            </a:r>
            <a:r>
              <a:rPr lang="en-GB" sz="1700" b="1" dirty="0" smtClean="0"/>
              <a:t> merge with NTNU</a:t>
            </a:r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36711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6096" y="1102742"/>
            <a:ext cx="8570799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4000" b="1" dirty="0" err="1" smtClean="0">
                <a:solidFill>
                  <a:schemeClr val="tx1"/>
                </a:solidFill>
              </a:rPr>
              <a:t>NTNU’s</a:t>
            </a:r>
            <a:r>
              <a:rPr lang="nb-NO" sz="4000" b="1" dirty="0" smtClean="0">
                <a:solidFill>
                  <a:schemeClr val="tx1"/>
                </a:solidFill>
              </a:rPr>
              <a:t> </a:t>
            </a:r>
            <a:r>
              <a:rPr lang="nb-NO" sz="4000" b="1" dirty="0" err="1" smtClean="0">
                <a:solidFill>
                  <a:schemeClr val="tx1"/>
                </a:solidFill>
              </a:rPr>
              <a:t>vision</a:t>
            </a:r>
            <a:r>
              <a:rPr lang="nb-NO" sz="4000" b="1" dirty="0">
                <a:solidFill>
                  <a:schemeClr val="tx1"/>
                </a:solidFill>
              </a:rPr>
              <a:t>:</a:t>
            </a:r>
            <a:r>
              <a:rPr lang="nb-NO" sz="3600" dirty="0">
                <a:solidFill>
                  <a:schemeClr val="tx1"/>
                </a:solidFill>
              </a:rPr>
              <a:t/>
            </a:r>
            <a:br>
              <a:rPr lang="nb-NO" sz="3600" dirty="0">
                <a:solidFill>
                  <a:schemeClr val="tx1"/>
                </a:solidFill>
              </a:rPr>
            </a:br>
            <a:r>
              <a:rPr lang="nb-NO" sz="4000" b="1" dirty="0" smtClean="0">
                <a:solidFill>
                  <a:schemeClr val="tx1"/>
                </a:solidFill>
                <a:latin typeface="Arial MT Bold" charset="0"/>
              </a:rPr>
              <a:t>Knowledge for a </a:t>
            </a:r>
            <a:r>
              <a:rPr lang="nb-NO" sz="4000" b="1" dirty="0" err="1" smtClean="0">
                <a:solidFill>
                  <a:schemeClr val="tx1"/>
                </a:solidFill>
                <a:latin typeface="Arial MT Bold" charset="0"/>
              </a:rPr>
              <a:t>better</a:t>
            </a:r>
            <a:r>
              <a:rPr lang="nb-NO" sz="4000" b="1" dirty="0" smtClean="0">
                <a:solidFill>
                  <a:schemeClr val="tx1"/>
                </a:solidFill>
                <a:latin typeface="Arial MT Bold" charset="0"/>
              </a:rPr>
              <a:t> </a:t>
            </a:r>
            <a:r>
              <a:rPr lang="nb-NO" sz="4000" b="1" dirty="0" err="1" smtClean="0">
                <a:solidFill>
                  <a:schemeClr val="tx1"/>
                </a:solidFill>
                <a:latin typeface="Arial MT Bold" charset="0"/>
              </a:rPr>
              <a:t>world</a:t>
            </a:r>
            <a:endParaRPr lang="nb-NO" sz="4000" b="1" dirty="0" smtClean="0">
              <a:solidFill>
                <a:schemeClr val="tx1"/>
              </a:solidFill>
              <a:latin typeface="Arial MT Bold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7543" y="2570267"/>
            <a:ext cx="7425987" cy="24809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/>
              <a:t>Set the standard for developing cutting-edge knowledge.</a:t>
            </a:r>
          </a:p>
          <a:p>
            <a:r>
              <a:rPr lang="en-GB" dirty="0" smtClean="0"/>
              <a:t>Create economic, cultural and social value.</a:t>
            </a:r>
          </a:p>
          <a:p>
            <a:r>
              <a:rPr lang="en-GB" dirty="0" smtClean="0"/>
              <a:t>Use the university’s technical and scientific main profile, its academic breadth and interdisciplinary expertise to address the challenges facing Norway and the world.</a:t>
            </a:r>
            <a:endParaRPr lang="en-GB" dirty="0"/>
          </a:p>
        </p:txBody>
      </p:sp>
      <p:pic>
        <p:nvPicPr>
          <p:cNvPr id="2" name="Bilde 1" descr="kunnskap_for_en_bedre_epl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120" y="1337956"/>
            <a:ext cx="3527948" cy="37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99861" y="919530"/>
            <a:ext cx="9010229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4000" b="1" dirty="0" smtClean="0">
                <a:solidFill>
                  <a:schemeClr val="tx1"/>
                </a:solidFill>
                <a:latin typeface="Arial MT Bold" charset="0"/>
              </a:rPr>
              <a:t>Organization, </a:t>
            </a:r>
            <a:r>
              <a:rPr lang="nb-NO" sz="4000" b="1" dirty="0" err="1" smtClean="0">
                <a:solidFill>
                  <a:schemeClr val="tx1"/>
                </a:solidFill>
                <a:latin typeface="Arial MT Bold" charset="0"/>
              </a:rPr>
              <a:t>budget</a:t>
            </a:r>
            <a:r>
              <a:rPr lang="nb-NO" sz="4000" b="1" dirty="0" smtClean="0">
                <a:solidFill>
                  <a:schemeClr val="tx1"/>
                </a:solidFill>
                <a:latin typeface="Arial MT Bold" charset="0"/>
              </a:rPr>
              <a:t> and staff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68895" y="1928486"/>
            <a:ext cx="7702790" cy="39524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/>
              <a:t>14 faculties and 70 departments and divisions</a:t>
            </a:r>
          </a:p>
          <a:p>
            <a:r>
              <a:rPr lang="en-GB" dirty="0" smtClean="0"/>
              <a:t>Operating income: NOK 7.6 billion.</a:t>
            </a:r>
          </a:p>
          <a:p>
            <a:r>
              <a:rPr lang="en-GB" dirty="0" smtClean="0"/>
              <a:t>FTE: 6700, of which 4053 are in teaching, </a:t>
            </a:r>
            <a:br>
              <a:rPr lang="en-GB" dirty="0" smtClean="0"/>
            </a:br>
            <a:r>
              <a:rPr lang="en-GB" dirty="0" smtClean="0"/>
              <a:t>research and outreach positions (39 % female).</a:t>
            </a:r>
          </a:p>
          <a:p>
            <a:r>
              <a:rPr lang="en-GB" dirty="0" smtClean="0"/>
              <a:t>Premises: 734 000 square metres either owned </a:t>
            </a:r>
            <a:br>
              <a:rPr lang="en-GB" dirty="0" smtClean="0"/>
            </a:br>
            <a:r>
              <a:rPr lang="en-GB" dirty="0" smtClean="0"/>
              <a:t>or rented.</a:t>
            </a:r>
          </a:p>
          <a:p>
            <a:r>
              <a:rPr lang="en-GB" dirty="0" smtClean="0"/>
              <a:t>Close cooperation with SINTEF, </a:t>
            </a:r>
            <a:r>
              <a:rPr lang="nb-NO"/>
              <a:t>St. Olavs Hospital </a:t>
            </a:r>
            <a:r>
              <a:rPr lang="en-GB" dirty="0" smtClean="0"/>
              <a:t>and NTNU Social Research AS.</a:t>
            </a:r>
            <a:endParaRPr lang="en-GB" dirty="0"/>
          </a:p>
        </p:txBody>
      </p:sp>
      <p:pic>
        <p:nvPicPr>
          <p:cNvPr id="6" name="Bilde 5" descr="hb_nordly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2" r="27009"/>
          <a:stretch/>
        </p:blipFill>
        <p:spPr>
          <a:xfrm>
            <a:off x="8323236" y="0"/>
            <a:ext cx="3868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6096" y="773981"/>
            <a:ext cx="4342885" cy="8041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4000" b="1" dirty="0" smtClean="0">
                <a:solidFill>
                  <a:schemeClr val="tx1"/>
                </a:solidFill>
                <a:latin typeface="Arial MT Bold" charset="0"/>
              </a:rPr>
              <a:t>Studies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7543" y="1677114"/>
            <a:ext cx="7364501" cy="44807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b-NO" dirty="0" err="1" smtClean="0"/>
              <a:t>Primary</a:t>
            </a:r>
            <a:r>
              <a:rPr lang="nb-NO" dirty="0" smtClean="0"/>
              <a:t> </a:t>
            </a:r>
            <a:r>
              <a:rPr lang="nb-NO" dirty="0" err="1" smtClean="0"/>
              <a:t>responsibility</a:t>
            </a:r>
            <a:r>
              <a:rPr lang="nb-NO" dirty="0" smtClean="0"/>
              <a:t> for </a:t>
            </a:r>
            <a:r>
              <a:rPr lang="nb-NO" dirty="0" err="1" smtClean="0"/>
              <a:t>educating</a:t>
            </a:r>
            <a:r>
              <a:rPr lang="nb-NO" dirty="0" smtClean="0"/>
              <a:t> </a:t>
            </a:r>
            <a:r>
              <a:rPr lang="nb-NO" dirty="0" err="1" smtClean="0"/>
              <a:t>Norway’s</a:t>
            </a:r>
            <a:r>
              <a:rPr lang="nb-NO" dirty="0" smtClean="0"/>
              <a:t> </a:t>
            </a:r>
            <a:r>
              <a:rPr lang="nb-NO" dirty="0" err="1" smtClean="0"/>
              <a:t>engineers</a:t>
            </a:r>
            <a:r>
              <a:rPr lang="nb-NO" dirty="0" smtClean="0"/>
              <a:t> and </a:t>
            </a:r>
            <a:r>
              <a:rPr lang="nb-NO" dirty="0" err="1" smtClean="0"/>
              <a:t>technical</a:t>
            </a:r>
            <a:r>
              <a:rPr lang="nb-NO" dirty="0" smtClean="0"/>
              <a:t> </a:t>
            </a:r>
            <a:r>
              <a:rPr lang="nb-NO" dirty="0" err="1" smtClean="0"/>
              <a:t>experts</a:t>
            </a:r>
            <a:r>
              <a:rPr lang="nb-NO" dirty="0" smtClean="0"/>
              <a:t>.</a:t>
            </a:r>
          </a:p>
          <a:p>
            <a:pPr>
              <a:buFont typeface="Arial"/>
              <a:buChar char="•"/>
            </a:pPr>
            <a:r>
              <a:rPr lang="en-GB" dirty="0"/>
              <a:t>33 000 students in Trondheim, 3 500 students in </a:t>
            </a:r>
            <a:r>
              <a:rPr lang="en-GB" dirty="0" err="1"/>
              <a:t>Gjøvik</a:t>
            </a:r>
            <a:r>
              <a:rPr lang="en-GB" dirty="0"/>
              <a:t> and 2500 students in </a:t>
            </a:r>
            <a:r>
              <a:rPr lang="en-GB" dirty="0" err="1"/>
              <a:t>Ålesund</a:t>
            </a:r>
            <a:r>
              <a:rPr lang="en-GB" dirty="0"/>
              <a:t> (round numbers).</a:t>
            </a:r>
          </a:p>
          <a:p>
            <a:pPr>
              <a:buFont typeface="Arial"/>
              <a:buChar char="•"/>
            </a:pPr>
            <a:r>
              <a:rPr lang="en-GB" dirty="0"/>
              <a:t>6553 graduated with a completed degree in 2014.</a:t>
            </a:r>
          </a:p>
          <a:p>
            <a:pPr>
              <a:buFont typeface="Arial"/>
              <a:buChar char="•"/>
            </a:pPr>
            <a:r>
              <a:rPr lang="en-GB" dirty="0"/>
              <a:t>6000 </a:t>
            </a:r>
            <a:r>
              <a:rPr lang="nb-NO" dirty="0" err="1"/>
              <a:t>participants</a:t>
            </a:r>
            <a:r>
              <a:rPr lang="nb-NO" dirty="0"/>
              <a:t> </a:t>
            </a:r>
            <a:r>
              <a:rPr lang="en-GB" dirty="0"/>
              <a:t>in continuing education courses with credit in 2014.</a:t>
            </a:r>
          </a:p>
          <a:p>
            <a:pPr>
              <a:buFont typeface="Arial"/>
              <a:buChar char="•"/>
            </a:pPr>
            <a:r>
              <a:rPr lang="en-GB" dirty="0"/>
              <a:t>3000 international students.</a:t>
            </a:r>
            <a:endParaRPr lang="en-GB" dirty="0">
              <a:cs typeface="Arial"/>
            </a:endParaRPr>
          </a:p>
          <a:p>
            <a:endParaRPr lang="nb-NO" dirty="0"/>
          </a:p>
        </p:txBody>
      </p:sp>
      <p:pic>
        <p:nvPicPr>
          <p:cNvPr id="6" name="Bilde 5" descr="stu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720" y="1"/>
            <a:ext cx="4148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6096" y="707718"/>
            <a:ext cx="1115261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4000" b="1" dirty="0" smtClean="0">
                <a:solidFill>
                  <a:schemeClr val="tx1"/>
                </a:solidFill>
                <a:latin typeface="Arial MT Bold" charset="0"/>
              </a:rPr>
              <a:t>Research and </a:t>
            </a:r>
            <a:r>
              <a:rPr lang="nb-NO" sz="4000" b="1" dirty="0" err="1" smtClean="0">
                <a:solidFill>
                  <a:schemeClr val="tx1"/>
                </a:solidFill>
                <a:latin typeface="Arial MT Bold" charset="0"/>
              </a:rPr>
              <a:t>industry</a:t>
            </a:r>
            <a:r>
              <a:rPr lang="nb-NO" sz="4000" b="1" dirty="0" smtClean="0">
                <a:solidFill>
                  <a:schemeClr val="tx1"/>
                </a:solidFill>
                <a:latin typeface="Arial MT Bold" charset="0"/>
              </a:rPr>
              <a:t> </a:t>
            </a:r>
            <a:r>
              <a:rPr lang="nb-NO" sz="4000" b="1" dirty="0" err="1" smtClean="0">
                <a:solidFill>
                  <a:schemeClr val="tx1"/>
                </a:solidFill>
                <a:latin typeface="Arial MT Bold" charset="0"/>
              </a:rPr>
              <a:t>partnerships</a:t>
            </a:r>
            <a:endParaRPr lang="nb-NO" sz="4000" b="1" dirty="0" smtClean="0">
              <a:solidFill>
                <a:schemeClr val="tx1"/>
              </a:solidFill>
              <a:latin typeface="Arial MT Bold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7542" y="1610852"/>
            <a:ext cx="11151165" cy="43118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/>
              <a:t>PhDs: 340 doctoral degrees awarded in 2015.</a:t>
            </a:r>
          </a:p>
          <a:p>
            <a:r>
              <a:rPr lang="en-GB" dirty="0" smtClean="0"/>
              <a:t>Approximately 120 laboratories.</a:t>
            </a:r>
          </a:p>
          <a:p>
            <a:r>
              <a:rPr lang="en-GB" dirty="0" smtClean="0"/>
              <a:t>Norway’s largest participant in the EU’s Horizon 2020 (H2020). </a:t>
            </a:r>
            <a:br>
              <a:rPr lang="en-GB" dirty="0" smtClean="0"/>
            </a:br>
            <a:r>
              <a:rPr lang="en-GB" dirty="0" smtClean="0"/>
              <a:t>Participant in 38 projects, of which 2 are ERC projects and 10 for which </a:t>
            </a:r>
            <a:br>
              <a:rPr lang="en-GB" dirty="0" smtClean="0"/>
            </a:br>
            <a:r>
              <a:rPr lang="en-GB" dirty="0" smtClean="0"/>
              <a:t>the university is coordinator</a:t>
            </a:r>
            <a:r>
              <a:rPr lang="en-GB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341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ittel_e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35" y="549866"/>
            <a:ext cx="4933994" cy="2400648"/>
          </a:xfrm>
          <a:prstGeom prst="rect">
            <a:avLst/>
          </a:prstGeom>
        </p:spPr>
      </p:pic>
      <p:pic>
        <p:nvPicPr>
          <p:cNvPr id="9" name="Bilde 8" descr="symboler_eng_stor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33" y="3503330"/>
            <a:ext cx="9356355" cy="207566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654" y="666188"/>
            <a:ext cx="2880360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obe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4363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75839" y="750648"/>
            <a:ext cx="4174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2014 Nobel </a:t>
            </a:r>
            <a:r>
              <a:rPr lang="nb-NO" sz="3200" b="1" dirty="0" err="1" smtClean="0"/>
              <a:t>Prize</a:t>
            </a:r>
            <a:r>
              <a:rPr lang="nb-NO" sz="3200" b="1" dirty="0" smtClean="0"/>
              <a:t> </a:t>
            </a:r>
            <a:endParaRPr lang="nb-NO" sz="32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75839" y="1490756"/>
            <a:ext cx="3707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NTNU professors</a:t>
            </a:r>
          </a:p>
          <a:p>
            <a:r>
              <a:rPr lang="en-GB" sz="2000" dirty="0" smtClean="0"/>
              <a:t>May-Britt Moser and</a:t>
            </a:r>
          </a:p>
          <a:p>
            <a:r>
              <a:rPr lang="en-GB" sz="2000" dirty="0" err="1" smtClean="0"/>
              <a:t>Edvard</a:t>
            </a:r>
            <a:r>
              <a:rPr lang="en-GB" sz="2000" dirty="0" smtClean="0"/>
              <a:t> Moser were </a:t>
            </a:r>
            <a:br>
              <a:rPr lang="en-GB" sz="2000" dirty="0" smtClean="0"/>
            </a:br>
            <a:r>
              <a:rPr lang="en-GB" sz="2000" dirty="0" smtClean="0"/>
              <a:t>awarded the 2014 Nobel</a:t>
            </a:r>
            <a:br>
              <a:rPr lang="en-GB" sz="2000" dirty="0" smtClean="0"/>
            </a:br>
            <a:r>
              <a:rPr lang="en-GB" sz="2000" dirty="0" smtClean="0"/>
              <a:t>Prize in Physiology or</a:t>
            </a:r>
            <a:br>
              <a:rPr lang="en-GB" sz="2000" dirty="0" smtClean="0"/>
            </a:br>
            <a:r>
              <a:rPr lang="en-GB" sz="2000" dirty="0" smtClean="0"/>
              <a:t>Medicine for their </a:t>
            </a:r>
            <a:br>
              <a:rPr lang="en-GB" sz="2000" dirty="0" smtClean="0"/>
            </a:br>
            <a:r>
              <a:rPr lang="en-GB" sz="2000" dirty="0" smtClean="0"/>
              <a:t>discovery of cells </a:t>
            </a:r>
            <a:br>
              <a:rPr lang="en-GB" sz="2000" dirty="0" smtClean="0"/>
            </a:br>
            <a:r>
              <a:rPr lang="en-GB" sz="2000" dirty="0" smtClean="0"/>
              <a:t>that constitute</a:t>
            </a:r>
            <a:br>
              <a:rPr lang="en-GB" sz="2000" dirty="0" smtClean="0"/>
            </a:br>
            <a:r>
              <a:rPr lang="en-GB" sz="2000" dirty="0" smtClean="0"/>
              <a:t>an “inner GPS” in </a:t>
            </a:r>
            <a:br>
              <a:rPr lang="en-GB" sz="2000" dirty="0" smtClean="0"/>
            </a:br>
            <a:r>
              <a:rPr lang="en-GB" sz="2000" dirty="0" smtClean="0"/>
              <a:t>the brain. </a:t>
            </a:r>
          </a:p>
          <a:p>
            <a:endParaRPr lang="en-GB" sz="2000" dirty="0"/>
          </a:p>
        </p:txBody>
      </p:sp>
      <p:pic>
        <p:nvPicPr>
          <p:cNvPr id="4" name="Bilde 3" descr="medalje_bru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6878" y="3899877"/>
            <a:ext cx="2137508" cy="21375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5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6097" y="382505"/>
            <a:ext cx="7263774" cy="17949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4000" b="1" dirty="0">
                <a:solidFill>
                  <a:schemeClr val="tx1"/>
                </a:solidFill>
                <a:latin typeface="Arial MT Bold" charset="0"/>
              </a:rPr>
              <a:t>Trondheim</a:t>
            </a:r>
          </a:p>
          <a:p>
            <a:pPr>
              <a:defRPr/>
            </a:pPr>
            <a:r>
              <a:rPr lang="nb-NO" sz="3600" b="1" dirty="0">
                <a:solidFill>
                  <a:schemeClr val="tx1"/>
                </a:solidFill>
                <a:latin typeface="Arial MT Bold" charset="0"/>
              </a:rPr>
              <a:t>– </a:t>
            </a:r>
            <a:r>
              <a:rPr lang="nb-NO" sz="3600" b="1" dirty="0" err="1" smtClean="0">
                <a:solidFill>
                  <a:schemeClr val="tx1"/>
                </a:solidFill>
                <a:latin typeface="Arial MT Bold" charset="0"/>
              </a:rPr>
              <a:t>Norway’s</a:t>
            </a:r>
            <a:r>
              <a:rPr lang="nb-NO" sz="3600" b="1" dirty="0" smtClean="0">
                <a:solidFill>
                  <a:schemeClr val="tx1"/>
                </a:solidFill>
                <a:latin typeface="Arial MT Bold" charset="0"/>
              </a:rPr>
              <a:t> best student city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7543" y="1857568"/>
            <a:ext cx="6847069" cy="44159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dirty="0" smtClean="0"/>
              <a:t>Every fifth Trondheim resident is a student.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dirty="0" err="1" smtClean="0"/>
              <a:t>Studentersamfundet</a:t>
            </a:r>
            <a:r>
              <a:rPr lang="en-GB" dirty="0" smtClean="0"/>
              <a:t> is a building owned by and for students, offering concerts and events.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dirty="0" smtClean="0"/>
              <a:t>UKA is Norway’s largest cultural event.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dirty="0" smtClean="0"/>
              <a:t>International student festival (</a:t>
            </a:r>
            <a:r>
              <a:rPr lang="en-GB" dirty="0" err="1" smtClean="0"/>
              <a:t>ISFiT</a:t>
            </a:r>
            <a:r>
              <a:rPr lang="en-GB" dirty="0" smtClean="0"/>
              <a:t>).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dirty="0" smtClean="0"/>
              <a:t>NTNUI is Norway’s largest and most comprehensive sports association with more than 12 000 members.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dirty="0" smtClean="0"/>
              <a:t>New vision to be the best Nordic student city</a:t>
            </a:r>
            <a:endParaRPr lang="en-GB" dirty="0"/>
          </a:p>
        </p:txBody>
      </p:sp>
      <p:pic>
        <p:nvPicPr>
          <p:cNvPr id="6" name="Bilde 5" descr="campus_jente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284" y="0"/>
            <a:ext cx="4371715" cy="68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Arial MT Bold</vt:lpstr>
      <vt:lpstr>Calibri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Høgskolen i Sør-Trøndelag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for  fusjonsarbeidet</dc:title>
  <dc:creator>Karina Kojedahl Bjørkedal</dc:creator>
  <cp:lastModifiedBy>Sigurd Skogestad</cp:lastModifiedBy>
  <cp:revision>650</cp:revision>
  <cp:lastPrinted>2015-08-05T09:28:47Z</cp:lastPrinted>
  <dcterms:created xsi:type="dcterms:W3CDTF">2015-05-07T09:11:31Z</dcterms:created>
  <dcterms:modified xsi:type="dcterms:W3CDTF">2016-08-30T16:10:57Z</dcterms:modified>
</cp:coreProperties>
</file>