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8" r:id="rId4"/>
    <p:sldId id="269" r:id="rId5"/>
    <p:sldId id="270" r:id="rId6"/>
    <p:sldId id="271" r:id="rId7"/>
    <p:sldId id="277" r:id="rId8"/>
    <p:sldId id="273" r:id="rId9"/>
    <p:sldId id="275" r:id="rId10"/>
    <p:sldId id="263" r:id="rId11"/>
    <p:sldId id="258" r:id="rId12"/>
    <p:sldId id="266" r:id="rId13"/>
    <p:sldId id="265" r:id="rId14"/>
    <p:sldId id="260" r:id="rId15"/>
    <p:sldId id="261" r:id="rId16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23FDE-FB5A-4D04-802F-34039D4542A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2A994-8AC0-41DF-88A1-2292C025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678712-4860-439F-B9D7-A7F76C3DB4D8}" type="slidenum">
              <a:rPr lang="nb-NO" altLang="nn-NO" sz="1300">
                <a:latin typeface="Times" panose="02020603050405020304" pitchFamily="18" charset="0"/>
              </a:rPr>
              <a:pPr/>
              <a:t>2</a:t>
            </a:fld>
            <a:endParaRPr lang="nb-NO" altLang="nn-NO" sz="1300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70717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22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105" indent="-286579" defTabSz="9632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6315" indent="-229263" defTabSz="96322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4841" indent="-229263" defTabSz="96322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3366" indent="-229263" defTabSz="96322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1892" indent="-229263" defTabSz="963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0418" indent="-229263" defTabSz="963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8944" indent="-229263" defTabSz="963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7470" indent="-229263" defTabSz="963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DBCDF77-5FE5-483C-8182-FECAE73E390C}" type="slidenum">
              <a:rPr lang="nb-NO" altLang="nn-NO" sz="1300">
                <a:latin typeface="Times" pitchFamily="18" charset="0"/>
              </a:rPr>
              <a:pPr>
                <a:defRPr/>
              </a:pPr>
              <a:t>3</a:t>
            </a:fld>
            <a:endParaRPr lang="nb-NO" altLang="nn-NO" sz="13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74675"/>
            <a:ext cx="3673475" cy="27559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3503" y="3503237"/>
            <a:ext cx="7216379" cy="3330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7" rIns="91697"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98333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D1D81-21D8-45F8-BADC-1C887B9CEDC6}" type="slidenum">
              <a:rPr lang="nn-NO" smtClean="0"/>
              <a:pPr>
                <a:defRPr/>
              </a:pPr>
              <a:t>5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95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5788" y="574675"/>
            <a:ext cx="3673475" cy="27559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3503" y="3503237"/>
            <a:ext cx="7216379" cy="3330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97754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nb-NO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BDABBE-BC0C-4788-8275-737BC373296F}" type="slidenum">
              <a:rPr lang="nb-NO" altLang="nn-NO"/>
              <a:pPr/>
              <a:t>7</a:t>
            </a:fld>
            <a:endParaRPr lang="nb-NO" altLang="nn-NO"/>
          </a:p>
        </p:txBody>
      </p:sp>
    </p:spTree>
    <p:extLst>
      <p:ext uri="{BB962C8B-B14F-4D97-AF65-F5344CB8AC3E}">
        <p14:creationId xmlns:p14="http://schemas.microsoft.com/office/powerpoint/2010/main" val="250772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A994-8AC0-41DF-88A1-2292C025CB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57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0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5EE4-E826-4332-97DB-540A34484CC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6EB7-668C-4B95-B224-6773C027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strategies for optimal </a:t>
            </a:r>
            <a:r>
              <a:rPr lang="en-US" dirty="0" smtClean="0"/>
              <a:t>operation </a:t>
            </a:r>
            <a:r>
              <a:rPr lang="en-US" dirty="0"/>
              <a:t>of complete </a:t>
            </a:r>
            <a:r>
              <a:rPr lang="en-US" dirty="0" smtClean="0"/>
              <a:t>plants</a:t>
            </a:r>
            <a:br>
              <a:rPr lang="en-US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err="1" smtClean="0"/>
              <a:t>Plantwide</a:t>
            </a:r>
            <a:r>
              <a:rPr lang="nb-NO" sz="2200" dirty="0" smtClean="0"/>
              <a:t> </a:t>
            </a:r>
            <a:r>
              <a:rPr lang="nb-NO" sz="2200" dirty="0" err="1" smtClean="0"/>
              <a:t>control</a:t>
            </a:r>
            <a:r>
              <a:rPr lang="nb-NO" sz="2200" dirty="0" smtClean="0"/>
              <a:t> - With </a:t>
            </a:r>
            <a:r>
              <a:rPr lang="nb-NO" sz="2200" dirty="0" err="1" smtClean="0"/>
              <a:t>focus</a:t>
            </a:r>
            <a:r>
              <a:rPr lang="nb-NO" sz="2200" dirty="0" smtClean="0"/>
              <a:t> </a:t>
            </a:r>
            <a:r>
              <a:rPr lang="nb-NO" sz="2200" dirty="0" err="1" smtClean="0"/>
              <a:t>on</a:t>
            </a:r>
            <a:r>
              <a:rPr lang="nb-NO" sz="2200" dirty="0" smtClean="0"/>
              <a:t> </a:t>
            </a:r>
            <a:r>
              <a:rPr lang="nb-NO" sz="2200" dirty="0" err="1" smtClean="0"/>
              <a:t>selecting</a:t>
            </a:r>
            <a:r>
              <a:rPr lang="nb-NO" sz="2200" dirty="0" smtClean="0"/>
              <a:t> </a:t>
            </a:r>
            <a:r>
              <a:rPr lang="nb-NO" sz="2200" dirty="0" err="1" smtClean="0"/>
              <a:t>economic</a:t>
            </a:r>
            <a:r>
              <a:rPr lang="nb-NO" sz="2200" dirty="0" smtClean="0"/>
              <a:t> </a:t>
            </a:r>
            <a:r>
              <a:rPr lang="nb-NO" sz="2200" dirty="0" err="1" smtClean="0"/>
              <a:t>controlled</a:t>
            </a:r>
            <a:r>
              <a:rPr lang="nb-NO" sz="2200" dirty="0" smtClean="0"/>
              <a:t> variables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Sigurd Skogestad, NTNU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6381328"/>
            <a:ext cx="42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Short </a:t>
            </a:r>
            <a:r>
              <a:rPr lang="nb-NO" dirty="0" err="1" smtClean="0"/>
              <a:t>course</a:t>
            </a:r>
            <a:r>
              <a:rPr lang="nb-NO" dirty="0" smtClean="0"/>
              <a:t>, Technion, Israel, 11 April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05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Plantwide process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1 : Plantwide control</a:t>
            </a:r>
          </a:p>
          <a:p>
            <a:r>
              <a:rPr lang="en-US" sz="2400" dirty="0" smtClean="0"/>
              <a:t>Part 2 : More on self-optimizing control. </a:t>
            </a:r>
          </a:p>
          <a:p>
            <a:r>
              <a:rPr lang="en-US" sz="2400" dirty="0" smtClean="0"/>
              <a:t>Part 3 : Consistent inventory control, TPM location, Structure of regulatory control layer</a:t>
            </a:r>
          </a:p>
          <a:p>
            <a:r>
              <a:rPr lang="en-US" sz="2400" dirty="0" smtClean="0"/>
              <a:t>Part 4 : PID tuning</a:t>
            </a:r>
          </a:p>
          <a:p>
            <a:r>
              <a:rPr lang="en-US" sz="2400" dirty="0" smtClean="0"/>
              <a:t>Part 5 : “Advanced” control and 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1: Plantwide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Introduction</a:t>
            </a:r>
            <a:r>
              <a:rPr lang="nb-NO" dirty="0" smtClean="0"/>
              <a:t> </a:t>
            </a:r>
            <a:r>
              <a:rPr lang="nb-NO" dirty="0"/>
              <a:t>to </a:t>
            </a:r>
            <a:r>
              <a:rPr lang="nb-NO" dirty="0" err="1"/>
              <a:t>plantwide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(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?)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Introduction</a:t>
            </a:r>
            <a:r>
              <a:rPr lang="nb-NO" dirty="0"/>
              <a:t>. </a:t>
            </a:r>
          </a:p>
          <a:p>
            <a:pPr lvl="1"/>
            <a:r>
              <a:rPr lang="nb-NO" dirty="0" err="1" smtClean="0"/>
              <a:t>Objective</a:t>
            </a:r>
            <a:r>
              <a:rPr lang="nb-NO" dirty="0"/>
              <a:t>: </a:t>
            </a:r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sheet</a:t>
            </a:r>
            <a:r>
              <a:rPr lang="nb-NO" dirty="0"/>
              <a:t> (make P&amp;ID)</a:t>
            </a:r>
          </a:p>
          <a:p>
            <a:pPr lvl="1"/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objectives</a:t>
            </a:r>
            <a:r>
              <a:rPr lang="nb-NO" dirty="0"/>
              <a:t> for </a:t>
            </a:r>
            <a:r>
              <a:rPr lang="nb-NO" dirty="0" err="1"/>
              <a:t>control</a:t>
            </a:r>
            <a:r>
              <a:rPr lang="nb-NO" dirty="0"/>
              <a:t>: Longer-term </a:t>
            </a:r>
            <a:r>
              <a:rPr lang="nb-NO" dirty="0" err="1"/>
              <a:t>economics</a:t>
            </a:r>
            <a:r>
              <a:rPr lang="nb-NO" dirty="0"/>
              <a:t> (CV1) and </a:t>
            </a:r>
            <a:r>
              <a:rPr lang="nb-NO" dirty="0" err="1"/>
              <a:t>shorter</a:t>
            </a:r>
            <a:r>
              <a:rPr lang="nb-NO" dirty="0"/>
              <a:t>-term </a:t>
            </a:r>
            <a:r>
              <a:rPr lang="nb-NO" dirty="0" err="1"/>
              <a:t>stability</a:t>
            </a:r>
            <a:r>
              <a:rPr lang="nb-NO" dirty="0"/>
              <a:t> (CV2)</a:t>
            </a:r>
          </a:p>
          <a:p>
            <a:pPr lvl="1"/>
            <a:r>
              <a:rPr lang="nb-NO" dirty="0" err="1" smtClean="0"/>
              <a:t>Regulatory</a:t>
            </a:r>
            <a:r>
              <a:rPr lang="nb-NO" dirty="0" smtClean="0"/>
              <a:t> </a:t>
            </a:r>
            <a:r>
              <a:rPr lang="nb-NO" dirty="0"/>
              <a:t>(</a:t>
            </a:r>
            <a:r>
              <a:rPr lang="nb-NO" dirty="0" err="1"/>
              <a:t>basic</a:t>
            </a:r>
            <a:r>
              <a:rPr lang="nb-NO" dirty="0"/>
              <a:t>) and </a:t>
            </a:r>
            <a:r>
              <a:rPr lang="nb-NO" dirty="0" err="1"/>
              <a:t>supervisory</a:t>
            </a:r>
            <a:r>
              <a:rPr lang="nb-NO" dirty="0"/>
              <a:t> (</a:t>
            </a:r>
            <a:r>
              <a:rPr lang="nb-NO" dirty="0" err="1"/>
              <a:t>advanced</a:t>
            </a:r>
            <a:r>
              <a:rPr lang="nb-NO" dirty="0"/>
              <a:t>)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layer</a:t>
            </a:r>
            <a:r>
              <a:rPr lang="nb-NO" dirty="0"/>
              <a:t>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Optimal </a:t>
            </a:r>
            <a:r>
              <a:rPr lang="nb-NO" dirty="0" err="1"/>
              <a:t>operation</a:t>
            </a:r>
            <a:r>
              <a:rPr lang="nb-NO" dirty="0"/>
              <a:t> (</a:t>
            </a:r>
            <a:r>
              <a:rPr lang="nb-NO" dirty="0" err="1"/>
              <a:t>economics</a:t>
            </a:r>
            <a:r>
              <a:rPr lang="nb-NO" dirty="0"/>
              <a:t>)</a:t>
            </a:r>
          </a:p>
          <a:p>
            <a:pPr lvl="1"/>
            <a:r>
              <a:rPr lang="nb-NO" dirty="0" err="1" smtClean="0"/>
              <a:t>Define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J and </a:t>
            </a:r>
            <a:r>
              <a:rPr lang="nb-NO" dirty="0" err="1" smtClean="0"/>
              <a:t>constraints</a:t>
            </a:r>
            <a:endParaRPr lang="nb-NO" dirty="0" smtClean="0"/>
          </a:p>
          <a:p>
            <a:pPr lvl="1"/>
            <a:r>
              <a:rPr lang="nb-NO" dirty="0" smtClean="0"/>
              <a:t>Active </a:t>
            </a:r>
            <a:r>
              <a:rPr lang="nb-NO" dirty="0" err="1" smtClean="0"/>
              <a:t>constraints</a:t>
            </a:r>
            <a:r>
              <a:rPr lang="nb-NO" dirty="0" smtClean="0"/>
              <a:t> (as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disturbances</a:t>
            </a:r>
            <a:r>
              <a:rPr lang="nb-NO" dirty="0" smtClean="0"/>
              <a:t>)</a:t>
            </a:r>
            <a:endParaRPr lang="nb-NO" dirty="0"/>
          </a:p>
          <a:p>
            <a:pPr lvl="1"/>
            <a:r>
              <a:rPr lang="nb-NO" dirty="0" err="1" smtClean="0"/>
              <a:t>Selection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controlled</a:t>
            </a:r>
            <a:r>
              <a:rPr lang="nb-NO" dirty="0"/>
              <a:t> variables (CV1). </a:t>
            </a:r>
            <a:r>
              <a:rPr lang="nb-NO" dirty="0" err="1"/>
              <a:t>Self-optimizing</a:t>
            </a:r>
            <a:r>
              <a:rPr lang="nb-NO" dirty="0"/>
              <a:t> variables.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041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Self-optimizing control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3800" dirty="0" smtClean="0"/>
          </a:p>
          <a:p>
            <a:pPr lvl="1"/>
            <a:r>
              <a:rPr lang="nb-NO" sz="3800" dirty="0"/>
              <a:t>	</a:t>
            </a:r>
            <a:r>
              <a:rPr lang="nb-NO" sz="3800" dirty="0" smtClean="0"/>
              <a:t>Ideal CV1 = Gradient (J</a:t>
            </a:r>
            <a:r>
              <a:rPr lang="nb-NO" sz="3800" baseline="-25000" dirty="0" smtClean="0"/>
              <a:t>u</a:t>
            </a:r>
            <a:r>
              <a:rPr lang="nb-NO" sz="3800" dirty="0" smtClean="0"/>
              <a:t>)</a:t>
            </a:r>
          </a:p>
          <a:p>
            <a:pPr lvl="1"/>
            <a:r>
              <a:rPr lang="nb-NO" sz="3800" dirty="0"/>
              <a:t> </a:t>
            </a:r>
            <a:r>
              <a:rPr lang="nb-NO" sz="3800" dirty="0" smtClean="0"/>
              <a:t> Nullspace </a:t>
            </a:r>
            <a:r>
              <a:rPr lang="nb-NO" sz="3800" dirty="0" err="1" smtClean="0"/>
              <a:t>method</a:t>
            </a:r>
            <a:endParaRPr lang="nb-NO" sz="3800" dirty="0" smtClean="0"/>
          </a:p>
          <a:p>
            <a:pPr lvl="1"/>
            <a:r>
              <a:rPr lang="nb-NO" sz="3800" dirty="0"/>
              <a:t>	</a:t>
            </a:r>
            <a:r>
              <a:rPr lang="nb-NO" sz="3800" dirty="0" err="1" smtClean="0"/>
              <a:t>Exact</a:t>
            </a:r>
            <a:r>
              <a:rPr lang="nb-NO" sz="3800" dirty="0" smtClean="0"/>
              <a:t> </a:t>
            </a:r>
            <a:r>
              <a:rPr lang="nb-NO" sz="3800" dirty="0" err="1" smtClean="0"/>
              <a:t>local</a:t>
            </a:r>
            <a:r>
              <a:rPr lang="nb-NO" sz="3800" dirty="0" smtClean="0"/>
              <a:t> </a:t>
            </a:r>
            <a:r>
              <a:rPr lang="nb-NO" sz="3800" dirty="0" err="1" smtClean="0"/>
              <a:t>method</a:t>
            </a:r>
            <a:endParaRPr lang="nb-NO" sz="3800" dirty="0" smtClean="0"/>
          </a:p>
          <a:p>
            <a:pPr lvl="1"/>
            <a:r>
              <a:rPr lang="nb-NO" sz="3800" dirty="0"/>
              <a:t>	L</a:t>
            </a:r>
            <a:r>
              <a:rPr lang="nb-NO" sz="3800" dirty="0" smtClean="0"/>
              <a:t>ink to </a:t>
            </a:r>
            <a:r>
              <a:rPr lang="nb-NO" sz="3800" dirty="0" err="1" smtClean="0"/>
              <a:t>other</a:t>
            </a:r>
            <a:r>
              <a:rPr lang="nb-NO" sz="3800" dirty="0" smtClean="0"/>
              <a:t> </a:t>
            </a:r>
            <a:r>
              <a:rPr lang="nb-NO" sz="3800" dirty="0" err="1" smtClean="0"/>
              <a:t>approaches</a:t>
            </a:r>
            <a:endParaRPr lang="nb-NO" sz="3800" dirty="0" smtClean="0"/>
          </a:p>
          <a:p>
            <a:pPr lvl="1"/>
            <a:r>
              <a:rPr lang="nb-NO" sz="3800" dirty="0"/>
              <a:t>	</a:t>
            </a:r>
            <a:r>
              <a:rPr lang="nb-NO" sz="3800" dirty="0" err="1" smtClean="0"/>
              <a:t>Examples</a:t>
            </a:r>
            <a:r>
              <a:rPr lang="nb-NO" sz="3800" dirty="0" smtClean="0"/>
              <a:t>, </a:t>
            </a:r>
            <a:r>
              <a:rPr lang="nb-NO" sz="3800" dirty="0" err="1" smtClean="0"/>
              <a:t>exercises</a:t>
            </a:r>
            <a:endParaRPr lang="nb-NO" sz="38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08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3: </a:t>
            </a:r>
            <a:r>
              <a:rPr lang="nb-NO" dirty="0" err="1"/>
              <a:t>Regulatory</a:t>
            </a:r>
            <a:r>
              <a:rPr lang="nb-NO" dirty="0"/>
              <a:t> («</a:t>
            </a:r>
            <a:r>
              <a:rPr lang="nb-NO" dirty="0" err="1" smtClean="0"/>
              <a:t>stabilizing</a:t>
            </a:r>
            <a:r>
              <a:rPr lang="nb-NO" dirty="0"/>
              <a:t>») </a:t>
            </a:r>
            <a:r>
              <a:rPr lang="nb-NO" dirty="0" err="1"/>
              <a:t>control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Inventory (</a:t>
            </a:r>
            <a:r>
              <a:rPr lang="nb-NO" dirty="0" err="1" smtClean="0"/>
              <a:t>level</a:t>
            </a:r>
            <a:r>
              <a:rPr lang="nb-NO" dirty="0" smtClean="0"/>
              <a:t>) </a:t>
            </a:r>
            <a:r>
              <a:rPr lang="nb-NO" dirty="0" err="1" smtClean="0"/>
              <a:t>control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endParaRPr lang="nb-NO" dirty="0" smtClean="0"/>
          </a:p>
          <a:p>
            <a:pPr lvl="1"/>
            <a:r>
              <a:rPr lang="nb-NO" dirty="0" smtClean="0"/>
              <a:t>Location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throughput</a:t>
            </a:r>
            <a:r>
              <a:rPr lang="nb-NO" dirty="0" smtClean="0"/>
              <a:t> manipulator</a:t>
            </a:r>
          </a:p>
          <a:p>
            <a:pPr lvl="1"/>
            <a:r>
              <a:rPr lang="nb-NO" dirty="0" err="1" smtClean="0"/>
              <a:t>Consistency</a:t>
            </a:r>
            <a:r>
              <a:rPr lang="nb-NO" dirty="0" smtClean="0"/>
              <a:t> and </a:t>
            </a:r>
            <a:r>
              <a:rPr lang="nb-NO" dirty="0" err="1" smtClean="0"/>
              <a:t>radiation</a:t>
            </a:r>
            <a:r>
              <a:rPr lang="nb-NO" dirty="0" smtClean="0"/>
              <a:t> </a:t>
            </a:r>
            <a:r>
              <a:rPr lang="nb-NO" dirty="0" err="1" smtClean="0"/>
              <a:t>rule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Structure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regulatory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</a:t>
            </a:r>
            <a:r>
              <a:rPr lang="nb-NO" dirty="0" err="1" smtClean="0"/>
              <a:t>layer</a:t>
            </a:r>
            <a:r>
              <a:rPr lang="nb-NO" dirty="0" smtClean="0"/>
              <a:t> (PID)</a:t>
            </a:r>
          </a:p>
          <a:p>
            <a:pPr lvl="1"/>
            <a:r>
              <a:rPr lang="nb-NO" dirty="0" err="1" smtClean="0"/>
              <a:t>Selection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controlled</a:t>
            </a:r>
            <a:r>
              <a:rPr lang="nb-NO" dirty="0" smtClean="0"/>
              <a:t> variables (CV2) and </a:t>
            </a:r>
            <a:r>
              <a:rPr lang="nb-NO" dirty="0" err="1" smtClean="0"/>
              <a:t>pairing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manipulated</a:t>
            </a:r>
            <a:r>
              <a:rPr lang="nb-NO" dirty="0" smtClean="0"/>
              <a:t> variables (MV2) </a:t>
            </a:r>
          </a:p>
          <a:p>
            <a:pPr lvl="1"/>
            <a:r>
              <a:rPr lang="nb-NO" dirty="0" smtClean="0"/>
              <a:t>Main </a:t>
            </a:r>
            <a:r>
              <a:rPr lang="nb-NO" dirty="0" err="1" smtClean="0"/>
              <a:t>rule</a:t>
            </a:r>
            <a:r>
              <a:rPr lang="nb-NO" dirty="0" smtClean="0"/>
              <a:t>: Control </a:t>
            </a:r>
            <a:r>
              <a:rPr lang="nb-NO" dirty="0" err="1" smtClean="0"/>
              <a:t>drifting</a:t>
            </a:r>
            <a:r>
              <a:rPr lang="nb-NO" dirty="0" smtClean="0"/>
              <a:t> variables and "pair </a:t>
            </a:r>
            <a:r>
              <a:rPr lang="nb-NO" dirty="0" err="1" smtClean="0"/>
              <a:t>close</a:t>
            </a:r>
            <a:r>
              <a:rPr lang="nb-NO" dirty="0" smtClean="0"/>
              <a:t>" 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57150" indent="0">
              <a:buNone/>
            </a:pPr>
            <a:r>
              <a:rPr lang="nb-NO" dirty="0" err="1" smtClean="0"/>
              <a:t>Summary</a:t>
            </a:r>
            <a:r>
              <a:rPr lang="nb-NO" dirty="0" smtClean="0"/>
              <a:t>: </a:t>
            </a:r>
            <a:r>
              <a:rPr lang="nb-NO" dirty="0" err="1" smtClean="0"/>
              <a:t>Sigurd’s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r>
              <a:rPr lang="nb-NO" dirty="0" smtClean="0"/>
              <a:t> for </a:t>
            </a:r>
            <a:r>
              <a:rPr lang="nb-NO" dirty="0" err="1" smtClean="0"/>
              <a:t>plantwide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17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4: PID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600" b="1" dirty="0" smtClean="0"/>
              <a:t>PID </a:t>
            </a:r>
            <a:r>
              <a:rPr lang="nb-NO" sz="3600" b="1" dirty="0" err="1"/>
              <a:t>controller</a:t>
            </a:r>
            <a:r>
              <a:rPr lang="nb-NO" sz="3600" b="1" dirty="0"/>
              <a:t> tuning: It </a:t>
            </a:r>
            <a:r>
              <a:rPr lang="nb-NO" sz="3600" b="1" dirty="0" err="1"/>
              <a:t>pays</a:t>
            </a:r>
            <a:r>
              <a:rPr lang="nb-NO" sz="3600" b="1" dirty="0"/>
              <a:t> </a:t>
            </a:r>
            <a:r>
              <a:rPr lang="nb-NO" sz="3600" b="1" dirty="0" err="1"/>
              <a:t>off</a:t>
            </a:r>
            <a:r>
              <a:rPr lang="nb-NO" sz="3600" b="1" dirty="0"/>
              <a:t> to be </a:t>
            </a:r>
            <a:r>
              <a:rPr lang="nb-NO" sz="3600" b="1" dirty="0" err="1"/>
              <a:t>systematic</a:t>
            </a:r>
            <a:r>
              <a:rPr lang="nb-NO" sz="3600" b="1" dirty="0"/>
              <a:t>!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r>
              <a:rPr lang="nb-NO" dirty="0" err="1" smtClean="0"/>
              <a:t>Derivation</a:t>
            </a:r>
            <a:r>
              <a:rPr lang="nb-NO" dirty="0" smtClean="0"/>
              <a:t> </a:t>
            </a:r>
            <a:r>
              <a:rPr lang="nb-NO" dirty="0"/>
              <a:t>SIMC PID tuning </a:t>
            </a:r>
            <a:r>
              <a:rPr lang="nb-NO" dirty="0" err="1"/>
              <a:t>rules</a:t>
            </a:r>
            <a:endParaRPr lang="nb-NO" dirty="0"/>
          </a:p>
          <a:p>
            <a:pPr lvl="1"/>
            <a:r>
              <a:rPr lang="nb-NO" dirty="0" smtClean="0"/>
              <a:t>Controller </a:t>
            </a:r>
            <a:r>
              <a:rPr lang="nb-NO" dirty="0" err="1"/>
              <a:t>gain</a:t>
            </a:r>
            <a:r>
              <a:rPr lang="nb-NO" dirty="0"/>
              <a:t>, Integral time, derivative time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r>
              <a:rPr lang="nb-NO" dirty="0" err="1" smtClean="0"/>
              <a:t>Obtaining</a:t>
            </a:r>
            <a:r>
              <a:rPr lang="nb-NO" dirty="0" smtClean="0"/>
              <a:t> </a:t>
            </a:r>
            <a:r>
              <a:rPr lang="nb-NO" dirty="0"/>
              <a:t>first-order </a:t>
            </a:r>
            <a:r>
              <a:rPr lang="nb-NO" dirty="0" err="1"/>
              <a:t>plus</a:t>
            </a:r>
            <a:r>
              <a:rPr lang="nb-NO" dirty="0"/>
              <a:t> </a:t>
            </a:r>
            <a:r>
              <a:rPr lang="nb-NO" dirty="0" err="1"/>
              <a:t>delay</a:t>
            </a:r>
            <a:r>
              <a:rPr lang="nb-NO" dirty="0"/>
              <a:t> </a:t>
            </a:r>
            <a:r>
              <a:rPr lang="nb-NO" dirty="0" err="1"/>
              <a:t>models</a:t>
            </a:r>
            <a:endParaRPr lang="nb-NO" dirty="0"/>
          </a:p>
          <a:p>
            <a:pPr lvl="1"/>
            <a:r>
              <a:rPr lang="nb-NO" dirty="0" smtClean="0"/>
              <a:t>Open-loop </a:t>
            </a:r>
            <a:r>
              <a:rPr lang="nb-NO" dirty="0" err="1"/>
              <a:t>step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nb-NO" dirty="0"/>
          </a:p>
          <a:p>
            <a:pPr lvl="1"/>
            <a:r>
              <a:rPr lang="nb-NO" dirty="0" smtClean="0"/>
              <a:t>From </a:t>
            </a:r>
            <a:r>
              <a:rPr lang="nb-NO" dirty="0" err="1"/>
              <a:t>detailed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(half </a:t>
            </a:r>
            <a:r>
              <a:rPr lang="nb-NO" dirty="0" err="1"/>
              <a:t>rule</a:t>
            </a:r>
            <a:r>
              <a:rPr lang="nb-NO" dirty="0"/>
              <a:t>)</a:t>
            </a:r>
          </a:p>
          <a:p>
            <a:pPr lvl="1"/>
            <a:r>
              <a:rPr lang="nb-NO" dirty="0" smtClean="0"/>
              <a:t>From </a:t>
            </a:r>
            <a:r>
              <a:rPr lang="nb-NO" dirty="0" err="1"/>
              <a:t>closed</a:t>
            </a:r>
            <a:r>
              <a:rPr lang="nb-NO" dirty="0"/>
              <a:t>-loop </a:t>
            </a:r>
            <a:r>
              <a:rPr lang="nb-NO" dirty="0" err="1"/>
              <a:t>setpoint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Special </a:t>
            </a:r>
            <a:r>
              <a:rPr lang="nb-NO" dirty="0" err="1" smtClean="0"/>
              <a:t>topics</a:t>
            </a:r>
            <a:endParaRPr lang="nb-NO" dirty="0" smtClean="0"/>
          </a:p>
          <a:p>
            <a:pPr lvl="1"/>
            <a:r>
              <a:rPr lang="nb-NO" dirty="0" err="1" smtClean="0"/>
              <a:t>Integrating</a:t>
            </a:r>
            <a:r>
              <a:rPr lang="nb-NO" dirty="0" smtClean="0"/>
              <a:t> </a:t>
            </a:r>
            <a:r>
              <a:rPr lang="nb-NO" dirty="0" err="1"/>
              <a:t>processes</a:t>
            </a:r>
            <a:r>
              <a:rPr lang="nb-NO" dirty="0"/>
              <a:t> (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)</a:t>
            </a:r>
          </a:p>
          <a:p>
            <a:pPr lvl="1"/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/>
              <a:t>special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and </a:t>
            </a:r>
            <a:r>
              <a:rPr lang="nb-NO" dirty="0" err="1"/>
              <a:t>examples</a:t>
            </a:r>
            <a:endParaRPr lang="nb-NO" dirty="0"/>
          </a:p>
          <a:p>
            <a:pPr lvl="1"/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/>
              <a:t>do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derivative action?</a:t>
            </a:r>
          </a:p>
          <a:p>
            <a:pPr lvl="1"/>
            <a:r>
              <a:rPr lang="nb-NO" dirty="0" err="1" smtClean="0"/>
              <a:t>Near-optimality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SIMC PID tuning </a:t>
            </a:r>
            <a:r>
              <a:rPr lang="nb-NO" dirty="0" err="1"/>
              <a:t>rules</a:t>
            </a:r>
            <a:endParaRPr lang="nb-NO" dirty="0"/>
          </a:p>
          <a:p>
            <a:pPr lvl="1"/>
            <a:r>
              <a:rPr lang="nb-NO" dirty="0" smtClean="0"/>
              <a:t>Non </a:t>
            </a:r>
            <a:r>
              <a:rPr lang="nb-NO" dirty="0"/>
              <a:t>PID-</a:t>
            </a:r>
            <a:r>
              <a:rPr lang="nb-NO" dirty="0" err="1"/>
              <a:t>control</a:t>
            </a:r>
            <a:r>
              <a:rPr lang="nb-NO" dirty="0"/>
              <a:t>: Is </a:t>
            </a:r>
            <a:r>
              <a:rPr lang="nb-NO" dirty="0" err="1"/>
              <a:t>there</a:t>
            </a:r>
            <a:r>
              <a:rPr lang="nb-NO" dirty="0"/>
              <a:t> an </a:t>
            </a:r>
            <a:r>
              <a:rPr lang="nb-NO" dirty="0" err="1"/>
              <a:t>advantage</a:t>
            </a:r>
            <a:r>
              <a:rPr lang="nb-NO" dirty="0"/>
              <a:t> in </a:t>
            </a:r>
            <a:r>
              <a:rPr lang="nb-NO" dirty="0" err="1"/>
              <a:t>using</a:t>
            </a:r>
            <a:r>
              <a:rPr lang="nb-NO" dirty="0"/>
              <a:t> Smith </a:t>
            </a:r>
            <a:r>
              <a:rPr lang="nb-NO" dirty="0" err="1"/>
              <a:t>Predictor</a:t>
            </a:r>
            <a:r>
              <a:rPr lang="nb-NO" dirty="0"/>
              <a:t>? (No</a:t>
            </a:r>
            <a:r>
              <a:rPr lang="nb-NO" dirty="0" smtClean="0"/>
              <a:t>)</a:t>
            </a:r>
          </a:p>
          <a:p>
            <a:pPr lvl="1"/>
            <a:endParaRPr lang="nb-NO" dirty="0"/>
          </a:p>
          <a:p>
            <a:r>
              <a:rPr lang="nb-NO" dirty="0" err="1" smtClean="0"/>
              <a:t>Examples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14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5: Advanced control +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3600" dirty="0" smtClean="0"/>
              <a:t>Advanced </a:t>
            </a:r>
            <a:r>
              <a:rPr lang="nb-NO" sz="3600" dirty="0" err="1"/>
              <a:t>control</a:t>
            </a:r>
            <a:r>
              <a:rPr lang="nb-NO" sz="3600" dirty="0"/>
              <a:t> </a:t>
            </a:r>
            <a:r>
              <a:rPr lang="nb-NO" sz="3600" dirty="0" err="1" smtClean="0"/>
              <a:t>layer</a:t>
            </a:r>
            <a:endParaRPr lang="nb-NO" sz="3600" dirty="0"/>
          </a:p>
          <a:p>
            <a:r>
              <a:rPr lang="nb-NO" dirty="0"/>
              <a:t>Design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simple elements:</a:t>
            </a:r>
          </a:p>
          <a:p>
            <a:pPr marL="857250" lvl="1" indent="-457200"/>
            <a:r>
              <a:rPr lang="nb-NO" dirty="0" smtClean="0"/>
              <a:t>Ratio </a:t>
            </a:r>
            <a:r>
              <a:rPr lang="nb-NO" dirty="0" err="1"/>
              <a:t>control</a:t>
            </a:r>
            <a:endParaRPr lang="nb-NO" dirty="0"/>
          </a:p>
          <a:p>
            <a:pPr marL="857250" lvl="1" indent="-457200"/>
            <a:r>
              <a:rPr lang="nb-NO" dirty="0" err="1" smtClean="0"/>
              <a:t>Cascade</a:t>
            </a:r>
            <a:r>
              <a:rPr lang="nb-NO" dirty="0" smtClean="0"/>
              <a:t> </a:t>
            </a:r>
            <a:r>
              <a:rPr lang="nb-NO" dirty="0" err="1"/>
              <a:t>control</a:t>
            </a:r>
            <a:endParaRPr lang="nb-NO" dirty="0"/>
          </a:p>
          <a:p>
            <a:pPr marL="857250" lvl="1" indent="-457200"/>
            <a:r>
              <a:rPr lang="nb-NO" dirty="0" err="1" smtClean="0"/>
              <a:t>Selectors</a:t>
            </a:r>
            <a:endParaRPr lang="nb-NO" dirty="0"/>
          </a:p>
          <a:p>
            <a:pPr marL="857250" lvl="1" indent="-457200"/>
            <a:r>
              <a:rPr lang="nb-NO" dirty="0" smtClean="0"/>
              <a:t>Input </a:t>
            </a:r>
            <a:r>
              <a:rPr lang="nb-NO" dirty="0"/>
              <a:t>resetting (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)</a:t>
            </a:r>
          </a:p>
          <a:p>
            <a:pPr marL="857250" lvl="1" indent="-457200"/>
            <a:r>
              <a:rPr lang="nb-NO" dirty="0" smtClean="0"/>
              <a:t>Split </a:t>
            </a:r>
            <a:r>
              <a:rPr lang="nb-NO" dirty="0"/>
              <a:t>range </a:t>
            </a:r>
            <a:r>
              <a:rPr lang="nb-NO" dirty="0" err="1"/>
              <a:t>control</a:t>
            </a:r>
            <a:endParaRPr lang="nb-NO" dirty="0"/>
          </a:p>
          <a:p>
            <a:pPr marL="857250" lvl="1" indent="-457200"/>
            <a:r>
              <a:rPr lang="nb-NO" dirty="0" err="1" smtClean="0"/>
              <a:t>Decouplers</a:t>
            </a:r>
            <a:r>
              <a:rPr lang="nb-NO" dirty="0" smtClean="0"/>
              <a:t> </a:t>
            </a:r>
            <a:r>
              <a:rPr lang="nb-NO" dirty="0"/>
              <a:t>(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phsically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) </a:t>
            </a:r>
            <a:endParaRPr lang="nb-NO" dirty="0" smtClean="0"/>
          </a:p>
          <a:p>
            <a:pPr marL="857250" lvl="1" indent="-457200"/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elements be used?</a:t>
            </a:r>
          </a:p>
          <a:p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MPC </a:t>
            </a:r>
            <a:r>
              <a:rPr lang="nb-NO" dirty="0" err="1"/>
              <a:t>instead</a:t>
            </a:r>
            <a:r>
              <a:rPr lang="nb-NO" dirty="0"/>
              <a:t>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Case studies</a:t>
            </a:r>
            <a:endParaRPr lang="nb-NO" dirty="0"/>
          </a:p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 </a:t>
            </a:r>
            <a:r>
              <a:rPr lang="nb-NO" dirty="0" err="1"/>
              <a:t>control</a:t>
            </a:r>
            <a:endParaRPr lang="nb-NO" dirty="0"/>
          </a:p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Plantwide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complete</a:t>
            </a:r>
            <a:r>
              <a:rPr lang="nb-NO" dirty="0"/>
              <a:t> plant </a:t>
            </a:r>
            <a:r>
              <a:rPr lang="nb-NO" dirty="0" err="1"/>
              <a:t>Recycle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: How to </a:t>
            </a: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snowballing</a:t>
            </a:r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mtClean="0"/>
              <a:t>Sigurd Skogestad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1955: Born in </a:t>
            </a:r>
            <a:r>
              <a:rPr lang="en-US" altLang="nb-NO" sz="1600" dirty="0" err="1" smtClean="0"/>
              <a:t>Flekkefjord</a:t>
            </a:r>
            <a:r>
              <a:rPr lang="en-US" altLang="nb-NO" sz="1600" dirty="0" smtClean="0"/>
              <a:t>, Norway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1978: MS (</a:t>
            </a:r>
            <a:r>
              <a:rPr lang="en-US" altLang="nb-NO" sz="1600" dirty="0" err="1" smtClean="0"/>
              <a:t>Siv.ing</a:t>
            </a:r>
            <a:r>
              <a:rPr lang="en-US" altLang="nb-NO" sz="1600" dirty="0" smtClean="0"/>
              <a:t>.) in chemical engineering at NTNU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1979-1983: Worked at </a:t>
            </a:r>
            <a:r>
              <a:rPr lang="en-US" altLang="nb-NO" sz="1600" dirty="0" err="1" smtClean="0"/>
              <a:t>Norsk</a:t>
            </a:r>
            <a:r>
              <a:rPr lang="en-US" altLang="nb-NO" sz="1600" dirty="0" smtClean="0"/>
              <a:t> Hydro co. (process simulation)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1987: PhD from Caltech (supervisor: Manfred </a:t>
            </a:r>
            <a:r>
              <a:rPr lang="en-US" altLang="nb-NO" sz="1600" dirty="0" err="1" smtClean="0"/>
              <a:t>Morari</a:t>
            </a:r>
            <a:r>
              <a:rPr lang="en-US" altLang="nb-NO" sz="16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1987-present: Professor of chemical engineering at NTNU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1999-2009: Head of Department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2015-..: Director SUBPRO (Subsea research center at NTNU)</a:t>
            </a:r>
          </a:p>
          <a:p>
            <a:pPr>
              <a:lnSpc>
                <a:spcPct val="90000"/>
              </a:lnSpc>
              <a:defRPr/>
            </a:pPr>
            <a:endParaRPr lang="en-US" altLang="nb-NO" sz="1600" dirty="0" smtClean="0"/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Book: Multivariable Feedback Control (Wiley 1996; 2005)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1989</a:t>
            </a:r>
            <a:r>
              <a:rPr lang="en-US" altLang="nb-NO" sz="1400" i="1" dirty="0" smtClean="0"/>
              <a:t>: Ted Peterson Best Paper Award</a:t>
            </a:r>
            <a:r>
              <a:rPr lang="en-US" altLang="nb-NO" sz="1400" dirty="0" smtClean="0"/>
              <a:t> by the CAST division of </a:t>
            </a:r>
            <a:r>
              <a:rPr lang="en-US" altLang="nb-NO" sz="1400" dirty="0" err="1" smtClean="0"/>
              <a:t>AIChE</a:t>
            </a:r>
            <a:r>
              <a:rPr lang="en-US" altLang="nb-NO" sz="14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1990</a:t>
            </a:r>
            <a:r>
              <a:rPr lang="en-US" altLang="nb-NO" sz="1400" i="1" dirty="0" smtClean="0"/>
              <a:t>: George S. </a:t>
            </a:r>
            <a:r>
              <a:rPr lang="en-US" altLang="nb-NO" sz="1400" i="1" dirty="0" err="1" smtClean="0"/>
              <a:t>Axelby</a:t>
            </a:r>
            <a:r>
              <a:rPr lang="en-US" altLang="nb-NO" sz="1400" i="1" dirty="0" smtClean="0"/>
              <a:t> Outstanding Paper Award</a:t>
            </a:r>
            <a:r>
              <a:rPr lang="en-US" altLang="nb-NO" sz="1400" dirty="0" smtClean="0"/>
              <a:t> by the Control System Society of IEEE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1992</a:t>
            </a:r>
            <a:r>
              <a:rPr lang="en-US" altLang="nb-NO" sz="1400" i="1" dirty="0" smtClean="0"/>
              <a:t>: O. Hugo </a:t>
            </a:r>
            <a:r>
              <a:rPr lang="en-US" altLang="nb-NO" sz="1400" i="1" dirty="0" err="1" smtClean="0"/>
              <a:t>Schuck</a:t>
            </a:r>
            <a:r>
              <a:rPr lang="en-US" altLang="nb-NO" sz="1400" i="1" dirty="0" smtClean="0"/>
              <a:t> Best Paper Award</a:t>
            </a:r>
            <a:r>
              <a:rPr lang="en-US" altLang="nb-NO" sz="1400" dirty="0" smtClean="0"/>
              <a:t> by the American Automatic Control Council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2006:</a:t>
            </a:r>
            <a:r>
              <a:rPr lang="en-US" altLang="nb-NO" sz="1400" i="1" dirty="0" smtClean="0"/>
              <a:t> Best paper award</a:t>
            </a:r>
            <a:r>
              <a:rPr lang="en-US" altLang="nb-NO" sz="1400" dirty="0" smtClean="0"/>
              <a:t> for paper published in 2004 in </a:t>
            </a:r>
            <a:r>
              <a:rPr lang="en-US" altLang="nb-NO" sz="1400" i="1" dirty="0" smtClean="0"/>
              <a:t>Computers and chemical engineering</a:t>
            </a:r>
            <a:r>
              <a:rPr lang="en-US" altLang="nb-NO" sz="1400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2011: </a:t>
            </a:r>
            <a:r>
              <a:rPr lang="en-US" altLang="nb-NO" sz="1400" i="1" dirty="0" smtClean="0"/>
              <a:t>Process Automation Hall of Fame</a:t>
            </a:r>
            <a:r>
              <a:rPr lang="en-US" altLang="nb-NO" sz="1400" dirty="0" smtClean="0"/>
              <a:t> (US)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2012: </a:t>
            </a:r>
            <a:r>
              <a:rPr lang="en-US" altLang="nb-NO" sz="1400" i="1" dirty="0" smtClean="0"/>
              <a:t>Fellow of American Institute of Chemical Engineers (</a:t>
            </a:r>
            <a:r>
              <a:rPr lang="en-US" altLang="nb-NO" sz="1400" i="1" dirty="0" err="1" smtClean="0"/>
              <a:t>AIChE</a:t>
            </a:r>
            <a:r>
              <a:rPr lang="en-US" altLang="nb-NO" sz="1400" i="1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2014: </a:t>
            </a:r>
            <a:r>
              <a:rPr lang="en-US" altLang="nb-NO" sz="1400" i="1" dirty="0" smtClean="0"/>
              <a:t>Fellow of International Federation of Automatic Control (IFAC)</a:t>
            </a:r>
            <a:endParaRPr lang="en-US" altLang="nb-NO" sz="1400" dirty="0" smtClean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33390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86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5580732" cy="1143000"/>
          </a:xfrm>
        </p:spPr>
        <p:txBody>
          <a:bodyPr/>
          <a:lstStyle/>
          <a:p>
            <a:r>
              <a:rPr lang="en-GB" altLang="nn-NO" dirty="0" smtClean="0"/>
              <a:t>Trondheim, Norway </a:t>
            </a:r>
          </a:p>
        </p:txBody>
      </p:sp>
      <p:pic>
        <p:nvPicPr>
          <p:cNvPr id="2052" name="Picture 4" descr="dum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22590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12"/>
          <p:cNvSpPr>
            <a:spLocks noChangeShapeType="1"/>
          </p:cNvSpPr>
          <p:nvPr/>
        </p:nvSpPr>
        <p:spPr bwMode="auto">
          <a:xfrm>
            <a:off x="4788024" y="2492896"/>
            <a:ext cx="432048" cy="5760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3778250" y="207963"/>
          <a:ext cx="3286125" cy="646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4" imgW="3285714" imgH="6647619" progId="MSPhotoEd.3">
                  <p:embed/>
                </p:oleObj>
              </mc:Choice>
              <mc:Fallback>
                <p:oleObj name="Photo Editor Photo" r:id="rId4" imgW="3285714" imgH="6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07963"/>
                        <a:ext cx="3286125" cy="646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750050" y="1219200"/>
            <a:ext cx="204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>
                <a:solidFill>
                  <a:srgbClr val="FF0000"/>
                </a:solidFill>
                <a:latin typeface="Times New Roman" pitchFamily="18" charset="0"/>
              </a:rPr>
              <a:t>Trondheim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02450" y="26670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itchFamily="18" charset="0"/>
              </a:rPr>
              <a:t>Oslo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00375" y="4662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778250" y="594360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itchFamily="18" charset="0"/>
              </a:rPr>
              <a:t>UK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34075" y="2071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itchFamily="18" charset="0"/>
              </a:rPr>
              <a:t>NORWAY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216650" y="4343400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itchFamily="18" charset="0"/>
              </a:rPr>
              <a:t>DENMARK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73850" y="5486400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itchFamily="18" charset="0"/>
              </a:rPr>
              <a:t>GERMANY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22625" y="1074738"/>
            <a:ext cx="100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North Sea</a:t>
            </a:r>
            <a:endParaRPr lang="en-US" altLang="nb-NO" sz="16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395663" y="188913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788275" y="206057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SWEDEN</a:t>
            </a:r>
            <a:endParaRPr lang="en-US" altLang="nb-NO" sz="180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6708775" y="1484313"/>
            <a:ext cx="14287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232150" y="2841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200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2747963" y="333375"/>
            <a:ext cx="5472112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138988" y="2540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0D2B88"/>
                </a:solidFill>
              </a:rPr>
              <a:t>Arctic circle</a:t>
            </a:r>
            <a:endParaRPr lang="en-US" altLang="nb-NO" sz="1800">
              <a:solidFill>
                <a:srgbClr val="0D2B88"/>
              </a:solidFill>
            </a:endParaRPr>
          </a:p>
        </p:txBody>
      </p:sp>
      <p:pic>
        <p:nvPicPr>
          <p:cNvPr id="4113" name="Picture 19" descr="290px-Geirangerfjord_from_Flydalsjuv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0" descr="midnatts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2520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1" descr="Nidarosdomen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2400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Line 22"/>
          <p:cNvSpPr>
            <a:spLocks noChangeShapeType="1"/>
          </p:cNvSpPr>
          <p:nvPr/>
        </p:nvSpPr>
        <p:spPr bwMode="auto">
          <a:xfrm flipV="1">
            <a:off x="3492500" y="1557338"/>
            <a:ext cx="3167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3"/>
          <p:cNvSpPr>
            <a:spLocks noChangeShapeType="1"/>
          </p:cNvSpPr>
          <p:nvPr/>
        </p:nvSpPr>
        <p:spPr bwMode="auto">
          <a:xfrm flipV="1">
            <a:off x="3419475" y="2060575"/>
            <a:ext cx="273685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6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42988" y="585788"/>
            <a:ext cx="704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nb-NO" sz="3600"/>
              <a:t>Aurora Borealis = Northern Lights</a:t>
            </a:r>
          </a:p>
        </p:txBody>
      </p:sp>
      <p:pic>
        <p:nvPicPr>
          <p:cNvPr id="4101" name="Picture 2" descr="C:\Users\skoge\Desktop\tromso-nordlys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7501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171575" y="231775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nb-NO"/>
              <a:t>Winter: No sun, but sometimes</a:t>
            </a:r>
          </a:p>
        </p:txBody>
      </p: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1547813" y="6165850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nb-NO" sz="1400">
                <a:solidFill>
                  <a:schemeClr val="bg1"/>
                </a:solidFill>
              </a:rPr>
              <a:t>Tromsø</a:t>
            </a:r>
          </a:p>
        </p:txBody>
      </p:sp>
    </p:spTree>
    <p:extLst>
      <p:ext uri="{BB962C8B-B14F-4D97-AF65-F5344CB8AC3E}">
        <p14:creationId xmlns:p14="http://schemas.microsoft.com/office/powerpoint/2010/main" val="32617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image “http://www.chemeng.ntnu.no/info/bilder/oversikt_bilde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55650" y="3789363"/>
            <a:ext cx="4103688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3600"/>
              <a:t>NTNU,Trondheim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/>
              <a:t>200 000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/>
              <a:t>30 000 students</a:t>
            </a:r>
          </a:p>
        </p:txBody>
      </p:sp>
      <p:pic>
        <p:nvPicPr>
          <p:cNvPr id="5124" name="Picture 4" descr="Hovedbygning_flagg_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4479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11333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011863" y="115888"/>
          <a:ext cx="28082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7" imgW="4428571" imgH="3238952" progId="MSPhotoEd.3">
                  <p:embed/>
                </p:oleObj>
              </mc:Choice>
              <mc:Fallback>
                <p:oleObj name="Photo Editor Photo" r:id="rId7" imgW="4428571" imgH="3238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15888"/>
                        <a:ext cx="28082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843213" y="1484313"/>
            <a:ext cx="936625" cy="9366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charset="0"/>
            </a:endParaRPr>
          </a:p>
        </p:txBody>
      </p:sp>
      <p:pic>
        <p:nvPicPr>
          <p:cNvPr id="5128" name="Picture 8" descr="d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06975"/>
            <a:ext cx="26654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9072563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nb-NO" sz="3200" dirty="0" smtClean="0">
                <a:solidFill>
                  <a:srgbClr val="FF0000"/>
                </a:solidFill>
                <a:latin typeface="+mn-lt"/>
              </a:rPr>
              <a:t>11</a:t>
            </a:r>
            <a:r>
              <a:rPr lang="en-US" altLang="nb-NO" sz="3200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altLang="nb-NO" sz="3200" dirty="0" smtClean="0">
                <a:solidFill>
                  <a:srgbClr val="FF0000"/>
                </a:solidFill>
                <a:latin typeface="+mn-lt"/>
              </a:rPr>
              <a:t> International Symposium of Dynamics and Control of Process Systems including Biosystems </a:t>
            </a:r>
            <a:br>
              <a:rPr lang="en-US" altLang="nb-NO" sz="3200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nb-NO" sz="4800" dirty="0" smtClean="0">
                <a:solidFill>
                  <a:srgbClr val="FF0000"/>
                </a:solidFill>
                <a:latin typeface="+mn-lt"/>
              </a:rPr>
              <a:t>DYCOPS + CAB 2016</a:t>
            </a:r>
            <a:br>
              <a:rPr lang="en-US" altLang="nb-NO" sz="4800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nb-NO" dirty="0" smtClean="0">
                <a:solidFill>
                  <a:srgbClr val="FF0000"/>
                </a:solidFill>
                <a:latin typeface="+mn-lt"/>
              </a:rPr>
              <a:t> 6-8 </a:t>
            </a:r>
            <a:r>
              <a:rPr lang="en-US" altLang="nb-NO" dirty="0" smtClean="0">
                <a:solidFill>
                  <a:srgbClr val="FF0000"/>
                </a:solidFill>
                <a:latin typeface="+mn-lt"/>
              </a:rPr>
              <a:t>J</a:t>
            </a:r>
            <a:r>
              <a:rPr lang="en-US" altLang="nb-NO" sz="2800" dirty="0" smtClean="0">
                <a:solidFill>
                  <a:srgbClr val="FF0000"/>
                </a:solidFill>
                <a:latin typeface="+mn-lt"/>
              </a:rPr>
              <a:t>UNE </a:t>
            </a:r>
            <a:r>
              <a:rPr lang="en-US" altLang="nb-NO" sz="2800" dirty="0" smtClean="0">
                <a:solidFill>
                  <a:srgbClr val="FF0000"/>
                </a:solidFill>
                <a:latin typeface="+mn-lt"/>
              </a:rPr>
              <a:t>2016 (Mon-Wed)</a:t>
            </a:r>
            <a:r>
              <a:rPr lang="en-US" altLang="nb-NO" sz="2800" dirty="0" smtClean="0"/>
              <a:t/>
            </a:r>
            <a:br>
              <a:rPr lang="en-US" altLang="nb-NO" sz="2800" dirty="0" smtClean="0"/>
            </a:br>
            <a:r>
              <a:rPr lang="en-US" altLang="nb-NO" dirty="0" smtClean="0"/>
              <a:t/>
            </a:r>
            <a:br>
              <a:rPr lang="en-US" altLang="nb-NO" dirty="0" smtClean="0"/>
            </a:br>
            <a:r>
              <a:rPr lang="en-US" altLang="nb-NO" dirty="0" smtClean="0"/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581128"/>
            <a:ext cx="7777162" cy="2459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nb-NO" dirty="0" smtClean="0"/>
              <a:t>IFAC sponsor TC6.1. Co-sponsor: TC8.4</a:t>
            </a:r>
          </a:p>
          <a:p>
            <a:pPr>
              <a:buFontTx/>
              <a:buNone/>
            </a:pPr>
            <a:r>
              <a:rPr lang="en-US" altLang="nb-NO" dirty="0" smtClean="0"/>
              <a:t>Location</a:t>
            </a:r>
            <a:r>
              <a:rPr lang="en-US" altLang="nb-NO" b="1" dirty="0" smtClean="0"/>
              <a:t>: Trondheim, Norway (NTNU)</a:t>
            </a:r>
          </a:p>
          <a:p>
            <a:pPr>
              <a:buFontTx/>
              <a:buNone/>
            </a:pPr>
            <a:r>
              <a:rPr lang="en-US" altLang="nb-NO" sz="1800" b="1" dirty="0" smtClean="0"/>
              <a:t>Organizer: </a:t>
            </a:r>
            <a:r>
              <a:rPr lang="en-US" altLang="nb-NO" sz="1800" b="1" dirty="0" smtClean="0"/>
              <a:t>NTNU </a:t>
            </a:r>
            <a:r>
              <a:rPr lang="en-US" altLang="nb-NO" sz="1800" b="1" dirty="0" smtClean="0"/>
              <a:t>(Sigurd Skogestad, Bjarne Foss</a:t>
            </a:r>
            <a:r>
              <a:rPr lang="en-US" altLang="nb-NO" sz="1800" b="1" dirty="0" smtClean="0"/>
              <a:t>, Morten Hovd, Lars </a:t>
            </a:r>
            <a:r>
              <a:rPr lang="en-US" altLang="nb-NO" sz="1800" b="1" dirty="0" smtClean="0"/>
              <a:t>Imsland</a:t>
            </a:r>
            <a:r>
              <a:rPr lang="en-US" altLang="nb-NO" sz="1800" b="1" dirty="0" smtClean="0"/>
              <a:t>,), </a:t>
            </a:r>
            <a:endParaRPr lang="en-US" altLang="nb-NO" sz="1800" dirty="0" smtClean="0"/>
          </a:p>
          <a:p>
            <a:pPr>
              <a:buFontTx/>
              <a:buNone/>
            </a:pPr>
            <a:r>
              <a:rPr lang="en-US" altLang="nb-NO" sz="2000" dirty="0" smtClean="0"/>
              <a:t>Norwegian University of Science and Technology (NTNU), Trondheim</a:t>
            </a:r>
          </a:p>
          <a:p>
            <a:pPr marL="0" indent="0">
              <a:buNone/>
            </a:pPr>
            <a:r>
              <a:rPr lang="en-US" altLang="nb-NO" smtClean="0"/>
              <a:t>dycops2016.org/</a:t>
            </a:r>
            <a:endParaRPr lang="en-US" altLang="nb-NO" dirty="0" smtClean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684213" y="-26988"/>
            <a:ext cx="1738312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Welcome to:</a:t>
            </a:r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896"/>
            <a:ext cx="30972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Course outline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32500" lnSpcReduction="20000"/>
          </a:bodyPr>
          <a:lstStyle/>
          <a:p>
            <a:endParaRPr lang="en-US" sz="3600" dirty="0"/>
          </a:p>
          <a:p>
            <a:r>
              <a:rPr lang="en-US" sz="3600" b="1" dirty="0" smtClean="0"/>
              <a:t>Session </a:t>
            </a:r>
            <a:r>
              <a:rPr lang="en-US" sz="3600" b="1" dirty="0"/>
              <a:t>1. Overview of plantwide control</a:t>
            </a:r>
          </a:p>
          <a:p>
            <a:pPr marL="457200" lvl="1" indent="0">
              <a:buNone/>
            </a:pPr>
            <a:r>
              <a:rPr lang="en-US" sz="3200" dirty="0"/>
              <a:t>- The link between the optimization (RTO) and the control (MPC; PID) layers</a:t>
            </a:r>
          </a:p>
          <a:p>
            <a:pPr marL="457200" lvl="1" indent="0">
              <a:buNone/>
            </a:pPr>
            <a:r>
              <a:rPr lang="en-US" sz="3200" dirty="0"/>
              <a:t>- Our paradigm</a:t>
            </a:r>
          </a:p>
          <a:p>
            <a:pPr marL="457200" lvl="1" indent="0">
              <a:buNone/>
            </a:pPr>
            <a:r>
              <a:rPr lang="en-US" sz="3200" dirty="0"/>
              <a:t>- Introductory example </a:t>
            </a:r>
          </a:p>
          <a:p>
            <a:endParaRPr lang="en-US" sz="3600" dirty="0"/>
          </a:p>
          <a:p>
            <a:r>
              <a:rPr lang="en-US" sz="3600" b="1" dirty="0"/>
              <a:t>Session 2. What to control? (Selection of primary controlled </a:t>
            </a:r>
            <a:r>
              <a:rPr lang="en-US" sz="3600" b="1" dirty="0" smtClean="0"/>
              <a:t>variables </a:t>
            </a:r>
            <a:r>
              <a:rPr lang="en-US" sz="3600" b="1" dirty="0"/>
              <a:t>based on economics) </a:t>
            </a:r>
          </a:p>
          <a:p>
            <a:pPr marL="457200" lvl="1" indent="0">
              <a:buNone/>
            </a:pPr>
            <a:r>
              <a:rPr lang="en-US" sz="3200" dirty="0"/>
              <a:t>- Degrees of freedom</a:t>
            </a:r>
          </a:p>
          <a:p>
            <a:pPr marL="457200" lvl="1" indent="0">
              <a:buNone/>
            </a:pPr>
            <a:r>
              <a:rPr lang="en-US" sz="3200" dirty="0"/>
              <a:t>- Optimization</a:t>
            </a:r>
          </a:p>
          <a:p>
            <a:pPr marL="457200" lvl="1" indent="0">
              <a:buNone/>
            </a:pPr>
            <a:r>
              <a:rPr lang="en-US" sz="3200" dirty="0"/>
              <a:t>- Active constraints</a:t>
            </a:r>
          </a:p>
          <a:p>
            <a:pPr marL="457200" lvl="1" indent="0">
              <a:buNone/>
            </a:pPr>
            <a:r>
              <a:rPr lang="en-US" sz="3200" dirty="0"/>
              <a:t>- Self-optimizing control</a:t>
            </a:r>
          </a:p>
          <a:p>
            <a:endParaRPr lang="en-US" sz="3600" dirty="0"/>
          </a:p>
          <a:p>
            <a:r>
              <a:rPr lang="en-US" sz="3600" b="1" dirty="0"/>
              <a:t>Session 3. Where to set the production rate and bottleneck</a:t>
            </a:r>
          </a:p>
          <a:p>
            <a:pPr marL="457200" lvl="1" indent="0">
              <a:buNone/>
            </a:pPr>
            <a:r>
              <a:rPr lang="en-US" sz="3200" dirty="0"/>
              <a:t>- Inventory control</a:t>
            </a:r>
          </a:p>
          <a:p>
            <a:pPr marL="457200" lvl="1" indent="0">
              <a:buNone/>
            </a:pPr>
            <a:r>
              <a:rPr lang="en-US" sz="3200" dirty="0"/>
              <a:t>- </a:t>
            </a:r>
            <a:r>
              <a:rPr lang="en-US" sz="3200" dirty="0" smtClean="0"/>
              <a:t>Consistency 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- Radiation rule</a:t>
            </a:r>
          </a:p>
          <a:p>
            <a:pPr marL="457200" lvl="1" indent="0">
              <a:buNone/>
            </a:pPr>
            <a:r>
              <a:rPr lang="en-US" sz="3200" dirty="0"/>
              <a:t>- Location of throughput manipulator (TPM)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b="1" dirty="0"/>
              <a:t>Session 4. PID control</a:t>
            </a:r>
          </a:p>
          <a:p>
            <a:pPr marL="457200" lvl="1" indent="0">
              <a:buNone/>
            </a:pPr>
            <a:r>
              <a:rPr lang="en-US" dirty="0"/>
              <a:t>    - Obtaining the model</a:t>
            </a:r>
          </a:p>
          <a:p>
            <a:pPr marL="457200" lvl="1" indent="0">
              <a:buNone/>
            </a:pPr>
            <a:r>
              <a:rPr lang="en-US" dirty="0"/>
              <a:t>    - SIMC tuning (simple and close to optimal)</a:t>
            </a:r>
          </a:p>
          <a:p>
            <a:pPr marL="457200" lvl="1" indent="0">
              <a:buNone/>
            </a:pPr>
            <a:r>
              <a:rPr lang="en-US" dirty="0"/>
              <a:t>    - Feedforward design</a:t>
            </a:r>
          </a:p>
          <a:p>
            <a:endParaRPr lang="en-US" sz="3600" dirty="0"/>
          </a:p>
          <a:p>
            <a:r>
              <a:rPr lang="en-US" sz="3600" b="1" dirty="0"/>
              <a:t>Session 5. Design of the regulatory control layer ("what more should </a:t>
            </a:r>
            <a:r>
              <a:rPr lang="en-US" sz="3600" b="1" dirty="0" smtClean="0"/>
              <a:t>we </a:t>
            </a:r>
            <a:r>
              <a:rPr lang="en-US" sz="3600" b="1" dirty="0"/>
              <a:t>control")</a:t>
            </a:r>
          </a:p>
          <a:p>
            <a:pPr marL="457200" lvl="1" indent="0">
              <a:buNone/>
            </a:pPr>
            <a:r>
              <a:rPr lang="en-US" sz="3200" dirty="0"/>
              <a:t>    - </a:t>
            </a:r>
            <a:r>
              <a:rPr lang="en-US" sz="3200" dirty="0" smtClean="0"/>
              <a:t>Stabilization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   - </a:t>
            </a:r>
            <a:r>
              <a:rPr lang="en-US" sz="3200" dirty="0" smtClean="0"/>
              <a:t>Secondary </a:t>
            </a:r>
            <a:r>
              <a:rPr lang="en-US" sz="3200" dirty="0"/>
              <a:t>controlled variables (measurements)</a:t>
            </a:r>
          </a:p>
          <a:p>
            <a:pPr marL="457200" lvl="1" indent="0">
              <a:buNone/>
            </a:pPr>
            <a:r>
              <a:rPr lang="en-US" sz="3200" dirty="0"/>
              <a:t>    - </a:t>
            </a:r>
            <a:r>
              <a:rPr lang="en-US" sz="3200" dirty="0" smtClean="0"/>
              <a:t>Pairing </a:t>
            </a:r>
            <a:r>
              <a:rPr lang="en-US" sz="3200" dirty="0"/>
              <a:t>with inputs</a:t>
            </a:r>
          </a:p>
          <a:p>
            <a:pPr marL="457200" lvl="1" indent="0">
              <a:buNone/>
            </a:pPr>
            <a:r>
              <a:rPr lang="en-US" sz="3200" dirty="0"/>
              <a:t>    - </a:t>
            </a:r>
            <a:r>
              <a:rPr lang="en-US" sz="3200" dirty="0" smtClean="0"/>
              <a:t>Cascade </a:t>
            </a:r>
            <a:r>
              <a:rPr lang="en-US" sz="3200" dirty="0"/>
              <a:t>control and time scale separation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b="1" dirty="0" smtClean="0"/>
              <a:t>Session 6. Design </a:t>
            </a:r>
            <a:r>
              <a:rPr lang="en-US" sz="3600" b="1" dirty="0"/>
              <a:t>of supervisory control layer</a:t>
            </a:r>
          </a:p>
          <a:p>
            <a:pPr marL="457200" lvl="1" indent="0">
              <a:buNone/>
            </a:pPr>
            <a:r>
              <a:rPr lang="en-US" sz="3200" dirty="0"/>
              <a:t>    - Decentralized versus centralized (MPC)</a:t>
            </a:r>
          </a:p>
          <a:p>
            <a:pPr marL="457200" lvl="1" indent="0">
              <a:buNone/>
            </a:pPr>
            <a:r>
              <a:rPr lang="en-US" sz="3200" dirty="0"/>
              <a:t>    - Design of decentralized controllers: Sequential and independent design</a:t>
            </a:r>
          </a:p>
          <a:p>
            <a:pPr marL="457200" lvl="1" indent="0">
              <a:buNone/>
            </a:pPr>
            <a:r>
              <a:rPr lang="en-US" sz="3200" dirty="0"/>
              <a:t>    - Pairing and RGA-analysis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00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6138"/>
            <a:ext cx="4257675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17" y="1268760"/>
            <a:ext cx="41433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On-screen Show (4:3)</PresentationFormat>
  <Paragraphs>155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Office Theme</vt:lpstr>
      <vt:lpstr>Photo Editor Photo</vt:lpstr>
      <vt:lpstr>Control strategies for optimal operation of complete plants  Plantwide control - With focus on selecting economic controlled variables </vt:lpstr>
      <vt:lpstr>Sigurd Skogestad</vt:lpstr>
      <vt:lpstr>Trondheim, Norway </vt:lpstr>
      <vt:lpstr>PowerPoint Presentation</vt:lpstr>
      <vt:lpstr>PowerPoint Presentation</vt:lpstr>
      <vt:lpstr>PowerPoint Presentation</vt:lpstr>
      <vt:lpstr>11th International Symposium of Dynamics and Control of Process Systems including Biosystems  DYCOPS + CAB 2016  6-8 JUNE 2016 (Mon-Wed)  S</vt:lpstr>
      <vt:lpstr>Course outline</vt:lpstr>
      <vt:lpstr>PowerPoint Presentation</vt:lpstr>
      <vt:lpstr>Plantwide process control</vt:lpstr>
      <vt:lpstr>Part 1: Plantwide control</vt:lpstr>
      <vt:lpstr>Part 2: Self-optimizing control theory</vt:lpstr>
      <vt:lpstr>Part 3: Regulatory («stabilizing») control </vt:lpstr>
      <vt:lpstr>Part 4: PID tuning</vt:lpstr>
      <vt:lpstr>Part 5: Advanced control + case studies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plantwide process control</dc:title>
  <dc:creator>Sigurd Skogestad</dc:creator>
  <cp:lastModifiedBy>Sigurd Skogestad</cp:lastModifiedBy>
  <cp:revision>27</cp:revision>
  <cp:lastPrinted>2016-04-04T07:15:23Z</cp:lastPrinted>
  <dcterms:created xsi:type="dcterms:W3CDTF">2014-03-11T09:33:56Z</dcterms:created>
  <dcterms:modified xsi:type="dcterms:W3CDTF">2016-04-11T04:50:05Z</dcterms:modified>
</cp:coreProperties>
</file>