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5" r:id="rId2"/>
    <p:sldId id="279" r:id="rId3"/>
    <p:sldId id="281" r:id="rId4"/>
    <p:sldId id="280" r:id="rId5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9" autoAdjust="0"/>
    <p:restoredTop sz="89771" autoAdjust="0"/>
  </p:normalViewPr>
  <p:slideViewPr>
    <p:cSldViewPr snapToGrid="0" snapToObjects="1">
      <p:cViewPr varScale="1">
        <p:scale>
          <a:sx n="118" d="100"/>
          <a:sy n="118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AF29E-458E-492D-B2B6-C71EA41E7235}" type="datetimeFigureOut">
              <a:rPr lang="nb-NO" smtClean="0"/>
              <a:t>07.03.2017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0422D-A0F3-469A-8158-A04C28AFD0B8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8654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SUBPRO</a:t>
            </a:r>
            <a:br>
              <a:rPr lang="nb-NO" dirty="0"/>
            </a:br>
            <a:r>
              <a:rPr lang="nb-NO" dirty="0"/>
              <a:t>Student </a:t>
            </a:r>
            <a:r>
              <a:rPr lang="nb-NO" dirty="0" err="1" smtClean="0"/>
              <a:t>presentation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Bilde 6" descr="hovedlogo_eng_objek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1" y="615707"/>
            <a:ext cx="3473276" cy="1153609"/>
          </a:xfrm>
          <a:prstGeom prst="rect">
            <a:avLst/>
          </a:prstGeom>
        </p:spPr>
      </p:pic>
      <p:pic>
        <p:nvPicPr>
          <p:cNvPr id="7" name="Picture 1" descr="http://www.forskningsradet.no/servlet/Satellite?blobcol=urldata&amp;blobheader=image%2Fgif&amp;blobkey=id&amp;blobtable=MungoBlobs&amp;blobwhere=1274493944033&amp;ssbinary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99" y="531978"/>
            <a:ext cx="571877" cy="50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33869" y="1099752"/>
            <a:ext cx="3631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SUBPRO</a:t>
            </a:r>
            <a:r>
              <a:rPr kumimoji="0" lang="nb-NO" altLang="nb-NO" sz="16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nb-NO" altLang="nb-NO" sz="16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nb-NO" altLang="nb-NO" sz="16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SUBSEA PRODUCTION AND PROCESSING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57" y="359168"/>
            <a:ext cx="7886700" cy="994172"/>
          </a:xfrm>
        </p:spPr>
        <p:txBody>
          <a:bodyPr/>
          <a:lstStyle/>
          <a:p>
            <a:r>
              <a:rPr lang="nb-NO" dirty="0" err="1" smtClean="0"/>
              <a:t>Historical</a:t>
            </a:r>
            <a:r>
              <a:rPr lang="nb-NO" dirty="0" smtClean="0"/>
              <a:t> </a:t>
            </a:r>
            <a:r>
              <a:rPr lang="nb-NO" dirty="0" err="1" smtClean="0"/>
              <a:t>oil</a:t>
            </a:r>
            <a:r>
              <a:rPr lang="nb-NO" dirty="0" smtClean="0"/>
              <a:t> </a:t>
            </a:r>
            <a:r>
              <a:rPr lang="nb-NO" dirty="0" err="1" smtClean="0"/>
              <a:t>price</a:t>
            </a:r>
            <a:r>
              <a:rPr lang="nb-NO" dirty="0" smtClean="0"/>
              <a:t> [$/</a:t>
            </a:r>
            <a:r>
              <a:rPr lang="nb-NO" dirty="0" err="1" smtClean="0"/>
              <a:t>bbl</a:t>
            </a:r>
            <a:r>
              <a:rPr lang="nb-NO" dirty="0" smtClean="0"/>
              <a:t>]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228" y="1689497"/>
            <a:ext cx="5493544" cy="34790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4573" y="4723424"/>
            <a:ext cx="123251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Nov. 1998. $10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5912695" y="4723424"/>
            <a:ext cx="211878" cy="1385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36977" y="480746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6566082" y="1848267"/>
            <a:ext cx="13340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June 2008. $140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68596" y="3696568"/>
            <a:ext cx="119955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Apr. 1980. $40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97612" y="3915111"/>
            <a:ext cx="121194" cy="1656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17740" y="5051321"/>
            <a:ext cx="13763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err="1">
                <a:solidFill>
                  <a:srgbClr val="FF0000"/>
                </a:solidFill>
              </a:rPr>
              <a:t>March</a:t>
            </a:r>
            <a:r>
              <a:rPr lang="nb-NO" sz="1350" dirty="0">
                <a:solidFill>
                  <a:srgbClr val="FF0000"/>
                </a:solidFill>
              </a:rPr>
              <a:t> 1986. $10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492437" y="4668964"/>
            <a:ext cx="507398" cy="4154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42427" y="2565440"/>
            <a:ext cx="13340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June 2014. $106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93409" y="3473709"/>
            <a:ext cx="119455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Jan. 2015. $47</a:t>
            </a:r>
          </a:p>
          <a:p>
            <a:r>
              <a:rPr lang="nb-NO" sz="1350" dirty="0">
                <a:solidFill>
                  <a:srgbClr val="FF0000"/>
                </a:solidFill>
              </a:rPr>
              <a:t>Jan. 2016. $28</a:t>
            </a:r>
          </a:p>
          <a:p>
            <a:r>
              <a:rPr lang="nb-NO" sz="1350" dirty="0">
                <a:solidFill>
                  <a:srgbClr val="FF0000"/>
                </a:solidFill>
              </a:rPr>
              <a:t>Jan. 2017. $54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7083910" y="3642600"/>
            <a:ext cx="250166" cy="272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109523" y="3860464"/>
            <a:ext cx="261329" cy="4746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208994" y="3856340"/>
            <a:ext cx="140387" cy="2244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027" y="3496508"/>
            <a:ext cx="1543980" cy="105629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2288071" y="3245384"/>
            <a:ext cx="204248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err="1">
                <a:solidFill>
                  <a:srgbClr val="FF0000"/>
                </a:solidFill>
              </a:rPr>
              <a:t>Dec</a:t>
            </a:r>
            <a:r>
              <a:rPr lang="nb-NO" sz="1350" dirty="0">
                <a:solidFill>
                  <a:srgbClr val="FF0000"/>
                </a:solidFill>
              </a:rPr>
              <a:t>. 1973. First «</a:t>
            </a:r>
            <a:r>
              <a:rPr lang="nb-NO" sz="1350" dirty="0" err="1">
                <a:solidFill>
                  <a:srgbClr val="FF0000"/>
                </a:solidFill>
              </a:rPr>
              <a:t>oil</a:t>
            </a:r>
            <a:r>
              <a:rPr lang="nb-NO" sz="1350" dirty="0">
                <a:solidFill>
                  <a:srgbClr val="FF0000"/>
                </a:solidFill>
              </a:rPr>
              <a:t> </a:t>
            </a:r>
            <a:r>
              <a:rPr lang="nb-NO" sz="1350" dirty="0" err="1">
                <a:solidFill>
                  <a:srgbClr val="FF0000"/>
                </a:solidFill>
              </a:rPr>
              <a:t>crisis</a:t>
            </a:r>
            <a:r>
              <a:rPr lang="nb-NO" sz="1350" dirty="0">
                <a:solidFill>
                  <a:srgbClr val="FF0000"/>
                </a:solidFill>
              </a:rPr>
              <a:t>»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884044" y="4584925"/>
            <a:ext cx="281503" cy="1912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194025" y="5729664"/>
            <a:ext cx="2826415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788" dirty="0"/>
              <a:t>http://www.macrotrends.net/1369/crude-oil-price-history-chart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5030" y="-191304"/>
            <a:ext cx="2344815" cy="26291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25322" y="24612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Aluminium</a:t>
            </a:r>
            <a:endParaRPr lang="nb-NO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904290" y="2339966"/>
            <a:ext cx="20719" cy="25491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635693" y="2370440"/>
            <a:ext cx="20719" cy="25491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55734" y="2386847"/>
            <a:ext cx="158729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smtClean="0">
                <a:solidFill>
                  <a:srgbClr val="FF0000"/>
                </a:solidFill>
              </a:rPr>
              <a:t>Financial </a:t>
            </a:r>
            <a:r>
              <a:rPr lang="nb-NO" sz="1350" dirty="0" err="1" smtClean="0">
                <a:solidFill>
                  <a:srgbClr val="FF0000"/>
                </a:solidFill>
              </a:rPr>
              <a:t>crisis</a:t>
            </a:r>
            <a:r>
              <a:rPr lang="nb-NO" sz="1350" dirty="0" smtClean="0">
                <a:solidFill>
                  <a:srgbClr val="FF0000"/>
                </a:solidFill>
              </a:rPr>
              <a:t> 2009</a:t>
            </a:r>
            <a:endParaRPr lang="nb-NO" sz="135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38335" y="4367493"/>
            <a:ext cx="17493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smtClean="0">
                <a:solidFill>
                  <a:srgbClr val="FF0000"/>
                </a:solidFill>
              </a:rPr>
              <a:t>«</a:t>
            </a:r>
            <a:r>
              <a:rPr lang="nb-NO" sz="1350" dirty="0" err="1" smtClean="0">
                <a:solidFill>
                  <a:srgbClr val="FF0000"/>
                </a:solidFill>
              </a:rPr>
              <a:t>Dot</a:t>
            </a:r>
            <a:r>
              <a:rPr lang="nb-NO" sz="1350" dirty="0" smtClean="0">
                <a:solidFill>
                  <a:srgbClr val="FF0000"/>
                </a:solidFill>
              </a:rPr>
              <a:t>-com </a:t>
            </a:r>
            <a:r>
              <a:rPr lang="nb-NO" sz="1350" dirty="0" err="1" smtClean="0">
                <a:solidFill>
                  <a:srgbClr val="FF0000"/>
                </a:solidFill>
              </a:rPr>
              <a:t>crisis</a:t>
            </a:r>
            <a:r>
              <a:rPr lang="nb-NO" sz="1350" dirty="0" smtClean="0">
                <a:solidFill>
                  <a:srgbClr val="FF0000"/>
                </a:solidFill>
              </a:rPr>
              <a:t>» 2000</a:t>
            </a:r>
            <a:endParaRPr lang="nb-NO" sz="1350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065095" y="4245854"/>
            <a:ext cx="211878" cy="1385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70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57" y="359168"/>
            <a:ext cx="7886700" cy="994172"/>
          </a:xfrm>
        </p:spPr>
        <p:txBody>
          <a:bodyPr/>
          <a:lstStyle/>
          <a:p>
            <a:r>
              <a:rPr lang="nb-NO" dirty="0" err="1" smtClean="0"/>
              <a:t>Historical</a:t>
            </a:r>
            <a:r>
              <a:rPr lang="nb-NO" dirty="0" smtClean="0"/>
              <a:t> </a:t>
            </a:r>
            <a:r>
              <a:rPr lang="nb-NO" dirty="0" err="1" smtClean="0"/>
              <a:t>oil</a:t>
            </a:r>
            <a:r>
              <a:rPr lang="nb-NO" dirty="0" smtClean="0"/>
              <a:t> </a:t>
            </a:r>
            <a:r>
              <a:rPr lang="nb-NO" dirty="0" err="1" smtClean="0"/>
              <a:t>price</a:t>
            </a:r>
            <a:r>
              <a:rPr lang="nb-NO" dirty="0" smtClean="0"/>
              <a:t> [$/</a:t>
            </a:r>
            <a:r>
              <a:rPr lang="nb-NO" dirty="0" err="1" smtClean="0"/>
              <a:t>bbl</a:t>
            </a:r>
            <a:r>
              <a:rPr lang="nb-NO" dirty="0" smtClean="0"/>
              <a:t>]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228" y="1689497"/>
            <a:ext cx="5493544" cy="34790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4573" y="4723424"/>
            <a:ext cx="123251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Nov. 1998. $10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5912695" y="4723424"/>
            <a:ext cx="211878" cy="1385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36977" y="480746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6566082" y="1848267"/>
            <a:ext cx="13340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June 2008. $140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68596" y="3696568"/>
            <a:ext cx="119955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Apr. 1980. $40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97612" y="3915111"/>
            <a:ext cx="121194" cy="1656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17740" y="5051321"/>
            <a:ext cx="13763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err="1">
                <a:solidFill>
                  <a:srgbClr val="FF0000"/>
                </a:solidFill>
              </a:rPr>
              <a:t>March</a:t>
            </a:r>
            <a:r>
              <a:rPr lang="nb-NO" sz="1350" dirty="0">
                <a:solidFill>
                  <a:srgbClr val="FF0000"/>
                </a:solidFill>
              </a:rPr>
              <a:t> 1986. $10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492437" y="4668964"/>
            <a:ext cx="507398" cy="4154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42427" y="2565440"/>
            <a:ext cx="13340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June 2014. $106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93409" y="3473709"/>
            <a:ext cx="119455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Jan. 2015. $47</a:t>
            </a:r>
          </a:p>
          <a:p>
            <a:r>
              <a:rPr lang="nb-NO" sz="1350" dirty="0">
                <a:solidFill>
                  <a:srgbClr val="FF0000"/>
                </a:solidFill>
              </a:rPr>
              <a:t>Jan. 2016. $28</a:t>
            </a:r>
          </a:p>
          <a:p>
            <a:r>
              <a:rPr lang="nb-NO" sz="1350" dirty="0">
                <a:solidFill>
                  <a:srgbClr val="FF0000"/>
                </a:solidFill>
              </a:rPr>
              <a:t>Jan. 2017. $54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7083910" y="3642600"/>
            <a:ext cx="250166" cy="272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109523" y="3860464"/>
            <a:ext cx="261329" cy="4746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208994" y="3856340"/>
            <a:ext cx="140387" cy="2244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027" y="3496508"/>
            <a:ext cx="1543980" cy="105629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2288071" y="3245384"/>
            <a:ext cx="204248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err="1">
                <a:solidFill>
                  <a:srgbClr val="FF0000"/>
                </a:solidFill>
              </a:rPr>
              <a:t>Dec</a:t>
            </a:r>
            <a:r>
              <a:rPr lang="nb-NO" sz="1350" dirty="0">
                <a:solidFill>
                  <a:srgbClr val="FF0000"/>
                </a:solidFill>
              </a:rPr>
              <a:t>. 1973. First «</a:t>
            </a:r>
            <a:r>
              <a:rPr lang="nb-NO" sz="1350" dirty="0" err="1">
                <a:solidFill>
                  <a:srgbClr val="FF0000"/>
                </a:solidFill>
              </a:rPr>
              <a:t>oil</a:t>
            </a:r>
            <a:r>
              <a:rPr lang="nb-NO" sz="1350" dirty="0">
                <a:solidFill>
                  <a:srgbClr val="FF0000"/>
                </a:solidFill>
              </a:rPr>
              <a:t> </a:t>
            </a:r>
            <a:r>
              <a:rPr lang="nb-NO" sz="1350" dirty="0" err="1">
                <a:solidFill>
                  <a:srgbClr val="FF0000"/>
                </a:solidFill>
              </a:rPr>
              <a:t>crisis</a:t>
            </a:r>
            <a:r>
              <a:rPr lang="nb-NO" sz="1350" dirty="0">
                <a:solidFill>
                  <a:srgbClr val="FF0000"/>
                </a:solidFill>
              </a:rPr>
              <a:t>»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884044" y="4584925"/>
            <a:ext cx="281503" cy="1912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194025" y="5729664"/>
            <a:ext cx="2826415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788" dirty="0"/>
              <a:t>http://www.macrotrends.net/1369/crude-oil-price-history-chart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94463" y="2253399"/>
            <a:ext cx="158729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smtClean="0">
                <a:solidFill>
                  <a:srgbClr val="FF0000"/>
                </a:solidFill>
              </a:rPr>
              <a:t>Financial </a:t>
            </a:r>
            <a:r>
              <a:rPr lang="nb-NO" sz="1350" dirty="0" err="1" smtClean="0">
                <a:solidFill>
                  <a:srgbClr val="FF0000"/>
                </a:solidFill>
              </a:rPr>
              <a:t>crisis</a:t>
            </a:r>
            <a:r>
              <a:rPr lang="nb-NO" sz="1350" dirty="0" smtClean="0">
                <a:solidFill>
                  <a:srgbClr val="FF0000"/>
                </a:solidFill>
              </a:rPr>
              <a:t> 2009</a:t>
            </a:r>
            <a:endParaRPr lang="nb-NO" sz="135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8335" y="4367493"/>
            <a:ext cx="17493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smtClean="0">
                <a:solidFill>
                  <a:srgbClr val="FF0000"/>
                </a:solidFill>
              </a:rPr>
              <a:t>«</a:t>
            </a:r>
            <a:r>
              <a:rPr lang="nb-NO" sz="1350" dirty="0" err="1" smtClean="0">
                <a:solidFill>
                  <a:srgbClr val="FF0000"/>
                </a:solidFill>
              </a:rPr>
              <a:t>Dot</a:t>
            </a:r>
            <a:r>
              <a:rPr lang="nb-NO" sz="1350" dirty="0" smtClean="0">
                <a:solidFill>
                  <a:srgbClr val="FF0000"/>
                </a:solidFill>
              </a:rPr>
              <a:t>-com </a:t>
            </a:r>
            <a:r>
              <a:rPr lang="nb-NO" sz="1350" dirty="0" err="1" smtClean="0">
                <a:solidFill>
                  <a:srgbClr val="FF0000"/>
                </a:solidFill>
              </a:rPr>
              <a:t>crisis</a:t>
            </a:r>
            <a:r>
              <a:rPr lang="nb-NO" sz="1350" dirty="0" smtClean="0">
                <a:solidFill>
                  <a:srgbClr val="FF0000"/>
                </a:solidFill>
              </a:rPr>
              <a:t>» 2000</a:t>
            </a:r>
            <a:endParaRPr lang="nb-NO" sz="135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065095" y="4245854"/>
            <a:ext cx="211878" cy="1385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631038" y="2428929"/>
            <a:ext cx="211878" cy="32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41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20" y="312320"/>
            <a:ext cx="7886700" cy="994172"/>
          </a:xfrm>
        </p:spPr>
        <p:txBody>
          <a:bodyPr/>
          <a:lstStyle/>
          <a:p>
            <a:r>
              <a:rPr lang="nb-NO" dirty="0" smtClean="0"/>
              <a:t>Oil </a:t>
            </a:r>
            <a:r>
              <a:rPr lang="nb-NO" dirty="0" err="1" smtClean="0"/>
              <a:t>price</a:t>
            </a:r>
            <a:r>
              <a:rPr lang="nb-NO" dirty="0" smtClean="0"/>
              <a:t> </a:t>
            </a:r>
            <a:r>
              <a:rPr lang="nb-NO" dirty="0" err="1" smtClean="0"/>
              <a:t>adjusted</a:t>
            </a:r>
            <a:r>
              <a:rPr lang="nb-NO" dirty="0" smtClean="0"/>
              <a:t> for </a:t>
            </a:r>
            <a:r>
              <a:rPr lang="nb-NO" dirty="0" err="1" smtClean="0"/>
              <a:t>inflation</a:t>
            </a:r>
            <a:endParaRPr lang="nb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656" y="1853803"/>
            <a:ext cx="5500688" cy="31503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92800" y="2243689"/>
            <a:ext cx="308007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FF0000"/>
                </a:solidFill>
              </a:rPr>
              <a:t>Arve </a:t>
            </a:r>
            <a:r>
              <a:rPr lang="nb-NO" sz="1350" dirty="0" err="1">
                <a:solidFill>
                  <a:srgbClr val="FF0000"/>
                </a:solidFill>
              </a:rPr>
              <a:t>Johsen</a:t>
            </a:r>
            <a:r>
              <a:rPr lang="nb-NO" sz="1350" dirty="0">
                <a:solidFill>
                  <a:srgbClr val="FF0000"/>
                </a:solidFill>
              </a:rPr>
              <a:t>, CEO Statoil, 1982.</a:t>
            </a:r>
          </a:p>
          <a:p>
            <a:r>
              <a:rPr lang="nb-NO" sz="1350" dirty="0">
                <a:solidFill>
                  <a:srgbClr val="FF0000"/>
                </a:solidFill>
              </a:rPr>
              <a:t>«Oljeprisen kan kun gå en vei – oppover»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10567" y="2693222"/>
            <a:ext cx="114238" cy="4238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38082" y="3522890"/>
            <a:ext cx="5954358" cy="82007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60062" y="3858221"/>
            <a:ext cx="205511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 err="1">
                <a:solidFill>
                  <a:srgbClr val="00B050"/>
                </a:solidFill>
              </a:rPr>
              <a:t>Sigurd’s</a:t>
            </a:r>
            <a:r>
              <a:rPr lang="nb-NO" sz="1350" dirty="0">
                <a:solidFill>
                  <a:srgbClr val="00B050"/>
                </a:solidFill>
              </a:rPr>
              <a:t> steady-</a:t>
            </a:r>
            <a:r>
              <a:rPr lang="nb-NO" sz="1350" dirty="0" err="1">
                <a:solidFill>
                  <a:srgbClr val="00B050"/>
                </a:solidFill>
              </a:rPr>
              <a:t>state</a:t>
            </a:r>
            <a:r>
              <a:rPr lang="nb-NO" sz="1350" dirty="0">
                <a:solidFill>
                  <a:srgbClr val="00B050"/>
                </a:solidFill>
              </a:rPr>
              <a:t> </a:t>
            </a:r>
            <a:r>
              <a:rPr lang="nb-NO" sz="1350" dirty="0" err="1">
                <a:solidFill>
                  <a:srgbClr val="00B050"/>
                </a:solidFill>
              </a:rPr>
              <a:t>curve</a:t>
            </a:r>
            <a:endParaRPr lang="nb-NO" sz="1350" dirty="0">
              <a:solidFill>
                <a:srgbClr val="00B050"/>
              </a:solidFill>
            </a:endParaRPr>
          </a:p>
          <a:p>
            <a:endParaRPr lang="nb-NO" sz="1350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7994990" y="3522890"/>
            <a:ext cx="1196761" cy="14742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14684" y="2685729"/>
            <a:ext cx="1555747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50" dirty="0">
                <a:solidFill>
                  <a:srgbClr val="00B050"/>
                </a:solidFill>
              </a:rPr>
              <a:t>Alternative green</a:t>
            </a:r>
          </a:p>
          <a:p>
            <a:r>
              <a:rPr lang="nb-NO" sz="1350" dirty="0" err="1">
                <a:solidFill>
                  <a:srgbClr val="00B050"/>
                </a:solidFill>
              </a:rPr>
              <a:t>power</a:t>
            </a:r>
            <a:r>
              <a:rPr lang="nb-NO" sz="1350" dirty="0">
                <a:solidFill>
                  <a:srgbClr val="00B050"/>
                </a:solidFill>
              </a:rPr>
              <a:t> </a:t>
            </a:r>
            <a:r>
              <a:rPr lang="nb-NO" sz="1350" dirty="0" err="1">
                <a:solidFill>
                  <a:srgbClr val="00B050"/>
                </a:solidFill>
              </a:rPr>
              <a:t>competetive</a:t>
            </a:r>
            <a:endParaRPr lang="nb-NO" sz="1350" dirty="0">
              <a:solidFill>
                <a:srgbClr val="00B050"/>
              </a:solidFill>
            </a:endParaRPr>
          </a:p>
          <a:p>
            <a:r>
              <a:rPr lang="nb-NO" sz="1350" dirty="0">
                <a:solidFill>
                  <a:srgbClr val="00B050"/>
                </a:solidFill>
              </a:rPr>
              <a:t>(Solar etc.)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30573" y="4470440"/>
            <a:ext cx="4603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/>
              <a:t>1998</a:t>
            </a:r>
          </a:p>
        </p:txBody>
      </p:sp>
      <p:pic>
        <p:nvPicPr>
          <p:cNvPr id="30" name="Content Placeholder 2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77870" y="1474157"/>
            <a:ext cx="994199" cy="82183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6350832" y="1925354"/>
            <a:ext cx="4603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/>
              <a:t>2008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909730" y="2779415"/>
            <a:ext cx="4603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/>
              <a:t>2014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72081" y="3689284"/>
            <a:ext cx="4603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71535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1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Office-tema</vt:lpstr>
      <vt:lpstr>SUBPRO Student presentation</vt:lpstr>
      <vt:lpstr>Historical oil price [$/bbl]</vt:lpstr>
      <vt:lpstr>Historical oil price [$/bbl]</vt:lpstr>
      <vt:lpstr>Oil price adjusted for inflation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Sigurd Skogestad</cp:lastModifiedBy>
  <cp:revision>150</cp:revision>
  <dcterms:created xsi:type="dcterms:W3CDTF">2013-06-10T16:56:09Z</dcterms:created>
  <dcterms:modified xsi:type="dcterms:W3CDTF">2017-03-07T13:55:19Z</dcterms:modified>
</cp:coreProperties>
</file>