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65" r:id="rId2"/>
    <p:sldId id="279" r:id="rId3"/>
    <p:sldId id="281" r:id="rId4"/>
    <p:sldId id="280" r:id="rId5"/>
  </p:sldIdLst>
  <p:sldSz cx="9144000" cy="6858000" type="screen4x3"/>
  <p:notesSz cx="6858000" cy="9144000"/>
  <p:defaultTextStyle>
    <a:defPPr>
      <a:defRPr lang="nb-NO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BAC76"/>
    <a:srgbClr val="0D34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239" autoAdjust="0"/>
    <p:restoredTop sz="89771" autoAdjust="0"/>
  </p:normalViewPr>
  <p:slideViewPr>
    <p:cSldViewPr snapToGrid="0" snapToObjects="1">
      <p:cViewPr varScale="1">
        <p:scale>
          <a:sx n="118" d="100"/>
          <a:sy n="118" d="100"/>
        </p:scale>
        <p:origin x="125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31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AAF29E-458E-492D-B2B6-C71EA41E7235}" type="datetimeFigureOut">
              <a:rPr lang="nb-NO" smtClean="0"/>
              <a:t>07.03.2017</a:t>
            </a:fld>
            <a:endParaRPr lang="nb-NO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50422D-A0F3-469A-8158-A04C28AFD0B8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6286549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368315" y="2677415"/>
            <a:ext cx="7772400" cy="901094"/>
          </a:xfrm>
        </p:spPr>
        <p:txBody>
          <a:bodyPr anchor="t" anchorCtr="0"/>
          <a:lstStyle/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368315" y="3645154"/>
            <a:ext cx="77724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dirty="0" smtClean="0"/>
              <a:t>Klikk for å redigere undertittelstil i malen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000159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83850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31831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14" name="Plassholder for lysbildenummer 5"/>
          <p:cNvSpPr txBox="1">
            <a:spLocks/>
          </p:cNvSpPr>
          <p:nvPr userDrawn="1"/>
        </p:nvSpPr>
        <p:spPr>
          <a:xfrm>
            <a:off x="115119" y="6537870"/>
            <a:ext cx="342081" cy="252102"/>
          </a:xfrm>
          <a:prstGeom prst="rect">
            <a:avLst/>
          </a:prstGeom>
        </p:spPr>
        <p:txBody>
          <a:bodyPr/>
          <a:lstStyle>
            <a:defPPr>
              <a:defRPr lang="nb-NO"/>
            </a:defPPr>
            <a:lvl1pPr marL="0" algn="l" defTabSz="4572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91853A39-49B3-554A-AE82-85611CEBD8E3}" type="slidenum">
              <a:rPr lang="nb-NO" b="1" i="0" smtClean="0">
                <a:solidFill>
                  <a:schemeClr val="bg1"/>
                </a:solidFill>
                <a:latin typeface="Arial"/>
                <a:cs typeface="Arial"/>
              </a:rPr>
              <a:pPr algn="ctr"/>
              <a:t>‹#›</a:t>
            </a:fld>
            <a:endParaRPr lang="nb-NO" b="1" i="0" dirty="0">
              <a:solidFill>
                <a:schemeClr val="bg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60019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2982460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72914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02236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72249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49718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1596486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3532236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pic>
        <p:nvPicPr>
          <p:cNvPr id="5" name="Bilde 4" descr="hor_blaa_stripe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98336"/>
            <a:ext cx="9144000" cy="359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77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600" b="1" i="0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4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nb-NO" dirty="0"/>
              <a:t>SUBPRO</a:t>
            </a:r>
            <a:br>
              <a:rPr lang="nb-NO" dirty="0"/>
            </a:br>
            <a:r>
              <a:rPr lang="nb-NO" dirty="0"/>
              <a:t>Student </a:t>
            </a:r>
            <a:r>
              <a:rPr lang="nb-NO" dirty="0" err="1" smtClean="0"/>
              <a:t>presentation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sz="2000" dirty="0">
              <a:solidFill>
                <a:schemeClr val="tx1"/>
              </a:solidFill>
            </a:endParaRPr>
          </a:p>
        </p:txBody>
      </p:sp>
      <p:pic>
        <p:nvPicPr>
          <p:cNvPr id="6" name="Bilde 6" descr="hovedlogo_eng_objek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421" y="615707"/>
            <a:ext cx="3473276" cy="1153609"/>
          </a:xfrm>
          <a:prstGeom prst="rect">
            <a:avLst/>
          </a:prstGeom>
        </p:spPr>
      </p:pic>
      <p:pic>
        <p:nvPicPr>
          <p:cNvPr id="7" name="Picture 1" descr="http://www.forskningsradet.no/servlet/Satellite?blobcol=urldata&amp;blobheader=image%2Fgif&amp;blobkey=id&amp;blobtable=MungoBlobs&amp;blobwhere=1274493944033&amp;ssbinary=tru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399" y="531978"/>
            <a:ext cx="571877" cy="5091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4633869" y="1099752"/>
            <a:ext cx="36317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2000" b="1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SUBPRO</a:t>
            </a:r>
            <a:r>
              <a:rPr kumimoji="0" lang="nb-NO" altLang="nb-NO" sz="1600" b="1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nb-NO" altLang="nb-NO" sz="1600" b="1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nb-NO" altLang="nb-NO" sz="1600" b="1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SUBSEA PRODUCTION AND PROCESSING</a:t>
            </a:r>
            <a:endParaRPr kumimoji="0" lang="nb-NO" altLang="nb-NO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6723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057" y="359168"/>
            <a:ext cx="7886700" cy="994172"/>
          </a:xfrm>
        </p:spPr>
        <p:txBody>
          <a:bodyPr/>
          <a:lstStyle/>
          <a:p>
            <a:r>
              <a:rPr lang="nb-NO" dirty="0" err="1" smtClean="0"/>
              <a:t>Historical</a:t>
            </a:r>
            <a:r>
              <a:rPr lang="nb-NO" dirty="0" smtClean="0"/>
              <a:t> </a:t>
            </a:r>
            <a:r>
              <a:rPr lang="nb-NO" dirty="0" err="1" smtClean="0"/>
              <a:t>oil</a:t>
            </a:r>
            <a:r>
              <a:rPr lang="nb-NO" dirty="0" smtClean="0"/>
              <a:t> </a:t>
            </a:r>
            <a:r>
              <a:rPr lang="nb-NO" dirty="0" err="1" smtClean="0"/>
              <a:t>price</a:t>
            </a:r>
            <a:r>
              <a:rPr lang="nb-NO" dirty="0" smtClean="0"/>
              <a:t> [$/</a:t>
            </a:r>
            <a:r>
              <a:rPr lang="nb-NO" dirty="0" err="1" smtClean="0"/>
              <a:t>bbl</a:t>
            </a:r>
            <a:r>
              <a:rPr lang="nb-NO" dirty="0" smtClean="0"/>
              <a:t>]</a:t>
            </a:r>
            <a:endParaRPr lang="nb-NO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5228" y="1689497"/>
            <a:ext cx="5493544" cy="347900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124573" y="4723424"/>
            <a:ext cx="1232517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350" dirty="0">
                <a:solidFill>
                  <a:srgbClr val="FF0000"/>
                </a:solidFill>
              </a:rPr>
              <a:t>Nov. 1998. $10</a:t>
            </a:r>
          </a:p>
        </p:txBody>
      </p:sp>
      <p:cxnSp>
        <p:nvCxnSpPr>
          <p:cNvPr id="7" name="Straight Arrow Connector 6"/>
          <p:cNvCxnSpPr>
            <a:stCxn id="5" idx="1"/>
          </p:cNvCxnSpPr>
          <p:nvPr/>
        </p:nvCxnSpPr>
        <p:spPr>
          <a:xfrm flipH="1" flipV="1">
            <a:off x="5912695" y="4723424"/>
            <a:ext cx="211878" cy="13850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736977" y="4807464"/>
            <a:ext cx="184731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b-NO" sz="1350" dirty="0"/>
          </a:p>
        </p:txBody>
      </p:sp>
      <p:sp>
        <p:nvSpPr>
          <p:cNvPr id="10" name="TextBox 9"/>
          <p:cNvSpPr txBox="1"/>
          <p:nvPr/>
        </p:nvSpPr>
        <p:spPr>
          <a:xfrm>
            <a:off x="6566082" y="1848267"/>
            <a:ext cx="1334020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350" dirty="0">
                <a:solidFill>
                  <a:srgbClr val="FF0000"/>
                </a:solidFill>
              </a:rPr>
              <a:t>June 2008. $140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468596" y="3696568"/>
            <a:ext cx="1199559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350" dirty="0">
                <a:solidFill>
                  <a:srgbClr val="FF0000"/>
                </a:solidFill>
              </a:rPr>
              <a:t>Apr. 1980. $40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4597612" y="3915111"/>
            <a:ext cx="121194" cy="16564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217740" y="5051321"/>
            <a:ext cx="1376339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350" dirty="0" err="1">
                <a:solidFill>
                  <a:srgbClr val="FF0000"/>
                </a:solidFill>
              </a:rPr>
              <a:t>March</a:t>
            </a:r>
            <a:r>
              <a:rPr lang="nb-NO" sz="1350" dirty="0">
                <a:solidFill>
                  <a:srgbClr val="FF0000"/>
                </a:solidFill>
              </a:rPr>
              <a:t> 1986. $10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4492437" y="4668964"/>
            <a:ext cx="507398" cy="41549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6942427" y="2565440"/>
            <a:ext cx="1334020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350" dirty="0">
                <a:solidFill>
                  <a:srgbClr val="FF0000"/>
                </a:solidFill>
              </a:rPr>
              <a:t>June 2014. $106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293409" y="3473709"/>
            <a:ext cx="1194558" cy="7155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350" dirty="0">
                <a:solidFill>
                  <a:srgbClr val="FF0000"/>
                </a:solidFill>
              </a:rPr>
              <a:t>Jan. 2015. $47</a:t>
            </a:r>
          </a:p>
          <a:p>
            <a:r>
              <a:rPr lang="nb-NO" sz="1350" dirty="0">
                <a:solidFill>
                  <a:srgbClr val="FF0000"/>
                </a:solidFill>
              </a:rPr>
              <a:t>Jan. 2016. $28</a:t>
            </a:r>
          </a:p>
          <a:p>
            <a:r>
              <a:rPr lang="nb-NO" sz="1350" dirty="0">
                <a:solidFill>
                  <a:srgbClr val="FF0000"/>
                </a:solidFill>
              </a:rPr>
              <a:t>Jan. 2017. $54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 flipH="1">
            <a:off x="7083910" y="3642600"/>
            <a:ext cx="250166" cy="27251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>
            <a:off x="7109523" y="3860464"/>
            <a:ext cx="261329" cy="47463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H="1" flipV="1">
            <a:off x="7208994" y="3856340"/>
            <a:ext cx="140387" cy="22442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1" name="Picture 3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00027" y="3496508"/>
            <a:ext cx="1543980" cy="1056293"/>
          </a:xfrm>
          <a:prstGeom prst="rect">
            <a:avLst/>
          </a:prstGeom>
        </p:spPr>
      </p:pic>
      <p:sp>
        <p:nvSpPr>
          <p:cNvPr id="33" name="TextBox 32"/>
          <p:cNvSpPr txBox="1"/>
          <p:nvPr/>
        </p:nvSpPr>
        <p:spPr>
          <a:xfrm>
            <a:off x="2288071" y="3245384"/>
            <a:ext cx="2042482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350" dirty="0" err="1">
                <a:solidFill>
                  <a:srgbClr val="FF0000"/>
                </a:solidFill>
              </a:rPr>
              <a:t>Dec</a:t>
            </a:r>
            <a:r>
              <a:rPr lang="nb-NO" sz="1350" dirty="0">
                <a:solidFill>
                  <a:srgbClr val="FF0000"/>
                </a:solidFill>
              </a:rPr>
              <a:t>. 1973. First «</a:t>
            </a:r>
            <a:r>
              <a:rPr lang="nb-NO" sz="1350" dirty="0" err="1">
                <a:solidFill>
                  <a:srgbClr val="FF0000"/>
                </a:solidFill>
              </a:rPr>
              <a:t>oil</a:t>
            </a:r>
            <a:r>
              <a:rPr lang="nb-NO" sz="1350" dirty="0">
                <a:solidFill>
                  <a:srgbClr val="FF0000"/>
                </a:solidFill>
              </a:rPr>
              <a:t> </a:t>
            </a:r>
            <a:r>
              <a:rPr lang="nb-NO" sz="1350" dirty="0" err="1">
                <a:solidFill>
                  <a:srgbClr val="FF0000"/>
                </a:solidFill>
              </a:rPr>
              <a:t>crisis</a:t>
            </a:r>
            <a:r>
              <a:rPr lang="nb-NO" sz="1350" dirty="0">
                <a:solidFill>
                  <a:srgbClr val="FF0000"/>
                </a:solidFill>
              </a:rPr>
              <a:t>»</a:t>
            </a:r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3884044" y="4584925"/>
            <a:ext cx="281503" cy="19123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6194025" y="5729664"/>
            <a:ext cx="2826415" cy="2135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788" dirty="0"/>
              <a:t>http://www.macrotrends.net/1369/crude-oil-price-history-chart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15030" y="-191304"/>
            <a:ext cx="2344815" cy="262916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225322" y="246123"/>
            <a:ext cx="1210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/>
              <a:t>Aluminium</a:t>
            </a:r>
            <a:endParaRPr lang="nb-NO" dirty="0"/>
          </a:p>
        </p:txBody>
      </p:sp>
      <p:cxnSp>
        <p:nvCxnSpPr>
          <p:cNvPr id="14" name="Straight Connector 13"/>
          <p:cNvCxnSpPr/>
          <p:nvPr/>
        </p:nvCxnSpPr>
        <p:spPr>
          <a:xfrm flipH="1">
            <a:off x="6904290" y="2339966"/>
            <a:ext cx="20719" cy="254910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4635693" y="2370440"/>
            <a:ext cx="20719" cy="254910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6555734" y="2386847"/>
            <a:ext cx="1587294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350" dirty="0" smtClean="0">
                <a:solidFill>
                  <a:srgbClr val="FF0000"/>
                </a:solidFill>
              </a:rPr>
              <a:t>Financial </a:t>
            </a:r>
            <a:r>
              <a:rPr lang="nb-NO" sz="1350" dirty="0" err="1" smtClean="0">
                <a:solidFill>
                  <a:srgbClr val="FF0000"/>
                </a:solidFill>
              </a:rPr>
              <a:t>crisis</a:t>
            </a:r>
            <a:r>
              <a:rPr lang="nb-NO" sz="1350" dirty="0" smtClean="0">
                <a:solidFill>
                  <a:srgbClr val="FF0000"/>
                </a:solidFill>
              </a:rPr>
              <a:t> 2009</a:t>
            </a:r>
            <a:endParaRPr lang="nb-NO" sz="1350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138335" y="4367493"/>
            <a:ext cx="1749390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350" dirty="0" smtClean="0">
                <a:solidFill>
                  <a:srgbClr val="FF0000"/>
                </a:solidFill>
              </a:rPr>
              <a:t>«</a:t>
            </a:r>
            <a:r>
              <a:rPr lang="nb-NO" sz="1350" dirty="0" err="1" smtClean="0">
                <a:solidFill>
                  <a:srgbClr val="FF0000"/>
                </a:solidFill>
              </a:rPr>
              <a:t>Dot</a:t>
            </a:r>
            <a:r>
              <a:rPr lang="nb-NO" sz="1350" dirty="0" smtClean="0">
                <a:solidFill>
                  <a:srgbClr val="FF0000"/>
                </a:solidFill>
              </a:rPr>
              <a:t>-com </a:t>
            </a:r>
            <a:r>
              <a:rPr lang="nb-NO" sz="1350" dirty="0" err="1" smtClean="0">
                <a:solidFill>
                  <a:srgbClr val="FF0000"/>
                </a:solidFill>
              </a:rPr>
              <a:t>crisis</a:t>
            </a:r>
            <a:r>
              <a:rPr lang="nb-NO" sz="1350" dirty="0" smtClean="0">
                <a:solidFill>
                  <a:srgbClr val="FF0000"/>
                </a:solidFill>
              </a:rPr>
              <a:t>» 2000</a:t>
            </a:r>
            <a:endParaRPr lang="nb-NO" sz="1350" dirty="0">
              <a:solidFill>
                <a:srgbClr val="FF0000"/>
              </a:solidFill>
            </a:endParaRPr>
          </a:p>
        </p:txBody>
      </p:sp>
      <p:cxnSp>
        <p:nvCxnSpPr>
          <p:cNvPr id="30" name="Straight Arrow Connector 29"/>
          <p:cNvCxnSpPr/>
          <p:nvPr/>
        </p:nvCxnSpPr>
        <p:spPr>
          <a:xfrm flipH="1" flipV="1">
            <a:off x="6065095" y="4245854"/>
            <a:ext cx="211878" cy="13850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0708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057" y="359168"/>
            <a:ext cx="7886700" cy="994172"/>
          </a:xfrm>
        </p:spPr>
        <p:txBody>
          <a:bodyPr/>
          <a:lstStyle/>
          <a:p>
            <a:r>
              <a:rPr lang="nb-NO" dirty="0" err="1" smtClean="0"/>
              <a:t>Historical</a:t>
            </a:r>
            <a:r>
              <a:rPr lang="nb-NO" dirty="0" smtClean="0"/>
              <a:t> </a:t>
            </a:r>
            <a:r>
              <a:rPr lang="nb-NO" dirty="0" err="1" smtClean="0"/>
              <a:t>oil</a:t>
            </a:r>
            <a:r>
              <a:rPr lang="nb-NO" dirty="0" smtClean="0"/>
              <a:t> </a:t>
            </a:r>
            <a:r>
              <a:rPr lang="nb-NO" dirty="0" err="1" smtClean="0"/>
              <a:t>price</a:t>
            </a:r>
            <a:r>
              <a:rPr lang="nb-NO" dirty="0" smtClean="0"/>
              <a:t> [$/</a:t>
            </a:r>
            <a:r>
              <a:rPr lang="nb-NO" dirty="0" err="1" smtClean="0"/>
              <a:t>bbl</a:t>
            </a:r>
            <a:r>
              <a:rPr lang="nb-NO" dirty="0" smtClean="0"/>
              <a:t>]</a:t>
            </a:r>
            <a:endParaRPr lang="nb-NO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5228" y="1689497"/>
            <a:ext cx="5493544" cy="347900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124573" y="4723424"/>
            <a:ext cx="1232517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350" dirty="0">
                <a:solidFill>
                  <a:srgbClr val="FF0000"/>
                </a:solidFill>
              </a:rPr>
              <a:t>Nov. 1998. $10</a:t>
            </a:r>
          </a:p>
        </p:txBody>
      </p:sp>
      <p:cxnSp>
        <p:nvCxnSpPr>
          <p:cNvPr id="7" name="Straight Arrow Connector 6"/>
          <p:cNvCxnSpPr>
            <a:stCxn id="5" idx="1"/>
          </p:cNvCxnSpPr>
          <p:nvPr/>
        </p:nvCxnSpPr>
        <p:spPr>
          <a:xfrm flipH="1" flipV="1">
            <a:off x="5912695" y="4723424"/>
            <a:ext cx="211878" cy="13850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736977" y="4807464"/>
            <a:ext cx="184731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b-NO" sz="1350" dirty="0"/>
          </a:p>
        </p:txBody>
      </p:sp>
      <p:sp>
        <p:nvSpPr>
          <p:cNvPr id="10" name="TextBox 9"/>
          <p:cNvSpPr txBox="1"/>
          <p:nvPr/>
        </p:nvSpPr>
        <p:spPr>
          <a:xfrm>
            <a:off x="6566082" y="1848267"/>
            <a:ext cx="1334020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350" dirty="0">
                <a:solidFill>
                  <a:srgbClr val="FF0000"/>
                </a:solidFill>
              </a:rPr>
              <a:t>June 2008. $140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468596" y="3696568"/>
            <a:ext cx="1199559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350" dirty="0">
                <a:solidFill>
                  <a:srgbClr val="FF0000"/>
                </a:solidFill>
              </a:rPr>
              <a:t>Apr. 1980. $40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4597612" y="3915111"/>
            <a:ext cx="121194" cy="16564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217740" y="5051321"/>
            <a:ext cx="1376339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350" dirty="0" err="1">
                <a:solidFill>
                  <a:srgbClr val="FF0000"/>
                </a:solidFill>
              </a:rPr>
              <a:t>March</a:t>
            </a:r>
            <a:r>
              <a:rPr lang="nb-NO" sz="1350" dirty="0">
                <a:solidFill>
                  <a:srgbClr val="FF0000"/>
                </a:solidFill>
              </a:rPr>
              <a:t> 1986. $10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4492437" y="4668964"/>
            <a:ext cx="507398" cy="41549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6942427" y="2565440"/>
            <a:ext cx="1334020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350" dirty="0">
                <a:solidFill>
                  <a:srgbClr val="FF0000"/>
                </a:solidFill>
              </a:rPr>
              <a:t>June 2014. $106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293409" y="3473709"/>
            <a:ext cx="1194558" cy="7155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350" dirty="0">
                <a:solidFill>
                  <a:srgbClr val="FF0000"/>
                </a:solidFill>
              </a:rPr>
              <a:t>Jan. 2015. $47</a:t>
            </a:r>
          </a:p>
          <a:p>
            <a:r>
              <a:rPr lang="nb-NO" sz="1350" dirty="0">
                <a:solidFill>
                  <a:srgbClr val="FF0000"/>
                </a:solidFill>
              </a:rPr>
              <a:t>Jan. 2016. $28</a:t>
            </a:r>
          </a:p>
          <a:p>
            <a:r>
              <a:rPr lang="nb-NO" sz="1350" dirty="0">
                <a:solidFill>
                  <a:srgbClr val="FF0000"/>
                </a:solidFill>
              </a:rPr>
              <a:t>Jan. 2017. $54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 flipH="1">
            <a:off x="7083910" y="3642600"/>
            <a:ext cx="250166" cy="27251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>
            <a:off x="7109523" y="3860464"/>
            <a:ext cx="261329" cy="47463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H="1" flipV="1">
            <a:off x="7208994" y="3856340"/>
            <a:ext cx="140387" cy="22442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1" name="Picture 3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00027" y="3496508"/>
            <a:ext cx="1543980" cy="1056293"/>
          </a:xfrm>
          <a:prstGeom prst="rect">
            <a:avLst/>
          </a:prstGeom>
        </p:spPr>
      </p:pic>
      <p:sp>
        <p:nvSpPr>
          <p:cNvPr id="33" name="TextBox 32"/>
          <p:cNvSpPr txBox="1"/>
          <p:nvPr/>
        </p:nvSpPr>
        <p:spPr>
          <a:xfrm>
            <a:off x="2288071" y="3245384"/>
            <a:ext cx="2042482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350" dirty="0" err="1">
                <a:solidFill>
                  <a:srgbClr val="FF0000"/>
                </a:solidFill>
              </a:rPr>
              <a:t>Dec</a:t>
            </a:r>
            <a:r>
              <a:rPr lang="nb-NO" sz="1350" dirty="0">
                <a:solidFill>
                  <a:srgbClr val="FF0000"/>
                </a:solidFill>
              </a:rPr>
              <a:t>. 1973. First «</a:t>
            </a:r>
            <a:r>
              <a:rPr lang="nb-NO" sz="1350" dirty="0" err="1">
                <a:solidFill>
                  <a:srgbClr val="FF0000"/>
                </a:solidFill>
              </a:rPr>
              <a:t>oil</a:t>
            </a:r>
            <a:r>
              <a:rPr lang="nb-NO" sz="1350" dirty="0">
                <a:solidFill>
                  <a:srgbClr val="FF0000"/>
                </a:solidFill>
              </a:rPr>
              <a:t> </a:t>
            </a:r>
            <a:r>
              <a:rPr lang="nb-NO" sz="1350" dirty="0" err="1">
                <a:solidFill>
                  <a:srgbClr val="FF0000"/>
                </a:solidFill>
              </a:rPr>
              <a:t>crisis</a:t>
            </a:r>
            <a:r>
              <a:rPr lang="nb-NO" sz="1350" dirty="0">
                <a:solidFill>
                  <a:srgbClr val="FF0000"/>
                </a:solidFill>
              </a:rPr>
              <a:t>»</a:t>
            </a:r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3884044" y="4584925"/>
            <a:ext cx="281503" cy="19123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6194025" y="5729664"/>
            <a:ext cx="2826415" cy="2135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788" dirty="0"/>
              <a:t>http://www.macrotrends.net/1369/crude-oil-price-history-chart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794463" y="2253399"/>
            <a:ext cx="1587294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350" dirty="0" smtClean="0">
                <a:solidFill>
                  <a:srgbClr val="FF0000"/>
                </a:solidFill>
              </a:rPr>
              <a:t>Financial </a:t>
            </a:r>
            <a:r>
              <a:rPr lang="nb-NO" sz="1350" dirty="0" err="1" smtClean="0">
                <a:solidFill>
                  <a:srgbClr val="FF0000"/>
                </a:solidFill>
              </a:rPr>
              <a:t>crisis</a:t>
            </a:r>
            <a:r>
              <a:rPr lang="nb-NO" sz="1350" dirty="0" smtClean="0">
                <a:solidFill>
                  <a:srgbClr val="FF0000"/>
                </a:solidFill>
              </a:rPr>
              <a:t> 2009</a:t>
            </a:r>
            <a:endParaRPr lang="nb-NO" sz="1350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138335" y="4367493"/>
            <a:ext cx="1749390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350" dirty="0" smtClean="0">
                <a:solidFill>
                  <a:srgbClr val="FF0000"/>
                </a:solidFill>
              </a:rPr>
              <a:t>«</a:t>
            </a:r>
            <a:r>
              <a:rPr lang="nb-NO" sz="1350" dirty="0" err="1" smtClean="0">
                <a:solidFill>
                  <a:srgbClr val="FF0000"/>
                </a:solidFill>
              </a:rPr>
              <a:t>Dot</a:t>
            </a:r>
            <a:r>
              <a:rPr lang="nb-NO" sz="1350" dirty="0" smtClean="0">
                <a:solidFill>
                  <a:srgbClr val="FF0000"/>
                </a:solidFill>
              </a:rPr>
              <a:t>-com </a:t>
            </a:r>
            <a:r>
              <a:rPr lang="nb-NO" sz="1350" dirty="0" err="1" smtClean="0">
                <a:solidFill>
                  <a:srgbClr val="FF0000"/>
                </a:solidFill>
              </a:rPr>
              <a:t>crisis</a:t>
            </a:r>
            <a:r>
              <a:rPr lang="nb-NO" sz="1350" dirty="0" smtClean="0">
                <a:solidFill>
                  <a:srgbClr val="FF0000"/>
                </a:solidFill>
              </a:rPr>
              <a:t>» 2000</a:t>
            </a:r>
            <a:endParaRPr lang="nb-NO" sz="1350" dirty="0">
              <a:solidFill>
                <a:srgbClr val="FF0000"/>
              </a:solidFill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 flipH="1" flipV="1">
            <a:off x="6065095" y="4245854"/>
            <a:ext cx="211878" cy="13850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>
            <a:off x="6631038" y="2428929"/>
            <a:ext cx="211878" cy="324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9418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520" y="312320"/>
            <a:ext cx="7886700" cy="994172"/>
          </a:xfrm>
        </p:spPr>
        <p:txBody>
          <a:bodyPr/>
          <a:lstStyle/>
          <a:p>
            <a:r>
              <a:rPr lang="nb-NO" dirty="0" smtClean="0"/>
              <a:t>Oil </a:t>
            </a:r>
            <a:r>
              <a:rPr lang="nb-NO" dirty="0" err="1" smtClean="0"/>
              <a:t>price</a:t>
            </a:r>
            <a:r>
              <a:rPr lang="nb-NO" dirty="0" smtClean="0"/>
              <a:t> </a:t>
            </a:r>
            <a:r>
              <a:rPr lang="nb-NO" dirty="0" err="1" smtClean="0"/>
              <a:t>adjusted</a:t>
            </a:r>
            <a:r>
              <a:rPr lang="nb-NO" dirty="0" smtClean="0"/>
              <a:t> for </a:t>
            </a:r>
            <a:r>
              <a:rPr lang="nb-NO" dirty="0" err="1" smtClean="0"/>
              <a:t>inflation</a:t>
            </a:r>
            <a:endParaRPr lang="nb-NO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1656" y="1853803"/>
            <a:ext cx="5500688" cy="315039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392800" y="2243689"/>
            <a:ext cx="3080074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350" dirty="0">
                <a:solidFill>
                  <a:srgbClr val="FF0000"/>
                </a:solidFill>
              </a:rPr>
              <a:t>Arve </a:t>
            </a:r>
            <a:r>
              <a:rPr lang="nb-NO" sz="1350" dirty="0" err="1">
                <a:solidFill>
                  <a:srgbClr val="FF0000"/>
                </a:solidFill>
              </a:rPr>
              <a:t>Johsen</a:t>
            </a:r>
            <a:r>
              <a:rPr lang="nb-NO" sz="1350" dirty="0">
                <a:solidFill>
                  <a:srgbClr val="FF0000"/>
                </a:solidFill>
              </a:rPr>
              <a:t>, CEO Statoil, 1982.</a:t>
            </a:r>
          </a:p>
          <a:p>
            <a:r>
              <a:rPr lang="nb-NO" sz="1350" dirty="0">
                <a:solidFill>
                  <a:srgbClr val="FF0000"/>
                </a:solidFill>
              </a:rPr>
              <a:t>«Oljeprisen kan kun gå en vei – oppover»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4710567" y="2693222"/>
            <a:ext cx="114238" cy="42383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2138082" y="3522890"/>
            <a:ext cx="5954358" cy="820079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060062" y="3858221"/>
            <a:ext cx="2055114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350" dirty="0" err="1">
                <a:solidFill>
                  <a:srgbClr val="00B050"/>
                </a:solidFill>
              </a:rPr>
              <a:t>Sigurd’s</a:t>
            </a:r>
            <a:r>
              <a:rPr lang="nb-NO" sz="1350" dirty="0">
                <a:solidFill>
                  <a:srgbClr val="00B050"/>
                </a:solidFill>
              </a:rPr>
              <a:t> steady-</a:t>
            </a:r>
            <a:r>
              <a:rPr lang="nb-NO" sz="1350" dirty="0" err="1">
                <a:solidFill>
                  <a:srgbClr val="00B050"/>
                </a:solidFill>
              </a:rPr>
              <a:t>state</a:t>
            </a:r>
            <a:r>
              <a:rPr lang="nb-NO" sz="1350" dirty="0">
                <a:solidFill>
                  <a:srgbClr val="00B050"/>
                </a:solidFill>
              </a:rPr>
              <a:t> </a:t>
            </a:r>
            <a:r>
              <a:rPr lang="nb-NO" sz="1350" dirty="0" err="1">
                <a:solidFill>
                  <a:srgbClr val="00B050"/>
                </a:solidFill>
              </a:rPr>
              <a:t>curve</a:t>
            </a:r>
            <a:endParaRPr lang="nb-NO" sz="1350" dirty="0">
              <a:solidFill>
                <a:srgbClr val="00B050"/>
              </a:solidFill>
            </a:endParaRPr>
          </a:p>
          <a:p>
            <a:endParaRPr lang="nb-NO" sz="1350" dirty="0">
              <a:solidFill>
                <a:srgbClr val="00B050"/>
              </a:solidFill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7994990" y="3522890"/>
            <a:ext cx="1196761" cy="14742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7714684" y="2685729"/>
            <a:ext cx="1555747" cy="7155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350" dirty="0">
                <a:solidFill>
                  <a:srgbClr val="00B050"/>
                </a:solidFill>
              </a:rPr>
              <a:t>Alternative green</a:t>
            </a:r>
          </a:p>
          <a:p>
            <a:r>
              <a:rPr lang="nb-NO" sz="1350" dirty="0" err="1">
                <a:solidFill>
                  <a:srgbClr val="00B050"/>
                </a:solidFill>
              </a:rPr>
              <a:t>power</a:t>
            </a:r>
            <a:r>
              <a:rPr lang="nb-NO" sz="1350" dirty="0">
                <a:solidFill>
                  <a:srgbClr val="00B050"/>
                </a:solidFill>
              </a:rPr>
              <a:t> </a:t>
            </a:r>
            <a:r>
              <a:rPr lang="nb-NO" sz="1350" dirty="0" err="1">
                <a:solidFill>
                  <a:srgbClr val="00B050"/>
                </a:solidFill>
              </a:rPr>
              <a:t>competetive</a:t>
            </a:r>
            <a:endParaRPr lang="nb-NO" sz="1350" dirty="0">
              <a:solidFill>
                <a:srgbClr val="00B050"/>
              </a:solidFill>
            </a:endParaRPr>
          </a:p>
          <a:p>
            <a:r>
              <a:rPr lang="nb-NO" sz="1350" dirty="0">
                <a:solidFill>
                  <a:srgbClr val="00B050"/>
                </a:solidFill>
              </a:rPr>
              <a:t>(Solar etc.) 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730573" y="4470440"/>
            <a:ext cx="46038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050" dirty="0"/>
              <a:t>1998</a:t>
            </a:r>
          </a:p>
        </p:txBody>
      </p:sp>
      <p:pic>
        <p:nvPicPr>
          <p:cNvPr id="30" name="Content Placeholder 29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477870" y="1474157"/>
            <a:ext cx="994199" cy="821838"/>
          </a:xfrm>
          <a:prstGeom prst="rect">
            <a:avLst/>
          </a:prstGeom>
        </p:spPr>
      </p:pic>
      <p:sp>
        <p:nvSpPr>
          <p:cNvPr id="31" name="TextBox 30"/>
          <p:cNvSpPr txBox="1"/>
          <p:nvPr/>
        </p:nvSpPr>
        <p:spPr>
          <a:xfrm>
            <a:off x="6350832" y="1925354"/>
            <a:ext cx="46038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050" dirty="0"/>
              <a:t>2008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6909730" y="2779415"/>
            <a:ext cx="46038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050" dirty="0"/>
              <a:t>2014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7072081" y="3689284"/>
            <a:ext cx="46038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050" dirty="0"/>
              <a:t>2017</a:t>
            </a:r>
          </a:p>
        </p:txBody>
      </p:sp>
    </p:spTree>
    <p:extLst>
      <p:ext uri="{BB962C8B-B14F-4D97-AF65-F5344CB8AC3E}">
        <p14:creationId xmlns:p14="http://schemas.microsoft.com/office/powerpoint/2010/main" val="1715358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7" grpId="0"/>
      <p:bldP spid="21" grpId="0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183</Words>
  <Application>Microsoft Office PowerPoint</Application>
  <PresentationFormat>On-screen Show (4:3)</PresentationFormat>
  <Paragraphs>40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Office-tema</vt:lpstr>
      <vt:lpstr>SUBPRO Student presentation</vt:lpstr>
      <vt:lpstr>Historical oil price [$/bbl]</vt:lpstr>
      <vt:lpstr>Historical oil price [$/bbl]</vt:lpstr>
      <vt:lpstr>Oil price adjusted for inflation</vt:lpstr>
    </vt:vector>
  </TitlesOfParts>
  <Company>NTNU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Kolbjørn Skarpnes</dc:creator>
  <cp:lastModifiedBy>Sigurd Skogestad</cp:lastModifiedBy>
  <cp:revision>150</cp:revision>
  <dcterms:created xsi:type="dcterms:W3CDTF">2013-06-10T16:56:09Z</dcterms:created>
  <dcterms:modified xsi:type="dcterms:W3CDTF">2017-03-07T13:55:19Z</dcterms:modified>
</cp:coreProperties>
</file>