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9" r:id="rId1"/>
  </p:sldMasterIdLst>
  <p:notesMasterIdLst>
    <p:notesMasterId r:id="rId63"/>
  </p:notesMasterIdLst>
  <p:handoutMasterIdLst>
    <p:handoutMasterId r:id="rId64"/>
  </p:handoutMasterIdLst>
  <p:sldIdLst>
    <p:sldId id="258" r:id="rId2"/>
    <p:sldId id="388" r:id="rId3"/>
    <p:sldId id="547" r:id="rId4"/>
    <p:sldId id="541" r:id="rId5"/>
    <p:sldId id="542" r:id="rId6"/>
    <p:sldId id="453" r:id="rId7"/>
    <p:sldId id="454" r:id="rId8"/>
    <p:sldId id="548" r:id="rId9"/>
    <p:sldId id="456" r:id="rId10"/>
    <p:sldId id="457" r:id="rId11"/>
    <p:sldId id="459" r:id="rId12"/>
    <p:sldId id="571" r:id="rId13"/>
    <p:sldId id="570" r:id="rId14"/>
    <p:sldId id="575" r:id="rId15"/>
    <p:sldId id="458" r:id="rId16"/>
    <p:sldId id="462" r:id="rId17"/>
    <p:sldId id="463" r:id="rId18"/>
    <p:sldId id="464" r:id="rId19"/>
    <p:sldId id="469" r:id="rId20"/>
    <p:sldId id="576" r:id="rId21"/>
    <p:sldId id="577" r:id="rId22"/>
    <p:sldId id="472" r:id="rId23"/>
    <p:sldId id="473" r:id="rId24"/>
    <p:sldId id="479" r:id="rId25"/>
    <p:sldId id="481" r:id="rId26"/>
    <p:sldId id="482" r:id="rId27"/>
    <p:sldId id="478" r:id="rId28"/>
    <p:sldId id="483" r:id="rId29"/>
    <p:sldId id="497" r:id="rId30"/>
    <p:sldId id="485" r:id="rId31"/>
    <p:sldId id="555" r:id="rId32"/>
    <p:sldId id="486" r:id="rId33"/>
    <p:sldId id="550" r:id="rId34"/>
    <p:sldId id="502" r:id="rId35"/>
    <p:sldId id="552" r:id="rId36"/>
    <p:sldId id="490" r:id="rId37"/>
    <p:sldId id="495" r:id="rId38"/>
    <p:sldId id="554" r:id="rId39"/>
    <p:sldId id="553" r:id="rId40"/>
    <p:sldId id="556" r:id="rId41"/>
    <p:sldId id="493" r:id="rId42"/>
    <p:sldId id="557" r:id="rId43"/>
    <p:sldId id="507" r:id="rId44"/>
    <p:sldId id="509" r:id="rId45"/>
    <p:sldId id="560" r:id="rId46"/>
    <p:sldId id="401" r:id="rId47"/>
    <p:sldId id="562" r:id="rId48"/>
    <p:sldId id="567" r:id="rId49"/>
    <p:sldId id="566" r:id="rId50"/>
    <p:sldId id="403" r:id="rId51"/>
    <p:sldId id="561" r:id="rId52"/>
    <p:sldId id="568" r:id="rId53"/>
    <p:sldId id="559" r:id="rId54"/>
    <p:sldId id="404" r:id="rId55"/>
    <p:sldId id="406" r:id="rId56"/>
    <p:sldId id="410" r:id="rId57"/>
    <p:sldId id="412" r:id="rId58"/>
    <p:sldId id="407" r:id="rId59"/>
    <p:sldId id="409" r:id="rId60"/>
    <p:sldId id="511" r:id="rId61"/>
    <p:sldId id="549" r:id="rId62"/>
  </p:sldIdLst>
  <p:sldSz cx="9144000" cy="6858000" type="screen4x3"/>
  <p:notesSz cx="9944100" cy="6805613"/>
  <p:embeddedFontLst>
    <p:embeddedFont>
      <p:font typeface="Times" panose="020206030504050203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Gigi" panose="04040504061007020D02" pitchFamily="82" charset="0"/>
      <p:regular r:id="rId73"/>
    </p:embeddedFont>
    <p:embeddedFont>
      <p:font typeface="Calisto MT" panose="02040603050505030304" pitchFamily="18" charset="0"/>
      <p:regular r:id="rId74"/>
      <p:bold r:id="rId75"/>
      <p:italic r:id="rId76"/>
      <p:boldItalic r:id="rId77"/>
    </p:embeddedFont>
  </p:embeddedFontLst>
  <p:defaultTextStyle>
    <a:defPPr>
      <a:defRPr lang="nn-NO"/>
    </a:defPPr>
    <a:lvl1pPr algn="l" rtl="0" fontAlgn="base">
      <a:spcBef>
        <a:spcPct val="0"/>
      </a:spcBef>
      <a:spcAft>
        <a:spcPct val="0"/>
      </a:spcAft>
      <a:defRPr sz="2400" kern="1200">
        <a:solidFill>
          <a:schemeClr val="tx1"/>
        </a:solidFill>
        <a:latin typeface="Times" pitchFamily="18" charset="0"/>
        <a:ea typeface="+mn-ea"/>
        <a:cs typeface="Arial" charset="0"/>
      </a:defRPr>
    </a:lvl1pPr>
    <a:lvl2pPr marL="457200" algn="l" rtl="0" fontAlgn="base">
      <a:spcBef>
        <a:spcPct val="0"/>
      </a:spcBef>
      <a:spcAft>
        <a:spcPct val="0"/>
      </a:spcAft>
      <a:defRPr sz="2400" kern="1200">
        <a:solidFill>
          <a:schemeClr val="tx1"/>
        </a:solidFill>
        <a:latin typeface="Times" pitchFamily="18" charset="0"/>
        <a:ea typeface="+mn-ea"/>
        <a:cs typeface="Arial" charset="0"/>
      </a:defRPr>
    </a:lvl2pPr>
    <a:lvl3pPr marL="914400" algn="l" rtl="0" fontAlgn="base">
      <a:spcBef>
        <a:spcPct val="0"/>
      </a:spcBef>
      <a:spcAft>
        <a:spcPct val="0"/>
      </a:spcAft>
      <a:defRPr sz="2400" kern="1200">
        <a:solidFill>
          <a:schemeClr val="tx1"/>
        </a:solidFill>
        <a:latin typeface="Times" pitchFamily="18" charset="0"/>
        <a:ea typeface="+mn-ea"/>
        <a:cs typeface="Arial" charset="0"/>
      </a:defRPr>
    </a:lvl3pPr>
    <a:lvl4pPr marL="1371600" algn="l" rtl="0" fontAlgn="base">
      <a:spcBef>
        <a:spcPct val="0"/>
      </a:spcBef>
      <a:spcAft>
        <a:spcPct val="0"/>
      </a:spcAft>
      <a:defRPr sz="2400" kern="1200">
        <a:solidFill>
          <a:schemeClr val="tx1"/>
        </a:solidFill>
        <a:latin typeface="Times" pitchFamily="18" charset="0"/>
        <a:ea typeface="+mn-ea"/>
        <a:cs typeface="Arial" charset="0"/>
      </a:defRPr>
    </a:lvl4pPr>
    <a:lvl5pPr marL="1828800" algn="l" rtl="0" fontAlgn="base">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0000"/>
    <a:srgbClr val="FF6600"/>
    <a:srgbClr val="000066"/>
    <a:srgbClr val="000099"/>
    <a:srgbClr val="0000FF"/>
    <a:srgbClr val="003366"/>
    <a:srgbClr val="BFBFBF"/>
    <a:srgbClr val="DEEE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3" autoAdjust="0"/>
    <p:restoredTop sz="98892" autoAdjust="0"/>
  </p:normalViewPr>
  <p:slideViewPr>
    <p:cSldViewPr snapToObjects="1">
      <p:cViewPr>
        <p:scale>
          <a:sx n="82" d="100"/>
          <a:sy n="82" d="100"/>
        </p:scale>
        <p:origin x="-1158" y="216"/>
      </p:cViewPr>
      <p:guideLst>
        <p:guide orient="horz" pos="2840"/>
        <p:guide pos="4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Objects="1">
      <p:cViewPr varScale="1">
        <p:scale>
          <a:sx n="65" d="100"/>
          <a:sy n="65" d="100"/>
        </p:scale>
        <p:origin x="-2940" y="-114"/>
      </p:cViewPr>
      <p:guideLst>
        <p:guide orient="horz" pos="2145"/>
        <p:guide pos="3135"/>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1" y="0"/>
            <a:ext cx="4306929" cy="339268"/>
          </a:xfrm>
          <a:prstGeom prst="rect">
            <a:avLst/>
          </a:prstGeom>
          <a:noFill/>
          <a:ln w="9525">
            <a:noFill/>
            <a:miter lim="800000"/>
            <a:headEnd/>
            <a:tailEnd/>
          </a:ln>
          <a:effectLst/>
        </p:spPr>
        <p:txBody>
          <a:bodyPr vert="horz" wrap="square" lIns="90653" tIns="45326" rIns="90653" bIns="45326" numCol="1" anchor="t" anchorCtr="0" compatLnSpc="1">
            <a:prstTxWarp prst="textNoShape">
              <a:avLst/>
            </a:prstTxWarp>
          </a:bodyPr>
          <a:lstStyle>
            <a:lvl1pPr defTabSz="906713" eaLnBrk="0" hangingPunct="0">
              <a:defRPr sz="1100">
                <a:latin typeface="Arial" charset="0"/>
                <a:cs typeface="+mn-cs"/>
              </a:defRPr>
            </a:lvl1pPr>
          </a:lstStyle>
          <a:p>
            <a:pPr>
              <a:defRPr/>
            </a:pPr>
            <a:endParaRPr lang="nb-NO" dirty="0"/>
          </a:p>
        </p:txBody>
      </p:sp>
      <p:sp>
        <p:nvSpPr>
          <p:cNvPr id="142339" name="Rectangle 3"/>
          <p:cNvSpPr>
            <a:spLocks noGrp="1" noChangeArrowheads="1"/>
          </p:cNvSpPr>
          <p:nvPr>
            <p:ph type="dt" sz="quarter" idx="1"/>
          </p:nvPr>
        </p:nvSpPr>
        <p:spPr bwMode="auto">
          <a:xfrm>
            <a:off x="5633537" y="0"/>
            <a:ext cx="4308747" cy="339268"/>
          </a:xfrm>
          <a:prstGeom prst="rect">
            <a:avLst/>
          </a:prstGeom>
          <a:noFill/>
          <a:ln w="9525">
            <a:noFill/>
            <a:miter lim="800000"/>
            <a:headEnd/>
            <a:tailEnd/>
          </a:ln>
          <a:effectLst/>
        </p:spPr>
        <p:txBody>
          <a:bodyPr vert="horz" wrap="square" lIns="90653" tIns="45326" rIns="90653" bIns="45326" numCol="1" anchor="t" anchorCtr="0" compatLnSpc="1">
            <a:prstTxWarp prst="textNoShape">
              <a:avLst/>
            </a:prstTxWarp>
          </a:bodyPr>
          <a:lstStyle>
            <a:lvl1pPr algn="r" defTabSz="906713" eaLnBrk="0" hangingPunct="0">
              <a:defRPr sz="1100">
                <a:latin typeface="Arial" charset="0"/>
                <a:cs typeface="+mn-cs"/>
              </a:defRPr>
            </a:lvl1pPr>
          </a:lstStyle>
          <a:p>
            <a:pPr>
              <a:defRPr/>
            </a:pPr>
            <a:endParaRPr lang="nb-NO" dirty="0"/>
          </a:p>
        </p:txBody>
      </p:sp>
      <p:sp>
        <p:nvSpPr>
          <p:cNvPr id="142340" name="Rectangle 4"/>
          <p:cNvSpPr>
            <a:spLocks noGrp="1" noChangeArrowheads="1"/>
          </p:cNvSpPr>
          <p:nvPr>
            <p:ph type="ftr" sz="quarter" idx="2"/>
          </p:nvPr>
        </p:nvSpPr>
        <p:spPr bwMode="auto">
          <a:xfrm>
            <a:off x="1" y="6464657"/>
            <a:ext cx="4306929" cy="339268"/>
          </a:xfrm>
          <a:prstGeom prst="rect">
            <a:avLst/>
          </a:prstGeom>
          <a:noFill/>
          <a:ln w="9525">
            <a:noFill/>
            <a:miter lim="800000"/>
            <a:headEnd/>
            <a:tailEnd/>
          </a:ln>
          <a:effectLst/>
        </p:spPr>
        <p:txBody>
          <a:bodyPr vert="horz" wrap="square" lIns="90653" tIns="45326" rIns="90653" bIns="45326" numCol="1" anchor="b" anchorCtr="0" compatLnSpc="1">
            <a:prstTxWarp prst="textNoShape">
              <a:avLst/>
            </a:prstTxWarp>
          </a:bodyPr>
          <a:lstStyle>
            <a:lvl1pPr defTabSz="906713" eaLnBrk="0" hangingPunct="0">
              <a:defRPr sz="1100">
                <a:latin typeface="Arial" charset="0"/>
                <a:cs typeface="+mn-cs"/>
              </a:defRPr>
            </a:lvl1pPr>
          </a:lstStyle>
          <a:p>
            <a:pPr>
              <a:defRPr/>
            </a:pPr>
            <a:endParaRPr lang="nb-NO" dirty="0"/>
          </a:p>
        </p:txBody>
      </p:sp>
      <p:sp>
        <p:nvSpPr>
          <p:cNvPr id="142341" name="Rectangle 5"/>
          <p:cNvSpPr>
            <a:spLocks noGrp="1" noChangeArrowheads="1"/>
          </p:cNvSpPr>
          <p:nvPr>
            <p:ph type="sldNum" sz="quarter" idx="3"/>
          </p:nvPr>
        </p:nvSpPr>
        <p:spPr bwMode="auto">
          <a:xfrm>
            <a:off x="5633537" y="6464657"/>
            <a:ext cx="4308747" cy="339268"/>
          </a:xfrm>
          <a:prstGeom prst="rect">
            <a:avLst/>
          </a:prstGeom>
          <a:noFill/>
          <a:ln w="9525">
            <a:noFill/>
            <a:miter lim="800000"/>
            <a:headEnd/>
            <a:tailEnd/>
          </a:ln>
          <a:effectLst/>
        </p:spPr>
        <p:txBody>
          <a:bodyPr vert="horz" wrap="square" lIns="90653" tIns="45326" rIns="90653" bIns="45326" numCol="1" anchor="b" anchorCtr="0" compatLnSpc="1">
            <a:prstTxWarp prst="textNoShape">
              <a:avLst/>
            </a:prstTxWarp>
          </a:bodyPr>
          <a:lstStyle>
            <a:lvl1pPr algn="r" defTabSz="906713" eaLnBrk="0" hangingPunct="0">
              <a:defRPr sz="1100">
                <a:latin typeface="Arial" charset="0"/>
                <a:cs typeface="+mn-cs"/>
              </a:defRPr>
            </a:lvl1pPr>
          </a:lstStyle>
          <a:p>
            <a:pPr>
              <a:defRPr/>
            </a:pPr>
            <a:fld id="{2A7BFC0D-4B50-4FD1-9990-180FE3343D50}" type="slidenum">
              <a:rPr lang="nb-NO"/>
              <a:pPr>
                <a:defRPr/>
              </a:pPr>
              <a:t>‹#›</a:t>
            </a:fld>
            <a:endParaRPr lang="nb-NO" dirty="0"/>
          </a:p>
        </p:txBody>
      </p:sp>
    </p:spTree>
    <p:extLst>
      <p:ext uri="{BB962C8B-B14F-4D97-AF65-F5344CB8AC3E}">
        <p14:creationId xmlns:p14="http://schemas.microsoft.com/office/powerpoint/2010/main" val="4247505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4306929" cy="339268"/>
          </a:xfrm>
          <a:prstGeom prst="rect">
            <a:avLst/>
          </a:prstGeom>
          <a:noFill/>
          <a:ln w="9525">
            <a:noFill/>
            <a:miter lim="800000"/>
            <a:headEnd/>
            <a:tailEnd/>
          </a:ln>
          <a:effectLst/>
        </p:spPr>
        <p:txBody>
          <a:bodyPr vert="horz" wrap="square" lIns="90653" tIns="45326" rIns="90653" bIns="45326" numCol="1" anchor="t" anchorCtr="0" compatLnSpc="1">
            <a:prstTxWarp prst="textNoShape">
              <a:avLst/>
            </a:prstTxWarp>
          </a:bodyPr>
          <a:lstStyle>
            <a:lvl1pPr defTabSz="906713" eaLnBrk="0" hangingPunct="0">
              <a:defRPr sz="1100">
                <a:latin typeface="Arial" charset="0"/>
                <a:cs typeface="+mn-cs"/>
              </a:defRPr>
            </a:lvl1pPr>
          </a:lstStyle>
          <a:p>
            <a:pPr>
              <a:defRPr/>
            </a:pPr>
            <a:endParaRPr lang="nn-NO" dirty="0"/>
          </a:p>
        </p:txBody>
      </p:sp>
      <p:sp>
        <p:nvSpPr>
          <p:cNvPr id="3075" name="Rectangle 3"/>
          <p:cNvSpPr>
            <a:spLocks noGrp="1" noChangeArrowheads="1"/>
          </p:cNvSpPr>
          <p:nvPr>
            <p:ph type="dt" idx="1"/>
          </p:nvPr>
        </p:nvSpPr>
        <p:spPr bwMode="auto">
          <a:xfrm>
            <a:off x="5637171" y="0"/>
            <a:ext cx="4306929" cy="339268"/>
          </a:xfrm>
          <a:prstGeom prst="rect">
            <a:avLst/>
          </a:prstGeom>
          <a:noFill/>
          <a:ln w="9525">
            <a:noFill/>
            <a:miter lim="800000"/>
            <a:headEnd/>
            <a:tailEnd/>
          </a:ln>
          <a:effectLst/>
        </p:spPr>
        <p:txBody>
          <a:bodyPr vert="horz" wrap="square" lIns="90653" tIns="45326" rIns="90653" bIns="45326" numCol="1" anchor="t" anchorCtr="0" compatLnSpc="1">
            <a:prstTxWarp prst="textNoShape">
              <a:avLst/>
            </a:prstTxWarp>
          </a:bodyPr>
          <a:lstStyle>
            <a:lvl1pPr algn="r" defTabSz="906713" eaLnBrk="0" hangingPunct="0">
              <a:defRPr sz="1100">
                <a:latin typeface="Arial" charset="0"/>
                <a:cs typeface="+mn-cs"/>
              </a:defRPr>
            </a:lvl1pPr>
          </a:lstStyle>
          <a:p>
            <a:pPr>
              <a:defRPr/>
            </a:pPr>
            <a:endParaRPr lang="nn-NO" dirty="0"/>
          </a:p>
        </p:txBody>
      </p:sp>
      <p:sp>
        <p:nvSpPr>
          <p:cNvPr id="4100" name="Rectangle 4"/>
          <p:cNvSpPr>
            <a:spLocks noGrp="1" noRot="1" noChangeAspect="1" noChangeArrowheads="1" noTextEdit="1"/>
          </p:cNvSpPr>
          <p:nvPr>
            <p:ph type="sldImg" idx="2"/>
          </p:nvPr>
        </p:nvSpPr>
        <p:spPr bwMode="auto">
          <a:xfrm>
            <a:off x="3273425" y="511175"/>
            <a:ext cx="3400425" cy="2551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1326607" y="3234017"/>
            <a:ext cx="7290886" cy="3060163"/>
          </a:xfrm>
          <a:prstGeom prst="rect">
            <a:avLst/>
          </a:prstGeom>
          <a:noFill/>
          <a:ln w="9525">
            <a:noFill/>
            <a:miter lim="800000"/>
            <a:headEnd/>
            <a:tailEnd/>
          </a:ln>
          <a:effectLst/>
        </p:spPr>
        <p:txBody>
          <a:bodyPr vert="horz" wrap="square" lIns="90653" tIns="45326" rIns="90653" bIns="45326" numCol="1" anchor="t" anchorCtr="0" compatLnSpc="1">
            <a:prstTxWarp prst="textNoShape">
              <a:avLst/>
            </a:prstTxWarp>
          </a:bodyPr>
          <a:lstStyle/>
          <a:p>
            <a:pPr lvl="0"/>
            <a:r>
              <a:rPr lang="nn-NO" noProof="0" smtClean="0"/>
              <a:t>Click to edit Master text styles</a:t>
            </a:r>
          </a:p>
          <a:p>
            <a:pPr lvl="1"/>
            <a:r>
              <a:rPr lang="nn-NO" noProof="0" smtClean="0"/>
              <a:t>Second level</a:t>
            </a:r>
          </a:p>
          <a:p>
            <a:pPr lvl="2"/>
            <a:r>
              <a:rPr lang="nn-NO" noProof="0" smtClean="0"/>
              <a:t>Third level</a:t>
            </a:r>
          </a:p>
          <a:p>
            <a:pPr lvl="3"/>
            <a:r>
              <a:rPr lang="nn-NO" noProof="0" smtClean="0"/>
              <a:t>Fourth level</a:t>
            </a:r>
          </a:p>
          <a:p>
            <a:pPr lvl="4"/>
            <a:r>
              <a:rPr lang="nn-NO" noProof="0" smtClean="0"/>
              <a:t>Fifth level</a:t>
            </a:r>
          </a:p>
        </p:txBody>
      </p:sp>
      <p:sp>
        <p:nvSpPr>
          <p:cNvPr id="3078" name="Rectangle 6"/>
          <p:cNvSpPr>
            <a:spLocks noGrp="1" noChangeArrowheads="1"/>
          </p:cNvSpPr>
          <p:nvPr>
            <p:ph type="ftr" sz="quarter" idx="4"/>
          </p:nvPr>
        </p:nvSpPr>
        <p:spPr bwMode="auto">
          <a:xfrm>
            <a:off x="1" y="6466346"/>
            <a:ext cx="4306929" cy="339267"/>
          </a:xfrm>
          <a:prstGeom prst="rect">
            <a:avLst/>
          </a:prstGeom>
          <a:noFill/>
          <a:ln w="9525">
            <a:noFill/>
            <a:miter lim="800000"/>
            <a:headEnd/>
            <a:tailEnd/>
          </a:ln>
          <a:effectLst/>
        </p:spPr>
        <p:txBody>
          <a:bodyPr vert="horz" wrap="square" lIns="90653" tIns="45326" rIns="90653" bIns="45326" numCol="1" anchor="b" anchorCtr="0" compatLnSpc="1">
            <a:prstTxWarp prst="textNoShape">
              <a:avLst/>
            </a:prstTxWarp>
          </a:bodyPr>
          <a:lstStyle>
            <a:lvl1pPr defTabSz="906713" eaLnBrk="0" hangingPunct="0">
              <a:defRPr sz="1100">
                <a:latin typeface="Arial" charset="0"/>
                <a:cs typeface="+mn-cs"/>
              </a:defRPr>
            </a:lvl1pPr>
          </a:lstStyle>
          <a:p>
            <a:pPr>
              <a:defRPr/>
            </a:pPr>
            <a:endParaRPr lang="nn-NO" dirty="0"/>
          </a:p>
        </p:txBody>
      </p:sp>
      <p:sp>
        <p:nvSpPr>
          <p:cNvPr id="3079" name="Rectangle 7"/>
          <p:cNvSpPr>
            <a:spLocks noGrp="1" noChangeArrowheads="1"/>
          </p:cNvSpPr>
          <p:nvPr>
            <p:ph type="sldNum" sz="quarter" idx="5"/>
          </p:nvPr>
        </p:nvSpPr>
        <p:spPr bwMode="auto">
          <a:xfrm>
            <a:off x="5637171" y="6466346"/>
            <a:ext cx="4306929" cy="339267"/>
          </a:xfrm>
          <a:prstGeom prst="rect">
            <a:avLst/>
          </a:prstGeom>
          <a:noFill/>
          <a:ln w="9525">
            <a:noFill/>
            <a:miter lim="800000"/>
            <a:headEnd/>
            <a:tailEnd/>
          </a:ln>
          <a:effectLst/>
        </p:spPr>
        <p:txBody>
          <a:bodyPr vert="horz" wrap="square" lIns="90653" tIns="45326" rIns="90653" bIns="45326" numCol="1" anchor="b" anchorCtr="0" compatLnSpc="1">
            <a:prstTxWarp prst="textNoShape">
              <a:avLst/>
            </a:prstTxWarp>
          </a:bodyPr>
          <a:lstStyle>
            <a:lvl1pPr algn="r" defTabSz="906713" eaLnBrk="0" hangingPunct="0">
              <a:defRPr sz="1100">
                <a:latin typeface="Arial" charset="0"/>
                <a:cs typeface="+mn-cs"/>
              </a:defRPr>
            </a:lvl1pPr>
          </a:lstStyle>
          <a:p>
            <a:pPr>
              <a:defRPr/>
            </a:pPr>
            <a:fld id="{B46D1D81-21D8-45F8-BADC-1C887B9CEDC6}" type="slidenum">
              <a:rPr lang="nn-NO"/>
              <a:pPr>
                <a:defRPr/>
              </a:pPr>
              <a:t>‹#›</a:t>
            </a:fld>
            <a:endParaRPr lang="nn-NO" dirty="0"/>
          </a:p>
        </p:txBody>
      </p:sp>
    </p:spTree>
    <p:extLst>
      <p:ext uri="{BB962C8B-B14F-4D97-AF65-F5344CB8AC3E}">
        <p14:creationId xmlns:p14="http://schemas.microsoft.com/office/powerpoint/2010/main" val="5743767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052" eaLnBrk="0" hangingPunct="0">
              <a:defRPr sz="2700">
                <a:solidFill>
                  <a:schemeClr val="tx1"/>
                </a:solidFill>
                <a:latin typeface="Times" pitchFamily="18" charset="0"/>
              </a:defRPr>
            </a:lvl1pPr>
            <a:lvl2pPr marL="824749" indent="-317211" defTabSz="904052" eaLnBrk="0" hangingPunct="0">
              <a:defRPr sz="2700">
                <a:solidFill>
                  <a:schemeClr val="tx1"/>
                </a:solidFill>
                <a:latin typeface="Times" pitchFamily="18" charset="0"/>
              </a:defRPr>
            </a:lvl2pPr>
            <a:lvl3pPr marL="1268844" indent="-253769" defTabSz="904052" eaLnBrk="0" hangingPunct="0">
              <a:defRPr sz="2700">
                <a:solidFill>
                  <a:schemeClr val="tx1"/>
                </a:solidFill>
                <a:latin typeface="Times" pitchFamily="18" charset="0"/>
              </a:defRPr>
            </a:lvl3pPr>
            <a:lvl4pPr marL="1776382" indent="-253769" defTabSz="904052" eaLnBrk="0" hangingPunct="0">
              <a:defRPr sz="2700">
                <a:solidFill>
                  <a:schemeClr val="tx1"/>
                </a:solidFill>
                <a:latin typeface="Times" pitchFamily="18" charset="0"/>
              </a:defRPr>
            </a:lvl4pPr>
            <a:lvl5pPr marL="2283920" indent="-253769" defTabSz="904052" eaLnBrk="0" hangingPunct="0">
              <a:defRPr sz="2700">
                <a:solidFill>
                  <a:schemeClr val="tx1"/>
                </a:solidFill>
                <a:latin typeface="Times" pitchFamily="18" charset="0"/>
              </a:defRPr>
            </a:lvl5pPr>
            <a:lvl6pPr marL="2791457" indent="-253769" defTabSz="904052" eaLnBrk="0" fontAlgn="base" hangingPunct="0">
              <a:spcBef>
                <a:spcPct val="0"/>
              </a:spcBef>
              <a:spcAft>
                <a:spcPct val="0"/>
              </a:spcAft>
              <a:defRPr sz="2700">
                <a:solidFill>
                  <a:schemeClr val="tx1"/>
                </a:solidFill>
                <a:latin typeface="Times" pitchFamily="18" charset="0"/>
              </a:defRPr>
            </a:lvl6pPr>
            <a:lvl7pPr marL="3298995" indent="-253769" defTabSz="904052" eaLnBrk="0" fontAlgn="base" hangingPunct="0">
              <a:spcBef>
                <a:spcPct val="0"/>
              </a:spcBef>
              <a:spcAft>
                <a:spcPct val="0"/>
              </a:spcAft>
              <a:defRPr sz="2700">
                <a:solidFill>
                  <a:schemeClr val="tx1"/>
                </a:solidFill>
                <a:latin typeface="Times" pitchFamily="18" charset="0"/>
              </a:defRPr>
            </a:lvl7pPr>
            <a:lvl8pPr marL="3806533" indent="-253769" defTabSz="904052" eaLnBrk="0" fontAlgn="base" hangingPunct="0">
              <a:spcBef>
                <a:spcPct val="0"/>
              </a:spcBef>
              <a:spcAft>
                <a:spcPct val="0"/>
              </a:spcAft>
              <a:defRPr sz="2700">
                <a:solidFill>
                  <a:schemeClr val="tx1"/>
                </a:solidFill>
                <a:latin typeface="Times" pitchFamily="18" charset="0"/>
              </a:defRPr>
            </a:lvl8pPr>
            <a:lvl9pPr marL="4314071" indent="-253769" defTabSz="904052" eaLnBrk="0" fontAlgn="base" hangingPunct="0">
              <a:spcBef>
                <a:spcPct val="0"/>
              </a:spcBef>
              <a:spcAft>
                <a:spcPct val="0"/>
              </a:spcAft>
              <a:defRPr sz="2700">
                <a:solidFill>
                  <a:schemeClr val="tx1"/>
                </a:solidFill>
                <a:latin typeface="Times" pitchFamily="18" charset="0"/>
              </a:defRPr>
            </a:lvl9pPr>
          </a:lstStyle>
          <a:p>
            <a:pPr>
              <a:defRPr/>
            </a:pPr>
            <a:fld id="{530CC89E-2F76-4A8D-95C5-6CC01DFC2DAF}" type="slidenum">
              <a:rPr lang="nn-NO" altLang="en-US" sz="1100">
                <a:latin typeface="Arial" charset="0"/>
              </a:rPr>
              <a:pPr>
                <a:defRPr/>
              </a:pPr>
              <a:t>1</a:t>
            </a:fld>
            <a:endParaRPr lang="nn-NO" altLang="en-US" sz="1100" dirty="0">
              <a:latin typeface="Arial"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b="1" dirty="0"/>
              <a:t>The thematic content of the series:</a:t>
            </a:r>
          </a:p>
          <a:p>
            <a:r>
              <a:rPr lang="en-GB" altLang="en-US" sz="1000" b="1" dirty="0"/>
              <a:t>1 Facts</a:t>
            </a:r>
          </a:p>
          <a:p>
            <a:r>
              <a:rPr lang="en-GB" altLang="en-US" sz="1000" dirty="0"/>
              <a:t>Revenue from the last two years; Localization; History and surroundings</a:t>
            </a:r>
          </a:p>
          <a:p>
            <a:r>
              <a:rPr lang="en-GB" altLang="en-US" sz="1000" b="1" dirty="0"/>
              <a:t>2 Research</a:t>
            </a:r>
          </a:p>
          <a:p>
            <a:r>
              <a:rPr lang="en-GB" altLang="en-US" sz="1000" dirty="0"/>
              <a:t>Six strategic areas; Three Centres of Excellence; Laboratories; Cooperation with SINTEF; </a:t>
            </a:r>
          </a:p>
          <a:p>
            <a:r>
              <a:rPr lang="en-GB" altLang="en-US" sz="1000" b="1" dirty="0"/>
              <a:t>3 Education and student activities</a:t>
            </a:r>
          </a:p>
          <a:p>
            <a:r>
              <a:rPr lang="en-GB" altLang="en-US" sz="1000" dirty="0"/>
              <a:t>Study areas and programmes of study; Quality Reform; Further- and continuing education; Internationalization</a:t>
            </a:r>
            <a:r>
              <a:rPr lang="en-GB" altLang="en-US" sz="1000" b="1" dirty="0"/>
              <a:t> </a:t>
            </a:r>
          </a:p>
          <a:p>
            <a:r>
              <a:rPr lang="en-GB" altLang="en-US" sz="1000" b="1" dirty="0"/>
              <a:t>4 Innovation and relationships with business and industry</a:t>
            </a:r>
          </a:p>
          <a:p>
            <a:r>
              <a:rPr lang="en-GB" altLang="en-US" sz="1000" dirty="0"/>
              <a:t>Innovative activities; Agreements with the public and private sectors</a:t>
            </a:r>
          </a:p>
          <a:p>
            <a:r>
              <a:rPr lang="en-GB" altLang="en-US" sz="1000" b="1" dirty="0"/>
              <a:t>5 Dissemination</a:t>
            </a:r>
          </a:p>
          <a:p>
            <a:r>
              <a:rPr lang="en-GB" altLang="en-US" sz="1000" dirty="0"/>
              <a:t>Publications, events and the mass media</a:t>
            </a:r>
          </a:p>
          <a:p>
            <a:r>
              <a:rPr lang="en-US" altLang="en-US" sz="1000" dirty="0"/>
              <a:t>Museum of Natural History and Archaeology, </a:t>
            </a:r>
            <a:r>
              <a:rPr lang="en-GB" altLang="en-US" sz="1000" dirty="0"/>
              <a:t>NTNU Library</a:t>
            </a:r>
          </a:p>
          <a:p>
            <a:r>
              <a:rPr lang="en-GB" altLang="en-US" sz="1000" b="1" dirty="0"/>
              <a:t>6 Organization and strategy</a:t>
            </a:r>
          </a:p>
          <a:p>
            <a:r>
              <a:rPr lang="en-GB" altLang="en-US" sz="1000" dirty="0"/>
              <a:t>Board and organization; Vision, goal and strategies;</a:t>
            </a:r>
          </a:p>
          <a:p>
            <a:endParaRPr lang="en-GB" altLang="en-US" sz="1000" dirty="0"/>
          </a:p>
          <a:p>
            <a:r>
              <a:rPr lang="en-GB" altLang="en-US" sz="1000" dirty="0"/>
              <a:t>For more on terminology, see www.uhr.no/informasjon/index.htm (“terminologiliste”)</a:t>
            </a:r>
          </a:p>
          <a:p>
            <a:r>
              <a:rPr lang="en-GB" altLang="en-US" sz="1000" dirty="0"/>
              <a:t>See also </a:t>
            </a:r>
            <a:r>
              <a:rPr lang="nb-NO" altLang="en-US" sz="1000" dirty="0"/>
              <a:t>www.ntnu.no/intersek/english_matters/ (”Selected administrative terms with translations”)</a:t>
            </a:r>
          </a:p>
          <a:p>
            <a:endParaRPr lang="en-GB" altLang="en-US"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pitchFamily="18" charset="0"/>
              </a:defRPr>
            </a:lvl1pPr>
            <a:lvl2pPr marL="739775" indent="-284163" defTabSz="912813">
              <a:spcBef>
                <a:spcPct val="30000"/>
              </a:spcBef>
              <a:defRPr sz="1200">
                <a:solidFill>
                  <a:schemeClr val="tx1"/>
                </a:solidFill>
                <a:latin typeface="Times" pitchFamily="18" charset="0"/>
              </a:defRPr>
            </a:lvl2pPr>
            <a:lvl3pPr marL="1138238" indent="-227013" defTabSz="912813">
              <a:spcBef>
                <a:spcPct val="30000"/>
              </a:spcBef>
              <a:defRPr sz="1200">
                <a:solidFill>
                  <a:schemeClr val="tx1"/>
                </a:solidFill>
                <a:latin typeface="Times" pitchFamily="18" charset="0"/>
              </a:defRPr>
            </a:lvl3pPr>
            <a:lvl4pPr marL="1593850" indent="-227013" defTabSz="912813">
              <a:spcBef>
                <a:spcPct val="30000"/>
              </a:spcBef>
              <a:defRPr sz="1200">
                <a:solidFill>
                  <a:schemeClr val="tx1"/>
                </a:solidFill>
                <a:latin typeface="Times" pitchFamily="18" charset="0"/>
              </a:defRPr>
            </a:lvl4pPr>
            <a:lvl5pPr marL="2051050" indent="-227013" defTabSz="912813">
              <a:spcBef>
                <a:spcPct val="30000"/>
              </a:spcBef>
              <a:defRPr sz="1200">
                <a:solidFill>
                  <a:schemeClr val="tx1"/>
                </a:solidFill>
                <a:latin typeface="Times" pitchFamily="18" charset="0"/>
              </a:defRPr>
            </a:lvl5pPr>
            <a:lvl6pPr marL="2508250" indent="-227013" defTabSz="912813" eaLnBrk="0" fontAlgn="base" hangingPunct="0">
              <a:spcBef>
                <a:spcPct val="30000"/>
              </a:spcBef>
              <a:spcAft>
                <a:spcPct val="0"/>
              </a:spcAft>
              <a:defRPr sz="1200">
                <a:solidFill>
                  <a:schemeClr val="tx1"/>
                </a:solidFill>
                <a:latin typeface="Times" pitchFamily="18" charset="0"/>
              </a:defRPr>
            </a:lvl6pPr>
            <a:lvl7pPr marL="2965450" indent="-227013" defTabSz="912813" eaLnBrk="0" fontAlgn="base" hangingPunct="0">
              <a:spcBef>
                <a:spcPct val="30000"/>
              </a:spcBef>
              <a:spcAft>
                <a:spcPct val="0"/>
              </a:spcAft>
              <a:defRPr sz="1200">
                <a:solidFill>
                  <a:schemeClr val="tx1"/>
                </a:solidFill>
                <a:latin typeface="Times" pitchFamily="18" charset="0"/>
              </a:defRPr>
            </a:lvl7pPr>
            <a:lvl8pPr marL="3422650" indent="-227013" defTabSz="912813" eaLnBrk="0" fontAlgn="base" hangingPunct="0">
              <a:spcBef>
                <a:spcPct val="30000"/>
              </a:spcBef>
              <a:spcAft>
                <a:spcPct val="0"/>
              </a:spcAft>
              <a:defRPr sz="1200">
                <a:solidFill>
                  <a:schemeClr val="tx1"/>
                </a:solidFill>
                <a:latin typeface="Times" pitchFamily="18" charset="0"/>
              </a:defRPr>
            </a:lvl8pPr>
            <a:lvl9pPr marL="3879850" indent="-227013" defTabSz="912813" eaLnBrk="0" fontAlgn="base" hangingPunct="0">
              <a:spcBef>
                <a:spcPct val="30000"/>
              </a:spcBef>
              <a:spcAft>
                <a:spcPct val="0"/>
              </a:spcAft>
              <a:defRPr sz="1200">
                <a:solidFill>
                  <a:schemeClr val="tx1"/>
                </a:solidFill>
                <a:latin typeface="Times" pitchFamily="18" charset="0"/>
              </a:defRPr>
            </a:lvl9pPr>
          </a:lstStyle>
          <a:p>
            <a:pPr>
              <a:spcBef>
                <a:spcPct val="0"/>
              </a:spcBef>
            </a:pPr>
            <a:fld id="{05FDA569-BBFF-4AE4-AB40-7AA44F09F79E}" type="slidenum">
              <a:rPr lang="ar-SA" altLang="nb-NO" smtClean="0"/>
              <a:pPr>
                <a:spcBef>
                  <a:spcPct val="0"/>
                </a:spcBef>
              </a:pPr>
              <a:t>4</a:t>
            </a:fld>
            <a:endParaRPr lang="nn-NO" altLang="nb-NO"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pitchFamily="18" charset="0"/>
              </a:defRPr>
            </a:lvl1pPr>
            <a:lvl2pPr marL="739775" indent="-284163" defTabSz="912813">
              <a:spcBef>
                <a:spcPct val="30000"/>
              </a:spcBef>
              <a:defRPr sz="1200">
                <a:solidFill>
                  <a:schemeClr val="tx1"/>
                </a:solidFill>
                <a:latin typeface="Times" pitchFamily="18" charset="0"/>
              </a:defRPr>
            </a:lvl2pPr>
            <a:lvl3pPr marL="1138238" indent="-227013" defTabSz="912813">
              <a:spcBef>
                <a:spcPct val="30000"/>
              </a:spcBef>
              <a:defRPr sz="1200">
                <a:solidFill>
                  <a:schemeClr val="tx1"/>
                </a:solidFill>
                <a:latin typeface="Times" pitchFamily="18" charset="0"/>
              </a:defRPr>
            </a:lvl3pPr>
            <a:lvl4pPr marL="1593850" indent="-227013" defTabSz="912813">
              <a:spcBef>
                <a:spcPct val="30000"/>
              </a:spcBef>
              <a:defRPr sz="1200">
                <a:solidFill>
                  <a:schemeClr val="tx1"/>
                </a:solidFill>
                <a:latin typeface="Times" pitchFamily="18" charset="0"/>
              </a:defRPr>
            </a:lvl4pPr>
            <a:lvl5pPr marL="2051050" indent="-227013" defTabSz="912813">
              <a:spcBef>
                <a:spcPct val="30000"/>
              </a:spcBef>
              <a:defRPr sz="1200">
                <a:solidFill>
                  <a:schemeClr val="tx1"/>
                </a:solidFill>
                <a:latin typeface="Times" pitchFamily="18" charset="0"/>
              </a:defRPr>
            </a:lvl5pPr>
            <a:lvl6pPr marL="2508250" indent="-227013" defTabSz="912813" eaLnBrk="0" fontAlgn="base" hangingPunct="0">
              <a:spcBef>
                <a:spcPct val="30000"/>
              </a:spcBef>
              <a:spcAft>
                <a:spcPct val="0"/>
              </a:spcAft>
              <a:defRPr sz="1200">
                <a:solidFill>
                  <a:schemeClr val="tx1"/>
                </a:solidFill>
                <a:latin typeface="Times" pitchFamily="18" charset="0"/>
              </a:defRPr>
            </a:lvl6pPr>
            <a:lvl7pPr marL="2965450" indent="-227013" defTabSz="912813" eaLnBrk="0" fontAlgn="base" hangingPunct="0">
              <a:spcBef>
                <a:spcPct val="30000"/>
              </a:spcBef>
              <a:spcAft>
                <a:spcPct val="0"/>
              </a:spcAft>
              <a:defRPr sz="1200">
                <a:solidFill>
                  <a:schemeClr val="tx1"/>
                </a:solidFill>
                <a:latin typeface="Times" pitchFamily="18" charset="0"/>
              </a:defRPr>
            </a:lvl7pPr>
            <a:lvl8pPr marL="3422650" indent="-227013" defTabSz="912813" eaLnBrk="0" fontAlgn="base" hangingPunct="0">
              <a:spcBef>
                <a:spcPct val="30000"/>
              </a:spcBef>
              <a:spcAft>
                <a:spcPct val="0"/>
              </a:spcAft>
              <a:defRPr sz="1200">
                <a:solidFill>
                  <a:schemeClr val="tx1"/>
                </a:solidFill>
                <a:latin typeface="Times" pitchFamily="18" charset="0"/>
              </a:defRPr>
            </a:lvl8pPr>
            <a:lvl9pPr marL="3879850" indent="-227013" defTabSz="912813" eaLnBrk="0" fontAlgn="base" hangingPunct="0">
              <a:spcBef>
                <a:spcPct val="30000"/>
              </a:spcBef>
              <a:spcAft>
                <a:spcPct val="0"/>
              </a:spcAft>
              <a:defRPr sz="1200">
                <a:solidFill>
                  <a:schemeClr val="tx1"/>
                </a:solidFill>
                <a:latin typeface="Times" pitchFamily="18" charset="0"/>
              </a:defRPr>
            </a:lvl9pPr>
          </a:lstStyle>
          <a:p>
            <a:pPr>
              <a:spcBef>
                <a:spcPct val="0"/>
              </a:spcBef>
            </a:pPr>
            <a:fld id="{F5E61B0F-5CF6-4213-9B75-2FA515698554}" type="slidenum">
              <a:rPr lang="ar-SA" altLang="nb-NO" smtClean="0"/>
              <a:pPr>
                <a:spcBef>
                  <a:spcPct val="0"/>
                </a:spcBef>
              </a:pPr>
              <a:t>5</a:t>
            </a:fld>
            <a:endParaRPr lang="nn-NO" altLang="nb-NO" smtClean="0"/>
          </a:p>
        </p:txBody>
      </p:sp>
      <p:sp>
        <p:nvSpPr>
          <p:cNvPr id="130051" name="Rectangle 2"/>
          <p:cNvSpPr>
            <a:spLocks noGrp="1" noRot="1" noChangeAspect="1" noChangeArrowheads="1" noTextEdit="1"/>
          </p:cNvSpPr>
          <p:nvPr>
            <p:ph type="sldImg"/>
          </p:nvPr>
        </p:nvSpPr>
        <p:spPr>
          <a:xfrm>
            <a:off x="3309938" y="528638"/>
            <a:ext cx="3381375" cy="2535237"/>
          </a:xfrm>
          <a:ln/>
        </p:spPr>
      </p:sp>
      <p:sp>
        <p:nvSpPr>
          <p:cNvPr id="130052" name="Rectangle 3"/>
          <p:cNvSpPr>
            <a:spLocks noGrp="1" noChangeArrowheads="1"/>
          </p:cNvSpPr>
          <p:nvPr>
            <p:ph type="body" idx="1"/>
          </p:nvPr>
        </p:nvSpPr>
        <p:spPr>
          <a:xfrm>
            <a:off x="1364055" y="3219813"/>
            <a:ext cx="7271856" cy="30640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54768DB-1926-45F6-BA18-985E003491BE}" type="slidenum">
              <a:rPr lang="ar-SA" altLang="nb-NO" smtClean="0">
                <a:latin typeface="Times" pitchFamily="18" charset="0"/>
              </a:rPr>
              <a:pPr/>
              <a:t>8</a:t>
            </a:fld>
            <a:endParaRPr lang="nn-NO" altLang="nb-NO" smtClean="0">
              <a:latin typeface="Times"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b-NO"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Times" pitchFamily="18" charset="0"/>
              </a:defRPr>
            </a:lvl1pPr>
            <a:lvl2pPr marL="739775" indent="-284163" defTabSz="912813">
              <a:spcBef>
                <a:spcPct val="30000"/>
              </a:spcBef>
              <a:defRPr sz="1200">
                <a:solidFill>
                  <a:schemeClr val="tx1"/>
                </a:solidFill>
                <a:latin typeface="Times" pitchFamily="18" charset="0"/>
              </a:defRPr>
            </a:lvl2pPr>
            <a:lvl3pPr marL="1138238" indent="-227013" defTabSz="912813">
              <a:spcBef>
                <a:spcPct val="30000"/>
              </a:spcBef>
              <a:defRPr sz="1200">
                <a:solidFill>
                  <a:schemeClr val="tx1"/>
                </a:solidFill>
                <a:latin typeface="Times" pitchFamily="18" charset="0"/>
              </a:defRPr>
            </a:lvl3pPr>
            <a:lvl4pPr marL="1593850" indent="-227013" defTabSz="912813">
              <a:spcBef>
                <a:spcPct val="30000"/>
              </a:spcBef>
              <a:defRPr sz="1200">
                <a:solidFill>
                  <a:schemeClr val="tx1"/>
                </a:solidFill>
                <a:latin typeface="Times" pitchFamily="18" charset="0"/>
              </a:defRPr>
            </a:lvl4pPr>
            <a:lvl5pPr marL="2051050" indent="-227013" defTabSz="912813">
              <a:spcBef>
                <a:spcPct val="30000"/>
              </a:spcBef>
              <a:defRPr sz="1200">
                <a:solidFill>
                  <a:schemeClr val="tx1"/>
                </a:solidFill>
                <a:latin typeface="Times" pitchFamily="18" charset="0"/>
              </a:defRPr>
            </a:lvl5pPr>
            <a:lvl6pPr marL="2508250" indent="-227013" defTabSz="912813" eaLnBrk="0" fontAlgn="base" hangingPunct="0">
              <a:spcBef>
                <a:spcPct val="30000"/>
              </a:spcBef>
              <a:spcAft>
                <a:spcPct val="0"/>
              </a:spcAft>
              <a:defRPr sz="1200">
                <a:solidFill>
                  <a:schemeClr val="tx1"/>
                </a:solidFill>
                <a:latin typeface="Times" pitchFamily="18" charset="0"/>
              </a:defRPr>
            </a:lvl6pPr>
            <a:lvl7pPr marL="2965450" indent="-227013" defTabSz="912813" eaLnBrk="0" fontAlgn="base" hangingPunct="0">
              <a:spcBef>
                <a:spcPct val="30000"/>
              </a:spcBef>
              <a:spcAft>
                <a:spcPct val="0"/>
              </a:spcAft>
              <a:defRPr sz="1200">
                <a:solidFill>
                  <a:schemeClr val="tx1"/>
                </a:solidFill>
                <a:latin typeface="Times" pitchFamily="18" charset="0"/>
              </a:defRPr>
            </a:lvl7pPr>
            <a:lvl8pPr marL="3422650" indent="-227013" defTabSz="912813" eaLnBrk="0" fontAlgn="base" hangingPunct="0">
              <a:spcBef>
                <a:spcPct val="30000"/>
              </a:spcBef>
              <a:spcAft>
                <a:spcPct val="0"/>
              </a:spcAft>
              <a:defRPr sz="1200">
                <a:solidFill>
                  <a:schemeClr val="tx1"/>
                </a:solidFill>
                <a:latin typeface="Times" pitchFamily="18" charset="0"/>
              </a:defRPr>
            </a:lvl8pPr>
            <a:lvl9pPr marL="3879850" indent="-227013" defTabSz="912813" eaLnBrk="0" fontAlgn="base" hangingPunct="0">
              <a:spcBef>
                <a:spcPct val="30000"/>
              </a:spcBef>
              <a:spcAft>
                <a:spcPct val="0"/>
              </a:spcAft>
              <a:defRPr sz="1200">
                <a:solidFill>
                  <a:schemeClr val="tx1"/>
                </a:solidFill>
                <a:latin typeface="Times" pitchFamily="18" charset="0"/>
              </a:defRPr>
            </a:lvl9pPr>
          </a:lstStyle>
          <a:p>
            <a:pPr>
              <a:spcBef>
                <a:spcPct val="0"/>
              </a:spcBef>
            </a:pPr>
            <a:fld id="{3F8C304B-CFA4-4490-8E5D-20D3995433D9}" type="slidenum">
              <a:rPr lang="ar-SA" altLang="nb-NO" smtClean="0"/>
              <a:pPr>
                <a:spcBef>
                  <a:spcPct val="0"/>
                </a:spcBef>
              </a:pPr>
              <a:t>12</a:t>
            </a:fld>
            <a:endParaRPr lang="nn-NO" altLang="nb-NO" smtClean="0"/>
          </a:p>
        </p:txBody>
      </p:sp>
      <p:sp>
        <p:nvSpPr>
          <p:cNvPr id="133123" name="Rectangle 2"/>
          <p:cNvSpPr>
            <a:spLocks noGrp="1" noRot="1" noChangeAspect="1" noChangeArrowheads="1" noTextEdit="1"/>
          </p:cNvSpPr>
          <p:nvPr>
            <p:ph type="sldImg"/>
          </p:nvPr>
        </p:nvSpPr>
        <p:spPr>
          <a:xfrm>
            <a:off x="3309938" y="528638"/>
            <a:ext cx="3381375" cy="2535237"/>
          </a:xfrm>
          <a:ln/>
        </p:spPr>
      </p:sp>
      <p:sp>
        <p:nvSpPr>
          <p:cNvPr id="133124" name="Rectangle 3"/>
          <p:cNvSpPr>
            <a:spLocks noGrp="1" noChangeArrowheads="1"/>
          </p:cNvSpPr>
          <p:nvPr>
            <p:ph type="body" idx="1"/>
          </p:nvPr>
        </p:nvSpPr>
        <p:spPr>
          <a:xfrm>
            <a:off x="1364055" y="3219813"/>
            <a:ext cx="7271856" cy="30640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4346193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2275" y="1524000"/>
            <a:ext cx="4143375"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8050" y="1524000"/>
            <a:ext cx="4144963"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00655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4792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10873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8806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03734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3385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2877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3225" y="304800"/>
            <a:ext cx="2109788"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22275" y="304800"/>
            <a:ext cx="61785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6515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22275" y="304800"/>
            <a:ext cx="8440738" cy="914400"/>
          </a:xfrm>
        </p:spPr>
        <p:txBody>
          <a:bodyPr/>
          <a:lstStyle/>
          <a:p>
            <a:r>
              <a:rPr lang="en-US" smtClean="0"/>
              <a:t>Click to edit Master title style</a:t>
            </a:r>
            <a:endParaRPr lang="nb-NO"/>
          </a:p>
        </p:txBody>
      </p:sp>
      <p:sp>
        <p:nvSpPr>
          <p:cNvPr id="3" name="Text Placeholder 2"/>
          <p:cNvSpPr>
            <a:spLocks noGrp="1"/>
          </p:cNvSpPr>
          <p:nvPr>
            <p:ph type="body" sz="half" idx="1"/>
          </p:nvPr>
        </p:nvSpPr>
        <p:spPr>
          <a:xfrm>
            <a:off x="422275" y="1524000"/>
            <a:ext cx="4143375"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quarter" idx="2"/>
          </p:nvPr>
        </p:nvSpPr>
        <p:spPr>
          <a:xfrm>
            <a:off x="4718050" y="1524000"/>
            <a:ext cx="4144963"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Content Placeholder 4"/>
          <p:cNvSpPr>
            <a:spLocks noGrp="1"/>
          </p:cNvSpPr>
          <p:nvPr>
            <p:ph sz="quarter" idx="3"/>
          </p:nvPr>
        </p:nvSpPr>
        <p:spPr>
          <a:xfrm>
            <a:off x="4718050" y="3810000"/>
            <a:ext cx="4144963"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726393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275" y="304800"/>
            <a:ext cx="8440738" cy="914400"/>
          </a:xfrm>
        </p:spPr>
        <p:txBody>
          <a:bodyPr/>
          <a:lstStyle/>
          <a:p>
            <a:r>
              <a:rPr lang="en-US" smtClean="0"/>
              <a:t>Click to edit Master title style</a:t>
            </a:r>
            <a:endParaRPr lang="nb-NO"/>
          </a:p>
        </p:txBody>
      </p:sp>
      <p:sp>
        <p:nvSpPr>
          <p:cNvPr id="3" name="Text Placeholder 2"/>
          <p:cNvSpPr>
            <a:spLocks noGrp="1"/>
          </p:cNvSpPr>
          <p:nvPr>
            <p:ph type="body" sz="half" idx="1"/>
          </p:nvPr>
        </p:nvSpPr>
        <p:spPr>
          <a:xfrm>
            <a:off x="422275" y="1524000"/>
            <a:ext cx="4143375"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4718050" y="1524000"/>
            <a:ext cx="4144963"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1930274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sto MT" panose="02040603050505030304"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1573993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22275" y="304800"/>
            <a:ext cx="8440738" cy="914400"/>
          </a:xfrm>
        </p:spPr>
        <p:txBody>
          <a:bodyPr/>
          <a:lstStyle/>
          <a:p>
            <a:r>
              <a:rPr lang="en-US" smtClean="0"/>
              <a:t>Click to edit Master title style</a:t>
            </a:r>
            <a:endParaRPr lang="nb-NO"/>
          </a:p>
        </p:txBody>
      </p:sp>
      <p:sp>
        <p:nvSpPr>
          <p:cNvPr id="3" name="Table Placeholder 2"/>
          <p:cNvSpPr>
            <a:spLocks noGrp="1"/>
          </p:cNvSpPr>
          <p:nvPr>
            <p:ph type="tbl" idx="1"/>
          </p:nvPr>
        </p:nvSpPr>
        <p:spPr>
          <a:xfrm>
            <a:off x="422275" y="1524000"/>
            <a:ext cx="8440738" cy="4419600"/>
          </a:xfrm>
        </p:spPr>
        <p:txBody>
          <a:bodyPr/>
          <a:lstStyle/>
          <a:p>
            <a:pPr lvl="0"/>
            <a:endParaRPr lang="nb-NO" noProof="0" dirty="0"/>
          </a:p>
        </p:txBody>
      </p:sp>
    </p:spTree>
    <p:extLst>
      <p:ext uri="{BB962C8B-B14F-4D97-AF65-F5344CB8AC3E}">
        <p14:creationId xmlns:p14="http://schemas.microsoft.com/office/powerpoint/2010/main" val="340496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934200" y="6243638"/>
            <a:ext cx="1905000" cy="457200"/>
          </a:xfrm>
          <a:prstGeom prst="rect">
            <a:avLst/>
          </a:prstGeom>
          <a:ln/>
        </p:spPr>
        <p:txBody>
          <a:bodyPr/>
          <a:lstStyle>
            <a:lvl1pPr>
              <a:defRPr/>
            </a:lvl1pPr>
          </a:lstStyle>
          <a:p>
            <a:pPr>
              <a:defRPr/>
            </a:pPr>
            <a:endParaRPr lang="nn-NO"/>
          </a:p>
          <a:p>
            <a:pPr>
              <a:defRPr/>
            </a:pPr>
            <a:r>
              <a:rPr lang="nn-NO"/>
              <a:t> </a:t>
            </a:r>
          </a:p>
          <a:p>
            <a:pPr>
              <a:defRPr/>
            </a:pPr>
            <a:endParaRPr lang="nn-NO"/>
          </a:p>
        </p:txBody>
      </p:sp>
      <p:sp>
        <p:nvSpPr>
          <p:cNvPr id="5" name="Rectangle 5"/>
          <p:cNvSpPr>
            <a:spLocks noGrp="1" noChangeArrowheads="1"/>
          </p:cNvSpPr>
          <p:nvPr>
            <p:ph type="ftr" sz="quarter" idx="11"/>
          </p:nvPr>
        </p:nvSpPr>
        <p:spPr>
          <a:xfrm>
            <a:off x="914400" y="6248400"/>
            <a:ext cx="2895600" cy="457200"/>
          </a:xfrm>
          <a:prstGeom prst="rect">
            <a:avLst/>
          </a:prstGeom>
          <a:ln/>
        </p:spPr>
        <p:txBody>
          <a:bodyPr/>
          <a:lstStyle>
            <a:lvl1pPr>
              <a:defRPr/>
            </a:lvl1pPr>
          </a:lstStyle>
          <a:p>
            <a:pPr>
              <a:defRPr/>
            </a:pPr>
            <a:endParaRPr lang="nn-NO"/>
          </a:p>
          <a:p>
            <a:pPr>
              <a:defRPr/>
            </a:pPr>
            <a:endParaRPr lang="nn-NO"/>
          </a:p>
        </p:txBody>
      </p:sp>
    </p:spTree>
    <p:extLst>
      <p:ext uri="{BB962C8B-B14F-4D97-AF65-F5344CB8AC3E}">
        <p14:creationId xmlns:p14="http://schemas.microsoft.com/office/powerpoint/2010/main" val="1520640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2275" y="304800"/>
            <a:ext cx="7426089" cy="914400"/>
          </a:xfrm>
        </p:spPr>
        <p:txBody>
          <a:bodyPr/>
          <a:lstStyle>
            <a:lvl1pPr>
              <a:defRPr sz="2400">
                <a:solidFill>
                  <a:schemeClr val="tx1"/>
                </a:solidFill>
                <a:latin typeface="Calisto MT" panose="02040603050505030304" pitchFamily="18"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422275" y="1232756"/>
            <a:ext cx="4977817" cy="5040560"/>
          </a:xfrm>
        </p:spPr>
        <p:txBody>
          <a:bodyPr/>
          <a:lstStyle>
            <a:lvl1pPr>
              <a:defRPr b="1">
                <a:solidFill>
                  <a:schemeClr val="tx1"/>
                </a:solidFill>
                <a:latin typeface="Calibri" panose="020F0502020204030204" pitchFamily="34" charset="0"/>
              </a:defRPr>
            </a:lvl1pPr>
            <a:lvl2pPr>
              <a:defRPr i="0">
                <a:solidFill>
                  <a:schemeClr val="tx1"/>
                </a:solidFill>
                <a:latin typeface="Calibri" panose="020F0502020204030204" pitchFamily="34" charset="0"/>
              </a:defRPr>
            </a:lvl2pPr>
            <a:lvl3pPr>
              <a:defRPr i="1">
                <a:solidFill>
                  <a:schemeClr val="tx1"/>
                </a:solidFill>
                <a:latin typeface="Calibri" panose="020F0502020204030204" pitchFamily="34" charset="0"/>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0"/>
          </p:nvPr>
        </p:nvSpPr>
        <p:spPr>
          <a:xfrm>
            <a:off x="5400092" y="943571"/>
            <a:ext cx="3600400" cy="4465649"/>
          </a:xfrm>
        </p:spPr>
        <p:txBody>
          <a:bodyPr/>
          <a:lstStyle>
            <a:lvl1pPr>
              <a:defRPr>
                <a:solidFill>
                  <a:schemeClr val="tx1"/>
                </a:solidFill>
              </a:defRPr>
            </a:lvl1pPr>
          </a:lstStyle>
          <a:p>
            <a:endParaRPr lang="en-US" dirty="0"/>
          </a:p>
        </p:txBody>
      </p:sp>
      <p:pic>
        <p:nvPicPr>
          <p:cNvPr id="8" name="Picture 3" descr="D:\Backup\Dropbox\Current work\RSR Simulations\paper\NTNUlogo copy.ep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4368" y="303081"/>
            <a:ext cx="936104" cy="12537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auto">
          <a:xfrm>
            <a:off x="6912260" y="5481228"/>
            <a:ext cx="2052228" cy="9001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Text Placeholder 5"/>
          <p:cNvSpPr>
            <a:spLocks noGrp="1"/>
          </p:cNvSpPr>
          <p:nvPr>
            <p:ph type="body" sz="quarter" idx="11"/>
          </p:nvPr>
        </p:nvSpPr>
        <p:spPr>
          <a:xfrm>
            <a:off x="5400675" y="5408613"/>
            <a:ext cx="3600450" cy="865187"/>
          </a:xfrm>
        </p:spPr>
        <p:txBody>
          <a:bodyPr/>
          <a:lstStyle>
            <a:lvl1pPr>
              <a:defRPr sz="1800">
                <a:solidFill>
                  <a:schemeClr val="tx1"/>
                </a:solidFill>
                <a:latin typeface="Calibri" panose="020F0502020204030204" pitchFamily="34" charset="0"/>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9869363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2275" y="304800"/>
            <a:ext cx="7426089" cy="914400"/>
          </a:xfrm>
        </p:spPr>
        <p:txBody>
          <a:bodyPr/>
          <a:lstStyle>
            <a:lvl1pPr>
              <a:defRPr sz="2400">
                <a:solidFill>
                  <a:schemeClr val="tx1"/>
                </a:solidFill>
                <a:latin typeface="Calisto MT" panose="02040603050505030304" pitchFamily="18"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422275" y="1232756"/>
            <a:ext cx="4149725" cy="5040560"/>
          </a:xfrm>
        </p:spPr>
        <p:txBody>
          <a:bodyPr/>
          <a:lstStyle>
            <a:lvl1pPr>
              <a:defRPr b="1">
                <a:solidFill>
                  <a:schemeClr val="tx1"/>
                </a:solidFill>
                <a:latin typeface="Calibri" panose="020F0502020204030204" pitchFamily="34" charset="0"/>
              </a:defRPr>
            </a:lvl1pPr>
            <a:lvl2pPr>
              <a:defRPr i="0">
                <a:solidFill>
                  <a:schemeClr val="tx1"/>
                </a:solidFill>
                <a:latin typeface="Calibri" panose="020F0502020204030204" pitchFamily="34" charset="0"/>
              </a:defRPr>
            </a:lvl2pPr>
            <a:lvl3pPr>
              <a:defRPr i="1">
                <a:solidFill>
                  <a:schemeClr val="tx1"/>
                </a:solidFill>
                <a:latin typeface="Calibri" panose="020F0502020204030204" pitchFamily="34" charset="0"/>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0"/>
          </p:nvPr>
        </p:nvSpPr>
        <p:spPr>
          <a:xfrm>
            <a:off x="4572000" y="1376772"/>
            <a:ext cx="4428492" cy="4320480"/>
          </a:xfrm>
        </p:spPr>
        <p:txBody>
          <a:bodyPr/>
          <a:lstStyle>
            <a:lvl1pPr>
              <a:defRPr>
                <a:solidFill>
                  <a:schemeClr val="tx1"/>
                </a:solidFill>
              </a:defRPr>
            </a:lvl1pPr>
          </a:lstStyle>
          <a:p>
            <a:endParaRPr lang="en-US" dirty="0"/>
          </a:p>
        </p:txBody>
      </p:sp>
      <p:pic>
        <p:nvPicPr>
          <p:cNvPr id="8" name="Picture 3" descr="D:\Backup\Dropbox\Current work\RSR Simulations\paper\NTNUlogo copy.ep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4368" y="303081"/>
            <a:ext cx="936104" cy="12537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auto">
          <a:xfrm>
            <a:off x="6912260" y="5481228"/>
            <a:ext cx="2052228" cy="9001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Text Placeholder 5"/>
          <p:cNvSpPr>
            <a:spLocks noGrp="1"/>
          </p:cNvSpPr>
          <p:nvPr>
            <p:ph type="body" sz="quarter" idx="11"/>
          </p:nvPr>
        </p:nvSpPr>
        <p:spPr>
          <a:xfrm>
            <a:off x="4572000" y="5408613"/>
            <a:ext cx="4429125" cy="865187"/>
          </a:xfrm>
        </p:spPr>
        <p:txBody>
          <a:bodyPr/>
          <a:lstStyle>
            <a:lvl1pPr>
              <a:defRPr sz="1800">
                <a:solidFill>
                  <a:schemeClr val="tx1"/>
                </a:solidFill>
                <a:latin typeface="Calibri" panose="020F0502020204030204" pitchFamily="34" charset="0"/>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0540919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2275" y="304800"/>
            <a:ext cx="7426089" cy="914400"/>
          </a:xfrm>
        </p:spPr>
        <p:txBody>
          <a:bodyPr/>
          <a:lstStyle>
            <a:lvl1pPr>
              <a:defRPr sz="2400">
                <a:solidFill>
                  <a:schemeClr val="tx1"/>
                </a:solidFill>
                <a:latin typeface="Calisto MT" panose="02040603050505030304" pitchFamily="18" charset="0"/>
              </a:defRPr>
            </a:lvl1pPr>
          </a:lstStyle>
          <a:p>
            <a:r>
              <a:rPr lang="en-US" dirty="0" smtClean="0"/>
              <a:t>CLICK TO EDIT MASTER TITLE STYLE</a:t>
            </a:r>
            <a:endParaRPr lang="en-US" dirty="0"/>
          </a:p>
        </p:txBody>
      </p:sp>
      <p:sp>
        <p:nvSpPr>
          <p:cNvPr id="5" name="Content Placeholder 2"/>
          <p:cNvSpPr>
            <a:spLocks noGrp="1"/>
          </p:cNvSpPr>
          <p:nvPr>
            <p:ph idx="1"/>
          </p:nvPr>
        </p:nvSpPr>
        <p:spPr>
          <a:xfrm>
            <a:off x="422275" y="1628800"/>
            <a:ext cx="4149725" cy="4644516"/>
          </a:xfrm>
        </p:spPr>
        <p:txBody>
          <a:bodyPr/>
          <a:lstStyle>
            <a:lvl1pPr>
              <a:defRPr b="1">
                <a:solidFill>
                  <a:schemeClr val="tx1"/>
                </a:solidFill>
                <a:latin typeface="Calibri" panose="020F0502020204030204" pitchFamily="34" charset="0"/>
              </a:defRPr>
            </a:lvl1pPr>
            <a:lvl2pPr>
              <a:defRPr i="0">
                <a:solidFill>
                  <a:schemeClr val="tx1"/>
                </a:solidFill>
                <a:latin typeface="Calibri" panose="020F0502020204030204" pitchFamily="34" charset="0"/>
              </a:defRPr>
            </a:lvl2pPr>
            <a:lvl3pPr>
              <a:defRPr i="1">
                <a:solidFill>
                  <a:schemeClr val="tx1"/>
                </a:solidFill>
                <a:latin typeface="Calibri" panose="020F0502020204030204" pitchFamily="34" charset="0"/>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Picture Placeholder 6"/>
          <p:cNvSpPr>
            <a:spLocks noGrp="1"/>
          </p:cNvSpPr>
          <p:nvPr>
            <p:ph type="pic" sz="quarter" idx="10"/>
          </p:nvPr>
        </p:nvSpPr>
        <p:spPr>
          <a:xfrm>
            <a:off x="4572000" y="1376772"/>
            <a:ext cx="4428492" cy="4320480"/>
          </a:xfrm>
        </p:spPr>
        <p:txBody>
          <a:bodyPr/>
          <a:lstStyle>
            <a:lvl1pPr>
              <a:defRPr>
                <a:solidFill>
                  <a:schemeClr val="tx1"/>
                </a:solidFill>
              </a:defRPr>
            </a:lvl1pPr>
          </a:lstStyle>
          <a:p>
            <a:endParaRPr lang="en-US" dirty="0"/>
          </a:p>
        </p:txBody>
      </p:sp>
      <p:pic>
        <p:nvPicPr>
          <p:cNvPr id="8" name="Picture 3" descr="D:\Backup\Dropbox\Current work\RSR Simulations\paper\NTNUlogo copy.ep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4368" y="303081"/>
            <a:ext cx="936104" cy="12537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auto">
          <a:xfrm>
            <a:off x="6912260" y="5481228"/>
            <a:ext cx="2052228" cy="9001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Text Placeholder 5"/>
          <p:cNvSpPr>
            <a:spLocks noGrp="1"/>
          </p:cNvSpPr>
          <p:nvPr>
            <p:ph type="body" sz="quarter" idx="11"/>
          </p:nvPr>
        </p:nvSpPr>
        <p:spPr>
          <a:xfrm>
            <a:off x="4572000" y="5481228"/>
            <a:ext cx="4429125" cy="792572"/>
          </a:xfrm>
        </p:spPr>
        <p:txBody>
          <a:bodyPr/>
          <a:lstStyle>
            <a:lvl1pPr>
              <a:defRPr sz="1800">
                <a:solidFill>
                  <a:schemeClr val="tx1"/>
                </a:solidFill>
                <a:latin typeface="Calibri" panose="020F0502020204030204" pitchFamily="34" charset="0"/>
              </a:defRPr>
            </a:lvl1pPr>
          </a:lstStyle>
          <a:p>
            <a:pPr lvl="0"/>
            <a:r>
              <a:rPr lang="en-US" dirty="0" smtClean="0"/>
              <a:t>Click to edit Master text styles</a:t>
            </a:r>
            <a:endParaRPr lang="en-US" dirty="0"/>
          </a:p>
        </p:txBody>
      </p:sp>
      <p:sp>
        <p:nvSpPr>
          <p:cNvPr id="4" name="Text Placeholder 3"/>
          <p:cNvSpPr>
            <a:spLocks noGrp="1"/>
          </p:cNvSpPr>
          <p:nvPr>
            <p:ph type="body" sz="quarter" idx="12"/>
          </p:nvPr>
        </p:nvSpPr>
        <p:spPr>
          <a:xfrm>
            <a:off x="417512" y="1016733"/>
            <a:ext cx="7430851" cy="432047"/>
          </a:xfrm>
        </p:spPr>
        <p:txBody>
          <a:bodyPr/>
          <a:lstStyle>
            <a:lvl1pPr>
              <a:defRPr sz="1800">
                <a:solidFill>
                  <a:schemeClr val="tx1"/>
                </a:solidFill>
                <a:latin typeface="Calibri" panose="020F050202020403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536408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0" name="Picture Placeholder 19"/>
          <p:cNvSpPr>
            <a:spLocks noGrp="1"/>
          </p:cNvSpPr>
          <p:nvPr>
            <p:ph type="pic" sz="quarter" idx="13"/>
          </p:nvPr>
        </p:nvSpPr>
        <p:spPr>
          <a:xfrm>
            <a:off x="0" y="872716"/>
            <a:ext cx="5508625" cy="5363778"/>
          </a:xfrm>
        </p:spPr>
        <p:txBody>
          <a:bodyPr/>
          <a:lstStyle/>
          <a:p>
            <a:endParaRPr lang="en-US" dirty="0"/>
          </a:p>
        </p:txBody>
      </p:sp>
      <p:sp>
        <p:nvSpPr>
          <p:cNvPr id="22" name="Picture Placeholder 21"/>
          <p:cNvSpPr>
            <a:spLocks noGrp="1"/>
          </p:cNvSpPr>
          <p:nvPr>
            <p:ph type="pic" sz="quarter" idx="14"/>
          </p:nvPr>
        </p:nvSpPr>
        <p:spPr>
          <a:xfrm>
            <a:off x="5472101" y="1139044"/>
            <a:ext cx="3564395" cy="3767815"/>
          </a:xfrm>
        </p:spPr>
        <p:txBody>
          <a:bodyPr/>
          <a:lstStyle/>
          <a:p>
            <a:endParaRPr lang="en-US" dirty="0"/>
          </a:p>
        </p:txBody>
      </p:sp>
      <p:sp>
        <p:nvSpPr>
          <p:cNvPr id="24" name="Text Placeholder 23"/>
          <p:cNvSpPr>
            <a:spLocks noGrp="1"/>
          </p:cNvSpPr>
          <p:nvPr>
            <p:ph type="body" sz="quarter" idx="15"/>
          </p:nvPr>
        </p:nvSpPr>
        <p:spPr>
          <a:xfrm>
            <a:off x="5498689" y="4508500"/>
            <a:ext cx="3564395" cy="1224756"/>
          </a:xfrm>
        </p:spPr>
        <p:txBody>
          <a:bodyPr/>
          <a:lstStyle>
            <a:lvl5pPr marL="1752600" indent="0" algn="l">
              <a:buNone/>
              <a:defRPr>
                <a:solidFill>
                  <a:schemeClr val="tx1"/>
                </a:solidFill>
                <a:latin typeface="Calibri" panose="020F0502020204030204" pitchFamily="34" charset="0"/>
              </a:defRPr>
            </a:lvl5pPr>
          </a:lstStyle>
          <a:p>
            <a:pPr lvl="4"/>
            <a:endParaRPr lang="en-US" dirty="0"/>
          </a:p>
        </p:txBody>
      </p:sp>
      <p:sp>
        <p:nvSpPr>
          <p:cNvPr id="27" name="Title 1"/>
          <p:cNvSpPr>
            <a:spLocks noGrp="1"/>
          </p:cNvSpPr>
          <p:nvPr>
            <p:ph type="title" hasCustomPrompt="1"/>
          </p:nvPr>
        </p:nvSpPr>
        <p:spPr>
          <a:xfrm>
            <a:off x="422275" y="224644"/>
            <a:ext cx="7426089" cy="914400"/>
          </a:xfrm>
        </p:spPr>
        <p:txBody>
          <a:bodyPr/>
          <a:lstStyle>
            <a:lvl1pPr>
              <a:defRPr sz="2400">
                <a:solidFill>
                  <a:schemeClr val="tx1"/>
                </a:solidFill>
                <a:latin typeface="Calisto MT" panose="02040603050505030304" pitchFamily="18"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898243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71360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Rectangle 1"/>
          <p:cNvSpPr/>
          <p:nvPr userDrawn="1"/>
        </p:nvSpPr>
        <p:spPr bwMode="auto">
          <a:xfrm>
            <a:off x="6912260" y="5517232"/>
            <a:ext cx="2052228" cy="9001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7171" name="Picture 3" descr="D:\Backup\Dropbox\Current work\RSR Simulations\paper\NTNUlogo copy.ep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28384" y="188640"/>
            <a:ext cx="936104" cy="1253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9756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596" y="2528900"/>
            <a:ext cx="7272807" cy="1800199"/>
          </a:xfrm>
        </p:spPr>
        <p:txBody>
          <a:bodyPr anchor="ctr"/>
          <a:lstStyle>
            <a:lvl1pPr algn="ctr">
              <a:defRPr sz="3600" b="1" cap="all">
                <a:solidFill>
                  <a:schemeClr val="tx1"/>
                </a:solidFill>
                <a:latin typeface="Calisto MT" panose="02040603050505030304" pitchFamily="18" charset="0"/>
              </a:defRPr>
            </a:lvl1pPr>
          </a:lstStyle>
          <a:p>
            <a:r>
              <a:rPr lang="en-US" dirty="0" smtClean="0"/>
              <a:t>Click to edit Master title</a:t>
            </a:r>
            <a:endParaRPr lang="en-US" dirty="0"/>
          </a:p>
        </p:txBody>
      </p:sp>
    </p:spTree>
    <p:extLst>
      <p:ext uri="{BB962C8B-B14F-4D97-AF65-F5344CB8AC3E}">
        <p14:creationId xmlns:p14="http://schemas.microsoft.com/office/powerpoint/2010/main" val="21032072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0" y="6319838"/>
            <a:ext cx="9148763"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4343400" y="647700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0" hangingPunct="0">
              <a:defRPr/>
            </a:pPr>
            <a:fld id="{F00971B1-40BC-4066-8705-A9F46582CA50}" type="slidenum">
              <a:rPr lang="nn-NO" altLang="en-US" sz="1400" b="1" smtClean="0">
                <a:solidFill>
                  <a:srgbClr val="003366"/>
                </a:solidFill>
                <a:latin typeface="Arial" charset="0"/>
                <a:cs typeface="+mn-cs"/>
              </a:rPr>
              <a:pPr algn="ctr" eaLnBrk="0" hangingPunct="0">
                <a:defRPr/>
              </a:pPr>
              <a:t>‹#›</a:t>
            </a:fld>
            <a:endParaRPr lang="nn-NO" altLang="en-US" sz="1400" b="1" dirty="0" smtClean="0">
              <a:solidFill>
                <a:srgbClr val="003366"/>
              </a:solidFill>
              <a:latin typeface="Arial" charset="0"/>
              <a:cs typeface="+mn-cs"/>
            </a:endParaRPr>
          </a:p>
        </p:txBody>
      </p:sp>
      <p:sp>
        <p:nvSpPr>
          <p:cNvPr id="1028" name="Rectangle 4"/>
          <p:cNvSpPr>
            <a:spLocks noGrp="1" noChangeArrowheads="1"/>
          </p:cNvSpPr>
          <p:nvPr>
            <p:ph type="title"/>
          </p:nvPr>
        </p:nvSpPr>
        <p:spPr bwMode="auto">
          <a:xfrm>
            <a:off x="422275" y="304800"/>
            <a:ext cx="84407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en-US" smtClean="0"/>
              <a:t>Click to edit Master title style</a:t>
            </a:r>
          </a:p>
        </p:txBody>
      </p:sp>
      <p:sp>
        <p:nvSpPr>
          <p:cNvPr id="1029" name="Rectangle 5"/>
          <p:cNvSpPr>
            <a:spLocks noGrp="1" noChangeArrowheads="1"/>
          </p:cNvSpPr>
          <p:nvPr>
            <p:ph type="body" idx="1"/>
          </p:nvPr>
        </p:nvSpPr>
        <p:spPr bwMode="auto">
          <a:xfrm>
            <a:off x="422275" y="1524000"/>
            <a:ext cx="84407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en-US" smtClean="0"/>
              <a:t>Click to edit Master text styles</a:t>
            </a:r>
          </a:p>
          <a:p>
            <a:pPr lvl="1"/>
            <a:r>
              <a:rPr lang="nb-NO" altLang="en-US" smtClean="0"/>
              <a:t>Second level</a:t>
            </a:r>
          </a:p>
          <a:p>
            <a:pPr lvl="2"/>
            <a:r>
              <a:rPr lang="nb-NO" altLang="en-US" smtClean="0"/>
              <a:t>Third level</a:t>
            </a:r>
          </a:p>
          <a:p>
            <a:pPr lvl="3"/>
            <a:r>
              <a:rPr lang="nb-NO" altLang="en-US" smtClean="0"/>
              <a:t>Fourth level</a:t>
            </a:r>
          </a:p>
          <a:p>
            <a:pPr lvl="4"/>
            <a:r>
              <a:rPr lang="nb-NO" altLang="en-US" smtClean="0"/>
              <a:t>Fifth level</a:t>
            </a:r>
          </a:p>
        </p:txBody>
      </p:sp>
      <p:pic>
        <p:nvPicPr>
          <p:cNvPr id="1030" name="Picture 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ChangeArrowheads="1"/>
          </p:cNvSpPr>
          <p:nvPr/>
        </p:nvSpPr>
        <p:spPr bwMode="auto">
          <a:xfrm>
            <a:off x="0" y="0"/>
            <a:ext cx="4206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eaLnBrk="0" hangingPunct="0">
              <a:defRPr/>
            </a:pPr>
            <a:fld id="{3D55BFFD-510A-4E84-A829-1695502A6473}" type="slidenum">
              <a:rPr lang="nn-NO" altLang="en-US" sz="1400" b="1" smtClean="0">
                <a:solidFill>
                  <a:srgbClr val="BFD9E6"/>
                </a:solidFill>
                <a:latin typeface="Arial" charset="0"/>
                <a:cs typeface="+mn-cs"/>
              </a:rPr>
              <a:pPr algn="ctr" eaLnBrk="0" hangingPunct="0">
                <a:defRPr/>
              </a:pPr>
              <a:t>‹#›</a:t>
            </a:fld>
            <a:endParaRPr lang="nn-NO" altLang="en-US" sz="1400" dirty="0" smtClean="0">
              <a:solidFill>
                <a:srgbClr val="BFD9E6"/>
              </a:solidFill>
              <a:latin typeface="Arial" charset="0"/>
              <a:cs typeface="+mn-cs"/>
            </a:endParaRPr>
          </a:p>
        </p:txBody>
      </p:sp>
      <p:sp>
        <p:nvSpPr>
          <p:cNvPr id="22536" name="Text Box 8"/>
          <p:cNvSpPr txBox="1">
            <a:spLocks noChangeArrowheads="1"/>
          </p:cNvSpPr>
          <p:nvPr/>
        </p:nvSpPr>
        <p:spPr bwMode="auto">
          <a:xfrm>
            <a:off x="4764088" y="6553200"/>
            <a:ext cx="4227512" cy="246063"/>
          </a:xfrm>
          <a:prstGeom prst="rect">
            <a:avLst/>
          </a:prstGeom>
          <a:noFill/>
          <a:ln w="9525">
            <a:noFill/>
            <a:miter lim="800000"/>
            <a:headEnd/>
            <a:tailEnd/>
          </a:ln>
          <a:effec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r" eaLnBrk="0" hangingPunct="0">
              <a:defRPr/>
            </a:pPr>
            <a:r>
              <a:rPr lang="en-US" sz="1000" b="1" dirty="0" smtClean="0">
                <a:solidFill>
                  <a:schemeClr val="bg1"/>
                </a:solidFill>
                <a:latin typeface="Arial" charset="0"/>
              </a:rPr>
              <a:t>V. Minasidis et. al. |  Simple</a:t>
            </a:r>
            <a:r>
              <a:rPr lang="en-US" sz="1000" b="1" baseline="0" dirty="0" smtClean="0">
                <a:solidFill>
                  <a:schemeClr val="bg1"/>
                </a:solidFill>
                <a:latin typeface="Arial" charset="0"/>
              </a:rPr>
              <a:t> Rules for Economic Plantwide Control</a:t>
            </a:r>
            <a:endParaRPr lang="nb-NO" sz="1000" b="1" dirty="0" smtClean="0">
              <a:solidFill>
                <a:schemeClr val="bg1"/>
              </a:solidFill>
              <a:latin typeface="Arial" charset="0"/>
            </a:endParaRPr>
          </a:p>
        </p:txBody>
      </p:sp>
    </p:spTree>
  </p:cSld>
  <p:clrMap bg1="lt1" tx1="dk1" bg2="lt2" tx2="dk2" accent1="accent1" accent2="accent2" accent3="accent3" accent4="accent4" accent5="accent5" accent6="accent6" hlink="hlink" folHlink="folHlink"/>
  <p:sldLayoutIdLst>
    <p:sldLayoutId id="2147483650" r:id="rId1"/>
    <p:sldLayoutId id="2147483664" r:id="rId2"/>
    <p:sldLayoutId id="2147483665" r:id="rId3"/>
    <p:sldLayoutId id="2147483668" r:id="rId4"/>
    <p:sldLayoutId id="2147483669" r:id="rId5"/>
    <p:sldLayoutId id="2147483666" r:id="rId6"/>
    <p:sldLayoutId id="2147483667"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70" r:id="rId21"/>
  </p:sldLayoutIdLst>
  <p:timing>
    <p:tnLst>
      <p:par>
        <p:cTn id="1" dur="indefinite" restart="never" nodeType="tmRoot"/>
      </p:par>
    </p:tnLst>
  </p:timing>
  <p:txStyles>
    <p:titleStyle>
      <a:lvl1pPr algn="l" rtl="0" eaLnBrk="0" fontAlgn="base" hangingPunct="0">
        <a:spcBef>
          <a:spcPct val="0"/>
        </a:spcBef>
        <a:spcAft>
          <a:spcPct val="0"/>
        </a:spcAft>
        <a:defRPr sz="3600" b="1">
          <a:solidFill>
            <a:srgbClr val="003366"/>
          </a:solidFill>
          <a:latin typeface="+mj-lt"/>
          <a:ea typeface="+mj-ea"/>
          <a:cs typeface="+mj-cs"/>
        </a:defRPr>
      </a:lvl1pPr>
      <a:lvl2pPr algn="l" rtl="0" eaLnBrk="0" fontAlgn="base" hangingPunct="0">
        <a:spcBef>
          <a:spcPct val="0"/>
        </a:spcBef>
        <a:spcAft>
          <a:spcPct val="0"/>
        </a:spcAft>
        <a:defRPr sz="3600" b="1">
          <a:solidFill>
            <a:srgbClr val="003366"/>
          </a:solidFill>
          <a:latin typeface="Arial" charset="0"/>
        </a:defRPr>
      </a:lvl2pPr>
      <a:lvl3pPr algn="l" rtl="0" eaLnBrk="0" fontAlgn="base" hangingPunct="0">
        <a:spcBef>
          <a:spcPct val="0"/>
        </a:spcBef>
        <a:spcAft>
          <a:spcPct val="0"/>
        </a:spcAft>
        <a:defRPr sz="3600" b="1">
          <a:solidFill>
            <a:srgbClr val="003366"/>
          </a:solidFill>
          <a:latin typeface="Arial" charset="0"/>
        </a:defRPr>
      </a:lvl3pPr>
      <a:lvl4pPr algn="l" rtl="0" eaLnBrk="0" fontAlgn="base" hangingPunct="0">
        <a:spcBef>
          <a:spcPct val="0"/>
        </a:spcBef>
        <a:spcAft>
          <a:spcPct val="0"/>
        </a:spcAft>
        <a:defRPr sz="3600" b="1">
          <a:solidFill>
            <a:srgbClr val="003366"/>
          </a:solidFill>
          <a:latin typeface="Arial" charset="0"/>
        </a:defRPr>
      </a:lvl4pPr>
      <a:lvl5pPr algn="l" rtl="0" eaLnBrk="0" fontAlgn="base" hangingPunct="0">
        <a:spcBef>
          <a:spcPct val="0"/>
        </a:spcBef>
        <a:spcAft>
          <a:spcPct val="0"/>
        </a:spcAft>
        <a:defRPr sz="3600" b="1">
          <a:solidFill>
            <a:srgbClr val="003366"/>
          </a:solidFill>
          <a:latin typeface="Arial" charset="0"/>
        </a:defRPr>
      </a:lvl5pPr>
      <a:lvl6pPr marL="457200" algn="l" rtl="0" eaLnBrk="0" fontAlgn="base" hangingPunct="0">
        <a:spcBef>
          <a:spcPct val="0"/>
        </a:spcBef>
        <a:spcAft>
          <a:spcPct val="0"/>
        </a:spcAft>
        <a:defRPr sz="3600" b="1">
          <a:solidFill>
            <a:srgbClr val="003366"/>
          </a:solidFill>
          <a:latin typeface="Arial" charset="0"/>
        </a:defRPr>
      </a:lvl6pPr>
      <a:lvl7pPr marL="914400" algn="l" rtl="0" eaLnBrk="0" fontAlgn="base" hangingPunct="0">
        <a:spcBef>
          <a:spcPct val="0"/>
        </a:spcBef>
        <a:spcAft>
          <a:spcPct val="0"/>
        </a:spcAft>
        <a:defRPr sz="3600" b="1">
          <a:solidFill>
            <a:srgbClr val="003366"/>
          </a:solidFill>
          <a:latin typeface="Arial" charset="0"/>
        </a:defRPr>
      </a:lvl7pPr>
      <a:lvl8pPr marL="1371600" algn="l" rtl="0" eaLnBrk="0" fontAlgn="base" hangingPunct="0">
        <a:spcBef>
          <a:spcPct val="0"/>
        </a:spcBef>
        <a:spcAft>
          <a:spcPct val="0"/>
        </a:spcAft>
        <a:defRPr sz="3600" b="1">
          <a:solidFill>
            <a:srgbClr val="003366"/>
          </a:solidFill>
          <a:latin typeface="Arial" charset="0"/>
        </a:defRPr>
      </a:lvl8pPr>
      <a:lvl9pPr marL="1828800" algn="l" rtl="0" eaLnBrk="0" fontAlgn="base" hangingPunct="0">
        <a:spcBef>
          <a:spcPct val="0"/>
        </a:spcBef>
        <a:spcAft>
          <a:spcPct val="0"/>
        </a:spcAft>
        <a:defRPr sz="3600" b="1">
          <a:solidFill>
            <a:srgbClr val="003366"/>
          </a:solidFill>
          <a:latin typeface="Arial" charset="0"/>
        </a:defRPr>
      </a:lvl9pPr>
    </p:titleStyle>
    <p:bodyStyle>
      <a:lvl1pPr marL="342900" indent="-342900" algn="l" rtl="0" eaLnBrk="0" fontAlgn="base" hangingPunct="0">
        <a:spcBef>
          <a:spcPct val="20000"/>
        </a:spcBef>
        <a:spcAft>
          <a:spcPct val="0"/>
        </a:spcAft>
        <a:buChar char="•"/>
        <a:defRPr sz="2000">
          <a:solidFill>
            <a:srgbClr val="003366"/>
          </a:solidFill>
          <a:latin typeface="+mn-lt"/>
          <a:ea typeface="+mn-ea"/>
          <a:cs typeface="+mn-cs"/>
        </a:defRPr>
      </a:lvl1pPr>
      <a:lvl2pPr marL="742950" indent="-285750" algn="l" rtl="0" eaLnBrk="0" fontAlgn="base" hangingPunct="0">
        <a:spcBef>
          <a:spcPct val="20000"/>
        </a:spcBef>
        <a:spcAft>
          <a:spcPct val="0"/>
        </a:spcAft>
        <a:buChar char="–"/>
        <a:defRPr>
          <a:solidFill>
            <a:srgbClr val="003366"/>
          </a:solidFill>
          <a:latin typeface="+mn-lt"/>
        </a:defRPr>
      </a:lvl2pPr>
      <a:lvl3pPr marL="1143000" indent="-228600" algn="l" rtl="0" eaLnBrk="0" fontAlgn="base" hangingPunct="0">
        <a:spcBef>
          <a:spcPct val="20000"/>
        </a:spcBef>
        <a:spcAft>
          <a:spcPct val="0"/>
        </a:spcAft>
        <a:buChar char="•"/>
        <a:defRPr sz="1600">
          <a:solidFill>
            <a:srgbClr val="003366"/>
          </a:solidFill>
          <a:latin typeface="+mn-lt"/>
        </a:defRPr>
      </a:lvl3pPr>
      <a:lvl4pPr marL="1562100" indent="-228600" algn="l" rtl="0" eaLnBrk="0" fontAlgn="base" hangingPunct="0">
        <a:spcBef>
          <a:spcPct val="20000"/>
        </a:spcBef>
        <a:spcAft>
          <a:spcPct val="0"/>
        </a:spcAft>
        <a:buChar char="–"/>
        <a:defRPr sz="1600">
          <a:solidFill>
            <a:srgbClr val="003366"/>
          </a:solidFill>
          <a:latin typeface="+mn-lt"/>
        </a:defRPr>
      </a:lvl4pPr>
      <a:lvl5pPr marL="1981200" indent="-228600" algn="l" rtl="0" eaLnBrk="0" fontAlgn="base" hangingPunct="0">
        <a:spcBef>
          <a:spcPct val="20000"/>
        </a:spcBef>
        <a:spcAft>
          <a:spcPct val="0"/>
        </a:spcAft>
        <a:buChar char="•"/>
        <a:defRPr sz="1600">
          <a:solidFill>
            <a:srgbClr val="003366"/>
          </a:solidFill>
          <a:latin typeface="+mn-lt"/>
        </a:defRPr>
      </a:lvl5pPr>
      <a:lvl6pPr marL="2438400" indent="-228600" algn="l" rtl="0" eaLnBrk="0" fontAlgn="base" hangingPunct="0">
        <a:spcBef>
          <a:spcPct val="20000"/>
        </a:spcBef>
        <a:spcAft>
          <a:spcPct val="0"/>
        </a:spcAft>
        <a:buChar char="•"/>
        <a:defRPr sz="1600">
          <a:solidFill>
            <a:srgbClr val="003366"/>
          </a:solidFill>
          <a:latin typeface="+mn-lt"/>
        </a:defRPr>
      </a:lvl6pPr>
      <a:lvl7pPr marL="2895600" indent="-228600" algn="l" rtl="0" eaLnBrk="0" fontAlgn="base" hangingPunct="0">
        <a:spcBef>
          <a:spcPct val="20000"/>
        </a:spcBef>
        <a:spcAft>
          <a:spcPct val="0"/>
        </a:spcAft>
        <a:buChar char="•"/>
        <a:defRPr sz="1600">
          <a:solidFill>
            <a:srgbClr val="003366"/>
          </a:solidFill>
          <a:latin typeface="+mn-lt"/>
        </a:defRPr>
      </a:lvl7pPr>
      <a:lvl8pPr marL="3352800" indent="-228600" algn="l" rtl="0" eaLnBrk="0" fontAlgn="base" hangingPunct="0">
        <a:spcBef>
          <a:spcPct val="20000"/>
        </a:spcBef>
        <a:spcAft>
          <a:spcPct val="0"/>
        </a:spcAft>
        <a:buChar char="•"/>
        <a:defRPr sz="1600">
          <a:solidFill>
            <a:srgbClr val="003366"/>
          </a:solidFill>
          <a:latin typeface="+mn-lt"/>
        </a:defRPr>
      </a:lvl8pPr>
      <a:lvl9pPr marL="3810000" indent="-228600" algn="l" rtl="0" eaLnBrk="0" fontAlgn="base" hangingPunct="0">
        <a:spcBef>
          <a:spcPct val="20000"/>
        </a:spcBef>
        <a:spcAft>
          <a:spcPct val="0"/>
        </a:spcAft>
        <a:buChar char="•"/>
        <a:defRPr sz="16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file:///C:\Users\BananaBob\Dropbox\Current%20work\RSR%20Simulations\figures\rsr_clean_pfd.png" TargetMode="External"/><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file:///C:\Users\BananaBob\Dropbox\Current%20work\RSR%20Simulations\figures\rsr_clean_tpm_at_V_B_pfd_S4.png"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Microsoft_Word_97_-_2003_Document1.doc"/><Relationship Id="rId7" Type="http://schemas.openxmlformats.org/officeDocument/2006/relationships/oleObject" Target="../embeddings/Microsoft_Word_97_-_2003_Document3.doc"/><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Microsoft_Word_97_-_2003_Document2.doc"/><Relationship Id="rId4" Type="http://schemas.openxmlformats.org/officeDocument/2006/relationships/image" Target="../media/image17.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file:///D:\Backup\Dropbox\Current%20work\RSR%20Simulations\figures\rsr_tpm_at_V_B_soc_all_xd.png"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V_B_soc_xd_pfd.png" TargetMode="Externa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file:///D:\Backup\Dropbox\Current%20work\RSR%20Simulations\figures\rsr_tpm_at_F_0_soc_all_xd.png" TargetMode="External"/><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F_0_soc_xd_pfd.png" TargetMode="External"/><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file:///D:\Backup\Dropbox\Current%20work\RSR%20Simulations\figures\rsr_tpm_at_B_soc_all_xd.png" TargetMode="External"/><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B_soc_xd_pfd.png" TargetMode="Externa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file:///D:\Backup\Dropbox\Current%20work\RSR%20Simulations\figures\rsr_tpm_at_F_soc_all_xd.png" TargetMode="External"/><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F_soc_xd_pfd.png" TargetMode="Externa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file:///D:\Backup\Dropbox\Current%20work\RSR%20Simulations\figures\rsr_tpm_at_D_soc_all_xd.png" TargetMode="External"/><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D_soc_xd_pfd.png" TargetMode="Externa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file:///D:\Backup\Dropbox\Current%20work\RSR%20Simulations\figures\rsr_tpm_at_F_0_soc_all_LdivF.png" TargetMode="External"/><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F_0_soc_LdivF_pfd.png" TargetMode="Externa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file:///D:\Backup\Dropbox\Current%20work\RSR%20Simulations\figures\rsr_tpm_at_B_soc_all_LdivF.png" TargetMode="External"/><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B_soc_LdivF_pfd.png" TargetMode="Externa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file:///D:\Backup\Dropbox\Current%20work\RSR%20Simulations\figures\rsr_tpm_at_B_soc_all_L.png" TargetMode="External"/><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B_soc_L_pfd.png" TargetMode="Externa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file:///D:\Backup\Dropbox\Current%20work\RSR%20Simulations\figures\rsr_tpm_at_F_0_soc_all_L.png" TargetMode="External"/><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F_0_soc_L_pfd.png" TargetMode="Externa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file:///D:\Backup\Dropbox\Current%20work\RSR%20Simulations\figures\rsr_tpm_at_F_soc_all_L.png" TargetMode="External"/><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F_soc_L_pfd.png" TargetMode="Externa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file:///D:\Backup\Dropbox\Current%20work\RSR%20Simulations\figures\rsr_tpm_at_F_soc_all_LdivF.png" TargetMode="External"/><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F_soc_LdivF_pfd.png" TargetMode="Externa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file:///D:\Backup\Dropbox\Current%20work\RSR%20Simulations\figures\rsr_tpm_at_V_B_soc_all_L.png" TargetMode="External"/><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V_B_soc_L_pfd.png" TargetMode="Externa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file:///D:\Backup\Dropbox\Current%20work\RSR%20Simulations\figures\rsr_tpm_at_D_soc_all_LdivF.png" TargetMode="External"/><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V_B_soc_LdivF_pfd.png" TargetMode="Externa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file:///D:\Backup\Dropbox\Current%20work\RSR%20Simulations\figures\rsr_tpm_at_D_soc_all_L.png" TargetMode="External"/><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D_soc_L_pfd.png" TargetMode="Externa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openxmlformats.org/officeDocument/2006/relationships/image" Target="file:///D:\Backup\Dropbox\Current%20work\RSR%20Simulations\figures\rsr_tpm_at_D_soc_all_LdivF.png" TargetMode="External"/><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file:///D:\Backup\Dropbox\Current%20work\RSR%20Simulations\figures\rsr_tpm_at_D_soc_LdivF_pfd.png" TargetMode="Externa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 y="110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 Box 29"/>
          <p:cNvSpPr txBox="1">
            <a:spLocks noChangeArrowheads="1"/>
          </p:cNvSpPr>
          <p:nvPr/>
        </p:nvSpPr>
        <p:spPr bwMode="auto">
          <a:xfrm>
            <a:off x="4572000" y="6553200"/>
            <a:ext cx="4419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366"/>
                </a:solidFill>
                <a:latin typeface="Arial" charset="0"/>
              </a:defRPr>
            </a:lvl1pPr>
            <a:lvl2pPr marL="742950" indent="-285750" eaLnBrk="0" hangingPunct="0">
              <a:spcBef>
                <a:spcPct val="20000"/>
              </a:spcBef>
              <a:buChar char="–"/>
              <a:defRPr>
                <a:solidFill>
                  <a:srgbClr val="003366"/>
                </a:solidFill>
                <a:latin typeface="Arial" charset="0"/>
              </a:defRPr>
            </a:lvl2pPr>
            <a:lvl3pPr marL="1143000" indent="-228600" eaLnBrk="0" hangingPunct="0">
              <a:spcBef>
                <a:spcPct val="20000"/>
              </a:spcBef>
              <a:buChar char="•"/>
              <a:defRPr sz="1600">
                <a:solidFill>
                  <a:srgbClr val="003366"/>
                </a:solidFill>
                <a:latin typeface="Arial" charset="0"/>
              </a:defRPr>
            </a:lvl3pPr>
            <a:lvl4pPr marL="1600200" indent="-228600" eaLnBrk="0" hangingPunct="0">
              <a:spcBef>
                <a:spcPct val="20000"/>
              </a:spcBef>
              <a:buChar char="–"/>
              <a:defRPr sz="1600">
                <a:solidFill>
                  <a:srgbClr val="003366"/>
                </a:solidFill>
                <a:latin typeface="Arial" charset="0"/>
              </a:defRPr>
            </a:lvl4pPr>
            <a:lvl5pPr marL="2057400" indent="-228600" eaLnBrk="0" hangingPunct="0">
              <a:spcBef>
                <a:spcPct val="20000"/>
              </a:spcBef>
              <a:buChar char="•"/>
              <a:defRPr sz="1600">
                <a:solidFill>
                  <a:srgbClr val="003366"/>
                </a:solidFill>
                <a:latin typeface="Arial" charset="0"/>
              </a:defRPr>
            </a:lvl5pPr>
            <a:lvl6pPr marL="2514600" indent="-228600" eaLnBrk="0" fontAlgn="base" hangingPunct="0">
              <a:spcBef>
                <a:spcPct val="20000"/>
              </a:spcBef>
              <a:spcAft>
                <a:spcPct val="0"/>
              </a:spcAft>
              <a:buChar char="•"/>
              <a:defRPr sz="1600">
                <a:solidFill>
                  <a:srgbClr val="003366"/>
                </a:solidFill>
                <a:latin typeface="Arial" charset="0"/>
              </a:defRPr>
            </a:lvl6pPr>
            <a:lvl7pPr marL="2971800" indent="-228600" eaLnBrk="0" fontAlgn="base" hangingPunct="0">
              <a:spcBef>
                <a:spcPct val="20000"/>
              </a:spcBef>
              <a:spcAft>
                <a:spcPct val="0"/>
              </a:spcAft>
              <a:buChar char="•"/>
              <a:defRPr sz="1600">
                <a:solidFill>
                  <a:srgbClr val="003366"/>
                </a:solidFill>
                <a:latin typeface="Arial" charset="0"/>
              </a:defRPr>
            </a:lvl7pPr>
            <a:lvl8pPr marL="3429000" indent="-228600" eaLnBrk="0" fontAlgn="base" hangingPunct="0">
              <a:spcBef>
                <a:spcPct val="20000"/>
              </a:spcBef>
              <a:spcAft>
                <a:spcPct val="0"/>
              </a:spcAft>
              <a:buChar char="•"/>
              <a:defRPr sz="1600">
                <a:solidFill>
                  <a:srgbClr val="003366"/>
                </a:solidFill>
                <a:latin typeface="Arial" charset="0"/>
              </a:defRPr>
            </a:lvl8pPr>
            <a:lvl9pPr marL="3886200" indent="-228600" eaLnBrk="0" fontAlgn="base" hangingPunct="0">
              <a:spcBef>
                <a:spcPct val="20000"/>
              </a:spcBef>
              <a:spcAft>
                <a:spcPct val="0"/>
              </a:spcAft>
              <a:buChar char="•"/>
              <a:defRPr sz="1600">
                <a:solidFill>
                  <a:srgbClr val="003366"/>
                </a:solidFill>
                <a:latin typeface="Arial" charset="0"/>
              </a:defRPr>
            </a:lvl9pPr>
          </a:lstStyle>
          <a:p>
            <a:pPr algn="r">
              <a:spcBef>
                <a:spcPct val="0"/>
              </a:spcBef>
              <a:buFontTx/>
              <a:buNone/>
            </a:pPr>
            <a:r>
              <a:rPr lang="en-US" altLang="en-US" sz="1000" b="1" dirty="0" smtClean="0">
                <a:solidFill>
                  <a:schemeClr val="bg1"/>
                </a:solidFill>
              </a:rPr>
              <a:t>Simple Rules for Economic Plantwide Control, PSE &amp; ESCAPE 2015</a:t>
            </a:r>
            <a:endParaRPr lang="nb-NO" altLang="en-US" sz="1000" b="1" dirty="0">
              <a:solidFill>
                <a:schemeClr val="bg1"/>
              </a:solidFill>
            </a:endParaRPr>
          </a:p>
        </p:txBody>
      </p:sp>
      <p:sp>
        <p:nvSpPr>
          <p:cNvPr id="2" name="Title 1"/>
          <p:cNvSpPr>
            <a:spLocks noGrp="1"/>
          </p:cNvSpPr>
          <p:nvPr>
            <p:ph type="ctrTitle"/>
          </p:nvPr>
        </p:nvSpPr>
        <p:spPr>
          <a:xfrm>
            <a:off x="539552" y="3068960"/>
            <a:ext cx="7772400" cy="1470025"/>
          </a:xfrm>
        </p:spPr>
        <p:txBody>
          <a:bodyPr/>
          <a:lstStyle/>
          <a:p>
            <a:pPr algn="ctr"/>
            <a:r>
              <a:rPr lang="en-US" dirty="0" smtClean="0">
                <a:solidFill>
                  <a:schemeClr val="tx1"/>
                </a:solidFill>
              </a:rPr>
              <a:t>SIMPLE RULES FOR ECONOMIC PLANTWIDE CONTROL</a:t>
            </a:r>
            <a:endParaRPr lang="en-US" dirty="0">
              <a:solidFill>
                <a:schemeClr val="tx1"/>
              </a:solidFill>
            </a:endParaRPr>
          </a:p>
        </p:txBody>
      </p:sp>
      <p:sp>
        <p:nvSpPr>
          <p:cNvPr id="3" name="Subtitle 2"/>
          <p:cNvSpPr>
            <a:spLocks noGrp="1"/>
          </p:cNvSpPr>
          <p:nvPr>
            <p:ph type="subTitle" idx="1"/>
          </p:nvPr>
        </p:nvSpPr>
        <p:spPr>
          <a:xfrm>
            <a:off x="539552" y="4581128"/>
            <a:ext cx="8352928" cy="1728192"/>
          </a:xfrm>
        </p:spPr>
        <p:txBody>
          <a:bodyPr/>
          <a:lstStyle/>
          <a:p>
            <a:pPr>
              <a:lnSpc>
                <a:spcPct val="150000"/>
              </a:lnSpc>
            </a:pPr>
            <a:r>
              <a:rPr lang="en-US" dirty="0">
                <a:solidFill>
                  <a:schemeClr val="tx1"/>
                </a:solidFill>
                <a:latin typeface="Calibri" panose="020F0502020204030204" pitchFamily="34" charset="0"/>
              </a:rPr>
              <a:t>Vladimiros </a:t>
            </a:r>
            <a:r>
              <a:rPr lang="en-US" dirty="0" smtClean="0">
                <a:solidFill>
                  <a:schemeClr val="tx1"/>
                </a:solidFill>
                <a:latin typeface="Calibri" panose="020F0502020204030204" pitchFamily="34" charset="0"/>
              </a:rPr>
              <a:t>Minasidis</a:t>
            </a:r>
            <a:r>
              <a:rPr lang="en-US" baseline="30000" dirty="0" smtClean="0">
                <a:solidFill>
                  <a:schemeClr val="tx1"/>
                </a:solidFill>
                <a:latin typeface="Calibri" panose="020F0502020204030204" pitchFamily="34" charset="0"/>
              </a:rPr>
              <a:t>a</a:t>
            </a:r>
            <a:r>
              <a:rPr lang="en-US" dirty="0" smtClean="0">
                <a:solidFill>
                  <a:schemeClr val="tx1"/>
                </a:solidFill>
                <a:latin typeface="Calibri" panose="020F0502020204030204" pitchFamily="34" charset="0"/>
              </a:rPr>
              <a:t>, </a:t>
            </a:r>
            <a:r>
              <a:rPr lang="en-US" dirty="0" err="1">
                <a:solidFill>
                  <a:srgbClr val="000099"/>
                </a:solidFill>
                <a:latin typeface="Calibri" panose="020F0502020204030204" pitchFamily="34" charset="0"/>
              </a:rPr>
              <a:t>Sigurd</a:t>
            </a:r>
            <a:r>
              <a:rPr lang="en-US" dirty="0">
                <a:solidFill>
                  <a:srgbClr val="000099"/>
                </a:solidFill>
                <a:latin typeface="Calibri" panose="020F0502020204030204" pitchFamily="34" charset="0"/>
              </a:rPr>
              <a:t> </a:t>
            </a:r>
            <a:r>
              <a:rPr lang="en-US" dirty="0" err="1" smtClean="0">
                <a:solidFill>
                  <a:srgbClr val="000099"/>
                </a:solidFill>
                <a:latin typeface="Calibri" panose="020F0502020204030204" pitchFamily="34" charset="0"/>
              </a:rPr>
              <a:t>Skogestad</a:t>
            </a:r>
            <a:r>
              <a:rPr lang="en-US" baseline="30000" dirty="0" err="1" smtClean="0">
                <a:solidFill>
                  <a:schemeClr val="tx1"/>
                </a:solidFill>
                <a:latin typeface="Calibri" panose="020F0502020204030204" pitchFamily="34" charset="0"/>
              </a:rPr>
              <a:t>a</a:t>
            </a:r>
            <a:r>
              <a:rPr lang="en-US" dirty="0" smtClean="0">
                <a:solidFill>
                  <a:schemeClr val="tx1"/>
                </a:solidFill>
                <a:latin typeface="Calibri" panose="020F0502020204030204" pitchFamily="34" charset="0"/>
              </a:rPr>
              <a:t>, </a:t>
            </a:r>
            <a:r>
              <a:rPr lang="en-US" dirty="0">
                <a:solidFill>
                  <a:schemeClr val="tx1"/>
                </a:solidFill>
                <a:latin typeface="Calibri" panose="020F0502020204030204" pitchFamily="34" charset="0"/>
              </a:rPr>
              <a:t>Nitin </a:t>
            </a:r>
            <a:r>
              <a:rPr lang="en-US" dirty="0" smtClean="0">
                <a:solidFill>
                  <a:schemeClr val="tx1"/>
                </a:solidFill>
                <a:latin typeface="Calibri" panose="020F0502020204030204" pitchFamily="34" charset="0"/>
              </a:rPr>
              <a:t>Kaistha</a:t>
            </a:r>
            <a:r>
              <a:rPr lang="en-US" baseline="30000" dirty="0" smtClean="0">
                <a:solidFill>
                  <a:schemeClr val="tx1"/>
                </a:solidFill>
                <a:latin typeface="Calibri" panose="020F0502020204030204" pitchFamily="34" charset="0"/>
              </a:rPr>
              <a:t>b</a:t>
            </a:r>
            <a:r>
              <a:rPr lang="en-US" dirty="0">
                <a:solidFill>
                  <a:schemeClr val="tx1"/>
                </a:solidFill>
                <a:latin typeface="Calibri" panose="020F0502020204030204" pitchFamily="34" charset="0"/>
              </a:rPr>
              <a:t/>
            </a:r>
            <a:br>
              <a:rPr lang="en-US" dirty="0">
                <a:solidFill>
                  <a:schemeClr val="tx1"/>
                </a:solidFill>
                <a:latin typeface="Calibri" panose="020F0502020204030204" pitchFamily="34" charset="0"/>
              </a:rPr>
            </a:br>
            <a:r>
              <a:rPr lang="en-US" sz="1400" baseline="30000" dirty="0" smtClean="0">
                <a:solidFill>
                  <a:schemeClr val="tx1"/>
                </a:solidFill>
                <a:latin typeface="Calibri" panose="020F0502020204030204" pitchFamily="34" charset="0"/>
              </a:rPr>
              <a:t>a</a:t>
            </a:r>
            <a:r>
              <a:rPr lang="en-US" sz="1400" dirty="0" smtClean="0">
                <a:solidFill>
                  <a:schemeClr val="tx1"/>
                </a:solidFill>
                <a:latin typeface="Calibri" panose="020F0502020204030204" pitchFamily="34" charset="0"/>
              </a:rPr>
              <a:t>Dept. </a:t>
            </a:r>
            <a:r>
              <a:rPr lang="en-US" sz="1400" dirty="0">
                <a:solidFill>
                  <a:schemeClr val="tx1"/>
                </a:solidFill>
                <a:latin typeface="Calibri" panose="020F0502020204030204" pitchFamily="34" charset="0"/>
              </a:rPr>
              <a:t>of Chemical Engineering, Norwegian University of Science and Technology, </a:t>
            </a:r>
            <a:r>
              <a:rPr lang="en-US" sz="1400" dirty="0" smtClean="0">
                <a:solidFill>
                  <a:schemeClr val="tx1"/>
                </a:solidFill>
                <a:latin typeface="Calibri" panose="020F0502020204030204" pitchFamily="34" charset="0"/>
              </a:rPr>
              <a:t> </a:t>
            </a:r>
            <a:r>
              <a:rPr lang="en-US" sz="1400" dirty="0">
                <a:solidFill>
                  <a:schemeClr val="tx1"/>
                </a:solidFill>
                <a:latin typeface="Calibri" panose="020F0502020204030204" pitchFamily="34" charset="0"/>
              </a:rPr>
              <a:t>Trondheim, Norway</a:t>
            </a:r>
            <a:br>
              <a:rPr lang="en-US" sz="1400" dirty="0">
                <a:solidFill>
                  <a:schemeClr val="tx1"/>
                </a:solidFill>
                <a:latin typeface="Calibri" panose="020F0502020204030204" pitchFamily="34" charset="0"/>
              </a:rPr>
            </a:br>
            <a:r>
              <a:rPr lang="en-US" sz="1400" baseline="30000" dirty="0" smtClean="0">
                <a:solidFill>
                  <a:schemeClr val="tx1"/>
                </a:solidFill>
                <a:latin typeface="Calibri" panose="020F0502020204030204" pitchFamily="34" charset="0"/>
              </a:rPr>
              <a:t>b</a:t>
            </a:r>
            <a:r>
              <a:rPr lang="en-US" sz="1400" dirty="0" smtClean="0">
                <a:solidFill>
                  <a:schemeClr val="tx1"/>
                </a:solidFill>
                <a:latin typeface="Calibri" panose="020F0502020204030204" pitchFamily="34" charset="0"/>
              </a:rPr>
              <a:t>Dept. </a:t>
            </a:r>
            <a:r>
              <a:rPr lang="en-US" sz="1400" dirty="0">
                <a:solidFill>
                  <a:schemeClr val="tx1"/>
                </a:solidFill>
                <a:latin typeface="Calibri" panose="020F0502020204030204" pitchFamily="34" charset="0"/>
              </a:rPr>
              <a:t>of Chemical Engineering, Indian Institute of </a:t>
            </a:r>
            <a:r>
              <a:rPr lang="en-US" sz="1400" dirty="0" smtClean="0">
                <a:solidFill>
                  <a:schemeClr val="tx1"/>
                </a:solidFill>
                <a:latin typeface="Calibri" panose="020F0502020204030204" pitchFamily="34" charset="0"/>
              </a:rPr>
              <a:t>Technology, Kanpur</a:t>
            </a:r>
            <a:r>
              <a:rPr lang="en-US" sz="1400" dirty="0">
                <a:solidFill>
                  <a:schemeClr val="tx1"/>
                </a:solidFill>
                <a:latin typeface="Calibri" panose="020F0502020204030204" pitchFamily="34" charset="0"/>
              </a:rPr>
              <a:t>, </a:t>
            </a:r>
            <a:r>
              <a:rPr lang="en-US" sz="1400" dirty="0" smtClean="0">
                <a:solidFill>
                  <a:schemeClr val="tx1"/>
                </a:solidFill>
                <a:latin typeface="Calibri" panose="020F0502020204030204" pitchFamily="34" charset="0"/>
              </a:rPr>
              <a:t>India</a:t>
            </a:r>
          </a:p>
          <a:p>
            <a:pPr>
              <a:lnSpc>
                <a:spcPct val="150000"/>
              </a:lnSpc>
            </a:pPr>
            <a:r>
              <a:rPr lang="en-US" sz="1400" dirty="0">
                <a:latin typeface="Calibri" panose="020F0502020204030204" pitchFamily="34" charset="0"/>
              </a:rPr>
              <a:t/>
            </a:r>
            <a:br>
              <a:rPr lang="en-US" sz="1400" dirty="0">
                <a:latin typeface="Calibri" panose="020F0502020204030204" pitchFamily="34" charset="0"/>
              </a:rPr>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PLANTWIDE CONTROL</a:t>
            </a:r>
            <a:endParaRPr lang="en-US" dirty="0"/>
          </a:p>
        </p:txBody>
      </p:sp>
      <p:sp>
        <p:nvSpPr>
          <p:cNvPr id="3" name="Content Placeholder 2"/>
          <p:cNvSpPr>
            <a:spLocks noGrp="1"/>
          </p:cNvSpPr>
          <p:nvPr>
            <p:ph idx="1"/>
          </p:nvPr>
        </p:nvSpPr>
        <p:spPr>
          <a:xfrm>
            <a:off x="422275" y="1232756"/>
            <a:ext cx="6742013" cy="5040560"/>
          </a:xfrm>
        </p:spPr>
        <p:txBody>
          <a:bodyPr/>
          <a:lstStyle/>
          <a:p>
            <a:pPr marL="0" indent="0">
              <a:buNone/>
            </a:pPr>
            <a:r>
              <a:rPr lang="en-US" dirty="0" smtClean="0"/>
              <a:t>Top-down part </a:t>
            </a:r>
            <a:r>
              <a:rPr lang="en-US" b="0" dirty="0"/>
              <a:t>(mainly steady-state): </a:t>
            </a:r>
            <a:r>
              <a:rPr lang="en-US" dirty="0" smtClean="0"/>
              <a:t>:</a:t>
            </a:r>
          </a:p>
          <a:p>
            <a:r>
              <a:rPr lang="en-US" sz="1800" i="1" dirty="0" smtClean="0"/>
              <a:t>Step S2</a:t>
            </a:r>
            <a:r>
              <a:rPr lang="en-US" sz="1800" dirty="0" smtClean="0"/>
              <a:t>: </a:t>
            </a:r>
            <a:r>
              <a:rPr lang="en-US" sz="1800" dirty="0"/>
              <a:t>Determine the </a:t>
            </a:r>
            <a:r>
              <a:rPr lang="en-US" sz="1800" dirty="0" smtClean="0">
                <a:solidFill>
                  <a:srgbClr val="FF0000"/>
                </a:solidFill>
              </a:rPr>
              <a:t>degrees of freedom </a:t>
            </a:r>
            <a:r>
              <a:rPr lang="en-US" sz="1800" dirty="0" smtClean="0"/>
              <a:t>and find the steady-state </a:t>
            </a:r>
            <a:r>
              <a:rPr lang="en-US" sz="1800" dirty="0">
                <a:solidFill>
                  <a:srgbClr val="FF0000"/>
                </a:solidFill>
              </a:rPr>
              <a:t>optimal </a:t>
            </a:r>
            <a:r>
              <a:rPr lang="en-US" sz="1800" dirty="0" smtClean="0">
                <a:solidFill>
                  <a:srgbClr val="FF0000"/>
                </a:solidFill>
              </a:rPr>
              <a:t>operation.</a:t>
            </a:r>
          </a:p>
          <a:p>
            <a:pPr lvl="1"/>
            <a:endParaRPr lang="en-US" dirty="0" smtClean="0"/>
          </a:p>
          <a:p>
            <a:pPr marL="457200" lvl="1" indent="0">
              <a:buNone/>
            </a:pPr>
            <a:r>
              <a:rPr lang="en-US" dirty="0" smtClean="0"/>
              <a:t>Must optimize for the</a:t>
            </a:r>
            <a:r>
              <a:rPr lang="en-US" dirty="0" smtClean="0"/>
              <a:t> </a:t>
            </a:r>
            <a:r>
              <a:rPr lang="en-US" dirty="0" smtClean="0"/>
              <a:t>range of</a:t>
            </a:r>
            <a:r>
              <a:rPr lang="en-US" b="0" dirty="0" smtClean="0"/>
              <a:t> expected disturbances </a:t>
            </a:r>
            <a:r>
              <a:rPr lang="en-US" b="1" dirty="0" smtClean="0"/>
              <a:t>d</a:t>
            </a:r>
          </a:p>
          <a:p>
            <a:pPr marL="457200" lvl="1" indent="0">
              <a:buNone/>
            </a:pPr>
            <a:r>
              <a:rPr lang="en-US" altLang="nb-NO" i="1" dirty="0"/>
              <a:t>Requires a rigorous model (usually steady-state)</a:t>
            </a:r>
            <a:endParaRPr lang="en-US" b="1" dirty="0" smtClean="0"/>
          </a:p>
          <a:p>
            <a:pPr marL="457200" lvl="1" indent="0">
              <a:buNone/>
            </a:pPr>
            <a:r>
              <a:rPr lang="en-US" b="1" dirty="0" smtClean="0"/>
              <a:t>	POTENSIALLY VERY TIME CONSUMING</a:t>
            </a:r>
            <a:endParaRPr lang="en-US" b="0" dirty="0" smtClean="0"/>
          </a:p>
          <a:p>
            <a:pPr marL="457200" lvl="1" indent="0">
              <a:buNone/>
            </a:pPr>
            <a:endParaRPr lang="en-US" sz="1600" i="1" dirty="0"/>
          </a:p>
          <a:p>
            <a:pPr marL="457200" lvl="1" indent="0">
              <a:buNone/>
            </a:pPr>
            <a:r>
              <a:rPr lang="nb-NO" altLang="nb-NO" dirty="0"/>
              <a:t>Main goal: </a:t>
            </a:r>
            <a:r>
              <a:rPr lang="nb-NO" altLang="nb-NO" dirty="0" err="1"/>
              <a:t>Identify</a:t>
            </a:r>
            <a:r>
              <a:rPr lang="nb-NO" altLang="nb-NO" dirty="0"/>
              <a:t> </a:t>
            </a:r>
            <a:r>
              <a:rPr lang="nb-NO" altLang="nb-NO" dirty="0" err="1"/>
              <a:t>the</a:t>
            </a:r>
            <a:r>
              <a:rPr lang="nb-NO" altLang="nb-NO" dirty="0"/>
              <a:t> </a:t>
            </a:r>
            <a:r>
              <a:rPr lang="nb-NO" altLang="nb-NO" b="1" dirty="0">
                <a:solidFill>
                  <a:srgbClr val="FF0000"/>
                </a:solidFill>
              </a:rPr>
              <a:t>ACTIVE CONSTRAINTS</a:t>
            </a:r>
          </a:p>
          <a:p>
            <a:pPr marL="0" indent="0">
              <a:buNone/>
            </a:pPr>
            <a:r>
              <a:rPr lang="en-US" i="1" dirty="0"/>
              <a:t>		</a:t>
            </a:r>
            <a:r>
              <a:rPr lang="en-US" sz="4800" b="0" i="1" dirty="0"/>
              <a:t/>
            </a:r>
            <a:br>
              <a:rPr lang="en-US" sz="4800" b="0" i="1" dirty="0"/>
            </a:br>
            <a:endParaRPr lang="en-US" sz="4800" b="0" i="1" dirty="0"/>
          </a:p>
          <a:p>
            <a:pPr marL="457200" lvl="1" indent="0">
              <a:buNone/>
            </a:pPr>
            <a:r>
              <a:rPr lang="en-US" sz="4600" b="0" i="1" dirty="0"/>
              <a:t/>
            </a:r>
            <a:br>
              <a:rPr lang="en-US" sz="4600" b="0" i="1" dirty="0"/>
            </a:br>
            <a:endParaRPr lang="en-US" sz="4600" b="0" i="1" dirty="0" smtClean="0"/>
          </a:p>
        </p:txBody>
      </p:sp>
    </p:spTree>
    <p:extLst>
      <p:ext uri="{BB962C8B-B14F-4D97-AF65-F5344CB8AC3E}">
        <p14:creationId xmlns:p14="http://schemas.microsoft.com/office/powerpoint/2010/main" val="106549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PLANTWIDE CONTROL</a:t>
            </a:r>
            <a:endParaRPr lang="en-US" dirty="0"/>
          </a:p>
        </p:txBody>
      </p:sp>
      <p:sp>
        <p:nvSpPr>
          <p:cNvPr id="3" name="Content Placeholder 2"/>
          <p:cNvSpPr>
            <a:spLocks noGrp="1"/>
          </p:cNvSpPr>
          <p:nvPr>
            <p:ph idx="1"/>
          </p:nvPr>
        </p:nvSpPr>
        <p:spPr>
          <a:xfrm>
            <a:off x="422275" y="1232756"/>
            <a:ext cx="4977817" cy="5220580"/>
          </a:xfrm>
        </p:spPr>
        <p:txBody>
          <a:bodyPr/>
          <a:lstStyle/>
          <a:p>
            <a:pPr marL="0" indent="0">
              <a:buNone/>
            </a:pPr>
            <a:r>
              <a:rPr lang="en-US" dirty="0" smtClean="0"/>
              <a:t>Top-down part </a:t>
            </a:r>
            <a:r>
              <a:rPr lang="en-US" b="0" dirty="0"/>
              <a:t>(mainly steady-state): </a:t>
            </a:r>
            <a:r>
              <a:rPr lang="en-US" dirty="0" smtClean="0"/>
              <a:t>:</a:t>
            </a:r>
          </a:p>
          <a:p>
            <a:r>
              <a:rPr lang="en-US" sz="1800" i="1" dirty="0"/>
              <a:t>Step </a:t>
            </a:r>
            <a:r>
              <a:rPr lang="en-US" sz="1800" i="1" dirty="0" smtClean="0"/>
              <a:t>S3</a:t>
            </a:r>
            <a:r>
              <a:rPr lang="en-US" sz="1800" dirty="0" smtClean="0"/>
              <a:t>: </a:t>
            </a:r>
            <a:r>
              <a:rPr lang="en-US" sz="1800" dirty="0"/>
              <a:t>Select primary (economic) controlled </a:t>
            </a:r>
            <a:r>
              <a:rPr lang="en-US" sz="1800" dirty="0" smtClean="0"/>
              <a:t>variables (</a:t>
            </a:r>
            <a:r>
              <a:rPr lang="en-US" sz="1800" dirty="0" smtClean="0">
                <a:solidFill>
                  <a:srgbClr val="FF0000"/>
                </a:solidFill>
              </a:rPr>
              <a:t>CV</a:t>
            </a:r>
            <a:r>
              <a:rPr lang="en-US" sz="1800" baseline="-25000" dirty="0" smtClean="0">
                <a:solidFill>
                  <a:srgbClr val="FF0000"/>
                </a:solidFill>
              </a:rPr>
              <a:t>1</a:t>
            </a:r>
            <a:r>
              <a:rPr lang="en-US" sz="1800" dirty="0" smtClean="0"/>
              <a:t>)</a:t>
            </a:r>
            <a:endParaRPr lang="en-US" sz="1800" b="0" i="1" dirty="0" smtClean="0"/>
          </a:p>
          <a:p>
            <a:pPr marL="457200" lvl="1" indent="0">
              <a:buNone/>
            </a:pPr>
            <a:endParaRPr lang="en-US" i="1" dirty="0"/>
          </a:p>
          <a:p>
            <a:pPr marL="457200" lvl="1" indent="0">
              <a:buNone/>
            </a:pPr>
            <a:r>
              <a:rPr lang="en-US" dirty="0" smtClean="0"/>
              <a:t>Identify </a:t>
            </a:r>
            <a:r>
              <a:rPr lang="en-US" dirty="0"/>
              <a:t>the candidate measurements </a:t>
            </a:r>
            <a:r>
              <a:rPr lang="en-US" b="1" dirty="0" err="1"/>
              <a:t>y</a:t>
            </a:r>
            <a:r>
              <a:rPr lang="en-US" b="1" baseline="-25000" dirty="0" err="1"/>
              <a:t>m</a:t>
            </a:r>
            <a:r>
              <a:rPr lang="en-US" dirty="0"/>
              <a:t> and </a:t>
            </a:r>
            <a:r>
              <a:rPr lang="en-US" dirty="0" smtClean="0"/>
              <a:t>from these select a set </a:t>
            </a:r>
            <a:r>
              <a:rPr lang="en-US" b="1" dirty="0" smtClean="0"/>
              <a:t>CV</a:t>
            </a:r>
            <a:r>
              <a:rPr lang="en-US" b="1" baseline="-25000" dirty="0" smtClean="0"/>
              <a:t>1 </a:t>
            </a:r>
            <a:r>
              <a:rPr lang="en-US" dirty="0" smtClean="0"/>
              <a:t>(one CV </a:t>
            </a:r>
            <a:r>
              <a:rPr lang="en-US" dirty="0"/>
              <a:t>for each steady-state degree of </a:t>
            </a:r>
            <a:r>
              <a:rPr lang="en-US" dirty="0" smtClean="0"/>
              <a:t>freedom</a:t>
            </a:r>
            <a:r>
              <a:rPr lang="en-US" i="1" dirty="0" smtClean="0"/>
              <a:t>)</a:t>
            </a:r>
            <a:r>
              <a:rPr lang="en-US" dirty="0" smtClean="0"/>
              <a:t>:</a:t>
            </a:r>
          </a:p>
          <a:p>
            <a:pPr lvl="2"/>
            <a:r>
              <a:rPr lang="en-US" sz="1800" dirty="0" smtClean="0"/>
              <a:t>Control </a:t>
            </a:r>
            <a:r>
              <a:rPr lang="en-US" sz="1800" dirty="0" smtClean="0"/>
              <a:t>the active </a:t>
            </a:r>
            <a:r>
              <a:rPr lang="en-US" sz="1800" dirty="0" smtClean="0"/>
              <a:t>constraints!</a:t>
            </a:r>
            <a:endParaRPr lang="en-US" sz="1800" dirty="0" smtClean="0"/>
          </a:p>
          <a:p>
            <a:pPr lvl="2"/>
            <a:r>
              <a:rPr lang="en-US" sz="1800" dirty="0" smtClean="0"/>
              <a:t>For the remaining </a:t>
            </a:r>
            <a:r>
              <a:rPr lang="en-US" sz="1800" dirty="0" smtClean="0">
                <a:solidFill>
                  <a:srgbClr val="FF0000"/>
                </a:solidFill>
              </a:rPr>
              <a:t>unconstrained </a:t>
            </a:r>
            <a:r>
              <a:rPr lang="en-US" sz="1800" dirty="0" smtClean="0"/>
              <a:t>degrees of freedom:</a:t>
            </a:r>
          </a:p>
          <a:p>
            <a:pPr marL="914400" lvl="2" indent="0">
              <a:buNone/>
            </a:pPr>
            <a:r>
              <a:rPr lang="en-US" sz="1800" dirty="0"/>
              <a:t> </a:t>
            </a:r>
            <a:r>
              <a:rPr lang="en-US" sz="1800" dirty="0" smtClean="0"/>
              <a:t>    Control </a:t>
            </a:r>
            <a:r>
              <a:rPr lang="en-US" sz="1800" dirty="0" smtClean="0">
                <a:solidFill>
                  <a:srgbClr val="FF0000"/>
                </a:solidFill>
              </a:rPr>
              <a:t>“</a:t>
            </a:r>
            <a:r>
              <a:rPr lang="en-US" sz="1800" b="1" dirty="0" smtClean="0">
                <a:solidFill>
                  <a:srgbClr val="FF0000"/>
                </a:solidFill>
              </a:rPr>
              <a:t>self-optimizing” variables</a:t>
            </a:r>
            <a:endParaRPr lang="en-US" sz="1800" b="1" dirty="0" smtClean="0">
              <a:solidFill>
                <a:srgbClr val="FF0000"/>
              </a:solidFill>
            </a:endParaRPr>
          </a:p>
        </p:txBody>
      </p:sp>
      <p:sp>
        <p:nvSpPr>
          <p:cNvPr id="5" name="Text Placeholder 4"/>
          <p:cNvSpPr>
            <a:spLocks noGrp="1"/>
          </p:cNvSpPr>
          <p:nvPr>
            <p:ph type="body" sz="quarter" idx="11"/>
          </p:nvPr>
        </p:nvSpPr>
        <p:spPr/>
        <p:txBody>
          <a:bodyPr/>
          <a:lstStyle/>
          <a:p>
            <a:pPr marL="0" indent="0">
              <a:buNone/>
            </a:pPr>
            <a:r>
              <a:rPr lang="en-US" dirty="0" smtClean="0"/>
              <a:t>Figure 1: Typical </a:t>
            </a:r>
            <a:r>
              <a:rPr lang="en-US" dirty="0"/>
              <a:t>control hierarchy in a chemical plant</a:t>
            </a:r>
          </a:p>
        </p:txBody>
      </p:sp>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43" r="-243"/>
          <a:stretch/>
        </p:blipFill>
        <p:spPr/>
      </p:pic>
      <p:sp>
        <p:nvSpPr>
          <p:cNvPr id="6" name="Oval 5"/>
          <p:cNvSpPr/>
          <p:nvPr/>
        </p:nvSpPr>
        <p:spPr bwMode="auto">
          <a:xfrm>
            <a:off x="7452320" y="2229396"/>
            <a:ext cx="1008112" cy="576064"/>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11035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9" name="Footer Placeholder 4"/>
          <p:cNvSpPr>
            <a:spLocks noGrp="1"/>
          </p:cNvSpPr>
          <p:nvPr>
            <p:ph type="ftr" sz="quarter" idx="11"/>
          </p:nvPr>
        </p:nvSpPr>
        <p:spPr/>
        <p:txBody>
          <a:bodyPr/>
          <a:lstStyle/>
          <a:p>
            <a:pPr>
              <a:defRPr/>
            </a:pPr>
            <a:endParaRPr lang="nn-NO"/>
          </a:p>
          <a:p>
            <a:pPr>
              <a:defRPr/>
            </a:pPr>
            <a:endParaRPr lang="nn-NO"/>
          </a:p>
        </p:txBody>
      </p:sp>
      <p:sp>
        <p:nvSpPr>
          <p:cNvPr id="20485" name="Rectangle 3"/>
          <p:cNvSpPr>
            <a:spLocks noGrp="1" noChangeArrowheads="1"/>
          </p:cNvSpPr>
          <p:nvPr>
            <p:ph type="title"/>
          </p:nvPr>
        </p:nvSpPr>
        <p:spPr>
          <a:xfrm>
            <a:off x="431044" y="224644"/>
            <a:ext cx="8408156" cy="1476164"/>
          </a:xfrm>
        </p:spPr>
        <p:txBody>
          <a:bodyPr/>
          <a:lstStyle/>
          <a:p>
            <a:r>
              <a:rPr lang="en-US" altLang="nb-NO" sz="2800" dirty="0" smtClean="0">
                <a:solidFill>
                  <a:srgbClr val="FF0000"/>
                </a:solidFill>
                <a:latin typeface="Calibri" panose="020F0502020204030204" pitchFamily="34" charset="0"/>
              </a:rPr>
              <a:t>“Self-optimizing” variables: </a:t>
            </a:r>
            <a:br>
              <a:rPr lang="en-US" altLang="nb-NO" sz="2800" dirty="0" smtClean="0">
                <a:solidFill>
                  <a:srgbClr val="FF0000"/>
                </a:solidFill>
                <a:latin typeface="Calibri" panose="020F0502020204030204" pitchFamily="34" charset="0"/>
              </a:rPr>
            </a:br>
            <a:r>
              <a:rPr lang="en-US" altLang="nb-NO" sz="2400" b="0" i="1" dirty="0" smtClean="0">
                <a:solidFill>
                  <a:schemeClr val="tx1"/>
                </a:solidFill>
                <a:latin typeface="Calibri" panose="020F0502020204030204" pitchFamily="34" charset="0"/>
              </a:rPr>
              <a:t>Controlled </a:t>
            </a:r>
            <a:r>
              <a:rPr lang="en-US" altLang="nb-NO" sz="2400" b="0" i="1" dirty="0" smtClean="0">
                <a:solidFill>
                  <a:schemeClr val="tx1"/>
                </a:solidFill>
                <a:latin typeface="Calibri" panose="020F0502020204030204" pitchFamily="34" charset="0"/>
              </a:rPr>
              <a:t>variables (CV1), </a:t>
            </a:r>
            <a:r>
              <a:rPr lang="en-US" altLang="nb-NO" sz="2400" b="0" i="1" dirty="0" smtClean="0">
                <a:solidFill>
                  <a:schemeClr val="tx1"/>
                </a:solidFill>
                <a:latin typeface="Calibri" panose="020F0502020204030204" pitchFamily="34" charset="0"/>
              </a:rPr>
              <a:t>which </a:t>
            </a:r>
            <a:r>
              <a:rPr lang="en-US" altLang="nb-NO" sz="2400" b="0" i="1" dirty="0" smtClean="0">
                <a:solidFill>
                  <a:schemeClr val="tx1"/>
                </a:solidFill>
                <a:latin typeface="Calibri" panose="020F0502020204030204" pitchFamily="34" charset="0"/>
              </a:rPr>
              <a:t>when </a:t>
            </a:r>
            <a:r>
              <a:rPr lang="en-US" altLang="nb-NO" sz="2400" b="0" i="1" dirty="0" smtClean="0">
                <a:solidFill>
                  <a:schemeClr val="tx1"/>
                </a:solidFill>
                <a:latin typeface="Calibri" panose="020F0502020204030204" pitchFamily="34" charset="0"/>
              </a:rPr>
              <a:t>kept at constant setpoint, </a:t>
            </a:r>
            <a:br>
              <a:rPr lang="en-US" altLang="nb-NO" sz="2400" b="0" i="1" dirty="0" smtClean="0">
                <a:solidFill>
                  <a:schemeClr val="tx1"/>
                </a:solidFill>
                <a:latin typeface="Calibri" panose="020F0502020204030204" pitchFamily="34" charset="0"/>
              </a:rPr>
            </a:br>
            <a:r>
              <a:rPr lang="en-US" altLang="nb-NO" sz="2400" b="0" i="1" dirty="0" smtClean="0">
                <a:solidFill>
                  <a:schemeClr val="tx1"/>
                </a:solidFill>
                <a:latin typeface="Calibri" panose="020F0502020204030204" pitchFamily="34" charset="0"/>
              </a:rPr>
              <a:t>indirectly </a:t>
            </a:r>
            <a:r>
              <a:rPr lang="en-US" altLang="nb-NO" sz="2400" b="0" i="1" dirty="0" smtClean="0">
                <a:solidFill>
                  <a:schemeClr val="tx1"/>
                </a:solidFill>
                <a:latin typeface="Calibri" panose="020F0502020204030204" pitchFamily="34" charset="0"/>
              </a:rPr>
              <a:t>achieve </a:t>
            </a:r>
            <a:r>
              <a:rPr lang="en-US" altLang="nb-NO" sz="2400" b="0" i="1" dirty="0" smtClean="0">
                <a:solidFill>
                  <a:schemeClr val="tx1"/>
                </a:solidFill>
                <a:latin typeface="Calibri" panose="020F0502020204030204" pitchFamily="34" charset="0"/>
              </a:rPr>
              <a:t>close-to-optimal operation in spite of unknown disturbances </a:t>
            </a:r>
            <a:endParaRPr lang="en-US" altLang="nb-NO" sz="2000" b="0" i="1" dirty="0" smtClean="0">
              <a:solidFill>
                <a:schemeClr val="tx1"/>
              </a:solidFill>
              <a:latin typeface="Calibri" panose="020F0502020204030204" pitchFamily="34" charset="0"/>
            </a:endParaRPr>
          </a:p>
        </p:txBody>
      </p:sp>
      <p:sp>
        <p:nvSpPr>
          <p:cNvPr id="20486" name="Rectangle 4"/>
          <p:cNvSpPr>
            <a:spLocks noGrp="1" noChangeArrowheads="1"/>
          </p:cNvSpPr>
          <p:nvPr>
            <p:ph type="body" idx="1"/>
          </p:nvPr>
        </p:nvSpPr>
        <p:spPr>
          <a:xfrm>
            <a:off x="1143000" y="1600200"/>
            <a:ext cx="7239000" cy="4267200"/>
          </a:xfrm>
        </p:spPr>
        <p:txBody>
          <a:bodyPr/>
          <a:lstStyle/>
          <a:p>
            <a:endParaRPr lang="en-US" altLang="nb-NO" dirty="0" smtClean="0"/>
          </a:p>
          <a:p>
            <a:endParaRPr lang="en-US" altLang="nb-NO" dirty="0" smtClean="0"/>
          </a:p>
          <a:p>
            <a:pPr lvl="2"/>
            <a:endParaRPr lang="en-US" altLang="nb-NO" dirty="0" smtClean="0"/>
          </a:p>
          <a:p>
            <a:pPr lvl="2"/>
            <a:endParaRPr lang="en-US" altLang="nb-NO" dirty="0" smtClean="0"/>
          </a:p>
        </p:txBody>
      </p:sp>
      <p:cxnSp>
        <p:nvCxnSpPr>
          <p:cNvPr id="10" name="Straight Connector 9"/>
          <p:cNvCxnSpPr/>
          <p:nvPr/>
        </p:nvCxnSpPr>
        <p:spPr bwMode="auto">
          <a:xfrm>
            <a:off x="2077120" y="2111299"/>
            <a:ext cx="1332148" cy="725162"/>
          </a:xfrm>
          <a:prstGeom prst="line">
            <a:avLst/>
          </a:prstGeom>
          <a:ln>
            <a:solidFill>
              <a:srgbClr val="C00000"/>
            </a:solidFill>
            <a:prstDash val="dash"/>
            <a:headEnd type="none" w="sm" len="sm"/>
            <a:tailEnd type="none" w="sm" len="sm"/>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bwMode="auto">
          <a:xfrm flipV="1">
            <a:off x="2077120" y="2111299"/>
            <a:ext cx="1332148" cy="725162"/>
          </a:xfrm>
          <a:prstGeom prst="line">
            <a:avLst/>
          </a:prstGeom>
          <a:ln>
            <a:solidFill>
              <a:srgbClr val="C00000"/>
            </a:solidFill>
            <a:prstDash val="dash"/>
            <a:headEnd type="none" w="sm" len="sm"/>
            <a:tailEnd type="none" w="sm" len="sm"/>
          </a:ln>
        </p:spPr>
        <p:style>
          <a:lnRef idx="3">
            <a:schemeClr val="accent4"/>
          </a:lnRef>
          <a:fillRef idx="0">
            <a:schemeClr val="accent4"/>
          </a:fillRef>
          <a:effectRef idx="2">
            <a:schemeClr val="accent4"/>
          </a:effectRef>
          <a:fontRef idx="minor">
            <a:schemeClr val="tx1"/>
          </a:fontRef>
        </p:style>
      </p:cxnSp>
      <p:pic>
        <p:nvPicPr>
          <p:cNvPr id="12" name="Picture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243" r="-243"/>
          <a:stretch/>
        </p:blipFill>
        <p:spPr>
          <a:xfrm>
            <a:off x="1511660" y="1624858"/>
            <a:ext cx="3600400" cy="4465649"/>
          </a:xfrm>
          <a:prstGeom prst="rect">
            <a:avLst/>
          </a:prstGeom>
          <a:ln/>
        </p:spPr>
      </p:pic>
      <p:sp>
        <p:nvSpPr>
          <p:cNvPr id="13" name="Oval 12"/>
          <p:cNvSpPr/>
          <p:nvPr/>
        </p:nvSpPr>
        <p:spPr bwMode="auto">
          <a:xfrm>
            <a:off x="3527884" y="2960948"/>
            <a:ext cx="1008112" cy="576064"/>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0000"/>
              </a:solidFill>
              <a:effectLst/>
              <a:latin typeface="Times" pitchFamily="18" charset="0"/>
            </a:endParaRPr>
          </a:p>
        </p:txBody>
      </p:sp>
      <p:sp>
        <p:nvSpPr>
          <p:cNvPr id="14" name="Rectangle 3"/>
          <p:cNvSpPr txBox="1">
            <a:spLocks noChangeArrowheads="1"/>
          </p:cNvSpPr>
          <p:nvPr/>
        </p:nvSpPr>
        <p:spPr bwMode="auto">
          <a:xfrm>
            <a:off x="5436096" y="1902380"/>
            <a:ext cx="3492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3366"/>
                </a:solidFill>
                <a:latin typeface="+mj-lt"/>
                <a:ea typeface="+mj-ea"/>
                <a:cs typeface="+mj-cs"/>
              </a:defRPr>
            </a:lvl1pPr>
            <a:lvl2pPr algn="l" rtl="0" eaLnBrk="0" fontAlgn="base" hangingPunct="0">
              <a:spcBef>
                <a:spcPct val="0"/>
              </a:spcBef>
              <a:spcAft>
                <a:spcPct val="0"/>
              </a:spcAft>
              <a:defRPr sz="3600" b="1">
                <a:solidFill>
                  <a:srgbClr val="003366"/>
                </a:solidFill>
                <a:latin typeface="Arial" charset="0"/>
              </a:defRPr>
            </a:lvl2pPr>
            <a:lvl3pPr algn="l" rtl="0" eaLnBrk="0" fontAlgn="base" hangingPunct="0">
              <a:spcBef>
                <a:spcPct val="0"/>
              </a:spcBef>
              <a:spcAft>
                <a:spcPct val="0"/>
              </a:spcAft>
              <a:defRPr sz="3600" b="1">
                <a:solidFill>
                  <a:srgbClr val="003366"/>
                </a:solidFill>
                <a:latin typeface="Arial" charset="0"/>
              </a:defRPr>
            </a:lvl3pPr>
            <a:lvl4pPr algn="l" rtl="0" eaLnBrk="0" fontAlgn="base" hangingPunct="0">
              <a:spcBef>
                <a:spcPct val="0"/>
              </a:spcBef>
              <a:spcAft>
                <a:spcPct val="0"/>
              </a:spcAft>
              <a:defRPr sz="3600" b="1">
                <a:solidFill>
                  <a:srgbClr val="003366"/>
                </a:solidFill>
                <a:latin typeface="Arial" charset="0"/>
              </a:defRPr>
            </a:lvl4pPr>
            <a:lvl5pPr algn="l" rtl="0" eaLnBrk="0" fontAlgn="base" hangingPunct="0">
              <a:spcBef>
                <a:spcPct val="0"/>
              </a:spcBef>
              <a:spcAft>
                <a:spcPct val="0"/>
              </a:spcAft>
              <a:defRPr sz="3600" b="1">
                <a:solidFill>
                  <a:srgbClr val="003366"/>
                </a:solidFill>
                <a:latin typeface="Arial" charset="0"/>
              </a:defRPr>
            </a:lvl5pPr>
            <a:lvl6pPr marL="457200" algn="l" rtl="0" eaLnBrk="0" fontAlgn="base" hangingPunct="0">
              <a:spcBef>
                <a:spcPct val="0"/>
              </a:spcBef>
              <a:spcAft>
                <a:spcPct val="0"/>
              </a:spcAft>
              <a:defRPr sz="3600" b="1">
                <a:solidFill>
                  <a:srgbClr val="003366"/>
                </a:solidFill>
                <a:latin typeface="Arial" charset="0"/>
              </a:defRPr>
            </a:lvl6pPr>
            <a:lvl7pPr marL="914400" algn="l" rtl="0" eaLnBrk="0" fontAlgn="base" hangingPunct="0">
              <a:spcBef>
                <a:spcPct val="0"/>
              </a:spcBef>
              <a:spcAft>
                <a:spcPct val="0"/>
              </a:spcAft>
              <a:defRPr sz="3600" b="1">
                <a:solidFill>
                  <a:srgbClr val="003366"/>
                </a:solidFill>
                <a:latin typeface="Arial" charset="0"/>
              </a:defRPr>
            </a:lvl7pPr>
            <a:lvl8pPr marL="1371600" algn="l" rtl="0" eaLnBrk="0" fontAlgn="base" hangingPunct="0">
              <a:spcBef>
                <a:spcPct val="0"/>
              </a:spcBef>
              <a:spcAft>
                <a:spcPct val="0"/>
              </a:spcAft>
              <a:defRPr sz="3600" b="1">
                <a:solidFill>
                  <a:srgbClr val="003366"/>
                </a:solidFill>
                <a:latin typeface="Arial" charset="0"/>
              </a:defRPr>
            </a:lvl8pPr>
            <a:lvl9pPr marL="1828800" algn="l" rtl="0" eaLnBrk="0" fontAlgn="base" hangingPunct="0">
              <a:spcBef>
                <a:spcPct val="0"/>
              </a:spcBef>
              <a:spcAft>
                <a:spcPct val="0"/>
              </a:spcAft>
              <a:defRPr sz="3600" b="1">
                <a:solidFill>
                  <a:srgbClr val="003366"/>
                </a:solidFill>
                <a:latin typeface="Arial" charset="0"/>
              </a:defRPr>
            </a:lvl9pPr>
          </a:lstStyle>
          <a:p>
            <a:r>
              <a:rPr lang="en-US" altLang="nb-NO" sz="2400" kern="0" dirty="0" smtClean="0">
                <a:solidFill>
                  <a:srgbClr val="FF0000"/>
                </a:solidFill>
                <a:latin typeface="Calibri" panose="020F0502020204030204" pitchFamily="34" charset="0"/>
              </a:rPr>
              <a:t>Minimize the need for </a:t>
            </a:r>
            <a:br>
              <a:rPr lang="en-US" altLang="nb-NO" sz="2400" kern="0" dirty="0" smtClean="0">
                <a:solidFill>
                  <a:srgbClr val="FF0000"/>
                </a:solidFill>
                <a:latin typeface="Calibri" panose="020F0502020204030204" pitchFamily="34" charset="0"/>
              </a:rPr>
            </a:br>
            <a:r>
              <a:rPr lang="en-US" altLang="nb-NO" sz="2400" kern="0" dirty="0" smtClean="0">
                <a:solidFill>
                  <a:srgbClr val="FF0000"/>
                </a:solidFill>
                <a:latin typeface="Calibri" panose="020F0502020204030204" pitchFamily="34" charset="0"/>
              </a:rPr>
              <a:t>re-optimization</a:t>
            </a:r>
            <a:endParaRPr lang="en-US" altLang="nb-NO" sz="2800" kern="0" dirty="0" smtClean="0">
              <a:solidFill>
                <a:srgbClr val="FF0000"/>
              </a:solidFill>
              <a:latin typeface="Calibri" panose="020F0502020204030204" pitchFamily="34" charset="0"/>
            </a:endParaRPr>
          </a:p>
        </p:txBody>
      </p:sp>
    </p:spTree>
    <p:extLst>
      <p:ext uri="{BB962C8B-B14F-4D97-AF65-F5344CB8AC3E}">
        <p14:creationId xmlns:p14="http://schemas.microsoft.com/office/powerpoint/2010/main" val="3091365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3715" y="1880828"/>
            <a:ext cx="2988332" cy="3132347"/>
          </a:xfrm>
          <a:prstGeom prst="rect">
            <a:avLst/>
          </a:prstGeom>
        </p:spPr>
      </p:pic>
      <p:sp>
        <p:nvSpPr>
          <p:cNvPr id="6" name="TextBox 5"/>
          <p:cNvSpPr txBox="1"/>
          <p:nvPr/>
        </p:nvSpPr>
        <p:spPr>
          <a:xfrm>
            <a:off x="3071995" y="4134562"/>
            <a:ext cx="341760" cy="338554"/>
          </a:xfrm>
          <a:prstGeom prst="rect">
            <a:avLst/>
          </a:prstGeom>
          <a:noFill/>
        </p:spPr>
        <p:txBody>
          <a:bodyPr wrap="none" rtlCol="0">
            <a:spAutoFit/>
          </a:bodyPr>
          <a:lstStyle/>
          <a:p>
            <a:r>
              <a:rPr lang="en-US" sz="1600" b="1" dirty="0" smtClean="0">
                <a:latin typeface="Calibri" panose="020F0502020204030204" pitchFamily="34" charset="0"/>
              </a:rPr>
              <a:t>d </a:t>
            </a:r>
            <a:endParaRPr lang="en-US" sz="1600" b="1" dirty="0">
              <a:latin typeface="Calibri" panose="020F0502020204030204" pitchFamily="34" charset="0"/>
            </a:endParaRPr>
          </a:p>
        </p:txBody>
      </p:sp>
      <p:sp>
        <p:nvSpPr>
          <p:cNvPr id="8" name="TextBox 7"/>
          <p:cNvSpPr txBox="1"/>
          <p:nvPr/>
        </p:nvSpPr>
        <p:spPr>
          <a:xfrm>
            <a:off x="5718011" y="4386590"/>
            <a:ext cx="402161" cy="338554"/>
          </a:xfrm>
          <a:prstGeom prst="rect">
            <a:avLst/>
          </a:prstGeom>
          <a:noFill/>
        </p:spPr>
        <p:txBody>
          <a:bodyPr wrap="none" rtlCol="0">
            <a:spAutoFit/>
          </a:bodyPr>
          <a:lstStyle/>
          <a:p>
            <a:r>
              <a:rPr lang="en-US" sz="1600" b="1" dirty="0" err="1" smtClean="0">
                <a:latin typeface="Calibri" panose="020F0502020204030204" pitchFamily="34" charset="0"/>
              </a:rPr>
              <a:t>n</a:t>
            </a:r>
            <a:r>
              <a:rPr lang="en-US" sz="1600" b="1" baseline="30000" dirty="0" err="1" smtClean="0">
                <a:latin typeface="Calibri" panose="020F0502020204030204" pitchFamily="34" charset="0"/>
              </a:rPr>
              <a:t>y</a:t>
            </a:r>
            <a:r>
              <a:rPr lang="en-US" sz="1600" b="1" dirty="0" smtClean="0">
                <a:latin typeface="Calibri" panose="020F0502020204030204" pitchFamily="34" charset="0"/>
              </a:rPr>
              <a:t> </a:t>
            </a:r>
            <a:endParaRPr lang="en-US" sz="1600" b="1" dirty="0">
              <a:latin typeface="Calibri" panose="020F0502020204030204" pitchFamily="34" charset="0"/>
            </a:endParaRPr>
          </a:p>
        </p:txBody>
      </p:sp>
      <p:sp>
        <p:nvSpPr>
          <p:cNvPr id="9" name="TextBox 8"/>
          <p:cNvSpPr txBox="1"/>
          <p:nvPr/>
        </p:nvSpPr>
        <p:spPr>
          <a:xfrm>
            <a:off x="5357971" y="3698448"/>
            <a:ext cx="439544" cy="338554"/>
          </a:xfrm>
          <a:prstGeom prst="rect">
            <a:avLst/>
          </a:prstGeom>
          <a:noFill/>
        </p:spPr>
        <p:txBody>
          <a:bodyPr wrap="none" rtlCol="0">
            <a:spAutoFit/>
          </a:bodyPr>
          <a:lstStyle/>
          <a:p>
            <a:r>
              <a:rPr lang="en-US" sz="1600" b="1" dirty="0" err="1" smtClean="0">
                <a:latin typeface="Calibri" panose="020F0502020204030204" pitchFamily="34" charset="0"/>
              </a:rPr>
              <a:t>y</a:t>
            </a:r>
            <a:r>
              <a:rPr lang="en-US" sz="1600" b="1" baseline="-25000" dirty="0" err="1" smtClean="0">
                <a:latin typeface="Calibri" panose="020F0502020204030204" pitchFamily="34" charset="0"/>
              </a:rPr>
              <a:t>m</a:t>
            </a:r>
            <a:r>
              <a:rPr lang="en-US" sz="1600" b="1" dirty="0" smtClean="0">
                <a:latin typeface="Calibri" panose="020F0502020204030204" pitchFamily="34" charset="0"/>
              </a:rPr>
              <a:t> </a:t>
            </a:r>
            <a:endParaRPr lang="en-US" sz="1600" b="1" dirty="0">
              <a:latin typeface="Calibri" panose="020F0502020204030204" pitchFamily="34" charset="0"/>
            </a:endParaRPr>
          </a:p>
        </p:txBody>
      </p:sp>
      <p:sp>
        <p:nvSpPr>
          <p:cNvPr id="11" name="TextBox 10"/>
          <p:cNvSpPr txBox="1"/>
          <p:nvPr/>
        </p:nvSpPr>
        <p:spPr>
          <a:xfrm>
            <a:off x="5032979" y="3090446"/>
            <a:ext cx="360996" cy="338554"/>
          </a:xfrm>
          <a:prstGeom prst="rect">
            <a:avLst/>
          </a:prstGeom>
          <a:noFill/>
        </p:spPr>
        <p:txBody>
          <a:bodyPr wrap="none" rtlCol="0">
            <a:spAutoFit/>
          </a:bodyPr>
          <a:lstStyle/>
          <a:p>
            <a:r>
              <a:rPr lang="en-US" sz="1600" b="1" dirty="0" smtClean="0">
                <a:latin typeface="Calibri" panose="020F0502020204030204" pitchFamily="34" charset="0"/>
              </a:rPr>
              <a:t>H </a:t>
            </a:r>
            <a:endParaRPr lang="en-US" sz="1600" b="1" dirty="0">
              <a:latin typeface="Calibri" panose="020F0502020204030204" pitchFamily="34" charset="0"/>
            </a:endParaRPr>
          </a:p>
        </p:txBody>
      </p:sp>
      <p:sp>
        <p:nvSpPr>
          <p:cNvPr id="12" name="TextBox 11"/>
          <p:cNvSpPr txBox="1"/>
          <p:nvPr/>
        </p:nvSpPr>
        <p:spPr>
          <a:xfrm>
            <a:off x="3486893" y="3630506"/>
            <a:ext cx="538930"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smtClean="0">
                <a:latin typeface="Calibri" panose="020F0502020204030204" pitchFamily="34" charset="0"/>
              </a:rPr>
              <a:t>2s</a:t>
            </a:r>
            <a:endParaRPr lang="en-US" sz="1600" b="1" baseline="-25000" dirty="0">
              <a:latin typeface="Calibri" panose="020F0502020204030204" pitchFamily="34" charset="0"/>
            </a:endParaRPr>
          </a:p>
        </p:txBody>
      </p:sp>
      <p:sp>
        <p:nvSpPr>
          <p:cNvPr id="13" name="TextBox 12"/>
          <p:cNvSpPr txBox="1"/>
          <p:nvPr/>
        </p:nvSpPr>
        <p:spPr>
          <a:xfrm>
            <a:off x="3521767" y="2622394"/>
            <a:ext cx="538930"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a:latin typeface="Calibri" panose="020F0502020204030204" pitchFamily="34" charset="0"/>
              </a:rPr>
              <a:t>1</a:t>
            </a:r>
            <a:r>
              <a:rPr lang="en-US" sz="1600" b="1" baseline="-25000" dirty="0" smtClean="0">
                <a:latin typeface="Calibri" panose="020F0502020204030204" pitchFamily="34" charset="0"/>
              </a:rPr>
              <a:t>s</a:t>
            </a:r>
            <a:endParaRPr lang="en-US" sz="1600" b="1" baseline="-25000" dirty="0">
              <a:latin typeface="Calibri" panose="020F0502020204030204" pitchFamily="34" charset="0"/>
            </a:endParaRPr>
          </a:p>
        </p:txBody>
      </p:sp>
      <p:sp>
        <p:nvSpPr>
          <p:cNvPr id="14" name="TextBox 13"/>
          <p:cNvSpPr txBox="1"/>
          <p:nvPr/>
        </p:nvSpPr>
        <p:spPr>
          <a:xfrm>
            <a:off x="4457871" y="2910426"/>
            <a:ext cx="484428"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smtClean="0">
                <a:latin typeface="Calibri" panose="020F0502020204030204" pitchFamily="34" charset="0"/>
              </a:rPr>
              <a:t>1</a:t>
            </a:r>
            <a:endParaRPr lang="en-US" sz="1600" b="1" baseline="-25000" dirty="0">
              <a:latin typeface="Calibri" panose="020F0502020204030204" pitchFamily="34" charset="0"/>
            </a:endParaRPr>
          </a:p>
        </p:txBody>
      </p:sp>
      <p:sp>
        <p:nvSpPr>
          <p:cNvPr id="15" name="TextBox 14"/>
          <p:cNvSpPr txBox="1"/>
          <p:nvPr/>
        </p:nvSpPr>
        <p:spPr>
          <a:xfrm>
            <a:off x="395207" y="1016732"/>
            <a:ext cx="4962764" cy="707886"/>
          </a:xfrm>
          <a:prstGeom prst="rect">
            <a:avLst/>
          </a:prstGeom>
          <a:noFill/>
        </p:spPr>
        <p:txBody>
          <a:bodyPr wrap="square" rtlCol="0">
            <a:spAutoFit/>
          </a:bodyPr>
          <a:lstStyle/>
          <a:p>
            <a:r>
              <a:rPr lang="en-US" sz="2000" b="1" i="1" dirty="0" smtClean="0">
                <a:solidFill>
                  <a:srgbClr val="FF0000"/>
                </a:solidFill>
                <a:latin typeface="Calibri" panose="020F0502020204030204" pitchFamily="34" charset="0"/>
              </a:rPr>
              <a:t>Objective: </a:t>
            </a:r>
            <a:r>
              <a:rPr lang="en-US" sz="2000" b="1" i="1" dirty="0" err="1" smtClean="0">
                <a:solidFill>
                  <a:srgbClr val="FF0000"/>
                </a:solidFill>
                <a:latin typeface="Calibri" panose="020F0502020204030204" pitchFamily="34" charset="0"/>
              </a:rPr>
              <a:t>Minemise</a:t>
            </a:r>
            <a:r>
              <a:rPr lang="en-US" sz="2000" b="1" i="1" dirty="0" smtClean="0">
                <a:solidFill>
                  <a:srgbClr val="FF0000"/>
                </a:solidFill>
                <a:latin typeface="Calibri" panose="020F0502020204030204" pitchFamily="34" charset="0"/>
              </a:rPr>
              <a:t> J=T</a:t>
            </a:r>
          </a:p>
          <a:p>
            <a:r>
              <a:rPr lang="en-US" sz="2000" b="1" i="1" dirty="0" smtClean="0">
                <a:solidFill>
                  <a:srgbClr val="FF0000"/>
                </a:solidFill>
                <a:latin typeface="Calibri" panose="020F0502020204030204" pitchFamily="34" charset="0"/>
              </a:rPr>
              <a:t>Any </a:t>
            </a:r>
            <a:r>
              <a:rPr lang="en-US" sz="2000" b="1" i="1" dirty="0" smtClean="0">
                <a:solidFill>
                  <a:srgbClr val="FF0000"/>
                </a:solidFill>
                <a:latin typeface="Calibri" panose="020F0502020204030204" pitchFamily="34" charset="0"/>
              </a:rPr>
              <a:t>self-optimizing variable to control ?</a:t>
            </a:r>
            <a:endParaRPr lang="en-US" sz="2000" b="1" i="1" dirty="0" smtClean="0">
              <a:latin typeface="Calibri" panose="020F0502020204030204" pitchFamily="34" charset="0"/>
            </a:endParaRPr>
          </a:p>
        </p:txBody>
      </p:sp>
      <p:sp>
        <p:nvSpPr>
          <p:cNvPr id="16" name="TextBox 15"/>
          <p:cNvSpPr txBox="1"/>
          <p:nvPr/>
        </p:nvSpPr>
        <p:spPr>
          <a:xfrm>
            <a:off x="889538" y="2048654"/>
            <a:ext cx="1127232"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smtClean="0">
                <a:latin typeface="Calibri" panose="020F0502020204030204" pitchFamily="34" charset="0"/>
              </a:rPr>
              <a:t>1 </a:t>
            </a:r>
            <a:r>
              <a:rPr lang="en-US" sz="1600" b="1" dirty="0" smtClean="0">
                <a:latin typeface="Calibri" panose="020F0502020204030204" pitchFamily="34" charset="0"/>
              </a:rPr>
              <a:t>= </a:t>
            </a:r>
            <a:r>
              <a:rPr lang="en-US" sz="1600" b="1" dirty="0" err="1" smtClean="0">
                <a:latin typeface="Calibri" panose="020F0502020204030204" pitchFamily="34" charset="0"/>
              </a:rPr>
              <a:t>Hy</a:t>
            </a:r>
            <a:r>
              <a:rPr lang="en-US" sz="1600" b="1" baseline="-25000" dirty="0" err="1" smtClean="0">
                <a:latin typeface="Calibri" panose="020F0502020204030204" pitchFamily="34" charset="0"/>
              </a:rPr>
              <a:t>m</a:t>
            </a:r>
            <a:r>
              <a:rPr lang="en-US" sz="1600" b="1" baseline="-25000" dirty="0" smtClean="0">
                <a:latin typeface="Calibri" panose="020F0502020204030204" pitchFamily="34" charset="0"/>
              </a:rPr>
              <a:t> </a:t>
            </a:r>
            <a:r>
              <a:rPr lang="en-US" sz="1600" b="1" dirty="0" smtClean="0">
                <a:latin typeface="Calibri" panose="020F0502020204030204" pitchFamily="34" charset="0"/>
              </a:rPr>
              <a:t>?</a:t>
            </a:r>
            <a:endParaRPr lang="en-US" sz="1600" b="1" dirty="0">
              <a:latin typeface="Calibri" panose="020F0502020204030204" pitchFamily="34" charset="0"/>
            </a:endParaRPr>
          </a:p>
        </p:txBody>
      </p:sp>
      <p:sp>
        <p:nvSpPr>
          <p:cNvPr id="19" name="TextBox 18"/>
          <p:cNvSpPr txBox="1"/>
          <p:nvPr/>
        </p:nvSpPr>
        <p:spPr>
          <a:xfrm>
            <a:off x="596711" y="3021606"/>
            <a:ext cx="1903085" cy="461665"/>
          </a:xfrm>
          <a:prstGeom prst="rect">
            <a:avLst/>
          </a:prstGeom>
          <a:noFill/>
        </p:spPr>
        <p:txBody>
          <a:bodyPr wrap="none" rtlCol="0">
            <a:spAutoFit/>
          </a:bodyPr>
          <a:lstStyle/>
          <a:p>
            <a:r>
              <a:rPr lang="en-US" b="1" dirty="0" smtClean="0">
                <a:latin typeface="Calibri" panose="020F0502020204030204" pitchFamily="34" charset="0"/>
              </a:rPr>
              <a:t>CV</a:t>
            </a:r>
            <a:r>
              <a:rPr lang="en-US" b="1" baseline="-25000" dirty="0" smtClean="0">
                <a:latin typeface="Calibri" panose="020F0502020204030204" pitchFamily="34" charset="0"/>
              </a:rPr>
              <a:t>1 </a:t>
            </a:r>
            <a:r>
              <a:rPr lang="en-US" b="1" dirty="0" smtClean="0">
                <a:latin typeface="Calibri" panose="020F0502020204030204" pitchFamily="34" charset="0"/>
              </a:rPr>
              <a:t>= Speed? </a:t>
            </a:r>
            <a:endParaRPr lang="en-US" b="1" dirty="0">
              <a:latin typeface="Calibri" panose="020F0502020204030204" pitchFamily="34" charset="0"/>
            </a:endParaRPr>
          </a:p>
        </p:txBody>
      </p:sp>
      <p:sp>
        <p:nvSpPr>
          <p:cNvPr id="23" name="Title 22"/>
          <p:cNvSpPr>
            <a:spLocks noGrp="1"/>
          </p:cNvSpPr>
          <p:nvPr>
            <p:ph type="title"/>
          </p:nvPr>
        </p:nvSpPr>
        <p:spPr/>
        <p:txBody>
          <a:bodyPr/>
          <a:lstStyle/>
          <a:p>
            <a:r>
              <a:rPr lang="en-US" b="0" dirty="0"/>
              <a:t>Famous example – </a:t>
            </a:r>
            <a:r>
              <a:rPr lang="en-US" i="1" dirty="0"/>
              <a:t>Marathon runner</a:t>
            </a:r>
            <a:r>
              <a:rPr lang="en-US" dirty="0"/>
              <a:t>:</a:t>
            </a:r>
            <a:r>
              <a:rPr lang="en-US" b="0" dirty="0"/>
              <a:t/>
            </a:r>
            <a:br>
              <a:rPr lang="en-US" b="0" dirty="0"/>
            </a:br>
            <a:endParaRPr lang="en-US" dirty="0"/>
          </a:p>
        </p:txBody>
      </p:sp>
      <p:sp>
        <p:nvSpPr>
          <p:cNvPr id="24" name="Text Placeholder 23"/>
          <p:cNvSpPr>
            <a:spLocks noGrp="1"/>
          </p:cNvSpPr>
          <p:nvPr>
            <p:ph type="body" sz="quarter" idx="11"/>
          </p:nvPr>
        </p:nvSpPr>
        <p:spPr>
          <a:xfrm>
            <a:off x="5407281" y="5265204"/>
            <a:ext cx="3600450" cy="865187"/>
          </a:xfrm>
        </p:spPr>
        <p:txBody>
          <a:bodyPr/>
          <a:lstStyle/>
          <a:p>
            <a:r>
              <a:rPr lang="en-US" dirty="0" smtClean="0">
                <a:latin typeface="+mj-lt"/>
              </a:rPr>
              <a:t>Disturbance (</a:t>
            </a:r>
            <a:r>
              <a:rPr lang="en-US" b="1" dirty="0" smtClean="0">
                <a:latin typeface="+mj-lt"/>
              </a:rPr>
              <a:t>d</a:t>
            </a:r>
            <a:r>
              <a:rPr lang="en-US" dirty="0" smtClean="0">
                <a:latin typeface="+mj-lt"/>
              </a:rPr>
              <a:t>) = hill</a:t>
            </a:r>
          </a:p>
          <a:p>
            <a:r>
              <a:rPr lang="en-US" dirty="0" smtClean="0">
                <a:latin typeface="+mj-lt"/>
              </a:rPr>
              <a:t>Candidate measurements (</a:t>
            </a:r>
            <a:r>
              <a:rPr lang="en-US" b="1" dirty="0" err="1" smtClean="0">
                <a:latin typeface="+mj-lt"/>
              </a:rPr>
              <a:t>y</a:t>
            </a:r>
            <a:r>
              <a:rPr lang="en-US" b="1" baseline="-25000" dirty="0" err="1" smtClean="0">
                <a:latin typeface="+mj-lt"/>
              </a:rPr>
              <a:t>m</a:t>
            </a:r>
            <a:r>
              <a:rPr lang="en-US" dirty="0" smtClean="0">
                <a:latin typeface="+mj-lt"/>
              </a:rPr>
              <a:t>): </a:t>
            </a:r>
            <a:r>
              <a:rPr lang="en-US" dirty="0" smtClean="0">
                <a:solidFill>
                  <a:schemeClr val="tx1"/>
                </a:solidFill>
                <a:latin typeface="+mj-lt"/>
              </a:rPr>
              <a:t>speed, heart rate, …</a:t>
            </a:r>
            <a:endParaRPr lang="en-US" dirty="0">
              <a:solidFill>
                <a:schemeClr val="tx1"/>
              </a:solidFill>
              <a:latin typeface="+mj-lt"/>
            </a:endParaRPr>
          </a:p>
        </p:txBody>
      </p:sp>
      <p:cxnSp>
        <p:nvCxnSpPr>
          <p:cNvPr id="3" name="Straight Arrow Connector 2"/>
          <p:cNvCxnSpPr/>
          <p:nvPr/>
        </p:nvCxnSpPr>
        <p:spPr bwMode="auto">
          <a:xfrm>
            <a:off x="6732240" y="3429000"/>
            <a:ext cx="180020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7" name="Straight Arrow Connector 6"/>
          <p:cNvCxnSpPr/>
          <p:nvPr/>
        </p:nvCxnSpPr>
        <p:spPr bwMode="auto">
          <a:xfrm flipV="1">
            <a:off x="6732240" y="1907268"/>
            <a:ext cx="0" cy="1521732"/>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0" name="TextBox 9"/>
          <p:cNvSpPr txBox="1"/>
          <p:nvPr/>
        </p:nvSpPr>
        <p:spPr>
          <a:xfrm>
            <a:off x="7704348" y="3630506"/>
            <a:ext cx="1486304" cy="461665"/>
          </a:xfrm>
          <a:prstGeom prst="rect">
            <a:avLst/>
          </a:prstGeom>
          <a:noFill/>
        </p:spPr>
        <p:txBody>
          <a:bodyPr wrap="none" rtlCol="0">
            <a:spAutoFit/>
          </a:bodyPr>
          <a:lstStyle/>
          <a:p>
            <a:r>
              <a:rPr lang="en-US" dirty="0" smtClean="0"/>
              <a:t>CV=speed</a:t>
            </a:r>
            <a:endParaRPr lang="en-US" dirty="0"/>
          </a:p>
        </p:txBody>
      </p:sp>
      <p:sp>
        <p:nvSpPr>
          <p:cNvPr id="22" name="TextBox 21"/>
          <p:cNvSpPr txBox="1"/>
          <p:nvPr/>
        </p:nvSpPr>
        <p:spPr>
          <a:xfrm>
            <a:off x="6156176" y="2387208"/>
            <a:ext cx="665567" cy="461665"/>
          </a:xfrm>
          <a:prstGeom prst="rect">
            <a:avLst/>
          </a:prstGeom>
          <a:noFill/>
        </p:spPr>
        <p:txBody>
          <a:bodyPr wrap="none" rtlCol="0">
            <a:spAutoFit/>
          </a:bodyPr>
          <a:lstStyle/>
          <a:p>
            <a:r>
              <a:rPr lang="en-US" dirty="0" smtClean="0"/>
              <a:t>J=T</a:t>
            </a:r>
            <a:endParaRPr lang="en-US" dirty="0"/>
          </a:p>
        </p:txBody>
      </p:sp>
      <p:sp>
        <p:nvSpPr>
          <p:cNvPr id="26" name="Arc 25"/>
          <p:cNvSpPr/>
          <p:nvPr/>
        </p:nvSpPr>
        <p:spPr bwMode="auto">
          <a:xfrm>
            <a:off x="7416316" y="2384884"/>
            <a:ext cx="1368152" cy="1479332"/>
          </a:xfrm>
          <a:prstGeom prst="arc">
            <a:avLst>
              <a:gd name="adj1" fmla="val 11154969"/>
              <a:gd name="adj2" fmla="val 0"/>
            </a:avLst>
          </a:prstGeom>
          <a:noFill/>
          <a:ln w="25400" cap="flat" cmpd="sng" algn="ctr">
            <a:solidFill>
              <a:schemeClr val="tx1"/>
            </a:solidFill>
            <a:prstDash val="solid"/>
            <a:round/>
            <a:headEnd type="none" w="sm" len="sm"/>
            <a:tailEnd type="none" w="sm" len="sm"/>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8" name="Arc 27"/>
          <p:cNvSpPr/>
          <p:nvPr/>
        </p:nvSpPr>
        <p:spPr bwMode="auto">
          <a:xfrm>
            <a:off x="6804248" y="2170760"/>
            <a:ext cx="1368152" cy="1479332"/>
          </a:xfrm>
          <a:prstGeom prst="arc">
            <a:avLst>
              <a:gd name="adj1" fmla="val 11154969"/>
              <a:gd name="adj2" fmla="val 0"/>
            </a:avLst>
          </a:prstGeom>
          <a:noFill/>
          <a:ln w="25400" cap="flat" cmpd="sng" algn="ctr">
            <a:solidFill>
              <a:srgbClr val="FF0000"/>
            </a:solidFill>
            <a:prstDash val="solid"/>
            <a:round/>
            <a:headEnd type="none" w="sm" len="sm"/>
            <a:tailEnd type="none" w="sm" len="sm"/>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7" name="TextBox 26"/>
          <p:cNvSpPr txBox="1"/>
          <p:nvPr/>
        </p:nvSpPr>
        <p:spPr>
          <a:xfrm>
            <a:off x="7920372" y="1952836"/>
            <a:ext cx="797013" cy="400110"/>
          </a:xfrm>
          <a:prstGeom prst="rect">
            <a:avLst/>
          </a:prstGeom>
          <a:noFill/>
        </p:spPr>
        <p:txBody>
          <a:bodyPr wrap="none" rtlCol="0">
            <a:spAutoFit/>
          </a:bodyPr>
          <a:lstStyle/>
          <a:p>
            <a:r>
              <a:rPr lang="en-US" sz="2000" dirty="0">
                <a:solidFill>
                  <a:srgbClr val="FF0000"/>
                </a:solidFill>
              </a:rPr>
              <a:t>d</a:t>
            </a:r>
            <a:r>
              <a:rPr lang="en-US" sz="2000" dirty="0" smtClean="0">
                <a:solidFill>
                  <a:srgbClr val="FF0000"/>
                </a:solidFill>
              </a:rPr>
              <a:t>=hill</a:t>
            </a:r>
            <a:endParaRPr lang="en-US" sz="2000" dirty="0">
              <a:solidFill>
                <a:srgbClr val="FF0000"/>
              </a:solidFill>
            </a:endParaRPr>
          </a:p>
        </p:txBody>
      </p:sp>
      <p:cxnSp>
        <p:nvCxnSpPr>
          <p:cNvPr id="30" name="Straight Connector 29"/>
          <p:cNvCxnSpPr/>
          <p:nvPr/>
        </p:nvCxnSpPr>
        <p:spPr bwMode="auto">
          <a:xfrm>
            <a:off x="8100392" y="3124550"/>
            <a:ext cx="0" cy="30445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31" name="TextBox 30"/>
          <p:cNvSpPr txBox="1"/>
          <p:nvPr/>
        </p:nvSpPr>
        <p:spPr>
          <a:xfrm>
            <a:off x="7920372" y="3284984"/>
            <a:ext cx="835870" cy="461665"/>
          </a:xfrm>
          <a:prstGeom prst="rect">
            <a:avLst/>
          </a:prstGeom>
          <a:noFill/>
        </p:spPr>
        <p:txBody>
          <a:bodyPr wrap="none" rtlCol="0">
            <a:spAutoFit/>
          </a:bodyPr>
          <a:lstStyle/>
          <a:p>
            <a:r>
              <a:rPr lang="en-US" dirty="0" err="1" smtClean="0"/>
              <a:t>CV</a:t>
            </a:r>
            <a:r>
              <a:rPr lang="en-US" baseline="-25000" dirty="0" err="1" smtClean="0"/>
              <a:t>opt</a:t>
            </a:r>
            <a:endParaRPr lang="en-US" baseline="-25000" dirty="0"/>
          </a:p>
        </p:txBody>
      </p:sp>
      <p:cxnSp>
        <p:nvCxnSpPr>
          <p:cNvPr id="5" name="Straight Arrow Connector 4"/>
          <p:cNvCxnSpPr/>
          <p:nvPr/>
        </p:nvCxnSpPr>
        <p:spPr bwMode="auto">
          <a:xfrm flipV="1">
            <a:off x="8100392" y="2528900"/>
            <a:ext cx="0" cy="381526"/>
          </a:xfrm>
          <a:prstGeom prst="straightConnector1">
            <a:avLst/>
          </a:prstGeom>
          <a:solidFill>
            <a:schemeClr val="accent1"/>
          </a:solidFill>
          <a:ln w="22225" cap="flat" cmpd="sng" algn="ctr">
            <a:solidFill>
              <a:srgbClr val="FF0000"/>
            </a:solidFill>
            <a:prstDash val="solid"/>
            <a:round/>
            <a:headEnd type="triangle" w="sm" len="sm"/>
            <a:tailEnd type="triangle"/>
          </a:ln>
          <a:effectLst/>
        </p:spPr>
      </p:cxnSp>
      <p:sp>
        <p:nvSpPr>
          <p:cNvPr id="17" name="TextBox 16"/>
          <p:cNvSpPr txBox="1"/>
          <p:nvPr/>
        </p:nvSpPr>
        <p:spPr>
          <a:xfrm>
            <a:off x="8136396" y="2528900"/>
            <a:ext cx="668773" cy="400110"/>
          </a:xfrm>
          <a:prstGeom prst="rect">
            <a:avLst/>
          </a:prstGeom>
          <a:noFill/>
        </p:spPr>
        <p:txBody>
          <a:bodyPr wrap="none" rtlCol="0">
            <a:spAutoFit/>
          </a:bodyPr>
          <a:lstStyle/>
          <a:p>
            <a:r>
              <a:rPr lang="en-US" sz="2000" dirty="0" smtClean="0">
                <a:solidFill>
                  <a:srgbClr val="FF0000"/>
                </a:solidFill>
              </a:rPr>
              <a:t>Loss</a:t>
            </a:r>
            <a:endParaRPr lang="en-US" sz="2000" dirty="0">
              <a:solidFill>
                <a:srgbClr val="FF0000"/>
              </a:solidFill>
            </a:endParaRPr>
          </a:p>
        </p:txBody>
      </p:sp>
    </p:spTree>
    <p:extLst>
      <p:ext uri="{BB962C8B-B14F-4D97-AF65-F5344CB8AC3E}">
        <p14:creationId xmlns:p14="http://schemas.microsoft.com/office/powerpoint/2010/main" val="214795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0" grpId="0"/>
      <p:bldP spid="22" grpId="0"/>
      <p:bldP spid="26" grpId="0" animBg="1"/>
      <p:bldP spid="28" grpId="0" animBg="1"/>
      <p:bldP spid="27" grpId="0"/>
      <p:bldP spid="31"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3715" y="1880828"/>
            <a:ext cx="2988332" cy="3132347"/>
          </a:xfrm>
          <a:prstGeom prst="rect">
            <a:avLst/>
          </a:prstGeom>
        </p:spPr>
      </p:pic>
      <p:sp>
        <p:nvSpPr>
          <p:cNvPr id="6" name="TextBox 5"/>
          <p:cNvSpPr txBox="1"/>
          <p:nvPr/>
        </p:nvSpPr>
        <p:spPr>
          <a:xfrm>
            <a:off x="3071995" y="4134562"/>
            <a:ext cx="341760" cy="338554"/>
          </a:xfrm>
          <a:prstGeom prst="rect">
            <a:avLst/>
          </a:prstGeom>
          <a:noFill/>
        </p:spPr>
        <p:txBody>
          <a:bodyPr wrap="none" rtlCol="0">
            <a:spAutoFit/>
          </a:bodyPr>
          <a:lstStyle/>
          <a:p>
            <a:r>
              <a:rPr lang="en-US" sz="1600" b="1" dirty="0" smtClean="0">
                <a:latin typeface="Calibri" panose="020F0502020204030204" pitchFamily="34" charset="0"/>
              </a:rPr>
              <a:t>d </a:t>
            </a:r>
            <a:endParaRPr lang="en-US" sz="1600" b="1" dirty="0">
              <a:latin typeface="Calibri" panose="020F0502020204030204" pitchFamily="34" charset="0"/>
            </a:endParaRPr>
          </a:p>
        </p:txBody>
      </p:sp>
      <p:sp>
        <p:nvSpPr>
          <p:cNvPr id="8" name="TextBox 7"/>
          <p:cNvSpPr txBox="1"/>
          <p:nvPr/>
        </p:nvSpPr>
        <p:spPr>
          <a:xfrm>
            <a:off x="5718011" y="4386590"/>
            <a:ext cx="402161" cy="338554"/>
          </a:xfrm>
          <a:prstGeom prst="rect">
            <a:avLst/>
          </a:prstGeom>
          <a:noFill/>
        </p:spPr>
        <p:txBody>
          <a:bodyPr wrap="none" rtlCol="0">
            <a:spAutoFit/>
          </a:bodyPr>
          <a:lstStyle/>
          <a:p>
            <a:r>
              <a:rPr lang="en-US" sz="1600" b="1" dirty="0" err="1" smtClean="0">
                <a:latin typeface="Calibri" panose="020F0502020204030204" pitchFamily="34" charset="0"/>
              </a:rPr>
              <a:t>n</a:t>
            </a:r>
            <a:r>
              <a:rPr lang="en-US" sz="1600" b="1" baseline="30000" dirty="0" err="1" smtClean="0">
                <a:latin typeface="Calibri" panose="020F0502020204030204" pitchFamily="34" charset="0"/>
              </a:rPr>
              <a:t>y</a:t>
            </a:r>
            <a:r>
              <a:rPr lang="en-US" sz="1600" b="1" dirty="0" smtClean="0">
                <a:latin typeface="Calibri" panose="020F0502020204030204" pitchFamily="34" charset="0"/>
              </a:rPr>
              <a:t> </a:t>
            </a:r>
            <a:endParaRPr lang="en-US" sz="1600" b="1" dirty="0">
              <a:latin typeface="Calibri" panose="020F0502020204030204" pitchFamily="34" charset="0"/>
            </a:endParaRPr>
          </a:p>
        </p:txBody>
      </p:sp>
      <p:sp>
        <p:nvSpPr>
          <p:cNvPr id="9" name="TextBox 8"/>
          <p:cNvSpPr txBox="1"/>
          <p:nvPr/>
        </p:nvSpPr>
        <p:spPr>
          <a:xfrm>
            <a:off x="5357971" y="3698448"/>
            <a:ext cx="439544" cy="338554"/>
          </a:xfrm>
          <a:prstGeom prst="rect">
            <a:avLst/>
          </a:prstGeom>
          <a:noFill/>
        </p:spPr>
        <p:txBody>
          <a:bodyPr wrap="none" rtlCol="0">
            <a:spAutoFit/>
          </a:bodyPr>
          <a:lstStyle/>
          <a:p>
            <a:r>
              <a:rPr lang="en-US" sz="1600" b="1" dirty="0" err="1" smtClean="0">
                <a:latin typeface="Calibri" panose="020F0502020204030204" pitchFamily="34" charset="0"/>
              </a:rPr>
              <a:t>y</a:t>
            </a:r>
            <a:r>
              <a:rPr lang="en-US" sz="1600" b="1" baseline="-25000" dirty="0" err="1" smtClean="0">
                <a:latin typeface="Calibri" panose="020F0502020204030204" pitchFamily="34" charset="0"/>
              </a:rPr>
              <a:t>m</a:t>
            </a:r>
            <a:r>
              <a:rPr lang="en-US" sz="1600" b="1" dirty="0" smtClean="0">
                <a:latin typeface="Calibri" panose="020F0502020204030204" pitchFamily="34" charset="0"/>
              </a:rPr>
              <a:t> </a:t>
            </a:r>
            <a:endParaRPr lang="en-US" sz="1600" b="1" dirty="0">
              <a:latin typeface="Calibri" panose="020F0502020204030204" pitchFamily="34" charset="0"/>
            </a:endParaRPr>
          </a:p>
        </p:txBody>
      </p:sp>
      <p:sp>
        <p:nvSpPr>
          <p:cNvPr id="11" name="TextBox 10"/>
          <p:cNvSpPr txBox="1"/>
          <p:nvPr/>
        </p:nvSpPr>
        <p:spPr>
          <a:xfrm>
            <a:off x="5032979" y="3090446"/>
            <a:ext cx="360996" cy="338554"/>
          </a:xfrm>
          <a:prstGeom prst="rect">
            <a:avLst/>
          </a:prstGeom>
          <a:noFill/>
        </p:spPr>
        <p:txBody>
          <a:bodyPr wrap="none" rtlCol="0">
            <a:spAutoFit/>
          </a:bodyPr>
          <a:lstStyle/>
          <a:p>
            <a:r>
              <a:rPr lang="en-US" sz="1600" b="1" dirty="0" smtClean="0">
                <a:latin typeface="Calibri" panose="020F0502020204030204" pitchFamily="34" charset="0"/>
              </a:rPr>
              <a:t>H </a:t>
            </a:r>
            <a:endParaRPr lang="en-US" sz="1600" b="1" dirty="0">
              <a:latin typeface="Calibri" panose="020F0502020204030204" pitchFamily="34" charset="0"/>
            </a:endParaRPr>
          </a:p>
        </p:txBody>
      </p:sp>
      <p:sp>
        <p:nvSpPr>
          <p:cNvPr id="12" name="TextBox 11"/>
          <p:cNvSpPr txBox="1"/>
          <p:nvPr/>
        </p:nvSpPr>
        <p:spPr>
          <a:xfrm>
            <a:off x="3486893" y="3630506"/>
            <a:ext cx="538930"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smtClean="0">
                <a:latin typeface="Calibri" panose="020F0502020204030204" pitchFamily="34" charset="0"/>
              </a:rPr>
              <a:t>2s</a:t>
            </a:r>
            <a:endParaRPr lang="en-US" sz="1600" b="1" baseline="-25000" dirty="0">
              <a:latin typeface="Calibri" panose="020F0502020204030204" pitchFamily="34" charset="0"/>
            </a:endParaRPr>
          </a:p>
        </p:txBody>
      </p:sp>
      <p:sp>
        <p:nvSpPr>
          <p:cNvPr id="13" name="TextBox 12"/>
          <p:cNvSpPr txBox="1"/>
          <p:nvPr/>
        </p:nvSpPr>
        <p:spPr>
          <a:xfrm>
            <a:off x="3521767" y="2622394"/>
            <a:ext cx="538930"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a:latin typeface="Calibri" panose="020F0502020204030204" pitchFamily="34" charset="0"/>
              </a:rPr>
              <a:t>1</a:t>
            </a:r>
            <a:r>
              <a:rPr lang="en-US" sz="1600" b="1" baseline="-25000" dirty="0" smtClean="0">
                <a:latin typeface="Calibri" panose="020F0502020204030204" pitchFamily="34" charset="0"/>
              </a:rPr>
              <a:t>s</a:t>
            </a:r>
            <a:endParaRPr lang="en-US" sz="1600" b="1" baseline="-25000" dirty="0">
              <a:latin typeface="Calibri" panose="020F0502020204030204" pitchFamily="34" charset="0"/>
            </a:endParaRPr>
          </a:p>
        </p:txBody>
      </p:sp>
      <p:sp>
        <p:nvSpPr>
          <p:cNvPr id="14" name="TextBox 13"/>
          <p:cNvSpPr txBox="1"/>
          <p:nvPr/>
        </p:nvSpPr>
        <p:spPr>
          <a:xfrm>
            <a:off x="4457871" y="2910426"/>
            <a:ext cx="484428"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smtClean="0">
                <a:latin typeface="Calibri" panose="020F0502020204030204" pitchFamily="34" charset="0"/>
              </a:rPr>
              <a:t>1</a:t>
            </a:r>
            <a:endParaRPr lang="en-US" sz="1600" b="1" baseline="-25000" dirty="0">
              <a:latin typeface="Calibri" panose="020F0502020204030204" pitchFamily="34" charset="0"/>
            </a:endParaRPr>
          </a:p>
        </p:txBody>
      </p:sp>
      <p:sp>
        <p:nvSpPr>
          <p:cNvPr id="16" name="TextBox 15"/>
          <p:cNvSpPr txBox="1"/>
          <p:nvPr/>
        </p:nvSpPr>
        <p:spPr>
          <a:xfrm>
            <a:off x="889538" y="2048654"/>
            <a:ext cx="1127232"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smtClean="0">
                <a:latin typeface="Calibri" panose="020F0502020204030204" pitchFamily="34" charset="0"/>
              </a:rPr>
              <a:t>1 </a:t>
            </a:r>
            <a:r>
              <a:rPr lang="en-US" sz="1600" b="1" dirty="0" smtClean="0">
                <a:latin typeface="Calibri" panose="020F0502020204030204" pitchFamily="34" charset="0"/>
              </a:rPr>
              <a:t>= </a:t>
            </a:r>
            <a:r>
              <a:rPr lang="en-US" sz="1600" b="1" dirty="0" err="1" smtClean="0">
                <a:latin typeface="Calibri" panose="020F0502020204030204" pitchFamily="34" charset="0"/>
              </a:rPr>
              <a:t>Hy</a:t>
            </a:r>
            <a:r>
              <a:rPr lang="en-US" sz="1600" b="1" baseline="-25000" dirty="0" err="1" smtClean="0">
                <a:latin typeface="Calibri" panose="020F0502020204030204" pitchFamily="34" charset="0"/>
              </a:rPr>
              <a:t>m</a:t>
            </a:r>
            <a:r>
              <a:rPr lang="en-US" sz="1600" b="1" baseline="-25000" dirty="0" smtClean="0">
                <a:latin typeface="Calibri" panose="020F0502020204030204" pitchFamily="34" charset="0"/>
              </a:rPr>
              <a:t> </a:t>
            </a:r>
            <a:r>
              <a:rPr lang="en-US" sz="1600" b="1" dirty="0" smtClean="0">
                <a:latin typeface="Calibri" panose="020F0502020204030204" pitchFamily="34" charset="0"/>
              </a:rPr>
              <a:t>?</a:t>
            </a:r>
            <a:endParaRPr lang="en-US" sz="1600" b="1" dirty="0">
              <a:latin typeface="Calibri" panose="020F0502020204030204" pitchFamily="34" charset="0"/>
            </a:endParaRPr>
          </a:p>
        </p:txBody>
      </p:sp>
      <p:cxnSp>
        <p:nvCxnSpPr>
          <p:cNvPr id="17" name="Straight Connector 16"/>
          <p:cNvCxnSpPr/>
          <p:nvPr/>
        </p:nvCxnSpPr>
        <p:spPr bwMode="auto">
          <a:xfrm>
            <a:off x="3359749" y="1907268"/>
            <a:ext cx="1332148" cy="725162"/>
          </a:xfrm>
          <a:prstGeom prst="line">
            <a:avLst/>
          </a:prstGeom>
          <a:ln>
            <a:solidFill>
              <a:srgbClr val="C00000"/>
            </a:solidFill>
            <a:headEnd type="none" w="sm" len="sm"/>
            <a:tailEnd type="none" w="sm" len="sm"/>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bwMode="auto">
          <a:xfrm flipV="1">
            <a:off x="3359749" y="1907268"/>
            <a:ext cx="1332148" cy="725162"/>
          </a:xfrm>
          <a:prstGeom prst="line">
            <a:avLst/>
          </a:prstGeom>
          <a:ln>
            <a:solidFill>
              <a:srgbClr val="C00000"/>
            </a:solidFill>
            <a:headEnd type="none" w="sm" len="sm"/>
            <a:tailEnd type="none" w="sm" len="s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a:xfrm>
            <a:off x="1171691" y="5726869"/>
            <a:ext cx="663964" cy="338554"/>
          </a:xfrm>
          <a:prstGeom prst="rect">
            <a:avLst/>
          </a:prstGeom>
          <a:noFill/>
        </p:spPr>
        <p:txBody>
          <a:bodyPr wrap="none" rtlCol="0">
            <a:spAutoFit/>
          </a:bodyPr>
          <a:lstStyle/>
          <a:p>
            <a:r>
              <a:rPr lang="en-US" sz="1600" b="1" dirty="0" smtClean="0">
                <a:latin typeface="Calibri" panose="020F0502020204030204" pitchFamily="34" charset="0"/>
              </a:rPr>
              <a:t>CV</a:t>
            </a:r>
            <a:r>
              <a:rPr lang="en-US" sz="1600" b="1" baseline="-25000" dirty="0" smtClean="0">
                <a:latin typeface="Calibri" panose="020F0502020204030204" pitchFamily="34" charset="0"/>
              </a:rPr>
              <a:t>1 </a:t>
            </a:r>
            <a:r>
              <a:rPr lang="en-US" sz="1600" b="1" dirty="0" smtClean="0">
                <a:latin typeface="Calibri" panose="020F0502020204030204" pitchFamily="34" charset="0"/>
              </a:rPr>
              <a:t>= </a:t>
            </a:r>
            <a:endParaRPr lang="en-US" sz="1600" b="1" dirty="0">
              <a:latin typeface="Calibri" panose="020F0502020204030204" pitchFamily="34" charset="0"/>
            </a:endParaRPr>
          </a:p>
        </p:txBody>
      </p:sp>
      <p:pic>
        <p:nvPicPr>
          <p:cNvPr id="20" name="Picture 2" descr="C:\Users\BananaBob\Dropbox\Current work\RSR Simulations\paper\figures\heartr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351" y="5608611"/>
            <a:ext cx="1048921" cy="53118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1180099" y="5618015"/>
            <a:ext cx="1673342" cy="564974"/>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solidFill>
                  <a:schemeClr val="tx2"/>
                </a:solidFill>
              </a:ln>
              <a:noFill/>
              <a:effectLst/>
              <a:latin typeface="Times" pitchFamily="18" charset="0"/>
            </a:endParaRPr>
          </a:p>
        </p:txBody>
      </p:sp>
      <p:sp>
        <p:nvSpPr>
          <p:cNvPr id="23" name="Title 22"/>
          <p:cNvSpPr>
            <a:spLocks noGrp="1"/>
          </p:cNvSpPr>
          <p:nvPr>
            <p:ph type="title"/>
          </p:nvPr>
        </p:nvSpPr>
        <p:spPr/>
        <p:txBody>
          <a:bodyPr/>
          <a:lstStyle/>
          <a:p>
            <a:r>
              <a:rPr lang="en-US" b="0" dirty="0"/>
              <a:t>Famous example – </a:t>
            </a:r>
            <a:r>
              <a:rPr lang="en-US" i="1" dirty="0"/>
              <a:t>Marathon runner</a:t>
            </a:r>
            <a:r>
              <a:rPr lang="en-US" dirty="0"/>
              <a:t>:</a:t>
            </a:r>
            <a:r>
              <a:rPr lang="en-US" b="0" dirty="0"/>
              <a:t/>
            </a:r>
            <a:br>
              <a:rPr lang="en-US" b="0" dirty="0"/>
            </a:br>
            <a:endParaRPr lang="en-US" dirty="0"/>
          </a:p>
        </p:txBody>
      </p:sp>
      <p:sp>
        <p:nvSpPr>
          <p:cNvPr id="24" name="Text Placeholder 23"/>
          <p:cNvSpPr>
            <a:spLocks noGrp="1"/>
          </p:cNvSpPr>
          <p:nvPr>
            <p:ph type="body" sz="quarter" idx="11"/>
          </p:nvPr>
        </p:nvSpPr>
        <p:spPr>
          <a:xfrm>
            <a:off x="5407281" y="5265204"/>
            <a:ext cx="3600450" cy="865187"/>
          </a:xfrm>
        </p:spPr>
        <p:txBody>
          <a:bodyPr/>
          <a:lstStyle/>
          <a:p>
            <a:r>
              <a:rPr lang="en-US" dirty="0" smtClean="0">
                <a:latin typeface="+mj-lt"/>
              </a:rPr>
              <a:t>Disturbance (</a:t>
            </a:r>
            <a:r>
              <a:rPr lang="en-US" b="1" dirty="0" smtClean="0">
                <a:latin typeface="+mj-lt"/>
              </a:rPr>
              <a:t>d</a:t>
            </a:r>
            <a:r>
              <a:rPr lang="en-US" dirty="0" smtClean="0">
                <a:latin typeface="+mj-lt"/>
              </a:rPr>
              <a:t>) = hill</a:t>
            </a:r>
          </a:p>
          <a:p>
            <a:r>
              <a:rPr lang="en-US" dirty="0" smtClean="0">
                <a:latin typeface="+mj-lt"/>
              </a:rPr>
              <a:t>Candidate measurements (</a:t>
            </a:r>
            <a:r>
              <a:rPr lang="en-US" b="1" dirty="0" err="1" smtClean="0">
                <a:latin typeface="+mj-lt"/>
              </a:rPr>
              <a:t>y</a:t>
            </a:r>
            <a:r>
              <a:rPr lang="en-US" b="1" baseline="-25000" dirty="0" err="1" smtClean="0">
                <a:latin typeface="+mj-lt"/>
              </a:rPr>
              <a:t>m</a:t>
            </a:r>
            <a:r>
              <a:rPr lang="en-US" dirty="0" smtClean="0">
                <a:latin typeface="+mj-lt"/>
              </a:rPr>
              <a:t>): </a:t>
            </a:r>
            <a:r>
              <a:rPr lang="en-US" dirty="0" smtClean="0">
                <a:solidFill>
                  <a:schemeClr val="tx1"/>
                </a:solidFill>
                <a:latin typeface="+mj-lt"/>
              </a:rPr>
              <a:t>speed, heart rate, …</a:t>
            </a:r>
            <a:endParaRPr lang="en-US" dirty="0">
              <a:solidFill>
                <a:schemeClr val="tx1"/>
              </a:solidFill>
              <a:latin typeface="+mj-lt"/>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9682" y="3047444"/>
            <a:ext cx="552418" cy="48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bwMode="auto">
          <a:xfrm>
            <a:off x="6732240" y="3429000"/>
            <a:ext cx="180020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7" name="Straight Arrow Connector 6"/>
          <p:cNvCxnSpPr/>
          <p:nvPr/>
        </p:nvCxnSpPr>
        <p:spPr bwMode="auto">
          <a:xfrm flipV="1">
            <a:off x="6732240" y="1907268"/>
            <a:ext cx="0" cy="1521732"/>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0" name="TextBox 9"/>
          <p:cNvSpPr txBox="1"/>
          <p:nvPr/>
        </p:nvSpPr>
        <p:spPr>
          <a:xfrm>
            <a:off x="7704348" y="3630506"/>
            <a:ext cx="1399742" cy="830997"/>
          </a:xfrm>
          <a:prstGeom prst="rect">
            <a:avLst/>
          </a:prstGeom>
          <a:noFill/>
        </p:spPr>
        <p:txBody>
          <a:bodyPr wrap="none" rtlCol="0">
            <a:spAutoFit/>
          </a:bodyPr>
          <a:lstStyle/>
          <a:p>
            <a:r>
              <a:rPr lang="en-US" dirty="0" smtClean="0"/>
              <a:t>CV=heart</a:t>
            </a:r>
          </a:p>
          <a:p>
            <a:r>
              <a:rPr lang="en-US" dirty="0" smtClean="0"/>
              <a:t>rate</a:t>
            </a:r>
            <a:endParaRPr lang="en-US" dirty="0"/>
          </a:p>
        </p:txBody>
      </p:sp>
      <p:sp>
        <p:nvSpPr>
          <p:cNvPr id="22" name="TextBox 21"/>
          <p:cNvSpPr txBox="1"/>
          <p:nvPr/>
        </p:nvSpPr>
        <p:spPr>
          <a:xfrm>
            <a:off x="6156176" y="2387208"/>
            <a:ext cx="665567" cy="461665"/>
          </a:xfrm>
          <a:prstGeom prst="rect">
            <a:avLst/>
          </a:prstGeom>
          <a:noFill/>
        </p:spPr>
        <p:txBody>
          <a:bodyPr wrap="none" rtlCol="0">
            <a:spAutoFit/>
          </a:bodyPr>
          <a:lstStyle/>
          <a:p>
            <a:r>
              <a:rPr lang="en-US" dirty="0" smtClean="0"/>
              <a:t>J=T</a:t>
            </a:r>
            <a:endParaRPr lang="en-US" dirty="0"/>
          </a:p>
        </p:txBody>
      </p:sp>
      <p:sp>
        <p:nvSpPr>
          <p:cNvPr id="26" name="Arc 25"/>
          <p:cNvSpPr/>
          <p:nvPr/>
        </p:nvSpPr>
        <p:spPr bwMode="auto">
          <a:xfrm>
            <a:off x="7416316" y="2384884"/>
            <a:ext cx="1368152" cy="1479332"/>
          </a:xfrm>
          <a:prstGeom prst="arc">
            <a:avLst>
              <a:gd name="adj1" fmla="val 11154969"/>
              <a:gd name="adj2" fmla="val 0"/>
            </a:avLst>
          </a:prstGeom>
          <a:noFill/>
          <a:ln w="25400" cap="flat" cmpd="sng" algn="ctr">
            <a:solidFill>
              <a:schemeClr val="tx1"/>
            </a:solidFill>
            <a:prstDash val="solid"/>
            <a:round/>
            <a:headEnd type="none" w="sm" len="sm"/>
            <a:tailEnd type="none" w="sm" len="sm"/>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8" name="Arc 27"/>
          <p:cNvSpPr/>
          <p:nvPr/>
        </p:nvSpPr>
        <p:spPr bwMode="auto">
          <a:xfrm>
            <a:off x="7524328" y="2170760"/>
            <a:ext cx="1368152" cy="1479332"/>
          </a:xfrm>
          <a:prstGeom prst="arc">
            <a:avLst>
              <a:gd name="adj1" fmla="val 11154969"/>
              <a:gd name="adj2" fmla="val 0"/>
            </a:avLst>
          </a:prstGeom>
          <a:noFill/>
          <a:ln w="25400" cap="flat" cmpd="sng" algn="ctr">
            <a:solidFill>
              <a:srgbClr val="FF0000"/>
            </a:solidFill>
            <a:prstDash val="solid"/>
            <a:round/>
            <a:headEnd type="none" w="sm" len="sm"/>
            <a:tailEnd type="none" w="sm" len="sm"/>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27" name="TextBox 26"/>
          <p:cNvSpPr txBox="1"/>
          <p:nvPr/>
        </p:nvSpPr>
        <p:spPr>
          <a:xfrm>
            <a:off x="7920372" y="1952836"/>
            <a:ext cx="797013" cy="400110"/>
          </a:xfrm>
          <a:prstGeom prst="rect">
            <a:avLst/>
          </a:prstGeom>
          <a:noFill/>
        </p:spPr>
        <p:txBody>
          <a:bodyPr wrap="none" rtlCol="0">
            <a:spAutoFit/>
          </a:bodyPr>
          <a:lstStyle/>
          <a:p>
            <a:r>
              <a:rPr lang="en-US" sz="2000" dirty="0">
                <a:solidFill>
                  <a:srgbClr val="FF0000"/>
                </a:solidFill>
              </a:rPr>
              <a:t>d</a:t>
            </a:r>
            <a:r>
              <a:rPr lang="en-US" sz="2000" dirty="0" smtClean="0">
                <a:solidFill>
                  <a:srgbClr val="FF0000"/>
                </a:solidFill>
              </a:rPr>
              <a:t>=hill</a:t>
            </a:r>
            <a:endParaRPr lang="en-US" sz="2000" dirty="0">
              <a:solidFill>
                <a:srgbClr val="FF0000"/>
              </a:solidFill>
            </a:endParaRPr>
          </a:p>
        </p:txBody>
      </p:sp>
      <p:cxnSp>
        <p:nvCxnSpPr>
          <p:cNvPr id="30" name="Straight Connector 29"/>
          <p:cNvCxnSpPr/>
          <p:nvPr/>
        </p:nvCxnSpPr>
        <p:spPr bwMode="auto">
          <a:xfrm>
            <a:off x="8100392" y="3124550"/>
            <a:ext cx="0" cy="30445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31" name="TextBox 30"/>
          <p:cNvSpPr txBox="1"/>
          <p:nvPr/>
        </p:nvSpPr>
        <p:spPr>
          <a:xfrm>
            <a:off x="7920372" y="3284984"/>
            <a:ext cx="835870" cy="461665"/>
          </a:xfrm>
          <a:prstGeom prst="rect">
            <a:avLst/>
          </a:prstGeom>
          <a:noFill/>
        </p:spPr>
        <p:txBody>
          <a:bodyPr wrap="none" rtlCol="0">
            <a:spAutoFit/>
          </a:bodyPr>
          <a:lstStyle/>
          <a:p>
            <a:r>
              <a:rPr lang="en-US" dirty="0" err="1" smtClean="0"/>
              <a:t>CV</a:t>
            </a:r>
            <a:r>
              <a:rPr lang="en-US" baseline="-25000" dirty="0" err="1" smtClean="0"/>
              <a:t>opt</a:t>
            </a:r>
            <a:endParaRPr lang="en-US" baseline="-25000" dirty="0"/>
          </a:p>
        </p:txBody>
      </p:sp>
      <p:sp>
        <p:nvSpPr>
          <p:cNvPr id="29" name="TextBox 28"/>
          <p:cNvSpPr txBox="1"/>
          <p:nvPr/>
        </p:nvSpPr>
        <p:spPr>
          <a:xfrm>
            <a:off x="395207" y="1016732"/>
            <a:ext cx="4962764" cy="707886"/>
          </a:xfrm>
          <a:prstGeom prst="rect">
            <a:avLst/>
          </a:prstGeom>
          <a:noFill/>
        </p:spPr>
        <p:txBody>
          <a:bodyPr wrap="square" rtlCol="0">
            <a:spAutoFit/>
          </a:bodyPr>
          <a:lstStyle/>
          <a:p>
            <a:r>
              <a:rPr lang="en-US" sz="2000" b="1" i="1" dirty="0" smtClean="0">
                <a:solidFill>
                  <a:srgbClr val="FF0000"/>
                </a:solidFill>
                <a:latin typeface="Calibri" panose="020F0502020204030204" pitchFamily="34" charset="0"/>
              </a:rPr>
              <a:t>Objective: </a:t>
            </a:r>
            <a:r>
              <a:rPr lang="en-US" sz="2000" b="1" i="1" dirty="0" err="1" smtClean="0">
                <a:solidFill>
                  <a:srgbClr val="FF0000"/>
                </a:solidFill>
                <a:latin typeface="Calibri" panose="020F0502020204030204" pitchFamily="34" charset="0"/>
              </a:rPr>
              <a:t>Minemise</a:t>
            </a:r>
            <a:r>
              <a:rPr lang="en-US" sz="2000" b="1" i="1" dirty="0" smtClean="0">
                <a:solidFill>
                  <a:srgbClr val="FF0000"/>
                </a:solidFill>
                <a:latin typeface="Calibri" panose="020F0502020204030204" pitchFamily="34" charset="0"/>
              </a:rPr>
              <a:t> J=T</a:t>
            </a:r>
          </a:p>
          <a:p>
            <a:r>
              <a:rPr lang="en-US" sz="2000" b="1" i="1" dirty="0" smtClean="0">
                <a:solidFill>
                  <a:srgbClr val="FF0000"/>
                </a:solidFill>
                <a:latin typeface="Calibri" panose="020F0502020204030204" pitchFamily="34" charset="0"/>
              </a:rPr>
              <a:t>Any </a:t>
            </a:r>
            <a:r>
              <a:rPr lang="en-US" sz="2000" b="1" i="1" dirty="0" smtClean="0">
                <a:solidFill>
                  <a:srgbClr val="FF0000"/>
                </a:solidFill>
                <a:latin typeface="Calibri" panose="020F0502020204030204" pitchFamily="34" charset="0"/>
              </a:rPr>
              <a:t>self-optimizing variable to control ?</a:t>
            </a:r>
            <a:endParaRPr lang="en-US" sz="2000" b="1" i="1" dirty="0" smtClean="0">
              <a:latin typeface="Calibri" panose="020F0502020204030204" pitchFamily="34" charset="0"/>
            </a:endParaRPr>
          </a:p>
        </p:txBody>
      </p:sp>
      <p:sp>
        <p:nvSpPr>
          <p:cNvPr id="2" name="TextBox 1"/>
          <p:cNvSpPr txBox="1"/>
          <p:nvPr/>
        </p:nvSpPr>
        <p:spPr>
          <a:xfrm>
            <a:off x="352632" y="5193196"/>
            <a:ext cx="4475521" cy="461665"/>
          </a:xfrm>
          <a:prstGeom prst="rect">
            <a:avLst/>
          </a:prstGeom>
          <a:noFill/>
        </p:spPr>
        <p:txBody>
          <a:bodyPr wrap="none" rtlCol="0">
            <a:spAutoFit/>
          </a:bodyPr>
          <a:lstStyle/>
          <a:p>
            <a:r>
              <a:rPr lang="en-US" dirty="0" smtClean="0"/>
              <a:t>SELF-OPTIMIZING VARIABLE:</a:t>
            </a:r>
            <a:endParaRPr lang="en-US" dirty="0"/>
          </a:p>
        </p:txBody>
      </p:sp>
    </p:spTree>
    <p:extLst>
      <p:ext uri="{BB962C8B-B14F-4D97-AF65-F5344CB8AC3E}">
        <p14:creationId xmlns:p14="http://schemas.microsoft.com/office/powerpoint/2010/main" val="131610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7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animBg="1"/>
      <p:bldP spid="10" grpId="0"/>
      <p:bldP spid="22" grpId="0"/>
      <p:bldP spid="26" grpId="0" animBg="1"/>
      <p:bldP spid="28" grpId="0" animBg="1"/>
      <p:bldP spid="27" grpId="0"/>
      <p:bldP spid="31"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PLANTWIDE CONTROL</a:t>
            </a:r>
            <a:endParaRPr lang="en-US" dirty="0"/>
          </a:p>
        </p:txBody>
      </p:sp>
      <p:sp>
        <p:nvSpPr>
          <p:cNvPr id="3" name="Content Placeholder 2"/>
          <p:cNvSpPr>
            <a:spLocks noGrp="1"/>
          </p:cNvSpPr>
          <p:nvPr>
            <p:ph idx="1"/>
          </p:nvPr>
        </p:nvSpPr>
        <p:spPr>
          <a:xfrm>
            <a:off x="422275" y="1232756"/>
            <a:ext cx="7102053" cy="5220580"/>
          </a:xfrm>
        </p:spPr>
        <p:txBody>
          <a:bodyPr/>
          <a:lstStyle/>
          <a:p>
            <a:pPr marL="0" indent="0">
              <a:buNone/>
            </a:pPr>
            <a:r>
              <a:rPr lang="en-US" dirty="0" smtClean="0"/>
              <a:t>Top-down part </a:t>
            </a:r>
            <a:r>
              <a:rPr lang="en-US" b="0" dirty="0" smtClean="0"/>
              <a:t>(mainly steady-state):</a:t>
            </a:r>
          </a:p>
          <a:p>
            <a:r>
              <a:rPr lang="en-US" sz="1800" i="1" dirty="0" smtClean="0"/>
              <a:t>Step S4</a:t>
            </a:r>
            <a:r>
              <a:rPr lang="en-US" sz="1800" b="0" dirty="0" smtClean="0"/>
              <a:t>: </a:t>
            </a:r>
            <a:r>
              <a:rPr lang="en-US" sz="1800" dirty="0"/>
              <a:t>Select the location of </a:t>
            </a:r>
            <a:r>
              <a:rPr lang="en-US" sz="1800" dirty="0">
                <a:solidFill>
                  <a:srgbClr val="FF0000"/>
                </a:solidFill>
              </a:rPr>
              <a:t>throughput manipulator (TPM</a:t>
            </a:r>
            <a:r>
              <a:rPr lang="en-US" sz="1800" dirty="0" smtClean="0">
                <a:solidFill>
                  <a:srgbClr val="FF0000"/>
                </a:solidFill>
              </a:rPr>
              <a:t>)</a:t>
            </a:r>
            <a:endParaRPr lang="en-US" sz="1800" b="0" i="1" dirty="0" smtClean="0">
              <a:solidFill>
                <a:srgbClr val="FF0000"/>
              </a:solidFill>
            </a:endParaRPr>
          </a:p>
          <a:p>
            <a:pPr lvl="1"/>
            <a:r>
              <a:rPr lang="en-US" b="0" dirty="0" smtClean="0"/>
              <a:t>Q: </a:t>
            </a:r>
            <a:r>
              <a:rPr lang="en-US" i="1" dirty="0" smtClean="0"/>
              <a:t>Where should the plant’s “gas pedal”  (TPM) be located ?</a:t>
            </a:r>
          </a:p>
          <a:p>
            <a:pPr lvl="2"/>
            <a:r>
              <a:rPr lang="en-US" sz="1800" dirty="0" smtClean="0"/>
              <a:t>Usually </a:t>
            </a:r>
            <a:r>
              <a:rPr lang="en-US" sz="1800" dirty="0"/>
              <a:t>one for each plant</a:t>
            </a:r>
          </a:p>
          <a:p>
            <a:pPr lvl="2"/>
            <a:r>
              <a:rPr lang="en-US" sz="1800" dirty="0" smtClean="0"/>
              <a:t>The </a:t>
            </a:r>
            <a:r>
              <a:rPr lang="en-US" sz="1800" dirty="0"/>
              <a:t>location of the TPM is a </a:t>
            </a:r>
            <a:r>
              <a:rPr lang="en-US" sz="1800" b="1" dirty="0">
                <a:solidFill>
                  <a:srgbClr val="FF0000"/>
                </a:solidFill>
              </a:rPr>
              <a:t>dynamic issue </a:t>
            </a:r>
            <a:r>
              <a:rPr lang="en-US" sz="1800" dirty="0"/>
              <a:t>but </a:t>
            </a:r>
            <a:r>
              <a:rPr lang="en-US" sz="1800" dirty="0" smtClean="0"/>
              <a:t>has an </a:t>
            </a:r>
            <a:r>
              <a:rPr lang="en-US" sz="1800" dirty="0"/>
              <a:t>economic </a:t>
            </a:r>
            <a:r>
              <a:rPr lang="en-US" sz="1800" dirty="0" smtClean="0"/>
              <a:t>impact</a:t>
            </a:r>
          </a:p>
          <a:p>
            <a:pPr marL="914400" lvl="2" indent="0">
              <a:buNone/>
            </a:pPr>
            <a:endParaRPr lang="en-US" sz="1800" dirty="0" smtClean="0"/>
          </a:p>
          <a:p>
            <a:pPr lvl="1"/>
            <a:r>
              <a:rPr lang="en-US" i="1" dirty="0" smtClean="0"/>
              <a:t>A: Often located at the feed, but </a:t>
            </a:r>
          </a:p>
          <a:p>
            <a:pPr lvl="2"/>
            <a:r>
              <a:rPr lang="en-US" sz="1800" i="1" dirty="0" smtClean="0"/>
              <a:t>to maximize throughput (</a:t>
            </a:r>
            <a:r>
              <a:rPr lang="en-US" sz="1800" b="1" dirty="0"/>
              <a:t>M</a:t>
            </a:r>
            <a:r>
              <a:rPr lang="en-US" sz="1800" b="1" i="1" dirty="0" smtClean="0"/>
              <a:t>ode 2</a:t>
            </a:r>
            <a:r>
              <a:rPr lang="en-US" sz="1800" i="1" dirty="0" smtClean="0"/>
              <a:t>), should be located </a:t>
            </a:r>
            <a:br>
              <a:rPr lang="en-US" sz="1800" i="1" dirty="0" smtClean="0"/>
            </a:br>
            <a:r>
              <a:rPr lang="en-US" sz="1800" i="1" dirty="0" smtClean="0"/>
              <a:t>close the production </a:t>
            </a:r>
            <a:r>
              <a:rPr lang="en-US" sz="1800" b="1" i="1" dirty="0" smtClean="0">
                <a:solidFill>
                  <a:srgbClr val="FF0000"/>
                </a:solidFill>
              </a:rPr>
              <a:t>bottleneck</a:t>
            </a:r>
            <a:endParaRPr lang="en-US" sz="1800" i="1" dirty="0" smtClean="0"/>
          </a:p>
          <a:p>
            <a:pPr lvl="2"/>
            <a:r>
              <a:rPr lang="en-US" sz="1800" dirty="0"/>
              <a:t>t</a:t>
            </a:r>
            <a:r>
              <a:rPr lang="en-US" sz="1800" dirty="0" smtClean="0"/>
              <a:t>o avoid “snowballing”, </a:t>
            </a:r>
            <a:r>
              <a:rPr lang="en-US" sz="1800" i="1" dirty="0" smtClean="0"/>
              <a:t>locate inside recycle loop</a:t>
            </a:r>
            <a:endParaRPr lang="en-US" sz="4800" b="0" i="1" dirty="0" smtClean="0"/>
          </a:p>
        </p:txBody>
      </p:sp>
    </p:spTree>
    <p:extLst>
      <p:ext uri="{BB962C8B-B14F-4D97-AF65-F5344CB8AC3E}">
        <p14:creationId xmlns:p14="http://schemas.microsoft.com/office/powerpoint/2010/main" val="83846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PLANTWIDE CONTROL</a:t>
            </a:r>
            <a:endParaRPr lang="en-US" dirty="0"/>
          </a:p>
        </p:txBody>
      </p:sp>
      <p:sp>
        <p:nvSpPr>
          <p:cNvPr id="3" name="Content Placeholder 2"/>
          <p:cNvSpPr>
            <a:spLocks noGrp="1"/>
          </p:cNvSpPr>
          <p:nvPr>
            <p:ph idx="1"/>
          </p:nvPr>
        </p:nvSpPr>
        <p:spPr>
          <a:xfrm>
            <a:off x="422275" y="1232756"/>
            <a:ext cx="4977817" cy="5220580"/>
          </a:xfrm>
        </p:spPr>
        <p:txBody>
          <a:bodyPr/>
          <a:lstStyle/>
          <a:p>
            <a:pPr marL="0" indent="0">
              <a:buNone/>
            </a:pPr>
            <a:r>
              <a:rPr lang="en-US" dirty="0" smtClean="0"/>
              <a:t>Bottom-up part </a:t>
            </a:r>
            <a:r>
              <a:rPr lang="en-US" b="0" dirty="0"/>
              <a:t>(mainly </a:t>
            </a:r>
            <a:r>
              <a:rPr lang="en-US" b="0" dirty="0" smtClean="0"/>
              <a:t>dynamic):</a:t>
            </a:r>
          </a:p>
          <a:p>
            <a:r>
              <a:rPr lang="en-US" sz="1800" i="1" dirty="0" smtClean="0"/>
              <a:t>Step S5</a:t>
            </a:r>
            <a:r>
              <a:rPr lang="en-US" sz="1800" dirty="0" smtClean="0"/>
              <a:t>: </a:t>
            </a:r>
            <a:r>
              <a:rPr lang="en-US" sz="1800" dirty="0"/>
              <a:t>Select the control structure for the </a:t>
            </a:r>
            <a:r>
              <a:rPr lang="en-US" sz="1800" dirty="0">
                <a:solidFill>
                  <a:srgbClr val="FF0000"/>
                </a:solidFill>
              </a:rPr>
              <a:t>Regulatory Control </a:t>
            </a:r>
            <a:r>
              <a:rPr lang="en-US" sz="1800" dirty="0" smtClean="0">
                <a:solidFill>
                  <a:srgbClr val="FF0000"/>
                </a:solidFill>
              </a:rPr>
              <a:t>layer</a:t>
            </a:r>
            <a:endParaRPr lang="en-US" sz="1800" b="0" dirty="0" smtClean="0">
              <a:solidFill>
                <a:srgbClr val="FF0000"/>
              </a:solidFill>
            </a:endParaRPr>
          </a:p>
          <a:p>
            <a:pPr lvl="1"/>
            <a:r>
              <a:rPr lang="en-US" dirty="0" smtClean="0"/>
              <a:t>Q</a:t>
            </a:r>
            <a:r>
              <a:rPr lang="en-US" baseline="-25000" dirty="0" smtClean="0"/>
              <a:t>1</a:t>
            </a:r>
            <a:r>
              <a:rPr lang="en-US" dirty="0" smtClean="0"/>
              <a:t>: </a:t>
            </a:r>
            <a:r>
              <a:rPr lang="en-US" i="1" dirty="0"/>
              <a:t>What variables </a:t>
            </a:r>
            <a:r>
              <a:rPr lang="en-US" i="1" dirty="0" smtClean="0">
                <a:solidFill>
                  <a:srgbClr val="FF0000"/>
                </a:solidFill>
              </a:rPr>
              <a:t>(CV2) </a:t>
            </a:r>
            <a:r>
              <a:rPr lang="en-US" i="1" dirty="0" smtClean="0"/>
              <a:t>should </a:t>
            </a:r>
            <a:r>
              <a:rPr lang="en-US" i="1" dirty="0"/>
              <a:t>be controlled to stabilize the </a:t>
            </a:r>
            <a:r>
              <a:rPr lang="en-US" i="1" dirty="0" smtClean="0"/>
              <a:t>plant operation ?</a:t>
            </a:r>
            <a:endParaRPr lang="en-US" dirty="0" smtClean="0"/>
          </a:p>
          <a:p>
            <a:pPr lvl="1"/>
            <a:r>
              <a:rPr lang="en-US" i="1" dirty="0" smtClean="0"/>
              <a:t>A</a:t>
            </a:r>
            <a:r>
              <a:rPr lang="en-US" i="1" baseline="-25000" dirty="0" smtClean="0"/>
              <a:t>1</a:t>
            </a:r>
            <a:r>
              <a:rPr lang="en-US" i="1" dirty="0" smtClean="0"/>
              <a:t>: </a:t>
            </a:r>
            <a:r>
              <a:rPr lang="en-US" dirty="0" smtClean="0"/>
              <a:t>Select “</a:t>
            </a:r>
            <a:r>
              <a:rPr lang="en-US" dirty="0"/>
              <a:t>drifting” process variables </a:t>
            </a:r>
            <a:r>
              <a:rPr lang="en-US" dirty="0" smtClean="0"/>
              <a:t/>
            </a:r>
            <a:br>
              <a:rPr lang="en-US" dirty="0" smtClean="0"/>
            </a:br>
            <a:r>
              <a:rPr lang="en-US" b="1" dirty="0" smtClean="0">
                <a:solidFill>
                  <a:srgbClr val="FF0000"/>
                </a:solidFill>
              </a:rPr>
              <a:t>CV</a:t>
            </a:r>
            <a:r>
              <a:rPr lang="en-US" b="1" baseline="-25000" dirty="0" smtClean="0">
                <a:solidFill>
                  <a:srgbClr val="FF0000"/>
                </a:solidFill>
              </a:rPr>
              <a:t>2</a:t>
            </a:r>
            <a:r>
              <a:rPr lang="en-US" dirty="0" smtClean="0">
                <a:solidFill>
                  <a:srgbClr val="FF0000"/>
                </a:solidFill>
              </a:rPr>
              <a:t> </a:t>
            </a:r>
            <a:r>
              <a:rPr lang="en-US" dirty="0"/>
              <a:t>= </a:t>
            </a:r>
            <a:r>
              <a:rPr lang="en-US" b="1" dirty="0" smtClean="0"/>
              <a:t>H</a:t>
            </a:r>
            <a:r>
              <a:rPr lang="en-US" b="1" baseline="-25000" dirty="0" smtClean="0"/>
              <a:t>2</a:t>
            </a:r>
            <a:r>
              <a:rPr lang="en-US" b="1" dirty="0" smtClean="0"/>
              <a:t>y</a:t>
            </a:r>
            <a:r>
              <a:rPr lang="en-US" b="1" baseline="-25000" dirty="0" smtClean="0"/>
              <a:t>m</a:t>
            </a:r>
            <a:r>
              <a:rPr lang="en-US" dirty="0" smtClean="0"/>
              <a:t> </a:t>
            </a:r>
            <a:r>
              <a:rPr lang="en-US" dirty="0"/>
              <a:t>that need to be controlled to ensure safe </a:t>
            </a:r>
            <a:r>
              <a:rPr lang="en-US" dirty="0" smtClean="0"/>
              <a:t>and stable operation </a:t>
            </a:r>
            <a:br>
              <a:rPr lang="en-US" dirty="0" smtClean="0"/>
            </a:br>
            <a:r>
              <a:rPr lang="en-US" dirty="0" smtClean="0"/>
              <a:t>e.g</a:t>
            </a:r>
            <a:r>
              <a:rPr lang="en-US" dirty="0"/>
              <a:t>. inventories, pressures, temperatures</a:t>
            </a:r>
            <a:r>
              <a:rPr lang="en-US" dirty="0" smtClean="0"/>
              <a:t>.</a:t>
            </a:r>
          </a:p>
          <a:p>
            <a:pPr lvl="1"/>
            <a:endParaRPr lang="en-US" dirty="0" smtClean="0"/>
          </a:p>
          <a:p>
            <a:pPr lvl="1"/>
            <a:r>
              <a:rPr lang="en-US" dirty="0" smtClean="0"/>
              <a:t>Q</a:t>
            </a:r>
            <a:r>
              <a:rPr lang="en-US" baseline="-25000" dirty="0" smtClean="0"/>
              <a:t>2</a:t>
            </a:r>
            <a:r>
              <a:rPr lang="en-US" dirty="0" smtClean="0"/>
              <a:t>: H</a:t>
            </a:r>
            <a:r>
              <a:rPr lang="en-US" i="1" dirty="0" smtClean="0"/>
              <a:t>ow should CV</a:t>
            </a:r>
            <a:r>
              <a:rPr lang="en-US" i="1" baseline="-25000" dirty="0" smtClean="0"/>
              <a:t>2</a:t>
            </a:r>
            <a:r>
              <a:rPr lang="en-US" i="1" dirty="0" smtClean="0"/>
              <a:t> be controlled (pairing)?</a:t>
            </a:r>
            <a:endParaRPr lang="en-US" dirty="0"/>
          </a:p>
          <a:p>
            <a:pPr lvl="1"/>
            <a:r>
              <a:rPr lang="en-US" dirty="0" smtClean="0"/>
              <a:t>A</a:t>
            </a:r>
            <a:r>
              <a:rPr lang="en-US" baseline="-25000" dirty="0" smtClean="0"/>
              <a:t>2</a:t>
            </a:r>
            <a:r>
              <a:rPr lang="en-US" dirty="0" smtClean="0"/>
              <a:t>: Controllability analysis</a:t>
            </a:r>
            <a:endParaRPr lang="en-US" dirty="0"/>
          </a:p>
          <a:p>
            <a:pPr marL="457200" lvl="1" indent="0">
              <a:buNone/>
            </a:pPr>
            <a:r>
              <a:rPr lang="en-US" dirty="0" smtClean="0"/>
              <a:t> </a:t>
            </a:r>
          </a:p>
        </p:txBody>
      </p:sp>
      <p:sp>
        <p:nvSpPr>
          <p:cNvPr id="5" name="Text Placeholder 4"/>
          <p:cNvSpPr>
            <a:spLocks noGrp="1"/>
          </p:cNvSpPr>
          <p:nvPr>
            <p:ph type="body" sz="quarter" idx="11"/>
          </p:nvPr>
        </p:nvSpPr>
        <p:spPr/>
        <p:txBody>
          <a:bodyPr/>
          <a:lstStyle/>
          <a:p>
            <a:pPr marL="0" indent="0">
              <a:buNone/>
            </a:pPr>
            <a:r>
              <a:rPr lang="en-US" dirty="0" smtClean="0"/>
              <a:t>Figure 1: Typical </a:t>
            </a:r>
            <a:r>
              <a:rPr lang="en-US" dirty="0"/>
              <a:t>control hierarchy in a chemical plant</a:t>
            </a:r>
          </a:p>
        </p:txBody>
      </p:sp>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43" r="-243"/>
          <a:stretch/>
        </p:blipFill>
        <p:spPr/>
      </p:pic>
      <p:sp>
        <p:nvSpPr>
          <p:cNvPr id="6" name="Oval 5"/>
          <p:cNvSpPr/>
          <p:nvPr/>
        </p:nvSpPr>
        <p:spPr bwMode="auto">
          <a:xfrm>
            <a:off x="7445920" y="3248980"/>
            <a:ext cx="1008112" cy="576064"/>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7" name="Oval 6"/>
          <p:cNvSpPr/>
          <p:nvPr/>
        </p:nvSpPr>
        <p:spPr bwMode="auto">
          <a:xfrm>
            <a:off x="5904148" y="3341930"/>
            <a:ext cx="1541772" cy="699138"/>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23462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PLANTWIDE CONTROL</a:t>
            </a:r>
            <a:endParaRPr lang="en-US" dirty="0"/>
          </a:p>
        </p:txBody>
      </p:sp>
      <p:sp>
        <p:nvSpPr>
          <p:cNvPr id="3" name="Content Placeholder 2"/>
          <p:cNvSpPr>
            <a:spLocks noGrp="1"/>
          </p:cNvSpPr>
          <p:nvPr>
            <p:ph idx="1"/>
          </p:nvPr>
        </p:nvSpPr>
        <p:spPr>
          <a:xfrm>
            <a:off x="422275" y="1232756"/>
            <a:ext cx="4977817" cy="5220580"/>
          </a:xfrm>
        </p:spPr>
        <p:txBody>
          <a:bodyPr/>
          <a:lstStyle/>
          <a:p>
            <a:pPr marL="0" indent="0">
              <a:buNone/>
            </a:pPr>
            <a:r>
              <a:rPr lang="en-US" dirty="0" smtClean="0"/>
              <a:t>Bottom-up part </a:t>
            </a:r>
            <a:r>
              <a:rPr lang="en-US" b="0" dirty="0"/>
              <a:t>(mainly </a:t>
            </a:r>
            <a:r>
              <a:rPr lang="en-US" b="0" dirty="0" smtClean="0"/>
              <a:t>dynamic):</a:t>
            </a:r>
          </a:p>
          <a:p>
            <a:r>
              <a:rPr lang="en-US" sz="1800" i="1" dirty="0" smtClean="0"/>
              <a:t>Step S6</a:t>
            </a:r>
            <a:r>
              <a:rPr lang="en-US" sz="1800" b="0" dirty="0" smtClean="0"/>
              <a:t>: </a:t>
            </a:r>
            <a:r>
              <a:rPr lang="en-US" sz="1800" dirty="0"/>
              <a:t>Select the control structure for the </a:t>
            </a:r>
            <a:r>
              <a:rPr lang="en-US" sz="1800" dirty="0">
                <a:solidFill>
                  <a:srgbClr val="FF0000"/>
                </a:solidFill>
              </a:rPr>
              <a:t>Supervisory </a:t>
            </a:r>
            <a:r>
              <a:rPr lang="en-US" sz="1800" dirty="0" smtClean="0">
                <a:solidFill>
                  <a:srgbClr val="FF0000"/>
                </a:solidFill>
              </a:rPr>
              <a:t>(Advanced) Control </a:t>
            </a:r>
            <a:r>
              <a:rPr lang="en-US" sz="1800" dirty="0" smtClean="0">
                <a:solidFill>
                  <a:srgbClr val="FF0000"/>
                </a:solidFill>
              </a:rPr>
              <a:t>layer</a:t>
            </a:r>
            <a:endParaRPr lang="en-US" sz="1800" b="0" dirty="0" smtClean="0">
              <a:solidFill>
                <a:srgbClr val="FF0000"/>
              </a:solidFill>
            </a:endParaRPr>
          </a:p>
          <a:p>
            <a:pPr lvl="1"/>
            <a:r>
              <a:rPr lang="en-US" i="1" dirty="0" smtClean="0"/>
              <a:t>How </a:t>
            </a:r>
            <a:r>
              <a:rPr lang="en-US" i="1" dirty="0"/>
              <a:t>should the economic controlled variables </a:t>
            </a:r>
            <a:r>
              <a:rPr lang="en-US" b="1" i="1" dirty="0"/>
              <a:t>CV</a:t>
            </a:r>
            <a:r>
              <a:rPr lang="en-US" b="1" i="1" baseline="-25000" dirty="0"/>
              <a:t>1</a:t>
            </a:r>
            <a:r>
              <a:rPr lang="en-US" i="1" dirty="0"/>
              <a:t> be controlled </a:t>
            </a:r>
            <a:r>
              <a:rPr lang="en-US" i="1" dirty="0" smtClean="0"/>
              <a:t>?</a:t>
            </a:r>
          </a:p>
          <a:p>
            <a:pPr marL="457200" lvl="1" indent="0">
              <a:buNone/>
            </a:pPr>
            <a:r>
              <a:rPr lang="en-US" dirty="0" smtClean="0"/>
              <a:t>      (MVs: Setpoints CV</a:t>
            </a:r>
            <a:r>
              <a:rPr lang="en-US" baseline="-25000" dirty="0" smtClean="0"/>
              <a:t>2s</a:t>
            </a:r>
            <a:r>
              <a:rPr lang="en-US" dirty="0" smtClean="0"/>
              <a:t> to regulatory layer)</a:t>
            </a:r>
          </a:p>
          <a:p>
            <a:pPr marL="457200" lvl="1" indent="0">
              <a:buNone/>
            </a:pPr>
            <a:endParaRPr lang="en-US" dirty="0" smtClean="0"/>
          </a:p>
          <a:p>
            <a:pPr marL="457200" lvl="1" indent="0">
              <a:buNone/>
            </a:pPr>
            <a:r>
              <a:rPr lang="en-US" dirty="0" smtClean="0"/>
              <a:t>Two alternatives: </a:t>
            </a:r>
          </a:p>
          <a:p>
            <a:pPr lvl="1"/>
            <a:r>
              <a:rPr lang="en-US" dirty="0" smtClean="0"/>
              <a:t>Multivariable </a:t>
            </a:r>
            <a:r>
              <a:rPr lang="en-US" dirty="0"/>
              <a:t>controller (e.g. MPC) </a:t>
            </a:r>
            <a:endParaRPr lang="en-US" dirty="0" smtClean="0"/>
          </a:p>
          <a:p>
            <a:pPr lvl="1"/>
            <a:r>
              <a:rPr lang="en-US" dirty="0" smtClean="0"/>
              <a:t>Mix </a:t>
            </a:r>
            <a:r>
              <a:rPr lang="en-US" dirty="0"/>
              <a:t>of various </a:t>
            </a:r>
            <a:r>
              <a:rPr lang="en-US" dirty="0" smtClean="0"/>
              <a:t>“</a:t>
            </a:r>
            <a:r>
              <a:rPr lang="en-US" dirty="0"/>
              <a:t>advanced” </a:t>
            </a:r>
            <a:r>
              <a:rPr lang="en-US" dirty="0" smtClean="0"/>
              <a:t>controllers including PID,  </a:t>
            </a:r>
            <a:r>
              <a:rPr lang="en-US" dirty="0"/>
              <a:t>selectors, </a:t>
            </a:r>
            <a:r>
              <a:rPr lang="en-US" dirty="0" smtClean="0"/>
              <a:t>feedforward…</a:t>
            </a:r>
            <a:endParaRPr lang="en-US" sz="5400" i="1" dirty="0"/>
          </a:p>
          <a:p>
            <a:pPr marL="457200" lvl="1" indent="0">
              <a:buNone/>
            </a:pPr>
            <a:endParaRPr lang="en-US" dirty="0" smtClean="0"/>
          </a:p>
        </p:txBody>
      </p:sp>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43" r="-243"/>
          <a:stretch/>
        </p:blipFill>
        <p:spPr/>
      </p:pic>
      <p:sp>
        <p:nvSpPr>
          <p:cNvPr id="6" name="Oval 5"/>
          <p:cNvSpPr/>
          <p:nvPr/>
        </p:nvSpPr>
        <p:spPr bwMode="auto">
          <a:xfrm>
            <a:off x="6048164" y="2276872"/>
            <a:ext cx="1440160" cy="828092"/>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 name="Text Placeholder 3"/>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996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PLANTWIDE CONTROL</a:t>
            </a:r>
            <a:endParaRPr lang="en-US" dirty="0"/>
          </a:p>
        </p:txBody>
      </p:sp>
      <p:sp>
        <p:nvSpPr>
          <p:cNvPr id="3" name="Content Placeholder 2"/>
          <p:cNvSpPr>
            <a:spLocks noGrp="1"/>
          </p:cNvSpPr>
          <p:nvPr>
            <p:ph idx="1"/>
          </p:nvPr>
        </p:nvSpPr>
        <p:spPr>
          <a:xfrm>
            <a:off x="422275" y="1232756"/>
            <a:ext cx="4977817" cy="5220580"/>
          </a:xfrm>
        </p:spPr>
        <p:txBody>
          <a:bodyPr/>
          <a:lstStyle/>
          <a:p>
            <a:pPr marL="0" indent="0">
              <a:buNone/>
            </a:pPr>
            <a:r>
              <a:rPr lang="en-US" dirty="0" smtClean="0"/>
              <a:t>Bottom-up part </a:t>
            </a:r>
            <a:r>
              <a:rPr lang="en-US" b="0" dirty="0"/>
              <a:t>(mainly </a:t>
            </a:r>
            <a:r>
              <a:rPr lang="en-US" b="0" dirty="0" smtClean="0"/>
              <a:t>dynamic):</a:t>
            </a:r>
          </a:p>
          <a:p>
            <a:r>
              <a:rPr lang="en-US" sz="1800" i="1" dirty="0" smtClean="0"/>
              <a:t>Step S7</a:t>
            </a:r>
            <a:r>
              <a:rPr lang="en-US" sz="1800" b="0" dirty="0" smtClean="0"/>
              <a:t>: </a:t>
            </a:r>
            <a:r>
              <a:rPr lang="en-US" sz="1800" dirty="0"/>
              <a:t>Select the control structure for the </a:t>
            </a:r>
            <a:r>
              <a:rPr lang="en-US" sz="1800" dirty="0" smtClean="0">
                <a:solidFill>
                  <a:srgbClr val="FF0000"/>
                </a:solidFill>
              </a:rPr>
              <a:t>Process </a:t>
            </a:r>
            <a:r>
              <a:rPr lang="en-US" sz="1800" dirty="0">
                <a:solidFill>
                  <a:srgbClr val="FF0000"/>
                </a:solidFill>
              </a:rPr>
              <a:t>Optimization </a:t>
            </a:r>
            <a:r>
              <a:rPr lang="en-US" sz="1800" dirty="0" smtClean="0">
                <a:solidFill>
                  <a:srgbClr val="FF0000"/>
                </a:solidFill>
              </a:rPr>
              <a:t>layer</a:t>
            </a:r>
            <a:r>
              <a:rPr lang="en-US" sz="1800" b="0" dirty="0" smtClean="0"/>
              <a:t> </a:t>
            </a:r>
            <a:r>
              <a:rPr lang="en-US" sz="1800" b="0" dirty="0" smtClean="0"/>
              <a:t> (RTO)</a:t>
            </a:r>
          </a:p>
          <a:p>
            <a:pPr lvl="1"/>
            <a:r>
              <a:rPr lang="en-US" sz="1600" i="1" dirty="0" smtClean="0"/>
              <a:t>How should the optimal setpoints for </a:t>
            </a:r>
            <a:r>
              <a:rPr lang="en-US" sz="1600" b="1" i="1" dirty="0" smtClean="0"/>
              <a:t>CV</a:t>
            </a:r>
            <a:r>
              <a:rPr lang="en-US" sz="1600" b="1" i="1" baseline="-25000" dirty="0" smtClean="0"/>
              <a:t>1</a:t>
            </a:r>
            <a:r>
              <a:rPr lang="en-US" sz="1600" i="1" dirty="0" smtClean="0"/>
              <a:t> be updated ?</a:t>
            </a:r>
          </a:p>
          <a:p>
            <a:pPr lvl="1"/>
            <a:endParaRPr lang="en-US" sz="1600" i="1" dirty="0"/>
          </a:p>
          <a:p>
            <a:pPr marL="457200" lvl="1" indent="0">
              <a:buNone/>
            </a:pPr>
            <a:r>
              <a:rPr lang="en-US" sz="1600" dirty="0" smtClean="0"/>
              <a:t>A good choice of controlled variables (CV1) may </a:t>
            </a:r>
            <a:r>
              <a:rPr lang="en-US" sz="1600" dirty="0"/>
              <a:t>remove the need for this layer.</a:t>
            </a:r>
          </a:p>
          <a:p>
            <a:pPr lvl="1"/>
            <a:endParaRPr lang="en-US" sz="1600" i="1" dirty="0"/>
          </a:p>
        </p:txBody>
      </p:sp>
      <p:sp>
        <p:nvSpPr>
          <p:cNvPr id="5" name="Text Placeholder 4"/>
          <p:cNvSpPr>
            <a:spLocks noGrp="1"/>
          </p:cNvSpPr>
          <p:nvPr>
            <p:ph type="body" sz="quarter" idx="11"/>
          </p:nvPr>
        </p:nvSpPr>
        <p:spPr/>
        <p:txBody>
          <a:bodyPr/>
          <a:lstStyle/>
          <a:p>
            <a:pPr marL="0" indent="0">
              <a:buNone/>
            </a:pPr>
            <a:r>
              <a:rPr lang="en-US" dirty="0" smtClean="0"/>
              <a:t>Figure 1: Typical </a:t>
            </a:r>
            <a:r>
              <a:rPr lang="en-US" dirty="0"/>
              <a:t>control hierarchy in a chemical plant</a:t>
            </a:r>
          </a:p>
        </p:txBody>
      </p:sp>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43" r="-243"/>
          <a:stretch/>
        </p:blipFill>
        <p:spPr/>
      </p:pic>
      <p:sp>
        <p:nvSpPr>
          <p:cNvPr id="6" name="Oval 5"/>
          <p:cNvSpPr/>
          <p:nvPr/>
        </p:nvSpPr>
        <p:spPr bwMode="auto">
          <a:xfrm>
            <a:off x="6048164" y="1232756"/>
            <a:ext cx="1440160" cy="828092"/>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7" name="Oval 6"/>
          <p:cNvSpPr/>
          <p:nvPr/>
        </p:nvSpPr>
        <p:spPr bwMode="auto">
          <a:xfrm>
            <a:off x="6050117" y="1916832"/>
            <a:ext cx="826139" cy="432048"/>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25998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REACTOR-SEPARATOR- RECYCLE </a:t>
            </a:r>
            <a:br>
              <a:rPr lang="en-US" dirty="0" smtClean="0"/>
            </a:br>
            <a:r>
              <a:rPr lang="en-US" dirty="0" smtClean="0"/>
              <a:t>CASE STUDY (Luyben)</a:t>
            </a:r>
            <a:endParaRPr lang="en-US" dirty="0"/>
          </a:p>
        </p:txBody>
      </p:sp>
      <p:sp>
        <p:nvSpPr>
          <p:cNvPr id="3" name="Content Placeholder 2"/>
          <p:cNvSpPr>
            <a:spLocks noGrp="1"/>
          </p:cNvSpPr>
          <p:nvPr>
            <p:ph idx="1"/>
          </p:nvPr>
        </p:nvSpPr>
        <p:spPr>
          <a:xfrm>
            <a:off x="251520" y="728700"/>
            <a:ext cx="4365749" cy="5040560"/>
          </a:xfrm>
        </p:spPr>
        <p:txBody>
          <a:bodyPr/>
          <a:lstStyle/>
          <a:p>
            <a:pPr marL="0" indent="0">
              <a:buNone/>
            </a:pPr>
            <a:endParaRPr lang="en-US" i="1" dirty="0" smtClean="0"/>
          </a:p>
          <a:p>
            <a:pPr marL="0" indent="0">
              <a:buNone/>
            </a:pPr>
            <a:endParaRPr lang="en-US" b="0" i="1" dirty="0" smtClean="0"/>
          </a:p>
          <a:p>
            <a:r>
              <a:rPr lang="en-US" b="0" dirty="0" smtClean="0"/>
              <a:t>Feed </a:t>
            </a:r>
            <a:r>
              <a:rPr lang="en-US" dirty="0">
                <a:solidFill>
                  <a:srgbClr val="FF0000"/>
                </a:solidFill>
              </a:rPr>
              <a:t>F</a:t>
            </a:r>
            <a:r>
              <a:rPr lang="en-US" baseline="-25000" dirty="0">
                <a:solidFill>
                  <a:srgbClr val="FF0000"/>
                </a:solidFill>
              </a:rPr>
              <a:t>0  </a:t>
            </a:r>
            <a:r>
              <a:rPr lang="en-US" b="0" dirty="0"/>
              <a:t>contains  </a:t>
            </a:r>
            <a:r>
              <a:rPr lang="en-US" b="0" dirty="0" smtClean="0"/>
              <a:t>mostly </a:t>
            </a:r>
            <a:r>
              <a:rPr lang="en-US" i="1" dirty="0" smtClean="0">
                <a:latin typeface="Gigi" panose="04040504061007020D02" pitchFamily="82" charset="0"/>
              </a:rPr>
              <a:t>A</a:t>
            </a:r>
            <a:r>
              <a:rPr lang="en-US" i="1" dirty="0">
                <a:latin typeface="Gigi" panose="04040504061007020D02" pitchFamily="82" charset="0"/>
              </a:rPr>
              <a:t>.</a:t>
            </a:r>
            <a:r>
              <a:rPr lang="en-US" b="0" i="1" dirty="0"/>
              <a:t> </a:t>
            </a:r>
            <a:endParaRPr lang="en-US" b="0" i="1" dirty="0" smtClean="0"/>
          </a:p>
          <a:p>
            <a:r>
              <a:rPr lang="en-US" dirty="0" smtClean="0"/>
              <a:t>Reactor (CSTR)</a:t>
            </a:r>
            <a:endParaRPr lang="en-US" dirty="0" smtClean="0"/>
          </a:p>
          <a:p>
            <a:pPr lvl="1"/>
            <a:r>
              <a:rPr lang="en-US" dirty="0"/>
              <a:t>1</a:t>
            </a:r>
            <a:r>
              <a:rPr lang="en-US" baseline="30000" dirty="0"/>
              <a:t>st </a:t>
            </a:r>
            <a:r>
              <a:rPr lang="en-US" dirty="0"/>
              <a:t>order </a:t>
            </a:r>
            <a:r>
              <a:rPr lang="en-US" i="1" dirty="0">
                <a:latin typeface="Gigi" panose="04040504061007020D02" pitchFamily="82" charset="0"/>
              </a:rPr>
              <a:t>A</a:t>
            </a:r>
            <a:r>
              <a:rPr lang="en-US" dirty="0"/>
              <a:t>   -&gt; </a:t>
            </a:r>
            <a:r>
              <a:rPr lang="en-US" i="1" dirty="0">
                <a:latin typeface="Gigi" panose="04040504061007020D02" pitchFamily="82" charset="0"/>
              </a:rPr>
              <a:t>B </a:t>
            </a:r>
            <a:r>
              <a:rPr lang="en-US" dirty="0"/>
              <a:t> reaction</a:t>
            </a:r>
          </a:p>
          <a:p>
            <a:pPr lvl="1"/>
            <a:r>
              <a:rPr lang="en-US" dirty="0" smtClean="0"/>
              <a:t>Constant </a:t>
            </a:r>
            <a:r>
              <a:rPr lang="en-US" dirty="0" smtClean="0"/>
              <a:t>temperature</a:t>
            </a:r>
          </a:p>
          <a:p>
            <a:r>
              <a:rPr lang="en-US" dirty="0" smtClean="0"/>
              <a:t>Separator (distillation column)</a:t>
            </a:r>
          </a:p>
          <a:p>
            <a:pPr lvl="1"/>
            <a:r>
              <a:rPr lang="en-US" i="1" dirty="0" smtClean="0"/>
              <a:t>Distillate </a:t>
            </a:r>
            <a:r>
              <a:rPr lang="en-US" b="1" i="1" dirty="0">
                <a:solidFill>
                  <a:srgbClr val="FF0000"/>
                </a:solidFill>
              </a:rPr>
              <a:t>D</a:t>
            </a:r>
            <a:r>
              <a:rPr lang="en-US" i="1" dirty="0"/>
              <a:t> (mostly </a:t>
            </a:r>
            <a:r>
              <a:rPr lang="en-US" i="1" dirty="0">
                <a:latin typeface="Gigi" panose="04040504061007020D02" pitchFamily="82" charset="0"/>
              </a:rPr>
              <a:t>A</a:t>
            </a:r>
            <a:r>
              <a:rPr lang="en-US" i="1" dirty="0"/>
              <a:t> ): recycled back to CSTR.</a:t>
            </a:r>
          </a:p>
          <a:p>
            <a:pPr lvl="1"/>
            <a:r>
              <a:rPr lang="en-US" i="1" dirty="0"/>
              <a:t>Bottom </a:t>
            </a:r>
            <a:r>
              <a:rPr lang="en-US" i="1" dirty="0" smtClean="0"/>
              <a:t>product </a:t>
            </a:r>
            <a:r>
              <a:rPr lang="en-US" b="1" i="1" dirty="0">
                <a:solidFill>
                  <a:srgbClr val="FF0000"/>
                </a:solidFill>
              </a:rPr>
              <a:t>B</a:t>
            </a:r>
            <a:r>
              <a:rPr lang="en-US" i="1" dirty="0"/>
              <a:t> (mostly </a:t>
            </a:r>
            <a:r>
              <a:rPr lang="en-US" i="1" dirty="0">
                <a:latin typeface="Gigi" panose="04040504061007020D02" pitchFamily="82" charset="0"/>
              </a:rPr>
              <a:t>B</a:t>
            </a:r>
            <a:r>
              <a:rPr lang="en-US" i="1" dirty="0"/>
              <a:t> </a:t>
            </a:r>
            <a:r>
              <a:rPr lang="en-US" i="1" dirty="0" smtClean="0"/>
              <a:t>)</a:t>
            </a:r>
            <a:endParaRPr lang="en-US" dirty="0"/>
          </a:p>
          <a:p>
            <a:pPr lvl="1"/>
            <a:r>
              <a:rPr lang="en-US" dirty="0" smtClean="0"/>
              <a:t>22 </a:t>
            </a:r>
            <a:r>
              <a:rPr lang="en-US" dirty="0"/>
              <a:t>stages</a:t>
            </a:r>
          </a:p>
          <a:p>
            <a:pPr lvl="1"/>
            <a:r>
              <a:rPr lang="en-US" dirty="0"/>
              <a:t>Constant pressure</a:t>
            </a:r>
          </a:p>
          <a:p>
            <a:pPr lvl="1"/>
            <a:r>
              <a:rPr lang="en-US" dirty="0"/>
              <a:t>Constant relative </a:t>
            </a:r>
            <a:r>
              <a:rPr lang="en-US" dirty="0" smtClean="0"/>
              <a:t>volatility</a:t>
            </a:r>
          </a:p>
          <a:p>
            <a:pPr lvl="1"/>
            <a:endParaRPr lang="en-US" b="1" dirty="0"/>
          </a:p>
          <a:p>
            <a:endParaRPr lang="en-US" dirty="0" smtClean="0"/>
          </a:p>
          <a:p>
            <a:pPr marL="457200" lvl="1" indent="0">
              <a:buNone/>
            </a:pPr>
            <a:endParaRPr lang="en-US" dirty="0" smtClean="0"/>
          </a:p>
        </p:txBody>
      </p:sp>
      <p:sp>
        <p:nvSpPr>
          <p:cNvPr id="5" name="Text Placeholder 4"/>
          <p:cNvSpPr>
            <a:spLocks noGrp="1"/>
          </p:cNvSpPr>
          <p:nvPr>
            <p:ph type="body" sz="quarter" idx="11"/>
          </p:nvPr>
        </p:nvSpPr>
        <p:spPr>
          <a:xfrm>
            <a:off x="4823395" y="5516141"/>
            <a:ext cx="4429125" cy="865187"/>
          </a:xfrm>
        </p:spPr>
        <p:txBody>
          <a:bodyPr/>
          <a:lstStyle/>
          <a:p>
            <a:pPr marL="0" indent="0">
              <a:buNone/>
            </a:pPr>
            <a:r>
              <a:rPr lang="en-US" dirty="0" smtClean="0"/>
              <a:t>Reactor-separator-recycle </a:t>
            </a:r>
            <a:r>
              <a:rPr lang="en-US" dirty="0"/>
              <a:t>process </a:t>
            </a:r>
          </a:p>
        </p:txBody>
      </p:sp>
      <p:pic>
        <p:nvPicPr>
          <p:cNvPr id="6"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79" b="-779"/>
          <a:stretch/>
        </p:blipFill>
        <p:spPr/>
      </p:pic>
      <p:sp>
        <p:nvSpPr>
          <p:cNvPr id="4" name="TextBox 3"/>
          <p:cNvSpPr txBox="1"/>
          <p:nvPr/>
        </p:nvSpPr>
        <p:spPr>
          <a:xfrm>
            <a:off x="4580905" y="2240868"/>
            <a:ext cx="474810" cy="461665"/>
          </a:xfrm>
          <a:prstGeom prst="rect">
            <a:avLst/>
          </a:prstGeom>
          <a:noFill/>
        </p:spPr>
        <p:txBody>
          <a:bodyPr wrap="none" rtlCol="0">
            <a:spAutoFit/>
          </a:bodyPr>
          <a:lstStyle/>
          <a:p>
            <a:r>
              <a:rPr lang="en-US" b="1" dirty="0" smtClean="0">
                <a:solidFill>
                  <a:srgbClr val="FF0000"/>
                </a:solidFill>
              </a:rPr>
              <a:t>F</a:t>
            </a:r>
            <a:r>
              <a:rPr lang="en-US" b="1" baseline="-25000" dirty="0" smtClean="0">
                <a:solidFill>
                  <a:srgbClr val="FF0000"/>
                </a:solidFill>
              </a:rPr>
              <a:t>0</a:t>
            </a:r>
            <a:endParaRPr lang="en-US" b="1" baseline="-25000" dirty="0">
              <a:solidFill>
                <a:srgbClr val="FF0000"/>
              </a:solidFill>
            </a:endParaRPr>
          </a:p>
        </p:txBody>
      </p:sp>
      <p:sp>
        <p:nvSpPr>
          <p:cNvPr id="8" name="TextBox 7"/>
          <p:cNvSpPr txBox="1"/>
          <p:nvPr/>
        </p:nvSpPr>
        <p:spPr>
          <a:xfrm>
            <a:off x="8754150" y="5243501"/>
            <a:ext cx="389850" cy="461665"/>
          </a:xfrm>
          <a:prstGeom prst="rect">
            <a:avLst/>
          </a:prstGeom>
          <a:noFill/>
        </p:spPr>
        <p:txBody>
          <a:bodyPr wrap="none" rtlCol="0">
            <a:spAutoFit/>
          </a:bodyPr>
          <a:lstStyle/>
          <a:p>
            <a:r>
              <a:rPr lang="en-US" b="1" dirty="0" smtClean="0">
                <a:solidFill>
                  <a:srgbClr val="FF0000"/>
                </a:solidFill>
              </a:rPr>
              <a:t>B</a:t>
            </a:r>
            <a:endParaRPr lang="en-US" b="1" baseline="-25000" dirty="0">
              <a:solidFill>
                <a:srgbClr val="FF0000"/>
              </a:solidFill>
            </a:endParaRPr>
          </a:p>
        </p:txBody>
      </p:sp>
      <p:sp>
        <p:nvSpPr>
          <p:cNvPr id="9" name="TextBox 8"/>
          <p:cNvSpPr txBox="1"/>
          <p:nvPr/>
        </p:nvSpPr>
        <p:spPr>
          <a:xfrm>
            <a:off x="6024442" y="2040799"/>
            <a:ext cx="407484" cy="461665"/>
          </a:xfrm>
          <a:prstGeom prst="rect">
            <a:avLst/>
          </a:prstGeom>
          <a:noFill/>
        </p:spPr>
        <p:txBody>
          <a:bodyPr wrap="none" rtlCol="0">
            <a:spAutoFit/>
          </a:bodyPr>
          <a:lstStyle/>
          <a:p>
            <a:r>
              <a:rPr lang="en-US" b="1" dirty="0">
                <a:solidFill>
                  <a:srgbClr val="FF0000"/>
                </a:solidFill>
              </a:rPr>
              <a:t>D</a:t>
            </a:r>
            <a:endParaRPr lang="en-US" b="1" baseline="-25000" dirty="0">
              <a:solidFill>
                <a:srgbClr val="FF0000"/>
              </a:solidFill>
            </a:endParaRPr>
          </a:p>
        </p:txBody>
      </p:sp>
    </p:spTree>
    <p:extLst>
      <p:ext uri="{BB962C8B-B14F-4D97-AF65-F5344CB8AC3E}">
        <p14:creationId xmlns:p14="http://schemas.microsoft.com/office/powerpoint/2010/main" val="1704168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22275" y="1268760"/>
            <a:ext cx="8146169" cy="5040560"/>
          </a:xfrm>
        </p:spPr>
        <p:txBody>
          <a:bodyPr/>
          <a:lstStyle/>
          <a:p>
            <a:pPr>
              <a:lnSpc>
                <a:spcPct val="150000"/>
              </a:lnSpc>
            </a:pPr>
            <a:r>
              <a:rPr lang="en-US" dirty="0" smtClean="0">
                <a:latin typeface="Calisto MT" panose="02040603050505030304" pitchFamily="18" charset="0"/>
              </a:rPr>
              <a:t>INTRODUCTION</a:t>
            </a:r>
          </a:p>
          <a:p>
            <a:pPr>
              <a:lnSpc>
                <a:spcPct val="150000"/>
              </a:lnSpc>
            </a:pPr>
            <a:r>
              <a:rPr lang="en-US" dirty="0" smtClean="0">
                <a:latin typeface="Calisto MT" panose="02040603050505030304" pitchFamily="18" charset="0"/>
              </a:rPr>
              <a:t>PROCEDURE FOR ECONOMIC </a:t>
            </a:r>
            <a:r>
              <a:rPr lang="en-US" dirty="0" smtClean="0">
                <a:latin typeface="Calisto MT" panose="02040603050505030304" pitchFamily="18" charset="0"/>
              </a:rPr>
              <a:t>PLANTWIDE CONTROL</a:t>
            </a:r>
          </a:p>
          <a:p>
            <a:pPr>
              <a:lnSpc>
                <a:spcPct val="150000"/>
              </a:lnSpc>
            </a:pPr>
            <a:r>
              <a:rPr lang="en-US" dirty="0" smtClean="0">
                <a:latin typeface="Calisto MT" panose="02040603050505030304" pitchFamily="18" charset="0"/>
              </a:rPr>
              <a:t>REACTOR-SEPARATOR-RECYCLE CASE STUDY</a:t>
            </a:r>
          </a:p>
          <a:p>
            <a:pPr>
              <a:lnSpc>
                <a:spcPct val="150000"/>
              </a:lnSpc>
            </a:pPr>
            <a:r>
              <a:rPr lang="en-US" dirty="0" smtClean="0">
                <a:latin typeface="Calisto MT" panose="02040603050505030304" pitchFamily="18" charset="0"/>
              </a:rPr>
              <a:t>PRACTICAL RULES</a:t>
            </a:r>
          </a:p>
          <a:p>
            <a:pPr>
              <a:lnSpc>
                <a:spcPct val="150000"/>
              </a:lnSpc>
            </a:pPr>
            <a:r>
              <a:rPr lang="en-US" dirty="0" smtClean="0">
                <a:latin typeface="Calisto MT" panose="02040603050505030304" pitchFamily="18" charset="0"/>
              </a:rPr>
              <a:t>DYNAMIC SIMULATIONS</a:t>
            </a:r>
          </a:p>
          <a:p>
            <a:pPr>
              <a:lnSpc>
                <a:spcPct val="150000"/>
              </a:lnSpc>
            </a:pPr>
            <a:r>
              <a:rPr lang="en-US" dirty="0" smtClean="0">
                <a:latin typeface="Calisto MT" panose="02040603050505030304" pitchFamily="18" charset="0"/>
              </a:rPr>
              <a:t>CONCLUSIONS</a:t>
            </a:r>
            <a:endParaRPr lang="en-US" dirty="0">
              <a:latin typeface="Calisto MT" panose="02040603050505030304" pitchFamily="18" charset="0"/>
            </a:endParaRPr>
          </a:p>
        </p:txBody>
      </p:sp>
      <p:sp>
        <p:nvSpPr>
          <p:cNvPr id="4" name="Picture Placeholder 3"/>
          <p:cNvSpPr>
            <a:spLocks noGrp="1"/>
          </p:cNvSpPr>
          <p:nvPr>
            <p:ph type="pic" sz="quarter" idx="10"/>
          </p:nvPr>
        </p:nvSpPr>
        <p:spPr/>
      </p:sp>
    </p:spTree>
    <p:extLst>
      <p:ext uri="{BB962C8B-B14F-4D97-AF65-F5344CB8AC3E}">
        <p14:creationId xmlns:p14="http://schemas.microsoft.com/office/powerpoint/2010/main" val="1608686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Step S1</a:t>
            </a:r>
            <a:endParaRPr lang="en-US" dirty="0"/>
          </a:p>
        </p:txBody>
      </p:sp>
      <p:sp>
        <p:nvSpPr>
          <p:cNvPr id="3" name="Content Placeholder 2"/>
          <p:cNvSpPr>
            <a:spLocks noGrp="1"/>
          </p:cNvSpPr>
          <p:nvPr>
            <p:ph idx="1"/>
          </p:nvPr>
        </p:nvSpPr>
        <p:spPr>
          <a:xfrm>
            <a:off x="422275" y="1232756"/>
            <a:ext cx="4257737" cy="5040560"/>
          </a:xfrm>
        </p:spPr>
        <p:txBody>
          <a:bodyPr/>
          <a:lstStyle/>
          <a:p>
            <a:pPr marL="0" indent="0">
              <a:buNone/>
            </a:pPr>
            <a:r>
              <a:rPr lang="en-US" sz="1800" i="1" dirty="0" smtClean="0"/>
              <a:t>Definition of optimal operation:</a:t>
            </a:r>
          </a:p>
          <a:p>
            <a:pPr marL="0" indent="0">
              <a:buNone/>
            </a:pPr>
            <a:endParaRPr lang="en-US" sz="1800" i="1" dirty="0" smtClean="0"/>
          </a:p>
          <a:p>
            <a:r>
              <a:rPr lang="en-US" sz="1800" i="1" dirty="0" smtClean="0"/>
              <a:t>Given feedrate (Mode 1)</a:t>
            </a:r>
          </a:p>
          <a:p>
            <a:pPr marL="457200" lvl="1" indent="0">
              <a:buNone/>
            </a:pPr>
            <a:r>
              <a:rPr lang="en-US" sz="1600" i="1" dirty="0" smtClean="0"/>
              <a:t>J = </a:t>
            </a:r>
            <a:r>
              <a:rPr lang="en-US" sz="1600" dirty="0"/>
              <a:t>cost feed + cost energy – value </a:t>
            </a:r>
            <a:r>
              <a:rPr lang="en-US" sz="1600" dirty="0" smtClean="0"/>
              <a:t>products </a:t>
            </a:r>
            <a:r>
              <a:rPr lang="en-US" sz="1600" i="1" dirty="0"/>
              <a:t>J = </a:t>
            </a:r>
            <a:r>
              <a:rPr lang="en-US" sz="1600" dirty="0" smtClean="0"/>
              <a:t> c</a:t>
            </a:r>
            <a:r>
              <a:rPr lang="en-US" sz="1600" baseline="-25000" dirty="0" smtClean="0"/>
              <a:t>F</a:t>
            </a:r>
            <a:r>
              <a:rPr lang="en-US" sz="1600" dirty="0" smtClean="0"/>
              <a:t> F</a:t>
            </a:r>
            <a:r>
              <a:rPr lang="en-US" sz="1600" baseline="-25000" dirty="0" smtClean="0"/>
              <a:t>0</a:t>
            </a:r>
            <a:r>
              <a:rPr lang="en-US" sz="1600" dirty="0" smtClean="0"/>
              <a:t>  +  c</a:t>
            </a:r>
            <a:r>
              <a:rPr lang="en-US" sz="1600" baseline="-25000" dirty="0" smtClean="0"/>
              <a:t>V</a:t>
            </a:r>
            <a:r>
              <a:rPr lang="en-US" sz="1600" dirty="0" smtClean="0"/>
              <a:t> V</a:t>
            </a:r>
            <a:r>
              <a:rPr lang="en-US" sz="1600" baseline="-25000" dirty="0" smtClean="0"/>
              <a:t>B</a:t>
            </a:r>
            <a:r>
              <a:rPr lang="en-US" sz="1600" dirty="0" smtClean="0"/>
              <a:t>  –  c</a:t>
            </a:r>
            <a:r>
              <a:rPr lang="en-US" sz="1600" baseline="-25000" dirty="0" smtClean="0"/>
              <a:t>B</a:t>
            </a:r>
            <a:r>
              <a:rPr lang="en-US" sz="1600" dirty="0" smtClean="0"/>
              <a:t> B</a:t>
            </a:r>
          </a:p>
          <a:p>
            <a:pPr lvl="1">
              <a:buFont typeface="Arial" panose="020B0604020202020204" pitchFamily="34" charset="0"/>
              <a:buChar char="•"/>
            </a:pPr>
            <a:r>
              <a:rPr lang="en-US" sz="1600" dirty="0" smtClean="0"/>
              <a:t>Since </a:t>
            </a:r>
            <a:r>
              <a:rPr lang="en-US" sz="1600" i="1" dirty="0" smtClean="0"/>
              <a:t>F</a:t>
            </a:r>
            <a:r>
              <a:rPr lang="en-US" sz="1600" i="1" baseline="-25000" dirty="0" smtClean="0"/>
              <a:t>0 </a:t>
            </a:r>
            <a:r>
              <a:rPr lang="en-US" sz="1600" i="1" dirty="0" smtClean="0"/>
              <a:t>= B </a:t>
            </a:r>
            <a:r>
              <a:rPr lang="en-US" sz="1600" dirty="0" smtClean="0"/>
              <a:t>is given, this simplifies to </a:t>
            </a:r>
            <a:br>
              <a:rPr lang="en-US" sz="1600" dirty="0" smtClean="0"/>
            </a:br>
            <a:r>
              <a:rPr lang="en-US" sz="1600" i="1" dirty="0" smtClean="0"/>
              <a:t>min</a:t>
            </a:r>
            <a:r>
              <a:rPr lang="en-US" sz="1600" dirty="0" smtClean="0"/>
              <a:t> J = V</a:t>
            </a:r>
            <a:r>
              <a:rPr lang="en-US" sz="1600" baseline="-25000" dirty="0" smtClean="0"/>
              <a:t>B</a:t>
            </a:r>
            <a:endParaRPr lang="en-US" sz="1600" b="1" dirty="0" smtClean="0"/>
          </a:p>
          <a:p>
            <a:endParaRPr lang="en-US" i="1" dirty="0" smtClean="0"/>
          </a:p>
          <a:p>
            <a:pPr lvl="1"/>
            <a:endParaRPr lang="en-US" sz="1400" b="1" i="1" dirty="0"/>
          </a:p>
        </p:txBody>
      </p:sp>
      <p:pic>
        <p:nvPicPr>
          <p:cNvPr id="6"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79" b="-779"/>
          <a:stretch/>
        </p:blipFill>
        <p:spPr/>
      </p:pic>
      <p:sp>
        <p:nvSpPr>
          <p:cNvPr id="7" name="Oval 6"/>
          <p:cNvSpPr/>
          <p:nvPr/>
        </p:nvSpPr>
        <p:spPr bwMode="auto">
          <a:xfrm>
            <a:off x="8730462" y="4725144"/>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0" name="Text Placeholder 4"/>
          <p:cNvSpPr>
            <a:spLocks noGrp="1"/>
          </p:cNvSpPr>
          <p:nvPr>
            <p:ph type="body" sz="quarter" idx="11"/>
          </p:nvPr>
        </p:nvSpPr>
        <p:spPr>
          <a:xfrm>
            <a:off x="4823395" y="5516141"/>
            <a:ext cx="4429125" cy="865187"/>
          </a:xfrm>
        </p:spPr>
        <p:txBody>
          <a:bodyPr/>
          <a:lstStyle/>
          <a:p>
            <a:pPr marL="0" indent="0">
              <a:buNone/>
            </a:pPr>
            <a:r>
              <a:rPr lang="en-US" dirty="0" smtClean="0"/>
              <a:t>Reactor-separator-recycle </a:t>
            </a:r>
            <a:r>
              <a:rPr lang="en-US" dirty="0"/>
              <a:t>process </a:t>
            </a:r>
          </a:p>
        </p:txBody>
      </p:sp>
    </p:spTree>
    <p:extLst>
      <p:ext uri="{BB962C8B-B14F-4D97-AF65-F5344CB8AC3E}">
        <p14:creationId xmlns:p14="http://schemas.microsoft.com/office/powerpoint/2010/main" val="202974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Step S1</a:t>
            </a:r>
            <a:endParaRPr lang="en-US" dirty="0"/>
          </a:p>
        </p:txBody>
      </p:sp>
      <p:sp>
        <p:nvSpPr>
          <p:cNvPr id="3" name="Content Placeholder 2"/>
          <p:cNvSpPr>
            <a:spLocks noGrp="1"/>
          </p:cNvSpPr>
          <p:nvPr>
            <p:ph idx="1"/>
          </p:nvPr>
        </p:nvSpPr>
        <p:spPr>
          <a:xfrm>
            <a:off x="422275" y="1232756"/>
            <a:ext cx="4257737" cy="5040560"/>
          </a:xfrm>
        </p:spPr>
        <p:txBody>
          <a:bodyPr/>
          <a:lstStyle/>
          <a:p>
            <a:pPr marL="0" indent="0">
              <a:buNone/>
            </a:pPr>
            <a:r>
              <a:rPr lang="en-US" sz="1800" i="1" dirty="0" smtClean="0"/>
              <a:t>Definition of optimal operation:</a:t>
            </a:r>
          </a:p>
          <a:p>
            <a:pPr marL="0" indent="0">
              <a:buNone/>
            </a:pPr>
            <a:endParaRPr lang="en-US" sz="1800" i="1" dirty="0" smtClean="0"/>
          </a:p>
          <a:p>
            <a:r>
              <a:rPr lang="en-US" sz="1800" i="1" dirty="0" smtClean="0"/>
              <a:t>Given feedrate (Mode 1)</a:t>
            </a:r>
          </a:p>
          <a:p>
            <a:pPr marL="457200" lvl="1" indent="0">
              <a:buNone/>
            </a:pPr>
            <a:r>
              <a:rPr lang="en-US" sz="1600" i="1" dirty="0" smtClean="0"/>
              <a:t>J = </a:t>
            </a:r>
            <a:r>
              <a:rPr lang="en-US" sz="1600" dirty="0"/>
              <a:t>cost feed + cost energy – value </a:t>
            </a:r>
            <a:r>
              <a:rPr lang="en-US" sz="1600" dirty="0" smtClean="0"/>
              <a:t>products </a:t>
            </a:r>
            <a:r>
              <a:rPr lang="en-US" sz="1600" i="1" dirty="0"/>
              <a:t>J = </a:t>
            </a:r>
            <a:r>
              <a:rPr lang="en-US" sz="1600" dirty="0" smtClean="0"/>
              <a:t> c</a:t>
            </a:r>
            <a:r>
              <a:rPr lang="en-US" sz="1600" baseline="-25000" dirty="0" smtClean="0"/>
              <a:t>F</a:t>
            </a:r>
            <a:r>
              <a:rPr lang="en-US" sz="1600" dirty="0" smtClean="0"/>
              <a:t> F</a:t>
            </a:r>
            <a:r>
              <a:rPr lang="en-US" sz="1600" baseline="-25000" dirty="0" smtClean="0"/>
              <a:t>0</a:t>
            </a:r>
            <a:r>
              <a:rPr lang="en-US" sz="1600" dirty="0" smtClean="0"/>
              <a:t>  +  c</a:t>
            </a:r>
            <a:r>
              <a:rPr lang="en-US" sz="1600" baseline="-25000" dirty="0" smtClean="0"/>
              <a:t>V</a:t>
            </a:r>
            <a:r>
              <a:rPr lang="en-US" sz="1600" dirty="0" smtClean="0"/>
              <a:t> V</a:t>
            </a:r>
            <a:r>
              <a:rPr lang="en-US" sz="1600" baseline="-25000" dirty="0" smtClean="0"/>
              <a:t>B</a:t>
            </a:r>
            <a:r>
              <a:rPr lang="en-US" sz="1600" dirty="0" smtClean="0"/>
              <a:t>  –  c</a:t>
            </a:r>
            <a:r>
              <a:rPr lang="en-US" sz="1600" baseline="-25000" dirty="0" smtClean="0"/>
              <a:t>B</a:t>
            </a:r>
            <a:r>
              <a:rPr lang="en-US" sz="1600" dirty="0" smtClean="0"/>
              <a:t> B</a:t>
            </a:r>
          </a:p>
          <a:p>
            <a:pPr lvl="1">
              <a:buFont typeface="Arial" panose="020B0604020202020204" pitchFamily="34" charset="0"/>
              <a:buChar char="•"/>
            </a:pPr>
            <a:r>
              <a:rPr lang="en-US" sz="1600" dirty="0" smtClean="0"/>
              <a:t>Since </a:t>
            </a:r>
            <a:r>
              <a:rPr lang="en-US" sz="1600" i="1" dirty="0" smtClean="0"/>
              <a:t>F</a:t>
            </a:r>
            <a:r>
              <a:rPr lang="en-US" sz="1600" i="1" baseline="-25000" dirty="0" smtClean="0"/>
              <a:t>0 </a:t>
            </a:r>
            <a:r>
              <a:rPr lang="en-US" sz="1600" i="1" dirty="0" smtClean="0"/>
              <a:t>= B </a:t>
            </a:r>
            <a:r>
              <a:rPr lang="en-US" sz="1600" dirty="0" smtClean="0"/>
              <a:t>is given, this simplifies to </a:t>
            </a:r>
            <a:br>
              <a:rPr lang="en-US" sz="1600" dirty="0" smtClean="0"/>
            </a:br>
            <a:r>
              <a:rPr lang="en-US" sz="1600" i="1" dirty="0" smtClean="0"/>
              <a:t>min</a:t>
            </a:r>
            <a:r>
              <a:rPr lang="en-US" sz="1600" dirty="0" smtClean="0"/>
              <a:t> J = V</a:t>
            </a:r>
            <a:r>
              <a:rPr lang="en-US" sz="1600" baseline="-25000" dirty="0" smtClean="0"/>
              <a:t>B</a:t>
            </a:r>
            <a:endParaRPr lang="en-US" sz="1600" b="1" dirty="0" smtClean="0"/>
          </a:p>
          <a:p>
            <a:r>
              <a:rPr lang="en-US" sz="1800" i="1" dirty="0" smtClean="0"/>
              <a:t>Operational constraints</a:t>
            </a:r>
          </a:p>
          <a:p>
            <a:pPr lvl="1"/>
            <a:r>
              <a:rPr lang="en-US" sz="1600" b="1" i="1" dirty="0" smtClean="0">
                <a:solidFill>
                  <a:srgbClr val="FF0000"/>
                </a:solidFill>
              </a:rPr>
              <a:t>M</a:t>
            </a:r>
            <a:r>
              <a:rPr lang="en-US" sz="1600" b="1" i="1" baseline="-25000" dirty="0" smtClean="0">
                <a:solidFill>
                  <a:srgbClr val="FF0000"/>
                </a:solidFill>
              </a:rPr>
              <a:t>R</a:t>
            </a:r>
            <a:r>
              <a:rPr lang="en-US" sz="1600" b="1" i="1" baseline="-25000" dirty="0" smtClean="0"/>
              <a:t>  </a:t>
            </a:r>
            <a:r>
              <a:rPr lang="en-US" sz="1600" dirty="0" smtClean="0"/>
              <a:t>≤</a:t>
            </a:r>
            <a:r>
              <a:rPr lang="en-US" sz="1600" i="1" dirty="0" smtClean="0"/>
              <a:t> 2800 kmol</a:t>
            </a:r>
          </a:p>
          <a:p>
            <a:pPr lvl="1"/>
            <a:r>
              <a:rPr lang="en-US" sz="1600" b="1" i="1" dirty="0" smtClean="0">
                <a:solidFill>
                  <a:srgbClr val="FF0000"/>
                </a:solidFill>
              </a:rPr>
              <a:t>V</a:t>
            </a:r>
            <a:r>
              <a:rPr lang="en-US" sz="1600" b="1" i="1" baseline="-25000" dirty="0" smtClean="0">
                <a:solidFill>
                  <a:srgbClr val="FF0000"/>
                </a:solidFill>
              </a:rPr>
              <a:t>B </a:t>
            </a:r>
            <a:r>
              <a:rPr lang="en-US" sz="1600" b="1" i="1" baseline="-25000" dirty="0" smtClean="0"/>
              <a:t> </a:t>
            </a:r>
            <a:r>
              <a:rPr lang="en-US" sz="1600" dirty="0" smtClean="0"/>
              <a:t>≤</a:t>
            </a:r>
            <a:r>
              <a:rPr lang="en-US" sz="1600" i="1" dirty="0" smtClean="0"/>
              <a:t> 50 kmol/min</a:t>
            </a:r>
            <a:endParaRPr lang="en-US" sz="1600" i="1" dirty="0"/>
          </a:p>
          <a:p>
            <a:pPr lvl="1"/>
            <a:r>
              <a:rPr lang="en-US" sz="1600" b="1" i="1" dirty="0" smtClean="0">
                <a:solidFill>
                  <a:srgbClr val="FF0000"/>
                </a:solidFill>
              </a:rPr>
              <a:t>x</a:t>
            </a:r>
            <a:r>
              <a:rPr lang="en-US" sz="1600" b="1" i="1" baseline="-25000" dirty="0" smtClean="0">
                <a:solidFill>
                  <a:srgbClr val="FF0000"/>
                </a:solidFill>
              </a:rPr>
              <a:t>B </a:t>
            </a:r>
            <a:r>
              <a:rPr lang="en-US" sz="1600" b="1" i="1" baseline="-25000" dirty="0" smtClean="0"/>
              <a:t> </a:t>
            </a:r>
            <a:r>
              <a:rPr lang="en-US" sz="1600" dirty="0" smtClean="0"/>
              <a:t>≤</a:t>
            </a:r>
            <a:r>
              <a:rPr lang="en-US" sz="1600" i="1" dirty="0" smtClean="0"/>
              <a:t> 0.0105 (max. 1.05% A in product)</a:t>
            </a:r>
          </a:p>
          <a:p>
            <a:endParaRPr lang="en-US" i="1" dirty="0" smtClean="0"/>
          </a:p>
          <a:p>
            <a:pPr lvl="1"/>
            <a:endParaRPr lang="en-US" sz="1400" b="1" i="1" dirty="0"/>
          </a:p>
        </p:txBody>
      </p:sp>
      <p:pic>
        <p:nvPicPr>
          <p:cNvPr id="6"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79" b="-779"/>
          <a:stretch/>
        </p:blipFill>
        <p:spPr/>
      </p:pic>
      <p:sp>
        <p:nvSpPr>
          <p:cNvPr id="7" name="Oval 6"/>
          <p:cNvSpPr/>
          <p:nvPr/>
        </p:nvSpPr>
        <p:spPr bwMode="auto">
          <a:xfrm>
            <a:off x="8730462" y="4725144"/>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8" name="Oval 7"/>
          <p:cNvSpPr/>
          <p:nvPr/>
        </p:nvSpPr>
        <p:spPr bwMode="auto">
          <a:xfrm>
            <a:off x="5472100" y="4113076"/>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9" name="Oval 8"/>
          <p:cNvSpPr/>
          <p:nvPr/>
        </p:nvSpPr>
        <p:spPr bwMode="auto">
          <a:xfrm>
            <a:off x="8517671" y="5318119"/>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0" name="Text Placeholder 4"/>
          <p:cNvSpPr>
            <a:spLocks noGrp="1"/>
          </p:cNvSpPr>
          <p:nvPr>
            <p:ph type="body" sz="quarter" idx="11"/>
          </p:nvPr>
        </p:nvSpPr>
        <p:spPr>
          <a:xfrm>
            <a:off x="4823395" y="5516141"/>
            <a:ext cx="4429125" cy="865187"/>
          </a:xfrm>
        </p:spPr>
        <p:txBody>
          <a:bodyPr/>
          <a:lstStyle/>
          <a:p>
            <a:pPr marL="0" indent="0">
              <a:buNone/>
            </a:pPr>
            <a:r>
              <a:rPr lang="en-US" dirty="0" smtClean="0"/>
              <a:t>Reactor-separator-recycle </a:t>
            </a:r>
            <a:r>
              <a:rPr lang="en-US" dirty="0"/>
              <a:t>process </a:t>
            </a:r>
          </a:p>
        </p:txBody>
      </p:sp>
    </p:spTree>
    <p:extLst>
      <p:ext uri="{BB962C8B-B14F-4D97-AF65-F5344CB8AC3E}">
        <p14:creationId xmlns:p14="http://schemas.microsoft.com/office/powerpoint/2010/main" val="1692998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Step </a:t>
            </a:r>
            <a:r>
              <a:rPr lang="en-US" dirty="0" smtClean="0"/>
              <a:t>S2</a:t>
            </a:r>
            <a:endParaRPr lang="en-US" dirty="0"/>
          </a:p>
        </p:txBody>
      </p:sp>
      <p:pic>
        <p:nvPicPr>
          <p:cNvPr id="6" name="Picture Placehold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79" b="-779"/>
          <a:stretch/>
        </p:blipFill>
        <p:spPr/>
      </p:pic>
      <p:sp>
        <p:nvSpPr>
          <p:cNvPr id="7" name="Oval 6"/>
          <p:cNvSpPr/>
          <p:nvPr/>
        </p:nvSpPr>
        <p:spPr bwMode="auto">
          <a:xfrm>
            <a:off x="8028384" y="5085184"/>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8" name="Oval 7"/>
          <p:cNvSpPr/>
          <p:nvPr/>
        </p:nvSpPr>
        <p:spPr bwMode="auto">
          <a:xfrm>
            <a:off x="8640452" y="4689140"/>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9" name="Oval 8"/>
          <p:cNvSpPr/>
          <p:nvPr/>
        </p:nvSpPr>
        <p:spPr bwMode="auto">
          <a:xfrm>
            <a:off x="6264188" y="2492896"/>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0" name="Oval 9"/>
          <p:cNvSpPr/>
          <p:nvPr/>
        </p:nvSpPr>
        <p:spPr bwMode="auto">
          <a:xfrm>
            <a:off x="7437802" y="2348880"/>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Oval 11"/>
          <p:cNvSpPr/>
          <p:nvPr/>
        </p:nvSpPr>
        <p:spPr bwMode="auto">
          <a:xfrm>
            <a:off x="6408204" y="4725144"/>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Content Placeholder 2"/>
          <p:cNvSpPr txBox="1">
            <a:spLocks/>
          </p:cNvSpPr>
          <p:nvPr/>
        </p:nvSpPr>
        <p:spPr bwMode="auto">
          <a:xfrm>
            <a:off x="215516" y="1232756"/>
            <a:ext cx="4473761"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i="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600" i="1">
                <a:solidFill>
                  <a:schemeClr val="tx1"/>
                </a:solidFill>
                <a:latin typeface="Calibri" panose="020F0502020204030204" pitchFamily="34" charset="0"/>
              </a:defRPr>
            </a:lvl3pPr>
            <a:lvl4pPr marL="1562100" indent="-228600" algn="l" rtl="0" eaLnBrk="0" fontAlgn="base" hangingPunct="0">
              <a:spcBef>
                <a:spcPct val="20000"/>
              </a:spcBef>
              <a:spcAft>
                <a:spcPct val="0"/>
              </a:spcAft>
              <a:buChar char="–"/>
              <a:defRPr sz="16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rgbClr val="003366"/>
                </a:solidFill>
                <a:latin typeface="+mn-lt"/>
              </a:defRPr>
            </a:lvl6pPr>
            <a:lvl7pPr marL="2895600" indent="-228600" algn="l" rtl="0" eaLnBrk="0" fontAlgn="base" hangingPunct="0">
              <a:spcBef>
                <a:spcPct val="20000"/>
              </a:spcBef>
              <a:spcAft>
                <a:spcPct val="0"/>
              </a:spcAft>
              <a:buChar char="•"/>
              <a:defRPr sz="1600">
                <a:solidFill>
                  <a:srgbClr val="003366"/>
                </a:solidFill>
                <a:latin typeface="+mn-lt"/>
              </a:defRPr>
            </a:lvl7pPr>
            <a:lvl8pPr marL="3352800" indent="-228600" algn="l" rtl="0" eaLnBrk="0" fontAlgn="base" hangingPunct="0">
              <a:spcBef>
                <a:spcPct val="20000"/>
              </a:spcBef>
              <a:spcAft>
                <a:spcPct val="0"/>
              </a:spcAft>
              <a:buChar char="•"/>
              <a:defRPr sz="1600">
                <a:solidFill>
                  <a:srgbClr val="003366"/>
                </a:solidFill>
                <a:latin typeface="+mn-lt"/>
              </a:defRPr>
            </a:lvl8pPr>
            <a:lvl9pPr marL="3810000" indent="-228600" algn="l" rtl="0" eaLnBrk="0" fontAlgn="base" hangingPunct="0">
              <a:spcBef>
                <a:spcPct val="20000"/>
              </a:spcBef>
              <a:spcAft>
                <a:spcPct val="0"/>
              </a:spcAft>
              <a:buChar char="•"/>
              <a:defRPr sz="1600">
                <a:solidFill>
                  <a:srgbClr val="003366"/>
                </a:solidFill>
                <a:latin typeface="+mn-lt"/>
              </a:defRPr>
            </a:lvl9pPr>
          </a:lstStyle>
          <a:p>
            <a:pPr marL="0" indent="0">
              <a:buNone/>
            </a:pPr>
            <a:r>
              <a:rPr lang="en-US" sz="1800" i="1" dirty="0"/>
              <a:t>Step S2</a:t>
            </a:r>
            <a:r>
              <a:rPr lang="en-US" sz="1800" dirty="0"/>
              <a:t>: Determine the </a:t>
            </a:r>
            <a:r>
              <a:rPr lang="en-US" sz="1800" dirty="0">
                <a:solidFill>
                  <a:srgbClr val="FF0000"/>
                </a:solidFill>
              </a:rPr>
              <a:t>degrees of freedom </a:t>
            </a:r>
            <a:r>
              <a:rPr lang="en-US" sz="1800" dirty="0"/>
              <a:t>and find the steady-state </a:t>
            </a:r>
            <a:r>
              <a:rPr lang="en-US" sz="1800" dirty="0">
                <a:solidFill>
                  <a:srgbClr val="FF0000"/>
                </a:solidFill>
              </a:rPr>
              <a:t>optimal operation.</a:t>
            </a:r>
          </a:p>
          <a:p>
            <a:pPr marL="0" indent="0">
              <a:buNone/>
            </a:pPr>
            <a:endParaRPr lang="en-US" sz="1800" i="1" kern="0" dirty="0" smtClean="0"/>
          </a:p>
          <a:p>
            <a:pPr marL="0" indent="0">
              <a:buNone/>
            </a:pPr>
            <a:r>
              <a:rPr lang="en-US" sz="1800" i="1" kern="0" dirty="0" smtClean="0"/>
              <a:t>Given </a:t>
            </a:r>
            <a:r>
              <a:rPr lang="en-US" sz="1800" i="1" kern="0" dirty="0" smtClean="0"/>
              <a:t>pressure and reactor temperature: </a:t>
            </a:r>
          </a:p>
          <a:p>
            <a:pPr marL="0" indent="0">
              <a:buNone/>
            </a:pPr>
            <a:r>
              <a:rPr lang="en-US" sz="1800" b="0" i="1" kern="0" dirty="0" smtClean="0"/>
              <a:t>6 dynamic manipulated variables (valves)</a:t>
            </a:r>
          </a:p>
          <a:p>
            <a:r>
              <a:rPr lang="en-US" sz="1800" b="0" i="1" kern="0" dirty="0" smtClean="0">
                <a:solidFill>
                  <a:srgbClr val="FF0000"/>
                </a:solidFill>
              </a:rPr>
              <a:t>u</a:t>
            </a:r>
            <a:r>
              <a:rPr lang="en-US" sz="1800" b="0" i="1" kern="0" baseline="-25000" dirty="0" smtClean="0">
                <a:solidFill>
                  <a:srgbClr val="FF0000"/>
                </a:solidFill>
              </a:rPr>
              <a:t>D </a:t>
            </a:r>
            <a:r>
              <a:rPr lang="en-US" sz="1800" b="0" i="1" kern="0" dirty="0" smtClean="0">
                <a:solidFill>
                  <a:srgbClr val="FF0000"/>
                </a:solidFill>
              </a:rPr>
              <a:t>= </a:t>
            </a:r>
            <a:r>
              <a:rPr lang="en-US" sz="1800" b="0" kern="0" dirty="0" smtClean="0">
                <a:solidFill>
                  <a:srgbClr val="FF0000"/>
                </a:solidFill>
              </a:rPr>
              <a:t>{F</a:t>
            </a:r>
            <a:r>
              <a:rPr lang="en-US" sz="1800" b="0" kern="0" baseline="-25000" dirty="0" smtClean="0">
                <a:solidFill>
                  <a:srgbClr val="FF0000"/>
                </a:solidFill>
              </a:rPr>
              <a:t>0</a:t>
            </a:r>
            <a:r>
              <a:rPr lang="en-US" sz="1800" b="0" kern="0" dirty="0" smtClean="0">
                <a:solidFill>
                  <a:srgbClr val="FF0000"/>
                </a:solidFill>
              </a:rPr>
              <a:t>, </a:t>
            </a:r>
            <a:r>
              <a:rPr lang="en-US" sz="1800" b="0" i="1" kern="0" dirty="0" smtClean="0">
                <a:solidFill>
                  <a:srgbClr val="FF0000"/>
                </a:solidFill>
              </a:rPr>
              <a:t>V</a:t>
            </a:r>
            <a:r>
              <a:rPr lang="en-US" sz="1800" b="0" i="1" kern="0" baseline="-25000" dirty="0" smtClean="0">
                <a:solidFill>
                  <a:srgbClr val="FF0000"/>
                </a:solidFill>
              </a:rPr>
              <a:t>B</a:t>
            </a:r>
            <a:r>
              <a:rPr lang="en-US" sz="1800" b="0" i="1" kern="0" dirty="0" smtClean="0">
                <a:solidFill>
                  <a:srgbClr val="FF0000"/>
                </a:solidFill>
              </a:rPr>
              <a:t>, D, B, F, </a:t>
            </a:r>
            <a:r>
              <a:rPr lang="en-US" sz="1800" b="0" i="1" kern="0" dirty="0">
                <a:solidFill>
                  <a:srgbClr val="FF0000"/>
                </a:solidFill>
              </a:rPr>
              <a:t>L</a:t>
            </a:r>
            <a:r>
              <a:rPr lang="en-US" sz="1800" b="0" i="1" kern="0" baseline="-25000" dirty="0" smtClean="0">
                <a:solidFill>
                  <a:srgbClr val="FF0000"/>
                </a:solidFill>
              </a:rPr>
              <a:t>T</a:t>
            </a:r>
            <a:r>
              <a:rPr lang="en-US" sz="1800" b="0" kern="0" dirty="0" smtClean="0">
                <a:solidFill>
                  <a:srgbClr val="FF0000"/>
                </a:solidFill>
              </a:rPr>
              <a:t>}</a:t>
            </a:r>
          </a:p>
          <a:p>
            <a:r>
              <a:rPr lang="en-US" sz="1800" b="0" kern="0" dirty="0" smtClean="0">
                <a:solidFill>
                  <a:schemeClr val="accent2"/>
                </a:solidFill>
              </a:rPr>
              <a:t>M</a:t>
            </a:r>
            <a:r>
              <a:rPr lang="en-US" sz="1800" b="0" kern="0" baseline="-25000" dirty="0" smtClean="0">
                <a:solidFill>
                  <a:schemeClr val="accent2"/>
                </a:solidFill>
              </a:rPr>
              <a:t>D</a:t>
            </a:r>
            <a:r>
              <a:rPr lang="en-US" sz="1800" b="0" kern="0" dirty="0" smtClean="0">
                <a:solidFill>
                  <a:schemeClr val="accent2"/>
                </a:solidFill>
              </a:rPr>
              <a:t> and M</a:t>
            </a:r>
            <a:r>
              <a:rPr lang="en-US" sz="1800" b="0" kern="0" baseline="-25000" dirty="0" smtClean="0">
                <a:solidFill>
                  <a:schemeClr val="accent2"/>
                </a:solidFill>
              </a:rPr>
              <a:t>B</a:t>
            </a:r>
            <a:r>
              <a:rPr lang="en-US" sz="1800" b="0" kern="0" dirty="0" smtClean="0">
                <a:solidFill>
                  <a:schemeClr val="accent2"/>
                </a:solidFill>
              </a:rPr>
              <a:t> </a:t>
            </a:r>
            <a:r>
              <a:rPr lang="en-US" sz="1800" b="0" kern="0" dirty="0" smtClean="0"/>
              <a:t>have no steady-state effect and need to be controlled</a:t>
            </a:r>
          </a:p>
          <a:p>
            <a:pPr marL="0" indent="0">
              <a:buNone/>
            </a:pPr>
            <a:r>
              <a:rPr lang="en-US" sz="1800" b="0" i="1" kern="0" dirty="0" smtClean="0"/>
              <a:t>Steady </a:t>
            </a:r>
            <a:r>
              <a:rPr lang="en-US" sz="1800" b="0" i="1" kern="0" dirty="0" smtClean="0"/>
              <a:t>state and given feed: </a:t>
            </a:r>
          </a:p>
          <a:p>
            <a:r>
              <a:rPr lang="en-US" sz="1800" b="0" kern="0" dirty="0" smtClean="0"/>
              <a:t>3 steady-state degrees of freedom</a:t>
            </a:r>
          </a:p>
          <a:p>
            <a:pPr marL="400050" lvl="1" indent="0">
              <a:buNone/>
            </a:pPr>
            <a:endParaRPr lang="en-US" sz="2200" kern="0" dirty="0" smtClean="0">
              <a:solidFill>
                <a:srgbClr val="FF0000"/>
              </a:solidFill>
            </a:endParaRPr>
          </a:p>
          <a:p>
            <a:pPr marL="400050" lvl="1" indent="0">
              <a:buNone/>
            </a:pPr>
            <a:r>
              <a:rPr lang="en-US" sz="2200" kern="0" dirty="0" smtClean="0">
                <a:solidFill>
                  <a:srgbClr val="FF0000"/>
                </a:solidFill>
              </a:rPr>
              <a:t>Step S3: </a:t>
            </a:r>
            <a:r>
              <a:rPr lang="en-US" sz="2200" kern="0" dirty="0" smtClean="0">
                <a:solidFill>
                  <a:srgbClr val="FF0000"/>
                </a:solidFill>
              </a:rPr>
              <a:t>Must </a:t>
            </a:r>
            <a:r>
              <a:rPr lang="en-US" sz="2200" kern="0" dirty="0" smtClean="0">
                <a:solidFill>
                  <a:srgbClr val="FF0000"/>
                </a:solidFill>
              </a:rPr>
              <a:t>find 3 economic variables to control (CV1</a:t>
            </a:r>
            <a:r>
              <a:rPr lang="en-US" sz="2200" kern="0" dirty="0" smtClean="0">
                <a:solidFill>
                  <a:srgbClr val="FF0000"/>
                </a:solidFill>
              </a:rPr>
              <a:t>)</a:t>
            </a:r>
          </a:p>
          <a:p>
            <a:pPr marL="400050" lvl="1" indent="0">
              <a:buNone/>
            </a:pPr>
            <a:endParaRPr lang="en-US" sz="2200" kern="0" dirty="0">
              <a:solidFill>
                <a:srgbClr val="FF0000"/>
              </a:solidFill>
            </a:endParaRPr>
          </a:p>
          <a:p>
            <a:pPr marL="400050" lvl="1" indent="0">
              <a:buNone/>
            </a:pPr>
            <a:r>
              <a:rPr lang="en-US" sz="2200" kern="0" dirty="0" smtClean="0">
                <a:solidFill>
                  <a:srgbClr val="FF0000"/>
                </a:solidFill>
              </a:rPr>
              <a:t>???</a:t>
            </a:r>
            <a:endParaRPr lang="en-US" sz="2200" kern="0" dirty="0" smtClean="0">
              <a:solidFill>
                <a:srgbClr val="FF0000"/>
              </a:solidFill>
            </a:endParaRPr>
          </a:p>
          <a:p>
            <a:endParaRPr lang="en-US" i="1" kern="0" dirty="0" smtClean="0"/>
          </a:p>
          <a:p>
            <a:pPr lvl="1"/>
            <a:endParaRPr lang="en-US" sz="1400" b="1" i="1" kern="0" dirty="0"/>
          </a:p>
        </p:txBody>
      </p:sp>
      <p:sp>
        <p:nvSpPr>
          <p:cNvPr id="15" name="Oval 14"/>
          <p:cNvSpPr/>
          <p:nvPr/>
        </p:nvSpPr>
        <p:spPr bwMode="auto">
          <a:xfrm>
            <a:off x="6804248" y="2157760"/>
            <a:ext cx="396044" cy="396044"/>
          </a:xfrm>
          <a:prstGeom prst="ellipse">
            <a:avLst/>
          </a:prstGeom>
          <a:noFill/>
          <a:ln w="22225"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7" name="Oval 16"/>
          <p:cNvSpPr/>
          <p:nvPr/>
        </p:nvSpPr>
        <p:spPr bwMode="auto">
          <a:xfrm>
            <a:off x="8037890" y="4617132"/>
            <a:ext cx="396044" cy="396044"/>
          </a:xfrm>
          <a:prstGeom prst="ellipse">
            <a:avLst/>
          </a:prstGeom>
          <a:noFill/>
          <a:ln w="22225" cap="flat" cmpd="sng" algn="ctr">
            <a:solidFill>
              <a:schemeClr val="accent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8" name="Oval 17"/>
          <p:cNvSpPr/>
          <p:nvPr/>
        </p:nvSpPr>
        <p:spPr bwMode="auto">
          <a:xfrm>
            <a:off x="4689277" y="2546902"/>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6" name="Text Placeholder 4"/>
          <p:cNvSpPr>
            <a:spLocks noGrp="1"/>
          </p:cNvSpPr>
          <p:nvPr>
            <p:ph type="body" sz="quarter" idx="11"/>
          </p:nvPr>
        </p:nvSpPr>
        <p:spPr>
          <a:xfrm>
            <a:off x="4823395" y="5516141"/>
            <a:ext cx="4429125" cy="865187"/>
          </a:xfrm>
        </p:spPr>
        <p:txBody>
          <a:bodyPr/>
          <a:lstStyle/>
          <a:p>
            <a:pPr marL="0" indent="0">
              <a:buNone/>
            </a:pPr>
            <a:r>
              <a:rPr lang="en-US" dirty="0" smtClean="0"/>
              <a:t>Reactor-separator-recycle </a:t>
            </a:r>
            <a:r>
              <a:rPr lang="en-US" dirty="0"/>
              <a:t>process </a:t>
            </a:r>
          </a:p>
        </p:txBody>
      </p:sp>
    </p:spTree>
    <p:extLst>
      <p:ext uri="{BB962C8B-B14F-4D97-AF65-F5344CB8AC3E}">
        <p14:creationId xmlns:p14="http://schemas.microsoft.com/office/powerpoint/2010/main" val="309259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08820"/>
            <a:ext cx="7272807" cy="1800199"/>
          </a:xfrm>
        </p:spPr>
        <p:txBody>
          <a:bodyPr/>
          <a:lstStyle/>
          <a:p>
            <a:r>
              <a:rPr lang="en-US" dirty="0" smtClean="0"/>
              <a:t>11 Practical </a:t>
            </a:r>
            <a:r>
              <a:rPr lang="en-US" dirty="0" smtClean="0"/>
              <a:t>rules</a:t>
            </a:r>
            <a:br>
              <a:rPr lang="en-US" dirty="0" smtClean="0"/>
            </a:br>
            <a:r>
              <a:rPr lang="en-US" sz="2800" dirty="0" smtClean="0"/>
              <a:t>(to HELP with THE REMAINING Steps)</a:t>
            </a:r>
            <a:r>
              <a:rPr lang="en-US" dirty="0" smtClean="0"/>
              <a:t/>
            </a:r>
            <a:br>
              <a:rPr lang="en-US" dirty="0" smtClean="0"/>
            </a:br>
            <a:endParaRPr lang="en-US" dirty="0"/>
          </a:p>
        </p:txBody>
      </p:sp>
      <p:sp>
        <p:nvSpPr>
          <p:cNvPr id="3" name="TextBox 2"/>
          <p:cNvSpPr txBox="1"/>
          <p:nvPr/>
        </p:nvSpPr>
        <p:spPr>
          <a:xfrm>
            <a:off x="2087724" y="4185084"/>
            <a:ext cx="5644494" cy="584775"/>
          </a:xfrm>
          <a:prstGeom prst="rect">
            <a:avLst/>
          </a:prstGeom>
          <a:noFill/>
        </p:spPr>
        <p:txBody>
          <a:bodyPr wrap="none" rtlCol="0">
            <a:spAutoFit/>
          </a:bodyPr>
          <a:lstStyle/>
          <a:p>
            <a:r>
              <a:rPr lang="en-US" sz="3200" dirty="0" smtClean="0">
                <a:solidFill>
                  <a:srgbClr val="FF0000"/>
                </a:solidFill>
              </a:rPr>
              <a:t>“Plantwide control for dummies”</a:t>
            </a:r>
            <a:endParaRPr lang="en-US" sz="3200" dirty="0">
              <a:solidFill>
                <a:srgbClr val="FF0000"/>
              </a:solidFill>
            </a:endParaRPr>
          </a:p>
        </p:txBody>
      </p:sp>
    </p:spTree>
    <p:extLst>
      <p:ext uri="{BB962C8B-B14F-4D97-AF65-F5344CB8AC3E}">
        <p14:creationId xmlns:p14="http://schemas.microsoft.com/office/powerpoint/2010/main" val="32809816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smtClean="0"/>
              <a:t>RULES for </a:t>
            </a:r>
            <a:r>
              <a:rPr lang="en-US" dirty="0" smtClean="0">
                <a:solidFill>
                  <a:srgbClr val="FF0000"/>
                </a:solidFill>
              </a:rPr>
              <a:t>Step S3</a:t>
            </a:r>
            <a:endParaRPr lang="en-US" dirty="0">
              <a:solidFill>
                <a:srgbClr val="FF0000"/>
              </a:solidFill>
            </a:endParaRPr>
          </a:p>
        </p:txBody>
      </p:sp>
      <p:sp>
        <p:nvSpPr>
          <p:cNvPr id="3" name="Content Placeholder 2"/>
          <p:cNvSpPr>
            <a:spLocks noGrp="1"/>
          </p:cNvSpPr>
          <p:nvPr>
            <p:ph idx="1"/>
          </p:nvPr>
        </p:nvSpPr>
        <p:spPr>
          <a:xfrm>
            <a:off x="422275" y="1628800"/>
            <a:ext cx="8110165" cy="4644516"/>
          </a:xfrm>
        </p:spPr>
        <p:txBody>
          <a:bodyPr/>
          <a:lstStyle/>
          <a:p>
            <a:r>
              <a:rPr lang="en-US" sz="2400" dirty="0">
                <a:solidFill>
                  <a:srgbClr val="FF0000"/>
                </a:solidFill>
              </a:rPr>
              <a:t>Rule 1:</a:t>
            </a:r>
            <a:r>
              <a:rPr lang="en-US" sz="2400" dirty="0"/>
              <a:t> </a:t>
            </a:r>
            <a:r>
              <a:rPr lang="en-US" sz="2400" i="1" dirty="0"/>
              <a:t>Control the active constraints</a:t>
            </a:r>
          </a:p>
          <a:p>
            <a:pPr lvl="1"/>
            <a:r>
              <a:rPr lang="en-US" sz="2000" i="1" dirty="0"/>
              <a:t>In general, process optimization is required to determine the active </a:t>
            </a:r>
            <a:r>
              <a:rPr lang="en-US" sz="2000" i="1" dirty="0" smtClean="0"/>
              <a:t>constraints.</a:t>
            </a:r>
          </a:p>
          <a:p>
            <a:pPr marL="457200" lvl="1" indent="0">
              <a:buNone/>
            </a:pPr>
            <a:r>
              <a:rPr lang="en-US" altLang="nb-NO" sz="2000" i="1" dirty="0"/>
              <a:t>but a</a:t>
            </a:r>
            <a:r>
              <a:rPr lang="nb-NO" altLang="nb-NO" sz="2000" i="1" dirty="0"/>
              <a:t> </a:t>
            </a:r>
            <a:r>
              <a:rPr lang="nb-NO" altLang="nb-NO" sz="2000" i="1" dirty="0" err="1"/>
              <a:t>good</a:t>
            </a:r>
            <a:r>
              <a:rPr lang="nb-NO" altLang="nb-NO" sz="2000" i="1" dirty="0"/>
              <a:t> </a:t>
            </a:r>
            <a:r>
              <a:rPr lang="nb-NO" altLang="nb-NO" sz="2000" i="1" dirty="0" err="1"/>
              <a:t>engineer</a:t>
            </a:r>
            <a:r>
              <a:rPr lang="nb-NO" altLang="nb-NO" sz="2000" i="1" dirty="0"/>
              <a:t> </a:t>
            </a:r>
            <a:r>
              <a:rPr lang="nb-NO" altLang="nb-NO" sz="2000" i="1" dirty="0" err="1"/>
              <a:t>can</a:t>
            </a:r>
            <a:r>
              <a:rPr lang="nb-NO" altLang="nb-NO" sz="2000" i="1" dirty="0"/>
              <a:t> </a:t>
            </a:r>
            <a:r>
              <a:rPr lang="nb-NO" altLang="nb-NO" sz="2000" i="1" dirty="0" err="1"/>
              <a:t>often</a:t>
            </a:r>
            <a:r>
              <a:rPr lang="nb-NO" altLang="nb-NO" sz="2000" i="1" dirty="0"/>
              <a:t> </a:t>
            </a:r>
            <a:r>
              <a:rPr lang="nb-NO" altLang="nb-NO" sz="2000" i="1" dirty="0" err="1"/>
              <a:t>guess</a:t>
            </a:r>
            <a:r>
              <a:rPr lang="nb-NO" altLang="nb-NO" sz="2000" i="1" dirty="0"/>
              <a:t> </a:t>
            </a:r>
            <a:r>
              <a:rPr lang="nb-NO" altLang="nb-NO" sz="2000" i="1" dirty="0" err="1"/>
              <a:t>the</a:t>
            </a:r>
            <a:r>
              <a:rPr lang="nb-NO" altLang="nb-NO" sz="2000" i="1" dirty="0"/>
              <a:t> </a:t>
            </a:r>
            <a:r>
              <a:rPr lang="nb-NO" altLang="nb-NO" sz="2000" i="1" dirty="0" err="1"/>
              <a:t>active</a:t>
            </a:r>
            <a:r>
              <a:rPr lang="nb-NO" altLang="nb-NO" sz="2000" i="1" dirty="0"/>
              <a:t> </a:t>
            </a:r>
            <a:r>
              <a:rPr lang="nb-NO" altLang="nb-NO" sz="2000" i="1" dirty="0" err="1"/>
              <a:t>constraints</a:t>
            </a:r>
            <a:r>
              <a:rPr lang="nb-NO" altLang="nb-NO" sz="2000" i="1" dirty="0"/>
              <a:t>.</a:t>
            </a:r>
            <a:endParaRPr lang="en-US" altLang="nb-NO" sz="2000" i="1" dirty="0"/>
          </a:p>
          <a:p>
            <a:pPr lvl="1"/>
            <a:endParaRPr lang="en-US" sz="1200" b="1" i="1"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a:t>S3: </a:t>
            </a:r>
            <a:r>
              <a:rPr lang="en-US" b="1" dirty="0"/>
              <a:t>Selection of </a:t>
            </a:r>
            <a:r>
              <a:rPr lang="en-US" b="1" dirty="0" smtClean="0"/>
              <a:t>economic CV1</a:t>
            </a:r>
            <a:endParaRPr lang="en-US" b="1" i="1" dirty="0"/>
          </a:p>
          <a:p>
            <a:pPr marL="0" indent="0">
              <a:buNone/>
            </a:pPr>
            <a:endParaRPr lang="en-US" dirty="0"/>
          </a:p>
        </p:txBody>
      </p:sp>
    </p:spTree>
    <p:extLst>
      <p:ext uri="{BB962C8B-B14F-4D97-AF65-F5344CB8AC3E}">
        <p14:creationId xmlns:p14="http://schemas.microsoft.com/office/powerpoint/2010/main" val="3297951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a:t>
            </a:r>
            <a:r>
              <a:rPr lang="en-US" dirty="0" smtClean="0">
                <a:solidFill>
                  <a:srgbClr val="FF0000"/>
                </a:solidFill>
              </a:rPr>
              <a:t>Step S3</a:t>
            </a:r>
            <a:endParaRPr lang="en-US" dirty="0">
              <a:solidFill>
                <a:srgbClr val="FF0000"/>
              </a:solidFill>
            </a:endParaRPr>
          </a:p>
        </p:txBody>
      </p:sp>
      <p:sp>
        <p:nvSpPr>
          <p:cNvPr id="3" name="Content Placeholder 2"/>
          <p:cNvSpPr>
            <a:spLocks noGrp="1"/>
          </p:cNvSpPr>
          <p:nvPr>
            <p:ph idx="1"/>
          </p:nvPr>
        </p:nvSpPr>
        <p:spPr>
          <a:xfrm>
            <a:off x="422275" y="1628800"/>
            <a:ext cx="8110165" cy="4644516"/>
          </a:xfrm>
        </p:spPr>
        <p:txBody>
          <a:bodyPr/>
          <a:lstStyle/>
          <a:p>
            <a:r>
              <a:rPr lang="en-US" sz="2400" dirty="0">
                <a:solidFill>
                  <a:schemeClr val="bg1">
                    <a:lumMod val="50000"/>
                  </a:schemeClr>
                </a:solidFill>
              </a:rPr>
              <a:t>Rule 1: </a:t>
            </a:r>
            <a:r>
              <a:rPr lang="en-US" sz="2400" i="1" dirty="0">
                <a:solidFill>
                  <a:schemeClr val="bg1">
                    <a:lumMod val="50000"/>
                  </a:schemeClr>
                </a:solidFill>
              </a:rPr>
              <a:t>Control the active constraints</a:t>
            </a:r>
          </a:p>
          <a:p>
            <a:pPr lvl="1"/>
            <a:r>
              <a:rPr lang="en-US" sz="2000" i="1" dirty="0">
                <a:solidFill>
                  <a:schemeClr val="bg1">
                    <a:lumMod val="50000"/>
                  </a:schemeClr>
                </a:solidFill>
              </a:rPr>
              <a:t>In general, process optimization is required to determine the active </a:t>
            </a:r>
            <a:r>
              <a:rPr lang="en-US" sz="2000" i="1" dirty="0" smtClean="0">
                <a:solidFill>
                  <a:schemeClr val="bg1">
                    <a:lumMod val="50000"/>
                  </a:schemeClr>
                </a:solidFill>
              </a:rPr>
              <a:t>constraints. </a:t>
            </a:r>
          </a:p>
          <a:p>
            <a:pPr marL="457200" lvl="1" indent="0">
              <a:buNone/>
            </a:pPr>
            <a:r>
              <a:rPr lang="en-US" sz="2000" i="1" dirty="0" smtClean="0">
                <a:solidFill>
                  <a:schemeClr val="bg1">
                    <a:lumMod val="50000"/>
                  </a:schemeClr>
                </a:solidFill>
              </a:rPr>
              <a:t>but a good engineer can often guess the active constraints</a:t>
            </a:r>
          </a:p>
          <a:p>
            <a:pPr marL="457200" lvl="1" indent="0">
              <a:buNone/>
            </a:pPr>
            <a:endParaRPr lang="en-US" b="1" i="1" dirty="0"/>
          </a:p>
          <a:p>
            <a:r>
              <a:rPr lang="en-US" sz="2400" dirty="0">
                <a:solidFill>
                  <a:srgbClr val="FF0000"/>
                </a:solidFill>
              </a:rPr>
              <a:t>Rule 1A: </a:t>
            </a:r>
            <a:r>
              <a:rPr lang="en-US" sz="2400" i="1" dirty="0"/>
              <a:t>The purity constraint of the valuable product is always active and should be controlled</a:t>
            </a:r>
            <a:r>
              <a:rPr lang="en-US" sz="2400" b="0" i="1" dirty="0"/>
              <a:t>.</a:t>
            </a:r>
          </a:p>
          <a:p>
            <a:pPr lvl="1"/>
            <a:r>
              <a:rPr lang="en-US" sz="2000" i="1" dirty="0"/>
              <a:t>T</a:t>
            </a:r>
            <a:r>
              <a:rPr lang="en-US" sz="2000" i="1" dirty="0" smtClean="0"/>
              <a:t>o </a:t>
            </a:r>
            <a:r>
              <a:rPr lang="en-US" sz="2000" i="1" dirty="0"/>
              <a:t>maximize </a:t>
            </a:r>
            <a:r>
              <a:rPr lang="en-US" sz="2000" i="1" dirty="0" smtClean="0"/>
              <a:t>valuable </a:t>
            </a:r>
            <a:r>
              <a:rPr lang="en-US" sz="2000" i="1" dirty="0"/>
              <a:t>product and avoid product “give away”.</a:t>
            </a:r>
          </a:p>
          <a:p>
            <a:pPr marL="0" indent="0">
              <a:buNone/>
            </a:pPr>
            <a:endParaRPr lang="en-US" sz="1600" b="0" i="1"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a:t>S3: </a:t>
            </a:r>
            <a:r>
              <a:rPr lang="en-US" b="1" dirty="0"/>
              <a:t>Selection </a:t>
            </a:r>
            <a:r>
              <a:rPr lang="en-US" b="1" dirty="0" smtClean="0"/>
              <a:t>of economic </a:t>
            </a:r>
            <a:r>
              <a:rPr lang="en-US" b="1" dirty="0" smtClean="0"/>
              <a:t>CV1</a:t>
            </a:r>
            <a:endParaRPr lang="en-US" b="1" i="1" baseline="-25000" dirty="0"/>
          </a:p>
          <a:p>
            <a:pPr marL="0" indent="0">
              <a:buNone/>
            </a:pPr>
            <a:endParaRPr lang="en-US" dirty="0"/>
          </a:p>
        </p:txBody>
      </p:sp>
    </p:spTree>
    <p:extLst>
      <p:ext uri="{BB962C8B-B14F-4D97-AF65-F5344CB8AC3E}">
        <p14:creationId xmlns:p14="http://schemas.microsoft.com/office/powerpoint/2010/main" val="3681615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lstStyle/>
          <a:p>
            <a:r>
              <a:rPr lang="en-US" sz="1600" dirty="0">
                <a:solidFill>
                  <a:schemeClr val="bg1">
                    <a:lumMod val="50000"/>
                  </a:schemeClr>
                </a:solidFill>
              </a:rPr>
              <a:t>Rule 1</a:t>
            </a:r>
            <a:r>
              <a:rPr lang="en-US" sz="1600" b="0" dirty="0">
                <a:solidFill>
                  <a:schemeClr val="bg1">
                    <a:lumMod val="50000"/>
                  </a:schemeClr>
                </a:solidFill>
              </a:rPr>
              <a:t>: </a:t>
            </a:r>
            <a:r>
              <a:rPr lang="en-US" sz="1600" i="1" dirty="0">
                <a:solidFill>
                  <a:schemeClr val="bg1">
                    <a:lumMod val="50000"/>
                  </a:schemeClr>
                </a:solidFill>
              </a:rPr>
              <a:t>Control the active constraints</a:t>
            </a:r>
          </a:p>
          <a:p>
            <a:pPr lvl="1"/>
            <a:endParaRPr lang="en-US" sz="1200" b="1" i="1" dirty="0">
              <a:solidFill>
                <a:schemeClr val="bg1">
                  <a:lumMod val="50000"/>
                </a:schemeClr>
              </a:solidFill>
            </a:endParaRPr>
          </a:p>
          <a:p>
            <a:r>
              <a:rPr lang="en-US" sz="1600" dirty="0">
                <a:solidFill>
                  <a:schemeClr val="bg1">
                    <a:lumMod val="50000"/>
                  </a:schemeClr>
                </a:solidFill>
              </a:rPr>
              <a:t>Rule 1A</a:t>
            </a:r>
            <a:r>
              <a:rPr lang="en-US" sz="1600" b="0" dirty="0">
                <a:solidFill>
                  <a:schemeClr val="bg1">
                    <a:lumMod val="50000"/>
                  </a:schemeClr>
                </a:solidFill>
              </a:rPr>
              <a:t>: </a:t>
            </a:r>
            <a:r>
              <a:rPr lang="en-US" sz="1600" i="1" dirty="0">
                <a:solidFill>
                  <a:schemeClr val="bg1">
                    <a:lumMod val="50000"/>
                  </a:schemeClr>
                </a:solidFill>
              </a:rPr>
              <a:t>The purity constraint of the valuable product is always active and should be controlled</a:t>
            </a:r>
            <a:r>
              <a:rPr lang="en-US" sz="1600" b="0" i="1" dirty="0">
                <a:solidFill>
                  <a:schemeClr val="bg1">
                    <a:lumMod val="50000"/>
                  </a:schemeClr>
                </a:solidFill>
              </a:rPr>
              <a:t>.</a:t>
            </a:r>
          </a:p>
          <a:p>
            <a:pPr marL="0" indent="0">
              <a:buNone/>
            </a:pPr>
            <a:endParaRPr lang="en-US" sz="1800" i="1" dirty="0" smtClean="0">
              <a:solidFill>
                <a:srgbClr val="FF0000"/>
              </a:solidFill>
            </a:endParaRPr>
          </a:p>
          <a:p>
            <a:pPr marL="0" indent="0">
              <a:buNone/>
            </a:pPr>
            <a:r>
              <a:rPr lang="en-US" sz="1800" i="1" dirty="0" smtClean="0">
                <a:solidFill>
                  <a:srgbClr val="FF0000"/>
                </a:solidFill>
              </a:rPr>
              <a:t>Case </a:t>
            </a:r>
            <a:r>
              <a:rPr lang="en-US" sz="1800" i="1" dirty="0" smtClean="0">
                <a:solidFill>
                  <a:srgbClr val="FF0000"/>
                </a:solidFill>
              </a:rPr>
              <a:t>study: Both </a:t>
            </a:r>
            <a:r>
              <a:rPr lang="en-US" sz="1800" i="1" dirty="0">
                <a:solidFill>
                  <a:srgbClr val="FF0000"/>
                </a:solidFill>
              </a:rPr>
              <a:t>M</a:t>
            </a:r>
            <a:r>
              <a:rPr lang="en-US" sz="1800" i="1" baseline="-25000" dirty="0">
                <a:solidFill>
                  <a:srgbClr val="FF0000"/>
                </a:solidFill>
              </a:rPr>
              <a:t>R </a:t>
            </a:r>
            <a:r>
              <a:rPr lang="en-US" sz="1800" i="1" dirty="0" smtClean="0">
                <a:solidFill>
                  <a:srgbClr val="FF0000"/>
                </a:solidFill>
              </a:rPr>
              <a:t>(max) and </a:t>
            </a:r>
            <a:r>
              <a:rPr lang="en-US" sz="1800" i="1" dirty="0">
                <a:solidFill>
                  <a:srgbClr val="FF0000"/>
                </a:solidFill>
              </a:rPr>
              <a:t>x</a:t>
            </a:r>
            <a:r>
              <a:rPr lang="en-US" sz="1800" i="1" baseline="-25000" dirty="0">
                <a:solidFill>
                  <a:srgbClr val="FF0000"/>
                </a:solidFill>
              </a:rPr>
              <a:t>B </a:t>
            </a:r>
            <a:r>
              <a:rPr lang="en-US" sz="1800" i="1" dirty="0">
                <a:solidFill>
                  <a:srgbClr val="FF0000"/>
                </a:solidFill>
              </a:rPr>
              <a:t> </a:t>
            </a:r>
            <a:r>
              <a:rPr lang="en-US" sz="1800" i="1" dirty="0" smtClean="0">
                <a:solidFill>
                  <a:srgbClr val="FF0000"/>
                </a:solidFill>
              </a:rPr>
              <a:t>(purity valuable product) are </a:t>
            </a:r>
            <a:r>
              <a:rPr lang="en-US" sz="1800" i="1" dirty="0">
                <a:solidFill>
                  <a:srgbClr val="FF0000"/>
                </a:solidFill>
              </a:rPr>
              <a:t>active</a:t>
            </a:r>
            <a:r>
              <a:rPr lang="en-US" sz="1800" i="1" dirty="0" smtClean="0">
                <a:solidFill>
                  <a:srgbClr val="FF0000"/>
                </a:solidFill>
              </a:rPr>
              <a:t>.</a:t>
            </a:r>
          </a:p>
          <a:p>
            <a:pPr marL="0" indent="0">
              <a:buNone/>
            </a:pPr>
            <a:r>
              <a:rPr lang="en-US" sz="1800" i="1" dirty="0" smtClean="0">
                <a:solidFill>
                  <a:srgbClr val="FF0000"/>
                </a:solidFill>
              </a:rPr>
              <a:t>Need to find one more </a:t>
            </a:r>
            <a:r>
              <a:rPr lang="en-US" sz="1800" i="1" dirty="0" smtClean="0">
                <a:solidFill>
                  <a:srgbClr val="FF0000"/>
                </a:solidFill>
              </a:rPr>
              <a:t>CV1</a:t>
            </a:r>
            <a:endParaRPr lang="en-US" sz="2400" baseline="-25000" dirty="0">
              <a:solidFill>
                <a:srgbClr val="FF0000"/>
              </a:solidFill>
            </a:endParaRPr>
          </a:p>
        </p:txBody>
      </p:sp>
      <p:sp>
        <p:nvSpPr>
          <p:cNvPr id="5" name="Text Placeholder 4"/>
          <p:cNvSpPr>
            <a:spLocks noGrp="1"/>
          </p:cNvSpPr>
          <p:nvPr>
            <p:ph type="body" sz="quarter" idx="11"/>
          </p:nvPr>
        </p:nvSpPr>
        <p:spPr/>
        <p:txBody>
          <a:bodyPr/>
          <a:lstStyle/>
          <a:p>
            <a:pPr marL="0" indent="0">
              <a:buNone/>
            </a:pPr>
            <a:r>
              <a:rPr lang="en-US" dirty="0" smtClean="0"/>
              <a:t>Reactor-separator-recycle </a:t>
            </a:r>
            <a:r>
              <a:rPr lang="en-US" dirty="0"/>
              <a:t>process </a:t>
            </a:r>
          </a:p>
          <a:p>
            <a:pPr marL="0" indent="0">
              <a:buNone/>
            </a:pPr>
            <a:endParaRPr lang="en-US" dirty="0"/>
          </a:p>
        </p:txBody>
      </p:sp>
      <p:sp>
        <p:nvSpPr>
          <p:cNvPr id="6" name="Text Placeholder 5"/>
          <p:cNvSpPr>
            <a:spLocks noGrp="1"/>
          </p:cNvSpPr>
          <p:nvPr>
            <p:ph type="body" sz="quarter" idx="12"/>
          </p:nvPr>
        </p:nvSpPr>
        <p:spPr/>
        <p:txBody>
          <a:bodyPr/>
          <a:lstStyle/>
          <a:p>
            <a:pPr marL="0" indent="0">
              <a:buNone/>
            </a:pPr>
            <a:r>
              <a:rPr lang="en-US" dirty="0"/>
              <a:t>Practical rules for Step S3: </a:t>
            </a:r>
            <a:r>
              <a:rPr lang="en-US" b="1" dirty="0"/>
              <a:t>Selection of </a:t>
            </a:r>
            <a:r>
              <a:rPr lang="en-US" b="1" dirty="0" smtClean="0"/>
              <a:t>economic </a:t>
            </a:r>
            <a:r>
              <a:rPr lang="en-US" b="1" dirty="0"/>
              <a:t>CV</a:t>
            </a:r>
            <a:r>
              <a:rPr lang="en-US" b="1" baseline="-25000" dirty="0"/>
              <a:t>1</a:t>
            </a:r>
            <a:endParaRPr lang="en-US" b="1" i="1" baseline="-25000" dirty="0"/>
          </a:p>
          <a:p>
            <a:pPr marL="0" indent="0">
              <a:buNone/>
            </a:pPr>
            <a:endParaRPr lang="en-US" dirty="0"/>
          </a:p>
        </p:txBody>
      </p:sp>
      <p:pic>
        <p:nvPicPr>
          <p:cNvPr id="8" name="Picture Placeholder 7"/>
          <p:cNvPicPr>
            <a:picLocks noGrp="1" noChangeAspect="1"/>
          </p:cNvPicPr>
          <p:nvPr>
            <p:ph type="pic" sz="quarter" idx="10"/>
          </p:nvPr>
        </p:nvPicPr>
        <p:blipFill rotWithShape="1">
          <a:blip r:embed="rId2" r:link="rId3">
            <a:extLst>
              <a:ext uri="{28A0092B-C50C-407E-A947-70E740481C1C}">
                <a14:useLocalDpi xmlns:a14="http://schemas.microsoft.com/office/drawing/2010/main" val="0"/>
              </a:ext>
            </a:extLst>
          </a:blip>
          <a:srcRect t="-1012" b="-1012"/>
          <a:stretch/>
        </p:blipFill>
        <p:spPr/>
      </p:pic>
      <p:sp>
        <p:nvSpPr>
          <p:cNvPr id="7" name="Oval 6"/>
          <p:cNvSpPr/>
          <p:nvPr/>
        </p:nvSpPr>
        <p:spPr bwMode="auto">
          <a:xfrm>
            <a:off x="5472100" y="4113076"/>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9" name="Oval 8"/>
          <p:cNvSpPr/>
          <p:nvPr/>
        </p:nvSpPr>
        <p:spPr bwMode="auto">
          <a:xfrm>
            <a:off x="8528992" y="5301208"/>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10" name="Picture 2" descr="C:\Users\BananaBob\Dropbox\Current work\RSR Simulations\paper\figures\VofL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88" y="4149080"/>
            <a:ext cx="2863603" cy="21670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96" y="5070375"/>
            <a:ext cx="1008112" cy="461665"/>
          </a:xfrm>
          <a:prstGeom prst="rect">
            <a:avLst/>
          </a:prstGeom>
          <a:noFill/>
        </p:spPr>
        <p:txBody>
          <a:bodyPr wrap="square" rtlCol="0">
            <a:spAutoFit/>
          </a:bodyPr>
          <a:lstStyle/>
          <a:p>
            <a:r>
              <a:rPr lang="en-US" dirty="0" smtClean="0"/>
              <a:t>J=V</a:t>
            </a:r>
            <a:r>
              <a:rPr lang="en-US" baseline="-25000" dirty="0" smtClean="0"/>
              <a:t>B</a:t>
            </a:r>
            <a:endParaRPr lang="en-US" baseline="-25000" dirty="0"/>
          </a:p>
        </p:txBody>
      </p:sp>
      <p:sp>
        <p:nvSpPr>
          <p:cNvPr id="11" name="TextBox 10"/>
          <p:cNvSpPr txBox="1"/>
          <p:nvPr/>
        </p:nvSpPr>
        <p:spPr>
          <a:xfrm>
            <a:off x="2915816" y="6093296"/>
            <a:ext cx="949875" cy="461665"/>
          </a:xfrm>
          <a:prstGeom prst="rect">
            <a:avLst/>
          </a:prstGeom>
          <a:noFill/>
        </p:spPr>
        <p:txBody>
          <a:bodyPr wrap="none" rtlCol="0">
            <a:spAutoFit/>
          </a:bodyPr>
          <a:lstStyle/>
          <a:p>
            <a:r>
              <a:rPr lang="en-US" dirty="0"/>
              <a:t>u</a:t>
            </a:r>
            <a:r>
              <a:rPr lang="en-US" dirty="0" smtClean="0"/>
              <a:t> = L</a:t>
            </a:r>
            <a:r>
              <a:rPr lang="en-US" baseline="-25000" dirty="0" smtClean="0"/>
              <a:t>T</a:t>
            </a:r>
            <a:endParaRPr lang="en-US" baseline="-25000" dirty="0"/>
          </a:p>
        </p:txBody>
      </p:sp>
      <p:sp>
        <p:nvSpPr>
          <p:cNvPr id="12" name="Rectangle 11"/>
          <p:cNvSpPr/>
          <p:nvPr/>
        </p:nvSpPr>
        <p:spPr bwMode="auto">
          <a:xfrm>
            <a:off x="2015716" y="5232604"/>
            <a:ext cx="900100" cy="17661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3" name="Rectangle 12"/>
          <p:cNvSpPr/>
          <p:nvPr/>
        </p:nvSpPr>
        <p:spPr bwMode="auto">
          <a:xfrm>
            <a:off x="1547967" y="5700028"/>
            <a:ext cx="900100" cy="176616"/>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4" name="TextBox 13"/>
          <p:cNvSpPr txBox="1"/>
          <p:nvPr/>
        </p:nvSpPr>
        <p:spPr>
          <a:xfrm>
            <a:off x="1049059" y="4648490"/>
            <a:ext cx="2589170" cy="369332"/>
          </a:xfrm>
          <a:prstGeom prst="rect">
            <a:avLst/>
          </a:prstGeom>
          <a:noFill/>
        </p:spPr>
        <p:txBody>
          <a:bodyPr wrap="none" rtlCol="0">
            <a:spAutoFit/>
          </a:bodyPr>
          <a:lstStyle/>
          <a:p>
            <a:r>
              <a:rPr lang="en-US" sz="1800" b="1" dirty="0" smtClean="0">
                <a:solidFill>
                  <a:srgbClr val="FF0000"/>
                </a:solidFill>
              </a:rPr>
              <a:t>Unconstrained optimum</a:t>
            </a:r>
            <a:endParaRPr lang="en-US" sz="1800" b="1" dirty="0">
              <a:solidFill>
                <a:srgbClr val="FF0000"/>
              </a:solidFill>
            </a:endParaRPr>
          </a:p>
        </p:txBody>
      </p:sp>
    </p:spTree>
    <p:extLst>
      <p:ext uri="{BB962C8B-B14F-4D97-AF65-F5344CB8AC3E}">
        <p14:creationId xmlns:p14="http://schemas.microsoft.com/office/powerpoint/2010/main" val="35412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Step S3</a:t>
            </a:r>
            <a:endParaRPr lang="en-US" dirty="0"/>
          </a:p>
        </p:txBody>
      </p:sp>
      <p:sp>
        <p:nvSpPr>
          <p:cNvPr id="3" name="Content Placeholder 2"/>
          <p:cNvSpPr>
            <a:spLocks noGrp="1"/>
          </p:cNvSpPr>
          <p:nvPr>
            <p:ph idx="1"/>
          </p:nvPr>
        </p:nvSpPr>
        <p:spPr>
          <a:xfrm>
            <a:off x="422275" y="1628800"/>
            <a:ext cx="8218177" cy="4644516"/>
          </a:xfrm>
        </p:spPr>
        <p:txBody>
          <a:bodyPr/>
          <a:lstStyle/>
          <a:p>
            <a:r>
              <a:rPr lang="en-US" sz="2400" dirty="0">
                <a:solidFill>
                  <a:srgbClr val="FF0000"/>
                </a:solidFill>
              </a:rPr>
              <a:t>Rule 2</a:t>
            </a:r>
            <a:r>
              <a:rPr lang="en-US" sz="2400" b="0" dirty="0">
                <a:solidFill>
                  <a:srgbClr val="FF0000"/>
                </a:solidFill>
              </a:rPr>
              <a:t>:</a:t>
            </a:r>
            <a:r>
              <a:rPr lang="en-US" sz="2400" b="0" dirty="0"/>
              <a:t> (for remaining unconstrained steady-state degrees of freedom, if any): </a:t>
            </a:r>
            <a:r>
              <a:rPr lang="en-US" sz="2400" i="1" dirty="0"/>
              <a:t>Control the “self-optimizing” variables</a:t>
            </a:r>
            <a:r>
              <a:rPr lang="en-US" sz="2400" b="0" dirty="0"/>
              <a:t>. </a:t>
            </a:r>
          </a:p>
          <a:p>
            <a:pPr lvl="1"/>
            <a:r>
              <a:rPr lang="en-US" sz="2000" i="1" dirty="0"/>
              <a:t>The two main properties of a good “self-optimizing” variable are: </a:t>
            </a:r>
            <a:endParaRPr lang="el-GR" sz="2000" i="1" dirty="0"/>
          </a:p>
          <a:p>
            <a:pPr lvl="2"/>
            <a:r>
              <a:rPr lang="el-GR" sz="2000" b="1" dirty="0">
                <a:solidFill>
                  <a:srgbClr val="FF0000"/>
                </a:solidFill>
              </a:rPr>
              <a:t>Ι</a:t>
            </a:r>
            <a:r>
              <a:rPr lang="en-US" sz="2000" b="1" dirty="0" smtClean="0">
                <a:solidFill>
                  <a:srgbClr val="FF0000"/>
                </a:solidFill>
              </a:rPr>
              <a:t>ts </a:t>
            </a:r>
            <a:r>
              <a:rPr lang="en-US" sz="2000" b="1" u="sng" dirty="0">
                <a:solidFill>
                  <a:srgbClr val="FF0000"/>
                </a:solidFill>
              </a:rPr>
              <a:t>optimal</a:t>
            </a:r>
            <a:r>
              <a:rPr lang="en-US" sz="2000" b="1" dirty="0">
                <a:solidFill>
                  <a:srgbClr val="FF0000"/>
                </a:solidFill>
              </a:rPr>
              <a:t> value is </a:t>
            </a:r>
            <a:r>
              <a:rPr lang="en-US" sz="2000" b="1" u="sng" dirty="0">
                <a:solidFill>
                  <a:srgbClr val="FF0000"/>
                </a:solidFill>
              </a:rPr>
              <a:t>in</a:t>
            </a:r>
            <a:r>
              <a:rPr lang="en-US" sz="2000" b="1" dirty="0">
                <a:solidFill>
                  <a:srgbClr val="FF0000"/>
                </a:solidFill>
              </a:rPr>
              <a:t>sensitive to disturbances </a:t>
            </a:r>
            <a:endParaRPr lang="en-US" sz="2000" b="1" dirty="0" smtClean="0">
              <a:solidFill>
                <a:srgbClr val="FF0000"/>
              </a:solidFill>
            </a:endParaRPr>
          </a:p>
          <a:p>
            <a:pPr lvl="3"/>
            <a:r>
              <a:rPr lang="en-US" sz="2000" dirty="0" smtClean="0"/>
              <a:t>so </a:t>
            </a:r>
            <a:r>
              <a:rPr lang="en-US" sz="2000" b="1" dirty="0"/>
              <a:t>F</a:t>
            </a:r>
            <a:r>
              <a:rPr lang="en-US" sz="2000" dirty="0"/>
              <a:t> </a:t>
            </a:r>
            <a:r>
              <a:rPr lang="en-US" sz="2000" b="1" dirty="0"/>
              <a:t>= </a:t>
            </a:r>
            <a:r>
              <a:rPr lang="el-GR" sz="2000" dirty="0"/>
              <a:t>Δ</a:t>
            </a:r>
            <a:r>
              <a:rPr lang="en-US" sz="2000" b="1" dirty="0"/>
              <a:t>CV</a:t>
            </a:r>
            <a:r>
              <a:rPr lang="en-US" sz="2000" b="1" baseline="-25000" dirty="0"/>
              <a:t>1</a:t>
            </a:r>
            <a:r>
              <a:rPr lang="el-GR" sz="2000" b="1" baseline="-25000" dirty="0"/>
              <a:t>,</a:t>
            </a:r>
            <a:r>
              <a:rPr lang="en-US" sz="2000" b="1" baseline="-25000" dirty="0" smtClean="0"/>
              <a:t>opt </a:t>
            </a:r>
            <a:r>
              <a:rPr lang="el-GR" sz="2000" dirty="0" smtClean="0"/>
              <a:t>/Δ</a:t>
            </a:r>
            <a:r>
              <a:rPr lang="en-US" sz="2000" b="1" dirty="0"/>
              <a:t>d</a:t>
            </a:r>
            <a:r>
              <a:rPr lang="en-US" sz="2000" dirty="0"/>
              <a:t> is </a:t>
            </a:r>
            <a:r>
              <a:rPr lang="en-US" sz="2000" dirty="0" smtClean="0"/>
              <a:t>small </a:t>
            </a:r>
            <a:endParaRPr lang="el-GR" sz="2000" dirty="0"/>
          </a:p>
          <a:p>
            <a:pPr lvl="2"/>
            <a:r>
              <a:rPr lang="el-GR" sz="2000" b="1" dirty="0">
                <a:solidFill>
                  <a:srgbClr val="FF0000"/>
                </a:solidFill>
              </a:rPr>
              <a:t>Ι</a:t>
            </a:r>
            <a:r>
              <a:rPr lang="en-US" sz="2000" b="1" dirty="0">
                <a:solidFill>
                  <a:srgbClr val="FF0000"/>
                </a:solidFill>
              </a:rPr>
              <a:t>t is </a:t>
            </a:r>
            <a:r>
              <a:rPr lang="en-US" sz="2000" b="1" u="sng" dirty="0">
                <a:solidFill>
                  <a:srgbClr val="FF0000"/>
                </a:solidFill>
              </a:rPr>
              <a:t>sensitive</a:t>
            </a:r>
            <a:r>
              <a:rPr lang="en-US" sz="2000" b="1" dirty="0">
                <a:solidFill>
                  <a:srgbClr val="FF0000"/>
                </a:solidFill>
              </a:rPr>
              <a:t> to the plant inputs </a:t>
            </a:r>
            <a:r>
              <a:rPr lang="en-US" sz="2000" b="1" dirty="0" smtClean="0">
                <a:solidFill>
                  <a:srgbClr val="FF0000"/>
                </a:solidFill>
              </a:rPr>
              <a:t> (= “flat optimum”)</a:t>
            </a:r>
            <a:endParaRPr lang="en-US" sz="2000" b="1" dirty="0" smtClean="0">
              <a:solidFill>
                <a:srgbClr val="FF0000"/>
              </a:solidFill>
            </a:endParaRPr>
          </a:p>
          <a:p>
            <a:pPr lvl="3"/>
            <a:r>
              <a:rPr lang="en-US" sz="2000" dirty="0" smtClean="0"/>
              <a:t>so </a:t>
            </a:r>
            <a:r>
              <a:rPr lang="en-US" sz="2000" dirty="0"/>
              <a:t>the process </a:t>
            </a:r>
            <a:r>
              <a:rPr lang="en-US" sz="2000" dirty="0" smtClean="0"/>
              <a:t>gain </a:t>
            </a:r>
            <a:r>
              <a:rPr lang="en-US" sz="2000" b="1" dirty="0"/>
              <a:t>G</a:t>
            </a:r>
            <a:r>
              <a:rPr lang="en-US" sz="2000" dirty="0"/>
              <a:t> = </a:t>
            </a:r>
            <a:r>
              <a:rPr lang="el-GR" sz="2000" dirty="0"/>
              <a:t>Δ</a:t>
            </a:r>
            <a:r>
              <a:rPr lang="en-US" sz="2000" b="1" dirty="0"/>
              <a:t>CV</a:t>
            </a:r>
            <a:r>
              <a:rPr lang="en-US" sz="2000" b="1" baseline="-25000" dirty="0"/>
              <a:t>1</a:t>
            </a:r>
            <a:r>
              <a:rPr lang="el-GR" sz="2000" dirty="0"/>
              <a:t>/Δ</a:t>
            </a:r>
            <a:r>
              <a:rPr lang="en-US" sz="2000" b="1" dirty="0"/>
              <a:t>u</a:t>
            </a:r>
            <a:r>
              <a:rPr lang="en-US" sz="2000" dirty="0"/>
              <a:t> is </a:t>
            </a:r>
            <a:r>
              <a:rPr lang="en-US" sz="2000" dirty="0" smtClean="0"/>
              <a:t>large</a:t>
            </a:r>
            <a:r>
              <a:rPr lang="en-US" sz="1400" dirty="0" smtClean="0"/>
              <a:t> </a:t>
            </a:r>
            <a:endParaRPr lang="en-US" sz="1400" dirty="0"/>
          </a:p>
          <a:p>
            <a:pPr lvl="2"/>
            <a:endParaRPr lang="en-US" sz="1000" dirty="0"/>
          </a:p>
          <a:p>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a:t>S3: </a:t>
            </a:r>
            <a:r>
              <a:rPr lang="en-US" b="1" dirty="0"/>
              <a:t>Selection of </a:t>
            </a:r>
            <a:r>
              <a:rPr lang="en-US" b="1" dirty="0" smtClean="0"/>
              <a:t>economic </a:t>
            </a:r>
            <a:r>
              <a:rPr lang="en-US" b="1" dirty="0"/>
              <a:t>CV</a:t>
            </a:r>
            <a:r>
              <a:rPr lang="en-US" b="1" baseline="-25000" dirty="0"/>
              <a:t>1</a:t>
            </a:r>
            <a:endParaRPr lang="en-US" b="1" i="1" baseline="-25000" dirty="0"/>
          </a:p>
          <a:p>
            <a:endParaRPr lang="en-US" dirty="0"/>
          </a:p>
        </p:txBody>
      </p:sp>
      <p:sp>
        <p:nvSpPr>
          <p:cNvPr id="10" name="Text Placeholder 9"/>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9683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75" y="331808"/>
            <a:ext cx="7426089" cy="914400"/>
          </a:xfrm>
        </p:spPr>
        <p:txBody>
          <a:bodyPr/>
          <a:lstStyle/>
          <a:p>
            <a:r>
              <a:rPr lang="en-US" dirty="0"/>
              <a:t>PRACTICAL </a:t>
            </a:r>
            <a:r>
              <a:rPr lang="en-US" dirty="0" smtClean="0"/>
              <a:t>RULES for Step S3</a:t>
            </a:r>
            <a:endParaRPr lang="en-US" dirty="0"/>
          </a:p>
        </p:txBody>
      </p:sp>
      <p:sp>
        <p:nvSpPr>
          <p:cNvPr id="3" name="Content Placeholder 2"/>
          <p:cNvSpPr>
            <a:spLocks noGrp="1"/>
          </p:cNvSpPr>
          <p:nvPr>
            <p:ph idx="1"/>
          </p:nvPr>
        </p:nvSpPr>
        <p:spPr>
          <a:xfrm>
            <a:off x="422275" y="1628800"/>
            <a:ext cx="8110165" cy="4644516"/>
          </a:xfrm>
        </p:spPr>
        <p:txBody>
          <a:bodyPr/>
          <a:lstStyle/>
          <a:p>
            <a:r>
              <a:rPr lang="en-US" sz="2400" dirty="0">
                <a:solidFill>
                  <a:schemeClr val="bg1">
                    <a:lumMod val="50000"/>
                  </a:schemeClr>
                </a:solidFill>
              </a:rPr>
              <a:t>Rule 2</a:t>
            </a:r>
            <a:r>
              <a:rPr lang="en-US" sz="2400" b="0" dirty="0">
                <a:solidFill>
                  <a:schemeClr val="bg1">
                    <a:lumMod val="50000"/>
                  </a:schemeClr>
                </a:solidFill>
              </a:rPr>
              <a:t>: (for remaining unconstrained steady-state degrees of freedom, if any): </a:t>
            </a:r>
            <a:r>
              <a:rPr lang="en-US" sz="2400" i="1" dirty="0">
                <a:solidFill>
                  <a:schemeClr val="bg1">
                    <a:lumMod val="50000"/>
                  </a:schemeClr>
                </a:solidFill>
              </a:rPr>
              <a:t>Control the “self-optimizing” variables</a:t>
            </a:r>
            <a:r>
              <a:rPr lang="en-US" sz="2400" b="0" dirty="0">
                <a:solidFill>
                  <a:schemeClr val="bg1">
                    <a:lumMod val="50000"/>
                  </a:schemeClr>
                </a:solidFill>
              </a:rPr>
              <a:t>. </a:t>
            </a:r>
          </a:p>
          <a:p>
            <a:pPr lvl="1"/>
            <a:r>
              <a:rPr lang="en-US" sz="2000" i="1" dirty="0">
                <a:solidFill>
                  <a:schemeClr val="bg1">
                    <a:lumMod val="50000"/>
                  </a:schemeClr>
                </a:solidFill>
              </a:rPr>
              <a:t>The two main properties of a good “self-optimizing” variable are: </a:t>
            </a:r>
            <a:endParaRPr lang="el-GR" sz="2000" i="1" dirty="0">
              <a:solidFill>
                <a:schemeClr val="bg1">
                  <a:lumMod val="50000"/>
                </a:schemeClr>
              </a:solidFill>
            </a:endParaRPr>
          </a:p>
          <a:p>
            <a:pPr lvl="2"/>
            <a:r>
              <a:rPr lang="el-GR" sz="1800" dirty="0">
                <a:solidFill>
                  <a:schemeClr val="bg1">
                    <a:lumMod val="50000"/>
                  </a:schemeClr>
                </a:solidFill>
              </a:rPr>
              <a:t>Ι</a:t>
            </a:r>
            <a:r>
              <a:rPr lang="en-US" sz="1800" dirty="0" smtClean="0">
                <a:solidFill>
                  <a:schemeClr val="bg1">
                    <a:lumMod val="50000"/>
                  </a:schemeClr>
                </a:solidFill>
              </a:rPr>
              <a:t>ts </a:t>
            </a:r>
            <a:r>
              <a:rPr lang="en-US" sz="1800" dirty="0">
                <a:solidFill>
                  <a:schemeClr val="bg1">
                    <a:lumMod val="50000"/>
                  </a:schemeClr>
                </a:solidFill>
              </a:rPr>
              <a:t>optimal value is insensitive to disturbances (such that </a:t>
            </a:r>
            <a:r>
              <a:rPr lang="en-US" sz="1800" b="1" dirty="0">
                <a:solidFill>
                  <a:schemeClr val="bg1">
                    <a:lumMod val="50000"/>
                  </a:schemeClr>
                </a:solidFill>
              </a:rPr>
              <a:t>F</a:t>
            </a:r>
            <a:r>
              <a:rPr lang="en-US" sz="1800" dirty="0">
                <a:solidFill>
                  <a:schemeClr val="bg1">
                    <a:lumMod val="50000"/>
                  </a:schemeClr>
                </a:solidFill>
              </a:rPr>
              <a:t> </a:t>
            </a:r>
            <a:r>
              <a:rPr lang="en-US" sz="1800" b="1" dirty="0">
                <a:solidFill>
                  <a:schemeClr val="bg1">
                    <a:lumMod val="50000"/>
                  </a:schemeClr>
                </a:solidFill>
              </a:rPr>
              <a:t>= </a:t>
            </a:r>
            <a:r>
              <a:rPr lang="el-GR" sz="1800" dirty="0">
                <a:solidFill>
                  <a:schemeClr val="bg1">
                    <a:lumMod val="50000"/>
                  </a:schemeClr>
                </a:solidFill>
              </a:rPr>
              <a:t>Δ</a:t>
            </a:r>
            <a:r>
              <a:rPr lang="en-US" sz="1800" b="1" dirty="0">
                <a:solidFill>
                  <a:schemeClr val="bg1">
                    <a:lumMod val="50000"/>
                  </a:schemeClr>
                </a:solidFill>
              </a:rPr>
              <a:t>CV</a:t>
            </a:r>
            <a:r>
              <a:rPr lang="en-US" sz="1800" b="1" baseline="-25000" dirty="0">
                <a:solidFill>
                  <a:schemeClr val="bg1">
                    <a:lumMod val="50000"/>
                  </a:schemeClr>
                </a:solidFill>
              </a:rPr>
              <a:t>1</a:t>
            </a:r>
            <a:r>
              <a:rPr lang="el-GR" sz="1800" b="1" baseline="-25000" dirty="0">
                <a:solidFill>
                  <a:schemeClr val="bg1">
                    <a:lumMod val="50000"/>
                  </a:schemeClr>
                </a:solidFill>
              </a:rPr>
              <a:t>,</a:t>
            </a:r>
            <a:r>
              <a:rPr lang="en-US" sz="1800" b="1" baseline="-25000" dirty="0" smtClean="0">
                <a:solidFill>
                  <a:schemeClr val="bg1">
                    <a:lumMod val="50000"/>
                  </a:schemeClr>
                </a:solidFill>
              </a:rPr>
              <a:t>opt </a:t>
            </a:r>
            <a:r>
              <a:rPr lang="el-GR" sz="1800" dirty="0" smtClean="0">
                <a:solidFill>
                  <a:schemeClr val="bg1">
                    <a:lumMod val="50000"/>
                  </a:schemeClr>
                </a:solidFill>
              </a:rPr>
              <a:t>/Δ</a:t>
            </a:r>
            <a:r>
              <a:rPr lang="en-US" sz="1800" b="1" dirty="0">
                <a:solidFill>
                  <a:schemeClr val="bg1">
                    <a:lumMod val="50000"/>
                  </a:schemeClr>
                </a:solidFill>
              </a:rPr>
              <a:t>d</a:t>
            </a:r>
            <a:r>
              <a:rPr lang="en-US" sz="1800" dirty="0">
                <a:solidFill>
                  <a:schemeClr val="bg1">
                    <a:lumMod val="50000"/>
                  </a:schemeClr>
                </a:solidFill>
              </a:rPr>
              <a:t> is small) </a:t>
            </a:r>
            <a:endParaRPr lang="el-GR" sz="1800" dirty="0">
              <a:solidFill>
                <a:schemeClr val="bg1">
                  <a:lumMod val="50000"/>
                </a:schemeClr>
              </a:solidFill>
            </a:endParaRPr>
          </a:p>
          <a:p>
            <a:pPr lvl="2"/>
            <a:r>
              <a:rPr lang="el-GR" sz="1800" dirty="0">
                <a:solidFill>
                  <a:schemeClr val="bg1">
                    <a:lumMod val="50000"/>
                  </a:schemeClr>
                </a:solidFill>
              </a:rPr>
              <a:t>Ι</a:t>
            </a:r>
            <a:r>
              <a:rPr lang="en-US" sz="1800" dirty="0">
                <a:solidFill>
                  <a:schemeClr val="bg1">
                    <a:lumMod val="50000"/>
                  </a:schemeClr>
                </a:solidFill>
              </a:rPr>
              <a:t>t is sensitive to the plant inputs (so the process scaled gain </a:t>
            </a:r>
            <a:r>
              <a:rPr lang="en-US" sz="1800" b="1" dirty="0">
                <a:solidFill>
                  <a:schemeClr val="bg1">
                    <a:lumMod val="50000"/>
                  </a:schemeClr>
                </a:solidFill>
              </a:rPr>
              <a:t>G</a:t>
            </a:r>
            <a:r>
              <a:rPr lang="en-US" sz="1800" dirty="0">
                <a:solidFill>
                  <a:schemeClr val="bg1">
                    <a:lumMod val="50000"/>
                  </a:schemeClr>
                </a:solidFill>
              </a:rPr>
              <a:t> = </a:t>
            </a:r>
            <a:r>
              <a:rPr lang="el-GR" sz="1800" dirty="0">
                <a:solidFill>
                  <a:schemeClr val="bg1">
                    <a:lumMod val="50000"/>
                  </a:schemeClr>
                </a:solidFill>
              </a:rPr>
              <a:t>Δ</a:t>
            </a:r>
            <a:r>
              <a:rPr lang="en-US" sz="1800" b="1" dirty="0">
                <a:solidFill>
                  <a:schemeClr val="bg1">
                    <a:lumMod val="50000"/>
                  </a:schemeClr>
                </a:solidFill>
              </a:rPr>
              <a:t>CV</a:t>
            </a:r>
            <a:r>
              <a:rPr lang="en-US" sz="1800" b="1" baseline="-25000" dirty="0">
                <a:solidFill>
                  <a:schemeClr val="bg1">
                    <a:lumMod val="50000"/>
                  </a:schemeClr>
                </a:solidFill>
              </a:rPr>
              <a:t>1</a:t>
            </a:r>
            <a:r>
              <a:rPr lang="el-GR" sz="1800" dirty="0">
                <a:solidFill>
                  <a:schemeClr val="bg1">
                    <a:lumMod val="50000"/>
                  </a:schemeClr>
                </a:solidFill>
              </a:rPr>
              <a:t>/Δ</a:t>
            </a:r>
            <a:r>
              <a:rPr lang="en-US" sz="1800" b="1" dirty="0">
                <a:solidFill>
                  <a:schemeClr val="bg1">
                    <a:lumMod val="50000"/>
                  </a:schemeClr>
                </a:solidFill>
              </a:rPr>
              <a:t>u</a:t>
            </a:r>
            <a:r>
              <a:rPr lang="en-US" sz="1800" dirty="0">
                <a:solidFill>
                  <a:schemeClr val="bg1">
                    <a:lumMod val="50000"/>
                  </a:schemeClr>
                </a:solidFill>
              </a:rPr>
              <a:t> is large).</a:t>
            </a:r>
            <a:r>
              <a:rPr lang="en-US" sz="1200" dirty="0">
                <a:solidFill>
                  <a:schemeClr val="bg1">
                    <a:lumMod val="50000"/>
                  </a:schemeClr>
                </a:solidFill>
              </a:rPr>
              <a:t> </a:t>
            </a:r>
          </a:p>
          <a:p>
            <a:pPr lvl="2"/>
            <a:endParaRPr lang="en-US" sz="1200" dirty="0"/>
          </a:p>
          <a:p>
            <a:pPr marL="0" indent="0">
              <a:buNone/>
            </a:pPr>
            <a:r>
              <a:rPr lang="en-US" b="0" i="1" dirty="0" smtClean="0"/>
              <a:t>The following rule combines the two desired properties:</a:t>
            </a:r>
          </a:p>
          <a:p>
            <a:r>
              <a:rPr lang="en-US" sz="2400" dirty="0" smtClean="0">
                <a:solidFill>
                  <a:srgbClr val="FF0000"/>
                </a:solidFill>
              </a:rPr>
              <a:t>Rule 2A</a:t>
            </a:r>
            <a:r>
              <a:rPr lang="en-US" sz="2400" b="0" dirty="0" smtClean="0">
                <a:solidFill>
                  <a:srgbClr val="FF0000"/>
                </a:solidFill>
              </a:rPr>
              <a:t>: </a:t>
            </a:r>
            <a:r>
              <a:rPr lang="en-US" sz="2400" i="1" dirty="0" smtClean="0"/>
              <a:t>Select the set CV</a:t>
            </a:r>
            <a:r>
              <a:rPr lang="en-US" sz="2400" i="1" baseline="-25000" dirty="0" smtClean="0"/>
              <a:t>1</a:t>
            </a:r>
            <a:r>
              <a:rPr lang="en-US" sz="2400" i="1" dirty="0" smtClean="0"/>
              <a:t> such that the “ratio” G</a:t>
            </a:r>
            <a:r>
              <a:rPr lang="en-US" sz="2400" i="1" baseline="30000" dirty="0" smtClean="0"/>
              <a:t>-1</a:t>
            </a:r>
            <a:r>
              <a:rPr lang="en-US" sz="2400" i="1" dirty="0" smtClean="0"/>
              <a:t>F is minimized</a:t>
            </a:r>
            <a:r>
              <a:rPr lang="en-US" sz="2400" b="0" i="1" dirty="0" smtClean="0"/>
              <a:t>.</a:t>
            </a:r>
          </a:p>
          <a:p>
            <a:pPr lvl="1"/>
            <a:r>
              <a:rPr lang="en-US" sz="2000" i="1" dirty="0" smtClean="0"/>
              <a:t>This rule is often called the </a:t>
            </a:r>
            <a:r>
              <a:rPr lang="en-US" sz="2000" b="1" i="1" dirty="0" smtClean="0">
                <a:solidFill>
                  <a:srgbClr val="FF0000"/>
                </a:solidFill>
              </a:rPr>
              <a:t>“Maximum scaled gain rule”.</a:t>
            </a:r>
            <a:endParaRPr lang="en-US" sz="2400" b="1" i="1" dirty="0" smtClean="0">
              <a:solidFill>
                <a:srgbClr val="FF0000"/>
              </a:solidFill>
            </a:endParaRPr>
          </a:p>
          <a:p>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a:t>S3: </a:t>
            </a:r>
            <a:r>
              <a:rPr lang="en-US" b="1" dirty="0"/>
              <a:t>Selection of </a:t>
            </a:r>
            <a:r>
              <a:rPr lang="en-US" b="1" dirty="0" smtClean="0"/>
              <a:t>economic </a:t>
            </a:r>
            <a:r>
              <a:rPr lang="en-US" b="1" dirty="0"/>
              <a:t>CV</a:t>
            </a:r>
            <a:r>
              <a:rPr lang="en-US" b="1" baseline="-25000" dirty="0"/>
              <a:t>1</a:t>
            </a:r>
            <a:endParaRPr lang="en-US" b="1" i="1" baseline="-25000" dirty="0"/>
          </a:p>
          <a:p>
            <a:endParaRPr lang="en-US" dirty="0"/>
          </a:p>
        </p:txBody>
      </p:sp>
    </p:spTree>
    <p:extLst>
      <p:ext uri="{BB962C8B-B14F-4D97-AF65-F5344CB8AC3E}">
        <p14:creationId xmlns:p14="http://schemas.microsoft.com/office/powerpoint/2010/main" val="1437076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t>
            </a:r>
            <a:r>
              <a:rPr lang="en-US" dirty="0" smtClean="0"/>
              <a:t>STUDY: </a:t>
            </a:r>
            <a:r>
              <a:rPr lang="en-US" dirty="0" smtClean="0">
                <a:solidFill>
                  <a:srgbClr val="FF0000"/>
                </a:solidFill>
              </a:rPr>
              <a:t>Self-optimizing variables</a:t>
            </a:r>
            <a:endParaRPr lang="en-US" dirty="0">
              <a:solidFill>
                <a:srgbClr val="FF0000"/>
              </a:solidFill>
            </a:endParaRPr>
          </a:p>
        </p:txBody>
      </p:sp>
      <p:sp>
        <p:nvSpPr>
          <p:cNvPr id="3" name="Content Placeholder 2"/>
          <p:cNvSpPr>
            <a:spLocks noGrp="1"/>
          </p:cNvSpPr>
          <p:nvPr>
            <p:ph idx="1"/>
          </p:nvPr>
        </p:nvSpPr>
        <p:spPr/>
        <p:txBody>
          <a:bodyPr/>
          <a:lstStyle/>
          <a:p>
            <a:r>
              <a:rPr lang="en-US" sz="1600" dirty="0">
                <a:solidFill>
                  <a:schemeClr val="bg1">
                    <a:lumMod val="50000"/>
                  </a:schemeClr>
                </a:solidFill>
              </a:rPr>
              <a:t>Rule 2</a:t>
            </a:r>
            <a:r>
              <a:rPr lang="en-US" sz="1600" b="0" dirty="0">
                <a:solidFill>
                  <a:schemeClr val="bg1">
                    <a:lumMod val="50000"/>
                  </a:schemeClr>
                </a:solidFill>
              </a:rPr>
              <a:t>: (for remaining unconstrained steady-state degrees of freedom, if any): </a:t>
            </a:r>
            <a:r>
              <a:rPr lang="en-US" sz="1600" i="1" dirty="0">
                <a:solidFill>
                  <a:schemeClr val="bg1">
                    <a:lumMod val="50000"/>
                  </a:schemeClr>
                </a:solidFill>
              </a:rPr>
              <a:t>Control the “self-optimizing” variables</a:t>
            </a:r>
            <a:r>
              <a:rPr lang="en-US" sz="1600" b="0" dirty="0">
                <a:solidFill>
                  <a:schemeClr val="bg1">
                    <a:lumMod val="50000"/>
                  </a:schemeClr>
                </a:solidFill>
              </a:rPr>
              <a:t>. </a:t>
            </a:r>
          </a:p>
          <a:p>
            <a:pPr lvl="1"/>
            <a:r>
              <a:rPr lang="en-US" sz="1400" i="1" dirty="0">
                <a:solidFill>
                  <a:schemeClr val="bg1">
                    <a:lumMod val="50000"/>
                  </a:schemeClr>
                </a:solidFill>
              </a:rPr>
              <a:t>The two main properties of a good “self-optimizing” variable are: </a:t>
            </a:r>
            <a:endParaRPr lang="el-GR" sz="1400" i="1" dirty="0">
              <a:solidFill>
                <a:schemeClr val="bg1">
                  <a:lumMod val="50000"/>
                </a:schemeClr>
              </a:solidFill>
            </a:endParaRPr>
          </a:p>
          <a:p>
            <a:pPr lvl="2"/>
            <a:r>
              <a:rPr lang="el-GR" sz="1200" dirty="0">
                <a:solidFill>
                  <a:schemeClr val="bg1">
                    <a:lumMod val="50000"/>
                  </a:schemeClr>
                </a:solidFill>
              </a:rPr>
              <a:t>Ι</a:t>
            </a:r>
            <a:r>
              <a:rPr lang="en-US" sz="1200" dirty="0" smtClean="0">
                <a:solidFill>
                  <a:schemeClr val="bg1">
                    <a:lumMod val="50000"/>
                  </a:schemeClr>
                </a:solidFill>
              </a:rPr>
              <a:t>ts </a:t>
            </a:r>
            <a:r>
              <a:rPr lang="en-US" sz="1200" dirty="0">
                <a:solidFill>
                  <a:schemeClr val="bg1">
                    <a:lumMod val="50000"/>
                  </a:schemeClr>
                </a:solidFill>
              </a:rPr>
              <a:t>optimal value is insensitive to disturbances (such that </a:t>
            </a:r>
            <a:r>
              <a:rPr lang="en-US" sz="1200" b="1" dirty="0">
                <a:solidFill>
                  <a:schemeClr val="bg1">
                    <a:lumMod val="50000"/>
                  </a:schemeClr>
                </a:solidFill>
              </a:rPr>
              <a:t>F</a:t>
            </a:r>
            <a:r>
              <a:rPr lang="en-US" sz="1200" dirty="0">
                <a:solidFill>
                  <a:schemeClr val="bg1">
                    <a:lumMod val="50000"/>
                  </a:schemeClr>
                </a:solidFill>
              </a:rPr>
              <a:t> </a:t>
            </a:r>
            <a:r>
              <a:rPr lang="en-US" sz="1200" b="1" dirty="0">
                <a:solidFill>
                  <a:schemeClr val="bg1">
                    <a:lumMod val="50000"/>
                  </a:schemeClr>
                </a:solidFill>
              </a:rPr>
              <a:t>= </a:t>
            </a:r>
            <a:r>
              <a:rPr lang="el-GR" sz="1200" dirty="0">
                <a:solidFill>
                  <a:schemeClr val="bg1">
                    <a:lumMod val="50000"/>
                  </a:schemeClr>
                </a:solidFill>
              </a:rPr>
              <a:t>Δ</a:t>
            </a:r>
            <a:r>
              <a:rPr lang="en-US" sz="1200" b="1" dirty="0">
                <a:solidFill>
                  <a:schemeClr val="bg1">
                    <a:lumMod val="50000"/>
                  </a:schemeClr>
                </a:solidFill>
              </a:rPr>
              <a:t>CV</a:t>
            </a:r>
            <a:r>
              <a:rPr lang="en-US" sz="1200" b="1" baseline="-25000" dirty="0">
                <a:solidFill>
                  <a:schemeClr val="bg1">
                    <a:lumMod val="50000"/>
                  </a:schemeClr>
                </a:solidFill>
              </a:rPr>
              <a:t>1</a:t>
            </a:r>
            <a:r>
              <a:rPr lang="el-GR" sz="1200" b="1" baseline="-25000" dirty="0">
                <a:solidFill>
                  <a:schemeClr val="bg1">
                    <a:lumMod val="50000"/>
                  </a:schemeClr>
                </a:solidFill>
              </a:rPr>
              <a:t>,</a:t>
            </a:r>
            <a:r>
              <a:rPr lang="en-US" sz="1200" b="1" baseline="-25000" dirty="0" smtClean="0">
                <a:solidFill>
                  <a:schemeClr val="bg1">
                    <a:lumMod val="50000"/>
                  </a:schemeClr>
                </a:solidFill>
              </a:rPr>
              <a:t>opt </a:t>
            </a:r>
            <a:r>
              <a:rPr lang="el-GR" sz="1200" dirty="0" smtClean="0">
                <a:solidFill>
                  <a:schemeClr val="bg1">
                    <a:lumMod val="50000"/>
                  </a:schemeClr>
                </a:solidFill>
              </a:rPr>
              <a:t>/Δ</a:t>
            </a:r>
            <a:r>
              <a:rPr lang="en-US" sz="1200" b="1" dirty="0">
                <a:solidFill>
                  <a:schemeClr val="bg1">
                    <a:lumMod val="50000"/>
                  </a:schemeClr>
                </a:solidFill>
              </a:rPr>
              <a:t>d</a:t>
            </a:r>
            <a:r>
              <a:rPr lang="en-US" sz="1200" dirty="0">
                <a:solidFill>
                  <a:schemeClr val="bg1">
                    <a:lumMod val="50000"/>
                  </a:schemeClr>
                </a:solidFill>
              </a:rPr>
              <a:t> is small) </a:t>
            </a:r>
            <a:endParaRPr lang="el-GR" sz="1200" dirty="0">
              <a:solidFill>
                <a:schemeClr val="bg1">
                  <a:lumMod val="50000"/>
                </a:schemeClr>
              </a:solidFill>
            </a:endParaRPr>
          </a:p>
          <a:p>
            <a:pPr lvl="2"/>
            <a:r>
              <a:rPr lang="el-GR" sz="1200" dirty="0">
                <a:solidFill>
                  <a:schemeClr val="bg1">
                    <a:lumMod val="50000"/>
                  </a:schemeClr>
                </a:solidFill>
              </a:rPr>
              <a:t>Ι</a:t>
            </a:r>
            <a:r>
              <a:rPr lang="en-US" sz="1200" dirty="0">
                <a:solidFill>
                  <a:schemeClr val="bg1">
                    <a:lumMod val="50000"/>
                  </a:schemeClr>
                </a:solidFill>
              </a:rPr>
              <a:t>t is sensitive to the plant inputs (so the process scaled gain </a:t>
            </a:r>
            <a:r>
              <a:rPr lang="en-US" sz="1200" b="1" dirty="0">
                <a:solidFill>
                  <a:schemeClr val="bg1">
                    <a:lumMod val="50000"/>
                  </a:schemeClr>
                </a:solidFill>
              </a:rPr>
              <a:t>G</a:t>
            </a:r>
            <a:r>
              <a:rPr lang="en-US" sz="1200" dirty="0">
                <a:solidFill>
                  <a:schemeClr val="bg1">
                    <a:lumMod val="50000"/>
                  </a:schemeClr>
                </a:solidFill>
              </a:rPr>
              <a:t> = </a:t>
            </a:r>
            <a:r>
              <a:rPr lang="el-GR" sz="1200" dirty="0">
                <a:solidFill>
                  <a:schemeClr val="bg1">
                    <a:lumMod val="50000"/>
                  </a:schemeClr>
                </a:solidFill>
              </a:rPr>
              <a:t>Δ</a:t>
            </a:r>
            <a:r>
              <a:rPr lang="en-US" sz="1200" b="1" dirty="0">
                <a:solidFill>
                  <a:schemeClr val="bg1">
                    <a:lumMod val="50000"/>
                  </a:schemeClr>
                </a:solidFill>
              </a:rPr>
              <a:t>CV</a:t>
            </a:r>
            <a:r>
              <a:rPr lang="en-US" sz="1200" b="1" baseline="-25000" dirty="0">
                <a:solidFill>
                  <a:schemeClr val="bg1">
                    <a:lumMod val="50000"/>
                  </a:schemeClr>
                </a:solidFill>
              </a:rPr>
              <a:t>1</a:t>
            </a:r>
            <a:r>
              <a:rPr lang="el-GR" sz="1200" dirty="0">
                <a:solidFill>
                  <a:schemeClr val="bg1">
                    <a:lumMod val="50000"/>
                  </a:schemeClr>
                </a:solidFill>
              </a:rPr>
              <a:t>/Δ</a:t>
            </a:r>
            <a:r>
              <a:rPr lang="en-US" sz="1200" b="1" dirty="0">
                <a:solidFill>
                  <a:schemeClr val="bg1">
                    <a:lumMod val="50000"/>
                  </a:schemeClr>
                </a:solidFill>
              </a:rPr>
              <a:t>u</a:t>
            </a:r>
            <a:r>
              <a:rPr lang="en-US" sz="1200" dirty="0">
                <a:solidFill>
                  <a:schemeClr val="bg1">
                    <a:lumMod val="50000"/>
                  </a:schemeClr>
                </a:solidFill>
              </a:rPr>
              <a:t> is large).</a:t>
            </a:r>
            <a:r>
              <a:rPr lang="en-US" sz="1000" dirty="0">
                <a:solidFill>
                  <a:schemeClr val="bg1">
                    <a:lumMod val="50000"/>
                  </a:schemeClr>
                </a:solidFill>
              </a:rPr>
              <a:t> </a:t>
            </a:r>
          </a:p>
          <a:p>
            <a:pPr lvl="2"/>
            <a:endParaRPr lang="en-US" sz="1000" dirty="0">
              <a:solidFill>
                <a:schemeClr val="bg1">
                  <a:lumMod val="50000"/>
                </a:schemeClr>
              </a:solidFill>
            </a:endParaRPr>
          </a:p>
          <a:p>
            <a:pPr marL="0" indent="0">
              <a:buNone/>
            </a:pPr>
            <a:r>
              <a:rPr lang="en-US" sz="1400" b="0" i="1" dirty="0">
                <a:solidFill>
                  <a:schemeClr val="bg1">
                    <a:lumMod val="50000"/>
                  </a:schemeClr>
                </a:solidFill>
              </a:rPr>
              <a:t>The following rule shows how to combine the two desired properties</a:t>
            </a:r>
            <a:r>
              <a:rPr lang="en-US" sz="1400" b="0" i="1" dirty="0" smtClean="0">
                <a:solidFill>
                  <a:schemeClr val="bg1">
                    <a:lumMod val="50000"/>
                  </a:schemeClr>
                </a:solidFill>
              </a:rPr>
              <a:t>:</a:t>
            </a:r>
            <a:endParaRPr lang="en-US" sz="1400" b="0" i="1" dirty="0">
              <a:solidFill>
                <a:schemeClr val="bg1">
                  <a:lumMod val="50000"/>
                </a:schemeClr>
              </a:solidFill>
            </a:endParaRPr>
          </a:p>
          <a:p>
            <a:r>
              <a:rPr lang="en-US" sz="1600" dirty="0">
                <a:solidFill>
                  <a:schemeClr val="bg1">
                    <a:lumMod val="50000"/>
                  </a:schemeClr>
                </a:solidFill>
              </a:rPr>
              <a:t>Rule 2A</a:t>
            </a:r>
            <a:r>
              <a:rPr lang="en-US" sz="1600" b="0" dirty="0">
                <a:solidFill>
                  <a:schemeClr val="bg1">
                    <a:lumMod val="50000"/>
                  </a:schemeClr>
                </a:solidFill>
              </a:rPr>
              <a:t>: </a:t>
            </a:r>
            <a:r>
              <a:rPr lang="en-US" sz="1600" i="1" dirty="0">
                <a:solidFill>
                  <a:schemeClr val="bg1">
                    <a:lumMod val="50000"/>
                  </a:schemeClr>
                </a:solidFill>
              </a:rPr>
              <a:t>Select the set CV</a:t>
            </a:r>
            <a:r>
              <a:rPr lang="en-US" sz="1600" i="1" baseline="-25000" dirty="0">
                <a:solidFill>
                  <a:schemeClr val="bg1">
                    <a:lumMod val="50000"/>
                  </a:schemeClr>
                </a:solidFill>
              </a:rPr>
              <a:t>1</a:t>
            </a:r>
            <a:r>
              <a:rPr lang="en-US" sz="1600" i="1" dirty="0">
                <a:solidFill>
                  <a:schemeClr val="bg1">
                    <a:lumMod val="50000"/>
                  </a:schemeClr>
                </a:solidFill>
              </a:rPr>
              <a:t> such that the ratio </a:t>
            </a:r>
            <a:r>
              <a:rPr lang="en-US" sz="1600" i="1" dirty="0" smtClean="0">
                <a:solidFill>
                  <a:schemeClr val="bg1">
                    <a:lumMod val="50000"/>
                  </a:schemeClr>
                </a:solidFill>
              </a:rPr>
              <a:t>G</a:t>
            </a:r>
            <a:r>
              <a:rPr lang="en-US" sz="1600" i="1" baseline="30000" dirty="0" smtClean="0">
                <a:solidFill>
                  <a:schemeClr val="bg1">
                    <a:lumMod val="50000"/>
                  </a:schemeClr>
                </a:solidFill>
              </a:rPr>
              <a:t>-1</a:t>
            </a:r>
            <a:r>
              <a:rPr lang="en-US" sz="1600" i="1" dirty="0" smtClean="0">
                <a:solidFill>
                  <a:schemeClr val="bg1">
                    <a:lumMod val="50000"/>
                  </a:schemeClr>
                </a:solidFill>
              </a:rPr>
              <a:t>F </a:t>
            </a:r>
            <a:r>
              <a:rPr lang="en-US" sz="1600" i="1" dirty="0">
                <a:solidFill>
                  <a:schemeClr val="bg1">
                    <a:lumMod val="50000"/>
                  </a:schemeClr>
                </a:solidFill>
              </a:rPr>
              <a:t>is minimized</a:t>
            </a:r>
            <a:r>
              <a:rPr lang="en-US" sz="1600" b="0" i="1" dirty="0" smtClean="0">
                <a:solidFill>
                  <a:schemeClr val="bg1">
                    <a:lumMod val="50000"/>
                  </a:schemeClr>
                </a:solidFill>
              </a:rPr>
              <a:t>.</a:t>
            </a:r>
            <a:endParaRPr lang="en-US" sz="1600" b="0" i="1" dirty="0">
              <a:solidFill>
                <a:schemeClr val="bg1">
                  <a:lumMod val="50000"/>
                </a:schemeClr>
              </a:solidFill>
            </a:endParaRPr>
          </a:p>
          <a:p>
            <a:pPr lvl="1"/>
            <a:r>
              <a:rPr lang="en-US" sz="1400" i="1" dirty="0">
                <a:solidFill>
                  <a:schemeClr val="bg1">
                    <a:lumMod val="50000"/>
                  </a:schemeClr>
                </a:solidFill>
              </a:rPr>
              <a:t>This rule is often called the </a:t>
            </a:r>
            <a:r>
              <a:rPr lang="en-US" sz="1400" i="1" dirty="0" smtClean="0">
                <a:solidFill>
                  <a:schemeClr val="bg1">
                    <a:lumMod val="50000"/>
                  </a:schemeClr>
                </a:solidFill>
              </a:rPr>
              <a:t>“Maximum </a:t>
            </a:r>
            <a:r>
              <a:rPr lang="en-US" sz="1400" i="1" dirty="0">
                <a:solidFill>
                  <a:schemeClr val="bg1">
                    <a:lumMod val="50000"/>
                  </a:schemeClr>
                </a:solidFill>
              </a:rPr>
              <a:t>scaled gain rule</a:t>
            </a:r>
            <a:r>
              <a:rPr lang="en-US" sz="1400" i="1" dirty="0" smtClean="0">
                <a:solidFill>
                  <a:schemeClr val="bg1">
                    <a:lumMod val="50000"/>
                  </a:schemeClr>
                </a:solidFill>
              </a:rPr>
              <a:t>”.</a:t>
            </a:r>
            <a:endParaRPr lang="en-US" sz="1600" b="0" i="1" dirty="0">
              <a:solidFill>
                <a:schemeClr val="bg1">
                  <a:lumMod val="50000"/>
                </a:schemeClr>
              </a:solidFill>
            </a:endParaRPr>
          </a:p>
          <a:p>
            <a:endParaRPr lang="en-US" dirty="0"/>
          </a:p>
        </p:txBody>
      </p:sp>
      <p:sp>
        <p:nvSpPr>
          <p:cNvPr id="6" name="Text Placeholder 5"/>
          <p:cNvSpPr>
            <a:spLocks noGrp="1"/>
          </p:cNvSpPr>
          <p:nvPr>
            <p:ph type="body" sz="quarter" idx="12"/>
          </p:nvPr>
        </p:nvSpPr>
        <p:spPr/>
        <p:txBody>
          <a:bodyPr/>
          <a:lstStyle/>
          <a:p>
            <a:pPr marL="0" indent="0">
              <a:buNone/>
            </a:pPr>
            <a:r>
              <a:rPr lang="en-US" dirty="0"/>
              <a:t>Practical rules for Step S3: </a:t>
            </a:r>
            <a:r>
              <a:rPr lang="en-US" b="1" dirty="0"/>
              <a:t>Selection of </a:t>
            </a:r>
            <a:r>
              <a:rPr lang="en-US" b="1" dirty="0" smtClean="0"/>
              <a:t>economic </a:t>
            </a:r>
            <a:r>
              <a:rPr lang="en-US" b="1" dirty="0"/>
              <a:t>CV</a:t>
            </a:r>
            <a:r>
              <a:rPr lang="en-US" b="1" baseline="-25000" dirty="0"/>
              <a:t>1</a:t>
            </a:r>
            <a:endParaRPr lang="en-US" b="1" i="1" baseline="-25000" dirty="0"/>
          </a:p>
          <a:p>
            <a:endParaRPr lang="en-US" dirty="0"/>
          </a:p>
        </p:txBody>
      </p:sp>
      <p:sp>
        <p:nvSpPr>
          <p:cNvPr id="8" name="Rectangle 7"/>
          <p:cNvSpPr/>
          <p:nvPr/>
        </p:nvSpPr>
        <p:spPr>
          <a:xfrm>
            <a:off x="143507" y="5517232"/>
            <a:ext cx="7704855" cy="707886"/>
          </a:xfrm>
          <a:prstGeom prst="rect">
            <a:avLst/>
          </a:prstGeom>
        </p:spPr>
        <p:txBody>
          <a:bodyPr wrap="square">
            <a:spAutoFit/>
          </a:bodyPr>
          <a:lstStyle/>
          <a:p>
            <a:r>
              <a:rPr lang="en-US" sz="2000" b="1" dirty="0" smtClean="0">
                <a:solidFill>
                  <a:srgbClr val="FF0000"/>
                </a:solidFill>
                <a:latin typeface="Calibri" panose="020F0502020204030204" pitchFamily="34" charset="0"/>
              </a:rPr>
              <a:t>“Sensitive variables” (with large scaled gain): </a:t>
            </a:r>
          </a:p>
          <a:p>
            <a:r>
              <a:rPr lang="en-US" sz="2000" b="1" dirty="0" smtClean="0">
                <a:solidFill>
                  <a:srgbClr val="FF0000"/>
                </a:solidFill>
                <a:latin typeface="Calibri" panose="020F0502020204030204" pitchFamily="34" charset="0"/>
              </a:rPr>
              <a:t>Some </a:t>
            </a:r>
            <a:r>
              <a:rPr lang="en-US" sz="2000" b="1" dirty="0" smtClean="0">
                <a:solidFill>
                  <a:srgbClr val="FF0000"/>
                </a:solidFill>
                <a:latin typeface="Calibri" panose="020F0502020204030204" pitchFamily="34" charset="0"/>
              </a:rPr>
              <a:t>good candidates </a:t>
            </a:r>
            <a:r>
              <a:rPr lang="en-US" sz="2000" b="1" dirty="0">
                <a:solidFill>
                  <a:srgbClr val="FF0000"/>
                </a:solidFill>
                <a:latin typeface="Calibri" panose="020F0502020204030204" pitchFamily="34" charset="0"/>
              </a:rPr>
              <a:t>for </a:t>
            </a:r>
            <a:r>
              <a:rPr lang="en-US" sz="2000" b="1" dirty="0" smtClean="0">
                <a:solidFill>
                  <a:srgbClr val="FF0000"/>
                </a:solidFill>
                <a:latin typeface="Calibri" panose="020F0502020204030204" pitchFamily="34" charset="0"/>
              </a:rPr>
              <a:t>CV</a:t>
            </a:r>
            <a:r>
              <a:rPr lang="en-US" sz="2000" b="1" baseline="-25000" dirty="0" smtClean="0">
                <a:solidFill>
                  <a:srgbClr val="FF0000"/>
                </a:solidFill>
                <a:latin typeface="Calibri" panose="020F0502020204030204" pitchFamily="34" charset="0"/>
              </a:rPr>
              <a:t>1,SOC </a:t>
            </a:r>
            <a:r>
              <a:rPr lang="en-US" sz="2000" b="1" dirty="0" smtClean="0">
                <a:solidFill>
                  <a:srgbClr val="FF0000"/>
                </a:solidFill>
                <a:latin typeface="Calibri" panose="020F0502020204030204" pitchFamily="34" charset="0"/>
              </a:rPr>
              <a:t>: {L</a:t>
            </a:r>
            <a:r>
              <a:rPr lang="en-US" sz="2000" b="1" baseline="-25000" dirty="0" smtClean="0">
                <a:solidFill>
                  <a:srgbClr val="FF0000"/>
                </a:solidFill>
                <a:latin typeface="Calibri" panose="020F0502020204030204" pitchFamily="34" charset="0"/>
              </a:rPr>
              <a:t>T</a:t>
            </a:r>
            <a:r>
              <a:rPr lang="en-US" sz="2000" b="1" dirty="0" smtClean="0">
                <a:solidFill>
                  <a:srgbClr val="FF0000"/>
                </a:solidFill>
                <a:latin typeface="Calibri" panose="020F0502020204030204" pitchFamily="34" charset="0"/>
              </a:rPr>
              <a:t>/F </a:t>
            </a:r>
            <a:r>
              <a:rPr lang="en-US" sz="2000" b="1" dirty="0">
                <a:solidFill>
                  <a:srgbClr val="FF0000"/>
                </a:solidFill>
                <a:latin typeface="Calibri" panose="020F0502020204030204" pitchFamily="34" charset="0"/>
              </a:rPr>
              <a:t>, </a:t>
            </a:r>
            <a:r>
              <a:rPr lang="en-US" sz="2000" b="1" dirty="0" smtClean="0">
                <a:solidFill>
                  <a:srgbClr val="FF0000"/>
                </a:solidFill>
                <a:latin typeface="Calibri" panose="020F0502020204030204" pitchFamily="34" charset="0"/>
              </a:rPr>
              <a:t>x</a:t>
            </a:r>
            <a:r>
              <a:rPr lang="en-US" sz="2000" b="1" baseline="-25000" dirty="0" smtClean="0">
                <a:solidFill>
                  <a:srgbClr val="FF0000"/>
                </a:solidFill>
                <a:latin typeface="Calibri" panose="020F0502020204030204" pitchFamily="34" charset="0"/>
              </a:rPr>
              <a:t>D</a:t>
            </a:r>
            <a:r>
              <a:rPr lang="en-US" sz="2000" b="1" dirty="0" smtClean="0">
                <a:solidFill>
                  <a:srgbClr val="FF0000"/>
                </a:solidFill>
                <a:latin typeface="Calibri" panose="020F0502020204030204" pitchFamily="34" charset="0"/>
              </a:rPr>
              <a:t>}.</a:t>
            </a:r>
            <a:endParaRPr lang="en-US" sz="2000" b="1" dirty="0">
              <a:solidFill>
                <a:srgbClr val="FF0000"/>
              </a:solidFill>
              <a:latin typeface="Calibri" panose="020F0502020204030204" pitchFamily="34" charset="0"/>
            </a:endParaRPr>
          </a:p>
        </p:txBody>
      </p:sp>
      <p:pic>
        <p:nvPicPr>
          <p:cNvPr id="11" name="Picture Placeholder 10"/>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012" b="-1012"/>
          <a:stretch/>
        </p:blipFill>
        <p:spPr/>
      </p:pic>
      <p:sp>
        <p:nvSpPr>
          <p:cNvPr id="9" name="Oval 8"/>
          <p:cNvSpPr/>
          <p:nvPr/>
        </p:nvSpPr>
        <p:spPr bwMode="auto">
          <a:xfrm>
            <a:off x="7128284" y="2420888"/>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3493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401734" y="5553236"/>
            <a:ext cx="3600450" cy="865187"/>
          </a:xfrm>
        </p:spPr>
        <p:txBody>
          <a:bodyPr/>
          <a:lstStyle/>
          <a:p>
            <a:pPr marL="0" indent="0">
              <a:buNone/>
            </a:pPr>
            <a:r>
              <a:rPr lang="en-US" b="1" dirty="0" smtClean="0">
                <a:solidFill>
                  <a:srgbClr val="FF0000"/>
                </a:solidFill>
              </a:rPr>
              <a:t>NEED A SYSTEMATIC APPROACH</a:t>
            </a:r>
            <a:endParaRPr lang="en-US" b="1" dirty="0">
              <a:solidFill>
                <a:srgbClr val="FF0000"/>
              </a:solidFill>
            </a:endParaRPr>
          </a:p>
        </p:txBody>
      </p:sp>
      <p:sp>
        <p:nvSpPr>
          <p:cNvPr id="12" name="Content Placeholder 2"/>
          <p:cNvSpPr txBox="1">
            <a:spLocks/>
          </p:cNvSpPr>
          <p:nvPr/>
        </p:nvSpPr>
        <p:spPr bwMode="auto">
          <a:xfrm>
            <a:off x="411659" y="1484784"/>
            <a:ext cx="6392589"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chemeClr val="tx1"/>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har char="–"/>
              <a:defRPr i="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600" i="1">
                <a:solidFill>
                  <a:schemeClr val="tx1"/>
                </a:solidFill>
                <a:latin typeface="Calibri" panose="020F0502020204030204" pitchFamily="34" charset="0"/>
              </a:defRPr>
            </a:lvl3pPr>
            <a:lvl4pPr marL="1562100" indent="-228600" algn="l" rtl="0" eaLnBrk="0" fontAlgn="base" hangingPunct="0">
              <a:spcBef>
                <a:spcPct val="20000"/>
              </a:spcBef>
              <a:spcAft>
                <a:spcPct val="0"/>
              </a:spcAft>
              <a:buChar char="–"/>
              <a:defRPr sz="16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rgbClr val="003366"/>
                </a:solidFill>
                <a:latin typeface="+mn-lt"/>
              </a:defRPr>
            </a:lvl6pPr>
            <a:lvl7pPr marL="2895600" indent="-228600" algn="l" rtl="0" eaLnBrk="0" fontAlgn="base" hangingPunct="0">
              <a:spcBef>
                <a:spcPct val="20000"/>
              </a:spcBef>
              <a:spcAft>
                <a:spcPct val="0"/>
              </a:spcAft>
              <a:buChar char="•"/>
              <a:defRPr sz="1600">
                <a:solidFill>
                  <a:srgbClr val="003366"/>
                </a:solidFill>
                <a:latin typeface="+mn-lt"/>
              </a:defRPr>
            </a:lvl7pPr>
            <a:lvl8pPr marL="3352800" indent="-228600" algn="l" rtl="0" eaLnBrk="0" fontAlgn="base" hangingPunct="0">
              <a:spcBef>
                <a:spcPct val="20000"/>
              </a:spcBef>
              <a:spcAft>
                <a:spcPct val="0"/>
              </a:spcAft>
              <a:buChar char="•"/>
              <a:defRPr sz="1600">
                <a:solidFill>
                  <a:srgbClr val="003366"/>
                </a:solidFill>
                <a:latin typeface="+mn-lt"/>
              </a:defRPr>
            </a:lvl8pPr>
            <a:lvl9pPr marL="3810000" indent="-228600" algn="l" rtl="0" eaLnBrk="0" fontAlgn="base" hangingPunct="0">
              <a:spcBef>
                <a:spcPct val="20000"/>
              </a:spcBef>
              <a:spcAft>
                <a:spcPct val="0"/>
              </a:spcAft>
              <a:buChar char="•"/>
              <a:defRPr sz="1600">
                <a:solidFill>
                  <a:srgbClr val="003366"/>
                </a:solidFill>
                <a:latin typeface="+mn-lt"/>
              </a:defRPr>
            </a:lvl9pPr>
          </a:lstStyle>
          <a:p>
            <a:pPr marL="0" indent="0" algn="just">
              <a:buFontTx/>
              <a:buNone/>
            </a:pPr>
            <a:r>
              <a:rPr lang="en-US" sz="1800" dirty="0" smtClean="0"/>
              <a:t>Famous </a:t>
            </a:r>
            <a:r>
              <a:rPr lang="en-US" sz="1800" dirty="0"/>
              <a:t>critique article on </a:t>
            </a:r>
            <a:r>
              <a:rPr lang="en-US" sz="1800" dirty="0" smtClean="0"/>
              <a:t>process </a:t>
            </a:r>
            <a:r>
              <a:rPr lang="en-US" sz="1800" dirty="0"/>
              <a:t>control by Foss (</a:t>
            </a:r>
            <a:r>
              <a:rPr lang="en-US" sz="1800" dirty="0" smtClean="0"/>
              <a:t>1973):</a:t>
            </a:r>
          </a:p>
          <a:p>
            <a:pPr marL="0" indent="0" algn="just">
              <a:buFontTx/>
              <a:buNone/>
            </a:pPr>
            <a:r>
              <a:rPr lang="en-US" sz="1800" dirty="0" smtClean="0"/>
              <a:t> </a:t>
            </a:r>
          </a:p>
          <a:p>
            <a:pPr marL="0" indent="0" algn="just">
              <a:buFontTx/>
              <a:buNone/>
            </a:pPr>
            <a:r>
              <a:rPr lang="en-US" sz="2400" b="0" i="1" dirty="0" smtClean="0"/>
              <a:t>The </a:t>
            </a:r>
            <a:r>
              <a:rPr lang="en-US" sz="2400" b="0" i="1" dirty="0"/>
              <a:t>central issue to be resolved ... is the determination of control system structure. Which variables should be measured, which inputs should be manipulated and which links should be made between the two sets? </a:t>
            </a:r>
            <a:endParaRPr lang="en-US" sz="2400" b="0" i="1" dirty="0" smtClean="0"/>
          </a:p>
          <a:p>
            <a:pPr marL="0" indent="0" algn="just">
              <a:buFontTx/>
              <a:buNone/>
            </a:pPr>
            <a:r>
              <a:rPr lang="en-US" sz="1800" b="0" i="1" dirty="0" smtClean="0"/>
              <a:t>There </a:t>
            </a:r>
            <a:r>
              <a:rPr lang="en-US" sz="1800" b="0" i="1" dirty="0"/>
              <a:t>is more than a suspicion that the work of a genius is needed here, for without it the control configuration problem will likely remain in a primitive, hazily stated and wholly unmanageable form. The gap is present indeed, but contrary to the views of many, it is the theoretician who must close it.</a:t>
            </a:r>
            <a:endParaRPr lang="en-US" b="0" i="1" kern="0" dirty="0">
              <a:solidFill>
                <a:schemeClr val="bg1">
                  <a:lumMod val="50000"/>
                </a:schemeClr>
              </a:solidFill>
            </a:endParaRPr>
          </a:p>
        </p:txBody>
      </p:sp>
      <p:sp>
        <p:nvSpPr>
          <p:cNvPr id="4" name="Title 3"/>
          <p:cNvSpPr>
            <a:spLocks noGrp="1"/>
          </p:cNvSpPr>
          <p:nvPr>
            <p:ph type="title"/>
          </p:nvPr>
        </p:nvSpPr>
        <p:spPr>
          <a:xfrm>
            <a:off x="422275" y="498376"/>
            <a:ext cx="6778017" cy="914400"/>
          </a:xfrm>
        </p:spPr>
        <p:txBody>
          <a:bodyPr/>
          <a:lstStyle/>
          <a:p>
            <a:r>
              <a:rPr lang="en-US" sz="2800" dirty="0" smtClean="0"/>
              <a:t>HOW TO DESIGN THE CONTROL SYSTEM FOR A COMPLETE PLANT ?</a:t>
            </a:r>
            <a:r>
              <a:rPr lang="en-US" b="0" dirty="0">
                <a:solidFill>
                  <a:schemeClr val="bg1">
                    <a:lumMod val="50000"/>
                  </a:schemeClr>
                </a:solidFill>
              </a:rPr>
              <a:t/>
            </a:r>
            <a:br>
              <a:rPr lang="en-US" b="0" dirty="0">
                <a:solidFill>
                  <a:schemeClr val="bg1">
                    <a:lumMod val="50000"/>
                  </a:schemeClr>
                </a:solidFill>
              </a:rPr>
            </a:br>
            <a:endParaRPr lang="en-US" dirty="0"/>
          </a:p>
        </p:txBody>
      </p:sp>
    </p:spTree>
    <p:extLst>
      <p:ext uri="{BB962C8B-B14F-4D97-AF65-F5344CB8AC3E}">
        <p14:creationId xmlns:p14="http://schemas.microsoft.com/office/powerpoint/2010/main" val="26104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Step S3</a:t>
            </a:r>
            <a:endParaRPr lang="en-US" dirty="0"/>
          </a:p>
        </p:txBody>
      </p:sp>
      <p:sp>
        <p:nvSpPr>
          <p:cNvPr id="3" name="Content Placeholder 2"/>
          <p:cNvSpPr>
            <a:spLocks noGrp="1"/>
          </p:cNvSpPr>
          <p:nvPr>
            <p:ph idx="1"/>
          </p:nvPr>
        </p:nvSpPr>
        <p:spPr>
          <a:xfrm>
            <a:off x="422275" y="1628800"/>
            <a:ext cx="7822133" cy="4644516"/>
          </a:xfrm>
        </p:spPr>
        <p:txBody>
          <a:bodyPr/>
          <a:lstStyle/>
          <a:p>
            <a:r>
              <a:rPr lang="en-US" sz="2400" i="1" dirty="0">
                <a:solidFill>
                  <a:srgbClr val="FF0000"/>
                </a:solidFill>
              </a:rPr>
              <a:t>Rule </a:t>
            </a:r>
            <a:r>
              <a:rPr lang="en-US" sz="2400" i="1" dirty="0" smtClean="0">
                <a:solidFill>
                  <a:srgbClr val="FF0000"/>
                </a:solidFill>
              </a:rPr>
              <a:t>3</a:t>
            </a:r>
            <a:r>
              <a:rPr lang="en-US" sz="2400" b="0" dirty="0" smtClean="0">
                <a:solidFill>
                  <a:srgbClr val="FF0000"/>
                </a:solidFill>
              </a:rPr>
              <a:t>:</a:t>
            </a:r>
            <a:r>
              <a:rPr lang="en-US" sz="2400" b="0" dirty="0" smtClean="0"/>
              <a:t> </a:t>
            </a:r>
            <a:r>
              <a:rPr lang="en-US" sz="2400" b="0" dirty="0"/>
              <a:t>(for remaining unconstrained steady-state degrees of freedom, if any): </a:t>
            </a:r>
            <a:r>
              <a:rPr lang="en-US" sz="2400" i="1" dirty="0"/>
              <a:t>Never try to </a:t>
            </a:r>
            <a:r>
              <a:rPr lang="en-US" sz="2400" i="1" dirty="0" smtClean="0"/>
              <a:t>control the </a:t>
            </a:r>
            <a:r>
              <a:rPr lang="en-US" sz="2400" i="1" dirty="0"/>
              <a:t>cost function J </a:t>
            </a:r>
            <a:br>
              <a:rPr lang="en-US" sz="2400" i="1" dirty="0"/>
            </a:br>
            <a:r>
              <a:rPr lang="en-US" i="1" dirty="0" smtClean="0"/>
              <a:t>(</a:t>
            </a:r>
            <a:r>
              <a:rPr lang="en-US" i="1" dirty="0"/>
              <a:t>or any other variable </a:t>
            </a:r>
            <a:r>
              <a:rPr lang="en-US" i="1" dirty="0" smtClean="0"/>
              <a:t>with min or max at </a:t>
            </a:r>
            <a:r>
              <a:rPr lang="en-US" i="1" dirty="0"/>
              <a:t>the </a:t>
            </a:r>
            <a:r>
              <a:rPr lang="en-US" i="1" dirty="0" smtClean="0"/>
              <a:t>optimal point)</a:t>
            </a:r>
            <a:r>
              <a:rPr lang="en-US" dirty="0" smtClean="0"/>
              <a:t>. </a:t>
            </a:r>
            <a:endParaRPr lang="en-US" dirty="0"/>
          </a:p>
          <a:p>
            <a:pPr marL="914400" lvl="1" indent="-457200">
              <a:buAutoNum type="arabicPeriod"/>
            </a:pPr>
            <a:r>
              <a:rPr lang="en-US" sz="2000" i="1" dirty="0" smtClean="0"/>
              <a:t>The </a:t>
            </a:r>
            <a:r>
              <a:rPr lang="en-US" sz="2000" i="1" dirty="0"/>
              <a:t>cost function J has no sensitivity to </a:t>
            </a:r>
            <a:r>
              <a:rPr lang="en-US" sz="2000" i="1" dirty="0" smtClean="0"/>
              <a:t>the </a:t>
            </a:r>
            <a:r>
              <a:rPr lang="en-US" sz="2000" i="1" dirty="0"/>
              <a:t>plant inputs </a:t>
            </a:r>
            <a:r>
              <a:rPr lang="en-US" sz="2000" i="1" dirty="0" smtClean="0"/>
              <a:t>so G </a:t>
            </a:r>
            <a:r>
              <a:rPr lang="en-US" sz="2000" i="1" dirty="0"/>
              <a:t>= 0</a:t>
            </a:r>
            <a:r>
              <a:rPr lang="en-US" sz="2000" i="1" dirty="0" smtClean="0"/>
              <a:t>, </a:t>
            </a:r>
            <a:r>
              <a:rPr lang="en-US" sz="2000" i="1" dirty="0" smtClean="0"/>
              <a:t>(which </a:t>
            </a:r>
            <a:r>
              <a:rPr lang="en-US" sz="2000" i="1" dirty="0"/>
              <a:t>violates Rule </a:t>
            </a:r>
            <a:r>
              <a:rPr lang="en-US" sz="2000" i="1" dirty="0" smtClean="0"/>
              <a:t>2A</a:t>
            </a:r>
            <a:r>
              <a:rPr lang="en-US" sz="2000" i="1" dirty="0"/>
              <a:t>)</a:t>
            </a:r>
            <a:endParaRPr lang="en-US" sz="2000" i="1" dirty="0" smtClean="0"/>
          </a:p>
          <a:p>
            <a:pPr marL="0" indent="0">
              <a:buNone/>
            </a:pPr>
            <a:endParaRPr lang="en-US" sz="1100" dirty="0" smtClean="0"/>
          </a:p>
          <a:p>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a:t>S3: </a:t>
            </a:r>
            <a:r>
              <a:rPr lang="en-US" b="1" dirty="0"/>
              <a:t>Selection of </a:t>
            </a:r>
            <a:r>
              <a:rPr lang="en-US" b="1" dirty="0" smtClean="0"/>
              <a:t>economic </a:t>
            </a:r>
            <a:r>
              <a:rPr lang="en-US" b="1" dirty="0"/>
              <a:t>CV</a:t>
            </a:r>
            <a:r>
              <a:rPr lang="en-US" b="1" baseline="-25000" dirty="0"/>
              <a:t>1</a:t>
            </a:r>
            <a:endParaRPr lang="en-US" b="1" i="1" baseline="-25000" dirty="0"/>
          </a:p>
          <a:p>
            <a:endParaRPr lang="en-US" dirty="0"/>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11013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Step S3</a:t>
            </a:r>
            <a:endParaRPr lang="en-US" dirty="0"/>
          </a:p>
        </p:txBody>
      </p:sp>
      <p:sp>
        <p:nvSpPr>
          <p:cNvPr id="3" name="Content Placeholder 2"/>
          <p:cNvSpPr>
            <a:spLocks noGrp="1"/>
          </p:cNvSpPr>
          <p:nvPr>
            <p:ph idx="1"/>
          </p:nvPr>
        </p:nvSpPr>
        <p:spPr>
          <a:xfrm>
            <a:off x="422275" y="1628800"/>
            <a:ext cx="7822133" cy="4644516"/>
          </a:xfrm>
        </p:spPr>
        <p:txBody>
          <a:bodyPr/>
          <a:lstStyle/>
          <a:p>
            <a:r>
              <a:rPr lang="en-US" sz="2400" i="1" dirty="0">
                <a:solidFill>
                  <a:srgbClr val="FF0000"/>
                </a:solidFill>
              </a:rPr>
              <a:t>Rule </a:t>
            </a:r>
            <a:r>
              <a:rPr lang="en-US" sz="2400" i="1" dirty="0" smtClean="0">
                <a:solidFill>
                  <a:srgbClr val="FF0000"/>
                </a:solidFill>
              </a:rPr>
              <a:t>3</a:t>
            </a:r>
            <a:r>
              <a:rPr lang="en-US" sz="2400" b="0" dirty="0" smtClean="0">
                <a:solidFill>
                  <a:srgbClr val="FF0000"/>
                </a:solidFill>
              </a:rPr>
              <a:t>:</a:t>
            </a:r>
            <a:r>
              <a:rPr lang="en-US" sz="2400" b="0" dirty="0" smtClean="0"/>
              <a:t> </a:t>
            </a:r>
            <a:r>
              <a:rPr lang="en-US" sz="2400" b="0" dirty="0"/>
              <a:t>(for remaining unconstrained steady-state degrees of freedom, if any): </a:t>
            </a:r>
            <a:r>
              <a:rPr lang="en-US" sz="2400" i="1" dirty="0"/>
              <a:t>Never try to </a:t>
            </a:r>
            <a:r>
              <a:rPr lang="en-US" sz="2400" i="1" dirty="0" smtClean="0"/>
              <a:t>control the </a:t>
            </a:r>
            <a:r>
              <a:rPr lang="en-US" sz="2400" i="1" dirty="0"/>
              <a:t>cost function J </a:t>
            </a:r>
            <a:br>
              <a:rPr lang="en-US" sz="2400" i="1" dirty="0"/>
            </a:br>
            <a:r>
              <a:rPr lang="en-US" i="1" dirty="0" smtClean="0"/>
              <a:t>(</a:t>
            </a:r>
            <a:r>
              <a:rPr lang="en-US" i="1" dirty="0"/>
              <a:t>or any other variable </a:t>
            </a:r>
            <a:r>
              <a:rPr lang="en-US" i="1" dirty="0" smtClean="0"/>
              <a:t>with min or max </a:t>
            </a:r>
            <a:r>
              <a:rPr lang="en-US" i="1" dirty="0"/>
              <a:t>at the </a:t>
            </a:r>
            <a:r>
              <a:rPr lang="en-US" i="1" dirty="0" smtClean="0"/>
              <a:t>optimal point)</a:t>
            </a:r>
            <a:r>
              <a:rPr lang="en-US" dirty="0" smtClean="0"/>
              <a:t>. </a:t>
            </a:r>
            <a:endParaRPr lang="en-US" dirty="0"/>
          </a:p>
          <a:p>
            <a:pPr marL="914400" lvl="1" indent="-457200">
              <a:buAutoNum type="arabicPeriod"/>
            </a:pPr>
            <a:r>
              <a:rPr lang="en-US" sz="2000" i="1" dirty="0" smtClean="0"/>
              <a:t>The </a:t>
            </a:r>
            <a:r>
              <a:rPr lang="en-US" sz="2000" i="1" dirty="0"/>
              <a:t>cost function J has no sensitivity to </a:t>
            </a:r>
            <a:r>
              <a:rPr lang="en-US" sz="2000" i="1" dirty="0" smtClean="0"/>
              <a:t>the </a:t>
            </a:r>
            <a:r>
              <a:rPr lang="en-US" sz="2000" i="1" dirty="0"/>
              <a:t>plant inputs at the optimal point and </a:t>
            </a:r>
            <a:r>
              <a:rPr lang="en-US" sz="2000" i="1" dirty="0" smtClean="0"/>
              <a:t>so G </a:t>
            </a:r>
            <a:r>
              <a:rPr lang="en-US" sz="2000" i="1" dirty="0"/>
              <a:t>= 0</a:t>
            </a:r>
            <a:r>
              <a:rPr lang="en-US" sz="2000" i="1" dirty="0" smtClean="0"/>
              <a:t>, which </a:t>
            </a:r>
            <a:r>
              <a:rPr lang="en-US" sz="2000" i="1" dirty="0"/>
              <a:t>violates Rule 2A</a:t>
            </a:r>
            <a:r>
              <a:rPr lang="en-US" sz="2000" i="1" dirty="0" smtClean="0"/>
              <a:t>.</a:t>
            </a:r>
          </a:p>
          <a:p>
            <a:pPr marL="914400" lvl="1" indent="-457200">
              <a:buAutoNum type="arabicPeriod"/>
            </a:pPr>
            <a:r>
              <a:rPr lang="en-US" sz="2000" i="1" dirty="0" smtClean="0"/>
              <a:t>Potential infeasibility :</a:t>
            </a:r>
            <a:endParaRPr lang="en-US" sz="2000" i="1" dirty="0"/>
          </a:p>
          <a:p>
            <a:pPr marL="0" indent="0">
              <a:buNone/>
            </a:pPr>
            <a:endParaRPr lang="en-US" sz="1100" dirty="0" smtClean="0"/>
          </a:p>
          <a:p>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a:t>S3: </a:t>
            </a:r>
            <a:r>
              <a:rPr lang="en-US" b="1" dirty="0"/>
              <a:t>Selection of </a:t>
            </a:r>
            <a:r>
              <a:rPr lang="en-US" b="1" dirty="0" smtClean="0"/>
              <a:t>economic </a:t>
            </a:r>
            <a:r>
              <a:rPr lang="en-US" b="1" dirty="0"/>
              <a:t>CV</a:t>
            </a:r>
            <a:r>
              <a:rPr lang="en-US" b="1" baseline="-25000" dirty="0"/>
              <a:t>1</a:t>
            </a:r>
            <a:endParaRPr lang="en-US" b="1" i="1" baseline="-25000" dirty="0"/>
          </a:p>
          <a:p>
            <a:endParaRPr lang="en-US" dirty="0"/>
          </a:p>
        </p:txBody>
      </p:sp>
      <p:sp>
        <p:nvSpPr>
          <p:cNvPr id="8" name="Text Placeholder 7"/>
          <p:cNvSpPr>
            <a:spLocks noGrp="1"/>
          </p:cNvSpPr>
          <p:nvPr>
            <p:ph type="body" sz="quarter" idx="11"/>
          </p:nvPr>
        </p:nvSpPr>
        <p:spPr/>
        <p:txBody>
          <a:bodyPr/>
          <a:lstStyle/>
          <a:p>
            <a:endParaRPr lang="en-US" dirty="0"/>
          </a:p>
        </p:txBody>
      </p:sp>
      <p:pic>
        <p:nvPicPr>
          <p:cNvPr id="9" name="Picture 2" descr="C:\Users\BananaBob\Dropbox\Current work\RSR Simulations\paper\figures\VofL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956" y="3501008"/>
            <a:ext cx="3672408" cy="27791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51920" y="4890566"/>
            <a:ext cx="338554" cy="461665"/>
          </a:xfrm>
          <a:prstGeom prst="rect">
            <a:avLst/>
          </a:prstGeom>
          <a:noFill/>
        </p:spPr>
        <p:txBody>
          <a:bodyPr wrap="none" rtlCol="0">
            <a:spAutoFit/>
          </a:bodyPr>
          <a:lstStyle/>
          <a:p>
            <a:r>
              <a:rPr lang="en-US" b="1" dirty="0" smtClean="0"/>
              <a:t>J</a:t>
            </a:r>
            <a:endParaRPr lang="en-US" b="1" dirty="0"/>
          </a:p>
        </p:txBody>
      </p:sp>
      <p:sp>
        <p:nvSpPr>
          <p:cNvPr id="5" name="TextBox 4"/>
          <p:cNvSpPr txBox="1"/>
          <p:nvPr/>
        </p:nvSpPr>
        <p:spPr>
          <a:xfrm>
            <a:off x="5292080" y="6049291"/>
            <a:ext cx="356188" cy="461665"/>
          </a:xfrm>
          <a:prstGeom prst="rect">
            <a:avLst/>
          </a:prstGeom>
          <a:noFill/>
        </p:spPr>
        <p:txBody>
          <a:bodyPr wrap="none" rtlCol="0">
            <a:spAutoFit/>
          </a:bodyPr>
          <a:lstStyle/>
          <a:p>
            <a:r>
              <a:rPr lang="en-US" b="1" dirty="0"/>
              <a:t>u</a:t>
            </a:r>
          </a:p>
        </p:txBody>
      </p:sp>
    </p:spTree>
    <p:extLst>
      <p:ext uri="{BB962C8B-B14F-4D97-AF65-F5344CB8AC3E}">
        <p14:creationId xmlns:p14="http://schemas.microsoft.com/office/powerpoint/2010/main" val="190416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lstStyle/>
          <a:p>
            <a:r>
              <a:rPr lang="en-US" sz="1600" i="1" dirty="0">
                <a:solidFill>
                  <a:schemeClr val="bg1">
                    <a:lumMod val="50000"/>
                  </a:schemeClr>
                </a:solidFill>
              </a:rPr>
              <a:t>Rule </a:t>
            </a:r>
            <a:r>
              <a:rPr lang="en-US" sz="1600" i="1" dirty="0" smtClean="0">
                <a:solidFill>
                  <a:schemeClr val="bg1">
                    <a:lumMod val="50000"/>
                  </a:schemeClr>
                </a:solidFill>
              </a:rPr>
              <a:t>3</a:t>
            </a:r>
            <a:r>
              <a:rPr lang="en-US" sz="1600" b="0" dirty="0" smtClean="0">
                <a:solidFill>
                  <a:schemeClr val="bg1">
                    <a:lumMod val="50000"/>
                  </a:schemeClr>
                </a:solidFill>
              </a:rPr>
              <a:t>: </a:t>
            </a:r>
            <a:r>
              <a:rPr lang="en-US" sz="1600" b="0" dirty="0">
                <a:solidFill>
                  <a:schemeClr val="bg1">
                    <a:lumMod val="50000"/>
                  </a:schemeClr>
                </a:solidFill>
              </a:rPr>
              <a:t>(for remaining unconstrained steady-state degrees of freedom, if any): </a:t>
            </a:r>
            <a:r>
              <a:rPr lang="en-US" sz="1600" i="1" dirty="0">
                <a:solidFill>
                  <a:schemeClr val="bg1">
                    <a:lumMod val="50000"/>
                  </a:schemeClr>
                </a:solidFill>
              </a:rPr>
              <a:t>Never try to </a:t>
            </a:r>
            <a:r>
              <a:rPr lang="en-US" sz="1600" i="1" dirty="0" smtClean="0">
                <a:solidFill>
                  <a:schemeClr val="bg1">
                    <a:lumMod val="50000"/>
                  </a:schemeClr>
                </a:solidFill>
              </a:rPr>
              <a:t>control the </a:t>
            </a:r>
            <a:r>
              <a:rPr lang="en-US" sz="1600" i="1" dirty="0">
                <a:solidFill>
                  <a:schemeClr val="bg1">
                    <a:lumMod val="50000"/>
                  </a:schemeClr>
                </a:solidFill>
              </a:rPr>
              <a:t>cost function J </a:t>
            </a:r>
            <a:br>
              <a:rPr lang="en-US" sz="1600" i="1" dirty="0">
                <a:solidFill>
                  <a:schemeClr val="bg1">
                    <a:lumMod val="50000"/>
                  </a:schemeClr>
                </a:solidFill>
              </a:rPr>
            </a:br>
            <a:r>
              <a:rPr lang="en-US" sz="1600" i="1" dirty="0" smtClean="0">
                <a:solidFill>
                  <a:schemeClr val="bg1">
                    <a:lumMod val="50000"/>
                  </a:schemeClr>
                </a:solidFill>
              </a:rPr>
              <a:t>(</a:t>
            </a:r>
            <a:r>
              <a:rPr lang="en-US" sz="1600" i="1" dirty="0">
                <a:solidFill>
                  <a:schemeClr val="bg1">
                    <a:lumMod val="50000"/>
                  </a:schemeClr>
                </a:solidFill>
              </a:rPr>
              <a:t>or any other variable that reaches a </a:t>
            </a:r>
            <a:r>
              <a:rPr lang="en-US" sz="1600" i="1" dirty="0" smtClean="0">
                <a:solidFill>
                  <a:schemeClr val="bg1">
                    <a:lumMod val="50000"/>
                  </a:schemeClr>
                </a:solidFill>
              </a:rPr>
              <a:t>min </a:t>
            </a:r>
            <a:r>
              <a:rPr lang="en-US" sz="1600" i="1" dirty="0">
                <a:solidFill>
                  <a:schemeClr val="bg1">
                    <a:lumMod val="50000"/>
                  </a:schemeClr>
                </a:solidFill>
              </a:rPr>
              <a:t>or </a:t>
            </a:r>
            <a:r>
              <a:rPr lang="en-US" sz="1600" i="1" dirty="0" smtClean="0">
                <a:solidFill>
                  <a:schemeClr val="bg1">
                    <a:lumMod val="50000"/>
                  </a:schemeClr>
                </a:solidFill>
              </a:rPr>
              <a:t>max </a:t>
            </a:r>
            <a:r>
              <a:rPr lang="en-US" sz="1600" i="1" dirty="0">
                <a:solidFill>
                  <a:schemeClr val="bg1">
                    <a:lumMod val="50000"/>
                  </a:schemeClr>
                </a:solidFill>
              </a:rPr>
              <a:t>at the </a:t>
            </a:r>
            <a:r>
              <a:rPr lang="en-US" sz="1600" i="1" dirty="0" smtClean="0">
                <a:solidFill>
                  <a:schemeClr val="bg1">
                    <a:lumMod val="50000"/>
                  </a:schemeClr>
                </a:solidFill>
              </a:rPr>
              <a:t>optimal point)</a:t>
            </a:r>
            <a:r>
              <a:rPr lang="en-US" sz="1600" dirty="0" smtClean="0">
                <a:solidFill>
                  <a:schemeClr val="bg1">
                    <a:lumMod val="50000"/>
                  </a:schemeClr>
                </a:solidFill>
              </a:rPr>
              <a:t>. </a:t>
            </a:r>
          </a:p>
          <a:p>
            <a:endParaRPr lang="en-US" sz="1600" dirty="0"/>
          </a:p>
          <a:p>
            <a:r>
              <a:rPr lang="en-US" sz="1800" dirty="0" smtClean="0"/>
              <a:t>Case study: Do </a:t>
            </a:r>
            <a:r>
              <a:rPr lang="en-US" sz="1800" u="sng" dirty="0" smtClean="0"/>
              <a:t>not</a:t>
            </a:r>
            <a:r>
              <a:rPr lang="en-US" sz="1800" dirty="0" smtClean="0"/>
              <a:t> keep</a:t>
            </a:r>
            <a:r>
              <a:rPr lang="en-US" sz="1800" dirty="0" smtClean="0">
                <a:solidFill>
                  <a:srgbClr val="FF0000"/>
                </a:solidFill>
              </a:rPr>
              <a:t> V</a:t>
            </a:r>
            <a:r>
              <a:rPr lang="en-US" sz="1800" baseline="-25000" dirty="0" smtClean="0">
                <a:solidFill>
                  <a:srgbClr val="FF0000"/>
                </a:solidFill>
              </a:rPr>
              <a:t>B</a:t>
            </a:r>
            <a:r>
              <a:rPr lang="en-US" sz="1800" dirty="0" smtClean="0">
                <a:solidFill>
                  <a:srgbClr val="FF0000"/>
                </a:solidFill>
              </a:rPr>
              <a:t> </a:t>
            </a:r>
            <a:r>
              <a:rPr lang="en-US" sz="1800" dirty="0" smtClean="0"/>
              <a:t>constant (but may be used as a TPM)</a:t>
            </a:r>
          </a:p>
          <a:p>
            <a:endParaRPr lang="en-US" sz="1600" dirty="0"/>
          </a:p>
          <a:p>
            <a:endParaRPr lang="en-US" sz="1600" dirty="0"/>
          </a:p>
          <a:p>
            <a:pPr marL="0" indent="0">
              <a:buNone/>
            </a:pPr>
            <a:endParaRPr lang="en-US" sz="1100" dirty="0" smtClean="0"/>
          </a:p>
          <a:p>
            <a:endParaRPr lang="en-US" dirty="0"/>
          </a:p>
        </p:txBody>
      </p:sp>
      <p:sp>
        <p:nvSpPr>
          <p:cNvPr id="6" name="Text Placeholder 5"/>
          <p:cNvSpPr>
            <a:spLocks noGrp="1"/>
          </p:cNvSpPr>
          <p:nvPr>
            <p:ph type="body" sz="quarter" idx="12"/>
          </p:nvPr>
        </p:nvSpPr>
        <p:spPr/>
        <p:txBody>
          <a:bodyPr/>
          <a:lstStyle/>
          <a:p>
            <a:pPr marL="0" indent="0">
              <a:buNone/>
            </a:pPr>
            <a:r>
              <a:rPr lang="en-US" dirty="0"/>
              <a:t>Practical rules for Step S3: </a:t>
            </a:r>
            <a:r>
              <a:rPr lang="en-US" b="1" dirty="0"/>
              <a:t>Selection of </a:t>
            </a:r>
            <a:r>
              <a:rPr lang="en-US" b="1" dirty="0" smtClean="0"/>
              <a:t>economic </a:t>
            </a:r>
            <a:r>
              <a:rPr lang="en-US" b="1" dirty="0"/>
              <a:t>CV</a:t>
            </a:r>
            <a:r>
              <a:rPr lang="en-US" b="1" baseline="-25000" dirty="0"/>
              <a:t>1</a:t>
            </a:r>
            <a:endParaRPr lang="en-US" b="1" i="1" baseline="-25000" dirty="0"/>
          </a:p>
          <a:p>
            <a:endParaRPr lang="en-US" dirty="0"/>
          </a:p>
        </p:txBody>
      </p:sp>
      <p:pic>
        <p:nvPicPr>
          <p:cNvPr id="8" name="Picture 2" descr="C:\Users\BananaBob\Dropbox\Current work\RSR Simulations\paper\figures\VofL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57612"/>
            <a:ext cx="3125152" cy="23649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012" b="-1012"/>
          <a:stretch/>
        </p:blipFill>
        <p:spPr/>
      </p:pic>
      <p:sp>
        <p:nvSpPr>
          <p:cNvPr id="10" name="Oval 9"/>
          <p:cNvSpPr/>
          <p:nvPr/>
        </p:nvSpPr>
        <p:spPr bwMode="auto">
          <a:xfrm>
            <a:off x="8742288" y="4725144"/>
            <a:ext cx="396044" cy="396044"/>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597754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a:t>
            </a:r>
            <a:r>
              <a:rPr lang="en-US" dirty="0" smtClean="0">
                <a:solidFill>
                  <a:srgbClr val="FF0000"/>
                </a:solidFill>
              </a:rPr>
              <a:t>Step S4</a:t>
            </a:r>
            <a:endParaRPr lang="en-US" dirty="0">
              <a:solidFill>
                <a:srgbClr val="FF0000"/>
              </a:solidFill>
            </a:endParaRPr>
          </a:p>
        </p:txBody>
      </p:sp>
      <p:sp>
        <p:nvSpPr>
          <p:cNvPr id="3" name="Content Placeholder 2"/>
          <p:cNvSpPr>
            <a:spLocks noGrp="1"/>
          </p:cNvSpPr>
          <p:nvPr>
            <p:ph idx="1"/>
          </p:nvPr>
        </p:nvSpPr>
        <p:spPr>
          <a:xfrm>
            <a:off x="422275" y="1628800"/>
            <a:ext cx="8002153" cy="4644516"/>
          </a:xfrm>
        </p:spPr>
        <p:txBody>
          <a:bodyPr/>
          <a:lstStyle/>
          <a:p>
            <a:r>
              <a:rPr lang="en-US" sz="2400" dirty="0">
                <a:solidFill>
                  <a:srgbClr val="FF0000"/>
                </a:solidFill>
              </a:rPr>
              <a:t>Rule </a:t>
            </a:r>
            <a:r>
              <a:rPr lang="en-US" sz="2400" dirty="0" smtClean="0">
                <a:solidFill>
                  <a:srgbClr val="FF0000"/>
                </a:solidFill>
              </a:rPr>
              <a:t>4</a:t>
            </a:r>
            <a:r>
              <a:rPr lang="en-US" sz="2400" b="0" dirty="0">
                <a:solidFill>
                  <a:srgbClr val="FF0000"/>
                </a:solidFill>
              </a:rPr>
              <a:t>:</a:t>
            </a:r>
            <a:r>
              <a:rPr lang="en-US" sz="2400" b="0" dirty="0"/>
              <a:t> </a:t>
            </a:r>
            <a:r>
              <a:rPr lang="en-US" sz="2400" i="1" dirty="0"/>
              <a:t>Locate the TPM close to the process bottleneck</a:t>
            </a:r>
            <a:r>
              <a:rPr lang="en-US" sz="1600" b="0" dirty="0"/>
              <a:t>. </a:t>
            </a:r>
          </a:p>
          <a:p>
            <a:pPr lvl="1"/>
            <a:r>
              <a:rPr lang="en-US" sz="2000" i="1" dirty="0" smtClean="0"/>
              <a:t>This is t</a:t>
            </a:r>
            <a:r>
              <a:rPr lang="en-US" sz="2000" i="1" dirty="0" smtClean="0"/>
              <a:t>o be able to maximize </a:t>
            </a:r>
            <a:r>
              <a:rPr lang="en-US" sz="2000" i="1" dirty="0"/>
              <a:t>the production </a:t>
            </a:r>
            <a:r>
              <a:rPr lang="en-US" sz="2000" i="1" dirty="0" smtClean="0"/>
              <a:t>rate (Mode 2)</a:t>
            </a:r>
          </a:p>
          <a:p>
            <a:pPr lvl="1"/>
            <a:r>
              <a:rPr lang="en-US" sz="2000" i="1" dirty="0" smtClean="0"/>
              <a:t>Gives </a:t>
            </a:r>
            <a:r>
              <a:rPr lang="en-US" sz="2000" i="1" dirty="0"/>
              <a:t>a simpler transition between </a:t>
            </a:r>
            <a:r>
              <a:rPr lang="en-US" sz="2000" i="1" dirty="0" smtClean="0"/>
              <a:t>mode 1 (given feed) and mode 2</a:t>
            </a:r>
            <a:endParaRPr lang="en-US" sz="2000" i="1" dirty="0"/>
          </a:p>
          <a:p>
            <a:pPr marL="457200" lvl="1" indent="0">
              <a:buNone/>
            </a:pPr>
            <a:r>
              <a:rPr lang="en-US" dirty="0" smtClean="0"/>
              <a:t>(Process </a:t>
            </a:r>
            <a:r>
              <a:rPr lang="en-US" dirty="0" smtClean="0"/>
              <a:t>bottleneck </a:t>
            </a:r>
            <a:r>
              <a:rPr lang="en-US" dirty="0"/>
              <a:t>is defined as the last constraint to become active when </a:t>
            </a:r>
            <a:r>
              <a:rPr lang="en-US" dirty="0" smtClean="0"/>
              <a:t>increasing the </a:t>
            </a:r>
            <a:r>
              <a:rPr lang="en-US" dirty="0"/>
              <a:t>throughput rate</a:t>
            </a:r>
            <a:r>
              <a:rPr lang="en-US" dirty="0" smtClean="0"/>
              <a:t>.)</a:t>
            </a:r>
          </a:p>
          <a:p>
            <a:pPr marL="457200" lvl="1" indent="0">
              <a:buNone/>
            </a:pPr>
            <a:endParaRPr lang="en-US" dirty="0" smtClean="0"/>
          </a:p>
          <a:p>
            <a:r>
              <a:rPr lang="en-US" sz="2400" dirty="0">
                <a:solidFill>
                  <a:srgbClr val="FF0000"/>
                </a:solidFill>
              </a:rPr>
              <a:t>Rule 5</a:t>
            </a:r>
            <a:r>
              <a:rPr lang="en-US" sz="1600" b="0" dirty="0">
                <a:solidFill>
                  <a:srgbClr val="FF0000"/>
                </a:solidFill>
              </a:rPr>
              <a:t>: </a:t>
            </a:r>
            <a:r>
              <a:rPr lang="en-US" b="0" dirty="0"/>
              <a:t>(for processes with recycle) </a:t>
            </a:r>
            <a:r>
              <a:rPr lang="en-US" sz="1600" b="0" dirty="0"/>
              <a:t/>
            </a:r>
            <a:br>
              <a:rPr lang="en-US" sz="1600" b="0" dirty="0"/>
            </a:br>
            <a:r>
              <a:rPr lang="en-US" sz="2400" i="1" dirty="0"/>
              <a:t>Locate the TPM inside the recycle loop.</a:t>
            </a:r>
            <a:endParaRPr lang="en-US" sz="2400" b="0" i="1" dirty="0"/>
          </a:p>
          <a:p>
            <a:pPr lvl="1"/>
            <a:r>
              <a:rPr lang="en-US" sz="2000" i="1" dirty="0" smtClean="0"/>
              <a:t>This is </a:t>
            </a:r>
            <a:r>
              <a:rPr lang="en-US" sz="2000" i="1" dirty="0"/>
              <a:t>to avoid “overfeeding” the recycle loop </a:t>
            </a:r>
            <a:r>
              <a:rPr lang="en-US" sz="2000" i="1" dirty="0" smtClean="0"/>
              <a:t>= “</a:t>
            </a:r>
            <a:r>
              <a:rPr lang="en-US" sz="2000" i="1" dirty="0"/>
              <a:t>snowballing”  </a:t>
            </a:r>
            <a:r>
              <a:rPr lang="en-US" sz="2000" i="1" dirty="0" smtClean="0"/>
              <a:t>(Luyben)</a:t>
            </a:r>
            <a:endParaRPr lang="en-US" sz="2000" i="1" dirty="0"/>
          </a:p>
          <a:p>
            <a:pPr marL="457200" lvl="1" indent="0">
              <a:buNone/>
            </a:pPr>
            <a:endParaRPr lang="en-US" sz="2000" dirty="0" smtClean="0"/>
          </a:p>
          <a:p>
            <a:pPr lvl="1"/>
            <a:endParaRPr lang="en-US" sz="1000" dirty="0" smtClean="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smtClean="0"/>
              <a:t>S4: </a:t>
            </a:r>
            <a:r>
              <a:rPr lang="en-US" b="1" dirty="0"/>
              <a:t>Location of throughput manipulator (</a:t>
            </a:r>
            <a:r>
              <a:rPr lang="en-US" b="1" dirty="0" smtClean="0"/>
              <a:t>TPM)</a:t>
            </a:r>
            <a:endParaRPr lang="en-US" dirty="0"/>
          </a:p>
        </p:txBody>
      </p:sp>
    </p:spTree>
    <p:extLst>
      <p:ext uri="{BB962C8B-B14F-4D97-AF65-F5344CB8AC3E}">
        <p14:creationId xmlns:p14="http://schemas.microsoft.com/office/powerpoint/2010/main" val="32087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p:txBody>
          <a:bodyPr/>
          <a:lstStyle/>
          <a:p>
            <a:r>
              <a:rPr lang="en-US" sz="1600" dirty="0">
                <a:solidFill>
                  <a:schemeClr val="bg1">
                    <a:lumMod val="50000"/>
                  </a:schemeClr>
                </a:solidFill>
              </a:rPr>
              <a:t>Rule </a:t>
            </a:r>
            <a:r>
              <a:rPr lang="en-US" sz="1600" dirty="0" smtClean="0">
                <a:solidFill>
                  <a:schemeClr val="bg1">
                    <a:lumMod val="50000"/>
                  </a:schemeClr>
                </a:solidFill>
              </a:rPr>
              <a:t>4</a:t>
            </a:r>
            <a:r>
              <a:rPr lang="en-US" sz="1600" b="0" dirty="0">
                <a:solidFill>
                  <a:schemeClr val="bg1">
                    <a:lumMod val="50000"/>
                  </a:schemeClr>
                </a:solidFill>
              </a:rPr>
              <a:t>: </a:t>
            </a:r>
            <a:r>
              <a:rPr lang="en-US" sz="1600" i="1" dirty="0">
                <a:solidFill>
                  <a:schemeClr val="bg1">
                    <a:lumMod val="50000"/>
                  </a:schemeClr>
                </a:solidFill>
              </a:rPr>
              <a:t>Locate the TPM close to the process bottleneck</a:t>
            </a:r>
            <a:r>
              <a:rPr lang="en-US" sz="1600" b="0" dirty="0">
                <a:solidFill>
                  <a:schemeClr val="bg1">
                    <a:lumMod val="50000"/>
                  </a:schemeClr>
                </a:solidFill>
              </a:rPr>
              <a:t>. </a:t>
            </a:r>
          </a:p>
          <a:p>
            <a:pPr lvl="1"/>
            <a:endParaRPr lang="en-US" sz="1000" dirty="0" smtClean="0"/>
          </a:p>
          <a:p>
            <a:r>
              <a:rPr lang="en-US" sz="1600" dirty="0" smtClean="0">
                <a:solidFill>
                  <a:schemeClr val="bg1">
                    <a:lumMod val="50000"/>
                  </a:schemeClr>
                </a:solidFill>
              </a:rPr>
              <a:t>Rule 5</a:t>
            </a:r>
            <a:r>
              <a:rPr lang="en-US" sz="1600" b="0" dirty="0">
                <a:solidFill>
                  <a:schemeClr val="bg1">
                    <a:lumMod val="50000"/>
                  </a:schemeClr>
                </a:solidFill>
              </a:rPr>
              <a:t>: (for processes with recycle</a:t>
            </a:r>
            <a:r>
              <a:rPr lang="en-US" sz="1600" b="0" dirty="0" smtClean="0">
                <a:solidFill>
                  <a:schemeClr val="bg1">
                    <a:lumMod val="50000"/>
                  </a:schemeClr>
                </a:solidFill>
              </a:rPr>
              <a:t>) </a:t>
            </a:r>
            <a:br>
              <a:rPr lang="en-US" sz="1600" b="0" dirty="0" smtClean="0">
                <a:solidFill>
                  <a:schemeClr val="bg1">
                    <a:lumMod val="50000"/>
                  </a:schemeClr>
                </a:solidFill>
              </a:rPr>
            </a:br>
            <a:r>
              <a:rPr lang="en-US" sz="1600" i="1" dirty="0" smtClean="0">
                <a:solidFill>
                  <a:schemeClr val="bg1">
                    <a:lumMod val="50000"/>
                  </a:schemeClr>
                </a:solidFill>
              </a:rPr>
              <a:t>Locate </a:t>
            </a:r>
            <a:r>
              <a:rPr lang="en-US" sz="1600" i="1" dirty="0">
                <a:solidFill>
                  <a:schemeClr val="bg1">
                    <a:lumMod val="50000"/>
                  </a:schemeClr>
                </a:solidFill>
              </a:rPr>
              <a:t>the TPM inside the recycle loop</a:t>
            </a:r>
            <a:r>
              <a:rPr lang="en-US" sz="1600" i="1" dirty="0" smtClean="0">
                <a:solidFill>
                  <a:schemeClr val="bg1">
                    <a:lumMod val="50000"/>
                  </a:schemeClr>
                </a:solidFill>
              </a:rPr>
              <a:t>.</a:t>
            </a:r>
            <a:endParaRPr lang="en-US" sz="1600" b="0" i="1" dirty="0">
              <a:solidFill>
                <a:schemeClr val="bg1">
                  <a:lumMod val="50000"/>
                </a:schemeClr>
              </a:solidFill>
            </a:endParaRPr>
          </a:p>
          <a:p>
            <a:endParaRPr lang="en-US" sz="1600" i="1" dirty="0" smtClean="0"/>
          </a:p>
          <a:p>
            <a:pPr marL="0" indent="0">
              <a:buNone/>
            </a:pPr>
            <a:r>
              <a:rPr lang="en-US" sz="2400" i="1" dirty="0" smtClean="0">
                <a:solidFill>
                  <a:srgbClr val="FF0000"/>
                </a:solidFill>
              </a:rPr>
              <a:t>According </a:t>
            </a:r>
            <a:r>
              <a:rPr lang="en-US" sz="2400" i="1" dirty="0">
                <a:solidFill>
                  <a:srgbClr val="FF0000"/>
                </a:solidFill>
              </a:rPr>
              <a:t>to </a:t>
            </a:r>
            <a:r>
              <a:rPr lang="en-US" sz="2400" i="1" dirty="0" smtClean="0">
                <a:solidFill>
                  <a:srgbClr val="FF0000"/>
                </a:solidFill>
              </a:rPr>
              <a:t>Rules </a:t>
            </a:r>
            <a:r>
              <a:rPr lang="en-US" sz="2400" i="1" dirty="0">
                <a:solidFill>
                  <a:srgbClr val="FF0000"/>
                </a:solidFill>
              </a:rPr>
              <a:t>4 and 5 the best candidate for TPM location is V</a:t>
            </a:r>
            <a:r>
              <a:rPr lang="en-US" sz="2400" i="1" baseline="-25000" dirty="0">
                <a:solidFill>
                  <a:srgbClr val="FF0000"/>
                </a:solidFill>
              </a:rPr>
              <a:t>B.</a:t>
            </a:r>
            <a:endParaRPr lang="en-US" sz="2400" i="1" dirty="0" smtClean="0">
              <a:solidFill>
                <a:srgbClr val="FF0000"/>
              </a:solidFill>
            </a:endParaRPr>
          </a:p>
        </p:txBody>
      </p:sp>
      <p:sp>
        <p:nvSpPr>
          <p:cNvPr id="6" name="Text Placeholder 5"/>
          <p:cNvSpPr>
            <a:spLocks noGrp="1"/>
          </p:cNvSpPr>
          <p:nvPr>
            <p:ph type="body" sz="quarter" idx="12"/>
          </p:nvPr>
        </p:nvSpPr>
        <p:spPr/>
        <p:txBody>
          <a:bodyPr/>
          <a:lstStyle/>
          <a:p>
            <a:pPr marL="0" indent="0">
              <a:buNone/>
            </a:pPr>
            <a:r>
              <a:rPr lang="en-US" dirty="0"/>
              <a:t>Practical rules for Step </a:t>
            </a:r>
            <a:r>
              <a:rPr lang="en-US" dirty="0" smtClean="0"/>
              <a:t>S4: </a:t>
            </a:r>
            <a:r>
              <a:rPr lang="en-US" b="1" dirty="0"/>
              <a:t>Location of throughput manipulator (</a:t>
            </a:r>
            <a:r>
              <a:rPr lang="en-US" b="1" dirty="0" smtClean="0"/>
              <a:t>TPM)</a:t>
            </a:r>
            <a:endParaRPr lang="en-US" dirty="0"/>
          </a:p>
        </p:txBody>
      </p:sp>
      <p:pic>
        <p:nvPicPr>
          <p:cNvPr id="7" name="Picture Placeholder 6"/>
          <p:cNvPicPr>
            <a:picLocks noGrp="1" noChangeAspect="1"/>
          </p:cNvPicPr>
          <p:nvPr>
            <p:ph type="pic" sz="quarter" idx="10"/>
          </p:nvPr>
        </p:nvPicPr>
        <p:blipFill rotWithShape="1">
          <a:blip r:embed="rId2" r:link="rId3">
            <a:extLst>
              <a:ext uri="{28A0092B-C50C-407E-A947-70E740481C1C}">
                <a14:useLocalDpi xmlns:a14="http://schemas.microsoft.com/office/drawing/2010/main" val="0"/>
              </a:ext>
            </a:extLst>
          </a:blip>
          <a:srcRect t="-1012" b="-1012"/>
          <a:stretch/>
        </p:blipFill>
        <p:spPr/>
      </p:pic>
      <p:sp>
        <p:nvSpPr>
          <p:cNvPr id="4" name="Oval 3"/>
          <p:cNvSpPr/>
          <p:nvPr/>
        </p:nvSpPr>
        <p:spPr bwMode="auto">
          <a:xfrm>
            <a:off x="8388424" y="4653136"/>
            <a:ext cx="648072" cy="576064"/>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9149671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a:t>
            </a:r>
            <a:r>
              <a:rPr lang="en-US" dirty="0" smtClean="0">
                <a:solidFill>
                  <a:srgbClr val="FF0000"/>
                </a:solidFill>
              </a:rPr>
              <a:t>Step S5</a:t>
            </a:r>
            <a:endParaRPr lang="en-US" dirty="0">
              <a:solidFill>
                <a:srgbClr val="FF0000"/>
              </a:solidFill>
            </a:endParaRPr>
          </a:p>
        </p:txBody>
      </p:sp>
      <p:sp>
        <p:nvSpPr>
          <p:cNvPr id="3" name="Content Placeholder 2"/>
          <p:cNvSpPr>
            <a:spLocks noGrp="1"/>
          </p:cNvSpPr>
          <p:nvPr>
            <p:ph idx="1"/>
          </p:nvPr>
        </p:nvSpPr>
        <p:spPr>
          <a:xfrm>
            <a:off x="422275" y="1628800"/>
            <a:ext cx="7822133" cy="4644516"/>
          </a:xfrm>
        </p:spPr>
        <p:txBody>
          <a:bodyPr/>
          <a:lstStyle/>
          <a:p>
            <a:r>
              <a:rPr lang="en-US" sz="2400" dirty="0" smtClean="0">
                <a:solidFill>
                  <a:srgbClr val="FF0000"/>
                </a:solidFill>
              </a:rPr>
              <a:t>Rule 6</a:t>
            </a:r>
            <a:r>
              <a:rPr lang="en-US" sz="2400" b="0" dirty="0">
                <a:solidFill>
                  <a:srgbClr val="FF0000"/>
                </a:solidFill>
              </a:rPr>
              <a:t>: </a:t>
            </a:r>
            <a:r>
              <a:rPr lang="en-US" sz="2400" i="1" dirty="0"/>
              <a:t>Arrange the inventory control loops </a:t>
            </a:r>
            <a:r>
              <a:rPr lang="en-US" i="1" dirty="0" smtClean="0"/>
              <a:t>(for level</a:t>
            </a:r>
            <a:r>
              <a:rPr lang="en-US" i="1" dirty="0"/>
              <a:t>, pressures, etc.) </a:t>
            </a:r>
            <a:r>
              <a:rPr lang="en-US" sz="2400" i="1" dirty="0"/>
              <a:t>around the TPM </a:t>
            </a:r>
            <a:r>
              <a:rPr lang="en-US" sz="2400" i="1" dirty="0" smtClean="0"/>
              <a:t>location according </a:t>
            </a:r>
            <a:r>
              <a:rPr lang="en-US" sz="2400" i="1" dirty="0"/>
              <a:t>to the radiation </a:t>
            </a:r>
            <a:r>
              <a:rPr lang="en-US" sz="2400" i="1" dirty="0" smtClean="0"/>
              <a:t>rule</a:t>
            </a:r>
            <a:r>
              <a:rPr lang="en-US" sz="2400" b="0" dirty="0"/>
              <a:t> </a:t>
            </a:r>
            <a:r>
              <a:rPr lang="en-US" sz="2400" b="0" dirty="0" smtClean="0"/>
              <a:t>(</a:t>
            </a:r>
            <a:r>
              <a:rPr lang="en-US" sz="2400" b="0" dirty="0" err="1" smtClean="0"/>
              <a:t>Georgakis</a:t>
            </a:r>
            <a:r>
              <a:rPr lang="en-US" sz="2400" b="0" dirty="0" smtClean="0"/>
              <a:t>)</a:t>
            </a:r>
            <a:endParaRPr lang="en-US" sz="2400" b="0" i="1" dirty="0"/>
          </a:p>
          <a:p>
            <a:pPr lvl="1"/>
            <a:r>
              <a:rPr lang="en-US" sz="2000" i="1" dirty="0"/>
              <a:t>This ensures “local consistency” i.e. all inventories are </a:t>
            </a:r>
            <a:r>
              <a:rPr lang="en-US" sz="2000" i="1" dirty="0" smtClean="0"/>
              <a:t>controlled by </a:t>
            </a:r>
            <a:r>
              <a:rPr lang="en-US" sz="2000" i="1" dirty="0"/>
              <a:t>their local in or outflows</a:t>
            </a:r>
            <a:r>
              <a:rPr lang="en-US" sz="1400" i="1" dirty="0" smtClean="0"/>
              <a:t>.</a:t>
            </a:r>
            <a:endParaRPr lang="en-US" sz="2000" i="1" dirty="0"/>
          </a:p>
        </p:txBody>
      </p:sp>
      <p:sp>
        <p:nvSpPr>
          <p:cNvPr id="5" name="Text Placeholder 4"/>
          <p:cNvSpPr>
            <a:spLocks noGrp="1"/>
          </p:cNvSpPr>
          <p:nvPr>
            <p:ph type="body" sz="quarter" idx="11"/>
          </p:nvPr>
        </p:nvSpPr>
        <p:spPr/>
        <p:txBody>
          <a:bodyPr/>
          <a:lstStyle/>
          <a:p>
            <a:pPr marL="0" indent="0">
              <a:buNone/>
            </a:pPr>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smtClean="0"/>
              <a:t>S5: </a:t>
            </a:r>
            <a:r>
              <a:rPr lang="en-US" b="1" dirty="0"/>
              <a:t>Structure of regulatory control layer</a:t>
            </a:r>
            <a:endParaRPr lang="en-US" dirty="0"/>
          </a:p>
        </p:txBody>
      </p:sp>
      <p:graphicFrame>
        <p:nvGraphicFramePr>
          <p:cNvPr id="7" name="Object 2"/>
          <p:cNvGraphicFramePr>
            <a:graphicFrameLocks noChangeAspect="1"/>
          </p:cNvGraphicFramePr>
          <p:nvPr>
            <p:extLst>
              <p:ext uri="{D42A27DB-BD31-4B8C-83A1-F6EECF244321}">
                <p14:modId xmlns:p14="http://schemas.microsoft.com/office/powerpoint/2010/main" val="4126515929"/>
              </p:ext>
            </p:extLst>
          </p:nvPr>
        </p:nvGraphicFramePr>
        <p:xfrm>
          <a:off x="626522" y="3852662"/>
          <a:ext cx="3436239" cy="1050197"/>
        </p:xfrm>
        <a:graphic>
          <a:graphicData uri="http://schemas.openxmlformats.org/presentationml/2006/ole">
            <mc:AlternateContent xmlns:mc="http://schemas.openxmlformats.org/markup-compatibility/2006">
              <mc:Choice xmlns:v="urn:schemas-microsoft-com:vml" Requires="v">
                <p:oleObj spid="_x0000_s6221" name="Document" r:id="rId3" imgW="6949440" imgH="2196084" progId="Word.Document.8">
                  <p:embed/>
                </p:oleObj>
              </mc:Choice>
              <mc:Fallback>
                <p:oleObj name="Document" r:id="rId3" imgW="6949440" imgH="21960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22" y="3852662"/>
                        <a:ext cx="3436239" cy="1050197"/>
                      </a:xfrm>
                      <a:prstGeom prst="rect">
                        <a:avLst/>
                      </a:prstGeom>
                      <a:noFill/>
                      <a:ln>
                        <a:noFill/>
                      </a:ln>
                      <a:effectLst/>
                    </p:spPr>
                  </p:pic>
                </p:oleObj>
              </mc:Fallback>
            </mc:AlternateContent>
          </a:graphicData>
        </a:graphic>
      </p:graphicFrame>
      <p:sp>
        <p:nvSpPr>
          <p:cNvPr id="8" name="Text Box 5"/>
          <p:cNvSpPr txBox="1">
            <a:spLocks noChangeArrowheads="1"/>
          </p:cNvSpPr>
          <p:nvPr/>
        </p:nvSpPr>
        <p:spPr bwMode="auto">
          <a:xfrm>
            <a:off x="359532" y="4085294"/>
            <a:ext cx="1288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600" dirty="0">
                <a:solidFill>
                  <a:srgbClr val="008000"/>
                </a:solidFill>
                <a:latin typeface="Arial" pitchFamily="34" charset="0"/>
              </a:rPr>
              <a:t>TPM </a:t>
            </a:r>
          </a:p>
        </p:txBody>
      </p:sp>
      <p:graphicFrame>
        <p:nvGraphicFramePr>
          <p:cNvPr id="9" name="Object 8"/>
          <p:cNvGraphicFramePr>
            <a:graphicFrameLocks noChangeAspect="1"/>
          </p:cNvGraphicFramePr>
          <p:nvPr>
            <p:extLst>
              <p:ext uri="{D42A27DB-BD31-4B8C-83A1-F6EECF244321}">
                <p14:modId xmlns:p14="http://schemas.microsoft.com/office/powerpoint/2010/main" val="348040660"/>
              </p:ext>
            </p:extLst>
          </p:nvPr>
        </p:nvGraphicFramePr>
        <p:xfrm>
          <a:off x="4926856" y="3825044"/>
          <a:ext cx="3514061" cy="1098495"/>
        </p:xfrm>
        <a:graphic>
          <a:graphicData uri="http://schemas.openxmlformats.org/presentationml/2006/ole">
            <mc:AlternateContent xmlns:mc="http://schemas.openxmlformats.org/markup-compatibility/2006">
              <mc:Choice xmlns:v="urn:schemas-microsoft-com:vml" Requires="v">
                <p:oleObj spid="_x0000_s6222" name="Document" r:id="rId5" imgW="6949440" imgH="2208276" progId="Word.Document.8">
                  <p:embed/>
                </p:oleObj>
              </mc:Choice>
              <mc:Fallback>
                <p:oleObj name="Document" r:id="rId5" imgW="6949440" imgH="2208276"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6856" y="3825044"/>
                        <a:ext cx="3514061" cy="1098495"/>
                      </a:xfrm>
                      <a:prstGeom prst="rect">
                        <a:avLst/>
                      </a:prstGeom>
                      <a:noFill/>
                      <a:ln>
                        <a:noFill/>
                      </a:ln>
                      <a:effectLst/>
                    </p:spPr>
                  </p:pic>
                </p:oleObj>
              </mc:Fallback>
            </mc:AlternateContent>
          </a:graphicData>
        </a:graphic>
      </p:graphicFrame>
      <p:sp>
        <p:nvSpPr>
          <p:cNvPr id="10" name="Text Box 5"/>
          <p:cNvSpPr txBox="1">
            <a:spLocks noChangeArrowheads="1"/>
          </p:cNvSpPr>
          <p:nvPr/>
        </p:nvSpPr>
        <p:spPr bwMode="auto">
          <a:xfrm>
            <a:off x="8036233" y="4077072"/>
            <a:ext cx="1288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600" dirty="0">
                <a:solidFill>
                  <a:srgbClr val="008000"/>
                </a:solidFill>
                <a:latin typeface="Arial" pitchFamily="34" charset="0"/>
              </a:rPr>
              <a:t>TPM </a:t>
            </a:r>
          </a:p>
        </p:txBody>
      </p:sp>
      <p:graphicFrame>
        <p:nvGraphicFramePr>
          <p:cNvPr id="11" name="Object 10"/>
          <p:cNvGraphicFramePr>
            <a:graphicFrameLocks noChangeAspect="1"/>
          </p:cNvGraphicFramePr>
          <p:nvPr>
            <p:extLst>
              <p:ext uri="{D42A27DB-BD31-4B8C-83A1-F6EECF244321}">
                <p14:modId xmlns:p14="http://schemas.microsoft.com/office/powerpoint/2010/main" val="119388552"/>
              </p:ext>
            </p:extLst>
          </p:nvPr>
        </p:nvGraphicFramePr>
        <p:xfrm>
          <a:off x="2627784" y="4779526"/>
          <a:ext cx="3946559" cy="1313770"/>
        </p:xfrm>
        <a:graphic>
          <a:graphicData uri="http://schemas.openxmlformats.org/presentationml/2006/ole">
            <mc:AlternateContent xmlns:mc="http://schemas.openxmlformats.org/markup-compatibility/2006">
              <mc:Choice xmlns:v="urn:schemas-microsoft-com:vml" Requires="v">
                <p:oleObj spid="_x0000_s6223" name="Document" r:id="rId7" imgW="6949440" imgH="2461260" progId="Word.Document.8">
                  <p:embed/>
                </p:oleObj>
              </mc:Choice>
              <mc:Fallback>
                <p:oleObj name="Document" r:id="rId7" imgW="6949440" imgH="2461260"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7784" y="4779526"/>
                        <a:ext cx="3946559" cy="1313770"/>
                      </a:xfrm>
                      <a:prstGeom prst="rect">
                        <a:avLst/>
                      </a:prstGeom>
                      <a:noFill/>
                      <a:ln>
                        <a:noFill/>
                      </a:ln>
                      <a:effectLst/>
                    </p:spPr>
                  </p:pic>
                </p:oleObj>
              </mc:Fallback>
            </mc:AlternateContent>
          </a:graphicData>
        </a:graphic>
      </p:graphicFrame>
      <p:sp>
        <p:nvSpPr>
          <p:cNvPr id="12" name="Text Box 5"/>
          <p:cNvSpPr txBox="1">
            <a:spLocks noChangeArrowheads="1"/>
          </p:cNvSpPr>
          <p:nvPr/>
        </p:nvSpPr>
        <p:spPr bwMode="auto">
          <a:xfrm>
            <a:off x="4213707" y="5037973"/>
            <a:ext cx="9343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600" dirty="0">
                <a:solidFill>
                  <a:srgbClr val="008000"/>
                </a:solidFill>
                <a:latin typeface="Arial" pitchFamily="34" charset="0"/>
              </a:rPr>
              <a:t>TPM </a:t>
            </a:r>
          </a:p>
        </p:txBody>
      </p:sp>
    </p:spTree>
    <p:extLst>
      <p:ext uri="{BB962C8B-B14F-4D97-AF65-F5344CB8AC3E}">
        <p14:creationId xmlns:p14="http://schemas.microsoft.com/office/powerpoint/2010/main" val="84179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Step S5</a:t>
            </a:r>
            <a:endParaRPr lang="en-US" dirty="0"/>
          </a:p>
        </p:txBody>
      </p:sp>
      <p:sp>
        <p:nvSpPr>
          <p:cNvPr id="3" name="Content Placeholder 2"/>
          <p:cNvSpPr>
            <a:spLocks noGrp="1"/>
          </p:cNvSpPr>
          <p:nvPr>
            <p:ph idx="1"/>
          </p:nvPr>
        </p:nvSpPr>
        <p:spPr>
          <a:xfrm>
            <a:off x="422275" y="1628800"/>
            <a:ext cx="7822133" cy="4644516"/>
          </a:xfrm>
        </p:spPr>
        <p:txBody>
          <a:bodyPr/>
          <a:lstStyle/>
          <a:p>
            <a:r>
              <a:rPr lang="en-US" sz="2400" dirty="0" smtClean="0">
                <a:solidFill>
                  <a:srgbClr val="FF0000"/>
                </a:solidFill>
              </a:rPr>
              <a:t>Rule </a:t>
            </a:r>
            <a:r>
              <a:rPr lang="en-US" sz="2400" dirty="0">
                <a:solidFill>
                  <a:srgbClr val="FF0000"/>
                </a:solidFill>
              </a:rPr>
              <a:t>7</a:t>
            </a:r>
            <a:r>
              <a:rPr lang="en-US" sz="2400" i="1" dirty="0">
                <a:solidFill>
                  <a:srgbClr val="FF0000"/>
                </a:solidFill>
              </a:rPr>
              <a:t>:</a:t>
            </a:r>
            <a:r>
              <a:rPr lang="en-US" sz="2400" i="1" dirty="0"/>
              <a:t> Select “sensitive/drifting” variables as controlled variables CV</a:t>
            </a:r>
            <a:r>
              <a:rPr lang="en-US" sz="2400" i="1" baseline="-25000" dirty="0"/>
              <a:t>2</a:t>
            </a:r>
            <a:r>
              <a:rPr lang="en-US" sz="2400" i="1" dirty="0"/>
              <a:t> for regulatory control</a:t>
            </a:r>
            <a:r>
              <a:rPr lang="en-US" sz="2400" i="1" dirty="0" smtClean="0"/>
              <a:t>.</a:t>
            </a:r>
          </a:p>
          <a:p>
            <a:pPr lvl="1"/>
            <a:r>
              <a:rPr lang="en-US" sz="2000" i="1" dirty="0" smtClean="0"/>
              <a:t>Typically include </a:t>
            </a:r>
            <a:r>
              <a:rPr lang="en-US" sz="2000" i="1" dirty="0"/>
              <a:t>inventories (levels and pressures</a:t>
            </a:r>
            <a:r>
              <a:rPr lang="en-US" sz="2000" i="1" dirty="0" smtClean="0"/>
              <a:t>), reactor temperature, </a:t>
            </a:r>
            <a:r>
              <a:rPr lang="en-US" sz="2000" i="1" dirty="0"/>
              <a:t>or a sensitive temperature in a </a:t>
            </a:r>
            <a:r>
              <a:rPr lang="en-US" sz="2000" i="1" dirty="0" smtClean="0"/>
              <a:t>distillation column</a:t>
            </a:r>
            <a:r>
              <a:rPr lang="en-US" sz="2000" i="1" dirty="0"/>
              <a:t>.</a:t>
            </a:r>
          </a:p>
        </p:txBody>
      </p:sp>
      <p:sp>
        <p:nvSpPr>
          <p:cNvPr id="5" name="Text Placeholder 4"/>
          <p:cNvSpPr>
            <a:spLocks noGrp="1"/>
          </p:cNvSpPr>
          <p:nvPr>
            <p:ph type="body" sz="quarter" idx="11"/>
          </p:nvPr>
        </p:nvSpPr>
        <p:spPr/>
        <p:txBody>
          <a:bodyPr/>
          <a:lstStyle/>
          <a:p>
            <a:pPr marL="0" indent="0">
              <a:buNone/>
            </a:pPr>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smtClean="0"/>
              <a:t>S5: </a:t>
            </a:r>
            <a:r>
              <a:rPr lang="en-US" b="1" dirty="0"/>
              <a:t>Structure of regulatory control layer</a:t>
            </a:r>
            <a:endParaRPr lang="en-US" dirty="0"/>
          </a:p>
        </p:txBody>
      </p:sp>
    </p:spTree>
    <p:extLst>
      <p:ext uri="{BB962C8B-B14F-4D97-AF65-F5344CB8AC3E}">
        <p14:creationId xmlns:p14="http://schemas.microsoft.com/office/powerpoint/2010/main" val="8921303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Step S5</a:t>
            </a:r>
            <a:endParaRPr lang="en-US" dirty="0"/>
          </a:p>
        </p:txBody>
      </p:sp>
      <p:sp>
        <p:nvSpPr>
          <p:cNvPr id="3" name="Content Placeholder 2"/>
          <p:cNvSpPr>
            <a:spLocks noGrp="1"/>
          </p:cNvSpPr>
          <p:nvPr>
            <p:ph idx="1"/>
          </p:nvPr>
        </p:nvSpPr>
        <p:spPr>
          <a:xfrm>
            <a:off x="422275" y="1628800"/>
            <a:ext cx="7822133" cy="4644516"/>
          </a:xfrm>
        </p:spPr>
        <p:txBody>
          <a:bodyPr/>
          <a:lstStyle/>
          <a:p>
            <a:r>
              <a:rPr lang="en-US" sz="2400" dirty="0" smtClean="0">
                <a:solidFill>
                  <a:srgbClr val="FF0000"/>
                </a:solidFill>
              </a:rPr>
              <a:t>Rule 8</a:t>
            </a:r>
            <a:r>
              <a:rPr lang="en-US" sz="2400" i="1" dirty="0" smtClean="0">
                <a:solidFill>
                  <a:srgbClr val="FF0000"/>
                </a:solidFill>
              </a:rPr>
              <a:t>:</a:t>
            </a:r>
            <a:r>
              <a:rPr lang="en-US" sz="2400" i="1" dirty="0" smtClean="0"/>
              <a:t> </a:t>
            </a:r>
            <a:r>
              <a:rPr lang="en-US" sz="2400" i="1" dirty="0"/>
              <a:t>Economically important active </a:t>
            </a:r>
            <a:r>
              <a:rPr lang="en-US" sz="2400" i="1" dirty="0" smtClean="0"/>
              <a:t>constraints (CV</a:t>
            </a:r>
            <a:r>
              <a:rPr lang="en-US" sz="2400" i="1" baseline="-25000" dirty="0" smtClean="0"/>
              <a:t>1</a:t>
            </a:r>
            <a:r>
              <a:rPr lang="en-US" sz="2400" i="1" dirty="0" smtClean="0"/>
              <a:t>) should </a:t>
            </a:r>
            <a:r>
              <a:rPr lang="en-US" sz="2400" i="1" dirty="0"/>
              <a:t>be selected as </a:t>
            </a:r>
            <a:r>
              <a:rPr lang="en-US" sz="2400" i="1" dirty="0" smtClean="0"/>
              <a:t>CVs (CV</a:t>
            </a:r>
            <a:r>
              <a:rPr lang="en-US" sz="2400" i="1" baseline="-25000" dirty="0" smtClean="0"/>
              <a:t>2</a:t>
            </a:r>
            <a:r>
              <a:rPr lang="en-US" sz="2400" i="1" dirty="0" smtClean="0"/>
              <a:t>) in </a:t>
            </a:r>
            <a:r>
              <a:rPr lang="en-US" sz="2400" i="1" dirty="0"/>
              <a:t>the regulatory </a:t>
            </a:r>
            <a:r>
              <a:rPr lang="en-US" sz="2400" i="1" dirty="0" smtClean="0"/>
              <a:t>layer</a:t>
            </a:r>
            <a:r>
              <a:rPr lang="en-US" sz="1600" i="1" dirty="0" smtClean="0"/>
              <a:t>.</a:t>
            </a:r>
          </a:p>
          <a:p>
            <a:pPr lvl="1"/>
            <a:endParaRPr lang="en-US" sz="2000" i="1" dirty="0" smtClean="0"/>
          </a:p>
          <a:p>
            <a:pPr lvl="1"/>
            <a:r>
              <a:rPr lang="en-US" sz="2000" i="1" dirty="0" smtClean="0"/>
              <a:t>Economic </a:t>
            </a:r>
            <a:r>
              <a:rPr lang="en-US" sz="2000" i="1" dirty="0"/>
              <a:t>variables </a:t>
            </a:r>
            <a:r>
              <a:rPr lang="en-US" sz="2000" b="1" i="1" dirty="0"/>
              <a:t>CV</a:t>
            </a:r>
            <a:r>
              <a:rPr lang="en-US" sz="2000" b="1" i="1" baseline="-25000" dirty="0"/>
              <a:t>1</a:t>
            </a:r>
            <a:r>
              <a:rPr lang="en-US" sz="2000" i="1" dirty="0"/>
              <a:t> are generally controlled in the supervisory layer</a:t>
            </a:r>
            <a:r>
              <a:rPr lang="en-US" sz="2000" i="1" dirty="0" smtClean="0"/>
              <a:t>.</a:t>
            </a:r>
            <a:r>
              <a:rPr lang="en-US" sz="2000" i="1" dirty="0" smtClean="0"/>
              <a:t/>
            </a:r>
            <a:br>
              <a:rPr lang="en-US" sz="2000" i="1" dirty="0" smtClean="0"/>
            </a:br>
            <a:endParaRPr lang="en-US" sz="2000" i="1" dirty="0" smtClean="0"/>
          </a:p>
          <a:p>
            <a:pPr marL="457200" lvl="1" indent="0">
              <a:buNone/>
            </a:pPr>
            <a:r>
              <a:rPr lang="en-US" sz="2000" i="1" dirty="0" smtClean="0"/>
              <a:t>But moving </a:t>
            </a:r>
            <a:r>
              <a:rPr lang="en-US" sz="2000" b="1" i="1" dirty="0"/>
              <a:t>CV</a:t>
            </a:r>
            <a:r>
              <a:rPr lang="en-US" sz="2000" b="1" i="1" baseline="-25000" dirty="0"/>
              <a:t>1</a:t>
            </a:r>
            <a:r>
              <a:rPr lang="en-US" sz="2000" i="1" dirty="0" smtClean="0"/>
              <a:t> </a:t>
            </a:r>
            <a:r>
              <a:rPr lang="en-US" sz="2000" i="1" dirty="0"/>
              <a:t>to </a:t>
            </a:r>
            <a:r>
              <a:rPr lang="en-US" sz="2000" i="1" dirty="0" smtClean="0"/>
              <a:t>a faster layer </a:t>
            </a:r>
            <a:r>
              <a:rPr lang="en-US" sz="2000" i="1" dirty="0"/>
              <a:t>may ensure tighter control with a </a:t>
            </a:r>
            <a:r>
              <a:rPr lang="en-US" sz="2000" b="1" i="1" dirty="0">
                <a:solidFill>
                  <a:srgbClr val="FF0000"/>
                </a:solidFill>
              </a:rPr>
              <a:t>smaller </a:t>
            </a:r>
            <a:r>
              <a:rPr lang="en-US" sz="2000" b="1" i="1" dirty="0" smtClean="0">
                <a:solidFill>
                  <a:srgbClr val="FF0000"/>
                </a:solidFill>
              </a:rPr>
              <a:t>back-off</a:t>
            </a:r>
            <a:r>
              <a:rPr lang="en-US" sz="2000" b="1" i="1" dirty="0" smtClean="0">
                <a:solidFill>
                  <a:srgbClr val="FF0000"/>
                </a:solidFill>
              </a:rPr>
              <a:t>.</a:t>
            </a:r>
            <a:endParaRPr lang="en-US" sz="1600" b="1" i="1" dirty="0" smtClean="0">
              <a:solidFill>
                <a:srgbClr val="FF0000"/>
              </a:solidFill>
            </a:endParaRPr>
          </a:p>
        </p:txBody>
      </p:sp>
      <p:sp>
        <p:nvSpPr>
          <p:cNvPr id="5" name="Text Placeholder 4"/>
          <p:cNvSpPr>
            <a:spLocks noGrp="1"/>
          </p:cNvSpPr>
          <p:nvPr>
            <p:ph type="body" sz="quarter" idx="11"/>
          </p:nvPr>
        </p:nvSpPr>
        <p:spPr/>
        <p:txBody>
          <a:bodyPr/>
          <a:lstStyle/>
          <a:p>
            <a:pPr marL="0" indent="0">
              <a:buNone/>
            </a:pPr>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smtClean="0"/>
              <a:t>S5: </a:t>
            </a:r>
            <a:r>
              <a:rPr lang="en-US" b="1" dirty="0"/>
              <a:t>Structure of regulatory control layer</a:t>
            </a:r>
            <a:endParaRPr lang="en-US" dirty="0"/>
          </a:p>
        </p:txBody>
      </p:sp>
    </p:spTree>
    <p:extLst>
      <p:ext uri="{BB962C8B-B14F-4D97-AF65-F5344CB8AC3E}">
        <p14:creationId xmlns:p14="http://schemas.microsoft.com/office/powerpoint/2010/main" val="142171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Step S5</a:t>
            </a:r>
            <a:endParaRPr lang="en-US" dirty="0"/>
          </a:p>
        </p:txBody>
      </p:sp>
      <p:sp>
        <p:nvSpPr>
          <p:cNvPr id="3" name="Content Placeholder 2"/>
          <p:cNvSpPr>
            <a:spLocks noGrp="1"/>
          </p:cNvSpPr>
          <p:nvPr>
            <p:ph idx="1"/>
          </p:nvPr>
        </p:nvSpPr>
        <p:spPr>
          <a:xfrm>
            <a:off x="422275" y="1628800"/>
            <a:ext cx="7822133" cy="4644516"/>
          </a:xfrm>
        </p:spPr>
        <p:txBody>
          <a:bodyPr/>
          <a:lstStyle/>
          <a:p>
            <a:r>
              <a:rPr lang="en-US" sz="2400" dirty="0" smtClean="0">
                <a:solidFill>
                  <a:srgbClr val="FF0000"/>
                </a:solidFill>
              </a:rPr>
              <a:t>Rule </a:t>
            </a:r>
            <a:r>
              <a:rPr lang="en-US" sz="2400" dirty="0">
                <a:solidFill>
                  <a:srgbClr val="FF0000"/>
                </a:solidFill>
              </a:rPr>
              <a:t>9</a:t>
            </a:r>
            <a:r>
              <a:rPr lang="en-US" sz="2400" b="0" dirty="0">
                <a:solidFill>
                  <a:srgbClr val="FF0000"/>
                </a:solidFill>
              </a:rPr>
              <a:t>:</a:t>
            </a:r>
            <a:r>
              <a:rPr lang="en-US" sz="2400" b="0" dirty="0"/>
              <a:t> </a:t>
            </a:r>
            <a:r>
              <a:rPr lang="en-US" b="0" dirty="0"/>
              <a:t>(</a:t>
            </a:r>
            <a:r>
              <a:rPr lang="en-US" b="0" dirty="0" smtClean="0"/>
              <a:t>“</a:t>
            </a:r>
            <a:r>
              <a:rPr lang="en-US" b="0" dirty="0"/>
              <a:t>Pair-close” </a:t>
            </a:r>
            <a:r>
              <a:rPr lang="en-US" b="0" dirty="0" smtClean="0"/>
              <a:t>rule): </a:t>
            </a:r>
            <a:r>
              <a:rPr lang="en-US" sz="2400" i="1" dirty="0"/>
              <a:t>The pairings should be selected such that, effective delays and </a:t>
            </a:r>
            <a:r>
              <a:rPr lang="en-US" sz="2400" i="1" dirty="0" smtClean="0"/>
              <a:t>loop interactions </a:t>
            </a:r>
            <a:r>
              <a:rPr lang="en-US" sz="2400" i="1" dirty="0"/>
              <a:t>are minimal</a:t>
            </a:r>
            <a:r>
              <a:rPr lang="en-US" sz="2400" b="0" dirty="0" smtClean="0"/>
              <a:t>.</a:t>
            </a:r>
            <a:endParaRPr lang="en-US" sz="1600" i="1" dirty="0" smtClean="0"/>
          </a:p>
        </p:txBody>
      </p:sp>
      <p:sp>
        <p:nvSpPr>
          <p:cNvPr id="5" name="Text Placeholder 4"/>
          <p:cNvSpPr>
            <a:spLocks noGrp="1"/>
          </p:cNvSpPr>
          <p:nvPr>
            <p:ph type="body" sz="quarter" idx="11"/>
          </p:nvPr>
        </p:nvSpPr>
        <p:spPr/>
        <p:txBody>
          <a:bodyPr/>
          <a:lstStyle/>
          <a:p>
            <a:pPr marL="0" indent="0">
              <a:buNone/>
            </a:pPr>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smtClean="0"/>
              <a:t>S5: </a:t>
            </a:r>
            <a:r>
              <a:rPr lang="en-US" b="1" dirty="0"/>
              <a:t>Structure of regulatory control layer</a:t>
            </a:r>
            <a:endParaRPr lang="en-US" dirty="0"/>
          </a:p>
        </p:txBody>
      </p:sp>
    </p:spTree>
    <p:extLst>
      <p:ext uri="{BB962C8B-B14F-4D97-AF65-F5344CB8AC3E}">
        <p14:creationId xmlns:p14="http://schemas.microsoft.com/office/powerpoint/2010/main" val="4758912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Step S5</a:t>
            </a:r>
            <a:endParaRPr lang="en-US" dirty="0"/>
          </a:p>
        </p:txBody>
      </p:sp>
      <p:sp>
        <p:nvSpPr>
          <p:cNvPr id="3" name="Content Placeholder 2"/>
          <p:cNvSpPr>
            <a:spLocks noGrp="1"/>
          </p:cNvSpPr>
          <p:nvPr>
            <p:ph idx="1"/>
          </p:nvPr>
        </p:nvSpPr>
        <p:spPr>
          <a:xfrm>
            <a:off x="422275" y="1628800"/>
            <a:ext cx="7822133" cy="4644516"/>
          </a:xfrm>
        </p:spPr>
        <p:txBody>
          <a:bodyPr/>
          <a:lstStyle/>
          <a:p>
            <a:r>
              <a:rPr lang="en-US" sz="2400" dirty="0" smtClean="0">
                <a:solidFill>
                  <a:srgbClr val="FF0000"/>
                </a:solidFill>
              </a:rPr>
              <a:t>Rule </a:t>
            </a:r>
            <a:r>
              <a:rPr lang="en-US" sz="2400" dirty="0">
                <a:solidFill>
                  <a:srgbClr val="FF0000"/>
                </a:solidFill>
              </a:rPr>
              <a:t>10</a:t>
            </a:r>
            <a:r>
              <a:rPr lang="en-US" sz="2400" b="0" dirty="0">
                <a:solidFill>
                  <a:srgbClr val="FF0000"/>
                </a:solidFill>
              </a:rPr>
              <a:t>: </a:t>
            </a:r>
            <a:r>
              <a:rPr lang="en-US" sz="2400" i="1" dirty="0" smtClean="0"/>
              <a:t>Avoid </a:t>
            </a:r>
            <a:r>
              <a:rPr lang="en-US" sz="2400" i="1" dirty="0"/>
              <a:t>using MVs that may optimally saturate (at steady state) to control </a:t>
            </a:r>
            <a:r>
              <a:rPr lang="en-US" sz="2400" i="1" dirty="0" smtClean="0"/>
              <a:t>CVs in CV</a:t>
            </a:r>
            <a:r>
              <a:rPr lang="en-US" sz="2400" i="1" baseline="-25000" dirty="0" smtClean="0"/>
              <a:t>2</a:t>
            </a:r>
            <a:r>
              <a:rPr lang="en-US" sz="1600" i="1" dirty="0"/>
              <a:t>.</a:t>
            </a:r>
          </a:p>
          <a:p>
            <a:pPr lvl="1"/>
            <a:r>
              <a:rPr lang="en-US" sz="2000" i="1" dirty="0"/>
              <a:t>The reason is that we want to avoid re-configuring the regulatory control layer. </a:t>
            </a:r>
            <a:endParaRPr lang="en-US" sz="2000" i="1" dirty="0" smtClean="0"/>
          </a:p>
          <a:p>
            <a:pPr lvl="1"/>
            <a:endParaRPr lang="en-US" sz="2000" i="1" dirty="0"/>
          </a:p>
          <a:p>
            <a:pPr marL="457200" lvl="1" indent="0">
              <a:buNone/>
            </a:pPr>
            <a:r>
              <a:rPr lang="en-US" sz="2000" i="1" dirty="0" smtClean="0"/>
              <a:t>To </a:t>
            </a:r>
            <a:r>
              <a:rPr lang="en-US" sz="2000" i="1" dirty="0"/>
              <a:t>follow this rule, one needs to consider also other regions of operation than the </a:t>
            </a:r>
            <a:r>
              <a:rPr lang="en-US" sz="2000" i="1" dirty="0" smtClean="0"/>
              <a:t>nominal.</a:t>
            </a:r>
            <a:endParaRPr lang="en-US" sz="2000" i="1" dirty="0"/>
          </a:p>
          <a:p>
            <a:endParaRPr lang="en-US" sz="1600" i="1" dirty="0" smtClean="0"/>
          </a:p>
        </p:txBody>
      </p:sp>
      <p:sp>
        <p:nvSpPr>
          <p:cNvPr id="5" name="Text Placeholder 4"/>
          <p:cNvSpPr>
            <a:spLocks noGrp="1"/>
          </p:cNvSpPr>
          <p:nvPr>
            <p:ph type="body" sz="quarter" idx="11"/>
          </p:nvPr>
        </p:nvSpPr>
        <p:spPr/>
        <p:txBody>
          <a:bodyPr/>
          <a:lstStyle/>
          <a:p>
            <a:pPr marL="0" indent="0">
              <a:buNone/>
            </a:pPr>
            <a:endParaRPr lang="en-US" dirty="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smtClean="0"/>
              <a:t>S5: </a:t>
            </a:r>
            <a:r>
              <a:rPr lang="en-US" b="1" dirty="0"/>
              <a:t>Structure of regulatory control layer</a:t>
            </a:r>
            <a:endParaRPr lang="en-US" dirty="0"/>
          </a:p>
        </p:txBody>
      </p:sp>
      <p:sp>
        <p:nvSpPr>
          <p:cNvPr id="4" name="Picture Placeholder 3"/>
          <p:cNvSpPr>
            <a:spLocks noGrp="1"/>
          </p:cNvSpPr>
          <p:nvPr>
            <p:ph type="pic" sz="quarter" idx="10"/>
          </p:nvPr>
        </p:nvSpPr>
        <p:spPr/>
      </p:sp>
    </p:spTree>
    <p:extLst>
      <p:ext uri="{BB962C8B-B14F-4D97-AF65-F5344CB8AC3E}">
        <p14:creationId xmlns:p14="http://schemas.microsoft.com/office/powerpoint/2010/main" val="4130680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6" name="Footer Placeholder 4"/>
          <p:cNvSpPr>
            <a:spLocks noGrp="1"/>
          </p:cNvSpPr>
          <p:nvPr>
            <p:ph type="ftr" sz="quarter" idx="11"/>
          </p:nvPr>
        </p:nvSpPr>
        <p:spPr/>
        <p:txBody>
          <a:bodyPr/>
          <a:lstStyle/>
          <a:p>
            <a:pPr>
              <a:defRPr/>
            </a:pPr>
            <a:endParaRPr lang="nn-NO"/>
          </a:p>
          <a:p>
            <a:pPr>
              <a:defRPr/>
            </a:pPr>
            <a:endParaRPr lang="nn-NO"/>
          </a:p>
        </p:txBody>
      </p:sp>
      <p:sp>
        <p:nvSpPr>
          <p:cNvPr id="13316" name="Rectangle 2"/>
          <p:cNvSpPr>
            <a:spLocks noGrp="1" noChangeArrowheads="1"/>
          </p:cNvSpPr>
          <p:nvPr>
            <p:ph type="title"/>
          </p:nvPr>
        </p:nvSpPr>
        <p:spPr/>
        <p:txBody>
          <a:bodyPr/>
          <a:lstStyle/>
          <a:p>
            <a:r>
              <a:rPr lang="en-US" altLang="nb-NO" sz="2800" dirty="0" smtClean="0">
                <a:solidFill>
                  <a:schemeClr val="tx1"/>
                </a:solidFill>
                <a:latin typeface="Calisto MT" panose="02040603050505030304" pitchFamily="18" charset="0"/>
              </a:rPr>
              <a:t>MAIN OBJECTIVES FOR A CONTROL SYSTEM</a:t>
            </a:r>
          </a:p>
        </p:txBody>
      </p:sp>
      <p:sp>
        <p:nvSpPr>
          <p:cNvPr id="13317" name="Rectangle 3"/>
          <p:cNvSpPr>
            <a:spLocks noGrp="1" noChangeArrowheads="1"/>
          </p:cNvSpPr>
          <p:nvPr>
            <p:ph type="body" idx="1"/>
          </p:nvPr>
        </p:nvSpPr>
        <p:spPr>
          <a:xfrm>
            <a:off x="1079500" y="1412776"/>
            <a:ext cx="7772400" cy="730250"/>
          </a:xfrm>
        </p:spPr>
        <p:txBody>
          <a:bodyPr/>
          <a:lstStyle/>
          <a:p>
            <a:pPr marL="381000" indent="-381000">
              <a:lnSpc>
                <a:spcPct val="90000"/>
              </a:lnSpc>
              <a:buFontTx/>
              <a:buAutoNum type="arabicPeriod"/>
            </a:pPr>
            <a:r>
              <a:rPr lang="en-US" altLang="nb-NO" sz="2800" b="1" dirty="0" smtClean="0">
                <a:latin typeface="Calibri" panose="020F0502020204030204" pitchFamily="34" charset="0"/>
              </a:rPr>
              <a:t>Economics: </a:t>
            </a:r>
            <a:r>
              <a:rPr lang="en-US" altLang="nb-NO" sz="2800" dirty="0" smtClean="0">
                <a:latin typeface="Calibri" panose="020F0502020204030204" pitchFamily="34" charset="0"/>
              </a:rPr>
              <a:t>Implementation of close-to-optimal economic operation</a:t>
            </a:r>
          </a:p>
          <a:p>
            <a:pPr marL="381000" indent="-381000">
              <a:lnSpc>
                <a:spcPct val="90000"/>
              </a:lnSpc>
              <a:buFontTx/>
              <a:buAutoNum type="arabicPeriod"/>
            </a:pPr>
            <a:r>
              <a:rPr lang="en-US" altLang="nb-NO" sz="2800" b="1" dirty="0" smtClean="0">
                <a:latin typeface="Calibri" panose="020F0502020204030204" pitchFamily="34" charset="0"/>
              </a:rPr>
              <a:t>Regulation: </a:t>
            </a:r>
            <a:r>
              <a:rPr lang="en-US" altLang="nb-NO" sz="2800" dirty="0" smtClean="0">
                <a:latin typeface="Calibri" panose="020F0502020204030204" pitchFamily="34" charset="0"/>
              </a:rPr>
              <a:t>Stable operation </a:t>
            </a:r>
          </a:p>
          <a:p>
            <a:pPr marL="381000" indent="-381000">
              <a:lnSpc>
                <a:spcPct val="90000"/>
              </a:lnSpc>
              <a:buFontTx/>
              <a:buAutoNum type="arabicPeriod"/>
            </a:pPr>
            <a:endParaRPr lang="en-US" altLang="nb-NO" dirty="0" smtClean="0"/>
          </a:p>
          <a:p>
            <a:pPr marL="381000" indent="-381000">
              <a:lnSpc>
                <a:spcPct val="90000"/>
              </a:lnSpc>
              <a:buFontTx/>
              <a:buAutoNum type="arabicPeriod"/>
            </a:pPr>
            <a:endParaRPr lang="en-US" altLang="nb-NO" dirty="0" smtClean="0"/>
          </a:p>
        </p:txBody>
      </p:sp>
      <p:sp>
        <p:nvSpPr>
          <p:cNvPr id="849924" name="Rectangle 4"/>
          <p:cNvSpPr>
            <a:spLocks noChangeArrowheads="1"/>
          </p:cNvSpPr>
          <p:nvPr/>
        </p:nvSpPr>
        <p:spPr bwMode="auto">
          <a:xfrm>
            <a:off x="1116013" y="3141663"/>
            <a:ext cx="77724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spcBef>
                <a:spcPct val="20000"/>
              </a:spcBef>
              <a:buChar char="•"/>
              <a:defRPr sz="2000">
                <a:solidFill>
                  <a:schemeClr val="tx1"/>
                </a:solidFill>
                <a:latin typeface="Times" pitchFamily="18" charset="0"/>
              </a:defRPr>
            </a:lvl1pPr>
            <a:lvl2pPr marL="800100" indent="-342900">
              <a:spcBef>
                <a:spcPct val="20000"/>
              </a:spcBef>
              <a:buChar char="–"/>
              <a:defRPr sz="2800">
                <a:solidFill>
                  <a:schemeClr val="tx1"/>
                </a:solidFill>
                <a:latin typeface="Times" pitchFamily="18" charset="0"/>
              </a:defRPr>
            </a:lvl2pPr>
            <a:lvl3pPr marL="1219200" indent="-3048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lnSpc>
                <a:spcPct val="90000"/>
              </a:lnSpc>
              <a:buFontTx/>
              <a:buNone/>
            </a:pPr>
            <a:r>
              <a:rPr lang="en-US" altLang="nb-NO" dirty="0">
                <a:latin typeface="Calibri" panose="020F0502020204030204" pitchFamily="34" charset="0"/>
              </a:rPr>
              <a:t>ARE THESE OBJECTIVES CONFLICTING?</a:t>
            </a:r>
          </a:p>
          <a:p>
            <a:pPr>
              <a:lnSpc>
                <a:spcPct val="90000"/>
              </a:lnSpc>
              <a:buFontTx/>
              <a:buNone/>
            </a:pPr>
            <a:endParaRPr lang="en-US" altLang="nb-NO" dirty="0">
              <a:latin typeface="Calibri" panose="020F0502020204030204" pitchFamily="34" charset="0"/>
            </a:endParaRPr>
          </a:p>
          <a:p>
            <a:pPr>
              <a:lnSpc>
                <a:spcPct val="90000"/>
              </a:lnSpc>
            </a:pPr>
            <a:r>
              <a:rPr lang="en-US" altLang="nb-NO" dirty="0">
                <a:solidFill>
                  <a:srgbClr val="FF0000"/>
                </a:solidFill>
                <a:latin typeface="Calibri" panose="020F0502020204030204" pitchFamily="34" charset="0"/>
              </a:rPr>
              <a:t>Usually NOT</a:t>
            </a:r>
            <a:r>
              <a:rPr lang="en-US" altLang="nb-NO" dirty="0">
                <a:latin typeface="Calibri" panose="020F0502020204030204" pitchFamily="34" charset="0"/>
              </a:rPr>
              <a:t> </a:t>
            </a:r>
          </a:p>
          <a:p>
            <a:pPr lvl="1">
              <a:lnSpc>
                <a:spcPct val="90000"/>
              </a:lnSpc>
            </a:pPr>
            <a:r>
              <a:rPr lang="en-US" altLang="nb-NO" sz="1800" dirty="0">
                <a:latin typeface="Calibri" panose="020F0502020204030204" pitchFamily="34" charset="0"/>
              </a:rPr>
              <a:t>Different time scales</a:t>
            </a:r>
          </a:p>
          <a:p>
            <a:pPr lvl="2">
              <a:lnSpc>
                <a:spcPct val="90000"/>
              </a:lnSpc>
            </a:pPr>
            <a:r>
              <a:rPr lang="en-US" altLang="nb-NO" dirty="0">
                <a:latin typeface="Calibri" panose="020F0502020204030204" pitchFamily="34" charset="0"/>
              </a:rPr>
              <a:t>Stabilization fast time scale</a:t>
            </a:r>
          </a:p>
          <a:p>
            <a:pPr lvl="1">
              <a:lnSpc>
                <a:spcPct val="90000"/>
              </a:lnSpc>
            </a:pPr>
            <a:r>
              <a:rPr lang="en-US" altLang="nb-NO" sz="1800" dirty="0">
                <a:latin typeface="Calibri" panose="020F0502020204030204" pitchFamily="34" charset="0"/>
              </a:rPr>
              <a:t>Stabilization doesn’t “use up” any degrees of freedom</a:t>
            </a:r>
          </a:p>
          <a:p>
            <a:pPr lvl="2">
              <a:lnSpc>
                <a:spcPct val="90000"/>
              </a:lnSpc>
            </a:pPr>
            <a:r>
              <a:rPr lang="en-US" altLang="nb-NO" dirty="0">
                <a:latin typeface="Calibri" panose="020F0502020204030204" pitchFamily="34" charset="0"/>
              </a:rPr>
              <a:t>Reference value (setpoint) available for layer above</a:t>
            </a:r>
          </a:p>
          <a:p>
            <a:pPr lvl="2">
              <a:lnSpc>
                <a:spcPct val="90000"/>
              </a:lnSpc>
            </a:pPr>
            <a:r>
              <a:rPr lang="en-US" altLang="nb-NO" dirty="0">
                <a:latin typeface="Calibri" panose="020F0502020204030204" pitchFamily="34" charset="0"/>
              </a:rPr>
              <a:t>But it “uses up” part of the time window (frequency range)</a:t>
            </a:r>
          </a:p>
          <a:p>
            <a:pPr lvl="1">
              <a:lnSpc>
                <a:spcPct val="90000"/>
              </a:lnSpc>
            </a:pPr>
            <a:endParaRPr lang="en-US" altLang="nb-NO" sz="1800" dirty="0"/>
          </a:p>
        </p:txBody>
      </p:sp>
    </p:spTree>
    <p:extLst>
      <p:ext uri="{BB962C8B-B14F-4D97-AF65-F5344CB8AC3E}">
        <p14:creationId xmlns:p14="http://schemas.microsoft.com/office/powerpoint/2010/main" val="718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2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4992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992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4992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992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99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Content Placeholder 2"/>
          <p:cNvSpPr>
            <a:spLocks noGrp="1"/>
          </p:cNvSpPr>
          <p:nvPr>
            <p:ph idx="1"/>
          </p:nvPr>
        </p:nvSpPr>
        <p:spPr>
          <a:xfrm>
            <a:off x="422275" y="1484784"/>
            <a:ext cx="4149725" cy="4644516"/>
          </a:xfrm>
        </p:spPr>
        <p:txBody>
          <a:bodyPr/>
          <a:lstStyle/>
          <a:p>
            <a:r>
              <a:rPr lang="en-US" sz="1600" i="1" dirty="0"/>
              <a:t>Rule 7: Select “sensitive/drifting” variables as controlled variables CV</a:t>
            </a:r>
            <a:r>
              <a:rPr lang="en-US" sz="1600" i="1" baseline="-25000" dirty="0"/>
              <a:t>2</a:t>
            </a:r>
            <a:r>
              <a:rPr lang="en-US" sz="1600" i="1" dirty="0"/>
              <a:t> for regulatory control.</a:t>
            </a:r>
          </a:p>
          <a:p>
            <a:pPr lvl="1"/>
            <a:r>
              <a:rPr lang="en-US" sz="1400" b="1" i="1" dirty="0" smtClean="0">
                <a:solidFill>
                  <a:srgbClr val="FF0000"/>
                </a:solidFill>
              </a:rPr>
              <a:t>Typically </a:t>
            </a:r>
            <a:r>
              <a:rPr lang="en-US" sz="1400" b="1" i="1" dirty="0">
                <a:solidFill>
                  <a:srgbClr val="FF0000"/>
                </a:solidFill>
              </a:rPr>
              <a:t>include inventories (levels and pressures), reactor temperature, or a sensitive temperature in a distillation column</a:t>
            </a:r>
            <a:endParaRPr lang="en-US" sz="1400" b="1" i="1" dirty="0">
              <a:solidFill>
                <a:srgbClr val="FF0000"/>
              </a:solidFill>
            </a:endParaRPr>
          </a:p>
          <a:p>
            <a:r>
              <a:rPr lang="en-US" sz="1600" dirty="0" smtClean="0"/>
              <a:t>Rule 6</a:t>
            </a:r>
            <a:r>
              <a:rPr lang="en-US" sz="1600" b="0" dirty="0"/>
              <a:t>: </a:t>
            </a:r>
            <a:r>
              <a:rPr lang="en-US" sz="1600" i="1" dirty="0"/>
              <a:t>Arrange the inventory control loops </a:t>
            </a:r>
            <a:r>
              <a:rPr lang="en-US" sz="1600" i="1" dirty="0" smtClean="0"/>
              <a:t>(for level, etc.) around </a:t>
            </a:r>
            <a:r>
              <a:rPr lang="en-US" sz="1600" i="1" dirty="0"/>
              <a:t>the TPM </a:t>
            </a:r>
            <a:r>
              <a:rPr lang="en-US" sz="1600" i="1" dirty="0" smtClean="0"/>
              <a:t>location according </a:t>
            </a:r>
            <a:r>
              <a:rPr lang="en-US" sz="1600" i="1" dirty="0"/>
              <a:t>to the radiation rule</a:t>
            </a:r>
            <a:r>
              <a:rPr lang="en-US" sz="1600" b="0" dirty="0" smtClean="0"/>
              <a:t>.</a:t>
            </a:r>
          </a:p>
          <a:p>
            <a:r>
              <a:rPr lang="en-US" sz="1600" dirty="0"/>
              <a:t>Rule 8</a:t>
            </a:r>
            <a:r>
              <a:rPr lang="en-US" sz="1600" i="1" dirty="0"/>
              <a:t>: Economically important active constraints (CV1) should be selected as CVs (CV</a:t>
            </a:r>
            <a:r>
              <a:rPr lang="en-US" sz="1600" i="1" baseline="-25000" dirty="0"/>
              <a:t>2</a:t>
            </a:r>
            <a:r>
              <a:rPr lang="en-US" sz="1600" i="1" dirty="0"/>
              <a:t>) in the regulatory layer</a:t>
            </a:r>
            <a:endParaRPr lang="en-US" sz="1600" b="0" dirty="0" smtClean="0"/>
          </a:p>
          <a:p>
            <a:r>
              <a:rPr lang="en-US" sz="1600" dirty="0"/>
              <a:t>Rule 9</a:t>
            </a:r>
            <a:r>
              <a:rPr lang="en-US" sz="1600" b="0" dirty="0"/>
              <a:t>: (“Pair-close” rule): </a:t>
            </a:r>
            <a:r>
              <a:rPr lang="en-US" sz="1600" i="1" dirty="0"/>
              <a:t>The pairings should be selected such that, effective delays and loop interactions are minimal</a:t>
            </a:r>
            <a:r>
              <a:rPr lang="en-US" sz="1600" b="0" dirty="0" smtClean="0"/>
              <a:t>.</a:t>
            </a:r>
          </a:p>
          <a:p>
            <a:r>
              <a:rPr lang="en-US" sz="1600" dirty="0"/>
              <a:t>Rule 10</a:t>
            </a:r>
            <a:r>
              <a:rPr lang="en-US" sz="1600" b="0" dirty="0"/>
              <a:t>: </a:t>
            </a:r>
            <a:r>
              <a:rPr lang="en-US" sz="1600" i="1" dirty="0"/>
              <a:t>Avoid using MVs that may optimally saturate (at steady state) to control CVs in CV</a:t>
            </a:r>
            <a:r>
              <a:rPr lang="en-US" sz="1600" i="1" baseline="-25000" dirty="0"/>
              <a:t>2</a:t>
            </a:r>
            <a:r>
              <a:rPr lang="en-US" sz="1600" i="1" dirty="0"/>
              <a:t>.</a:t>
            </a:r>
          </a:p>
          <a:p>
            <a:endParaRPr lang="en-US" sz="1100" i="1" dirty="0"/>
          </a:p>
          <a:p>
            <a:endParaRPr lang="en-US" sz="1600" b="0" i="1" dirty="0"/>
          </a:p>
        </p:txBody>
      </p:sp>
      <p:pic>
        <p:nvPicPr>
          <p:cNvPr id="9" name="Picture Placeholder 6"/>
          <p:cNvPicPr>
            <a:picLocks noChangeAspect="1"/>
          </p:cNvPicPr>
          <p:nvPr/>
        </p:nvPicPr>
        <p:blipFill rotWithShape="1">
          <a:blip r:embed="rId2">
            <a:extLst>
              <a:ext uri="{28A0092B-C50C-407E-A947-70E740481C1C}">
                <a14:useLocalDpi xmlns:a14="http://schemas.microsoft.com/office/drawing/2010/main" val="0"/>
              </a:ext>
            </a:extLst>
          </a:blip>
          <a:srcRect t="-1441" b="-1441"/>
          <a:stretch/>
        </p:blipFill>
        <p:spPr bwMode="auto">
          <a:xfrm>
            <a:off x="4724400" y="1529172"/>
            <a:ext cx="4428492" cy="43204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2"/>
          </p:nvPr>
        </p:nvSpPr>
        <p:spPr/>
        <p:txBody>
          <a:bodyPr/>
          <a:lstStyle/>
          <a:p>
            <a:r>
              <a:rPr lang="en-US" dirty="0"/>
              <a:t>Practical rules for Step S5: </a:t>
            </a:r>
            <a:r>
              <a:rPr lang="en-US" b="1" dirty="0"/>
              <a:t>Structure of regulatory control </a:t>
            </a:r>
            <a:r>
              <a:rPr lang="en-US" b="1" dirty="0" smtClean="0"/>
              <a:t>layer</a:t>
            </a:r>
            <a:endParaRPr lang="en-US" dirty="0"/>
          </a:p>
        </p:txBody>
      </p:sp>
      <p:sp>
        <p:nvSpPr>
          <p:cNvPr id="11" name="Oval 10"/>
          <p:cNvSpPr/>
          <p:nvPr/>
        </p:nvSpPr>
        <p:spPr bwMode="auto">
          <a:xfrm>
            <a:off x="6372200" y="2254436"/>
            <a:ext cx="684076" cy="725996"/>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Oval 11"/>
          <p:cNvSpPr/>
          <p:nvPr/>
        </p:nvSpPr>
        <p:spPr bwMode="auto">
          <a:xfrm>
            <a:off x="7398314" y="4545124"/>
            <a:ext cx="1026114" cy="1044116"/>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 name="Oval 12"/>
          <p:cNvSpPr/>
          <p:nvPr/>
        </p:nvSpPr>
        <p:spPr bwMode="auto">
          <a:xfrm>
            <a:off x="4724400" y="2877846"/>
            <a:ext cx="1071736" cy="1055210"/>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Oval 13"/>
          <p:cNvSpPr/>
          <p:nvPr/>
        </p:nvSpPr>
        <p:spPr bwMode="auto">
          <a:xfrm>
            <a:off x="4804184" y="4236132"/>
            <a:ext cx="919944" cy="885056"/>
          </a:xfrm>
          <a:prstGeom prst="ellipse">
            <a:avLst/>
          </a:prstGeom>
          <a:noFill/>
          <a:ln w="25400" cap="flat" cmpd="sng" algn="ctr">
            <a:solidFill>
              <a:srgbClr val="FF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 name="Oval 14"/>
          <p:cNvSpPr/>
          <p:nvPr/>
        </p:nvSpPr>
        <p:spPr bwMode="auto">
          <a:xfrm>
            <a:off x="7697328" y="1833240"/>
            <a:ext cx="684076" cy="725996"/>
          </a:xfrm>
          <a:prstGeom prst="ellipse">
            <a:avLst/>
          </a:prstGeom>
          <a:noFill/>
          <a:ln w="25400" cap="flat" cmpd="sng" algn="ctr">
            <a:solidFill>
              <a:srgbClr val="FF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6" name="Oval 15"/>
          <p:cNvSpPr/>
          <p:nvPr/>
        </p:nvSpPr>
        <p:spPr bwMode="auto">
          <a:xfrm>
            <a:off x="4724400" y="2852936"/>
            <a:ext cx="1071736" cy="1055210"/>
          </a:xfrm>
          <a:prstGeom prst="ellipse">
            <a:avLst/>
          </a:prstGeom>
          <a:noFill/>
          <a:ln w="508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4233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smtClean="0"/>
              <a:t>RULES for </a:t>
            </a:r>
            <a:r>
              <a:rPr lang="en-US" dirty="0" smtClean="0">
                <a:solidFill>
                  <a:srgbClr val="FF0000"/>
                </a:solidFill>
              </a:rPr>
              <a:t>Step S6</a:t>
            </a:r>
            <a:endParaRPr lang="en-US" dirty="0">
              <a:solidFill>
                <a:srgbClr val="FF0000"/>
              </a:solidFill>
            </a:endParaRPr>
          </a:p>
        </p:txBody>
      </p:sp>
      <p:sp>
        <p:nvSpPr>
          <p:cNvPr id="3" name="Content Placeholder 2"/>
          <p:cNvSpPr>
            <a:spLocks noGrp="1"/>
          </p:cNvSpPr>
          <p:nvPr>
            <p:ph idx="1"/>
          </p:nvPr>
        </p:nvSpPr>
        <p:spPr>
          <a:xfrm>
            <a:off x="422275" y="1628800"/>
            <a:ext cx="7822133" cy="4644516"/>
          </a:xfrm>
        </p:spPr>
        <p:txBody>
          <a:bodyPr/>
          <a:lstStyle/>
          <a:p>
            <a:r>
              <a:rPr lang="en-US" sz="2400" dirty="0" smtClean="0">
                <a:solidFill>
                  <a:srgbClr val="FF0000"/>
                </a:solidFill>
              </a:rPr>
              <a:t>Rule 11</a:t>
            </a:r>
            <a:r>
              <a:rPr lang="en-US" sz="2400" b="0" dirty="0"/>
              <a:t>: </a:t>
            </a:r>
            <a:r>
              <a:rPr lang="en-US" sz="2400" i="1" dirty="0"/>
              <a:t>MVs that may optimally saturate (at steady state) should be paired with the subset </a:t>
            </a:r>
            <a:r>
              <a:rPr lang="en-US" sz="2400" i="1" dirty="0" smtClean="0"/>
              <a:t>of CV</a:t>
            </a:r>
            <a:r>
              <a:rPr lang="en-US" sz="2400" i="1" baseline="-25000" dirty="0" smtClean="0"/>
              <a:t>1</a:t>
            </a:r>
            <a:r>
              <a:rPr lang="en-US" sz="2400" i="1" dirty="0" smtClean="0"/>
              <a:t> </a:t>
            </a:r>
            <a:r>
              <a:rPr lang="en-US" sz="2400" i="1" dirty="0"/>
              <a:t>that may be given up</a:t>
            </a:r>
            <a:r>
              <a:rPr lang="en-US" sz="2400" i="1" dirty="0" smtClean="0"/>
              <a:t>.</a:t>
            </a:r>
          </a:p>
          <a:p>
            <a:pPr lvl="1"/>
            <a:r>
              <a:rPr lang="en-US" sz="2000" i="1" dirty="0"/>
              <a:t>This rule applies for cases when we use decentralized control in the supervisory layer and we </a:t>
            </a:r>
            <a:r>
              <a:rPr lang="en-US" sz="2000" i="1" dirty="0" smtClean="0"/>
              <a:t>have changes in active constraints</a:t>
            </a:r>
          </a:p>
          <a:p>
            <a:pPr lvl="1"/>
            <a:endParaRPr lang="en-US" sz="2000" i="1" dirty="0" smtClean="0"/>
          </a:p>
          <a:p>
            <a:pPr marL="457200" lvl="1" indent="0">
              <a:buNone/>
            </a:pPr>
            <a:r>
              <a:rPr lang="en-US" sz="2000" i="1" dirty="0" smtClean="0"/>
              <a:t>The idea is to </a:t>
            </a:r>
            <a:r>
              <a:rPr lang="en-US" sz="2000" i="1" dirty="0"/>
              <a:t>avoid reconfiguration of loops.  </a:t>
            </a:r>
            <a:endParaRPr lang="en-US" sz="2000" i="1" dirty="0" smtClean="0"/>
          </a:p>
          <a:p>
            <a:pPr marL="457200" lvl="1" indent="0">
              <a:buNone/>
            </a:pPr>
            <a:endParaRPr lang="en-US" sz="2000" i="1" dirty="0"/>
          </a:p>
          <a:p>
            <a:pPr marL="457200" lvl="1" indent="0">
              <a:buNone/>
            </a:pPr>
            <a:r>
              <a:rPr lang="en-US" sz="2000" i="1" dirty="0" smtClean="0"/>
              <a:t>This </a:t>
            </a:r>
            <a:r>
              <a:rPr lang="en-US" sz="2000" i="1" dirty="0"/>
              <a:t>rule should be considered together with R</a:t>
            </a:r>
            <a:r>
              <a:rPr lang="en-US" sz="2000" i="1" dirty="0" smtClean="0"/>
              <a:t>ule </a:t>
            </a:r>
            <a:r>
              <a:rPr lang="en-US" sz="2000" i="1" dirty="0"/>
              <a:t>10.</a:t>
            </a:r>
          </a:p>
          <a:p>
            <a:endParaRPr lang="en-US" sz="1600" i="1" dirty="0" smtClean="0"/>
          </a:p>
        </p:txBody>
      </p:sp>
      <p:sp>
        <p:nvSpPr>
          <p:cNvPr id="6" name="Text Placeholder 5"/>
          <p:cNvSpPr>
            <a:spLocks noGrp="1"/>
          </p:cNvSpPr>
          <p:nvPr>
            <p:ph type="body" sz="quarter" idx="12"/>
          </p:nvPr>
        </p:nvSpPr>
        <p:spPr/>
        <p:txBody>
          <a:bodyPr/>
          <a:lstStyle/>
          <a:p>
            <a:pPr marL="0" indent="0">
              <a:buNone/>
            </a:pPr>
            <a:r>
              <a:rPr lang="en-US" dirty="0" smtClean="0"/>
              <a:t>Step </a:t>
            </a:r>
            <a:r>
              <a:rPr lang="en-US" dirty="0" smtClean="0"/>
              <a:t>S6: </a:t>
            </a:r>
            <a:r>
              <a:rPr lang="en-US" b="1" dirty="0"/>
              <a:t>Structure of supervisory control layer</a:t>
            </a:r>
            <a:endParaRPr lang="en-US" dirty="0"/>
          </a:p>
        </p:txBody>
      </p:sp>
      <p:sp>
        <p:nvSpPr>
          <p:cNvPr id="4" name="Picture Placeholder 3"/>
          <p:cNvSpPr>
            <a:spLocks noGrp="1"/>
          </p:cNvSpPr>
          <p:nvPr>
            <p:ph type="pic" sz="quarter" idx="10"/>
          </p:nvPr>
        </p:nvSpPr>
        <p:spPr/>
      </p:sp>
      <p:sp>
        <p:nvSpPr>
          <p:cNvPr id="7" name="Text Placeholder 6"/>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143104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pic>
        <p:nvPicPr>
          <p:cNvPr id="9" name="Picture Placeholder 6"/>
          <p:cNvPicPr>
            <a:picLocks noChangeAspect="1"/>
          </p:cNvPicPr>
          <p:nvPr/>
        </p:nvPicPr>
        <p:blipFill rotWithShape="1">
          <a:blip r:embed="rId2">
            <a:extLst>
              <a:ext uri="{28A0092B-C50C-407E-A947-70E740481C1C}">
                <a14:useLocalDpi xmlns:a14="http://schemas.microsoft.com/office/drawing/2010/main" val="0"/>
              </a:ext>
            </a:extLst>
          </a:blip>
          <a:srcRect t="-1441" b="-1441"/>
          <a:stretch/>
        </p:blipFill>
        <p:spPr bwMode="auto">
          <a:xfrm>
            <a:off x="4724400" y="1529172"/>
            <a:ext cx="4428492" cy="43204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2"/>
          </p:nvPr>
        </p:nvSpPr>
        <p:spPr/>
        <p:txBody>
          <a:bodyPr/>
          <a:lstStyle/>
          <a:p>
            <a:r>
              <a:rPr lang="en-US" dirty="0"/>
              <a:t>Practical rules for Step S6: </a:t>
            </a:r>
            <a:r>
              <a:rPr lang="en-US" b="1" dirty="0"/>
              <a:t>Structure of supervisory control layer</a:t>
            </a:r>
            <a:endParaRPr lang="en-US" dirty="0"/>
          </a:p>
          <a:p>
            <a:endParaRPr lang="en-US" dirty="0"/>
          </a:p>
        </p:txBody>
      </p:sp>
      <p:sp>
        <p:nvSpPr>
          <p:cNvPr id="11" name="Oval 10"/>
          <p:cNvSpPr/>
          <p:nvPr/>
        </p:nvSpPr>
        <p:spPr bwMode="auto">
          <a:xfrm>
            <a:off x="6372200" y="2254436"/>
            <a:ext cx="684076" cy="725996"/>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Oval 11"/>
          <p:cNvSpPr/>
          <p:nvPr/>
        </p:nvSpPr>
        <p:spPr bwMode="auto">
          <a:xfrm>
            <a:off x="7398314" y="4545124"/>
            <a:ext cx="1026114" cy="1044116"/>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 name="Oval 12"/>
          <p:cNvSpPr/>
          <p:nvPr/>
        </p:nvSpPr>
        <p:spPr bwMode="auto">
          <a:xfrm>
            <a:off x="4724400" y="2877846"/>
            <a:ext cx="1071736" cy="1055210"/>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Oval 13"/>
          <p:cNvSpPr/>
          <p:nvPr/>
        </p:nvSpPr>
        <p:spPr bwMode="auto">
          <a:xfrm>
            <a:off x="4804184" y="4236132"/>
            <a:ext cx="919944" cy="885056"/>
          </a:xfrm>
          <a:prstGeom prst="ellipse">
            <a:avLst/>
          </a:prstGeom>
          <a:noFill/>
          <a:ln w="25400" cap="flat" cmpd="sng" algn="ctr">
            <a:solidFill>
              <a:srgbClr val="FF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 name="Oval 14"/>
          <p:cNvSpPr/>
          <p:nvPr/>
        </p:nvSpPr>
        <p:spPr bwMode="auto">
          <a:xfrm>
            <a:off x="7697328" y="1833240"/>
            <a:ext cx="684076" cy="725996"/>
          </a:xfrm>
          <a:prstGeom prst="ellipse">
            <a:avLst/>
          </a:prstGeom>
          <a:noFill/>
          <a:ln w="25400" cap="flat" cmpd="sng" algn="ctr">
            <a:solidFill>
              <a:srgbClr val="FF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 name="Content Placeholder 3"/>
          <p:cNvSpPr>
            <a:spLocks noGrp="1"/>
          </p:cNvSpPr>
          <p:nvPr>
            <p:ph idx="1"/>
          </p:nvPr>
        </p:nvSpPr>
        <p:spPr>
          <a:xfrm>
            <a:off x="422275" y="1628800"/>
            <a:ext cx="4185729" cy="4644516"/>
          </a:xfrm>
        </p:spPr>
        <p:txBody>
          <a:bodyPr/>
          <a:lstStyle/>
          <a:p>
            <a:r>
              <a:rPr lang="en-US" dirty="0" smtClean="0">
                <a:solidFill>
                  <a:schemeClr val="accent6"/>
                </a:solidFill>
              </a:rPr>
              <a:t>Two </a:t>
            </a:r>
            <a:r>
              <a:rPr lang="en-US" dirty="0">
                <a:solidFill>
                  <a:schemeClr val="accent6"/>
                </a:solidFill>
              </a:rPr>
              <a:t>remaining degrees of freedom</a:t>
            </a:r>
          </a:p>
          <a:p>
            <a:pPr lvl="1"/>
            <a:r>
              <a:rPr lang="en-US" sz="2000" dirty="0">
                <a:solidFill>
                  <a:schemeClr val="accent6"/>
                </a:solidFill>
              </a:rPr>
              <a:t>L</a:t>
            </a:r>
            <a:r>
              <a:rPr lang="en-US" sz="2000" baseline="-25000" dirty="0">
                <a:solidFill>
                  <a:schemeClr val="accent6"/>
                </a:solidFill>
              </a:rPr>
              <a:t>T</a:t>
            </a:r>
          </a:p>
          <a:p>
            <a:pPr lvl="1"/>
            <a:r>
              <a:rPr lang="en-US" sz="2000" dirty="0" smtClean="0">
                <a:solidFill>
                  <a:schemeClr val="accent6"/>
                </a:solidFill>
              </a:rPr>
              <a:t>F</a:t>
            </a:r>
            <a:endParaRPr lang="en-US" dirty="0" smtClean="0">
              <a:solidFill>
                <a:schemeClr val="accent6"/>
              </a:solidFill>
            </a:endParaRPr>
          </a:p>
          <a:p>
            <a:r>
              <a:rPr lang="en-US" dirty="0" smtClean="0">
                <a:solidFill>
                  <a:schemeClr val="accent4"/>
                </a:solidFill>
              </a:rPr>
              <a:t>Have two remaining variables to control (CV1):</a:t>
            </a:r>
          </a:p>
          <a:p>
            <a:pPr lvl="1"/>
            <a:r>
              <a:rPr lang="en-US" sz="2000" b="1" dirty="0" smtClean="0">
                <a:solidFill>
                  <a:schemeClr val="accent4"/>
                </a:solidFill>
              </a:rPr>
              <a:t>Active constraint x</a:t>
            </a:r>
            <a:r>
              <a:rPr lang="en-US" sz="2000" b="1" baseline="-25000" dirty="0" smtClean="0">
                <a:solidFill>
                  <a:schemeClr val="accent4"/>
                </a:solidFill>
              </a:rPr>
              <a:t>B</a:t>
            </a:r>
            <a:endParaRPr lang="en-US" sz="2000" b="1" dirty="0" smtClean="0">
              <a:solidFill>
                <a:schemeClr val="accent4"/>
              </a:solidFill>
            </a:endParaRPr>
          </a:p>
          <a:p>
            <a:pPr lvl="1"/>
            <a:r>
              <a:rPr lang="en-US" sz="2000" b="1" dirty="0" smtClean="0">
                <a:solidFill>
                  <a:schemeClr val="accent4"/>
                </a:solidFill>
              </a:rPr>
              <a:t>Self-optimizing variable x</a:t>
            </a:r>
            <a:r>
              <a:rPr lang="en-US" sz="2000" b="1" baseline="-25000" dirty="0" smtClean="0">
                <a:solidFill>
                  <a:schemeClr val="accent4"/>
                </a:solidFill>
              </a:rPr>
              <a:t>D</a:t>
            </a:r>
          </a:p>
        </p:txBody>
      </p:sp>
      <p:sp>
        <p:nvSpPr>
          <p:cNvPr id="16" name="Oval 15"/>
          <p:cNvSpPr/>
          <p:nvPr/>
        </p:nvSpPr>
        <p:spPr bwMode="auto">
          <a:xfrm>
            <a:off x="7216788" y="2600790"/>
            <a:ext cx="526144" cy="554112"/>
          </a:xfrm>
          <a:prstGeom prst="ellips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6"/>
              </a:solidFill>
              <a:effectLst/>
              <a:latin typeface="Times" pitchFamily="18" charset="0"/>
            </a:endParaRPr>
          </a:p>
        </p:txBody>
      </p:sp>
      <p:sp>
        <p:nvSpPr>
          <p:cNvPr id="17" name="Oval 16"/>
          <p:cNvSpPr/>
          <p:nvPr/>
        </p:nvSpPr>
        <p:spPr bwMode="auto">
          <a:xfrm>
            <a:off x="6624228" y="4797152"/>
            <a:ext cx="576064" cy="607504"/>
          </a:xfrm>
          <a:prstGeom prst="ellipse">
            <a:avLst/>
          </a:prstGeom>
          <a:noFill/>
          <a:ln w="381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6"/>
              </a:solidFill>
              <a:effectLst/>
              <a:latin typeface="Times" pitchFamily="18" charset="0"/>
            </a:endParaRPr>
          </a:p>
        </p:txBody>
      </p:sp>
      <p:sp>
        <p:nvSpPr>
          <p:cNvPr id="18" name="Oval 17"/>
          <p:cNvSpPr/>
          <p:nvPr/>
        </p:nvSpPr>
        <p:spPr bwMode="auto">
          <a:xfrm>
            <a:off x="7645799" y="2559236"/>
            <a:ext cx="526144" cy="554112"/>
          </a:xfrm>
          <a:prstGeom prst="ellipse">
            <a:avLst/>
          </a:prstGeom>
          <a:noFill/>
          <a:ln w="381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6"/>
              </a:solidFill>
              <a:effectLst/>
              <a:latin typeface="Times" pitchFamily="18" charset="0"/>
            </a:endParaRPr>
          </a:p>
        </p:txBody>
      </p:sp>
      <p:sp>
        <p:nvSpPr>
          <p:cNvPr id="19" name="Oval 18"/>
          <p:cNvSpPr/>
          <p:nvPr/>
        </p:nvSpPr>
        <p:spPr bwMode="auto">
          <a:xfrm>
            <a:off x="8648080" y="5312184"/>
            <a:ext cx="526144" cy="554112"/>
          </a:xfrm>
          <a:prstGeom prst="ellips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6"/>
              </a:solidFill>
              <a:effectLst/>
              <a:latin typeface="Times" pitchFamily="18" charset="0"/>
            </a:endParaRPr>
          </a:p>
        </p:txBody>
      </p:sp>
    </p:spTree>
    <p:extLst>
      <p:ext uri="{BB962C8B-B14F-4D97-AF65-F5344CB8AC3E}">
        <p14:creationId xmlns:p14="http://schemas.microsoft.com/office/powerpoint/2010/main" val="16426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Final control structure</a:t>
            </a:r>
            <a:endParaRPr lang="en-US" dirty="0"/>
          </a:p>
        </p:txBody>
      </p:sp>
      <p:pic>
        <p:nvPicPr>
          <p:cNvPr id="8" name="Picture Placeholder 7"/>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188" b="-1188"/>
          <a:stretch/>
        </p:blipFill>
        <p:spPr>
          <a:xfrm>
            <a:off x="2045421" y="1088740"/>
            <a:ext cx="5550915" cy="5415528"/>
          </a:xfrm>
        </p:spPr>
      </p:pic>
      <p:sp>
        <p:nvSpPr>
          <p:cNvPr id="10" name="Oval 9"/>
          <p:cNvSpPr/>
          <p:nvPr/>
        </p:nvSpPr>
        <p:spPr bwMode="auto">
          <a:xfrm>
            <a:off x="3743908" y="5157192"/>
            <a:ext cx="3924436" cy="1476164"/>
          </a:xfrm>
          <a:prstGeom prst="ellipse">
            <a:avLst/>
          </a:prstGeom>
          <a:noFill/>
          <a:ln w="381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6"/>
              </a:solidFill>
              <a:effectLst/>
              <a:latin typeface="Times" pitchFamily="18" charset="0"/>
            </a:endParaRPr>
          </a:p>
        </p:txBody>
      </p:sp>
      <p:sp>
        <p:nvSpPr>
          <p:cNvPr id="11" name="Oval 10"/>
          <p:cNvSpPr/>
          <p:nvPr/>
        </p:nvSpPr>
        <p:spPr bwMode="auto">
          <a:xfrm>
            <a:off x="5264460" y="2573288"/>
            <a:ext cx="1080120" cy="1008112"/>
          </a:xfrm>
          <a:prstGeom prst="ellipse">
            <a:avLst/>
          </a:prstGeom>
          <a:noFill/>
          <a:ln w="38100" cap="flat" cmpd="sng" algn="ctr">
            <a:solidFill>
              <a:schemeClr val="accent6"/>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accent6"/>
              </a:solidFill>
              <a:effectLst/>
              <a:latin typeface="Times" pitchFamily="18" charset="0"/>
            </a:endParaRPr>
          </a:p>
        </p:txBody>
      </p:sp>
    </p:spTree>
    <p:extLst>
      <p:ext uri="{BB962C8B-B14F-4D97-AF65-F5344CB8AC3E}">
        <p14:creationId xmlns:p14="http://schemas.microsoft.com/office/powerpoint/2010/main" val="18514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SIMULATIONS</a:t>
            </a:r>
            <a:endParaRPr lang="en-US" dirty="0"/>
          </a:p>
        </p:txBody>
      </p:sp>
      <p:sp>
        <p:nvSpPr>
          <p:cNvPr id="3" name="Content Placeholder 2"/>
          <p:cNvSpPr>
            <a:spLocks noGrp="1"/>
          </p:cNvSpPr>
          <p:nvPr>
            <p:ph idx="1"/>
          </p:nvPr>
        </p:nvSpPr>
        <p:spPr>
          <a:xfrm>
            <a:off x="422275" y="1340768"/>
            <a:ext cx="6237957" cy="4644516"/>
          </a:xfrm>
        </p:spPr>
        <p:txBody>
          <a:bodyPr/>
          <a:lstStyle/>
          <a:p>
            <a:pPr marL="0" indent="0">
              <a:buNone/>
            </a:pPr>
            <a:endParaRPr lang="en-US" sz="1600" b="0" i="1" dirty="0" smtClean="0"/>
          </a:p>
          <a:p>
            <a:pPr marL="0" indent="0">
              <a:buNone/>
            </a:pPr>
            <a:endParaRPr lang="en-US" sz="1600" b="0" i="1" dirty="0"/>
          </a:p>
          <a:p>
            <a:pPr marL="0" indent="0">
              <a:buNone/>
            </a:pPr>
            <a:r>
              <a:rPr lang="en-US" sz="1600" i="1" dirty="0" smtClean="0"/>
              <a:t>Initially</a:t>
            </a:r>
            <a:r>
              <a:rPr lang="en-US" sz="1600" b="0" i="1" dirty="0" smtClean="0"/>
              <a:t> the TPM is ramped to achieve 40% increase in fresh feed (F</a:t>
            </a:r>
            <a:r>
              <a:rPr lang="en-US" sz="1600" b="0" i="1" baseline="-25000" dirty="0" smtClean="0"/>
              <a:t>0</a:t>
            </a:r>
            <a:r>
              <a:rPr lang="en-US" sz="1600" b="0" i="1" dirty="0" smtClean="0"/>
              <a:t>), starting at 400 min till 600 min. </a:t>
            </a:r>
          </a:p>
          <a:p>
            <a:pPr marL="0" indent="0">
              <a:buNone/>
            </a:pPr>
            <a:endParaRPr lang="en-US" sz="1600" b="0" i="1" dirty="0" smtClean="0"/>
          </a:p>
          <a:p>
            <a:pPr marL="0" indent="0">
              <a:buNone/>
            </a:pPr>
            <a:r>
              <a:rPr lang="en-US" sz="1600" i="1" dirty="0" smtClean="0"/>
              <a:t>Later</a:t>
            </a:r>
            <a:r>
              <a:rPr lang="en-US" sz="1600" b="0" i="1" dirty="0" smtClean="0"/>
              <a:t> the TPM is ramped down to its original value, </a:t>
            </a:r>
            <a:r>
              <a:rPr lang="en-US" sz="1600" b="0" i="1" dirty="0"/>
              <a:t>starting at </a:t>
            </a:r>
            <a:r>
              <a:rPr lang="en-US" sz="1600" b="0" i="1" dirty="0" smtClean="0"/>
              <a:t>1800 </a:t>
            </a:r>
            <a:r>
              <a:rPr lang="en-US" sz="1600" b="0" i="1" dirty="0"/>
              <a:t>min </a:t>
            </a:r>
            <a:r>
              <a:rPr lang="en-US" sz="1600" b="0" i="1" dirty="0" smtClean="0"/>
              <a:t>till 2000 min.</a:t>
            </a:r>
          </a:p>
        </p:txBody>
      </p:sp>
      <p:sp>
        <p:nvSpPr>
          <p:cNvPr id="6" name="Text Placeholder 5"/>
          <p:cNvSpPr>
            <a:spLocks noGrp="1"/>
          </p:cNvSpPr>
          <p:nvPr>
            <p:ph type="body" sz="quarter" idx="12"/>
          </p:nvPr>
        </p:nvSpPr>
        <p:spPr/>
        <p:txBody>
          <a:bodyPr/>
          <a:lstStyle/>
          <a:p>
            <a:pPr marL="0" indent="0">
              <a:buNone/>
            </a:pPr>
            <a:r>
              <a:rPr lang="en-US" dirty="0" smtClean="0"/>
              <a:t>Important dynamic issue: TPM location</a:t>
            </a:r>
            <a:endParaRPr lang="en-US" dirty="0"/>
          </a:p>
        </p:txBody>
      </p:sp>
    </p:spTree>
    <p:extLst>
      <p:ext uri="{BB962C8B-B14F-4D97-AF65-F5344CB8AC3E}">
        <p14:creationId xmlns:p14="http://schemas.microsoft.com/office/powerpoint/2010/main" val="20023324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Proposed structure: TPM at reboiler duty (V</a:t>
            </a:r>
            <a:r>
              <a:rPr lang="en-US" baseline="-25000" dirty="0" smtClean="0"/>
              <a:t>B</a:t>
            </a:r>
            <a:r>
              <a:rPr lang="en-US" dirty="0" smtClean="0"/>
              <a:t>)</a:t>
            </a:r>
            <a:endParaRPr lang="en-US" baseline="-25000" dirty="0"/>
          </a:p>
        </p:txBody>
      </p:sp>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8" name="Picture Placeholder 7"/>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2" name="Text Placeholder 1"/>
          <p:cNvSpPr>
            <a:spLocks noGrp="1"/>
          </p:cNvSpPr>
          <p:nvPr>
            <p:ph type="body" sz="quarter" idx="15"/>
          </p:nvPr>
        </p:nvSpPr>
        <p:spPr/>
        <p:txBody>
          <a:bodyPr/>
          <a:lstStyle/>
          <a:p>
            <a:endParaRPr lang="en-US" dirty="0"/>
          </a:p>
        </p:txBody>
      </p:sp>
      <p:sp>
        <p:nvSpPr>
          <p:cNvPr id="3" name="Oval 2"/>
          <p:cNvSpPr/>
          <p:nvPr/>
        </p:nvSpPr>
        <p:spPr bwMode="auto">
          <a:xfrm>
            <a:off x="8568444" y="3789040"/>
            <a:ext cx="575556" cy="612068"/>
          </a:xfrm>
          <a:prstGeom prst="ellipse">
            <a:avLst/>
          </a:prstGeom>
          <a:noFill/>
          <a:ln w="3175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6931576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7" name="Picture Placeholder 6"/>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5" name="Title 4"/>
          <p:cNvSpPr>
            <a:spLocks noGrp="1"/>
          </p:cNvSpPr>
          <p:nvPr>
            <p:ph type="title"/>
          </p:nvPr>
        </p:nvSpPr>
        <p:spPr/>
        <p:txBody>
          <a:bodyPr/>
          <a:lstStyle/>
          <a:p>
            <a:r>
              <a:rPr lang="en-US" dirty="0"/>
              <a:t>Alternative structure: TPM </a:t>
            </a:r>
            <a:r>
              <a:rPr lang="en-US" dirty="0" smtClean="0"/>
              <a:t>at feed </a:t>
            </a:r>
            <a:r>
              <a:rPr lang="en-US" dirty="0"/>
              <a:t> </a:t>
            </a:r>
            <a:r>
              <a:rPr lang="en-US" dirty="0" smtClean="0"/>
              <a:t>(F0)</a:t>
            </a:r>
            <a:endParaRPr lang="en-US" dirty="0"/>
          </a:p>
        </p:txBody>
      </p:sp>
      <p:sp>
        <p:nvSpPr>
          <p:cNvPr id="2" name="Text Placeholder 1"/>
          <p:cNvSpPr>
            <a:spLocks noGrp="1"/>
          </p:cNvSpPr>
          <p:nvPr>
            <p:ph type="body" sz="quarter" idx="15"/>
          </p:nvPr>
        </p:nvSpPr>
        <p:spPr/>
        <p:txBody>
          <a:bodyPr/>
          <a:lstStyle/>
          <a:p>
            <a:endParaRPr lang="en-US" dirty="0"/>
          </a:p>
        </p:txBody>
      </p:sp>
      <p:sp>
        <p:nvSpPr>
          <p:cNvPr id="8" name="Oval 7"/>
          <p:cNvSpPr/>
          <p:nvPr/>
        </p:nvSpPr>
        <p:spPr bwMode="auto">
          <a:xfrm>
            <a:off x="5472101" y="2312876"/>
            <a:ext cx="575556" cy="612068"/>
          </a:xfrm>
          <a:prstGeom prst="ellipse">
            <a:avLst/>
          </a:prstGeom>
          <a:noFill/>
          <a:ln w="3175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2110798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structure: </a:t>
            </a:r>
            <a:r>
              <a:rPr lang="en-US" dirty="0" smtClean="0"/>
              <a:t>TPM at the product stream – B</a:t>
            </a:r>
            <a:endParaRPr lang="en-US" baseline="-25000" dirty="0"/>
          </a:p>
        </p:txBody>
      </p:sp>
      <p:pic>
        <p:nvPicPr>
          <p:cNvPr id="3" name="Picture Placeholder 2"/>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8" name="Picture Placeholder 7"/>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2" name="Text Placeholder 1"/>
          <p:cNvSpPr>
            <a:spLocks noGrp="1"/>
          </p:cNvSpPr>
          <p:nvPr>
            <p:ph type="body" sz="quarter" idx="15"/>
          </p:nvPr>
        </p:nvSpPr>
        <p:spPr/>
        <p:txBody>
          <a:bodyPr/>
          <a:lstStyle/>
          <a:p>
            <a:endParaRPr lang="en-US" dirty="0"/>
          </a:p>
        </p:txBody>
      </p:sp>
      <p:sp>
        <p:nvSpPr>
          <p:cNvPr id="6" name="Oval 5"/>
          <p:cNvSpPr/>
          <p:nvPr/>
        </p:nvSpPr>
        <p:spPr bwMode="auto">
          <a:xfrm>
            <a:off x="7992888" y="4110767"/>
            <a:ext cx="575556" cy="612068"/>
          </a:xfrm>
          <a:prstGeom prst="ellipse">
            <a:avLst/>
          </a:prstGeom>
          <a:noFill/>
          <a:ln w="3175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0235371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Alternative structure: TPM at the reactor effluent – F</a:t>
            </a:r>
            <a:endParaRPr lang="en-US" dirty="0"/>
          </a:p>
        </p:txBody>
      </p:sp>
      <p:pic>
        <p:nvPicPr>
          <p:cNvPr id="15" name="Picture Placeholder 14"/>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13" name="Picture Placeholder 12"/>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2" name="Text Placeholder 1"/>
          <p:cNvSpPr>
            <a:spLocks noGrp="1"/>
          </p:cNvSpPr>
          <p:nvPr>
            <p:ph type="body" sz="quarter" idx="15"/>
          </p:nvPr>
        </p:nvSpPr>
        <p:spPr>
          <a:xfrm>
            <a:off x="5498689" y="4616512"/>
            <a:ext cx="3564395" cy="1224756"/>
          </a:xfrm>
        </p:spPr>
        <p:txBody>
          <a:bodyPr/>
          <a:lstStyle/>
          <a:p>
            <a:r>
              <a:rPr lang="en-US" dirty="0" smtClean="0"/>
              <a:t>Needs longer ramping time to be feasible</a:t>
            </a:r>
            <a:endParaRPr lang="en-US" dirty="0"/>
          </a:p>
        </p:txBody>
      </p:sp>
      <p:sp>
        <p:nvSpPr>
          <p:cNvPr id="6" name="Oval 5"/>
          <p:cNvSpPr/>
          <p:nvPr/>
        </p:nvSpPr>
        <p:spPr bwMode="auto">
          <a:xfrm>
            <a:off x="6912260" y="3770009"/>
            <a:ext cx="575556" cy="612068"/>
          </a:xfrm>
          <a:prstGeom prst="ellipse">
            <a:avLst/>
          </a:prstGeom>
          <a:noFill/>
          <a:ln w="3175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1392159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structure: </a:t>
            </a:r>
            <a:r>
              <a:rPr lang="en-US" dirty="0" smtClean="0"/>
              <a:t>TPM at the recycle stream – D</a:t>
            </a:r>
            <a:endParaRPr lang="en-US" dirty="0"/>
          </a:p>
        </p:txBody>
      </p:sp>
      <p:pic>
        <p:nvPicPr>
          <p:cNvPr id="3" name="Picture Placeholder 2"/>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11" name="Picture Placeholder 10"/>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19" b="-5019"/>
          <a:stretch/>
        </p:blipFill>
        <p:spPr/>
      </p:pic>
      <p:sp>
        <p:nvSpPr>
          <p:cNvPr id="2" name="Text Placeholder 1"/>
          <p:cNvSpPr>
            <a:spLocks noGrp="1"/>
          </p:cNvSpPr>
          <p:nvPr>
            <p:ph type="body" sz="quarter" idx="15"/>
          </p:nvPr>
        </p:nvSpPr>
        <p:spPr/>
        <p:txBody>
          <a:bodyPr/>
          <a:lstStyle/>
          <a:p>
            <a:endParaRPr lang="en-US" dirty="0"/>
          </a:p>
        </p:txBody>
      </p:sp>
      <p:sp>
        <p:nvSpPr>
          <p:cNvPr id="6" name="Oval 5"/>
          <p:cNvSpPr/>
          <p:nvPr/>
        </p:nvSpPr>
        <p:spPr bwMode="auto">
          <a:xfrm>
            <a:off x="6696236" y="2024844"/>
            <a:ext cx="575556" cy="612068"/>
          </a:xfrm>
          <a:prstGeom prst="ellipse">
            <a:avLst/>
          </a:prstGeom>
          <a:noFill/>
          <a:ln w="31750" cap="flat" cmpd="sng" algn="ctr">
            <a:solidFill>
              <a:srgbClr val="00B05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715736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1"/>
          <p:cNvSpPr>
            <a:spLocks noGrp="1"/>
          </p:cNvSpPr>
          <p:nvPr>
            <p:ph type="dt" sz="quarter" idx="4294967295"/>
          </p:nvPr>
        </p:nvSpPr>
        <p:spPr>
          <a:xfrm>
            <a:off x="6934200" y="5874978"/>
            <a:ext cx="1905000" cy="457200"/>
          </a:xfrm>
          <a:prstGeom prst="rect">
            <a:avLst/>
          </a:prstGeom>
        </p:spPr>
        <p:txBody>
          <a:bodyPr/>
          <a:lstStyle/>
          <a:p>
            <a:pPr>
              <a:defRPr/>
            </a:pPr>
            <a:endParaRPr lang="nn-NO"/>
          </a:p>
          <a:p>
            <a:pPr>
              <a:defRPr/>
            </a:pPr>
            <a:r>
              <a:rPr lang="nn-NO"/>
              <a:t> </a:t>
            </a:r>
          </a:p>
          <a:p>
            <a:pPr>
              <a:defRPr/>
            </a:pPr>
            <a:endParaRPr lang="nn-NO"/>
          </a:p>
        </p:txBody>
      </p:sp>
      <p:sp>
        <p:nvSpPr>
          <p:cNvPr id="22" name="Footer Placeholder 2"/>
          <p:cNvSpPr>
            <a:spLocks noGrp="1"/>
          </p:cNvSpPr>
          <p:nvPr>
            <p:ph type="ftr" sz="quarter" idx="4294967295"/>
          </p:nvPr>
        </p:nvSpPr>
        <p:spPr>
          <a:xfrm>
            <a:off x="914400" y="5879740"/>
            <a:ext cx="2895600" cy="457200"/>
          </a:xfrm>
          <a:prstGeom prst="rect">
            <a:avLst/>
          </a:prstGeom>
        </p:spPr>
        <p:txBody>
          <a:bodyPr/>
          <a:lstStyle/>
          <a:p>
            <a:pPr>
              <a:defRPr/>
            </a:pPr>
            <a:endParaRPr lang="nn-NO"/>
          </a:p>
          <a:p>
            <a:pPr>
              <a:defRPr/>
            </a:pPr>
            <a:endParaRPr lang="nn-NO"/>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26740"/>
            <a:ext cx="2824163"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Text Box 3"/>
          <p:cNvSpPr txBox="1">
            <a:spLocks noChangeArrowheads="1"/>
          </p:cNvSpPr>
          <p:nvPr/>
        </p:nvSpPr>
        <p:spPr bwMode="auto">
          <a:xfrm>
            <a:off x="1736725" y="5715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itchFamily="18" charset="0"/>
              </a:defRPr>
            </a:lvl1pPr>
            <a:lvl2pPr marL="742950" indent="-285750" defTabSz="762000">
              <a:spcBef>
                <a:spcPct val="20000"/>
              </a:spcBef>
              <a:buChar char="–"/>
              <a:defRPr sz="2800">
                <a:solidFill>
                  <a:schemeClr val="tx1"/>
                </a:solidFill>
                <a:latin typeface="Times" pitchFamily="18" charset="0"/>
              </a:defRPr>
            </a:lvl2pPr>
            <a:lvl3pPr marL="1143000" indent="-228600" defTabSz="762000">
              <a:spcBef>
                <a:spcPct val="20000"/>
              </a:spcBef>
              <a:buChar char="•"/>
              <a:defRPr sz="1600">
                <a:solidFill>
                  <a:schemeClr val="tx1"/>
                </a:solidFill>
                <a:latin typeface="Times" pitchFamily="18" charset="0"/>
              </a:defRPr>
            </a:lvl3pPr>
            <a:lvl4pPr marL="1600200" indent="-228600" defTabSz="762000">
              <a:spcBef>
                <a:spcPct val="20000"/>
              </a:spcBef>
              <a:buChar char="–"/>
              <a:defRPr sz="1600">
                <a:solidFill>
                  <a:schemeClr val="tx1"/>
                </a:solidFill>
                <a:latin typeface="Times" pitchFamily="18" charset="0"/>
              </a:defRPr>
            </a:lvl4pPr>
            <a:lvl5pPr marL="2057400" indent="-228600" defTabSz="762000">
              <a:spcBef>
                <a:spcPct val="20000"/>
              </a:spcBef>
              <a:buChar char="•"/>
              <a:defRPr sz="1600">
                <a:solidFill>
                  <a:schemeClr val="tx1"/>
                </a:solidFill>
                <a:latin typeface="Times" pitchFamily="18" charset="0"/>
              </a:defRPr>
            </a:lvl5pPr>
            <a:lvl6pPr marL="2514600" indent="-228600" defTabSz="762000" eaLnBrk="0" fontAlgn="base" hangingPunct="0">
              <a:spcBef>
                <a:spcPct val="20000"/>
              </a:spcBef>
              <a:spcAft>
                <a:spcPct val="0"/>
              </a:spcAft>
              <a:buChar char="•"/>
              <a:defRPr sz="1600">
                <a:solidFill>
                  <a:schemeClr val="tx1"/>
                </a:solidFill>
                <a:latin typeface="Times" pitchFamily="18" charset="0"/>
              </a:defRPr>
            </a:lvl6pPr>
            <a:lvl7pPr marL="2971800" indent="-228600" defTabSz="762000" eaLnBrk="0" fontAlgn="base" hangingPunct="0">
              <a:spcBef>
                <a:spcPct val="20000"/>
              </a:spcBef>
              <a:spcAft>
                <a:spcPct val="0"/>
              </a:spcAft>
              <a:buChar char="•"/>
              <a:defRPr sz="1600">
                <a:solidFill>
                  <a:schemeClr val="tx1"/>
                </a:solidFill>
                <a:latin typeface="Times" pitchFamily="18" charset="0"/>
              </a:defRPr>
            </a:lvl7pPr>
            <a:lvl8pPr marL="3429000" indent="-228600" defTabSz="762000" eaLnBrk="0" fontAlgn="base" hangingPunct="0">
              <a:spcBef>
                <a:spcPct val="20000"/>
              </a:spcBef>
              <a:spcAft>
                <a:spcPct val="0"/>
              </a:spcAft>
              <a:buChar char="•"/>
              <a:defRPr sz="1600">
                <a:solidFill>
                  <a:schemeClr val="tx1"/>
                </a:solidFill>
                <a:latin typeface="Times" pitchFamily="18" charset="0"/>
              </a:defRPr>
            </a:lvl8pPr>
            <a:lvl9pPr marL="3886200" indent="-228600" defTabSz="7620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endParaRPr lang="en-US" altLang="nb-NO" sz="1800" b="1"/>
          </a:p>
        </p:txBody>
      </p:sp>
      <p:sp>
        <p:nvSpPr>
          <p:cNvPr id="17414" name="Text Box 4"/>
          <p:cNvSpPr txBox="1">
            <a:spLocks noChangeArrowheads="1"/>
          </p:cNvSpPr>
          <p:nvPr/>
        </p:nvSpPr>
        <p:spPr bwMode="auto">
          <a:xfrm>
            <a:off x="97578" y="349250"/>
            <a:ext cx="88091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spcBef>
                <a:spcPct val="20000"/>
              </a:spcBef>
              <a:buChar char="•"/>
              <a:defRPr sz="2000">
                <a:solidFill>
                  <a:schemeClr val="tx1"/>
                </a:solidFill>
                <a:latin typeface="Times" pitchFamily="18" charset="0"/>
              </a:defRPr>
            </a:lvl1pPr>
            <a:lvl2pPr marL="742950" indent="-285750" defTabSz="762000">
              <a:spcBef>
                <a:spcPct val="20000"/>
              </a:spcBef>
              <a:buChar char="–"/>
              <a:defRPr sz="2800">
                <a:solidFill>
                  <a:schemeClr val="tx1"/>
                </a:solidFill>
                <a:latin typeface="Times" pitchFamily="18" charset="0"/>
              </a:defRPr>
            </a:lvl2pPr>
            <a:lvl3pPr marL="1143000" indent="-228600" defTabSz="762000">
              <a:spcBef>
                <a:spcPct val="20000"/>
              </a:spcBef>
              <a:buChar char="•"/>
              <a:defRPr sz="1600">
                <a:solidFill>
                  <a:schemeClr val="tx1"/>
                </a:solidFill>
                <a:latin typeface="Times" pitchFamily="18" charset="0"/>
              </a:defRPr>
            </a:lvl3pPr>
            <a:lvl4pPr marL="1600200" indent="-228600" defTabSz="762000">
              <a:spcBef>
                <a:spcPct val="20000"/>
              </a:spcBef>
              <a:buChar char="–"/>
              <a:defRPr sz="1600">
                <a:solidFill>
                  <a:schemeClr val="tx1"/>
                </a:solidFill>
                <a:latin typeface="Times" pitchFamily="18" charset="0"/>
              </a:defRPr>
            </a:lvl4pPr>
            <a:lvl5pPr marL="2057400" indent="-228600" defTabSz="762000">
              <a:spcBef>
                <a:spcPct val="20000"/>
              </a:spcBef>
              <a:buChar char="•"/>
              <a:defRPr sz="1600">
                <a:solidFill>
                  <a:schemeClr val="tx1"/>
                </a:solidFill>
                <a:latin typeface="Times" pitchFamily="18" charset="0"/>
              </a:defRPr>
            </a:lvl5pPr>
            <a:lvl6pPr marL="2514600" indent="-228600" defTabSz="762000" eaLnBrk="0" fontAlgn="base" hangingPunct="0">
              <a:spcBef>
                <a:spcPct val="20000"/>
              </a:spcBef>
              <a:spcAft>
                <a:spcPct val="0"/>
              </a:spcAft>
              <a:buChar char="•"/>
              <a:defRPr sz="1600">
                <a:solidFill>
                  <a:schemeClr val="tx1"/>
                </a:solidFill>
                <a:latin typeface="Times" pitchFamily="18" charset="0"/>
              </a:defRPr>
            </a:lvl6pPr>
            <a:lvl7pPr marL="2971800" indent="-228600" defTabSz="762000" eaLnBrk="0" fontAlgn="base" hangingPunct="0">
              <a:spcBef>
                <a:spcPct val="20000"/>
              </a:spcBef>
              <a:spcAft>
                <a:spcPct val="0"/>
              </a:spcAft>
              <a:buChar char="•"/>
              <a:defRPr sz="1600">
                <a:solidFill>
                  <a:schemeClr val="tx1"/>
                </a:solidFill>
                <a:latin typeface="Times" pitchFamily="18" charset="0"/>
              </a:defRPr>
            </a:lvl7pPr>
            <a:lvl8pPr marL="3429000" indent="-228600" defTabSz="762000" eaLnBrk="0" fontAlgn="base" hangingPunct="0">
              <a:spcBef>
                <a:spcPct val="20000"/>
              </a:spcBef>
              <a:spcAft>
                <a:spcPct val="0"/>
              </a:spcAft>
              <a:buChar char="•"/>
              <a:defRPr sz="1600">
                <a:solidFill>
                  <a:schemeClr val="tx1"/>
                </a:solidFill>
                <a:latin typeface="Times" pitchFamily="18" charset="0"/>
              </a:defRPr>
            </a:lvl8pPr>
            <a:lvl9pPr marL="3886200" indent="-228600" defTabSz="762000" eaLnBrk="0" fontAlgn="base" hangingPunct="0">
              <a:spcBef>
                <a:spcPct val="20000"/>
              </a:spcBef>
              <a:spcAft>
                <a:spcPct val="0"/>
              </a:spcAft>
              <a:buChar char="•"/>
              <a:defRPr sz="1600">
                <a:solidFill>
                  <a:schemeClr val="tx1"/>
                </a:solidFill>
                <a:latin typeface="Times" pitchFamily="18" charset="0"/>
              </a:defRPr>
            </a:lvl9pPr>
          </a:lstStyle>
          <a:p>
            <a:pPr algn="ctr">
              <a:spcBef>
                <a:spcPct val="0"/>
              </a:spcBef>
              <a:buFontTx/>
              <a:buNone/>
            </a:pPr>
            <a:r>
              <a:rPr lang="en-US" altLang="nb-NO" sz="2400" b="1" dirty="0" smtClean="0">
                <a:latin typeface="Calisto MT" panose="02040603050505030304" pitchFamily="18" charset="0"/>
              </a:rPr>
              <a:t>PRACTICAL OPERATION: HIERARCHICAL STRUCTURE</a:t>
            </a:r>
            <a:endParaRPr lang="en-US" altLang="nb-NO" sz="2400" b="1" dirty="0">
              <a:latin typeface="Calisto MT" panose="02040603050505030304" pitchFamily="18" charset="0"/>
            </a:endParaRPr>
          </a:p>
        </p:txBody>
      </p:sp>
      <p:sp>
        <p:nvSpPr>
          <p:cNvPr id="17415" name="Text Box 8"/>
          <p:cNvSpPr txBox="1">
            <a:spLocks noChangeArrowheads="1"/>
          </p:cNvSpPr>
          <p:nvPr/>
        </p:nvSpPr>
        <p:spPr bwMode="auto">
          <a:xfrm>
            <a:off x="5148263" y="991828"/>
            <a:ext cx="10953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800" dirty="0">
                <a:latin typeface="Arial" charset="0"/>
              </a:rPr>
              <a:t>Manager</a:t>
            </a:r>
          </a:p>
        </p:txBody>
      </p:sp>
      <p:sp>
        <p:nvSpPr>
          <p:cNvPr id="17416" name="Text Box 9"/>
          <p:cNvSpPr txBox="1">
            <a:spLocks noChangeArrowheads="1"/>
          </p:cNvSpPr>
          <p:nvPr/>
        </p:nvSpPr>
        <p:spPr bwMode="auto">
          <a:xfrm>
            <a:off x="5076825" y="1880828"/>
            <a:ext cx="20574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800">
                <a:latin typeface="Arial" charset="0"/>
              </a:rPr>
              <a:t>Process engineer</a:t>
            </a:r>
          </a:p>
        </p:txBody>
      </p:sp>
      <p:sp>
        <p:nvSpPr>
          <p:cNvPr id="17417" name="Text Box 10"/>
          <p:cNvSpPr txBox="1">
            <a:spLocks noChangeArrowheads="1"/>
          </p:cNvSpPr>
          <p:nvPr/>
        </p:nvSpPr>
        <p:spPr bwMode="auto">
          <a:xfrm>
            <a:off x="5076825" y="3059112"/>
            <a:ext cx="16383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800">
                <a:latin typeface="Arial" charset="0"/>
              </a:rPr>
              <a:t>Operator/</a:t>
            </a:r>
            <a:r>
              <a:rPr lang="en-US" altLang="nb-NO" sz="1800">
                <a:solidFill>
                  <a:srgbClr val="FF0000"/>
                </a:solidFill>
                <a:latin typeface="Arial" charset="0"/>
              </a:rPr>
              <a:t>RTO</a:t>
            </a:r>
          </a:p>
        </p:txBody>
      </p:sp>
      <p:sp>
        <p:nvSpPr>
          <p:cNvPr id="17418" name="Text Box 11"/>
          <p:cNvSpPr txBox="1">
            <a:spLocks noChangeArrowheads="1"/>
          </p:cNvSpPr>
          <p:nvPr/>
        </p:nvSpPr>
        <p:spPr bwMode="auto">
          <a:xfrm>
            <a:off x="5076825" y="4283248"/>
            <a:ext cx="36782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800">
                <a:latin typeface="Arial" charset="0"/>
              </a:rPr>
              <a:t>Operator/”</a:t>
            </a:r>
            <a:r>
              <a:rPr lang="en-US" altLang="nb-NO" sz="1800">
                <a:solidFill>
                  <a:srgbClr val="FF0000"/>
                </a:solidFill>
                <a:latin typeface="Arial" charset="0"/>
              </a:rPr>
              <a:t>Advanced control”/MPC</a:t>
            </a:r>
          </a:p>
        </p:txBody>
      </p:sp>
      <p:sp>
        <p:nvSpPr>
          <p:cNvPr id="17419" name="Text Box 12"/>
          <p:cNvSpPr txBox="1">
            <a:spLocks noChangeArrowheads="1"/>
          </p:cNvSpPr>
          <p:nvPr/>
        </p:nvSpPr>
        <p:spPr bwMode="auto">
          <a:xfrm>
            <a:off x="4960177" y="5409220"/>
            <a:ext cx="13382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800" dirty="0">
                <a:solidFill>
                  <a:srgbClr val="FF0000"/>
                </a:solidFill>
                <a:latin typeface="Arial" charset="0"/>
              </a:rPr>
              <a:t>PID-control</a:t>
            </a:r>
          </a:p>
        </p:txBody>
      </p:sp>
      <p:pic>
        <p:nvPicPr>
          <p:cNvPr id="17420" name="Picture 13" descr="kontrollrom-sleipner_41304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025" y="2773003"/>
            <a:ext cx="18716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4" descr="208587_10100727526937060_7964140_69209587_4687196_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1260115"/>
            <a:ext cx="10398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Line 15"/>
          <p:cNvSpPr>
            <a:spLocks noChangeShapeType="1"/>
          </p:cNvSpPr>
          <p:nvPr/>
        </p:nvSpPr>
        <p:spPr bwMode="auto">
          <a:xfrm>
            <a:off x="4427538" y="5868628"/>
            <a:ext cx="0" cy="6207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423" name="Group 21"/>
          <p:cNvGrpSpPr>
            <a:grpSpLocks/>
          </p:cNvGrpSpPr>
          <p:nvPr/>
        </p:nvGrpSpPr>
        <p:grpSpPr bwMode="auto">
          <a:xfrm>
            <a:off x="4284663" y="6084528"/>
            <a:ext cx="287337" cy="215900"/>
            <a:chOff x="2699" y="4065"/>
            <a:chExt cx="181" cy="136"/>
          </a:xfrm>
        </p:grpSpPr>
        <p:sp>
          <p:nvSpPr>
            <p:cNvPr id="17427" name="Line 17"/>
            <p:cNvSpPr>
              <a:spLocks noChangeShapeType="1"/>
            </p:cNvSpPr>
            <p:nvPr/>
          </p:nvSpPr>
          <p:spPr bwMode="auto">
            <a:xfrm>
              <a:off x="2699" y="4201"/>
              <a:ext cx="18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7428" name="Group 20"/>
            <p:cNvGrpSpPr>
              <a:grpSpLocks/>
            </p:cNvGrpSpPr>
            <p:nvPr/>
          </p:nvGrpSpPr>
          <p:grpSpPr bwMode="auto">
            <a:xfrm>
              <a:off x="2699" y="4065"/>
              <a:ext cx="181" cy="136"/>
              <a:chOff x="2699" y="4065"/>
              <a:chExt cx="181" cy="136"/>
            </a:xfrm>
          </p:grpSpPr>
          <p:sp>
            <p:nvSpPr>
              <p:cNvPr id="17429" name="Line 16"/>
              <p:cNvSpPr>
                <a:spLocks noChangeShapeType="1"/>
              </p:cNvSpPr>
              <p:nvPr/>
            </p:nvSpPr>
            <p:spPr bwMode="auto">
              <a:xfrm>
                <a:off x="2699" y="4065"/>
                <a:ext cx="181"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0" name="Line 18"/>
              <p:cNvSpPr>
                <a:spLocks noChangeShapeType="1"/>
              </p:cNvSpPr>
              <p:nvPr/>
            </p:nvSpPr>
            <p:spPr bwMode="auto">
              <a:xfrm>
                <a:off x="2699" y="4065"/>
                <a:ext cx="181" cy="1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1" name="Line 19"/>
              <p:cNvSpPr>
                <a:spLocks noChangeShapeType="1"/>
              </p:cNvSpPr>
              <p:nvPr/>
            </p:nvSpPr>
            <p:spPr bwMode="auto">
              <a:xfrm flipH="1">
                <a:off x="2699" y="4065"/>
                <a:ext cx="181" cy="1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7424"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6196" y="4833156"/>
            <a:ext cx="208121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5" name="Text Box 23"/>
          <p:cNvSpPr txBox="1">
            <a:spLocks noChangeArrowheads="1"/>
          </p:cNvSpPr>
          <p:nvPr/>
        </p:nvSpPr>
        <p:spPr bwMode="auto">
          <a:xfrm>
            <a:off x="4535996" y="5985284"/>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a:spcBef>
                <a:spcPct val="0"/>
              </a:spcBef>
              <a:buFontTx/>
              <a:buNone/>
            </a:pPr>
            <a:r>
              <a:rPr lang="en-US" altLang="nb-NO" sz="1800" dirty="0">
                <a:solidFill>
                  <a:srgbClr val="FF0000"/>
                </a:solidFill>
                <a:latin typeface="Arial" charset="0"/>
              </a:rPr>
              <a:t>u = valves</a:t>
            </a:r>
          </a:p>
        </p:txBody>
      </p:sp>
      <p:sp>
        <p:nvSpPr>
          <p:cNvPr id="17426" name="TextBox 2"/>
          <p:cNvSpPr txBox="1">
            <a:spLocks noChangeArrowheads="1"/>
          </p:cNvSpPr>
          <p:nvPr/>
        </p:nvSpPr>
        <p:spPr bwMode="auto">
          <a:xfrm>
            <a:off x="7488238" y="4763"/>
            <a:ext cx="1620837"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1600">
                <a:solidFill>
                  <a:schemeClr val="tx1"/>
                </a:solidFill>
                <a:latin typeface="Times" pitchFamily="18" charset="0"/>
              </a:defRPr>
            </a:lvl3pPr>
            <a:lvl4pPr marL="1600200" indent="-228600">
              <a:spcBef>
                <a:spcPct val="20000"/>
              </a:spcBef>
              <a:buChar char="–"/>
              <a:defRPr sz="1600">
                <a:solidFill>
                  <a:schemeClr val="tx1"/>
                </a:solidFill>
                <a:latin typeface="Times" pitchFamily="18" charset="0"/>
              </a:defRPr>
            </a:lvl4pPr>
            <a:lvl5pPr marL="2057400" indent="-228600">
              <a:spcBef>
                <a:spcPct val="20000"/>
              </a:spcBef>
              <a:buChar char="•"/>
              <a:defRPr sz="1600">
                <a:solidFill>
                  <a:schemeClr val="tx1"/>
                </a:solidFill>
                <a:latin typeface="Times" pitchFamily="18" charset="0"/>
              </a:defRPr>
            </a:lvl5pPr>
            <a:lvl6pPr marL="2514600" indent="-228600" eaLnBrk="0" fontAlgn="base" hangingPunct="0">
              <a:spcBef>
                <a:spcPct val="20000"/>
              </a:spcBef>
              <a:spcAft>
                <a:spcPct val="0"/>
              </a:spcAft>
              <a:buChar char="•"/>
              <a:defRPr sz="1600">
                <a:solidFill>
                  <a:schemeClr val="tx1"/>
                </a:solidFill>
                <a:latin typeface="Times" pitchFamily="18" charset="0"/>
              </a:defRPr>
            </a:lvl6pPr>
            <a:lvl7pPr marL="2971800" indent="-228600" eaLnBrk="0" fontAlgn="base" hangingPunct="0">
              <a:spcBef>
                <a:spcPct val="20000"/>
              </a:spcBef>
              <a:spcAft>
                <a:spcPct val="0"/>
              </a:spcAft>
              <a:buChar char="•"/>
              <a:defRPr sz="1600">
                <a:solidFill>
                  <a:schemeClr val="tx1"/>
                </a:solidFill>
                <a:latin typeface="Times" pitchFamily="18" charset="0"/>
              </a:defRPr>
            </a:lvl7pPr>
            <a:lvl8pPr marL="3429000" indent="-228600" eaLnBrk="0" fontAlgn="base" hangingPunct="0">
              <a:spcBef>
                <a:spcPct val="20000"/>
              </a:spcBef>
              <a:spcAft>
                <a:spcPct val="0"/>
              </a:spcAft>
              <a:buChar char="•"/>
              <a:defRPr sz="1600">
                <a:solidFill>
                  <a:schemeClr val="tx1"/>
                </a:solidFill>
                <a:latin typeface="Times" pitchFamily="18" charset="0"/>
              </a:defRPr>
            </a:lvl8pPr>
            <a:lvl9pPr marL="3886200" indent="-228600" eaLnBrk="0" fontAlgn="base" hangingPunct="0">
              <a:spcBef>
                <a:spcPct val="20000"/>
              </a:spcBef>
              <a:spcAft>
                <a:spcPct val="0"/>
              </a:spcAft>
              <a:buChar char="•"/>
              <a:defRPr sz="1600">
                <a:solidFill>
                  <a:schemeClr val="tx1"/>
                </a:solidFill>
                <a:latin typeface="Times" pitchFamily="18" charset="0"/>
              </a:defRPr>
            </a:lvl9pPr>
          </a:lstStyle>
          <a:p>
            <a:pPr eaLnBrk="1" hangingPunct="1">
              <a:spcBef>
                <a:spcPct val="0"/>
              </a:spcBef>
              <a:buFontTx/>
              <a:buNone/>
            </a:pPr>
            <a:r>
              <a:rPr lang="en-US" altLang="nb-NO" sz="1800" dirty="0">
                <a:solidFill>
                  <a:srgbClr val="FF0000"/>
                </a:solidFill>
                <a:latin typeface="Arial" charset="0"/>
              </a:rPr>
              <a:t>Our Paradigm</a:t>
            </a:r>
          </a:p>
        </p:txBody>
      </p:sp>
      <p:sp>
        <p:nvSpPr>
          <p:cNvPr id="2" name="TextBox 1"/>
          <p:cNvSpPr txBox="1"/>
          <p:nvPr/>
        </p:nvSpPr>
        <p:spPr>
          <a:xfrm>
            <a:off x="4427538" y="3589556"/>
            <a:ext cx="766557" cy="461665"/>
          </a:xfrm>
          <a:prstGeom prst="rect">
            <a:avLst/>
          </a:prstGeom>
          <a:noFill/>
        </p:spPr>
        <p:txBody>
          <a:bodyPr wrap="none" rtlCol="0">
            <a:spAutoFit/>
          </a:bodyPr>
          <a:lstStyle/>
          <a:p>
            <a:r>
              <a:rPr lang="en-US" dirty="0">
                <a:solidFill>
                  <a:srgbClr val="FF0000"/>
                </a:solidFill>
              </a:rPr>
              <a:t>CV1</a:t>
            </a:r>
            <a:endParaRPr lang="en-US" dirty="0">
              <a:solidFill>
                <a:srgbClr val="FF0000"/>
              </a:solidFill>
            </a:endParaRPr>
          </a:p>
        </p:txBody>
      </p:sp>
    </p:spTree>
    <p:extLst>
      <p:ext uri="{BB962C8B-B14F-4D97-AF65-F5344CB8AC3E}">
        <p14:creationId xmlns:p14="http://schemas.microsoft.com/office/powerpoint/2010/main" val="36248857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sp>
        <p:nvSpPr>
          <p:cNvPr id="5" name="Title 4"/>
          <p:cNvSpPr>
            <a:spLocks noGrp="1"/>
          </p:cNvSpPr>
          <p:nvPr>
            <p:ph type="title"/>
          </p:nvPr>
        </p:nvSpPr>
        <p:spPr/>
        <p:txBody>
          <a:bodyPr/>
          <a:lstStyle/>
          <a:p>
            <a:r>
              <a:rPr lang="en-US" dirty="0" smtClean="0"/>
              <a:t>RESULTS: TPM at feed – F0</a:t>
            </a:r>
            <a:endParaRPr lang="en-US" dirty="0"/>
          </a:p>
        </p:txBody>
      </p:sp>
      <p:pic>
        <p:nvPicPr>
          <p:cNvPr id="11" name="Picture Placeholder 10"/>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5:</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the </a:t>
            </a:r>
            <a:r>
              <a:rPr lang="en-US" sz="1800" dirty="0" smtClean="0">
                <a:latin typeface="Calibri" panose="020F0502020204030204" pitchFamily="34" charset="0"/>
              </a:rPr>
              <a:t>feed – </a:t>
            </a:r>
            <a:r>
              <a:rPr lang="en-US" sz="1800" b="1" dirty="0" smtClean="0">
                <a:latin typeface="Calibri" panose="020F0502020204030204" pitchFamily="34" charset="0"/>
              </a:rPr>
              <a:t>F</a:t>
            </a:r>
            <a:r>
              <a:rPr lang="en-US" sz="1800" b="1" baseline="-25000" dirty="0" smtClean="0">
                <a:latin typeface="Calibri" panose="020F0502020204030204" pitchFamily="34" charset="0"/>
              </a:rPr>
              <a:t>0</a:t>
            </a:r>
            <a:r>
              <a:rPr lang="en-US" sz="1800" b="1" dirty="0" smtClean="0">
                <a:latin typeface="Calibri" panose="020F0502020204030204" pitchFamily="34" charset="0"/>
              </a:rPr>
              <a:t>.</a:t>
            </a:r>
            <a:r>
              <a:rPr lang="en-US" sz="1800" dirty="0" smtClean="0">
                <a:latin typeface="Calibri" panose="020F0502020204030204" pitchFamily="34" charset="0"/>
              </a:rPr>
              <a:t> </a:t>
            </a:r>
            <a:br>
              <a:rPr lang="en-US" sz="1800" dirty="0" smtClean="0">
                <a:latin typeface="Calibri" panose="020F0502020204030204" pitchFamily="34" charset="0"/>
              </a:rPr>
            </a:br>
            <a:r>
              <a:rPr lang="en-US" sz="1800" dirty="0" smtClean="0">
                <a:latin typeface="Calibri" panose="020F0502020204030204" pitchFamily="34" charset="0"/>
              </a:rPr>
              <a:t>Self-optimizing </a:t>
            </a:r>
            <a:r>
              <a:rPr lang="en-US" sz="1800" dirty="0">
                <a:latin typeface="Calibri" panose="020F0502020204030204" pitchFamily="34" charset="0"/>
              </a:rPr>
              <a:t>CV – </a:t>
            </a:r>
            <a:r>
              <a:rPr lang="en-US" sz="1800" b="1" dirty="0">
                <a:latin typeface="Calibri" panose="020F0502020204030204" pitchFamily="34" charset="0"/>
              </a:rPr>
              <a:t>L</a:t>
            </a:r>
            <a:r>
              <a:rPr lang="en-US" sz="1800" b="1" baseline="-25000" dirty="0">
                <a:latin typeface="Calibri" panose="020F0502020204030204" pitchFamily="34" charset="0"/>
              </a:rPr>
              <a:t>T</a:t>
            </a:r>
            <a:r>
              <a:rPr lang="en-US" sz="1800" b="1" dirty="0">
                <a:latin typeface="Calibri" panose="020F0502020204030204" pitchFamily="34" charset="0"/>
              </a:rPr>
              <a:t>/F</a:t>
            </a:r>
            <a:r>
              <a:rPr lang="en-US" sz="1800" dirty="0">
                <a:latin typeface="Calibri" panose="020F0502020204030204" pitchFamily="34" charset="0"/>
              </a:rPr>
              <a:t>.</a:t>
            </a:r>
            <a:endParaRPr lang="en-US" sz="1800" baseline="-25000" dirty="0">
              <a:latin typeface="Calibri" panose="020F0502020204030204" pitchFamily="34" charset="0"/>
            </a:endParaRPr>
          </a:p>
        </p:txBody>
      </p:sp>
    </p:spTree>
    <p:extLst>
      <p:ext uri="{BB962C8B-B14F-4D97-AF65-F5344CB8AC3E}">
        <p14:creationId xmlns:p14="http://schemas.microsoft.com/office/powerpoint/2010/main" val="3662054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TPM at the product stream – B</a:t>
            </a:r>
            <a:endParaRPr lang="en-US" baseline="-25000" dirty="0"/>
          </a:p>
        </p:txBody>
      </p:sp>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13" name="Picture Placeholder 12"/>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4763" b="-4763"/>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14:</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the product stream – </a:t>
            </a:r>
            <a:r>
              <a:rPr lang="en-US" sz="1800" b="1" dirty="0">
                <a:latin typeface="Calibri" panose="020F0502020204030204" pitchFamily="34" charset="0"/>
              </a:rPr>
              <a:t>B.</a:t>
            </a:r>
            <a:r>
              <a:rPr lang="en-US" sz="1800" dirty="0">
                <a:latin typeface="Calibri" panose="020F0502020204030204" pitchFamily="34" charset="0"/>
              </a:rPr>
              <a:t> Self-optimizing CV </a:t>
            </a:r>
            <a:r>
              <a:rPr lang="en-US" sz="1800" dirty="0" smtClean="0">
                <a:latin typeface="Calibri" panose="020F0502020204030204" pitchFamily="34" charset="0"/>
              </a:rPr>
              <a:t>– </a:t>
            </a:r>
            <a:r>
              <a:rPr lang="en-US" sz="1800" b="1" dirty="0" smtClean="0">
                <a:latin typeface="Calibri" panose="020F0502020204030204" pitchFamily="34" charset="0"/>
              </a:rPr>
              <a:t>L</a:t>
            </a:r>
            <a:r>
              <a:rPr lang="en-US" sz="1800" b="1" baseline="-25000" dirty="0" smtClean="0">
                <a:latin typeface="Calibri" panose="020F0502020204030204" pitchFamily="34" charset="0"/>
              </a:rPr>
              <a:t>T</a:t>
            </a:r>
            <a:r>
              <a:rPr lang="en-US" sz="1800" b="1" dirty="0" smtClean="0">
                <a:latin typeface="Calibri" panose="020F0502020204030204" pitchFamily="34" charset="0"/>
              </a:rPr>
              <a:t>/F</a:t>
            </a:r>
            <a:r>
              <a:rPr lang="en-US" sz="1800" dirty="0" smtClean="0">
                <a:latin typeface="Calibri" panose="020F0502020204030204" pitchFamily="34" charset="0"/>
              </a:rPr>
              <a:t>.</a:t>
            </a:r>
            <a:endParaRPr lang="en-US" sz="1800" baseline="-25000" dirty="0">
              <a:latin typeface="Calibri" panose="020F0502020204030204" pitchFamily="34" charset="0"/>
            </a:endParaRPr>
          </a:p>
        </p:txBody>
      </p:sp>
    </p:spTree>
    <p:extLst>
      <p:ext uri="{BB962C8B-B14F-4D97-AF65-F5344CB8AC3E}">
        <p14:creationId xmlns:p14="http://schemas.microsoft.com/office/powerpoint/2010/main" val="3492716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Alternative structure: </a:t>
            </a:r>
            <a:r>
              <a:rPr lang="en-US" dirty="0" smtClean="0"/>
              <a:t>TPM at the product stream – B</a:t>
            </a:r>
            <a:endParaRPr lang="en-US" baseline="-25000" dirty="0"/>
          </a:p>
        </p:txBody>
      </p:sp>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11" name="Picture Placeholder 10"/>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4937" b="-4937"/>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12:</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the product stream – </a:t>
            </a:r>
            <a:r>
              <a:rPr lang="en-US" sz="1800" b="1" dirty="0">
                <a:latin typeface="Calibri" panose="020F0502020204030204" pitchFamily="34" charset="0"/>
              </a:rPr>
              <a:t>B.</a:t>
            </a:r>
            <a:r>
              <a:rPr lang="en-US" sz="1800" dirty="0">
                <a:latin typeface="Calibri" panose="020F0502020204030204" pitchFamily="34" charset="0"/>
              </a:rPr>
              <a:t> </a:t>
            </a:r>
            <a:r>
              <a:rPr lang="en-US" sz="1800" dirty="0" smtClean="0">
                <a:latin typeface="Calibri" panose="020F0502020204030204" pitchFamily="34" charset="0"/>
              </a:rPr>
              <a:t/>
            </a:r>
            <a:br>
              <a:rPr lang="en-US" sz="1800" dirty="0" smtClean="0">
                <a:latin typeface="Calibri" panose="020F0502020204030204" pitchFamily="34" charset="0"/>
              </a:rPr>
            </a:br>
            <a:r>
              <a:rPr lang="en-US" sz="1800" b="1" dirty="0" smtClean="0">
                <a:latin typeface="Calibri" panose="020F0502020204030204" pitchFamily="34" charset="0"/>
              </a:rPr>
              <a:t>L</a:t>
            </a:r>
            <a:r>
              <a:rPr lang="en-US" sz="1800" b="1" baseline="-25000" dirty="0" smtClean="0">
                <a:latin typeface="Calibri" panose="020F0502020204030204" pitchFamily="34" charset="0"/>
              </a:rPr>
              <a:t>T</a:t>
            </a:r>
            <a:r>
              <a:rPr lang="en-US" sz="1800" dirty="0" smtClean="0">
                <a:latin typeface="Calibri" panose="020F0502020204030204" pitchFamily="34" charset="0"/>
              </a:rPr>
              <a:t>- constant.</a:t>
            </a:r>
            <a:endParaRPr lang="en-US" sz="1800" baseline="-25000" dirty="0">
              <a:latin typeface="Calibri" panose="020F0502020204030204" pitchFamily="34" charset="0"/>
            </a:endParaRPr>
          </a:p>
        </p:txBody>
      </p:sp>
    </p:spTree>
    <p:extLst>
      <p:ext uri="{BB962C8B-B14F-4D97-AF65-F5344CB8AC3E}">
        <p14:creationId xmlns:p14="http://schemas.microsoft.com/office/powerpoint/2010/main" val="1422612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7" name="Picture Placeholder 6"/>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3:</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the feed - </a:t>
            </a:r>
            <a:r>
              <a:rPr lang="en-US" sz="1800" b="1" dirty="0">
                <a:latin typeface="Calibri" panose="020F0502020204030204" pitchFamily="34" charset="0"/>
              </a:rPr>
              <a:t>F</a:t>
            </a:r>
            <a:r>
              <a:rPr lang="en-US" sz="1800" b="1" baseline="-25000" dirty="0">
                <a:latin typeface="Calibri" panose="020F0502020204030204" pitchFamily="34" charset="0"/>
              </a:rPr>
              <a:t>0</a:t>
            </a:r>
            <a:r>
              <a:rPr lang="en-US" sz="1800" dirty="0" smtClean="0">
                <a:latin typeface="Calibri" panose="020F0502020204030204" pitchFamily="34" charset="0"/>
              </a:rPr>
              <a:t>. </a:t>
            </a:r>
            <a:r>
              <a:rPr lang="en-US" sz="1800" b="1" dirty="0" smtClean="0">
                <a:latin typeface="Calibri" panose="020F0502020204030204" pitchFamily="34" charset="0"/>
              </a:rPr>
              <a:t>L</a:t>
            </a:r>
            <a:r>
              <a:rPr lang="en-US" sz="1800" b="1" baseline="-25000" dirty="0" smtClean="0">
                <a:latin typeface="Calibri" panose="020F0502020204030204" pitchFamily="34" charset="0"/>
              </a:rPr>
              <a:t>T</a:t>
            </a:r>
            <a:r>
              <a:rPr lang="en-US" sz="1800" baseline="-25000" dirty="0" smtClean="0">
                <a:latin typeface="Calibri" panose="020F0502020204030204" pitchFamily="34" charset="0"/>
              </a:rPr>
              <a:t> </a:t>
            </a:r>
            <a:r>
              <a:rPr lang="en-US" sz="1800" dirty="0" smtClean="0">
                <a:latin typeface="Calibri" panose="020F0502020204030204" pitchFamily="34" charset="0"/>
              </a:rPr>
              <a:t>– constant. </a:t>
            </a:r>
            <a:endParaRPr lang="en-US" sz="1800" baseline="-25000" dirty="0">
              <a:latin typeface="Calibri" panose="020F0502020204030204" pitchFamily="34" charset="0"/>
            </a:endParaRPr>
          </a:p>
        </p:txBody>
      </p:sp>
      <p:sp>
        <p:nvSpPr>
          <p:cNvPr id="5" name="Title 4"/>
          <p:cNvSpPr>
            <a:spLocks noGrp="1"/>
          </p:cNvSpPr>
          <p:nvPr>
            <p:ph type="title"/>
          </p:nvPr>
        </p:nvSpPr>
        <p:spPr/>
        <p:txBody>
          <a:bodyPr/>
          <a:lstStyle/>
          <a:p>
            <a:r>
              <a:rPr lang="en-US" dirty="0" smtClean="0"/>
              <a:t>RESULTS: TPM at feed – F</a:t>
            </a:r>
            <a:r>
              <a:rPr lang="en-US" baseline="-25000" dirty="0" smtClean="0"/>
              <a:t>0</a:t>
            </a:r>
            <a:endParaRPr lang="en-US" baseline="-25000" dirty="0"/>
          </a:p>
        </p:txBody>
      </p:sp>
    </p:spTree>
    <p:extLst>
      <p:ext uri="{BB962C8B-B14F-4D97-AF65-F5344CB8AC3E}">
        <p14:creationId xmlns:p14="http://schemas.microsoft.com/office/powerpoint/2010/main" val="1212435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sp>
        <p:nvSpPr>
          <p:cNvPr id="5" name="Title 4"/>
          <p:cNvSpPr>
            <a:spLocks noGrp="1"/>
          </p:cNvSpPr>
          <p:nvPr>
            <p:ph type="title"/>
          </p:nvPr>
        </p:nvSpPr>
        <p:spPr/>
        <p:txBody>
          <a:bodyPr/>
          <a:lstStyle/>
          <a:p>
            <a:r>
              <a:rPr lang="en-US" dirty="0" smtClean="0"/>
              <a:t>RESULTS: TPM at the reactor effluent – F</a:t>
            </a:r>
            <a:endParaRPr lang="en-US" dirty="0"/>
          </a:p>
        </p:txBody>
      </p:sp>
      <p:pic>
        <p:nvPicPr>
          <p:cNvPr id="9" name="Picture Placeholder 8"/>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4" name="Text Placeholder 3"/>
          <p:cNvSpPr>
            <a:spLocks noGrp="1"/>
          </p:cNvSpPr>
          <p:nvPr>
            <p:ph type="body" sz="quarter" idx="15"/>
          </p:nvPr>
        </p:nvSpPr>
        <p:spPr/>
        <p:txBody>
          <a:bodyPr/>
          <a:lstStyle/>
          <a:p>
            <a:pPr marL="0" indent="0">
              <a:buNone/>
            </a:pPr>
            <a:r>
              <a:rPr lang="en-US" dirty="0" smtClean="0"/>
              <a:t>Figure 4:</a:t>
            </a:r>
            <a:endParaRPr lang="en-US" dirty="0"/>
          </a:p>
        </p:txBody>
      </p:sp>
    </p:spTree>
    <p:extLst>
      <p:ext uri="{BB962C8B-B14F-4D97-AF65-F5344CB8AC3E}">
        <p14:creationId xmlns:p14="http://schemas.microsoft.com/office/powerpoint/2010/main" val="1245624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TPM at the reactor effluent – F</a:t>
            </a:r>
            <a:endParaRPr lang="en-US" dirty="0"/>
          </a:p>
        </p:txBody>
      </p:sp>
      <p:pic>
        <p:nvPicPr>
          <p:cNvPr id="3" name="Picture Placeholder 2"/>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7" name="Picture Placeholder 6"/>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4" name="Text Placeholder 3"/>
          <p:cNvSpPr>
            <a:spLocks noGrp="1"/>
          </p:cNvSpPr>
          <p:nvPr>
            <p:ph type="body" sz="quarter" idx="15"/>
          </p:nvPr>
        </p:nvSpPr>
        <p:spPr/>
        <p:txBody>
          <a:bodyPr/>
          <a:lstStyle/>
          <a:p>
            <a:pPr marL="0" indent="0">
              <a:buNone/>
            </a:pPr>
            <a:r>
              <a:rPr lang="en-US" dirty="0" smtClean="0"/>
              <a:t>Figure 6:</a:t>
            </a:r>
            <a:endParaRPr lang="en-US" dirty="0"/>
          </a:p>
        </p:txBody>
      </p:sp>
    </p:spTree>
    <p:extLst>
      <p:ext uri="{BB962C8B-B14F-4D97-AF65-F5344CB8AC3E}">
        <p14:creationId xmlns:p14="http://schemas.microsoft.com/office/powerpoint/2010/main" val="1100618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TPM at reboiler’s steam supply – V</a:t>
            </a:r>
            <a:r>
              <a:rPr lang="en-US" baseline="-25000" dirty="0" smtClean="0"/>
              <a:t>B</a:t>
            </a:r>
            <a:endParaRPr lang="en-US" baseline="-25000" dirty="0"/>
          </a:p>
        </p:txBody>
      </p:sp>
      <p:pic>
        <p:nvPicPr>
          <p:cNvPr id="3" name="Picture Placeholder 2"/>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11" name="Picture Placeholder 10"/>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291" b="-5291"/>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6:</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reboiler’s steam supply – </a:t>
            </a:r>
            <a:r>
              <a:rPr lang="en-US" sz="1800" b="1" dirty="0">
                <a:latin typeface="Calibri" panose="020F0502020204030204" pitchFamily="34" charset="0"/>
              </a:rPr>
              <a:t>V</a:t>
            </a:r>
            <a:r>
              <a:rPr lang="en-US" sz="1800" b="1" baseline="-25000" dirty="0">
                <a:latin typeface="Calibri" panose="020F0502020204030204" pitchFamily="34" charset="0"/>
              </a:rPr>
              <a:t>B</a:t>
            </a:r>
            <a:r>
              <a:rPr lang="en-US" sz="1800" dirty="0">
                <a:latin typeface="Calibri" panose="020F0502020204030204" pitchFamily="34" charset="0"/>
              </a:rPr>
              <a:t>. </a:t>
            </a:r>
            <a:r>
              <a:rPr lang="en-US" sz="1800" b="1" dirty="0" smtClean="0">
                <a:latin typeface="Calibri" panose="020F0502020204030204" pitchFamily="34" charset="0"/>
              </a:rPr>
              <a:t>L</a:t>
            </a:r>
            <a:r>
              <a:rPr lang="en-US" sz="1800" b="1" baseline="-25000" dirty="0" smtClean="0">
                <a:latin typeface="Calibri" panose="020F0502020204030204" pitchFamily="34" charset="0"/>
              </a:rPr>
              <a:t>T </a:t>
            </a:r>
            <a:r>
              <a:rPr lang="en-US" sz="1800" dirty="0" smtClean="0">
                <a:latin typeface="Calibri" panose="020F0502020204030204" pitchFamily="34" charset="0"/>
              </a:rPr>
              <a:t>– constant.</a:t>
            </a:r>
            <a:endParaRPr lang="en-US" sz="1800" baseline="-25000" dirty="0">
              <a:latin typeface="Calibri" panose="020F0502020204030204" pitchFamily="34" charset="0"/>
            </a:endParaRPr>
          </a:p>
        </p:txBody>
      </p:sp>
    </p:spTree>
    <p:extLst>
      <p:ext uri="{BB962C8B-B14F-4D97-AF65-F5344CB8AC3E}">
        <p14:creationId xmlns:p14="http://schemas.microsoft.com/office/powerpoint/2010/main" val="98666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TPM at </a:t>
            </a:r>
            <a:r>
              <a:rPr lang="en-US" dirty="0" err="1" smtClean="0"/>
              <a:t>reboiler’s</a:t>
            </a:r>
            <a:r>
              <a:rPr lang="en-US" dirty="0" smtClean="0"/>
              <a:t> steam supply – V</a:t>
            </a:r>
            <a:r>
              <a:rPr lang="en-US" baseline="-25000" dirty="0" smtClean="0"/>
              <a:t>B</a:t>
            </a:r>
            <a:endParaRPr lang="en-US" baseline="-25000" dirty="0"/>
          </a:p>
        </p:txBody>
      </p:sp>
      <p:pic>
        <p:nvPicPr>
          <p:cNvPr id="3" name="Picture Placeholder 2"/>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9" name="Picture Placeholder 8"/>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23" b="-5023"/>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8:</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a:t>
            </a:r>
            <a:r>
              <a:rPr lang="en-US" sz="1800" dirty="0" err="1">
                <a:latin typeface="Calibri" panose="020F0502020204030204" pitchFamily="34" charset="0"/>
              </a:rPr>
              <a:t>reboiler’s</a:t>
            </a:r>
            <a:r>
              <a:rPr lang="en-US" sz="1800" dirty="0">
                <a:latin typeface="Calibri" panose="020F0502020204030204" pitchFamily="34" charset="0"/>
              </a:rPr>
              <a:t> steam supply – </a:t>
            </a:r>
            <a:r>
              <a:rPr lang="en-US" sz="1800" b="1" dirty="0">
                <a:latin typeface="Calibri" panose="020F0502020204030204" pitchFamily="34" charset="0"/>
              </a:rPr>
              <a:t>V</a:t>
            </a:r>
            <a:r>
              <a:rPr lang="en-US" sz="1800" b="1" baseline="-25000" dirty="0">
                <a:latin typeface="Calibri" panose="020F0502020204030204" pitchFamily="34" charset="0"/>
              </a:rPr>
              <a:t>B</a:t>
            </a:r>
            <a:r>
              <a:rPr lang="en-US" sz="1800" dirty="0">
                <a:latin typeface="Calibri" panose="020F0502020204030204" pitchFamily="34" charset="0"/>
              </a:rPr>
              <a:t>. Self-optimizing CV </a:t>
            </a:r>
            <a:r>
              <a:rPr lang="en-US" sz="1800" dirty="0" smtClean="0">
                <a:latin typeface="Calibri" panose="020F0502020204030204" pitchFamily="34" charset="0"/>
              </a:rPr>
              <a:t>– </a:t>
            </a:r>
            <a:r>
              <a:rPr lang="en-US" sz="1800" b="1" dirty="0" smtClean="0">
                <a:latin typeface="Calibri" panose="020F0502020204030204" pitchFamily="34" charset="0"/>
              </a:rPr>
              <a:t>L</a:t>
            </a:r>
            <a:r>
              <a:rPr lang="en-US" sz="1800" b="1" baseline="-25000" dirty="0" smtClean="0">
                <a:latin typeface="Calibri" panose="020F0502020204030204" pitchFamily="34" charset="0"/>
              </a:rPr>
              <a:t>T</a:t>
            </a:r>
            <a:r>
              <a:rPr lang="en-US" sz="1800" b="1" dirty="0" smtClean="0">
                <a:latin typeface="Calibri" panose="020F0502020204030204" pitchFamily="34" charset="0"/>
              </a:rPr>
              <a:t>/F</a:t>
            </a:r>
            <a:r>
              <a:rPr lang="en-US" sz="1800" dirty="0" smtClean="0">
                <a:latin typeface="Calibri" panose="020F0502020204030204" pitchFamily="34" charset="0"/>
              </a:rPr>
              <a:t>.</a:t>
            </a:r>
            <a:endParaRPr lang="en-US" sz="1800" baseline="-25000" dirty="0">
              <a:latin typeface="Calibri" panose="020F0502020204030204" pitchFamily="34" charset="0"/>
            </a:endParaRPr>
          </a:p>
        </p:txBody>
      </p:sp>
    </p:spTree>
    <p:extLst>
      <p:ext uri="{BB962C8B-B14F-4D97-AF65-F5344CB8AC3E}">
        <p14:creationId xmlns:p14="http://schemas.microsoft.com/office/powerpoint/2010/main" val="2445255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TPM at the recycle stream – D</a:t>
            </a:r>
            <a:endParaRPr lang="en-US" dirty="0"/>
          </a:p>
        </p:txBody>
      </p:sp>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9" name="Picture Placeholder 8"/>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19" b="-5019"/>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9:</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the recycle stream – </a:t>
            </a:r>
            <a:r>
              <a:rPr lang="en-US" sz="1800" b="1" dirty="0">
                <a:latin typeface="Calibri" panose="020F0502020204030204" pitchFamily="34" charset="0"/>
              </a:rPr>
              <a:t>D.</a:t>
            </a:r>
            <a:r>
              <a:rPr lang="en-US" sz="1800" dirty="0">
                <a:latin typeface="Calibri" panose="020F0502020204030204" pitchFamily="34" charset="0"/>
              </a:rPr>
              <a:t> </a:t>
            </a:r>
            <a:r>
              <a:rPr lang="en-US" sz="1800" dirty="0" smtClean="0">
                <a:latin typeface="Calibri" panose="020F0502020204030204" pitchFamily="34" charset="0"/>
              </a:rPr>
              <a:t/>
            </a:r>
            <a:br>
              <a:rPr lang="en-US" sz="1800" dirty="0" smtClean="0">
                <a:latin typeface="Calibri" panose="020F0502020204030204" pitchFamily="34" charset="0"/>
              </a:rPr>
            </a:br>
            <a:r>
              <a:rPr lang="en-US" sz="1800" b="1" dirty="0" smtClean="0">
                <a:latin typeface="Calibri" panose="020F0502020204030204" pitchFamily="34" charset="0"/>
              </a:rPr>
              <a:t>L</a:t>
            </a:r>
            <a:r>
              <a:rPr lang="en-US" sz="1800" b="1" baseline="-25000" dirty="0" smtClean="0">
                <a:latin typeface="Calibri" panose="020F0502020204030204" pitchFamily="34" charset="0"/>
              </a:rPr>
              <a:t>T </a:t>
            </a:r>
            <a:r>
              <a:rPr lang="en-US" sz="1800" dirty="0" smtClean="0">
                <a:latin typeface="Calibri" panose="020F0502020204030204" pitchFamily="34" charset="0"/>
              </a:rPr>
              <a:t>– constant.</a:t>
            </a:r>
            <a:endParaRPr lang="en-US" sz="1800" baseline="-25000" dirty="0">
              <a:latin typeface="Calibri" panose="020F0502020204030204" pitchFamily="34" charset="0"/>
            </a:endParaRPr>
          </a:p>
        </p:txBody>
      </p:sp>
    </p:spTree>
    <p:extLst>
      <p:ext uri="{BB962C8B-B14F-4D97-AF65-F5344CB8AC3E}">
        <p14:creationId xmlns:p14="http://schemas.microsoft.com/office/powerpoint/2010/main" val="396320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TPM at the recycle stream – D</a:t>
            </a:r>
            <a:endParaRPr lang="en-US" dirty="0"/>
          </a:p>
        </p:txBody>
      </p:sp>
      <p:pic>
        <p:nvPicPr>
          <p:cNvPr id="6" name="Picture Placeholder 5"/>
          <p:cNvPicPr>
            <a:picLocks noGrp="1" noChangeAspect="1"/>
          </p:cNvPicPr>
          <p:nvPr>
            <p:ph type="pic" sz="quarter" idx="13"/>
          </p:nvPr>
        </p:nvPicPr>
        <p:blipFill rotWithShape="1">
          <a:blip r:embed="rId2" r:link="rId3" cstate="print">
            <a:extLst>
              <a:ext uri="{28A0092B-C50C-407E-A947-70E740481C1C}">
                <a14:useLocalDpi xmlns:a14="http://schemas.microsoft.com/office/drawing/2010/main" val="0"/>
              </a:ext>
            </a:extLst>
          </a:blip>
          <a:srcRect t="-6799" b="-6799"/>
          <a:stretch/>
        </p:blipFill>
        <p:spPr/>
      </p:pic>
      <p:pic>
        <p:nvPicPr>
          <p:cNvPr id="10" name="Picture Placeholder 9"/>
          <p:cNvPicPr>
            <a:picLocks noGrp="1" noChangeAspect="1"/>
          </p:cNvPicPr>
          <p:nvPr>
            <p:ph type="pic" sz="quarter" idx="14"/>
          </p:nvPr>
        </p:nvPicPr>
        <p:blipFill rotWithShape="1">
          <a:blip r:embed="rId4" r:link="rId5">
            <a:extLst>
              <a:ext uri="{28A0092B-C50C-407E-A947-70E740481C1C}">
                <a14:useLocalDpi xmlns:a14="http://schemas.microsoft.com/office/drawing/2010/main" val="0"/>
              </a:ext>
            </a:extLst>
          </a:blip>
          <a:srcRect t="-5019" b="-5019"/>
          <a:stretch/>
        </p:blipFill>
        <p:spPr/>
      </p:pic>
      <p:sp>
        <p:nvSpPr>
          <p:cNvPr id="4" name="Text Placeholder 3"/>
          <p:cNvSpPr>
            <a:spLocks noGrp="1"/>
          </p:cNvSpPr>
          <p:nvPr>
            <p:ph type="body" sz="quarter" idx="15"/>
          </p:nvPr>
        </p:nvSpPr>
        <p:spPr/>
        <p:txBody>
          <a:bodyPr/>
          <a:lstStyle/>
          <a:p>
            <a:pPr marL="0" indent="0">
              <a:buNone/>
            </a:pPr>
            <a:r>
              <a:rPr lang="en-US" sz="1800" dirty="0">
                <a:latin typeface="Calibri" panose="020F0502020204030204" pitchFamily="34" charset="0"/>
              </a:rPr>
              <a:t>Figure </a:t>
            </a:r>
            <a:r>
              <a:rPr lang="en-US" sz="1800" dirty="0" smtClean="0">
                <a:latin typeface="Calibri" panose="020F0502020204030204" pitchFamily="34" charset="0"/>
              </a:rPr>
              <a:t>11:</a:t>
            </a:r>
            <a:endParaRPr lang="en-US" sz="1800" dirty="0">
              <a:latin typeface="Calibri" panose="020F0502020204030204" pitchFamily="34" charset="0"/>
            </a:endParaRPr>
          </a:p>
          <a:p>
            <a:pPr marL="0" indent="0">
              <a:buNone/>
            </a:pPr>
            <a:r>
              <a:rPr lang="en-US" sz="1800" dirty="0">
                <a:latin typeface="Calibri" panose="020F0502020204030204" pitchFamily="34" charset="0"/>
              </a:rPr>
              <a:t>TPM at the recycle stream – </a:t>
            </a:r>
            <a:r>
              <a:rPr lang="en-US" sz="1800" b="1" dirty="0">
                <a:latin typeface="Calibri" panose="020F0502020204030204" pitchFamily="34" charset="0"/>
              </a:rPr>
              <a:t>D.</a:t>
            </a:r>
            <a:r>
              <a:rPr lang="en-US" sz="1800" dirty="0">
                <a:latin typeface="Calibri" panose="020F0502020204030204" pitchFamily="34" charset="0"/>
              </a:rPr>
              <a:t> </a:t>
            </a:r>
            <a:br>
              <a:rPr lang="en-US" sz="1800" dirty="0">
                <a:latin typeface="Calibri" panose="020F0502020204030204" pitchFamily="34" charset="0"/>
              </a:rPr>
            </a:br>
            <a:r>
              <a:rPr lang="en-US" sz="1800" dirty="0">
                <a:latin typeface="Calibri" panose="020F0502020204030204" pitchFamily="34" charset="0"/>
              </a:rPr>
              <a:t>Self-optimizing CV </a:t>
            </a:r>
            <a:r>
              <a:rPr lang="en-US" sz="1800" dirty="0" smtClean="0">
                <a:latin typeface="Calibri" panose="020F0502020204030204" pitchFamily="34" charset="0"/>
              </a:rPr>
              <a:t>– </a:t>
            </a:r>
            <a:r>
              <a:rPr lang="en-US" sz="1800" b="1" dirty="0" smtClean="0">
                <a:latin typeface="Calibri" panose="020F0502020204030204" pitchFamily="34" charset="0"/>
              </a:rPr>
              <a:t>L</a:t>
            </a:r>
            <a:r>
              <a:rPr lang="en-US" sz="1800" b="1" baseline="-25000" dirty="0" smtClean="0">
                <a:latin typeface="Calibri" panose="020F0502020204030204" pitchFamily="34" charset="0"/>
              </a:rPr>
              <a:t>T</a:t>
            </a:r>
            <a:r>
              <a:rPr lang="en-US" sz="1800" b="1" dirty="0" smtClean="0">
                <a:latin typeface="Calibri" panose="020F0502020204030204" pitchFamily="34" charset="0"/>
              </a:rPr>
              <a:t>/F</a:t>
            </a:r>
            <a:r>
              <a:rPr lang="en-US" sz="1800" dirty="0" smtClean="0">
                <a:latin typeface="Calibri" panose="020F0502020204030204" pitchFamily="34" charset="0"/>
              </a:rPr>
              <a:t>.</a:t>
            </a:r>
            <a:endParaRPr lang="en-US" sz="1800" baseline="-25000" dirty="0">
              <a:latin typeface="Calibri" panose="020F0502020204030204" pitchFamily="34" charset="0"/>
            </a:endParaRPr>
          </a:p>
        </p:txBody>
      </p:sp>
    </p:spTree>
    <p:extLst>
      <p:ext uri="{BB962C8B-B14F-4D97-AF65-F5344CB8AC3E}">
        <p14:creationId xmlns:p14="http://schemas.microsoft.com/office/powerpoint/2010/main" val="752090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0" i="1" dirty="0" smtClean="0"/>
              <a:t>Decompose the structural decisions into two parts:</a:t>
            </a:r>
          </a:p>
          <a:p>
            <a:pPr marL="0" indent="0">
              <a:buNone/>
            </a:pPr>
            <a:endParaRPr lang="en-US" b="0" i="1" dirty="0" smtClean="0"/>
          </a:p>
          <a:p>
            <a:r>
              <a:rPr lang="en-US" dirty="0"/>
              <a:t>Top-down part</a:t>
            </a:r>
            <a:r>
              <a:rPr lang="en-US" b="0" dirty="0"/>
              <a:t>, </a:t>
            </a:r>
            <a:r>
              <a:rPr lang="en-US" b="0" i="1" dirty="0"/>
              <a:t>which attempts </a:t>
            </a:r>
            <a:r>
              <a:rPr lang="en-US" b="0" i="1" dirty="0" smtClean="0"/>
              <a:t>to find </a:t>
            </a:r>
            <a:r>
              <a:rPr lang="en-US" b="0" i="1" dirty="0"/>
              <a:t>a slow-time-scale supervisory control structure that achieves a close-to-optimal </a:t>
            </a:r>
            <a:r>
              <a:rPr lang="en-US" i="1" dirty="0" smtClean="0">
                <a:solidFill>
                  <a:srgbClr val="FF0000"/>
                </a:solidFill>
              </a:rPr>
              <a:t>economic</a:t>
            </a:r>
            <a:r>
              <a:rPr lang="en-US" b="0" i="1" dirty="0" smtClean="0"/>
              <a:t> operation. </a:t>
            </a:r>
          </a:p>
          <a:p>
            <a:pPr marL="0" indent="0">
              <a:buNone/>
            </a:pPr>
            <a:endParaRPr lang="en-US" b="0" i="1" dirty="0" smtClean="0"/>
          </a:p>
          <a:p>
            <a:pPr marL="0" indent="0">
              <a:buNone/>
            </a:pPr>
            <a:r>
              <a:rPr lang="en-US" b="0" i="1" dirty="0"/>
              <a:t/>
            </a:r>
            <a:br>
              <a:rPr lang="en-US" b="0" i="1" dirty="0"/>
            </a:br>
            <a:endParaRPr lang="en-US" b="0" i="1" dirty="0" smtClean="0"/>
          </a:p>
        </p:txBody>
      </p:sp>
      <p:sp>
        <p:nvSpPr>
          <p:cNvPr id="5" name="Text Placeholder 4"/>
          <p:cNvSpPr>
            <a:spLocks noGrp="1"/>
          </p:cNvSpPr>
          <p:nvPr>
            <p:ph type="body" sz="quarter" idx="11"/>
          </p:nvPr>
        </p:nvSpPr>
        <p:spPr/>
        <p:txBody>
          <a:bodyPr/>
          <a:lstStyle/>
          <a:p>
            <a:pPr marL="0" indent="0">
              <a:buNone/>
            </a:pPr>
            <a:r>
              <a:rPr lang="en-US" dirty="0" smtClean="0"/>
              <a:t>Figure 1: Typical </a:t>
            </a:r>
            <a:r>
              <a:rPr lang="en-US" dirty="0"/>
              <a:t>control hierarchy in a chemical plant</a:t>
            </a:r>
          </a:p>
        </p:txBody>
      </p:sp>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43" r="-243"/>
          <a:stretch/>
        </p:blipFill>
        <p:spPr/>
      </p:pic>
      <p:sp>
        <p:nvSpPr>
          <p:cNvPr id="4" name="Oval 3"/>
          <p:cNvSpPr/>
          <p:nvPr/>
        </p:nvSpPr>
        <p:spPr bwMode="auto">
          <a:xfrm>
            <a:off x="5904148" y="1916832"/>
            <a:ext cx="2340260" cy="1152128"/>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8" name="Title 1"/>
          <p:cNvSpPr txBox="1">
            <a:spLocks/>
          </p:cNvSpPr>
          <p:nvPr/>
        </p:nvSpPr>
        <p:spPr bwMode="auto">
          <a:xfrm>
            <a:off x="574675" y="296652"/>
            <a:ext cx="742608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tx1"/>
                </a:solidFill>
                <a:latin typeface="Calisto MT" panose="02040603050505030304" pitchFamily="18" charset="0"/>
                <a:ea typeface="+mj-ea"/>
                <a:cs typeface="+mj-cs"/>
              </a:defRPr>
            </a:lvl1pPr>
            <a:lvl2pPr algn="l" rtl="0" eaLnBrk="0" fontAlgn="base" hangingPunct="0">
              <a:spcBef>
                <a:spcPct val="0"/>
              </a:spcBef>
              <a:spcAft>
                <a:spcPct val="0"/>
              </a:spcAft>
              <a:defRPr sz="3600" b="1">
                <a:solidFill>
                  <a:srgbClr val="003366"/>
                </a:solidFill>
                <a:latin typeface="Arial" charset="0"/>
              </a:defRPr>
            </a:lvl2pPr>
            <a:lvl3pPr algn="l" rtl="0" eaLnBrk="0" fontAlgn="base" hangingPunct="0">
              <a:spcBef>
                <a:spcPct val="0"/>
              </a:spcBef>
              <a:spcAft>
                <a:spcPct val="0"/>
              </a:spcAft>
              <a:defRPr sz="3600" b="1">
                <a:solidFill>
                  <a:srgbClr val="003366"/>
                </a:solidFill>
                <a:latin typeface="Arial" charset="0"/>
              </a:defRPr>
            </a:lvl3pPr>
            <a:lvl4pPr algn="l" rtl="0" eaLnBrk="0" fontAlgn="base" hangingPunct="0">
              <a:spcBef>
                <a:spcPct val="0"/>
              </a:spcBef>
              <a:spcAft>
                <a:spcPct val="0"/>
              </a:spcAft>
              <a:defRPr sz="3600" b="1">
                <a:solidFill>
                  <a:srgbClr val="003366"/>
                </a:solidFill>
                <a:latin typeface="Arial" charset="0"/>
              </a:defRPr>
            </a:lvl4pPr>
            <a:lvl5pPr algn="l" rtl="0" eaLnBrk="0" fontAlgn="base" hangingPunct="0">
              <a:spcBef>
                <a:spcPct val="0"/>
              </a:spcBef>
              <a:spcAft>
                <a:spcPct val="0"/>
              </a:spcAft>
              <a:defRPr sz="3600" b="1">
                <a:solidFill>
                  <a:srgbClr val="003366"/>
                </a:solidFill>
                <a:latin typeface="Arial" charset="0"/>
              </a:defRPr>
            </a:lvl5pPr>
            <a:lvl6pPr marL="457200" algn="l" rtl="0" eaLnBrk="0" fontAlgn="base" hangingPunct="0">
              <a:spcBef>
                <a:spcPct val="0"/>
              </a:spcBef>
              <a:spcAft>
                <a:spcPct val="0"/>
              </a:spcAft>
              <a:defRPr sz="3600" b="1">
                <a:solidFill>
                  <a:srgbClr val="003366"/>
                </a:solidFill>
                <a:latin typeface="Arial" charset="0"/>
              </a:defRPr>
            </a:lvl6pPr>
            <a:lvl7pPr marL="914400" algn="l" rtl="0" eaLnBrk="0" fontAlgn="base" hangingPunct="0">
              <a:spcBef>
                <a:spcPct val="0"/>
              </a:spcBef>
              <a:spcAft>
                <a:spcPct val="0"/>
              </a:spcAft>
              <a:defRPr sz="3600" b="1">
                <a:solidFill>
                  <a:srgbClr val="003366"/>
                </a:solidFill>
                <a:latin typeface="Arial" charset="0"/>
              </a:defRPr>
            </a:lvl7pPr>
            <a:lvl8pPr marL="1371600" algn="l" rtl="0" eaLnBrk="0" fontAlgn="base" hangingPunct="0">
              <a:spcBef>
                <a:spcPct val="0"/>
              </a:spcBef>
              <a:spcAft>
                <a:spcPct val="0"/>
              </a:spcAft>
              <a:defRPr sz="3600" b="1">
                <a:solidFill>
                  <a:srgbClr val="003366"/>
                </a:solidFill>
                <a:latin typeface="Arial" charset="0"/>
              </a:defRPr>
            </a:lvl8pPr>
            <a:lvl9pPr marL="1828800" algn="l" rtl="0" eaLnBrk="0" fontAlgn="base" hangingPunct="0">
              <a:spcBef>
                <a:spcPct val="0"/>
              </a:spcBef>
              <a:spcAft>
                <a:spcPct val="0"/>
              </a:spcAft>
              <a:defRPr sz="3600" b="1">
                <a:solidFill>
                  <a:srgbClr val="003366"/>
                </a:solidFill>
                <a:latin typeface="Arial" charset="0"/>
              </a:defRPr>
            </a:lvl9pPr>
          </a:lstStyle>
          <a:p>
            <a:r>
              <a:rPr lang="en-US" kern="0" dirty="0" smtClean="0"/>
              <a:t>ECONOMIC PLANTWIDE </a:t>
            </a:r>
            <a:r>
              <a:rPr lang="en-US" kern="0" dirty="0" smtClean="0"/>
              <a:t>CONTROL PROCEDURE</a:t>
            </a:r>
            <a:endParaRPr lang="en-US" kern="0" dirty="0"/>
          </a:p>
        </p:txBody>
      </p:sp>
    </p:spTree>
    <p:extLst>
      <p:ext uri="{BB962C8B-B14F-4D97-AF65-F5344CB8AC3E}">
        <p14:creationId xmlns:p14="http://schemas.microsoft.com/office/powerpoint/2010/main" val="40705096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CONCLUSIONS</a:t>
            </a:r>
            <a:endParaRPr lang="en-US" dirty="0"/>
          </a:p>
        </p:txBody>
      </p:sp>
      <p:sp>
        <p:nvSpPr>
          <p:cNvPr id="3" name="Content Placeholder 2"/>
          <p:cNvSpPr>
            <a:spLocks noGrp="1"/>
          </p:cNvSpPr>
          <p:nvPr>
            <p:ph idx="1"/>
          </p:nvPr>
        </p:nvSpPr>
        <p:spPr>
          <a:xfrm>
            <a:off x="422275" y="1628800"/>
            <a:ext cx="8182173" cy="5040560"/>
          </a:xfrm>
        </p:spPr>
        <p:txBody>
          <a:bodyPr/>
          <a:lstStyle/>
          <a:p>
            <a:pPr marL="0" indent="0">
              <a:buNone/>
            </a:pPr>
            <a:r>
              <a:rPr lang="en-US" sz="2400" b="0" dirty="0" smtClean="0"/>
              <a:t>SYSTEMATIC APPROACH TO PLANTWIDE CONTROL:</a:t>
            </a:r>
          </a:p>
          <a:p>
            <a:r>
              <a:rPr lang="en-US" sz="2400" b="0" dirty="0" smtClean="0"/>
              <a:t>Define </a:t>
            </a:r>
            <a:r>
              <a:rPr lang="en-US" sz="2400" b="0" dirty="0" smtClean="0"/>
              <a:t>the cost function and operational constraints</a:t>
            </a:r>
          </a:p>
          <a:p>
            <a:r>
              <a:rPr lang="en-US" sz="2400" b="0" dirty="0"/>
              <a:t>D</a:t>
            </a:r>
            <a:r>
              <a:rPr lang="en-US" sz="2400" b="0" dirty="0" smtClean="0"/>
              <a:t>etermine the active constraints</a:t>
            </a:r>
          </a:p>
          <a:p>
            <a:pPr lvl="1"/>
            <a:r>
              <a:rPr lang="en-US" sz="2400" dirty="0" smtClean="0"/>
              <a:t>possibly</a:t>
            </a:r>
            <a:r>
              <a:rPr lang="en-US" sz="2400" b="0" dirty="0" smtClean="0"/>
              <a:t> based on process </a:t>
            </a:r>
            <a:r>
              <a:rPr lang="en-US" sz="2400" b="0" dirty="0" smtClean="0"/>
              <a:t>insight</a:t>
            </a:r>
          </a:p>
          <a:p>
            <a:r>
              <a:rPr lang="en-US" sz="2600" b="0" dirty="0" smtClean="0"/>
              <a:t>Find CV1’s </a:t>
            </a:r>
            <a:r>
              <a:rPr lang="en-US" sz="2600" b="0" dirty="0" smtClean="0"/>
              <a:t>for </a:t>
            </a:r>
            <a:r>
              <a:rPr lang="en-US" sz="2600" b="0" dirty="0"/>
              <a:t>each </a:t>
            </a:r>
            <a:r>
              <a:rPr lang="en-US" sz="2600" b="0" dirty="0" smtClean="0"/>
              <a:t>steady-state degree </a:t>
            </a:r>
            <a:r>
              <a:rPr lang="en-US" sz="2600" b="0" dirty="0"/>
              <a:t>of </a:t>
            </a:r>
            <a:r>
              <a:rPr lang="en-US" sz="2600" b="0" dirty="0" smtClean="0"/>
              <a:t>freedom:</a:t>
            </a:r>
          </a:p>
          <a:p>
            <a:pPr lvl="1"/>
            <a:r>
              <a:rPr lang="en-US" sz="2000" dirty="0"/>
              <a:t>a</a:t>
            </a:r>
            <a:r>
              <a:rPr lang="en-US" sz="2000" b="0" dirty="0" smtClean="0"/>
              <a:t>ctive </a:t>
            </a:r>
            <a:r>
              <a:rPr lang="en-US" sz="2000" b="0" dirty="0"/>
              <a:t>constraints </a:t>
            </a:r>
            <a:endParaRPr lang="en-US" sz="2000" dirty="0"/>
          </a:p>
          <a:p>
            <a:pPr lvl="1"/>
            <a:r>
              <a:rPr lang="en-US" sz="2000" b="0" dirty="0" smtClean="0"/>
              <a:t>+ </a:t>
            </a:r>
            <a:r>
              <a:rPr lang="en-US" sz="2000" b="0" dirty="0"/>
              <a:t>"self-optimizing" unconstrained variables</a:t>
            </a:r>
            <a:r>
              <a:rPr lang="en-US" sz="2000" b="0" dirty="0" smtClean="0"/>
              <a:t>.</a:t>
            </a:r>
          </a:p>
          <a:p>
            <a:r>
              <a:rPr lang="en-US" sz="2400" b="0" dirty="0" smtClean="0"/>
              <a:t>Determine the TPM location</a:t>
            </a:r>
          </a:p>
          <a:p>
            <a:r>
              <a:rPr lang="en-US" sz="2400" b="0" dirty="0" smtClean="0"/>
              <a:t>Determine the structure of the control layers (pairing</a:t>
            </a:r>
            <a:r>
              <a:rPr lang="en-US" sz="2400" b="0" dirty="0" smtClean="0"/>
              <a:t>)</a:t>
            </a:r>
          </a:p>
          <a:p>
            <a:r>
              <a:rPr lang="en-US" sz="2400" b="0" dirty="0" smtClean="0"/>
              <a:t>11 practical rules</a:t>
            </a:r>
            <a:endParaRPr lang="en-US" sz="2400" b="0" dirty="0" smtClean="0"/>
          </a:p>
          <a:p>
            <a:pPr marL="0" indent="0">
              <a:buNone/>
            </a:pPr>
            <a:endParaRPr lang="en-US" sz="1600" b="0" dirty="0"/>
          </a:p>
        </p:txBody>
      </p:sp>
    </p:spTree>
    <p:extLst>
      <p:ext uri="{BB962C8B-B14F-4D97-AF65-F5344CB8AC3E}">
        <p14:creationId xmlns:p14="http://schemas.microsoft.com/office/powerpoint/2010/main" val="29826686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ECONOMIC PLANTWIDE CONTROL</a:t>
            </a:r>
            <a:endParaRPr lang="en-US" sz="2800" dirty="0"/>
          </a:p>
        </p:txBody>
      </p:sp>
      <p:sp>
        <p:nvSpPr>
          <p:cNvPr id="3" name="Content Placeholder 2"/>
          <p:cNvSpPr>
            <a:spLocks noGrp="1"/>
          </p:cNvSpPr>
          <p:nvPr>
            <p:ph idx="1"/>
          </p:nvPr>
        </p:nvSpPr>
        <p:spPr>
          <a:xfrm>
            <a:off x="422275" y="1124744"/>
            <a:ext cx="8182173" cy="5220580"/>
          </a:xfrm>
        </p:spPr>
        <p:txBody>
          <a:bodyPr/>
          <a:lstStyle/>
          <a:p>
            <a:pPr marL="0" indent="0">
              <a:buNone/>
            </a:pPr>
            <a:r>
              <a:rPr lang="en-US" altLang="nb-NO" sz="2400" dirty="0" smtClean="0">
                <a:latin typeface="Calisto MT" panose="02040603050505030304" pitchFamily="18" charset="0"/>
              </a:rPr>
              <a:t>SUMMARY AND REFERENCES</a:t>
            </a:r>
          </a:p>
          <a:p>
            <a:pPr marL="0" indent="0">
              <a:buNone/>
            </a:pPr>
            <a:endParaRPr lang="en-US" altLang="nb-NO" sz="1100" dirty="0" smtClean="0"/>
          </a:p>
          <a:p>
            <a:r>
              <a:rPr lang="en-US" altLang="nb-NO" dirty="0" smtClean="0"/>
              <a:t>The </a:t>
            </a:r>
            <a:r>
              <a:rPr lang="en-US" altLang="nb-NO" dirty="0"/>
              <a:t>following paper summarizes the procedure: </a:t>
            </a:r>
          </a:p>
          <a:p>
            <a:pPr lvl="1"/>
            <a:r>
              <a:rPr lang="en-US" altLang="nb-NO" dirty="0"/>
              <a:t>S. </a:t>
            </a:r>
            <a:r>
              <a:rPr lang="en-US" altLang="nb-NO" dirty="0" err="1"/>
              <a:t>Skogestad</a:t>
            </a:r>
            <a:r>
              <a:rPr lang="en-US" altLang="nb-NO" dirty="0"/>
              <a:t>, </a:t>
            </a:r>
            <a:r>
              <a:rPr lang="en-US" altLang="nb-NO" dirty="0" smtClean="0"/>
              <a:t>“Control </a:t>
            </a:r>
            <a:r>
              <a:rPr lang="en-US" altLang="nb-NO" dirty="0"/>
              <a:t>structure design for complete chemical </a:t>
            </a:r>
            <a:r>
              <a:rPr lang="en-US" altLang="nb-NO" dirty="0" smtClean="0"/>
              <a:t>plant”, </a:t>
            </a:r>
            <a:r>
              <a:rPr lang="en-US" altLang="nb-NO" i="1" dirty="0"/>
              <a:t>Computers and Chemical Engineering</a:t>
            </a:r>
            <a:r>
              <a:rPr lang="en-US" altLang="nb-NO" dirty="0"/>
              <a:t>, </a:t>
            </a:r>
            <a:r>
              <a:rPr lang="en-US" altLang="nb-NO" b="1" dirty="0"/>
              <a:t>28</a:t>
            </a:r>
            <a:r>
              <a:rPr lang="en-US" altLang="nb-NO" dirty="0"/>
              <a:t> (1-2), 219-234 (2004). </a:t>
            </a:r>
          </a:p>
          <a:p>
            <a:r>
              <a:rPr lang="en-US" altLang="nb-NO" dirty="0"/>
              <a:t>The following paper updates the procedure: </a:t>
            </a:r>
          </a:p>
          <a:p>
            <a:pPr lvl="1"/>
            <a:r>
              <a:rPr lang="en-US" altLang="nb-NO" dirty="0"/>
              <a:t>S. </a:t>
            </a:r>
            <a:r>
              <a:rPr lang="en-US" altLang="nb-NO" dirty="0" err="1"/>
              <a:t>Skogestad</a:t>
            </a:r>
            <a:r>
              <a:rPr lang="en-US" altLang="nb-NO" dirty="0"/>
              <a:t>, “Economic plantwide control”, Book chapter in V. </a:t>
            </a:r>
            <a:r>
              <a:rPr lang="en-US" altLang="nb-NO" dirty="0" err="1"/>
              <a:t>Kariwala</a:t>
            </a:r>
            <a:r>
              <a:rPr lang="en-US" altLang="nb-NO" dirty="0"/>
              <a:t> and V.P. </a:t>
            </a:r>
            <a:r>
              <a:rPr lang="en-US" altLang="nb-NO" dirty="0" err="1"/>
              <a:t>Rangaiah</a:t>
            </a:r>
            <a:r>
              <a:rPr lang="en-US" altLang="nb-NO" dirty="0"/>
              <a:t> (</a:t>
            </a:r>
            <a:r>
              <a:rPr lang="en-US" altLang="nb-NO" dirty="0" err="1"/>
              <a:t>Eds</a:t>
            </a:r>
            <a:r>
              <a:rPr lang="en-US" altLang="nb-NO" dirty="0"/>
              <a:t>), </a:t>
            </a:r>
            <a:r>
              <a:rPr lang="en-US" altLang="nb-NO" i="1" dirty="0"/>
              <a:t>Plant-Wide Control: Recent Developments and Applications”, </a:t>
            </a:r>
            <a:r>
              <a:rPr lang="en-US" altLang="nb-NO" dirty="0"/>
              <a:t>Wiley  (2012).</a:t>
            </a:r>
            <a:r>
              <a:rPr lang="en-US" altLang="nb-NO" sz="2000" dirty="0"/>
              <a:t> </a:t>
            </a:r>
            <a:endParaRPr lang="en-US" altLang="nb-NO" dirty="0" smtClean="0"/>
          </a:p>
          <a:p>
            <a:r>
              <a:rPr lang="en-US" altLang="nb-NO" dirty="0" smtClean="0"/>
              <a:t>There </a:t>
            </a:r>
            <a:r>
              <a:rPr lang="en-US" altLang="nb-NO" dirty="0"/>
              <a:t>are many approaches to plantwide control as discussed </a:t>
            </a:r>
            <a:r>
              <a:rPr lang="en-US" altLang="nb-NO" dirty="0" smtClean="0"/>
              <a:t>in </a:t>
            </a:r>
            <a:r>
              <a:rPr lang="en-US" altLang="nb-NO" dirty="0"/>
              <a:t>the following review paper: </a:t>
            </a:r>
          </a:p>
          <a:p>
            <a:pPr lvl="1"/>
            <a:r>
              <a:rPr lang="en-US" altLang="nb-NO" dirty="0"/>
              <a:t>T. Larsson and S. </a:t>
            </a:r>
            <a:r>
              <a:rPr lang="en-US" altLang="nb-NO" dirty="0" err="1"/>
              <a:t>Skogestad</a:t>
            </a:r>
            <a:r>
              <a:rPr lang="en-US" altLang="nb-NO" dirty="0"/>
              <a:t>, </a:t>
            </a:r>
            <a:r>
              <a:rPr lang="en-US" altLang="nb-NO" dirty="0" smtClean="0"/>
              <a:t>“Plantwide </a:t>
            </a:r>
            <a:r>
              <a:rPr lang="en-US" altLang="nb-NO" dirty="0"/>
              <a:t>control: A review and a new design </a:t>
            </a:r>
            <a:r>
              <a:rPr lang="en-US" altLang="nb-NO" dirty="0" smtClean="0"/>
              <a:t>procedure”, </a:t>
            </a:r>
            <a:r>
              <a:rPr lang="en-US" altLang="nb-NO" i="1" dirty="0"/>
              <a:t>Modeling, Identification and Control</a:t>
            </a:r>
            <a:r>
              <a:rPr lang="en-US" altLang="nb-NO" dirty="0"/>
              <a:t>, </a:t>
            </a:r>
            <a:r>
              <a:rPr lang="en-US" altLang="nb-NO" b="1" dirty="0"/>
              <a:t>21</a:t>
            </a:r>
            <a:r>
              <a:rPr lang="en-US" altLang="nb-NO" dirty="0"/>
              <a:t>, 209-240 (2000). </a:t>
            </a:r>
          </a:p>
          <a:p>
            <a:r>
              <a:rPr lang="en-US" altLang="nb-NO" dirty="0" smtClean="0"/>
              <a:t>More </a:t>
            </a:r>
            <a:r>
              <a:rPr lang="en-US" altLang="nb-NO" dirty="0"/>
              <a:t>information</a:t>
            </a:r>
            <a:r>
              <a:rPr lang="en-US" altLang="nb-NO" dirty="0" smtClean="0"/>
              <a:t>:</a:t>
            </a:r>
          </a:p>
          <a:p>
            <a:pPr lvl="1"/>
            <a:r>
              <a:rPr lang="en-US" altLang="nb-NO" sz="2000" i="1" dirty="0"/>
              <a:t>http://www.nt.ntnu.no/users/skoge/plantwide</a:t>
            </a:r>
          </a:p>
          <a:p>
            <a:pPr marL="457200" lvl="1" indent="0">
              <a:buNone/>
            </a:pPr>
            <a:endParaRPr lang="en-US" altLang="nb-NO" sz="1400" dirty="0"/>
          </a:p>
          <a:p>
            <a:pPr marL="0" indent="0">
              <a:buNone/>
            </a:pPr>
            <a:endParaRPr lang="en-US" sz="1200" dirty="0"/>
          </a:p>
        </p:txBody>
      </p:sp>
    </p:spTree>
    <p:extLst>
      <p:ext uri="{BB962C8B-B14F-4D97-AF65-F5344CB8AC3E}">
        <p14:creationId xmlns:p14="http://schemas.microsoft.com/office/powerpoint/2010/main" val="824468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0" i="1" dirty="0"/>
              <a:t>Decompose the structural decisions into two parts:</a:t>
            </a:r>
          </a:p>
          <a:p>
            <a:pPr marL="0" indent="0">
              <a:buNone/>
            </a:pPr>
            <a:endParaRPr lang="en-US" b="0" i="1" dirty="0" smtClean="0"/>
          </a:p>
          <a:p>
            <a:r>
              <a:rPr lang="en-US" dirty="0">
                <a:solidFill>
                  <a:schemeClr val="bg1">
                    <a:lumMod val="50000"/>
                  </a:schemeClr>
                </a:solidFill>
              </a:rPr>
              <a:t>Top-down part</a:t>
            </a:r>
            <a:r>
              <a:rPr lang="en-US" b="0" dirty="0">
                <a:solidFill>
                  <a:schemeClr val="bg1">
                    <a:lumMod val="50000"/>
                  </a:schemeClr>
                </a:solidFill>
              </a:rPr>
              <a:t>, </a:t>
            </a:r>
            <a:r>
              <a:rPr lang="en-US" b="0" i="1" dirty="0">
                <a:solidFill>
                  <a:schemeClr val="bg1">
                    <a:lumMod val="50000"/>
                  </a:schemeClr>
                </a:solidFill>
              </a:rPr>
              <a:t>which attempts </a:t>
            </a:r>
            <a:r>
              <a:rPr lang="en-US" b="0" i="1" dirty="0" smtClean="0">
                <a:solidFill>
                  <a:schemeClr val="bg1">
                    <a:lumMod val="50000"/>
                  </a:schemeClr>
                </a:solidFill>
              </a:rPr>
              <a:t>to find </a:t>
            </a:r>
            <a:r>
              <a:rPr lang="en-US" b="0" i="1" dirty="0">
                <a:solidFill>
                  <a:schemeClr val="bg1">
                    <a:lumMod val="50000"/>
                  </a:schemeClr>
                </a:solidFill>
              </a:rPr>
              <a:t>a slow-time-scale supervisory control structure that achieves a close-to-optimal </a:t>
            </a:r>
            <a:r>
              <a:rPr lang="en-US" i="1" dirty="0" smtClean="0">
                <a:solidFill>
                  <a:schemeClr val="bg1">
                    <a:lumMod val="50000"/>
                  </a:schemeClr>
                </a:solidFill>
              </a:rPr>
              <a:t>economic</a:t>
            </a:r>
            <a:r>
              <a:rPr lang="en-US" b="0" i="1" dirty="0" smtClean="0">
                <a:solidFill>
                  <a:schemeClr val="bg1">
                    <a:lumMod val="50000"/>
                  </a:schemeClr>
                </a:solidFill>
              </a:rPr>
              <a:t> operation. </a:t>
            </a:r>
          </a:p>
          <a:p>
            <a:pPr marL="0" indent="0">
              <a:buNone/>
            </a:pPr>
            <a:endParaRPr lang="en-US" b="0" i="1" dirty="0" smtClean="0"/>
          </a:p>
          <a:p>
            <a:r>
              <a:rPr lang="en-US" dirty="0" smtClean="0"/>
              <a:t>Bottom </a:t>
            </a:r>
            <a:r>
              <a:rPr lang="en-US" dirty="0"/>
              <a:t>- up </a:t>
            </a:r>
            <a:r>
              <a:rPr lang="en-US" dirty="0" smtClean="0"/>
              <a:t>part</a:t>
            </a:r>
            <a:r>
              <a:rPr lang="en-US" b="0" dirty="0" smtClean="0"/>
              <a:t>, </a:t>
            </a:r>
            <a:r>
              <a:rPr lang="en-US" b="0" i="1" dirty="0"/>
              <a:t>that aims to design </a:t>
            </a:r>
            <a:r>
              <a:rPr lang="en-US" b="0" i="1" dirty="0" smtClean="0"/>
              <a:t>a stable </a:t>
            </a:r>
            <a:r>
              <a:rPr lang="en-US" b="0" i="1" dirty="0"/>
              <a:t>and robust</a:t>
            </a:r>
            <a:r>
              <a:rPr lang="en-US" b="0" i="1" dirty="0" smtClean="0"/>
              <a:t> </a:t>
            </a:r>
            <a:r>
              <a:rPr lang="en-US" b="0" i="1" dirty="0"/>
              <a:t>fast-time-scale </a:t>
            </a:r>
            <a:r>
              <a:rPr lang="en-US" i="1" dirty="0">
                <a:solidFill>
                  <a:srgbClr val="FF0000"/>
                </a:solidFill>
              </a:rPr>
              <a:t>regulatory</a:t>
            </a:r>
            <a:r>
              <a:rPr lang="en-US" b="0" i="1" dirty="0"/>
              <a:t> control </a:t>
            </a:r>
            <a:r>
              <a:rPr lang="en-US" b="0" i="1" dirty="0" smtClean="0"/>
              <a:t>structure, </a:t>
            </a:r>
            <a:r>
              <a:rPr lang="en-US" b="0" i="1" dirty="0" smtClean="0"/>
              <a:t>which</a:t>
            </a:r>
            <a:r>
              <a:rPr lang="en-US" b="0" i="1" dirty="0" smtClean="0"/>
              <a:t> stabilizes the plant and follows the setpoints from the supervisory layer</a:t>
            </a:r>
            <a:r>
              <a:rPr lang="en-US" b="0" dirty="0" smtClean="0"/>
              <a:t>.</a:t>
            </a:r>
            <a:r>
              <a:rPr lang="en-US" b="0" i="1" dirty="0"/>
              <a:t/>
            </a:r>
            <a:br>
              <a:rPr lang="en-US" b="0" i="1" dirty="0"/>
            </a:br>
            <a:endParaRPr lang="en-US" b="0" i="1" dirty="0" smtClean="0"/>
          </a:p>
        </p:txBody>
      </p:sp>
      <p:sp>
        <p:nvSpPr>
          <p:cNvPr id="5" name="Text Placeholder 4"/>
          <p:cNvSpPr>
            <a:spLocks noGrp="1"/>
          </p:cNvSpPr>
          <p:nvPr>
            <p:ph type="body" sz="quarter" idx="11"/>
          </p:nvPr>
        </p:nvSpPr>
        <p:spPr/>
        <p:txBody>
          <a:bodyPr/>
          <a:lstStyle/>
          <a:p>
            <a:pPr marL="0" indent="0">
              <a:buNone/>
            </a:pPr>
            <a:r>
              <a:rPr lang="en-US" dirty="0" smtClean="0"/>
              <a:t>Figure 1: Typical </a:t>
            </a:r>
            <a:r>
              <a:rPr lang="en-US" dirty="0"/>
              <a:t>control hierarchy in a chemical plant</a:t>
            </a:r>
          </a:p>
        </p:txBody>
      </p:sp>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43" r="-243"/>
          <a:stretch/>
        </p:blipFill>
        <p:spPr/>
      </p:pic>
      <p:sp>
        <p:nvSpPr>
          <p:cNvPr id="6" name="Oval 5"/>
          <p:cNvSpPr/>
          <p:nvPr/>
        </p:nvSpPr>
        <p:spPr bwMode="auto">
          <a:xfrm>
            <a:off x="5904148" y="2888940"/>
            <a:ext cx="2340260" cy="1368152"/>
          </a:xfrm>
          <a:prstGeom prst="ellipse">
            <a:avLst/>
          </a:prstGeom>
          <a:noFill/>
          <a:ln w="254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9" name="Title 1"/>
          <p:cNvSpPr txBox="1">
            <a:spLocks/>
          </p:cNvSpPr>
          <p:nvPr/>
        </p:nvSpPr>
        <p:spPr bwMode="auto">
          <a:xfrm>
            <a:off x="574675" y="296652"/>
            <a:ext cx="742608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chemeClr val="tx1"/>
                </a:solidFill>
                <a:latin typeface="Calisto MT" panose="02040603050505030304" pitchFamily="18" charset="0"/>
                <a:ea typeface="+mj-ea"/>
                <a:cs typeface="+mj-cs"/>
              </a:defRPr>
            </a:lvl1pPr>
            <a:lvl2pPr algn="l" rtl="0" eaLnBrk="0" fontAlgn="base" hangingPunct="0">
              <a:spcBef>
                <a:spcPct val="0"/>
              </a:spcBef>
              <a:spcAft>
                <a:spcPct val="0"/>
              </a:spcAft>
              <a:defRPr sz="3600" b="1">
                <a:solidFill>
                  <a:srgbClr val="003366"/>
                </a:solidFill>
                <a:latin typeface="Arial" charset="0"/>
              </a:defRPr>
            </a:lvl2pPr>
            <a:lvl3pPr algn="l" rtl="0" eaLnBrk="0" fontAlgn="base" hangingPunct="0">
              <a:spcBef>
                <a:spcPct val="0"/>
              </a:spcBef>
              <a:spcAft>
                <a:spcPct val="0"/>
              </a:spcAft>
              <a:defRPr sz="3600" b="1">
                <a:solidFill>
                  <a:srgbClr val="003366"/>
                </a:solidFill>
                <a:latin typeface="Arial" charset="0"/>
              </a:defRPr>
            </a:lvl3pPr>
            <a:lvl4pPr algn="l" rtl="0" eaLnBrk="0" fontAlgn="base" hangingPunct="0">
              <a:spcBef>
                <a:spcPct val="0"/>
              </a:spcBef>
              <a:spcAft>
                <a:spcPct val="0"/>
              </a:spcAft>
              <a:defRPr sz="3600" b="1">
                <a:solidFill>
                  <a:srgbClr val="003366"/>
                </a:solidFill>
                <a:latin typeface="Arial" charset="0"/>
              </a:defRPr>
            </a:lvl4pPr>
            <a:lvl5pPr algn="l" rtl="0" eaLnBrk="0" fontAlgn="base" hangingPunct="0">
              <a:spcBef>
                <a:spcPct val="0"/>
              </a:spcBef>
              <a:spcAft>
                <a:spcPct val="0"/>
              </a:spcAft>
              <a:defRPr sz="3600" b="1">
                <a:solidFill>
                  <a:srgbClr val="003366"/>
                </a:solidFill>
                <a:latin typeface="Arial" charset="0"/>
              </a:defRPr>
            </a:lvl5pPr>
            <a:lvl6pPr marL="457200" algn="l" rtl="0" eaLnBrk="0" fontAlgn="base" hangingPunct="0">
              <a:spcBef>
                <a:spcPct val="0"/>
              </a:spcBef>
              <a:spcAft>
                <a:spcPct val="0"/>
              </a:spcAft>
              <a:defRPr sz="3600" b="1">
                <a:solidFill>
                  <a:srgbClr val="003366"/>
                </a:solidFill>
                <a:latin typeface="Arial" charset="0"/>
              </a:defRPr>
            </a:lvl6pPr>
            <a:lvl7pPr marL="914400" algn="l" rtl="0" eaLnBrk="0" fontAlgn="base" hangingPunct="0">
              <a:spcBef>
                <a:spcPct val="0"/>
              </a:spcBef>
              <a:spcAft>
                <a:spcPct val="0"/>
              </a:spcAft>
              <a:defRPr sz="3600" b="1">
                <a:solidFill>
                  <a:srgbClr val="003366"/>
                </a:solidFill>
                <a:latin typeface="Arial" charset="0"/>
              </a:defRPr>
            </a:lvl7pPr>
            <a:lvl8pPr marL="1371600" algn="l" rtl="0" eaLnBrk="0" fontAlgn="base" hangingPunct="0">
              <a:spcBef>
                <a:spcPct val="0"/>
              </a:spcBef>
              <a:spcAft>
                <a:spcPct val="0"/>
              </a:spcAft>
              <a:defRPr sz="3600" b="1">
                <a:solidFill>
                  <a:srgbClr val="003366"/>
                </a:solidFill>
                <a:latin typeface="Arial" charset="0"/>
              </a:defRPr>
            </a:lvl8pPr>
            <a:lvl9pPr marL="1828800" algn="l" rtl="0" eaLnBrk="0" fontAlgn="base" hangingPunct="0">
              <a:spcBef>
                <a:spcPct val="0"/>
              </a:spcBef>
              <a:spcAft>
                <a:spcPct val="0"/>
              </a:spcAft>
              <a:defRPr sz="3600" b="1">
                <a:solidFill>
                  <a:srgbClr val="003366"/>
                </a:solidFill>
                <a:latin typeface="Arial" charset="0"/>
              </a:defRPr>
            </a:lvl9pPr>
          </a:lstStyle>
          <a:p>
            <a:r>
              <a:rPr lang="en-US" kern="0" dirty="0" smtClean="0"/>
              <a:t>ECONOMIC PLANTWIDE </a:t>
            </a:r>
            <a:r>
              <a:rPr lang="en-US" kern="0" dirty="0" smtClean="0"/>
              <a:t>CONTROL PROCEDURE</a:t>
            </a:r>
            <a:endParaRPr lang="en-US" kern="0" dirty="0"/>
          </a:p>
        </p:txBody>
      </p:sp>
    </p:spTree>
    <p:extLst>
      <p:ext uri="{BB962C8B-B14F-4D97-AF65-F5344CB8AC3E}">
        <p14:creationId xmlns:p14="http://schemas.microsoft.com/office/powerpoint/2010/main" val="1729390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quarter" idx="10"/>
          </p:nvPr>
        </p:nvSpPr>
        <p:spPr/>
        <p:txBody>
          <a:bodyPr/>
          <a:lstStyle/>
          <a:p>
            <a:pPr>
              <a:defRPr/>
            </a:pPr>
            <a:endParaRPr lang="nn-NO"/>
          </a:p>
          <a:p>
            <a:pPr>
              <a:defRPr/>
            </a:pPr>
            <a:r>
              <a:rPr lang="nn-NO"/>
              <a:t> </a:t>
            </a:r>
          </a:p>
          <a:p>
            <a:pPr>
              <a:defRPr/>
            </a:pPr>
            <a:endParaRPr lang="nn-NO"/>
          </a:p>
        </p:txBody>
      </p:sp>
      <p:sp>
        <p:nvSpPr>
          <p:cNvPr id="11" name="Footer Placeholder 4"/>
          <p:cNvSpPr>
            <a:spLocks noGrp="1"/>
          </p:cNvSpPr>
          <p:nvPr>
            <p:ph type="ftr" sz="quarter" idx="11"/>
          </p:nvPr>
        </p:nvSpPr>
        <p:spPr/>
        <p:txBody>
          <a:bodyPr/>
          <a:lstStyle/>
          <a:p>
            <a:pPr>
              <a:defRPr/>
            </a:pPr>
            <a:endParaRPr lang="nn-NO"/>
          </a:p>
          <a:p>
            <a:pPr>
              <a:defRPr/>
            </a:pPr>
            <a:endParaRPr lang="nn-NO"/>
          </a:p>
        </p:txBody>
      </p:sp>
      <p:sp>
        <p:nvSpPr>
          <p:cNvPr id="21509" name="Rectangle 3"/>
          <p:cNvSpPr>
            <a:spLocks noGrp="1" noChangeArrowheads="1"/>
          </p:cNvSpPr>
          <p:nvPr>
            <p:ph type="title"/>
          </p:nvPr>
        </p:nvSpPr>
        <p:spPr>
          <a:xfrm>
            <a:off x="379734" y="-135396"/>
            <a:ext cx="8440738" cy="914400"/>
          </a:xfrm>
        </p:spPr>
        <p:txBody>
          <a:bodyPr/>
          <a:lstStyle/>
          <a:p>
            <a:r>
              <a:rPr lang="en-US" altLang="nb-NO" dirty="0" smtClean="0"/>
              <a:t> </a:t>
            </a:r>
          </a:p>
        </p:txBody>
      </p:sp>
      <p:sp>
        <p:nvSpPr>
          <p:cNvPr id="21510" name="Rectangle 4"/>
          <p:cNvSpPr>
            <a:spLocks noGrp="1" noChangeArrowheads="1"/>
          </p:cNvSpPr>
          <p:nvPr>
            <p:ph type="body" idx="1"/>
          </p:nvPr>
        </p:nvSpPr>
        <p:spPr>
          <a:xfrm>
            <a:off x="143508" y="1052736"/>
            <a:ext cx="6176875" cy="4525963"/>
          </a:xfrm>
        </p:spPr>
        <p:txBody>
          <a:bodyPr/>
          <a:lstStyle/>
          <a:p>
            <a:pPr marL="514350" indent="-514350">
              <a:buFont typeface="+mj-lt"/>
              <a:buAutoNum type="romanUcPeriod"/>
            </a:pPr>
            <a:r>
              <a:rPr lang="en-US" altLang="nb-NO" sz="2400" b="1" dirty="0" smtClean="0">
                <a:solidFill>
                  <a:schemeClr val="tx1"/>
                </a:solidFill>
                <a:latin typeface="Calibri" panose="020F0502020204030204" pitchFamily="34" charset="0"/>
              </a:rPr>
              <a:t>Top Down </a:t>
            </a:r>
          </a:p>
          <a:p>
            <a:pPr lvl="2"/>
            <a:r>
              <a:rPr lang="en-US" altLang="nb-NO" sz="1800" b="1" dirty="0" smtClean="0">
                <a:solidFill>
                  <a:schemeClr val="tx1"/>
                </a:solidFill>
                <a:latin typeface="Calibri" panose="020F0502020204030204" pitchFamily="34" charset="0"/>
              </a:rPr>
              <a:t>Step S1:</a:t>
            </a:r>
            <a:r>
              <a:rPr lang="en-US" altLang="nb-NO" sz="1800" dirty="0" smtClean="0">
                <a:solidFill>
                  <a:schemeClr val="tx1"/>
                </a:solidFill>
                <a:latin typeface="Calibri" panose="020F0502020204030204" pitchFamily="34" charset="0"/>
              </a:rPr>
              <a:t> </a:t>
            </a:r>
            <a:r>
              <a:rPr lang="en-US" altLang="nb-NO" sz="1800" i="1" dirty="0" smtClean="0">
                <a:solidFill>
                  <a:schemeClr val="tx1"/>
                </a:solidFill>
                <a:latin typeface="Calibri" panose="020F0502020204030204" pitchFamily="34" charset="0"/>
              </a:rPr>
              <a:t>Define </a:t>
            </a:r>
            <a:r>
              <a:rPr lang="en-US" altLang="nb-NO" sz="1800" i="1" dirty="0" smtClean="0">
                <a:solidFill>
                  <a:srgbClr val="FF0000"/>
                </a:solidFill>
                <a:latin typeface="Calibri" panose="020F0502020204030204" pitchFamily="34" charset="0"/>
              </a:rPr>
              <a:t>operational objectives </a:t>
            </a:r>
            <a:r>
              <a:rPr lang="en-US" altLang="nb-NO" sz="1800" i="1" dirty="0" smtClean="0">
                <a:solidFill>
                  <a:schemeClr val="tx1"/>
                </a:solidFill>
                <a:latin typeface="Calibri" panose="020F0502020204030204" pitchFamily="34" charset="0"/>
              </a:rPr>
              <a:t>(optimal operation)</a:t>
            </a:r>
          </a:p>
          <a:p>
            <a:pPr lvl="3"/>
            <a:r>
              <a:rPr lang="en-US" altLang="nb-NO" sz="1800" dirty="0" smtClean="0">
                <a:solidFill>
                  <a:schemeClr val="tx1"/>
                </a:solidFill>
                <a:latin typeface="Calibri" panose="020F0502020204030204" pitchFamily="34" charset="0"/>
              </a:rPr>
              <a:t>Cost function J (to be minimized)</a:t>
            </a:r>
          </a:p>
          <a:p>
            <a:pPr lvl="3"/>
            <a:r>
              <a:rPr lang="en-US" altLang="nb-NO" sz="1800" dirty="0" smtClean="0">
                <a:solidFill>
                  <a:schemeClr val="tx1"/>
                </a:solidFill>
                <a:latin typeface="Calibri" panose="020F0502020204030204" pitchFamily="34" charset="0"/>
              </a:rPr>
              <a:t>Operational constraints</a:t>
            </a:r>
          </a:p>
          <a:p>
            <a:pPr lvl="2"/>
            <a:r>
              <a:rPr lang="en-US" altLang="nb-NO" sz="1800" b="1" dirty="0" smtClean="0">
                <a:solidFill>
                  <a:schemeClr val="tx1"/>
                </a:solidFill>
                <a:latin typeface="Calibri" panose="020F0502020204030204" pitchFamily="34" charset="0"/>
              </a:rPr>
              <a:t>Step S2:</a:t>
            </a:r>
            <a:r>
              <a:rPr lang="en-US" altLang="nb-NO" sz="1800" dirty="0" smtClean="0">
                <a:solidFill>
                  <a:schemeClr val="tx1"/>
                </a:solidFill>
                <a:latin typeface="Calibri" panose="020F0502020204030204" pitchFamily="34" charset="0"/>
              </a:rPr>
              <a:t> </a:t>
            </a:r>
            <a:r>
              <a:rPr lang="en-US" altLang="nb-NO" sz="1800" i="1" dirty="0" smtClean="0">
                <a:solidFill>
                  <a:schemeClr val="tx1"/>
                </a:solidFill>
                <a:latin typeface="Calibri" panose="020F0502020204030204" pitchFamily="34" charset="0"/>
              </a:rPr>
              <a:t>Identify degrees of freedom (MVs) and </a:t>
            </a:r>
            <a:r>
              <a:rPr lang="en-US" altLang="nb-NO" sz="1800" i="1" dirty="0" smtClean="0">
                <a:solidFill>
                  <a:srgbClr val="FF0000"/>
                </a:solidFill>
                <a:latin typeface="Calibri" panose="020F0502020204030204" pitchFamily="34" charset="0"/>
              </a:rPr>
              <a:t>optimize </a:t>
            </a:r>
            <a:r>
              <a:rPr lang="en-US" altLang="nb-NO" sz="1800" i="1" dirty="0" smtClean="0">
                <a:solidFill>
                  <a:schemeClr val="tx1"/>
                </a:solidFill>
                <a:latin typeface="Calibri" panose="020F0502020204030204" pitchFamily="34" charset="0"/>
              </a:rPr>
              <a:t>for expected disturbances</a:t>
            </a:r>
          </a:p>
          <a:p>
            <a:pPr lvl="2"/>
            <a:r>
              <a:rPr lang="en-US" altLang="nb-NO" sz="1800" b="1" dirty="0" smtClean="0">
                <a:solidFill>
                  <a:schemeClr val="tx1"/>
                </a:solidFill>
                <a:latin typeface="Calibri" panose="020F0502020204030204" pitchFamily="34" charset="0"/>
              </a:rPr>
              <a:t>Step S3</a:t>
            </a:r>
            <a:r>
              <a:rPr lang="en-US" altLang="nb-NO" sz="1800" dirty="0" smtClean="0">
                <a:solidFill>
                  <a:schemeClr val="tx1"/>
                </a:solidFill>
                <a:latin typeface="Calibri" panose="020F0502020204030204" pitchFamily="34" charset="0"/>
              </a:rPr>
              <a:t>: </a:t>
            </a:r>
            <a:r>
              <a:rPr lang="en-US" altLang="nb-NO" sz="1800" i="1" dirty="0" smtClean="0">
                <a:solidFill>
                  <a:schemeClr val="tx1"/>
                </a:solidFill>
                <a:latin typeface="Calibri" panose="020F0502020204030204" pitchFamily="34" charset="0"/>
              </a:rPr>
              <a:t>Select primary controlled variables </a:t>
            </a:r>
            <a:r>
              <a:rPr lang="en-US" altLang="nb-NO" sz="1800" i="1" dirty="0" smtClean="0">
                <a:solidFill>
                  <a:srgbClr val="FF0000"/>
                </a:solidFill>
                <a:latin typeface="Calibri" panose="020F0502020204030204" pitchFamily="34" charset="0"/>
              </a:rPr>
              <a:t>CV</a:t>
            </a:r>
            <a:r>
              <a:rPr lang="en-US" altLang="nb-NO" sz="1800" i="1" baseline="-25000" dirty="0" smtClean="0">
                <a:solidFill>
                  <a:srgbClr val="FF0000"/>
                </a:solidFill>
                <a:latin typeface="Calibri" panose="020F0502020204030204" pitchFamily="34" charset="0"/>
              </a:rPr>
              <a:t>1</a:t>
            </a:r>
            <a:r>
              <a:rPr lang="en-US" altLang="nb-NO" sz="1800" i="1" dirty="0" smtClean="0">
                <a:solidFill>
                  <a:schemeClr val="tx1"/>
                </a:solidFill>
                <a:latin typeface="Calibri" panose="020F0502020204030204" pitchFamily="34" charset="0"/>
              </a:rPr>
              <a:t> (economic CVs) </a:t>
            </a:r>
            <a:endParaRPr lang="nb-NO" altLang="nb-NO" sz="1800" i="1" dirty="0" smtClean="0">
              <a:solidFill>
                <a:schemeClr val="tx1"/>
              </a:solidFill>
              <a:latin typeface="Calibri" panose="020F0502020204030204" pitchFamily="34" charset="0"/>
            </a:endParaRPr>
          </a:p>
          <a:p>
            <a:pPr lvl="2"/>
            <a:r>
              <a:rPr lang="nb-NO" altLang="nb-NO" sz="1800" b="1" dirty="0" err="1" smtClean="0">
                <a:solidFill>
                  <a:schemeClr val="tx1"/>
                </a:solidFill>
                <a:latin typeface="Calibri" panose="020F0502020204030204" pitchFamily="34" charset="0"/>
              </a:rPr>
              <a:t>Step</a:t>
            </a:r>
            <a:r>
              <a:rPr lang="nb-NO" altLang="nb-NO" sz="1800" b="1" dirty="0" smtClean="0">
                <a:solidFill>
                  <a:schemeClr val="tx1"/>
                </a:solidFill>
                <a:latin typeface="Calibri" panose="020F0502020204030204" pitchFamily="34" charset="0"/>
              </a:rPr>
              <a:t> S4:</a:t>
            </a:r>
            <a:r>
              <a:rPr lang="nb-NO" altLang="nb-NO" sz="1800" dirty="0" smtClean="0">
                <a:solidFill>
                  <a:schemeClr val="tx1"/>
                </a:solidFill>
                <a:latin typeface="Calibri" panose="020F0502020204030204" pitchFamily="34" charset="0"/>
              </a:rPr>
              <a:t> </a:t>
            </a:r>
            <a:r>
              <a:rPr lang="nb-NO" altLang="nb-NO" sz="1800" i="1" dirty="0" err="1" smtClean="0">
                <a:solidFill>
                  <a:schemeClr val="tx1"/>
                </a:solidFill>
                <a:latin typeface="Calibri" panose="020F0502020204030204" pitchFamily="34" charset="0"/>
              </a:rPr>
              <a:t>Where</a:t>
            </a:r>
            <a:r>
              <a:rPr lang="nb-NO" altLang="nb-NO" sz="1800" i="1" dirty="0" smtClean="0">
                <a:solidFill>
                  <a:schemeClr val="tx1"/>
                </a:solidFill>
                <a:latin typeface="Calibri" panose="020F0502020204030204" pitchFamily="34" charset="0"/>
              </a:rPr>
              <a:t> to </a:t>
            </a:r>
            <a:r>
              <a:rPr lang="nb-NO" altLang="nb-NO" sz="1800" i="1" dirty="0" err="1" smtClean="0">
                <a:solidFill>
                  <a:schemeClr val="tx1"/>
                </a:solidFill>
                <a:latin typeface="Calibri" panose="020F0502020204030204" pitchFamily="34" charset="0"/>
              </a:rPr>
              <a:t>set</a:t>
            </a:r>
            <a:r>
              <a:rPr lang="nb-NO" altLang="nb-NO" sz="1800" i="1" dirty="0" smtClean="0">
                <a:solidFill>
                  <a:schemeClr val="tx1"/>
                </a:solidFill>
                <a:latin typeface="Calibri" panose="020F0502020204030204" pitchFamily="34" charset="0"/>
              </a:rPr>
              <a:t> </a:t>
            </a:r>
            <a:r>
              <a:rPr lang="nb-NO" altLang="nb-NO" sz="1800" i="1" dirty="0" err="1" smtClean="0">
                <a:solidFill>
                  <a:schemeClr val="tx1"/>
                </a:solidFill>
                <a:latin typeface="Calibri" panose="020F0502020204030204" pitchFamily="34" charset="0"/>
              </a:rPr>
              <a:t>the</a:t>
            </a:r>
            <a:r>
              <a:rPr lang="nb-NO" altLang="nb-NO" sz="1800" i="1" dirty="0" smtClean="0">
                <a:solidFill>
                  <a:schemeClr val="tx1"/>
                </a:solidFill>
                <a:latin typeface="Calibri" panose="020F0502020204030204" pitchFamily="34" charset="0"/>
              </a:rPr>
              <a:t> </a:t>
            </a:r>
            <a:r>
              <a:rPr lang="nb-NO" altLang="nb-NO" sz="1800" i="1" dirty="0" err="1" smtClean="0">
                <a:solidFill>
                  <a:schemeClr val="tx1"/>
                </a:solidFill>
                <a:latin typeface="Calibri" panose="020F0502020204030204" pitchFamily="34" charset="0"/>
              </a:rPr>
              <a:t>production</a:t>
            </a:r>
            <a:r>
              <a:rPr lang="nb-NO" altLang="nb-NO" sz="1800" i="1" dirty="0" smtClean="0">
                <a:solidFill>
                  <a:schemeClr val="tx1"/>
                </a:solidFill>
                <a:latin typeface="Calibri" panose="020F0502020204030204" pitchFamily="34" charset="0"/>
              </a:rPr>
              <a:t> rate? </a:t>
            </a:r>
            <a:r>
              <a:rPr lang="nb-NO" altLang="nb-NO" sz="1800" dirty="0" smtClean="0">
                <a:solidFill>
                  <a:srgbClr val="FF0000"/>
                </a:solidFill>
                <a:latin typeface="Calibri" panose="020F0502020204030204" pitchFamily="34" charset="0"/>
              </a:rPr>
              <a:t>(TPM)</a:t>
            </a:r>
            <a:endParaRPr lang="en-US" altLang="nb-NO" sz="1800" dirty="0" smtClean="0">
              <a:solidFill>
                <a:srgbClr val="FF0000"/>
              </a:solidFill>
              <a:latin typeface="Calibri" panose="020F0502020204030204" pitchFamily="34" charset="0"/>
            </a:endParaRPr>
          </a:p>
          <a:p>
            <a:pPr marL="514350" indent="-514350">
              <a:buFont typeface="+mj-lt"/>
              <a:buAutoNum type="romanUcPeriod"/>
            </a:pPr>
            <a:r>
              <a:rPr lang="en-US" altLang="nb-NO" sz="2400" b="1" dirty="0" smtClean="0">
                <a:solidFill>
                  <a:schemeClr val="tx1"/>
                </a:solidFill>
                <a:latin typeface="Calibri" panose="020F0502020204030204" pitchFamily="34" charset="0"/>
              </a:rPr>
              <a:t>Bottom Up</a:t>
            </a:r>
            <a:r>
              <a:rPr lang="en-US" altLang="nb-NO" sz="1600" b="1" dirty="0" smtClean="0">
                <a:solidFill>
                  <a:schemeClr val="tx1"/>
                </a:solidFill>
                <a:latin typeface="Calibri" panose="020F0502020204030204" pitchFamily="34" charset="0"/>
              </a:rPr>
              <a:t> </a:t>
            </a:r>
          </a:p>
          <a:p>
            <a:pPr lvl="2"/>
            <a:r>
              <a:rPr lang="en-US" altLang="nb-NO" sz="1800" b="1" dirty="0" smtClean="0">
                <a:solidFill>
                  <a:schemeClr val="tx1"/>
                </a:solidFill>
                <a:latin typeface="Calibri" panose="020F0502020204030204" pitchFamily="34" charset="0"/>
              </a:rPr>
              <a:t>Step S5</a:t>
            </a:r>
            <a:r>
              <a:rPr lang="en-US" altLang="nb-NO" sz="1800" dirty="0" smtClean="0">
                <a:solidFill>
                  <a:schemeClr val="tx1"/>
                </a:solidFill>
                <a:latin typeface="Calibri" panose="020F0502020204030204" pitchFamily="34" charset="0"/>
              </a:rPr>
              <a:t>: </a:t>
            </a:r>
            <a:r>
              <a:rPr lang="en-US" altLang="nb-NO" sz="1800" b="1" i="1" dirty="0" smtClean="0">
                <a:solidFill>
                  <a:srgbClr val="FF0000"/>
                </a:solidFill>
                <a:latin typeface="Calibri" panose="020F0502020204030204" pitchFamily="34" charset="0"/>
              </a:rPr>
              <a:t>Regulatory / stabilizing control </a:t>
            </a:r>
            <a:r>
              <a:rPr lang="en-US" altLang="nb-NO" sz="1800" i="1" dirty="0" smtClean="0">
                <a:solidFill>
                  <a:schemeClr val="tx1"/>
                </a:solidFill>
                <a:latin typeface="Calibri" panose="020F0502020204030204" pitchFamily="34" charset="0"/>
              </a:rPr>
              <a:t>(PID layer)</a:t>
            </a:r>
          </a:p>
          <a:p>
            <a:pPr lvl="3"/>
            <a:r>
              <a:rPr lang="en-US" altLang="nb-NO" sz="1800" dirty="0" smtClean="0">
                <a:solidFill>
                  <a:schemeClr val="tx1"/>
                </a:solidFill>
                <a:latin typeface="Calibri" panose="020F0502020204030204" pitchFamily="34" charset="0"/>
              </a:rPr>
              <a:t>What more to control </a:t>
            </a:r>
            <a:r>
              <a:rPr lang="en-US" altLang="nb-NO" sz="1800" dirty="0" smtClean="0">
                <a:solidFill>
                  <a:srgbClr val="FF0000"/>
                </a:solidFill>
                <a:latin typeface="Calibri" panose="020F0502020204030204" pitchFamily="34" charset="0"/>
              </a:rPr>
              <a:t>CV</a:t>
            </a:r>
            <a:r>
              <a:rPr lang="en-US" altLang="nb-NO" sz="1800" baseline="-25000" dirty="0" smtClean="0">
                <a:solidFill>
                  <a:srgbClr val="FF0000"/>
                </a:solidFill>
                <a:latin typeface="Calibri" panose="020F0502020204030204" pitchFamily="34" charset="0"/>
              </a:rPr>
              <a:t>2</a:t>
            </a:r>
            <a:r>
              <a:rPr lang="en-US" altLang="nb-NO" sz="1800" dirty="0">
                <a:solidFill>
                  <a:schemeClr val="tx1"/>
                </a:solidFill>
                <a:latin typeface="Calibri" panose="020F0502020204030204" pitchFamily="34" charset="0"/>
              </a:rPr>
              <a:t> </a:t>
            </a:r>
            <a:r>
              <a:rPr lang="en-US" altLang="nb-NO" sz="1800" dirty="0" smtClean="0">
                <a:solidFill>
                  <a:schemeClr val="tx1"/>
                </a:solidFill>
                <a:latin typeface="Calibri" panose="020F0502020204030204" pitchFamily="34" charset="0"/>
              </a:rPr>
              <a:t>(stabilizing CVs)?</a:t>
            </a:r>
          </a:p>
          <a:p>
            <a:pPr lvl="3"/>
            <a:r>
              <a:rPr lang="en-US" altLang="nb-NO" sz="1800" dirty="0" smtClean="0">
                <a:solidFill>
                  <a:schemeClr val="tx1"/>
                </a:solidFill>
                <a:latin typeface="Calibri" panose="020F0502020204030204" pitchFamily="34" charset="0"/>
              </a:rPr>
              <a:t>Pairing of inputs and outputs</a:t>
            </a:r>
          </a:p>
          <a:p>
            <a:pPr lvl="2"/>
            <a:r>
              <a:rPr lang="en-US" altLang="nb-NO" sz="1800" b="1" dirty="0" smtClean="0">
                <a:solidFill>
                  <a:schemeClr val="tx1"/>
                </a:solidFill>
                <a:latin typeface="Calibri" panose="020F0502020204030204" pitchFamily="34" charset="0"/>
              </a:rPr>
              <a:t>Step S6:</a:t>
            </a:r>
            <a:r>
              <a:rPr lang="en-US" altLang="nb-NO" sz="1800" dirty="0" smtClean="0">
                <a:solidFill>
                  <a:schemeClr val="tx1"/>
                </a:solidFill>
                <a:latin typeface="Calibri" panose="020F0502020204030204" pitchFamily="34" charset="0"/>
              </a:rPr>
              <a:t> </a:t>
            </a:r>
            <a:r>
              <a:rPr lang="en-US" altLang="nb-NO" sz="1800" i="1" dirty="0" smtClean="0">
                <a:solidFill>
                  <a:schemeClr val="tx1"/>
                </a:solidFill>
                <a:latin typeface="Calibri" panose="020F0502020204030204" pitchFamily="34" charset="0"/>
              </a:rPr>
              <a:t>Supervisory control (MPC layer)</a:t>
            </a:r>
          </a:p>
          <a:p>
            <a:pPr lvl="2"/>
            <a:r>
              <a:rPr lang="en-US" altLang="nb-NO" sz="1800" b="1" dirty="0" smtClean="0">
                <a:solidFill>
                  <a:schemeClr val="tx1"/>
                </a:solidFill>
                <a:latin typeface="Calibri" panose="020F0502020204030204" pitchFamily="34" charset="0"/>
              </a:rPr>
              <a:t>Step S7:</a:t>
            </a:r>
            <a:r>
              <a:rPr lang="en-US" altLang="nb-NO" sz="1800" dirty="0" smtClean="0">
                <a:solidFill>
                  <a:schemeClr val="tx1"/>
                </a:solidFill>
                <a:latin typeface="Calibri" panose="020F0502020204030204" pitchFamily="34" charset="0"/>
              </a:rPr>
              <a:t> </a:t>
            </a:r>
            <a:r>
              <a:rPr lang="en-US" altLang="nb-NO" sz="1800" i="1" dirty="0" smtClean="0">
                <a:solidFill>
                  <a:schemeClr val="tx1"/>
                </a:solidFill>
                <a:latin typeface="Calibri" panose="020F0502020204030204" pitchFamily="34" charset="0"/>
              </a:rPr>
              <a:t>Real-time optimization (Do we need it?)</a:t>
            </a:r>
          </a:p>
          <a:p>
            <a:pPr lvl="2"/>
            <a:endParaRPr lang="en-US" altLang="nb-NO" dirty="0" smtClean="0"/>
          </a:p>
        </p:txBody>
      </p:sp>
      <p:pic>
        <p:nvPicPr>
          <p:cNvPr id="12" name="Picture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243" r="-243"/>
          <a:stretch/>
        </p:blipFill>
        <p:spPr>
          <a:xfrm>
            <a:off x="6048164" y="1376772"/>
            <a:ext cx="2943416" cy="3650779"/>
          </a:xfrm>
          <a:prstGeom prst="rect">
            <a:avLst/>
          </a:prstGeom>
          <a:ln/>
        </p:spPr>
      </p:pic>
      <p:sp>
        <p:nvSpPr>
          <p:cNvPr id="9" name="Title 1"/>
          <p:cNvSpPr txBox="1">
            <a:spLocks/>
          </p:cNvSpPr>
          <p:nvPr/>
        </p:nvSpPr>
        <p:spPr bwMode="auto">
          <a:xfrm>
            <a:off x="422275" y="210344"/>
            <a:ext cx="742608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rgbClr val="003366"/>
                </a:solidFill>
                <a:latin typeface="+mj-lt"/>
                <a:ea typeface="+mj-ea"/>
                <a:cs typeface="+mj-cs"/>
              </a:defRPr>
            </a:lvl1pPr>
            <a:lvl2pPr algn="l" rtl="0" eaLnBrk="0" fontAlgn="base" hangingPunct="0">
              <a:spcBef>
                <a:spcPct val="0"/>
              </a:spcBef>
              <a:spcAft>
                <a:spcPct val="0"/>
              </a:spcAft>
              <a:defRPr sz="3600" b="1">
                <a:solidFill>
                  <a:srgbClr val="003366"/>
                </a:solidFill>
                <a:latin typeface="Arial" charset="0"/>
              </a:defRPr>
            </a:lvl2pPr>
            <a:lvl3pPr algn="l" rtl="0" eaLnBrk="0" fontAlgn="base" hangingPunct="0">
              <a:spcBef>
                <a:spcPct val="0"/>
              </a:spcBef>
              <a:spcAft>
                <a:spcPct val="0"/>
              </a:spcAft>
              <a:defRPr sz="3600" b="1">
                <a:solidFill>
                  <a:srgbClr val="003366"/>
                </a:solidFill>
                <a:latin typeface="Arial" charset="0"/>
              </a:defRPr>
            </a:lvl3pPr>
            <a:lvl4pPr algn="l" rtl="0" eaLnBrk="0" fontAlgn="base" hangingPunct="0">
              <a:spcBef>
                <a:spcPct val="0"/>
              </a:spcBef>
              <a:spcAft>
                <a:spcPct val="0"/>
              </a:spcAft>
              <a:defRPr sz="3600" b="1">
                <a:solidFill>
                  <a:srgbClr val="003366"/>
                </a:solidFill>
                <a:latin typeface="Arial" charset="0"/>
              </a:defRPr>
            </a:lvl4pPr>
            <a:lvl5pPr algn="l" rtl="0" eaLnBrk="0" fontAlgn="base" hangingPunct="0">
              <a:spcBef>
                <a:spcPct val="0"/>
              </a:spcBef>
              <a:spcAft>
                <a:spcPct val="0"/>
              </a:spcAft>
              <a:defRPr sz="3600" b="1">
                <a:solidFill>
                  <a:srgbClr val="003366"/>
                </a:solidFill>
                <a:latin typeface="Arial" charset="0"/>
              </a:defRPr>
            </a:lvl5pPr>
            <a:lvl6pPr marL="457200" algn="l" rtl="0" eaLnBrk="0" fontAlgn="base" hangingPunct="0">
              <a:spcBef>
                <a:spcPct val="0"/>
              </a:spcBef>
              <a:spcAft>
                <a:spcPct val="0"/>
              </a:spcAft>
              <a:defRPr sz="3600" b="1">
                <a:solidFill>
                  <a:srgbClr val="003366"/>
                </a:solidFill>
                <a:latin typeface="Arial" charset="0"/>
              </a:defRPr>
            </a:lvl6pPr>
            <a:lvl7pPr marL="914400" algn="l" rtl="0" eaLnBrk="0" fontAlgn="base" hangingPunct="0">
              <a:spcBef>
                <a:spcPct val="0"/>
              </a:spcBef>
              <a:spcAft>
                <a:spcPct val="0"/>
              </a:spcAft>
              <a:defRPr sz="3600" b="1">
                <a:solidFill>
                  <a:srgbClr val="003366"/>
                </a:solidFill>
                <a:latin typeface="Arial" charset="0"/>
              </a:defRPr>
            </a:lvl7pPr>
            <a:lvl8pPr marL="1371600" algn="l" rtl="0" eaLnBrk="0" fontAlgn="base" hangingPunct="0">
              <a:spcBef>
                <a:spcPct val="0"/>
              </a:spcBef>
              <a:spcAft>
                <a:spcPct val="0"/>
              </a:spcAft>
              <a:defRPr sz="3600" b="1">
                <a:solidFill>
                  <a:srgbClr val="003366"/>
                </a:solidFill>
                <a:latin typeface="Arial" charset="0"/>
              </a:defRPr>
            </a:lvl8pPr>
            <a:lvl9pPr marL="1828800" algn="l" rtl="0" eaLnBrk="0" fontAlgn="base" hangingPunct="0">
              <a:spcBef>
                <a:spcPct val="0"/>
              </a:spcBef>
              <a:spcAft>
                <a:spcPct val="0"/>
              </a:spcAft>
              <a:defRPr sz="3600" b="1">
                <a:solidFill>
                  <a:srgbClr val="003366"/>
                </a:solidFill>
                <a:latin typeface="Arial" charset="0"/>
              </a:defRPr>
            </a:lvl9pPr>
          </a:lstStyle>
          <a:p>
            <a:r>
              <a:rPr lang="en-US" sz="2400" kern="0" dirty="0" smtClean="0">
                <a:solidFill>
                  <a:schemeClr val="tx1"/>
                </a:solidFill>
                <a:latin typeface="Calisto MT" panose="02040603050505030304" pitchFamily="18" charset="0"/>
              </a:rPr>
              <a:t>ECONOMIC PLANTWIDE CONTROL</a:t>
            </a:r>
            <a:r>
              <a:rPr lang="en-US" sz="1800" kern="0" dirty="0" smtClean="0">
                <a:solidFill>
                  <a:schemeClr val="tx1"/>
                </a:solidFill>
                <a:latin typeface="Calisto MT" panose="02040603050505030304" pitchFamily="18" charset="0"/>
              </a:rPr>
              <a:t/>
            </a:r>
            <a:br>
              <a:rPr lang="en-US" sz="1800" kern="0" dirty="0" smtClean="0">
                <a:solidFill>
                  <a:schemeClr val="tx1"/>
                </a:solidFill>
                <a:latin typeface="Calisto MT" panose="02040603050505030304" pitchFamily="18" charset="0"/>
              </a:rPr>
            </a:br>
            <a:r>
              <a:rPr lang="en-US" altLang="nb-NO" sz="2000" dirty="0">
                <a:solidFill>
                  <a:schemeClr val="tx1"/>
                </a:solidFill>
                <a:latin typeface="Calisto MT" panose="02040603050505030304" pitchFamily="18" charset="0"/>
              </a:rPr>
              <a:t>STEPWISE </a:t>
            </a:r>
            <a:r>
              <a:rPr lang="en-US" altLang="nb-NO" sz="2000" dirty="0" smtClean="0">
                <a:solidFill>
                  <a:schemeClr val="tx1"/>
                </a:solidFill>
                <a:latin typeface="Calisto MT" panose="02040603050505030304" pitchFamily="18" charset="0"/>
              </a:rPr>
              <a:t>PROCEDURE (Skogestad</a:t>
            </a:r>
            <a:r>
              <a:rPr lang="en-US" altLang="nb-NO" sz="2000" smtClean="0">
                <a:solidFill>
                  <a:schemeClr val="tx1"/>
                </a:solidFill>
                <a:latin typeface="Calisto MT" panose="02040603050505030304" pitchFamily="18" charset="0"/>
              </a:rPr>
              <a:t>, 2004)</a:t>
            </a:r>
            <a:endParaRPr lang="en-US" sz="2000" kern="0" dirty="0">
              <a:solidFill>
                <a:schemeClr val="tx1"/>
              </a:solidFill>
              <a:latin typeface="Calisto MT" panose="02040603050505030304" pitchFamily="18" charset="0"/>
            </a:endParaRPr>
          </a:p>
        </p:txBody>
      </p:sp>
      <p:sp>
        <p:nvSpPr>
          <p:cNvPr id="2" name="Oval 1"/>
          <p:cNvSpPr/>
          <p:nvPr/>
        </p:nvSpPr>
        <p:spPr bwMode="auto">
          <a:xfrm>
            <a:off x="7848364" y="2492896"/>
            <a:ext cx="540060" cy="432048"/>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3" name="Oval 12"/>
          <p:cNvSpPr/>
          <p:nvPr/>
        </p:nvSpPr>
        <p:spPr bwMode="auto">
          <a:xfrm>
            <a:off x="7848364" y="3320988"/>
            <a:ext cx="540060" cy="432048"/>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5" name="Oval 14"/>
          <p:cNvSpPr/>
          <p:nvPr/>
        </p:nvSpPr>
        <p:spPr bwMode="auto">
          <a:xfrm>
            <a:off x="6552220" y="1700808"/>
            <a:ext cx="1296144" cy="648072"/>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16" name="Oval 15"/>
          <p:cNvSpPr/>
          <p:nvPr/>
        </p:nvSpPr>
        <p:spPr bwMode="auto">
          <a:xfrm>
            <a:off x="6495075" y="2515320"/>
            <a:ext cx="1296144" cy="648072"/>
          </a:xfrm>
          <a:prstGeom prst="ellipse">
            <a:avLst/>
          </a:prstGeom>
          <a:noFill/>
          <a:ln w="127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7235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10">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510">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510">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510">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510">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510">
                                            <p:txEl>
                                              <p:pRg st="11" end="1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510">
                                            <p:txEl>
                                              <p:pRg st="12" end="12"/>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PLANTWIDE CONTROL</a:t>
            </a:r>
            <a:endParaRPr lang="en-US" dirty="0"/>
          </a:p>
        </p:txBody>
      </p:sp>
      <p:sp>
        <p:nvSpPr>
          <p:cNvPr id="3" name="Content Placeholder 2"/>
          <p:cNvSpPr>
            <a:spLocks noGrp="1"/>
          </p:cNvSpPr>
          <p:nvPr>
            <p:ph idx="1"/>
          </p:nvPr>
        </p:nvSpPr>
        <p:spPr>
          <a:xfrm>
            <a:off x="422275" y="1232756"/>
            <a:ext cx="7030045" cy="5040560"/>
          </a:xfrm>
        </p:spPr>
        <p:txBody>
          <a:bodyPr/>
          <a:lstStyle/>
          <a:p>
            <a:pPr marL="0" indent="0">
              <a:buNone/>
            </a:pPr>
            <a:r>
              <a:rPr lang="en-US" dirty="0" smtClean="0"/>
              <a:t>Top-down part </a:t>
            </a:r>
            <a:r>
              <a:rPr lang="en-US" b="0" dirty="0"/>
              <a:t>(mainly steady-state): </a:t>
            </a:r>
            <a:r>
              <a:rPr lang="en-US" dirty="0" smtClean="0"/>
              <a:t>:</a:t>
            </a:r>
          </a:p>
          <a:p>
            <a:r>
              <a:rPr lang="en-US" sz="1800" i="1" dirty="0"/>
              <a:t>Step </a:t>
            </a:r>
            <a:r>
              <a:rPr lang="en-US" sz="1800" i="1" dirty="0" smtClean="0"/>
              <a:t>S1</a:t>
            </a:r>
            <a:r>
              <a:rPr lang="en-US" sz="1800" b="0" dirty="0" smtClean="0"/>
              <a:t>: </a:t>
            </a:r>
            <a:r>
              <a:rPr lang="en-US" sz="1800" dirty="0"/>
              <a:t>Define the </a:t>
            </a:r>
            <a:r>
              <a:rPr lang="en-US" sz="1800" dirty="0">
                <a:solidFill>
                  <a:srgbClr val="FF0000"/>
                </a:solidFill>
              </a:rPr>
              <a:t>operational objectives </a:t>
            </a:r>
            <a:r>
              <a:rPr lang="en-US" sz="1800" dirty="0"/>
              <a:t>(economics) and constraints</a:t>
            </a:r>
            <a:r>
              <a:rPr lang="en-US" sz="1800" b="0" i="1" dirty="0" smtClean="0"/>
              <a:t>.</a:t>
            </a:r>
          </a:p>
          <a:p>
            <a:pPr marL="457200" lvl="1" indent="0">
              <a:buNone/>
            </a:pPr>
            <a:r>
              <a:rPr lang="en-US" dirty="0" smtClean="0"/>
              <a:t>Identify</a:t>
            </a:r>
            <a:endParaRPr lang="en-US" dirty="0" smtClean="0"/>
          </a:p>
          <a:p>
            <a:pPr lvl="2"/>
            <a:r>
              <a:rPr lang="en-US" sz="1800" dirty="0"/>
              <a:t>A</a:t>
            </a:r>
            <a:r>
              <a:rPr lang="en-US" sz="1800" dirty="0" smtClean="0"/>
              <a:t> </a:t>
            </a:r>
            <a:r>
              <a:rPr lang="en-US" sz="1800" dirty="0"/>
              <a:t>scalar cost function J </a:t>
            </a:r>
            <a:endParaRPr lang="en-US" sz="1800" dirty="0" smtClean="0"/>
          </a:p>
          <a:p>
            <a:pPr marL="1333500" lvl="3" indent="0">
              <a:buNone/>
            </a:pPr>
            <a:r>
              <a:rPr lang="en-US" dirty="0" smtClean="0"/>
              <a:t>J </a:t>
            </a:r>
            <a:r>
              <a:rPr lang="en-US" dirty="0"/>
              <a:t>= cost feed + cost energy – value products</a:t>
            </a:r>
          </a:p>
          <a:p>
            <a:pPr lvl="2"/>
            <a:r>
              <a:rPr lang="en-US" sz="1800" dirty="0" smtClean="0"/>
              <a:t>operational constraints </a:t>
            </a:r>
          </a:p>
          <a:p>
            <a:pPr lvl="2"/>
            <a:r>
              <a:rPr lang="en-US" sz="1800" dirty="0" smtClean="0"/>
              <a:t>disturbances </a:t>
            </a:r>
            <a:r>
              <a:rPr lang="en-US" sz="1800" b="1" dirty="0" smtClean="0"/>
              <a:t>d</a:t>
            </a:r>
            <a:r>
              <a:rPr lang="en-US" sz="1800" dirty="0" smtClean="0"/>
              <a:t> and their ranges</a:t>
            </a:r>
            <a:endParaRPr lang="en-US" sz="1800" b="0" dirty="0" smtClean="0"/>
          </a:p>
          <a:p>
            <a:r>
              <a:rPr lang="en-GB" altLang="nb-NO" sz="1800" b="0" dirty="0" smtClean="0">
                <a:solidFill>
                  <a:schemeClr val="tx2"/>
                </a:solidFill>
              </a:rPr>
              <a:t>Two </a:t>
            </a:r>
            <a:r>
              <a:rPr lang="en-GB" altLang="nb-NO" sz="1800" b="0" dirty="0">
                <a:solidFill>
                  <a:schemeClr val="tx2"/>
                </a:solidFill>
              </a:rPr>
              <a:t>main cases (modes/regions) depending on </a:t>
            </a:r>
            <a:r>
              <a:rPr lang="en-GB" altLang="nb-NO" sz="1800" b="0" dirty="0" smtClean="0">
                <a:solidFill>
                  <a:schemeClr val="tx2"/>
                </a:solidFill>
              </a:rPr>
              <a:t>market </a:t>
            </a:r>
            <a:r>
              <a:rPr lang="en-GB" altLang="nb-NO" sz="1800" b="0" dirty="0">
                <a:solidFill>
                  <a:schemeClr val="tx2"/>
                </a:solidFill>
              </a:rPr>
              <a:t>conditions:</a:t>
            </a:r>
          </a:p>
          <a:p>
            <a:pPr lvl="1"/>
            <a:r>
              <a:rPr lang="fr-FR" altLang="nb-NO" sz="1600" b="1" dirty="0">
                <a:solidFill>
                  <a:schemeClr val="tx2"/>
                </a:solidFill>
              </a:rPr>
              <a:t>Mode 1</a:t>
            </a:r>
            <a:r>
              <a:rPr lang="fr-FR" altLang="nb-NO" sz="1600" dirty="0">
                <a:solidFill>
                  <a:schemeClr val="tx2"/>
                </a:solidFill>
              </a:rPr>
              <a:t>. </a:t>
            </a:r>
            <a:r>
              <a:rPr lang="fr-FR" altLang="nb-NO" sz="1600" dirty="0" err="1">
                <a:solidFill>
                  <a:schemeClr val="tx2"/>
                </a:solidFill>
              </a:rPr>
              <a:t>Given</a:t>
            </a:r>
            <a:r>
              <a:rPr lang="fr-FR" altLang="nb-NO" sz="1600" dirty="0">
                <a:solidFill>
                  <a:schemeClr val="tx2"/>
                </a:solidFill>
              </a:rPr>
              <a:t> </a:t>
            </a:r>
            <a:r>
              <a:rPr lang="fr-FR" altLang="nb-NO" sz="1600" dirty="0" err="1">
                <a:solidFill>
                  <a:schemeClr val="tx2"/>
                </a:solidFill>
              </a:rPr>
              <a:t>feedrate</a:t>
            </a:r>
            <a:r>
              <a:rPr lang="fr-FR" altLang="nb-NO" sz="1600" dirty="0">
                <a:solidFill>
                  <a:schemeClr val="tx2"/>
                </a:solidFill>
              </a:rPr>
              <a:t> </a:t>
            </a:r>
          </a:p>
          <a:p>
            <a:pPr lvl="1"/>
            <a:r>
              <a:rPr lang="fr-FR" altLang="nb-NO" sz="1600" b="1" dirty="0">
                <a:solidFill>
                  <a:schemeClr val="tx2"/>
                </a:solidFill>
              </a:rPr>
              <a:t>Mode 2</a:t>
            </a:r>
            <a:r>
              <a:rPr lang="fr-FR" altLang="nb-NO" sz="1600" dirty="0">
                <a:solidFill>
                  <a:schemeClr val="tx2"/>
                </a:solidFill>
              </a:rPr>
              <a:t>. Maximum production </a:t>
            </a:r>
            <a:r>
              <a:rPr lang="fr-FR" altLang="nb-NO" sz="1600" dirty="0" smtClean="0">
                <a:solidFill>
                  <a:schemeClr val="tx2"/>
                </a:solidFill>
              </a:rPr>
              <a:t>(max </a:t>
            </a:r>
            <a:r>
              <a:rPr lang="fr-FR" altLang="nb-NO" sz="1600" dirty="0" err="1" smtClean="0">
                <a:solidFill>
                  <a:schemeClr val="tx2"/>
                </a:solidFill>
              </a:rPr>
              <a:t>feedrate</a:t>
            </a:r>
            <a:r>
              <a:rPr lang="fr-FR" altLang="nb-NO" sz="1400" dirty="0" smtClean="0">
                <a:solidFill>
                  <a:schemeClr val="tx2"/>
                </a:solidFill>
              </a:rPr>
              <a:t>)</a:t>
            </a:r>
            <a:endParaRPr lang="en-GB" altLang="nb-NO" sz="1400" dirty="0">
              <a:solidFill>
                <a:schemeClr val="tx2"/>
              </a:solidFill>
            </a:endParaRPr>
          </a:p>
          <a:p>
            <a:pPr lvl="1"/>
            <a:endParaRPr lang="en-US" dirty="0"/>
          </a:p>
          <a:p>
            <a:pPr marL="0" indent="0">
              <a:buNone/>
            </a:pPr>
            <a:r>
              <a:rPr lang="en-US" sz="4600" b="0" i="1" dirty="0"/>
              <a:t/>
            </a:r>
            <a:br>
              <a:rPr lang="en-US" sz="4600" b="0" i="1" dirty="0"/>
            </a:br>
            <a:endParaRPr lang="en-US" sz="4600" b="0" i="1" dirty="0" smtClean="0"/>
          </a:p>
        </p:txBody>
      </p:sp>
    </p:spTree>
    <p:extLst>
      <p:ext uri="{BB962C8B-B14F-4D97-AF65-F5344CB8AC3E}">
        <p14:creationId xmlns:p14="http://schemas.microsoft.com/office/powerpoint/2010/main" val="7724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ggende mal Times">
  <a:themeElements>
    <a:clrScheme name="Liggende mal Time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Liggende mal Tim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Liggende mal Tim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ggende mal Tim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iggende mal Tim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ggende mal Tim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ggende mal Tim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ggende mal Tim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iggende mal Tim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iggende mal Times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7NTNU_Helse_MidtN_li_12911a</Template>
  <TotalTime>34605</TotalTime>
  <Words>3229</Words>
  <Application>Microsoft Office PowerPoint</Application>
  <PresentationFormat>On-screen Show (4:3)</PresentationFormat>
  <Paragraphs>463</Paragraphs>
  <Slides>61</Slides>
  <Notes>5</Notes>
  <HiddenSlides>10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8" baseType="lpstr">
      <vt:lpstr>Arial</vt:lpstr>
      <vt:lpstr>Times</vt:lpstr>
      <vt:lpstr>Calibri</vt:lpstr>
      <vt:lpstr>Gigi</vt:lpstr>
      <vt:lpstr>Calisto MT</vt:lpstr>
      <vt:lpstr>Liggende mal Times</vt:lpstr>
      <vt:lpstr>Document</vt:lpstr>
      <vt:lpstr>SIMPLE RULES FOR ECONOMIC PLANTWIDE CONTROL</vt:lpstr>
      <vt:lpstr>OUTLINE</vt:lpstr>
      <vt:lpstr>HOW TO DESIGN THE CONTROL SYSTEM FOR A COMPLETE PLANT ? </vt:lpstr>
      <vt:lpstr>MAIN OBJECTIVES FOR A CONTROL SYSTEM</vt:lpstr>
      <vt:lpstr>PowerPoint Presentation</vt:lpstr>
      <vt:lpstr>PowerPoint Presentation</vt:lpstr>
      <vt:lpstr>PowerPoint Presentation</vt:lpstr>
      <vt:lpstr> </vt:lpstr>
      <vt:lpstr>ECONOMIC PLANTWIDE CONTROL</vt:lpstr>
      <vt:lpstr>ECONOMIC PLANTWIDE CONTROL</vt:lpstr>
      <vt:lpstr>ECONOMIC PLANTWIDE CONTROL</vt:lpstr>
      <vt:lpstr>“Self-optimizing” variables:  Controlled variables (CV1), which when kept at constant setpoint,  indirectly achieve close-to-optimal operation in spite of unknown disturbances </vt:lpstr>
      <vt:lpstr>Famous example – Marathon runner: </vt:lpstr>
      <vt:lpstr>Famous example – Marathon runner: </vt:lpstr>
      <vt:lpstr>ECONOMIC PLANTWIDE CONTROL</vt:lpstr>
      <vt:lpstr>ECONOMIC PLANTWIDE CONTROL</vt:lpstr>
      <vt:lpstr>ECONOMIC PLANTWIDE CONTROL</vt:lpstr>
      <vt:lpstr>ECONOMIC PLANTWIDE CONTROL</vt:lpstr>
      <vt:lpstr>REACTOR-SEPARATOR- RECYCLE  CASE STUDY (Luyben)</vt:lpstr>
      <vt:lpstr>CASE STUDY: Step S1</vt:lpstr>
      <vt:lpstr>CASE STUDY: Step S1</vt:lpstr>
      <vt:lpstr>CASE STUDY: Step S2</vt:lpstr>
      <vt:lpstr>11 Practical rules (to HELP with THE REMAINING Steps) </vt:lpstr>
      <vt:lpstr>PRACTICAL RULES for Step S3</vt:lpstr>
      <vt:lpstr>PRACTICAL RULES for Step S3</vt:lpstr>
      <vt:lpstr>CASE STUDY</vt:lpstr>
      <vt:lpstr>PRACTICAL RULES for Step S3</vt:lpstr>
      <vt:lpstr>PRACTICAL RULES for Step S3</vt:lpstr>
      <vt:lpstr>CASE STUDY: Self-optimizing variables</vt:lpstr>
      <vt:lpstr>PRACTICAL RULES for Step S3</vt:lpstr>
      <vt:lpstr>PRACTICAL RULES for Step S3</vt:lpstr>
      <vt:lpstr>CASE STUDY</vt:lpstr>
      <vt:lpstr>PRACTICAL RULES for Step S4</vt:lpstr>
      <vt:lpstr>CASE STUDY</vt:lpstr>
      <vt:lpstr>PRACTICAL RULES for Step S5</vt:lpstr>
      <vt:lpstr>PRACTICAL RULES for Step S5</vt:lpstr>
      <vt:lpstr>PRACTICAL RULES for Step S5</vt:lpstr>
      <vt:lpstr>PRACTICAL RULES for Step S5</vt:lpstr>
      <vt:lpstr>PRACTICAL RULES for Step S5</vt:lpstr>
      <vt:lpstr>CASE STUDY</vt:lpstr>
      <vt:lpstr>PRACTICAL RULES for Step S6</vt:lpstr>
      <vt:lpstr>CASE STUDY</vt:lpstr>
      <vt:lpstr>CASE STUDY: Final control structure</vt:lpstr>
      <vt:lpstr>DYNAMIC SIMULATIONS</vt:lpstr>
      <vt:lpstr>Proposed structure: TPM at reboiler duty (VB)</vt:lpstr>
      <vt:lpstr>Alternative structure: TPM at feed  (F0)</vt:lpstr>
      <vt:lpstr>Alternative structure: TPM at the product stream – B</vt:lpstr>
      <vt:lpstr>Alternative structure: TPM at the reactor effluent – F</vt:lpstr>
      <vt:lpstr>Alternative structure: TPM at the recycle stream – D</vt:lpstr>
      <vt:lpstr>RESULTS: TPM at feed – F0</vt:lpstr>
      <vt:lpstr>RESULTS: TPM at the product stream – B</vt:lpstr>
      <vt:lpstr>Alternative structure: TPM at the product stream – B</vt:lpstr>
      <vt:lpstr>RESULTS: TPM at feed – F0</vt:lpstr>
      <vt:lpstr>RESULTS: TPM at the reactor effluent – F</vt:lpstr>
      <vt:lpstr>RESULTS: TPM at the reactor effluent – F</vt:lpstr>
      <vt:lpstr>RESULTS: TPM at reboiler’s steam supply – VB</vt:lpstr>
      <vt:lpstr>RESULTS: TPM at reboiler’s steam supply – VB</vt:lpstr>
      <vt:lpstr>RESULTS: TPM at the recycle stream – D</vt:lpstr>
      <vt:lpstr>RESULTS: TPM at the recycle stream – D</vt:lpstr>
      <vt:lpstr>CONCLUSIONS</vt:lpstr>
      <vt:lpstr>ECONOMIC PLANTWIDE CONTROL</vt:lpstr>
    </vt:vector>
  </TitlesOfParts>
  <Company>NTNU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 lysbildetittel</dc:title>
  <dc:creator>Even Gran</dc:creator>
  <cp:lastModifiedBy>Sigurd Skogestad</cp:lastModifiedBy>
  <cp:revision>918</cp:revision>
  <cp:lastPrinted>2015-05-21T13:44:15Z</cp:lastPrinted>
  <dcterms:created xsi:type="dcterms:W3CDTF">2002-08-16T11:58:11Z</dcterms:created>
  <dcterms:modified xsi:type="dcterms:W3CDTF">2015-06-03T09:00:14Z</dcterms:modified>
</cp:coreProperties>
</file>