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5" r:id="rId5"/>
    <p:sldId id="585" r:id="rId6"/>
    <p:sldId id="589" r:id="rId7"/>
    <p:sldId id="595" r:id="rId8"/>
    <p:sldId id="596" r:id="rId9"/>
    <p:sldId id="597" r:id="rId10"/>
    <p:sldId id="582" r:id="rId11"/>
    <p:sldId id="591" r:id="rId12"/>
    <p:sldId id="594" r:id="rId13"/>
    <p:sldId id="586" r:id="rId14"/>
    <p:sldId id="598" r:id="rId15"/>
  </p:sldIdLst>
  <p:sldSz cx="9144000" cy="6858000" type="screen4x3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7646" autoAdjust="0"/>
  </p:normalViewPr>
  <p:slideViewPr>
    <p:cSldViewPr snapToGrid="0" snapToObjects="1">
      <p:cViewPr varScale="1">
        <p:scale>
          <a:sx n="40" d="100"/>
          <a:sy n="40" d="100"/>
        </p:scale>
        <p:origin x="11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17AC3-10FF-4E7B-8AF9-5B801CEA737F}" type="datetimeFigureOut">
              <a:rPr lang="en-US" smtClean="0"/>
              <a:t>2/15/2017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EB163-B82E-4645-AF70-D1196D10A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6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AF29E-458E-492D-B2B6-C71EA41E7235}" type="datetimeFigureOut">
              <a:rPr lang="nb-NO" smtClean="0"/>
              <a:t>15.02.2017</a:t>
            </a:fld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0422D-A0F3-469A-8158-A04C28AFD0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8654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11767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8842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060A0-F5DD-4620-BE58-E0C1C52E2EE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2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060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>
                <a:solidFill>
                  <a:prstClr val="black"/>
                </a:solidFill>
              </a:rPr>
              <a:pPr/>
              <a:t>8</a:t>
            </a:fld>
            <a:endParaRPr lang="nb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25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0422D-A0F3-469A-8158-A04C28AFD0B8}" type="slidenum">
              <a:rPr lang="nb-NO" smtClean="0"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6126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677415"/>
            <a:ext cx="7772400" cy="901094"/>
          </a:xfrm>
        </p:spPr>
        <p:txBody>
          <a:bodyPr anchor="t" anchorCtr="0"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3645154"/>
            <a:ext cx="7772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19" y="6537870"/>
            <a:ext cx="342081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983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gif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3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3502" y="1957585"/>
            <a:ext cx="8528035" cy="9010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3100" dirty="0" smtClean="0"/>
              <a:t>SUBPRO – Student Presentation</a:t>
            </a:r>
            <a:endParaRPr lang="nb-NO" sz="20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de 6" descr="hovedlogo_eng_objek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2" y="615707"/>
            <a:ext cx="3473276" cy="1153609"/>
          </a:xfrm>
          <a:prstGeom prst="rect">
            <a:avLst/>
          </a:prstGeom>
        </p:spPr>
      </p:pic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399" y="531978"/>
            <a:ext cx="571877" cy="50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633869" y="1099752"/>
            <a:ext cx="36317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20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SUBPRO</a:t>
            </a:r>
            <a:r>
              <a:rPr kumimoji="0" lang="nb-NO" altLang="nb-NO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nb-NO" altLang="nb-NO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nb-NO" altLang="nb-NO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SUBSEA PRODUCTION AND PROCESSING</a:t>
            </a:r>
            <a:endParaRPr kumimoji="0" lang="nb-NO" altLang="nb-N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/>
          <p:nvPr/>
        </p:nvSpPr>
        <p:spPr>
          <a:xfrm>
            <a:off x="1605769" y="6549016"/>
            <a:ext cx="55755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1050" i="1" dirty="0" smtClean="0">
                <a:solidFill>
                  <a:schemeClr val="bg1"/>
                </a:solidFill>
              </a:rPr>
              <a:t>© 2016 SUBPRO/NTNU. Distribution, copying and publishing only with written consent from NTNU</a:t>
            </a:r>
            <a:endParaRPr lang="nb-NO" sz="1050" i="1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453502" y="3424731"/>
            <a:ext cx="7524000" cy="271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4"/>
          <p:cNvSpPr txBox="1"/>
          <p:nvPr/>
        </p:nvSpPr>
        <p:spPr>
          <a:xfrm>
            <a:off x="454559" y="5902672"/>
            <a:ext cx="800989" cy="221599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©</a:t>
            </a:r>
            <a:r>
              <a:rPr lang="en-US" sz="900" i="1" dirty="0"/>
              <a:t> </a:t>
            </a:r>
            <a:r>
              <a:rPr lang="nb-NO" sz="900" dirty="0" smtClean="0">
                <a:solidFill>
                  <a:schemeClr val="bg1"/>
                </a:solidFill>
              </a:rPr>
              <a:t>Statoil </a:t>
            </a:r>
            <a:r>
              <a:rPr lang="nb-NO" sz="900" dirty="0">
                <a:solidFill>
                  <a:schemeClr val="bg1"/>
                </a:solidFill>
              </a:rPr>
              <a:t>ASA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3174" y="2760562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15.02.2017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67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986" y="3352805"/>
            <a:ext cx="5395749" cy="27038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 smtClean="0"/>
              <a:t>Summer jobs SUBPRO 2017</a:t>
            </a:r>
            <a:endParaRPr lang="en-US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6888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en-US" sz="1600" dirty="0" smtClean="0"/>
          </a:p>
          <a:p>
            <a:pPr marL="0" indent="0">
              <a:lnSpc>
                <a:spcPct val="170000"/>
              </a:lnSpc>
              <a:buNone/>
            </a:pPr>
            <a:endParaRPr lang="en-US" sz="1050" dirty="0" smtClean="0"/>
          </a:p>
          <a:p>
            <a:pPr marL="0" indent="0">
              <a:lnSpc>
                <a:spcPct val="170000"/>
              </a:lnSpc>
              <a:buNone/>
            </a:pPr>
            <a:endParaRPr lang="en-US" sz="1400" dirty="0"/>
          </a:p>
          <a:p>
            <a:pPr marL="0" indent="0">
              <a:lnSpc>
                <a:spcPct val="170000"/>
              </a:lnSpc>
              <a:buNone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7199" y="1600201"/>
            <a:ext cx="7895691" cy="246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1600" dirty="0" smtClean="0"/>
              <a:t>2016: 5 summer jobs at NTNU 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2017: SUBPRO plans to have 8 summer jobs at NTNU</a:t>
            </a:r>
          </a:p>
          <a:p>
            <a:pPr lvl="1">
              <a:lnSpc>
                <a:spcPct val="170000"/>
              </a:lnSpc>
            </a:pPr>
            <a:r>
              <a:rPr lang="en-US" sz="1200" dirty="0"/>
              <a:t>Field </a:t>
            </a:r>
            <a:r>
              <a:rPr lang="en-US" sz="1200" dirty="0" smtClean="0"/>
              <a:t>architecture (Petroleum Dept.)</a:t>
            </a:r>
            <a:endParaRPr lang="en-US" sz="1200" dirty="0"/>
          </a:p>
          <a:p>
            <a:pPr lvl="1">
              <a:lnSpc>
                <a:spcPct val="170000"/>
              </a:lnSpc>
            </a:pPr>
            <a:r>
              <a:rPr lang="en-US" sz="1200" dirty="0" smtClean="0"/>
              <a:t>RAMS (Mechanical &amp; Industrial Eng. Dept.)</a:t>
            </a:r>
            <a:endParaRPr lang="en-US" sz="1200" dirty="0"/>
          </a:p>
          <a:p>
            <a:pPr lvl="1">
              <a:lnSpc>
                <a:spcPct val="170000"/>
              </a:lnSpc>
            </a:pPr>
            <a:r>
              <a:rPr lang="en-US" sz="1200" dirty="0"/>
              <a:t>System </a:t>
            </a:r>
            <a:r>
              <a:rPr lang="en-US" sz="1200" dirty="0" smtClean="0"/>
              <a:t>control (Chem. Eng. </a:t>
            </a:r>
            <a:r>
              <a:rPr lang="en-US" sz="1200" dirty="0"/>
              <a:t>+ Mechanical &amp; Industrial </a:t>
            </a:r>
            <a:r>
              <a:rPr lang="en-US" sz="1200" dirty="0" smtClean="0"/>
              <a:t>Eng.)</a:t>
            </a:r>
            <a:endParaRPr lang="en-US" sz="1200" dirty="0"/>
          </a:p>
          <a:p>
            <a:pPr lvl="1">
              <a:lnSpc>
                <a:spcPct val="170000"/>
              </a:lnSpc>
            </a:pPr>
            <a:r>
              <a:rPr lang="en-US" sz="1200" dirty="0"/>
              <a:t>Separation </a:t>
            </a:r>
            <a:r>
              <a:rPr lang="en-US" sz="1200" dirty="0" smtClean="0"/>
              <a:t>concepts (Chem. Eng,)</a:t>
            </a:r>
            <a:endParaRPr lang="en-US" sz="1200" dirty="0"/>
          </a:p>
          <a:p>
            <a:pPr lvl="1">
              <a:lnSpc>
                <a:spcPct val="170000"/>
              </a:lnSpc>
            </a:pPr>
            <a:r>
              <a:rPr lang="en-US" sz="1200" dirty="0"/>
              <a:t>Fluid </a:t>
            </a:r>
            <a:r>
              <a:rPr lang="en-US" sz="1200" dirty="0" smtClean="0"/>
              <a:t>characterization (Chem. Eng.)</a:t>
            </a:r>
          </a:p>
          <a:p>
            <a:pPr>
              <a:lnSpc>
                <a:spcPct val="170000"/>
              </a:lnSpc>
            </a:pPr>
            <a:r>
              <a:rPr lang="en-US" sz="1600" dirty="0" smtClean="0"/>
              <a:t>Application deadline: </a:t>
            </a:r>
            <a:r>
              <a:rPr lang="en-US" sz="1600" dirty="0" smtClean="0"/>
              <a:t>23 March</a:t>
            </a:r>
            <a:r>
              <a:rPr lang="en-US" sz="1600" dirty="0" smtClean="0"/>
              <a:t> </a:t>
            </a:r>
            <a:r>
              <a:rPr lang="en-US" sz="1600" dirty="0" smtClean="0"/>
              <a:t>2017</a:t>
            </a:r>
          </a:p>
          <a:p>
            <a:pPr>
              <a:lnSpc>
                <a:spcPct val="170000"/>
              </a:lnSpc>
            </a:pPr>
            <a:endParaRPr lang="en-US" sz="1600" dirty="0" smtClean="0"/>
          </a:p>
          <a:p>
            <a:pPr>
              <a:lnSpc>
                <a:spcPct val="17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61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Agenda</a:t>
            </a:r>
            <a:endParaRPr lang="en-US" sz="28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>
                <a:solidFill>
                  <a:schemeClr val="bg1">
                    <a:lumMod val="65000"/>
                  </a:schemeClr>
                </a:solidFill>
              </a:rPr>
              <a:t>SUBPRO </a:t>
            </a:r>
            <a:r>
              <a:rPr lang="nb-NO" sz="2000" dirty="0" err="1" smtClean="0">
                <a:solidFill>
                  <a:schemeClr val="bg1">
                    <a:lumMod val="65000"/>
                  </a:schemeClr>
                </a:solidFill>
              </a:rPr>
              <a:t>presentation</a:t>
            </a:r>
            <a:r>
              <a:rPr lang="nb-NO" sz="2000" dirty="0" smtClean="0">
                <a:solidFill>
                  <a:schemeClr val="bg1">
                    <a:lumMod val="65000"/>
                  </a:schemeClr>
                </a:solidFill>
              </a:rPr>
              <a:t> – 10 min</a:t>
            </a:r>
          </a:p>
          <a:p>
            <a:r>
              <a:rPr lang="nb-NO" sz="2000" dirty="0" smtClean="0"/>
              <a:t>Master students (Jon and Melissa) – 10 min</a:t>
            </a:r>
          </a:p>
          <a:p>
            <a:r>
              <a:rPr lang="nb-NO" sz="2000" dirty="0" err="1" smtClean="0"/>
              <a:t>PhD</a:t>
            </a:r>
            <a:r>
              <a:rPr lang="nb-NO" sz="2000" dirty="0" smtClean="0"/>
              <a:t> students (Kristin and Sveinung) – 10 min</a:t>
            </a:r>
          </a:p>
          <a:p>
            <a:r>
              <a:rPr lang="nb-NO" sz="2000" dirty="0" smtClean="0"/>
              <a:t>Industry </a:t>
            </a:r>
            <a:r>
              <a:rPr lang="nb-NO" sz="2000" dirty="0" err="1" smtClean="0"/>
              <a:t>presentations</a:t>
            </a:r>
            <a:r>
              <a:rPr lang="nb-NO" sz="2000" dirty="0" smtClean="0"/>
              <a:t> (Statoil, DNV GL, ABB) – 15-30 min</a:t>
            </a:r>
            <a:endParaRPr lang="nb-N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" y="4027297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3528219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56" y="4054191"/>
            <a:ext cx="2949809" cy="1966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9482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Agenda</a:t>
            </a:r>
            <a:endParaRPr lang="en-US" sz="28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 smtClean="0"/>
              <a:t>SUBPRO </a:t>
            </a:r>
            <a:r>
              <a:rPr lang="nb-NO" sz="2000" dirty="0" err="1" smtClean="0"/>
              <a:t>presentation</a:t>
            </a:r>
            <a:r>
              <a:rPr lang="nb-NO" sz="2000" dirty="0" smtClean="0"/>
              <a:t> (Sigurd Skogestad) – 10 min</a:t>
            </a:r>
          </a:p>
          <a:p>
            <a:r>
              <a:rPr lang="nb-NO" sz="2000" dirty="0" smtClean="0"/>
              <a:t>Master students (Jon and Melissa) – 10 min</a:t>
            </a:r>
          </a:p>
          <a:p>
            <a:r>
              <a:rPr lang="nb-NO" sz="2000" dirty="0" err="1" smtClean="0"/>
              <a:t>PhD</a:t>
            </a:r>
            <a:r>
              <a:rPr lang="nb-NO" sz="2000" dirty="0" smtClean="0"/>
              <a:t> students (Kristin and Sveinung) – 10 min</a:t>
            </a:r>
          </a:p>
          <a:p>
            <a:r>
              <a:rPr lang="nb-NO" sz="2000" dirty="0" smtClean="0"/>
              <a:t>Industry </a:t>
            </a:r>
            <a:r>
              <a:rPr lang="nb-NO" sz="2000" dirty="0" err="1" smtClean="0"/>
              <a:t>presentations</a:t>
            </a:r>
            <a:r>
              <a:rPr lang="nb-NO" sz="2000" dirty="0" smtClean="0"/>
              <a:t> (Statoil, DNV GL, ABB) – 15-30 min</a:t>
            </a:r>
            <a:endParaRPr lang="nb-NO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0" y="4027297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000" y="3528219"/>
            <a:ext cx="270000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856" y="4054191"/>
            <a:ext cx="2949809" cy="1966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22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714643" y="1970268"/>
            <a:ext cx="7688689" cy="18674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714645" y="3834754"/>
            <a:ext cx="7688687" cy="1146220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14646" y="3834754"/>
            <a:ext cx="768868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4138" y="4247808"/>
            <a:ext cx="2190173" cy="849078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374393" y="2523773"/>
            <a:ext cx="1648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Subsea </a:t>
            </a:r>
            <a:b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Production (“Xmas tree”)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36032" y="3542067"/>
            <a:ext cx="409575" cy="1101769"/>
            <a:chOff x="2128498" y="4150524"/>
            <a:chExt cx="409575" cy="1101769"/>
          </a:xfrm>
        </p:grpSpPr>
        <p:cxnSp>
          <p:nvCxnSpPr>
            <p:cNvPr id="56" name="Straight Arrow Connector 55"/>
            <p:cNvCxnSpPr>
              <a:endCxn id="57" idx="2"/>
            </p:cNvCxnSpPr>
            <p:nvPr/>
          </p:nvCxnSpPr>
          <p:spPr>
            <a:xfrm flipV="1">
              <a:off x="2333286" y="4421785"/>
              <a:ext cx="0" cy="8305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2128498" y="4150524"/>
              <a:ext cx="409575" cy="271261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996600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6833636" y="1579538"/>
            <a:ext cx="409575" cy="27126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2" descr="http://thumbs.dreamstime.com/t/drilling-rig-sea-oil-platform-gas-fuel-industry-offshore-drill-technology-flat-vector-illustration-68371472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59704" y="820067"/>
            <a:ext cx="2153154" cy="116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Elbow Connector 59"/>
          <p:cNvCxnSpPr>
            <a:stCxn id="26" idx="3"/>
            <a:endCxn id="58" idx="2"/>
          </p:cNvCxnSpPr>
          <p:nvPr/>
        </p:nvCxnSpPr>
        <p:spPr>
          <a:xfrm flipV="1">
            <a:off x="5932209" y="1850799"/>
            <a:ext cx="1106215" cy="153307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944918" y="1201104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Receiving Facility </a:t>
            </a:r>
            <a:b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(Platform / Onshore)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120486" y="2906472"/>
            <a:ext cx="13816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Subsea Boosting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Subsea Production and Processing</a:t>
            </a:r>
            <a:endParaRPr lang="en-US" sz="2400" dirty="0"/>
          </a:p>
        </p:txBody>
      </p:sp>
      <p:pic>
        <p:nvPicPr>
          <p:cNvPr id="24" name="Picture 5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668" y="4247808"/>
            <a:ext cx="2190173" cy="849078"/>
          </a:xfrm>
          <a:prstGeom prst="rect">
            <a:avLst/>
          </a:prstGeom>
        </p:spPr>
      </p:pic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2816" y="2933876"/>
            <a:ext cx="1176007" cy="900000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8020" y="2933876"/>
            <a:ext cx="1914189" cy="900000"/>
          </a:xfrm>
          <a:prstGeom prst="rect">
            <a:avLst/>
          </a:prstGeom>
        </p:spPr>
      </p:pic>
      <p:cxnSp>
        <p:nvCxnSpPr>
          <p:cNvPr id="28" name="Elbow Connector 59"/>
          <p:cNvCxnSpPr/>
          <p:nvPr/>
        </p:nvCxnSpPr>
        <p:spPr>
          <a:xfrm rot="16200000" flipH="1">
            <a:off x="5563514" y="3910764"/>
            <a:ext cx="1366696" cy="629305"/>
          </a:xfrm>
          <a:prstGeom prst="bentConnector3">
            <a:avLst>
              <a:gd name="adj1" fmla="val 11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5"/>
          <p:cNvCxnSpPr>
            <a:stCxn id="25" idx="3"/>
            <a:endCxn id="26" idx="1"/>
          </p:cNvCxnSpPr>
          <p:nvPr/>
        </p:nvCxnSpPr>
        <p:spPr>
          <a:xfrm>
            <a:off x="2828823" y="3383876"/>
            <a:ext cx="11891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14"/>
          <p:cNvSpPr txBox="1"/>
          <p:nvPr/>
        </p:nvSpPr>
        <p:spPr>
          <a:xfrm>
            <a:off x="70839" y="6568386"/>
            <a:ext cx="1413336" cy="206210"/>
          </a:xfrm>
          <a:prstGeom prst="rect">
            <a:avLst/>
          </a:prstGeom>
          <a:noFill/>
        </p:spPr>
        <p:txBody>
          <a:bodyPr wrap="none" lIns="82296" tIns="41148" rIns="82296" bIns="41148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 for photos: Statoil ASA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9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Manual Operation 1"/>
          <p:cNvSpPr/>
          <p:nvPr/>
        </p:nvSpPr>
        <p:spPr>
          <a:xfrm rot="10800000">
            <a:off x="6783485" y="2881600"/>
            <a:ext cx="470524" cy="292140"/>
          </a:xfrm>
          <a:prstGeom prst="flowChartManualOperati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TextBox 29"/>
          <p:cNvSpPr txBox="1"/>
          <p:nvPr/>
        </p:nvSpPr>
        <p:spPr>
          <a:xfrm>
            <a:off x="4373958" y="2712365"/>
            <a:ext cx="138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Subsea Separation </a:t>
            </a:r>
            <a:r>
              <a:rPr lang="en-GB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processing</a:t>
            </a:r>
            <a:endParaRPr lang="en-GB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ontent Placeholder 9"/>
          <p:cNvSpPr txBox="1">
            <a:spLocks/>
          </p:cNvSpPr>
          <p:nvPr/>
        </p:nvSpPr>
        <p:spPr>
          <a:xfrm>
            <a:off x="539923" y="5180027"/>
            <a:ext cx="5747029" cy="458620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/>
              <a:t>SUBPRO is a “</a:t>
            </a:r>
            <a:r>
              <a:rPr lang="en-US" sz="1400" b="1" dirty="0" err="1" smtClean="0"/>
              <a:t>Senter</a:t>
            </a:r>
            <a:r>
              <a:rPr lang="en-US" sz="1400" b="1" dirty="0" smtClean="0"/>
              <a:t> for </a:t>
            </a:r>
            <a:r>
              <a:rPr lang="en-US" sz="1400" b="1" dirty="0" err="1" smtClean="0"/>
              <a:t>Forskningsdrevet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Innovasjon</a:t>
            </a:r>
            <a:r>
              <a:rPr lang="en-US" sz="1400" b="1" dirty="0" smtClean="0"/>
              <a:t>” (SFI) </a:t>
            </a:r>
          </a:p>
          <a:p>
            <a:r>
              <a:rPr lang="en-US" sz="1400" b="1" dirty="0" smtClean="0"/>
              <a:t>3 Departments at NTNU </a:t>
            </a:r>
          </a:p>
          <a:p>
            <a:r>
              <a:rPr lang="en-US" sz="1400" b="1" dirty="0" smtClean="0"/>
              <a:t>Funds from industry and Research Council</a:t>
            </a:r>
          </a:p>
          <a:p>
            <a:r>
              <a:rPr lang="en-US" sz="1400" b="1" dirty="0" smtClean="0"/>
              <a:t>300 million NOK over 8 years</a:t>
            </a:r>
          </a:p>
          <a:p>
            <a:pPr marL="0" indent="0"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00180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57" y="359168"/>
            <a:ext cx="7886700" cy="994172"/>
          </a:xfrm>
        </p:spPr>
        <p:txBody>
          <a:bodyPr/>
          <a:lstStyle/>
          <a:p>
            <a:r>
              <a:rPr lang="nb-NO" dirty="0" err="1" smtClean="0"/>
              <a:t>Historical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[$/</a:t>
            </a:r>
            <a:r>
              <a:rPr lang="nb-NO" dirty="0" err="1" smtClean="0"/>
              <a:t>bbl</a:t>
            </a:r>
            <a:r>
              <a:rPr lang="nb-NO" dirty="0" smtClean="0"/>
              <a:t>]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28" y="1689497"/>
            <a:ext cx="5493544" cy="347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573" y="4723424"/>
            <a:ext cx="12325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Nov. 1998. $10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912695" y="4723424"/>
            <a:ext cx="211878" cy="138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6977" y="480746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6566082" y="1848267"/>
            <a:ext cx="1334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June 2008. $140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8596" y="3696568"/>
            <a:ext cx="11995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Apr. 1980. $40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97612" y="3915111"/>
            <a:ext cx="121194" cy="165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7740" y="5051321"/>
            <a:ext cx="13763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>
                <a:solidFill>
                  <a:srgbClr val="FF0000"/>
                </a:solidFill>
              </a:rPr>
              <a:t>March</a:t>
            </a:r>
            <a:r>
              <a:rPr lang="nb-NO" sz="1350" dirty="0">
                <a:solidFill>
                  <a:srgbClr val="FF0000"/>
                </a:solidFill>
              </a:rPr>
              <a:t> 1986. $10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92437" y="4668964"/>
            <a:ext cx="507398" cy="415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42427" y="2565440"/>
            <a:ext cx="1334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June 2014. $106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3409" y="3473709"/>
            <a:ext cx="1194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Jan. 2015. $47</a:t>
            </a:r>
          </a:p>
          <a:p>
            <a:r>
              <a:rPr lang="nb-NO" sz="1350" dirty="0">
                <a:solidFill>
                  <a:srgbClr val="FF0000"/>
                </a:solidFill>
              </a:rPr>
              <a:t>Jan. 2016. $28</a:t>
            </a:r>
          </a:p>
          <a:p>
            <a:r>
              <a:rPr lang="nb-NO" sz="1350" dirty="0">
                <a:solidFill>
                  <a:srgbClr val="FF0000"/>
                </a:solidFill>
              </a:rPr>
              <a:t>Jan. 2017. $54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083910" y="3642600"/>
            <a:ext cx="250166" cy="272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109523" y="3860464"/>
            <a:ext cx="261329" cy="47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208994" y="3856340"/>
            <a:ext cx="140387" cy="224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27" y="3496508"/>
            <a:ext cx="1543980" cy="10562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8071" y="3245384"/>
            <a:ext cx="20424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>
                <a:solidFill>
                  <a:srgbClr val="FF0000"/>
                </a:solidFill>
              </a:rPr>
              <a:t>Dec</a:t>
            </a:r>
            <a:r>
              <a:rPr lang="nb-NO" sz="1350" dirty="0">
                <a:solidFill>
                  <a:srgbClr val="FF0000"/>
                </a:solidFill>
              </a:rPr>
              <a:t>. 1973. First «</a:t>
            </a:r>
            <a:r>
              <a:rPr lang="nb-NO" sz="1350" dirty="0" err="1">
                <a:solidFill>
                  <a:srgbClr val="FF0000"/>
                </a:solidFill>
              </a:rPr>
              <a:t>oil</a:t>
            </a:r>
            <a:r>
              <a:rPr lang="nb-NO" sz="1350" dirty="0">
                <a:solidFill>
                  <a:srgbClr val="FF0000"/>
                </a:solidFill>
              </a:rPr>
              <a:t> </a:t>
            </a:r>
            <a:r>
              <a:rPr lang="nb-NO" sz="1350" dirty="0" err="1">
                <a:solidFill>
                  <a:srgbClr val="FF0000"/>
                </a:solidFill>
              </a:rPr>
              <a:t>crisis</a:t>
            </a:r>
            <a:r>
              <a:rPr lang="nb-NO" sz="1350" dirty="0">
                <a:solidFill>
                  <a:srgbClr val="FF0000"/>
                </a:solidFill>
              </a:rPr>
              <a:t>»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84044" y="4584925"/>
            <a:ext cx="281503" cy="191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94025" y="5729664"/>
            <a:ext cx="282641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88" dirty="0"/>
              <a:t>http://www.macrotrends.net/1369/crude-oil-price-history-chart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030" y="-191304"/>
            <a:ext cx="2344815" cy="26291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322" y="246123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Aluminium</a:t>
            </a:r>
            <a:endParaRPr lang="nb-NO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904290" y="2339966"/>
            <a:ext cx="20719" cy="2549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635693" y="2370440"/>
            <a:ext cx="20719" cy="25491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55734" y="2386847"/>
            <a:ext cx="15872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smtClean="0">
                <a:solidFill>
                  <a:srgbClr val="FF0000"/>
                </a:solidFill>
              </a:rPr>
              <a:t>Financial </a:t>
            </a:r>
            <a:r>
              <a:rPr lang="nb-NO" sz="1350" dirty="0" err="1" smtClean="0">
                <a:solidFill>
                  <a:srgbClr val="FF0000"/>
                </a:solidFill>
              </a:rPr>
              <a:t>crisis</a:t>
            </a:r>
            <a:r>
              <a:rPr lang="nb-NO" sz="1350" dirty="0" smtClean="0">
                <a:solidFill>
                  <a:srgbClr val="FF0000"/>
                </a:solidFill>
              </a:rPr>
              <a:t> 2009</a:t>
            </a:r>
            <a:endParaRPr lang="nb-NO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4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57" y="359168"/>
            <a:ext cx="7886700" cy="994172"/>
          </a:xfrm>
        </p:spPr>
        <p:txBody>
          <a:bodyPr/>
          <a:lstStyle/>
          <a:p>
            <a:r>
              <a:rPr lang="nb-NO" dirty="0" err="1" smtClean="0"/>
              <a:t>Historical</a:t>
            </a:r>
            <a:r>
              <a:rPr lang="nb-NO" dirty="0" smtClean="0"/>
              <a:t> </a:t>
            </a:r>
            <a:r>
              <a:rPr lang="nb-NO" dirty="0" err="1" smtClean="0"/>
              <a:t>oil</a:t>
            </a:r>
            <a:r>
              <a:rPr lang="nb-NO" dirty="0" smtClean="0"/>
              <a:t> </a:t>
            </a:r>
            <a:r>
              <a:rPr lang="nb-NO" dirty="0" err="1" smtClean="0"/>
              <a:t>price</a:t>
            </a:r>
            <a:r>
              <a:rPr lang="nb-NO" dirty="0" smtClean="0"/>
              <a:t> [$/</a:t>
            </a:r>
            <a:r>
              <a:rPr lang="nb-NO" dirty="0" err="1" smtClean="0"/>
              <a:t>bbl</a:t>
            </a:r>
            <a:r>
              <a:rPr lang="nb-NO" dirty="0" smtClean="0"/>
              <a:t>]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228" y="1689497"/>
            <a:ext cx="5493544" cy="34790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573" y="4723424"/>
            <a:ext cx="12325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Nov. 1998. $10</a:t>
            </a: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5912695" y="4723424"/>
            <a:ext cx="211878" cy="138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6977" y="480746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6566082" y="1848267"/>
            <a:ext cx="1334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June 2008. $140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8596" y="3696568"/>
            <a:ext cx="11995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Apr. 1980. $40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97612" y="3915111"/>
            <a:ext cx="121194" cy="1656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7740" y="5051321"/>
            <a:ext cx="13763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>
                <a:solidFill>
                  <a:srgbClr val="FF0000"/>
                </a:solidFill>
              </a:rPr>
              <a:t>March</a:t>
            </a:r>
            <a:r>
              <a:rPr lang="nb-NO" sz="1350" dirty="0">
                <a:solidFill>
                  <a:srgbClr val="FF0000"/>
                </a:solidFill>
              </a:rPr>
              <a:t> 1986. $10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492437" y="4668964"/>
            <a:ext cx="507398" cy="4154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942427" y="2565440"/>
            <a:ext cx="13340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June 2014. $106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93409" y="3473709"/>
            <a:ext cx="119455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Jan. 2015. $47</a:t>
            </a:r>
          </a:p>
          <a:p>
            <a:r>
              <a:rPr lang="nb-NO" sz="1350" dirty="0">
                <a:solidFill>
                  <a:srgbClr val="FF0000"/>
                </a:solidFill>
              </a:rPr>
              <a:t>Jan. 2016. $28</a:t>
            </a:r>
          </a:p>
          <a:p>
            <a:r>
              <a:rPr lang="nb-NO" sz="1350" dirty="0">
                <a:solidFill>
                  <a:srgbClr val="FF0000"/>
                </a:solidFill>
              </a:rPr>
              <a:t>Jan. 2017. $54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083910" y="3642600"/>
            <a:ext cx="250166" cy="2725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109523" y="3860464"/>
            <a:ext cx="261329" cy="474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208994" y="3856340"/>
            <a:ext cx="140387" cy="224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27" y="3496508"/>
            <a:ext cx="1543980" cy="105629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88071" y="3245384"/>
            <a:ext cx="20424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>
                <a:solidFill>
                  <a:srgbClr val="FF0000"/>
                </a:solidFill>
              </a:rPr>
              <a:t>Dec</a:t>
            </a:r>
            <a:r>
              <a:rPr lang="nb-NO" sz="1350" dirty="0">
                <a:solidFill>
                  <a:srgbClr val="FF0000"/>
                </a:solidFill>
              </a:rPr>
              <a:t>. 1973. First «</a:t>
            </a:r>
            <a:r>
              <a:rPr lang="nb-NO" sz="1350" dirty="0" err="1">
                <a:solidFill>
                  <a:srgbClr val="FF0000"/>
                </a:solidFill>
              </a:rPr>
              <a:t>oil</a:t>
            </a:r>
            <a:r>
              <a:rPr lang="nb-NO" sz="1350" dirty="0">
                <a:solidFill>
                  <a:srgbClr val="FF0000"/>
                </a:solidFill>
              </a:rPr>
              <a:t> </a:t>
            </a:r>
            <a:r>
              <a:rPr lang="nb-NO" sz="1350" dirty="0" err="1">
                <a:solidFill>
                  <a:srgbClr val="FF0000"/>
                </a:solidFill>
              </a:rPr>
              <a:t>crisis</a:t>
            </a:r>
            <a:r>
              <a:rPr lang="nb-NO" sz="1350" dirty="0">
                <a:solidFill>
                  <a:srgbClr val="FF0000"/>
                </a:solidFill>
              </a:rPr>
              <a:t>»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884044" y="4584925"/>
            <a:ext cx="281503" cy="1912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194025" y="5729664"/>
            <a:ext cx="282641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788" dirty="0"/>
              <a:t>http://www.macrotrends.net/1369/crude-oil-price-history-chart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55734" y="2386847"/>
            <a:ext cx="15872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smtClean="0">
                <a:solidFill>
                  <a:srgbClr val="FF0000"/>
                </a:solidFill>
              </a:rPr>
              <a:t>Financial </a:t>
            </a:r>
            <a:r>
              <a:rPr lang="nb-NO" sz="1350" dirty="0" err="1" smtClean="0">
                <a:solidFill>
                  <a:srgbClr val="FF0000"/>
                </a:solidFill>
              </a:rPr>
              <a:t>crisis</a:t>
            </a:r>
            <a:r>
              <a:rPr lang="nb-NO" sz="1350" dirty="0" smtClean="0">
                <a:solidFill>
                  <a:srgbClr val="FF0000"/>
                </a:solidFill>
              </a:rPr>
              <a:t> 2009</a:t>
            </a:r>
            <a:endParaRPr lang="nb-NO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20" y="312320"/>
            <a:ext cx="7886700" cy="994172"/>
          </a:xfrm>
        </p:spPr>
        <p:txBody>
          <a:bodyPr/>
          <a:lstStyle/>
          <a:p>
            <a:r>
              <a:rPr lang="nb-NO" dirty="0" smtClean="0"/>
              <a:t>Oil </a:t>
            </a:r>
            <a:r>
              <a:rPr lang="nb-NO" dirty="0" err="1" smtClean="0"/>
              <a:t>price</a:t>
            </a:r>
            <a:r>
              <a:rPr lang="nb-NO" dirty="0" smtClean="0"/>
              <a:t> </a:t>
            </a:r>
            <a:r>
              <a:rPr lang="nb-NO" dirty="0" err="1" smtClean="0"/>
              <a:t>adjusted</a:t>
            </a:r>
            <a:r>
              <a:rPr lang="nb-NO" dirty="0" smtClean="0"/>
              <a:t> for </a:t>
            </a:r>
            <a:r>
              <a:rPr lang="nb-NO" dirty="0" err="1" smtClean="0"/>
              <a:t>inflation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656" y="1853803"/>
            <a:ext cx="5500688" cy="3150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92800" y="2243689"/>
            <a:ext cx="308007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FF0000"/>
                </a:solidFill>
              </a:rPr>
              <a:t>Arve </a:t>
            </a:r>
            <a:r>
              <a:rPr lang="nb-NO" sz="1350" dirty="0" err="1">
                <a:solidFill>
                  <a:srgbClr val="FF0000"/>
                </a:solidFill>
              </a:rPr>
              <a:t>Johsen</a:t>
            </a:r>
            <a:r>
              <a:rPr lang="nb-NO" sz="1350" dirty="0">
                <a:solidFill>
                  <a:srgbClr val="FF0000"/>
                </a:solidFill>
              </a:rPr>
              <a:t>, CEO Statoil, 1982.</a:t>
            </a:r>
          </a:p>
          <a:p>
            <a:r>
              <a:rPr lang="nb-NO" sz="1350" dirty="0">
                <a:solidFill>
                  <a:srgbClr val="FF0000"/>
                </a:solidFill>
              </a:rPr>
              <a:t>«Oljeprisen kan kun gå en vei – oppover»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710567" y="2693222"/>
            <a:ext cx="114238" cy="423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38082" y="3522890"/>
            <a:ext cx="5954358" cy="82007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60062" y="3858221"/>
            <a:ext cx="205511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>
                <a:solidFill>
                  <a:srgbClr val="00B050"/>
                </a:solidFill>
              </a:rPr>
              <a:t>Sigurd’s</a:t>
            </a:r>
            <a:r>
              <a:rPr lang="nb-NO" sz="1350" dirty="0">
                <a:solidFill>
                  <a:srgbClr val="00B050"/>
                </a:solidFill>
              </a:rPr>
              <a:t> steady-</a:t>
            </a:r>
            <a:r>
              <a:rPr lang="nb-NO" sz="1350" dirty="0" err="1">
                <a:solidFill>
                  <a:srgbClr val="00B050"/>
                </a:solidFill>
              </a:rPr>
              <a:t>state</a:t>
            </a:r>
            <a:r>
              <a:rPr lang="nb-NO" sz="1350" dirty="0">
                <a:solidFill>
                  <a:srgbClr val="00B050"/>
                </a:solidFill>
              </a:rPr>
              <a:t> </a:t>
            </a:r>
            <a:r>
              <a:rPr lang="nb-NO" sz="1350" dirty="0" err="1">
                <a:solidFill>
                  <a:srgbClr val="00B050"/>
                </a:solidFill>
              </a:rPr>
              <a:t>curve</a:t>
            </a:r>
            <a:endParaRPr lang="nb-NO" sz="1350" dirty="0">
              <a:solidFill>
                <a:srgbClr val="00B050"/>
              </a:solidFill>
            </a:endParaRPr>
          </a:p>
          <a:p>
            <a:endParaRPr lang="nb-NO" sz="1350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994990" y="3522890"/>
            <a:ext cx="1196761" cy="14742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714684" y="2685729"/>
            <a:ext cx="1555747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>
                <a:solidFill>
                  <a:srgbClr val="00B050"/>
                </a:solidFill>
              </a:rPr>
              <a:t>Alternative green</a:t>
            </a:r>
          </a:p>
          <a:p>
            <a:r>
              <a:rPr lang="nb-NO" sz="1350" dirty="0" err="1">
                <a:solidFill>
                  <a:srgbClr val="00B050"/>
                </a:solidFill>
              </a:rPr>
              <a:t>power</a:t>
            </a:r>
            <a:r>
              <a:rPr lang="nb-NO" sz="1350" dirty="0">
                <a:solidFill>
                  <a:srgbClr val="00B050"/>
                </a:solidFill>
              </a:rPr>
              <a:t> </a:t>
            </a:r>
            <a:r>
              <a:rPr lang="nb-NO" sz="1350" dirty="0" err="1">
                <a:solidFill>
                  <a:srgbClr val="00B050"/>
                </a:solidFill>
              </a:rPr>
              <a:t>competetive</a:t>
            </a:r>
            <a:endParaRPr lang="nb-NO" sz="1350" dirty="0">
              <a:solidFill>
                <a:srgbClr val="00B050"/>
              </a:solidFill>
            </a:endParaRPr>
          </a:p>
          <a:p>
            <a:r>
              <a:rPr lang="nb-NO" sz="1350" dirty="0">
                <a:solidFill>
                  <a:srgbClr val="00B050"/>
                </a:solidFill>
              </a:rPr>
              <a:t>(Solar etc.)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30573" y="4470440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1998</a:t>
            </a:r>
          </a:p>
        </p:txBody>
      </p:sp>
      <p:pic>
        <p:nvPicPr>
          <p:cNvPr id="30" name="Content Placeholder 2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7870" y="1474157"/>
            <a:ext cx="994199" cy="82183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50832" y="1925354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2008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09730" y="2779415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2014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72081" y="3689284"/>
            <a:ext cx="4603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05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7186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SUBPRO Partners</a:t>
            </a:r>
            <a:endParaRPr lang="en-US" sz="2800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993084" y="1417639"/>
            <a:ext cx="7157832" cy="404263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Picture 17" descr="http://ts1.mm.bing.net/th?&amp;id=JN.mBzlwJyyT%2bKm78vXCZk8EQ&amp;w=300&amp;h=300&amp;c=0&amp;pid=1.9&amp;rs=0&amp;p=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2910" y="4385512"/>
            <a:ext cx="1607908" cy="160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jlippe\AppData\Local\Microsoft\Windows\Temporary Internet Files\Content.IE5\MM1C758B\FRlogoEngrgb-farger,0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5420" y="5907517"/>
            <a:ext cx="2122151" cy="39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ts1.mm.bing.net/th?&amp;id=JN.uUduBc1TKkOJfpXLDxQpFQ&amp;w=300&amp;h=300&amp;c=0&amp;pid=1.9&amp;rs=0&amp;p=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151502"/>
            <a:ext cx="1744590" cy="7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http://ts1.mm.bing.net/th?&amp;id=JN.2fk2vgKFRxJDOWgSRDVUuw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523" y="1230229"/>
            <a:ext cx="2921916" cy="70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ts1.mm.bing.net/th?&amp;id=JN.fMWvbcChBeOqk8Lv9JwJgg&amp;w=300&amp;h=300&amp;c=0&amp;pid=1.9&amp;rs=0&amp;p=0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640" y="1721028"/>
            <a:ext cx="667962" cy="81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ts1.mm.bing.net/th?&amp;id=JN.dofKiVjm3YTfuAz2DnMprw&amp;w=300&amp;h=300&amp;c=0&amp;pid=1.9&amp;rs=0&amp;p=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9031" y="4905329"/>
            <a:ext cx="2163459" cy="58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0" y="1811473"/>
            <a:ext cx="2261115" cy="635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379" y="3323329"/>
            <a:ext cx="1673819" cy="6637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8665" y="3195369"/>
            <a:ext cx="2426670" cy="802499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7514963" y="4391490"/>
            <a:ext cx="1545780" cy="1906561"/>
          </a:xfrm>
          <a:prstGeom prst="wedgeRoundRectCallout">
            <a:avLst>
              <a:gd name="adj1" fmla="val -18943"/>
              <a:gd name="adj2" fmla="val -814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Ny industri-partner  fra 2017!</a:t>
            </a:r>
          </a:p>
          <a:p>
            <a:pPr algn="ctr"/>
            <a:r>
              <a:rPr lang="nb-NO" dirty="0" smtClean="0"/>
              <a:t>Operatør for utbyggingen av </a:t>
            </a:r>
            <a:r>
              <a:rPr lang="nb-NO" dirty="0" err="1" smtClean="0"/>
              <a:t>Pil&amp;Bue-feltet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95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/>
          <p:cNvSpPr/>
          <p:nvPr/>
        </p:nvSpPr>
        <p:spPr>
          <a:xfrm>
            <a:off x="272954" y="5444505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8" name="Oval 67"/>
          <p:cNvSpPr/>
          <p:nvPr/>
        </p:nvSpPr>
        <p:spPr>
          <a:xfrm>
            <a:off x="1451339" y="5444505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Oval 68"/>
          <p:cNvSpPr/>
          <p:nvPr/>
        </p:nvSpPr>
        <p:spPr>
          <a:xfrm>
            <a:off x="2629724" y="5444505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0" name="Oval 69"/>
          <p:cNvSpPr/>
          <p:nvPr/>
        </p:nvSpPr>
        <p:spPr>
          <a:xfrm>
            <a:off x="3808109" y="5444505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Oval 70"/>
          <p:cNvSpPr/>
          <p:nvPr/>
        </p:nvSpPr>
        <p:spPr>
          <a:xfrm>
            <a:off x="4986494" y="5444505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Oval 72"/>
          <p:cNvSpPr/>
          <p:nvPr/>
        </p:nvSpPr>
        <p:spPr>
          <a:xfrm>
            <a:off x="6164879" y="5444505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Oval 75"/>
          <p:cNvSpPr/>
          <p:nvPr/>
        </p:nvSpPr>
        <p:spPr>
          <a:xfrm>
            <a:off x="7343265" y="5444505"/>
            <a:ext cx="1547467" cy="96356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5" name="TextBox 64"/>
          <p:cNvSpPr txBox="1"/>
          <p:nvPr/>
        </p:nvSpPr>
        <p:spPr>
          <a:xfrm>
            <a:off x="3636919" y="5844363"/>
            <a:ext cx="179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>
                <a:solidFill>
                  <a:schemeClr val="accent6">
                    <a:lumMod val="75000"/>
                  </a:schemeClr>
                </a:solidFill>
              </a:rPr>
              <a:t>Industry Partners</a:t>
            </a:r>
            <a:endParaRPr lang="nb-N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7" name="Ellipse 8"/>
          <p:cNvSpPr/>
          <p:nvPr/>
        </p:nvSpPr>
        <p:spPr>
          <a:xfrm>
            <a:off x="3460942" y="3365244"/>
            <a:ext cx="3826081" cy="2848451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Ellipse 1"/>
          <p:cNvSpPr/>
          <p:nvPr/>
        </p:nvSpPr>
        <p:spPr>
          <a:xfrm>
            <a:off x="205186" y="3365244"/>
            <a:ext cx="3738209" cy="2848451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Ellipse 8"/>
          <p:cNvSpPr/>
          <p:nvPr/>
        </p:nvSpPr>
        <p:spPr>
          <a:xfrm>
            <a:off x="6489150" y="3365243"/>
            <a:ext cx="2392873" cy="2848452"/>
          </a:xfrm>
          <a:prstGeom prst="ellipse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6269" y="3945771"/>
            <a:ext cx="8980227" cy="848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nb-NO" smtClean="0">
              <a:solidFill>
                <a:prstClr val="white"/>
              </a:solidFill>
            </a:endParaRPr>
          </a:p>
        </p:txBody>
      </p:sp>
      <p:cxnSp>
        <p:nvCxnSpPr>
          <p:cNvPr id="74" name="Straight Connector 73"/>
          <p:cNvCxnSpPr>
            <a:stCxn id="18" idx="1"/>
          </p:cNvCxnSpPr>
          <p:nvPr/>
        </p:nvCxnSpPr>
        <p:spPr>
          <a:xfrm>
            <a:off x="208485" y="4444145"/>
            <a:ext cx="867353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852673" y="590994"/>
            <a:ext cx="1385165" cy="483388"/>
            <a:chOff x="3396853" y="4578"/>
            <a:chExt cx="1385165" cy="4833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5" name="Rectangle 4"/>
            <p:cNvSpPr/>
            <p:nvPr/>
          </p:nvSpPr>
          <p:spPr>
            <a:xfrm>
              <a:off x="3396853" y="4578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3396853" y="4578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Centre Board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(Chair: Audun Faanes)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21132" y="1158850"/>
            <a:ext cx="1746218" cy="483388"/>
            <a:chOff x="4234878" y="691610"/>
            <a:chExt cx="1385165" cy="4833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8000">
                <a:schemeClr val="accent1"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0" scaled="1"/>
            <a:tileRect/>
          </a:gradFill>
          <a:scene3d>
            <a:camera prst="orthographicFront"/>
            <a:lightRig rig="flat" dir="t"/>
          </a:scene3d>
        </p:grpSpPr>
        <p:sp>
          <p:nvSpPr>
            <p:cNvPr id="8" name="Rectangle 7"/>
            <p:cNvSpPr/>
            <p:nvPr/>
          </p:nvSpPr>
          <p:spPr>
            <a:xfrm>
              <a:off x="4234878" y="691610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34878" y="691610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Technical Committee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(Chair: Richard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Arntzen</a:t>
              </a:r>
              <a:r>
                <a:rPr lang="en-US" sz="1200" dirty="0" smtClean="0">
                  <a:solidFill>
                    <a:prstClr val="black"/>
                  </a:solidFill>
                </a:rPr>
                <a:t>)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52673" y="1595586"/>
            <a:ext cx="1385165" cy="1027624"/>
            <a:chOff x="3396853" y="1396912"/>
            <a:chExt cx="1385165" cy="759610"/>
          </a:xfrm>
          <a:scene3d>
            <a:camera prst="orthographicFront"/>
            <a:lightRig rig="flat" dir="t"/>
          </a:scene3d>
        </p:grpSpPr>
        <p:sp>
          <p:nvSpPr>
            <p:cNvPr id="11" name="Rectangle 10"/>
            <p:cNvSpPr/>
            <p:nvPr/>
          </p:nvSpPr>
          <p:spPr>
            <a:xfrm>
              <a:off x="3396853" y="1396912"/>
              <a:ext cx="1385165" cy="7596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396853" y="1396912"/>
              <a:ext cx="1385165" cy="7596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Centre Director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Sigurd Skogestad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Deputy Director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Mary Ann Lundteigen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440305" y="2334590"/>
            <a:ext cx="1385165" cy="957181"/>
            <a:chOff x="4234878" y="2365191"/>
            <a:chExt cx="1385165" cy="759628"/>
          </a:xfrm>
          <a:scene3d>
            <a:camera prst="orthographicFront"/>
            <a:lightRig rig="flat" dir="t"/>
          </a:scene3d>
        </p:grpSpPr>
        <p:sp>
          <p:nvSpPr>
            <p:cNvPr id="14" name="Rectangle 13"/>
            <p:cNvSpPr/>
            <p:nvPr/>
          </p:nvSpPr>
          <p:spPr>
            <a:xfrm>
              <a:off x="4234878" y="2365191"/>
              <a:ext cx="1385165" cy="759610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4234878" y="2365205"/>
              <a:ext cx="1385165" cy="7596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prstClr val="black"/>
                  </a:solidFill>
                </a:rPr>
                <a:t>Adm. Coordinator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prstClr val="black"/>
                  </a:solidFill>
                </a:rPr>
                <a:t>Jon Lippe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err="1" smtClean="0">
                  <a:solidFill>
                    <a:prstClr val="black"/>
                  </a:solidFill>
                </a:rPr>
                <a:t>Techn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. Coordinator</a:t>
              </a:r>
              <a:endParaRPr lang="en-US" sz="1200" dirty="0" smtClean="0">
                <a:solidFill>
                  <a:prstClr val="black"/>
                </a:solidFill>
              </a:endParaRP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err="1" smtClean="0">
                  <a:solidFill>
                    <a:prstClr val="black"/>
                  </a:solidFill>
                </a:rPr>
                <a:t>Gro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Mogseth</a:t>
              </a:r>
              <a:endParaRPr lang="en-US" sz="1200" dirty="0" smtClean="0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8485" y="4202451"/>
            <a:ext cx="1666528" cy="483388"/>
            <a:chOff x="44753" y="3726282"/>
            <a:chExt cx="1385165" cy="483388"/>
          </a:xfrm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Field architecture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Sigbjørn Sangesland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60238" y="4202451"/>
            <a:ext cx="1666528" cy="483388"/>
            <a:chOff x="1720803" y="3726282"/>
            <a:chExt cx="1385165" cy="483388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RAMS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Mary Ann Lundteigen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11991" y="4202451"/>
            <a:ext cx="1666528" cy="483388"/>
            <a:chOff x="3396853" y="3726282"/>
            <a:chExt cx="1385165" cy="483388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Rectangle 22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Separation – </a:t>
              </a:r>
              <a:br>
                <a:rPr lang="en-US" sz="1050" b="1" dirty="0" smtClean="0">
                  <a:solidFill>
                    <a:prstClr val="black"/>
                  </a:solidFill>
                </a:rPr>
              </a:br>
              <a:r>
                <a:rPr lang="en-US" sz="1050" b="1" dirty="0" smtClean="0">
                  <a:solidFill>
                    <a:prstClr val="black"/>
                  </a:solidFill>
                </a:rPr>
                <a:t>Fluid characterization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Johan </a:t>
              </a:r>
              <a:r>
                <a:rPr lang="en-US" sz="1050" dirty="0" err="1" smtClean="0">
                  <a:solidFill>
                    <a:prstClr val="black"/>
                  </a:solidFill>
                </a:rPr>
                <a:t>Sjöblom</a:t>
              </a:r>
              <a:r>
                <a:rPr lang="en-US" sz="1050" dirty="0" smtClean="0">
                  <a:solidFill>
                    <a:prstClr val="black"/>
                  </a:solidFill>
                </a:rPr>
                <a:t> / Gisle Øye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63744" y="4202451"/>
            <a:ext cx="1666528" cy="483388"/>
            <a:chOff x="5072903" y="3726282"/>
            <a:chExt cx="1385165" cy="483388"/>
          </a:xfr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6" name="Rectangle 25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Separation Process Concepts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Hanna Knuutila / </a:t>
              </a:r>
              <a:br>
                <a:rPr lang="en-US" sz="1050" dirty="0" smtClean="0">
                  <a:solidFill>
                    <a:prstClr val="black"/>
                  </a:solidFill>
                </a:rPr>
              </a:br>
              <a:r>
                <a:rPr lang="en-US" sz="1050" dirty="0" smtClean="0">
                  <a:solidFill>
                    <a:prstClr val="black"/>
                  </a:solidFill>
                </a:rPr>
                <a:t>Hugo Jakobsen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15495" y="4202451"/>
            <a:ext cx="1666528" cy="483388"/>
            <a:chOff x="6748953" y="3726282"/>
            <a:chExt cx="1385165" cy="483388"/>
          </a:xfr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Rectangle 28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 smtClean="0">
                  <a:solidFill>
                    <a:prstClr val="black"/>
                  </a:solidFill>
                </a:rPr>
                <a:t>System Control</a:t>
              </a:r>
            </a:p>
            <a:p>
              <a:pPr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dirty="0" smtClean="0">
                  <a:solidFill>
                    <a:prstClr val="black"/>
                  </a:solidFill>
                </a:rPr>
                <a:t>Sigurd Skogestad</a:t>
              </a:r>
            </a:p>
          </p:txBody>
        </p:sp>
      </p:grpSp>
      <p:cxnSp>
        <p:nvCxnSpPr>
          <p:cNvPr id="40" name="Elbow Connector 39"/>
          <p:cNvCxnSpPr>
            <a:stCxn id="17" idx="0"/>
          </p:cNvCxnSpPr>
          <p:nvPr/>
        </p:nvCxnSpPr>
        <p:spPr>
          <a:xfrm rot="5400000" flipH="1" flipV="1">
            <a:off x="2307285" y="1964481"/>
            <a:ext cx="972435" cy="350350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20" idx="0"/>
          </p:cNvCxnSpPr>
          <p:nvPr/>
        </p:nvCxnSpPr>
        <p:spPr>
          <a:xfrm rot="5400000" flipH="1" flipV="1">
            <a:off x="3183161" y="2840356"/>
            <a:ext cx="972437" cy="175175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6" idx="0"/>
          </p:cNvCxnSpPr>
          <p:nvPr/>
        </p:nvCxnSpPr>
        <p:spPr>
          <a:xfrm rot="16200000" flipV="1">
            <a:off x="4934914" y="2840357"/>
            <a:ext cx="972437" cy="175175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29" idx="0"/>
          </p:cNvCxnSpPr>
          <p:nvPr/>
        </p:nvCxnSpPr>
        <p:spPr>
          <a:xfrm rot="16200000" flipV="1">
            <a:off x="5810790" y="1964481"/>
            <a:ext cx="972437" cy="350350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6" idx="2"/>
            <a:endCxn id="11" idx="0"/>
          </p:cNvCxnSpPr>
          <p:nvPr/>
        </p:nvCxnSpPr>
        <p:spPr>
          <a:xfrm>
            <a:off x="4545256" y="1074382"/>
            <a:ext cx="0" cy="521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545254" y="2838384"/>
            <a:ext cx="8950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9" idx="1"/>
          </p:cNvCxnSpPr>
          <p:nvPr/>
        </p:nvCxnSpPr>
        <p:spPr>
          <a:xfrm flipH="1">
            <a:off x="4545254" y="1400544"/>
            <a:ext cx="8758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24" idx="0"/>
            <a:endCxn id="12" idx="2"/>
          </p:cNvCxnSpPr>
          <p:nvPr/>
        </p:nvCxnSpPr>
        <p:spPr>
          <a:xfrm rot="5400000" flipH="1" flipV="1">
            <a:off x="3755635" y="3412831"/>
            <a:ext cx="1579241" cy="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21192" y="3918475"/>
            <a:ext cx="129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nb-NO" sz="1400" b="1" dirty="0" smtClean="0">
                <a:solidFill>
                  <a:prstClr val="black"/>
                </a:solidFill>
              </a:rPr>
              <a:t>Research areas</a:t>
            </a:r>
          </a:p>
        </p:txBody>
      </p:sp>
      <p:cxnSp>
        <p:nvCxnSpPr>
          <p:cNvPr id="44" name="Elbow Connector 43"/>
          <p:cNvCxnSpPr>
            <a:stCxn id="48" idx="0"/>
            <a:endCxn id="9" idx="3"/>
          </p:cNvCxnSpPr>
          <p:nvPr/>
        </p:nvCxnSpPr>
        <p:spPr>
          <a:xfrm rot="16200000" flipV="1">
            <a:off x="6444120" y="2123775"/>
            <a:ext cx="1964699" cy="518237"/>
          </a:xfrm>
          <a:prstGeom prst="bentConnector2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Organization</a:t>
            </a:r>
            <a:endParaRPr lang="en-US" sz="28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7167350" y="3414452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 group</a:t>
            </a:r>
            <a:endParaRPr lang="en-US" sz="1000" dirty="0"/>
          </a:p>
        </p:txBody>
      </p:sp>
      <p:sp>
        <p:nvSpPr>
          <p:cNvPr id="59" name="TekstSylinder 58"/>
          <p:cNvSpPr txBox="1"/>
          <p:nvPr/>
        </p:nvSpPr>
        <p:spPr>
          <a:xfrm>
            <a:off x="4823998" y="3414452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 group</a:t>
            </a:r>
            <a:endParaRPr lang="en-US" sz="1000" dirty="0"/>
          </a:p>
        </p:txBody>
      </p:sp>
      <p:sp>
        <p:nvSpPr>
          <p:cNvPr id="60" name="TekstSylinder 59"/>
          <p:cNvSpPr txBox="1"/>
          <p:nvPr/>
        </p:nvSpPr>
        <p:spPr>
          <a:xfrm>
            <a:off x="1505584" y="3414452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Reference group</a:t>
            </a:r>
            <a:endParaRPr lang="en-US" sz="1000" dirty="0"/>
          </a:p>
        </p:txBody>
      </p:sp>
      <p:sp>
        <p:nvSpPr>
          <p:cNvPr id="61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2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omog\Dropbox\SUBPRO\Hanna Knuutila - white backgroun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9862" y="4706387"/>
            <a:ext cx="828000" cy="103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omog\Dropbox\SUBPRO\Gisle Øye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913" y="4706387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romog\Dropbox\SUBPRO\Hugo Atle Jakobse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943" y="4706387"/>
            <a:ext cx="828000" cy="10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romog\Dropbox\SUBPRO\Johan Sjöblom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8194" y="4706387"/>
            <a:ext cx="82800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romog\Dropbox\SUBPRO\Mary Ann Lundteigen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7618" y="4706387"/>
            <a:ext cx="828000" cy="103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romog\Dropbox\SUBPRO\Sigbjørn Sangesland - white background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49" y="4706387"/>
            <a:ext cx="828000" cy="10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gromog\Dropbox\SUBPRO\Sigurd Skogestad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0388" y="4706387"/>
            <a:ext cx="828000" cy="109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4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noProof="0" dirty="0" smtClean="0"/>
              <a:t>SUBPRO resources</a:t>
            </a:r>
            <a:endParaRPr lang="en-US" sz="2800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Currently </a:t>
            </a:r>
            <a:r>
              <a:rPr lang="en-US" dirty="0"/>
              <a:t>16 PhD and 5 </a:t>
            </a:r>
            <a:r>
              <a:rPr lang="en-US" dirty="0" err="1"/>
              <a:t>PostDoc</a:t>
            </a:r>
            <a:r>
              <a:rPr lang="en-US" dirty="0"/>
              <a:t> projects is ongoing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25 - 30 Master students per year on topics of </a:t>
            </a:r>
            <a:r>
              <a:rPr lang="en-US" dirty="0" smtClean="0"/>
              <a:t>relevance </a:t>
            </a:r>
            <a:r>
              <a:rPr lang="en-US" dirty="0"/>
              <a:t>for the center and the subsea industry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20 professors / associated professors from three NTNU departments – cross discipline collaboration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Chemical Engineering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Geoscience and Petroleum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Mechanical and Industrial Engineering</a:t>
            </a:r>
          </a:p>
          <a:p>
            <a:pPr>
              <a:lnSpc>
                <a:spcPct val="120000"/>
              </a:lnSpc>
            </a:pP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Contributions from industry partners </a:t>
            </a:r>
            <a:br>
              <a:rPr lang="en-US" dirty="0"/>
            </a:br>
            <a:r>
              <a:rPr lang="en-US" dirty="0"/>
              <a:t>(personnel, knowledge, data) 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Budget of approx. 33 million NOK per </a:t>
            </a:r>
            <a:r>
              <a:rPr lang="en-US" dirty="0" smtClean="0"/>
              <a:t>year, for </a:t>
            </a:r>
            <a:r>
              <a:rPr lang="en-US" dirty="0"/>
              <a:t>a period of </a:t>
            </a:r>
            <a:r>
              <a:rPr lang="en-US" dirty="0" smtClean="0"/>
              <a:t>8 </a:t>
            </a:r>
            <a:r>
              <a:rPr lang="en-US" dirty="0"/>
              <a:t>years </a:t>
            </a:r>
            <a:br>
              <a:rPr lang="en-US" dirty="0"/>
            </a:br>
            <a:r>
              <a:rPr lang="en-US" dirty="0"/>
              <a:t>(started up the summer of 2015)</a:t>
            </a:r>
          </a:p>
          <a:p>
            <a:pPr>
              <a:lnSpc>
                <a:spcPct val="120000"/>
              </a:lnSpc>
            </a:pP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7966289" y="13614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4962" y="12020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783" y="3892309"/>
            <a:ext cx="3221888" cy="2416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14839" y="5972274"/>
            <a:ext cx="2971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 smtClean="0">
                <a:solidFill>
                  <a:schemeClr val="bg1"/>
                </a:solidFill>
              </a:rPr>
              <a:t>Systems </a:t>
            </a:r>
            <a:r>
              <a:rPr lang="nb-NO" sz="1400" dirty="0" err="1" smtClean="0">
                <a:solidFill>
                  <a:schemeClr val="bg1"/>
                </a:solidFill>
              </a:rPr>
              <a:t>control</a:t>
            </a:r>
            <a:r>
              <a:rPr lang="nb-NO" sz="1400" dirty="0" smtClean="0">
                <a:solidFill>
                  <a:schemeClr val="bg1"/>
                </a:solidFill>
              </a:rPr>
              <a:t> Master students 2016</a:t>
            </a:r>
            <a:endParaRPr lang="nb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4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dministrative Document" ma:contentTypeID="0x0101004F432A9BA6BEA946A1D344A8914A35FD00A096E9F669804A41872F6B3379F18189" ma:contentTypeVersion="10" ma:contentTypeDescription="" ma:contentTypeScope="" ma:versionID="d5a1d1aade0f5e842c45fa63a7a59b0b">
  <xsd:schema xmlns:xsd="http://www.w3.org/2001/XMLSchema" xmlns:xs="http://www.w3.org/2001/XMLSchema" xmlns:p="http://schemas.microsoft.com/office/2006/metadata/properties" xmlns:ns2="7f067856-359d-4edf-8b45-f7c84b174be1" xmlns:ns3="0a4c7994-10f8-498c-9887-1d711d90372d" targetNamespace="http://schemas.microsoft.com/office/2006/metadata/properties" ma:root="true" ma:fieldsID="6879977e3a8d0d3bc3e737037ce27bc3" ns2:_="" ns3:_="">
    <xsd:import namespace="7f067856-359d-4edf-8b45-f7c84b174be1"/>
    <xsd:import namespace="0a4c7994-10f8-498c-9887-1d711d90372d"/>
    <xsd:element name="properties">
      <xsd:complexType>
        <xsd:sequence>
          <xsd:element name="documentManagement">
            <xsd:complexType>
              <xsd:all>
                <xsd:element ref="ns2:Management_x0020_and_x0020_administration" minOccurs="0"/>
                <xsd:element ref="ns2:Type_x0020_of_x0020_Document" minOccurs="0"/>
                <xsd:element ref="ns2:Meeting_x0020_date" minOccurs="0"/>
                <xsd:element ref="ns2:MoteDato" minOccurs="0"/>
                <xsd:element ref="ns3:SettMoteDat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67856-359d-4edf-8b45-f7c84b174be1" elementFormDefault="qualified">
    <xsd:import namespace="http://schemas.microsoft.com/office/2006/documentManagement/types"/>
    <xsd:import namespace="http://schemas.microsoft.com/office/infopath/2007/PartnerControls"/>
    <xsd:element name="Management_x0020_and_x0020_administration" ma:index="2" nillable="true" ma:displayName="Management and administration" ma:internalName="Management_x0020_and_x0020_administration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ntre board"/>
                    <xsd:enumeration value="Technical committee"/>
                    <xsd:enumeration value="Reference group 1. Field architecture and RAMS"/>
                    <xsd:enumeration value="Reference group 2. Separation"/>
                    <xsd:enumeration value="Reference group 3. Systems control"/>
                    <xsd:enumeration value="RCN"/>
                    <xsd:enumeration value="General management and administration"/>
                    <xsd:enumeration value="Core team"/>
                    <xsd:enumeration value="Research area and sub project management"/>
                    <xsd:enumeration value="Industry partner contact"/>
                    <xsd:enumeration value="International collaboration"/>
                    <xsd:enumeration value="Planning"/>
                    <xsd:enumeration value="Budgeting"/>
                    <xsd:enumeration value="Accounting"/>
                    <xsd:enumeration value="Organisation"/>
                    <xsd:enumeration value="Contracts"/>
                    <xsd:enumeration value="Procedures"/>
                    <xsd:enumeration value="Information"/>
                    <xsd:enumeration value="HSE"/>
                  </xsd:restriction>
                </xsd:simpleType>
              </xsd:element>
            </xsd:sequence>
          </xsd:extension>
        </xsd:complexContent>
      </xsd:complexType>
    </xsd:element>
    <xsd:element name="Type_x0020_of_x0020_Document" ma:index="3" nillable="true" ma:displayName="Type of Document" ma:format="Dropdown" ma:internalName="Type_x0020_of_x0020_Document">
      <xsd:simpleType>
        <xsd:restriction base="dms:Choice">
          <xsd:enumeration value="Project plan"/>
          <xsd:enumeration value="Budget"/>
          <xsd:enumeration value="Presentation"/>
          <xsd:enumeration value="Technical report"/>
          <xsd:enumeration value="Journal paper"/>
          <xsd:enumeration value="Conference paper"/>
          <xsd:enumeration value="Handbook"/>
          <xsd:enumeration value="Course material"/>
          <xsd:enumeration value="Video"/>
          <xsd:enumeration value="Software code"/>
          <xsd:enumeration value="Other"/>
          <xsd:enumeration value="Contact person list"/>
          <xsd:enumeration value="Organisation chart"/>
          <xsd:enumeration value="Meeting invitation"/>
          <xsd:enumeration value="Meeting documents"/>
          <xsd:enumeration value="Meeting presentation"/>
          <xsd:enumeration value="Minutes of Meeting"/>
          <xsd:enumeration value="Progress/cost report"/>
          <xsd:enumeration value="Contract"/>
          <xsd:enumeration value="Procedure"/>
          <xsd:enumeration value="Literature base"/>
          <xsd:enumeration value="Abstract"/>
        </xsd:restriction>
      </xsd:simpleType>
    </xsd:element>
    <xsd:element name="Meeting_x0020_date" ma:index="4" nillable="true" ma:displayName="Meeting date" ma:format="DateOnly" ma:internalName="Meeting_x0020_date">
      <xsd:simpleType>
        <xsd:restriction base="dms:DateTime"/>
      </xsd:simpleType>
    </xsd:element>
    <xsd:element name="MoteDato" ma:index="11" nillable="true" ma:displayName="MoteDato" ma:hidden="true" ma:internalName="MoteDato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c7994-10f8-498c-9887-1d711d90372d" elementFormDefault="qualified">
    <xsd:import namespace="http://schemas.microsoft.com/office/2006/documentManagement/types"/>
    <xsd:import namespace="http://schemas.microsoft.com/office/infopath/2007/PartnerControls"/>
    <xsd:element name="SettMoteDato" ma:index="12" nillable="true" ma:displayName="SettMoteDato" ma:internalName="SettMoteDato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7f067856-359d-4edf-8b45-f7c84b174be1">Presentation</Type_x0020_of_x0020_Document>
    <Meeting_x0020_date xmlns="7f067856-359d-4edf-8b45-f7c84b174be1">2016-04-26T22:00:00+00:00</Meeting_x0020_date>
    <MoteDato xmlns="7f067856-359d-4edf-8b45-f7c84b174be1">27/04/2016</MoteDato>
    <SettMoteDato xmlns="0a4c7994-10f8-498c-9887-1d711d90372d">
      <Url xsi:nil="true"/>
      <Description xsi:nil="true"/>
    </SettMoteDato>
    <Management_x0020_and_x0020_administration xmlns="7f067856-359d-4edf-8b45-f7c84b174be1">
      <Value>Technical committee</Value>
    </Management_x0020_and_x0020_administr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813E97-4318-4E45-8A12-86FE798F3F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67856-359d-4edf-8b45-f7c84b174be1"/>
    <ds:schemaRef ds:uri="0a4c7994-10f8-498c-9887-1d711d903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760151-8A4B-4071-BC3E-9C80FC200FA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f067856-359d-4edf-8b45-f7c84b174be1"/>
    <ds:schemaRef ds:uri="http://purl.org/dc/terms/"/>
    <ds:schemaRef ds:uri="http://schemas.openxmlformats.org/package/2006/metadata/core-properties"/>
    <ds:schemaRef ds:uri="0a4c7994-10f8-498c-9887-1d711d90372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0181CF-DBF8-44EC-869F-5FC9A0B7F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Microsoft Office PowerPoint</Application>
  <PresentationFormat>On-screen Show (4:3)</PresentationFormat>
  <Paragraphs>129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Office-tema</vt:lpstr>
      <vt:lpstr>SUBPRO – Student Presentation</vt:lpstr>
      <vt:lpstr>Agenda</vt:lpstr>
      <vt:lpstr>Subsea Production and Processing</vt:lpstr>
      <vt:lpstr>Historical oil price [$/bbl]</vt:lpstr>
      <vt:lpstr>Historical oil price [$/bbl]</vt:lpstr>
      <vt:lpstr>Oil price adjusted for inflation</vt:lpstr>
      <vt:lpstr>SUBPRO Partners</vt:lpstr>
      <vt:lpstr>Organization</vt:lpstr>
      <vt:lpstr>SUBPRO resources</vt:lpstr>
      <vt:lpstr>Summer jobs SUBPRO 2017</vt:lpstr>
      <vt:lpstr>Agenda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NTNU presentation in TC meeeting 27.04.2016</dc:title>
  <dc:creator>Kolbjørn Skarpnes</dc:creator>
  <cp:lastModifiedBy>Sigurd Skogestad</cp:lastModifiedBy>
  <cp:revision>461</cp:revision>
  <cp:lastPrinted>2016-08-05T10:31:43Z</cp:lastPrinted>
  <dcterms:created xsi:type="dcterms:W3CDTF">2013-06-10T16:56:09Z</dcterms:created>
  <dcterms:modified xsi:type="dcterms:W3CDTF">2017-02-15T12:35:04Z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0x0101004F432A9BA6BEA946A1D344A8914A35FD00A096E9F669804A41872F6B3379F18189</vt:lpwstr>
  </property>
</Properties>
</file>