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1357" r:id="rId3"/>
    <p:sldId id="1370" r:id="rId4"/>
    <p:sldId id="1517" r:id="rId5"/>
    <p:sldId id="1507" r:id="rId6"/>
    <p:sldId id="1371" r:id="rId7"/>
    <p:sldId id="333" r:id="rId8"/>
    <p:sldId id="1508" r:id="rId9"/>
    <p:sldId id="1520" r:id="rId10"/>
    <p:sldId id="1414" r:id="rId11"/>
    <p:sldId id="1368" r:id="rId12"/>
    <p:sldId id="1524" r:id="rId13"/>
    <p:sldId id="1516" r:id="rId14"/>
    <p:sldId id="1409" r:id="rId15"/>
    <p:sldId id="1519" r:id="rId16"/>
    <p:sldId id="458" r:id="rId17"/>
    <p:sldId id="1580" r:id="rId18"/>
    <p:sldId id="364" r:id="rId19"/>
    <p:sldId id="1522" r:id="rId20"/>
    <p:sldId id="1389" r:id="rId21"/>
    <p:sldId id="343" r:id="rId22"/>
    <p:sldId id="1579" r:id="rId23"/>
    <p:sldId id="1518" r:id="rId24"/>
    <p:sldId id="1523" r:id="rId25"/>
    <p:sldId id="1440" r:id="rId26"/>
    <p:sldId id="1526" r:id="rId27"/>
    <p:sldId id="965" r:id="rId28"/>
    <p:sldId id="1032" r:id="rId29"/>
    <p:sldId id="1527" r:id="rId30"/>
    <p:sldId id="1462" r:id="rId31"/>
    <p:sldId id="1475" r:id="rId32"/>
    <p:sldId id="1463" r:id="rId33"/>
    <p:sldId id="1466" r:id="rId34"/>
    <p:sldId id="1464" r:id="rId35"/>
    <p:sldId id="1362" r:id="rId36"/>
    <p:sldId id="1383" r:id="rId37"/>
    <p:sldId id="1442" r:id="rId38"/>
    <p:sldId id="1373" r:id="rId39"/>
    <p:sldId id="1534" r:id="rId40"/>
    <p:sldId id="1535" r:id="rId41"/>
    <p:sldId id="1536" r:id="rId42"/>
    <p:sldId id="1537" r:id="rId43"/>
    <p:sldId id="1538" r:id="rId44"/>
    <p:sldId id="1581" r:id="rId45"/>
    <p:sldId id="1378" r:id="rId46"/>
    <p:sldId id="1546" r:id="rId47"/>
    <p:sldId id="1547" r:id="rId48"/>
    <p:sldId id="1562" r:id="rId49"/>
    <p:sldId id="1549" r:id="rId50"/>
    <p:sldId id="1550" r:id="rId51"/>
    <p:sldId id="1551" r:id="rId52"/>
    <p:sldId id="1559" r:id="rId53"/>
    <p:sldId id="1347" r:id="rId54"/>
    <p:sldId id="1564" r:id="rId55"/>
    <p:sldId id="1565" r:id="rId56"/>
    <p:sldId id="1566" r:id="rId57"/>
    <p:sldId id="1567" r:id="rId58"/>
    <p:sldId id="1568" r:id="rId59"/>
    <p:sldId id="1569" r:id="rId60"/>
    <p:sldId id="1572" r:id="rId61"/>
    <p:sldId id="1573" r:id="rId62"/>
    <p:sldId id="1574" r:id="rId63"/>
    <p:sldId id="1575" r:id="rId64"/>
    <p:sldId id="1576" r:id="rId65"/>
    <p:sldId id="1577" r:id="rId66"/>
    <p:sldId id="1578" r:id="rId67"/>
    <p:sldId id="1531" r:id="rId68"/>
    <p:sldId id="1491" r:id="rId69"/>
    <p:sldId id="1332" r:id="rId70"/>
    <p:sldId id="1146" r:id="rId71"/>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Zotica" initials="CZ" lastIdx="13" clrIdx="0">
    <p:extLst>
      <p:ext uri="{19B8F6BF-5375-455C-9EA6-DF929625EA0E}">
        <p15:presenceInfo xmlns:p15="http://schemas.microsoft.com/office/powerpoint/2012/main" userId="S-1-5-21-3959417778-1711865379-3952174976-198246" providerId="AD"/>
      </p:ext>
    </p:extLst>
  </p:cmAuthor>
  <p:cmAuthor id="2" name="Sigurd Skogestad" initials="SS [2]" lastIdx="2" clrIdx="1">
    <p:extLst>
      <p:ext uri="{19B8F6BF-5375-455C-9EA6-DF929625EA0E}">
        <p15:presenceInfo xmlns:p15="http://schemas.microsoft.com/office/powerpoint/2012/main" userId="S::skoge@ntnu.no::9e9b58ab-b7e1-46a9-91ee-ee3a58a3ed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83" autoAdjust="0"/>
    <p:restoredTop sz="94660"/>
  </p:normalViewPr>
  <p:slideViewPr>
    <p:cSldViewPr snapToGrid="0" snapToObjects="1">
      <p:cViewPr>
        <p:scale>
          <a:sx n="60" d="100"/>
          <a:sy n="60" d="100"/>
        </p:scale>
        <p:origin x="520" y="192"/>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08.862"/>
    </inkml:context>
    <inkml:brush xml:id="br0">
      <inkml:brushProperty name="width" value="0.05" units="cm"/>
      <inkml:brushProperty name="height" value="0.05" units="cm"/>
      <inkml:brushProperty name="color" value="#F07EE2"/>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49.643"/>
    </inkml:context>
    <inkml:brush xml:id="br0">
      <inkml:brushProperty name="width" value="0.05" units="cm"/>
      <inkml:brushProperty name="height" value="0.05" units="cm"/>
      <inkml:brushProperty name="color" value="#1F497D"/>
      <inkml:brushProperty name="ignorePressure" value="1"/>
    </inkml:brush>
  </inkml:definitions>
  <inkml:trace contextRef="#ctx0" brushRef="#br0">16 1572,'-1'-2,"-1"0,0 0,1 0,-1-1,1 1,0 0,0-1,0 1,0-1,1 1,-1-1,0-4,0-34,1 33,4-46,3 1,16-64,-10 62,8-104,-17 131,0 0,2 1,1 0,2 0,21-46,1-4,2-24,13-35,-30 94,-10 25,0 1,1 0,1 0,10-15,115-138,-123 155,1 0,1 1,0 0,1 1,0 0,1 1,1 0,-1 1,2 1,0 0,0 1,27-10,-35 15,0 0,0-1,11-7,-14 7,1 1,1 0,-1 0,0 0,1 0,11-2,23-2,0 1,1 2,-1 1,63 4,-97 0,1 1,-1 0,0 0,0 0,0 0,0 1,0 0,0 1,-1-1,8 7,-4-4,-1 0,1-1,18 7,129 31,0 0,-109-29,50 8,-93-21,-1 1,0-1,1 1,-1 0,0 0,0 0,0 0,-1 0,1 1,-1 0,1 0,-1 0,0 0,0 0,3 6,4 5,-1 0,11 25,-13-24,-3-5,0 0,-1 0,4 20,-6-21,1 0,0-1,1 1,0 0,0-1,6 9,5 8,16 41,-18-37,17 30,-20-42,-2 0,0 1,-1 0,-1 0,-1 0,0 1,-2-1,0 1,-3 33,3-32,1 0,0-1,2 1,1-1,16 37,-11-29,33 108,-17-46,10 60,-26-101,-10-46,-1 1,0-1,1 1,-1 0,-1-1,1 1,0-1,-1 1,1 0,-1-1,0 1,0-1,0 1,0-1,-3 5,3-8,1 1,0 0,-1 0,1 0,0 0,-1 0,1-1,0 1,-1 0,1 0,0-1,0 1,-1 0,1 0,0-1,0 1,0 0,-1-1,1 1,0 0,0-1,0 1,0 0,0-1,0 1,0 0,-1-1,1 1,0 0,0-1,1 1,-1 0,0-1,0 1,0-1,-2-16,1 10,2-52,0 54,0 0,1 0,-1 0,1 0,0 1,0-1,0 0,1 1,5-7,10-16,-14 20,1 0,-1 0,2 1,-1-1,1 1,12-10,-18 15,0 1,0 0,1 0,-1 0,0 0,0-1,0 1,1 0,-1 0,0 0,0 0,1 0,-1 0,0 0,0 0,1 0,-1-1,0 1,0 0,1 0,-1 0,0 0,0 1,1-1,-1 0,0 0,0 0,1 0,-1 0,0 0,0 0,1 0,-1 0,0 0,0 1,1-1,-1 0,2 11,-5 12,-1-15,0 1,0-1,-1 0,0 0,-1-1,0 0,0 0,-1 0,0 0,0-1,-14 9,21-14,0-1,-1 0,1 0,-1 1,1-1,0 0,-1 0,1 0,-1 0,1 1,-1-1,1 0,-1 0,1 0,-1 0,1 0,-1 0,1 0,-1 0,1 0,-1-1,1 1,0 0,-1 0,1 0,-1 0,1-1,-1 1,1 0,0 0,-1-1,1 1,-1 0,1 0,0-1,0 1,-1-1,1 1,0 0,-1-1,1 1,0 0,0-1,0 1,0-1,-1 1,1-1,0 1,0 0,0-1,0 1,0-1,0 1,0-1,1 0,-3-32,2 25,0 5,-1 0,0-1,1 1,-1 0,-1 0,1-1,0 1,-1 0,0 0,0 0,0 1,0-1,0 0,0 1,-4-4,-4-1,0-1,-22-12,31 20,-5-2,0-1,0 1,0 1,-1-1,1 1,-1 0,1 0,-1 1,1-1,-13 2,13-1,-9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08.862"/>
    </inkml:context>
    <inkml:brush xml:id="br0">
      <inkml:brushProperty name="width" value="0.05" units="cm"/>
      <inkml:brushProperty name="height" value="0.05" units="cm"/>
      <inkml:brushProperty name="color" value="#F07EE2"/>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49.643"/>
    </inkml:context>
    <inkml:brush xml:id="br0">
      <inkml:brushProperty name="width" value="0.05" units="cm"/>
      <inkml:brushProperty name="height" value="0.05" units="cm"/>
      <inkml:brushProperty name="color" value="#1F497D"/>
      <inkml:brushProperty name="ignorePressure" value="1"/>
    </inkml:brush>
  </inkml:definitions>
  <inkml:trace contextRef="#ctx0" brushRef="#br0">16 1572,'-1'-2,"-1"0,0 0,1 0,-1-1,1 1,0 0,0-1,0 1,0-1,1 1,-1-1,0-4,0-34,1 33,4-46,3 1,16-64,-10 62,8-104,-17 131,0 0,2 1,1 0,2 0,21-46,1-4,2-24,13-35,-30 94,-10 25,0 1,1 0,1 0,10-15,115-138,-123 155,1 0,1 1,0 0,1 1,0 0,1 1,1 0,-1 1,2 1,0 0,0 1,27-10,-35 15,0 0,0-1,11-7,-14 7,1 1,1 0,-1 0,0 0,1 0,11-2,23-2,0 1,1 2,-1 1,63 4,-97 0,1 1,-1 0,0 0,0 0,0 0,0 1,0 0,0 1,-1-1,8 7,-4-4,-1 0,1-1,18 7,129 31,0 0,-109-29,50 8,-93-21,-1 1,0-1,1 1,-1 0,0 0,0 0,0 0,-1 0,1 1,-1 0,1 0,-1 0,0 0,0 0,3 6,4 5,-1 0,11 25,-13-24,-3-5,0 0,-1 0,4 20,-6-21,1 0,0-1,1 1,0 0,0-1,6 9,5 8,16 41,-18-37,17 30,-20-42,-2 0,0 1,-1 0,-1 0,-1 0,0 1,-2-1,0 1,-3 33,3-32,1 0,0-1,2 1,1-1,16 37,-11-29,33 108,-17-46,10 60,-26-101,-10-46,-1 1,0-1,1 1,-1 0,-1-1,1 1,0-1,-1 1,1 0,-1-1,0 1,0-1,0 1,0-1,-3 5,3-8,1 1,0 0,-1 0,1 0,0 0,-1 0,1-1,0 1,-1 0,1 0,0-1,0 1,-1 0,1 0,0-1,0 1,0 0,-1-1,1 1,0 0,0-1,0 1,0 0,0-1,0 1,0 0,-1-1,1 1,0 0,0-1,1 1,-1 0,0-1,0 1,0-1,-2-16,1 10,2-52,0 54,0 0,1 0,-1 0,1 0,0 1,0-1,0 0,1 1,5-7,10-16,-14 20,1 0,-1 0,2 1,-1-1,1 1,12-10,-18 15,0 1,0 0,1 0,-1 0,0 0,0-1,0 1,1 0,-1 0,0 0,0 0,1 0,-1 0,0 0,0 0,1 0,-1-1,0 1,0 0,1 0,-1 0,0 0,0 1,1-1,-1 0,0 0,0 0,1 0,-1 0,0 0,0 0,1 0,-1 0,0 0,0 1,1-1,-1 0,2 11,-5 12,-1-15,0 1,0-1,-1 0,0 0,-1-1,0 0,0 0,-1 0,0 0,0-1,-14 9,21-14,0-1,-1 0,1 0,-1 1,1-1,0 0,-1 0,1 0,-1 0,1 1,-1-1,1 0,-1 0,1 0,-1 0,1 0,-1 0,1 0,-1 0,1 0,-1-1,1 1,0 0,-1 0,1 0,-1 0,1-1,-1 1,1 0,0 0,-1-1,1 1,-1 0,1 0,0-1,0 1,-1-1,1 1,0 0,-1-1,1 1,0 0,0-1,0 1,0-1,-1 1,1-1,0 1,0 0,0-1,0 1,0-1,0 1,0-1,1 0,-3-32,2 25,0 5,-1 0,0-1,1 1,-1 0,-1 0,1-1,0 1,-1 0,0 0,0 0,0 1,0-1,0 0,0 1,-4-4,-4-1,0-1,-22-12,31 20,-5-2,0-1,0 1,0 1,-1-1,1 1,-1 0,1 0,-1 1,1-1,-13 2,13-1,-9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33:01.714"/>
    </inkml:context>
    <inkml:brush xml:id="br0">
      <inkml:brushProperty name="width" value="0.05" units="cm"/>
      <inkml:brushProperty name="height" value="0.05" units="cm"/>
      <inkml:brushProperty name="color" value="#00B050"/>
      <inkml:brushProperty name="ignorePressure" value="1"/>
    </inkml:brush>
  </inkml:definitions>
  <inkml:trace contextRef="#ctx0" brushRef="#br0">14 1572,'-2'-2,"1"0,-1 0,1 0,0-1,0 1,0 0,0-1,0 1,1-1,-1 1,1-1,-1-4,0-34,1 33,3-46,3 1,14-64,-10 62,8-104,-15 131,1 0,1 1,1 0,1 0,18-46,1-4,2-24,11-35,-26 94,-8 25,0 1,1 0,0 0,10-15,95-138,-102 155,0 0,1 1,0 0,1 1,0 0,1 1,0 0,0 1,1 1,1 0,-1 1,23-10,-29 15,0 0,-1-1,10-7,-11 7,0 1,0 0,0 0,1 0,-1 0,11-2,18-2,0 1,1 2,0 1,52 4,-81 0,0 1,1 0,-1 0,0 0,0 0,-1 1,1 0,0 1,-1-1,7 7,-4-4,0 0,0-1,15 7,109 31,0 0,-92-29,42 8,-78-21,0 1,-1-1,1 1,-1 0,1 0,-1 0,0 0,0 0,0 1,0 0,0 0,0 0,0 0,-1 0,3 6,4 5,-2 0,10 25,-11-24,-3-5,0 0,0 0,2 20,-3-21,-1 0,1-1,0 1,1 0,0-1,4 9,4 8,15 41,-16-37,15 30,-18-42,-1 0,0 1,-1 0,-1 0,-1 0,0 1,-1-1,0 1,-3 33,3-32,0 0,1-1,1 1,1-1,14 37,-11-29,30 108,-16-46,9 60,-21-101,-10-46,0 1,1-1,-1 1,0 0,0-1,-1 1,1-1,0 1,-1 0,1-1,-1 1,0-1,0 1,0-1,-2 5,2-8,1 1,0 0,-1 0,1 0,0 0,0 0,-1-1,1 1,0 0,0 0,-1-1,1 1,0 0,0 0,0-1,-1 1,1 0,0-1,0 1,0 0,0-1,0 1,0 0,0-1,0 1,-1 0,1-1,0 1,0 0,0-1,0 1,1 0,-1-1,0 1,0-1,-2-16,2 10,1-52,-1 54,1 0,0 0,0 0,1 0,0 1,-1-1,2 0,-1 1,4-7,10-16,-13 20,1 0,0 0,0 1,0-1,1 1,11-10,-16 15,0 1,0 0,0 0,0 0,1 0,-1-1,0 1,0 0,0 0,0 0,1 0,-1 0,0 0,0 0,0 0,1 0,-1-1,0 1,0 0,1 0,-1 0,0 0,0 1,0-1,1 0,-1 0,0 0,0 0,1 0,-1 0,0 0,0 0,0 0,0 0,1 1,-1-1,0 0,2 11,-5 12,0-15,0 1,-1-1,0 0,0 0,-1-1,0 0,0 0,-1 0,0 0,0-1,-11 9,17-14,-1-1,1 0,0 0,-1 1,1-1,0 0,-1 0,1 0,-1 0,1 1,0-1,-1 0,1 0,-1 0,1 0,0 0,-1 0,1 0,-1 0,1 0,0-1,-1 1,1 0,-1 0,1 0,0 0,-1-1,1 1,0 0,-1 0,1-1,0 1,-1 0,1 0,0-1,0 1,-1-1,1 1,0 0,0-1,0 1,-1 0,1-1,0 1,0-1,0 1,0-1,0 1,0 0,0-1,0 1,0-1,0 1,0-1,0 0,-1-32,1 25,-1 5,1 0,-1-1,1 1,-1 0,0 0,0-1,0 1,-1 0,1 0,-1 0,1 1,-1-1,0 0,0 1,-3-4,-3-1,-1-1,-18-12,27 20,-5-2,0-1,0 1,-1 1,1-1,-1 1,1 0,0 0,-1 1,0-1,-9 2,10-1,-7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08.862"/>
    </inkml:context>
    <inkml:brush xml:id="br0">
      <inkml:brushProperty name="width" value="0.05" units="cm"/>
      <inkml:brushProperty name="height" value="0.05" units="cm"/>
      <inkml:brushProperty name="color" value="#F07EE2"/>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49.643"/>
    </inkml:context>
    <inkml:brush xml:id="br0">
      <inkml:brushProperty name="width" value="0.05" units="cm"/>
      <inkml:brushProperty name="height" value="0.05" units="cm"/>
      <inkml:brushProperty name="color" value="#1F497D"/>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50.155"/>
    </inkml:context>
    <inkml:brush xml:id="br0">
      <inkml:brushProperty name="width" value="0.05" units="cm"/>
      <inkml:brushProperty name="height" value="0.05" units="cm"/>
      <inkml:brushProperty name="color" value="#00B050"/>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49.643"/>
    </inkml:context>
    <inkml:brush xml:id="br0">
      <inkml:brushProperty name="width" value="0.05" units="cm"/>
      <inkml:brushProperty name="height" value="0.05" units="cm"/>
      <inkml:brushProperty name="color" value="#1F497D"/>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50.155"/>
    </inkml:context>
    <inkml:brush xml:id="br0">
      <inkml:brushProperty name="width" value="0.05" units="cm"/>
      <inkml:brushProperty name="height" value="0.05" units="cm"/>
      <inkml:brushProperty name="color" value="#00B050"/>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08.862"/>
    </inkml:context>
    <inkml:brush xml:id="br0">
      <inkml:brushProperty name="width" value="0.05" units="cm"/>
      <inkml:brushProperty name="height" value="0.05" units="cm"/>
      <inkml:brushProperty name="color" value="#F07EE2"/>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49.643"/>
    </inkml:context>
    <inkml:brush xml:id="br0">
      <inkml:brushProperty name="width" value="0.05" units="cm"/>
      <inkml:brushProperty name="height" value="0.05" units="cm"/>
      <inkml:brushProperty name="color" value="#1F497D"/>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50.155"/>
    </inkml:context>
    <inkml:brush xml:id="br0">
      <inkml:brushProperty name="width" value="0.05" units="cm"/>
      <inkml:brushProperty name="height" value="0.05" units="cm"/>
      <inkml:brushProperty name="color" value="#00B050"/>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08.862"/>
    </inkml:context>
    <inkml:brush xml:id="br0">
      <inkml:brushProperty name="width" value="0.05" units="cm"/>
      <inkml:brushProperty name="height" value="0.05" units="cm"/>
      <inkml:brushProperty name="color" value="#F07EE2"/>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50.155"/>
    </inkml:context>
    <inkml:brush xml:id="br0">
      <inkml:brushProperty name="width" value="0.05" units="cm"/>
      <inkml:brushProperty name="height" value="0.05" units="cm"/>
      <inkml:brushProperty name="color" value="#00B050"/>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8T12:06:08.862"/>
    </inkml:context>
    <inkml:brush xml:id="br0">
      <inkml:brushProperty name="width" value="0.05" units="cm"/>
      <inkml:brushProperty name="height" value="0.05" units="cm"/>
      <inkml:brushProperty name="color" value="#F07EE2"/>
      <inkml:brushProperty name="ignorePressure" value="1"/>
    </inkml:brush>
  </inkml:definitions>
  <inkml:trace contextRef="#ctx0" brushRef="#br0">1929 1572,'1'-2,"1"0,-1 0,0 0,1-1,-1 1,0 0,0-1,0 1,-1-1,1 1,0-1,-1-4,1-34,-1 33,-3-46,-3 1,-16-64,11 62,-9-104,17 131,-1 0,-1 1,-2 0,-1 0,-19-46,-1-4,-2-24,-12-35,28 94,9 25,-1 1,0 0,-1 0,-10-15,-104-138,112 155,-1 0,-1 1,0 0,0 1,-1 0,-1 1,0 0,-1 1,0 1,0 0,-1 1,-23-10,30 15,1 0,0-1,-11-7,13 7,0 1,-1 0,0 0,1 0,-1 0,-11-2,-20-2,0 1,-1 2,0 1,-56 4,87 0,1 1,-1 0,0 0,1 0,0 0,-1 1,1 0,0 1,0-1,-7 7,5-4,-1 0,0-1,-16 7,-117 31,-1 0,100-29,-47 8,86-21,0 1,1-1,-1 1,0 0,0 0,1 0,-1 0,1 0,-1 1,1 0,0 0,0 0,1 0,-1 0,-3 6,-3 5,1 0,-10 25,11-24,4-5,-1 0,1 0,-2 20,3-21,1 0,-1-1,-1 1,0 0,0-1,-4 9,-6 8,-14 41,16-37,-16 30,19-42,1 0,1 1,1 0,0 0,1 0,1 1,1-1,1 1,1 33,-1-32,-2 0,0-1,-2 1,0-1,-15 37,11-29,-32 108,17-46,-9 60,22-101,10-46,1 1,0-1,0 1,0 0,0-1,0 1,0-1,1 1,-1 0,1-1,0 1,0-1,0 1,0-1,3 5,-4-8,0 1,1 0,-1 0,0 0,1 0,-1 0,0-1,0 1,1 0,-1 0,0-1,0 1,1 0,-1 0,0-1,0 1,0 0,0-1,1 1,-1 0,0-1,0 1,0 0,0-1,0 1,0 0,0-1,0 1,0 0,0-1,0 1,0 0,0-1,0 1,0-1,2-16,-2 10,-1-52,0 54,1 0,-2 0,1 0,-1 0,1 1,-1-1,-1 0,1 1,-5-7,-10-16,14 20,-1 0,-1 0,1 1,-1-1,0 1,-12-10,17 15,0 1,0 0,-1 0,1 0,0 0,0-1,0 1,-1 0,1 0,0 0,0 0,0 0,-1 0,1 0,0 0,0 0,-1-1,1 1,0 0,0 0,-1 0,1 0,0 1,0-1,0 0,-1 0,1 0,0 0,0 0,-1 0,1 0,0 0,0 0,0 0,-1 1,1-1,0 0,-2 11,5 12,0-15,1 1,0-1,0 0,1 0,0-1,0 0,1 0,0 0,0 0,1-1,12 9,-19-14,0-1,1 0,-1 0,0 1,1-1,-1 0,1 0,-1 0,1 0,-1 1,0-1,1 0,-1 0,1 0,-1 0,1 0,-1 0,0 0,1 0,-1 0,1-1,-1 1,1 0,-1 0,0 0,1 0,-1-1,1 1,-1 0,0 0,1-1,-1 1,0 0,1 0,-1-1,0 1,0-1,1 1,-1 0,0-1,0 1,0 0,1-1,-1 1,0-1,0 1,0-1,0 1,0 0,0-1,0 1,0-1,0 1,0-1,0 0,1-32,-1 25,1 5,-1 0,1-1,0 1,-1 0,1 0,1-1,-1 1,0 0,1 0,0 0,0 1,-1-1,2 0,-1 1,3-4,4-1,0-1,20-12,-28 20,4-2,1-1,-1 1,1 1,0-1,0 1,0 0,-1 0,1 1,0-1,11 2,-11-1,7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0FA8F-A353-4977-89AC-727E962172A0}" type="datetimeFigureOut">
              <a:rPr lang="nb-NO" smtClean="0"/>
              <a:t>17.08.2022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B9CF5-CADC-47C8-90B6-0047F2E1BB89}" type="slidenum">
              <a:rPr lang="nb-NO" smtClean="0"/>
              <a:t>‹#›</a:t>
            </a:fld>
            <a:endParaRPr lang="nb-NO"/>
          </a:p>
        </p:txBody>
      </p:sp>
    </p:spTree>
    <p:extLst>
      <p:ext uri="{BB962C8B-B14F-4D97-AF65-F5344CB8AC3E}">
        <p14:creationId xmlns:p14="http://schemas.microsoft.com/office/powerpoint/2010/main" val="306241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b="0" i="0"/>
            </a:pPr>
            <a:fld id="{03FED6E5-ED65-4858-B424-9922C4728F8B}" type="slidenum">
              <a:rPr lang="nb-NO" smtClean="0"/>
              <a:t>2</a:t>
            </a:fld>
            <a:endParaRPr lang="nb-NO" dirty="0"/>
          </a:p>
        </p:txBody>
      </p:sp>
    </p:spTree>
    <p:extLst>
      <p:ext uri="{BB962C8B-B14F-4D97-AF65-F5344CB8AC3E}">
        <p14:creationId xmlns:p14="http://schemas.microsoft.com/office/powerpoint/2010/main" val="153618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7625" y="9445625"/>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5" tIns="45853" rIns="91705" bIns="4585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3C1004A-3DE3-4588-ABE9-E0AC35113A2D}" type="slidenum">
              <a:rPr lang="ar-SA" altLang="nb-NO" sz="1200">
                <a:latin typeface="Times" panose="02020603050405020304" pitchFamily="18" charset="0"/>
              </a:rPr>
              <a:pPr algn="r"/>
              <a:t>8</a:t>
            </a:fld>
            <a:endParaRPr lang="nn-NO" altLang="nb-NO" sz="1200">
              <a:latin typeface="Times"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152983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1363" indent="-284163">
              <a:spcBef>
                <a:spcPct val="30000"/>
              </a:spcBef>
              <a:defRPr sz="1200">
                <a:solidFill>
                  <a:schemeClr val="tx1"/>
                </a:solidFill>
                <a:latin typeface="Times" panose="02020603050405020304" pitchFamily="18" charset="0"/>
              </a:defRPr>
            </a:lvl2pPr>
            <a:lvl3pPr marL="1141413" indent="-227013">
              <a:spcBef>
                <a:spcPct val="30000"/>
              </a:spcBef>
              <a:defRPr sz="1200">
                <a:solidFill>
                  <a:schemeClr val="tx1"/>
                </a:solidFill>
                <a:latin typeface="Times" panose="02020603050405020304" pitchFamily="18" charset="0"/>
              </a:defRPr>
            </a:lvl3pPr>
            <a:lvl4pPr marL="1597025" indent="-227013">
              <a:spcBef>
                <a:spcPct val="30000"/>
              </a:spcBef>
              <a:defRPr sz="1200">
                <a:solidFill>
                  <a:schemeClr val="tx1"/>
                </a:solidFill>
                <a:latin typeface="Times" panose="02020603050405020304" pitchFamily="18" charset="0"/>
              </a:defRPr>
            </a:lvl4pPr>
            <a:lvl5pPr marL="2055813" indent="-227013">
              <a:spcBef>
                <a:spcPct val="30000"/>
              </a:spcBef>
              <a:defRPr sz="1200">
                <a:solidFill>
                  <a:schemeClr val="tx1"/>
                </a:solidFill>
                <a:latin typeface="Times" panose="02020603050405020304" pitchFamily="18" charset="0"/>
              </a:defRPr>
            </a:lvl5pPr>
            <a:lvl6pPr marL="2513013" indent="-227013" eaLnBrk="0" fontAlgn="base" hangingPunct="0">
              <a:spcBef>
                <a:spcPct val="30000"/>
              </a:spcBef>
              <a:spcAft>
                <a:spcPct val="0"/>
              </a:spcAft>
              <a:defRPr sz="1200">
                <a:solidFill>
                  <a:schemeClr val="tx1"/>
                </a:solidFill>
                <a:latin typeface="Times" panose="02020603050405020304" pitchFamily="18" charset="0"/>
              </a:defRPr>
            </a:lvl6pPr>
            <a:lvl7pPr marL="2970213" indent="-227013" eaLnBrk="0" fontAlgn="base" hangingPunct="0">
              <a:spcBef>
                <a:spcPct val="30000"/>
              </a:spcBef>
              <a:spcAft>
                <a:spcPct val="0"/>
              </a:spcAft>
              <a:defRPr sz="1200">
                <a:solidFill>
                  <a:schemeClr val="tx1"/>
                </a:solidFill>
                <a:latin typeface="Times" panose="02020603050405020304" pitchFamily="18" charset="0"/>
              </a:defRPr>
            </a:lvl7pPr>
            <a:lvl8pPr marL="3427413" indent="-227013" eaLnBrk="0" fontAlgn="base" hangingPunct="0">
              <a:spcBef>
                <a:spcPct val="30000"/>
              </a:spcBef>
              <a:spcAft>
                <a:spcPct val="0"/>
              </a:spcAft>
              <a:defRPr sz="1200">
                <a:solidFill>
                  <a:schemeClr val="tx1"/>
                </a:solidFill>
                <a:latin typeface="Times" panose="02020603050405020304" pitchFamily="18" charset="0"/>
              </a:defRPr>
            </a:lvl8pPr>
            <a:lvl9pPr marL="3884613" indent="-22701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178ED9E-E2F6-4A0D-9845-AE5B88B791FC}" type="slidenum">
              <a:rPr lang="ar-SA" altLang="nb-NO" smtClean="0"/>
              <a:pPr>
                <a:spcBef>
                  <a:spcPct val="0"/>
                </a:spcBef>
              </a:pPr>
              <a:t>10</a:t>
            </a:fld>
            <a:endParaRPr lang="nn-NO" altLang="nb-NO"/>
          </a:p>
        </p:txBody>
      </p:sp>
      <p:sp>
        <p:nvSpPr>
          <p:cNvPr id="16387" name="Rectangle 2"/>
          <p:cNvSpPr>
            <a:spLocks noGrp="1" noRot="1" noChangeAspect="1" noChangeArrowheads="1" noTextEdit="1"/>
          </p:cNvSpPr>
          <p:nvPr>
            <p:ph type="sldImg"/>
          </p:nvPr>
        </p:nvSpPr>
        <p:spPr>
          <a:xfrm>
            <a:off x="130175" y="771525"/>
            <a:ext cx="6584950" cy="3705225"/>
          </a:xfrm>
          <a:ln/>
        </p:spPr>
      </p:sp>
      <p:sp>
        <p:nvSpPr>
          <p:cNvPr id="16388" name="Rectangle 3"/>
          <p:cNvSpPr>
            <a:spLocks noGrp="1" noChangeArrowheads="1"/>
          </p:cNvSpPr>
          <p:nvPr>
            <p:ph type="body" idx="1"/>
          </p:nvPr>
        </p:nvSpPr>
        <p:spPr>
          <a:xfrm>
            <a:off x="933450" y="4705350"/>
            <a:ext cx="4976813" cy="4476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b-NO"/>
          </a:p>
        </p:txBody>
      </p:sp>
    </p:spTree>
    <p:extLst>
      <p:ext uri="{BB962C8B-B14F-4D97-AF65-F5344CB8AC3E}">
        <p14:creationId xmlns:p14="http://schemas.microsoft.com/office/powerpoint/2010/main" val="3441780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1363" indent="-284163">
              <a:spcBef>
                <a:spcPct val="30000"/>
              </a:spcBef>
              <a:defRPr sz="1200">
                <a:solidFill>
                  <a:schemeClr val="tx1"/>
                </a:solidFill>
                <a:latin typeface="Times" panose="02020603050405020304" pitchFamily="18" charset="0"/>
              </a:defRPr>
            </a:lvl2pPr>
            <a:lvl3pPr marL="1141413" indent="-227013">
              <a:spcBef>
                <a:spcPct val="30000"/>
              </a:spcBef>
              <a:defRPr sz="1200">
                <a:solidFill>
                  <a:schemeClr val="tx1"/>
                </a:solidFill>
                <a:latin typeface="Times" panose="02020603050405020304" pitchFamily="18" charset="0"/>
              </a:defRPr>
            </a:lvl3pPr>
            <a:lvl4pPr marL="1597025" indent="-227013">
              <a:spcBef>
                <a:spcPct val="30000"/>
              </a:spcBef>
              <a:defRPr sz="1200">
                <a:solidFill>
                  <a:schemeClr val="tx1"/>
                </a:solidFill>
                <a:latin typeface="Times" panose="02020603050405020304" pitchFamily="18" charset="0"/>
              </a:defRPr>
            </a:lvl4pPr>
            <a:lvl5pPr marL="2055813" indent="-227013">
              <a:spcBef>
                <a:spcPct val="30000"/>
              </a:spcBef>
              <a:defRPr sz="1200">
                <a:solidFill>
                  <a:schemeClr val="tx1"/>
                </a:solidFill>
                <a:latin typeface="Times" panose="02020603050405020304" pitchFamily="18" charset="0"/>
              </a:defRPr>
            </a:lvl5pPr>
            <a:lvl6pPr marL="2513013" indent="-227013" eaLnBrk="0" fontAlgn="base" hangingPunct="0">
              <a:spcBef>
                <a:spcPct val="30000"/>
              </a:spcBef>
              <a:spcAft>
                <a:spcPct val="0"/>
              </a:spcAft>
              <a:defRPr sz="1200">
                <a:solidFill>
                  <a:schemeClr val="tx1"/>
                </a:solidFill>
                <a:latin typeface="Times" panose="02020603050405020304" pitchFamily="18" charset="0"/>
              </a:defRPr>
            </a:lvl6pPr>
            <a:lvl7pPr marL="2970213" indent="-227013" eaLnBrk="0" fontAlgn="base" hangingPunct="0">
              <a:spcBef>
                <a:spcPct val="30000"/>
              </a:spcBef>
              <a:spcAft>
                <a:spcPct val="0"/>
              </a:spcAft>
              <a:defRPr sz="1200">
                <a:solidFill>
                  <a:schemeClr val="tx1"/>
                </a:solidFill>
                <a:latin typeface="Times" panose="02020603050405020304" pitchFamily="18" charset="0"/>
              </a:defRPr>
            </a:lvl7pPr>
            <a:lvl8pPr marL="3427413" indent="-227013" eaLnBrk="0" fontAlgn="base" hangingPunct="0">
              <a:spcBef>
                <a:spcPct val="30000"/>
              </a:spcBef>
              <a:spcAft>
                <a:spcPct val="0"/>
              </a:spcAft>
              <a:defRPr sz="1200">
                <a:solidFill>
                  <a:schemeClr val="tx1"/>
                </a:solidFill>
                <a:latin typeface="Times" panose="02020603050405020304" pitchFamily="18" charset="0"/>
              </a:defRPr>
            </a:lvl8pPr>
            <a:lvl9pPr marL="3884613" indent="-22701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A17EBD9-EAC9-476C-AB93-F690D3CB2CAF}" type="slidenum">
              <a:rPr lang="ar-SA" altLang="nb-NO" smtClean="0"/>
              <a:pPr>
                <a:spcBef>
                  <a:spcPct val="0"/>
                </a:spcBef>
              </a:pPr>
              <a:t>13</a:t>
            </a:fld>
            <a:endParaRPr lang="nn-NO" altLang="nb-NO"/>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35438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D20437A-A55D-44CD-A3FC-6B82C26A89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C68B6B7-7CDC-441C-9C5D-3B0C2E1B77CC}" type="slidenum">
              <a:rPr lang="ar-SA" altLang="nb-NO"/>
              <a:pPr>
                <a:spcBef>
                  <a:spcPct val="0"/>
                </a:spcBef>
              </a:pPr>
              <a:t>14</a:t>
            </a:fld>
            <a:endParaRPr lang="nn-NO" altLang="nb-NO"/>
          </a:p>
        </p:txBody>
      </p:sp>
      <p:sp>
        <p:nvSpPr>
          <p:cNvPr id="26627" name="Rectangle 2">
            <a:extLst>
              <a:ext uri="{FF2B5EF4-FFF2-40B4-BE49-F238E27FC236}">
                <a16:creationId xmlns:a16="http://schemas.microsoft.com/office/drawing/2014/main" id="{BEA58BBE-EC22-4E68-8946-F8FDB195ACF9}"/>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49A9B35-0105-41DE-8286-F9B6D52990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nb-NO"/>
          </a:p>
        </p:txBody>
      </p:sp>
    </p:spTree>
    <p:extLst>
      <p:ext uri="{BB962C8B-B14F-4D97-AF65-F5344CB8AC3E}">
        <p14:creationId xmlns:p14="http://schemas.microsoft.com/office/powerpoint/2010/main" val="89657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57625" y="9445625"/>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5" tIns="45853" rIns="91705" bIns="4585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9C7E305-4ADA-4121-997F-9FD5C53A75EC}" type="slidenum">
              <a:rPr lang="ar-SA" altLang="nb-NO" sz="1200">
                <a:latin typeface="Times" panose="02020603050405020304" pitchFamily="18" charset="0"/>
              </a:rPr>
              <a:pPr algn="r"/>
              <a:t>21</a:t>
            </a:fld>
            <a:endParaRPr lang="nn-NO" altLang="nb-NO" sz="1200">
              <a:latin typeface="Times"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346026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9325">
              <a:spcBef>
                <a:spcPct val="30000"/>
              </a:spcBef>
              <a:defRPr sz="1200">
                <a:solidFill>
                  <a:schemeClr val="tx1"/>
                </a:solidFill>
                <a:latin typeface="Times" panose="02020603050405020304" pitchFamily="18" charset="0"/>
              </a:defRPr>
            </a:lvl1pPr>
            <a:lvl2pPr marL="742950" indent="-285750" defTabSz="949325">
              <a:spcBef>
                <a:spcPct val="30000"/>
              </a:spcBef>
              <a:defRPr sz="1200">
                <a:solidFill>
                  <a:schemeClr val="tx1"/>
                </a:solidFill>
                <a:latin typeface="Times" panose="02020603050405020304" pitchFamily="18" charset="0"/>
              </a:defRPr>
            </a:lvl2pPr>
            <a:lvl3pPr marL="1143000" indent="-228600" defTabSz="949325">
              <a:spcBef>
                <a:spcPct val="30000"/>
              </a:spcBef>
              <a:defRPr sz="1200">
                <a:solidFill>
                  <a:schemeClr val="tx1"/>
                </a:solidFill>
                <a:latin typeface="Times" panose="02020603050405020304" pitchFamily="18" charset="0"/>
              </a:defRPr>
            </a:lvl3pPr>
            <a:lvl4pPr marL="1600200" indent="-228600" defTabSz="949325">
              <a:spcBef>
                <a:spcPct val="30000"/>
              </a:spcBef>
              <a:defRPr sz="1200">
                <a:solidFill>
                  <a:schemeClr val="tx1"/>
                </a:solidFill>
                <a:latin typeface="Times" panose="02020603050405020304" pitchFamily="18" charset="0"/>
              </a:defRPr>
            </a:lvl4pPr>
            <a:lvl5pPr marL="2057400" indent="-228600" defTabSz="949325">
              <a:spcBef>
                <a:spcPct val="30000"/>
              </a:spcBef>
              <a:defRPr sz="1200">
                <a:solidFill>
                  <a:schemeClr val="tx1"/>
                </a:solidFill>
                <a:latin typeface="Times"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7B032B1-75ED-4ED7-87FD-9945C849FEFD}" type="slidenum">
              <a:rPr lang="ar-SA" altLang="nb-NO" smtClean="0"/>
              <a:pPr>
                <a:spcBef>
                  <a:spcPct val="0"/>
                </a:spcBef>
              </a:pPr>
              <a:t>25</a:t>
            </a:fld>
            <a:endParaRPr lang="nn-NO" altLang="nb-NO"/>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nb-NO" dirty="0"/>
          </a:p>
        </p:txBody>
      </p:sp>
    </p:spTree>
    <p:extLst>
      <p:ext uri="{BB962C8B-B14F-4D97-AF65-F5344CB8AC3E}">
        <p14:creationId xmlns:p14="http://schemas.microsoft.com/office/powerpoint/2010/main" val="75825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901094"/>
          </a:xfrm>
        </p:spPr>
        <p:txBody>
          <a:bodyPr anchor="t" anchorCtr="0"/>
          <a:lstStyle>
            <a:lvl1pPr>
              <a:defRPr>
                <a:latin typeface="Calibri Light" panose="020F0302020204030204" pitchFamily="34" charset="0"/>
                <a:cs typeface="Calibri Light" panose="020F0302020204030204" pitchFamily="34" charset="0"/>
              </a:defRPr>
            </a:lvl1pPr>
          </a:lstStyle>
          <a:p>
            <a:r>
              <a:rPr lang="nb-NO" dirty="0"/>
              <a:t>Klikk for å redigere tittelstil</a:t>
            </a:r>
          </a:p>
        </p:txBody>
      </p:sp>
      <p:sp>
        <p:nvSpPr>
          <p:cNvPr id="3" name="Undertittel 2"/>
          <p:cNvSpPr>
            <a:spLocks noGrp="1"/>
          </p:cNvSpPr>
          <p:nvPr>
            <p:ph type="subTitle" idx="1"/>
          </p:nvPr>
        </p:nvSpPr>
        <p:spPr>
          <a:xfrm>
            <a:off x="491087" y="3645154"/>
            <a:ext cx="10363200" cy="1752600"/>
          </a:xfrm>
        </p:spPr>
        <p:txBody>
          <a:bodyPr/>
          <a:lstStyle>
            <a:lvl1pPr marL="0" indent="0" algn="l">
              <a:buNone/>
              <a:defRPr>
                <a:solidFill>
                  <a:schemeClr val="tx1">
                    <a:tint val="75000"/>
                  </a:schemeClr>
                </a:solidFill>
                <a:latin typeface="Calibri Light" panose="020F0302020204030204" pitchFamily="34" charset="0"/>
                <a:cs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normAutofit/>
          </a:bodyPr>
          <a:lstStyle>
            <a:lvl1pPr algn="l">
              <a:defRPr sz="2400" b="1">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normAutofit/>
          </a:bodyPr>
          <a:lstStyle>
            <a:lvl1pPr algn="l">
              <a:defRPr sz="2400" b="1">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00">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loddrett tekst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normAutofit/>
          </a:bodyPr>
          <a:lstStyle>
            <a:lvl1pPr>
              <a:defRPr sz="4000">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85BE-7CA8-495F-8922-8CFBBF354C95}"/>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57505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24F0-81D8-43D2-A0B7-D0950B9AEE07}"/>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124227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00">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innhold 2"/>
          <p:cNvSpPr>
            <a:spLocks noGrp="1"/>
          </p:cNvSpPr>
          <p:nvPr>
            <p:ph idx="1"/>
          </p:nvPr>
        </p:nvSpPr>
        <p:spPr/>
        <p:txBody>
          <a:bodyPr/>
          <a:lstStyle>
            <a:lvl1pPr>
              <a:defRPr>
                <a:solidFill>
                  <a:schemeClr val="tx1">
                    <a:lumMod val="75000"/>
                    <a:lumOff val="25000"/>
                  </a:schemeClr>
                </a:solidFill>
                <a:latin typeface="+mj-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lysbildenummer 5"/>
          <p:cNvSpPr txBox="1">
            <a:spLocks/>
          </p:cNvSpPr>
          <p:nvPr userDrawn="1"/>
        </p:nvSpPr>
        <p:spPr>
          <a:xfrm>
            <a:off x="153493" y="6537870"/>
            <a:ext cx="456108" cy="252102"/>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solidFill>
                  <a:schemeClr val="bg1"/>
                </a:solidFill>
                <a:latin typeface="Arial"/>
                <a:cs typeface="Arial"/>
              </a:rPr>
              <a:pPr algn="ctr"/>
              <a:t>‹#›</a:t>
            </a:fld>
            <a:endParaRPr lang="nb-NO" sz="1000" b="1" i="0" dirty="0">
              <a:solidFill>
                <a:schemeClr val="bg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mj-lt"/>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223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00">
                <a:latin typeface="Calibri Light" panose="020F0302020204030204" pitchFamily="34" charset="0"/>
                <a:cs typeface="Calibri Light" panose="020F0302020204030204" pitchFamily="34" charset="0"/>
              </a:defRPr>
            </a:lvl1p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descr="hor_blaa_stripe.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378448"/>
            <a:ext cx="12192000" cy="479552"/>
          </a:xfrm>
          <a:prstGeom prst="rect">
            <a:avLst/>
          </a:prstGeom>
        </p:spPr>
      </p:pic>
      <p:sp>
        <p:nvSpPr>
          <p:cNvPr id="4" name="TekstSylinder 3"/>
          <p:cNvSpPr txBox="1"/>
          <p:nvPr userDrawn="1"/>
        </p:nvSpPr>
        <p:spPr>
          <a:xfrm>
            <a:off x="627313" y="6497356"/>
            <a:ext cx="7751135" cy="307777"/>
          </a:xfrm>
          <a:prstGeom prst="rect">
            <a:avLst/>
          </a:prstGeom>
          <a:noFill/>
        </p:spPr>
        <p:txBody>
          <a:bodyPr wrap="square" rtlCol="0">
            <a:spAutoFit/>
          </a:bodyPr>
          <a:lstStyle/>
          <a:p>
            <a:pPr algn="l"/>
            <a:endParaRPr lang="es-MX" sz="1400" b="0" dirty="0">
              <a:solidFill>
                <a:schemeClr val="bg1"/>
              </a:solidFill>
            </a:endParaRPr>
          </a:p>
        </p:txBody>
      </p:sp>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2.emf"/><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2.emf"/><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22.emf"/><Relationship Id="rId4" Type="http://schemas.openxmlformats.org/officeDocument/2006/relationships/image" Target="../media/image21.emf"/></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sciencedirect.com/science/journal/00981354/143/supp/C" TargetMode="External"/><Relationship Id="rId2" Type="http://schemas.openxmlformats.org/officeDocument/2006/relationships/hyperlink" Target="https://www.sciencedirect.com/science/journal/00981354"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70.png"/><Relationship Id="rId5" Type="http://schemas.openxmlformats.org/officeDocument/2006/relationships/customXml" Target="../ink/ink2.xml"/><Relationship Id="rId4" Type="http://schemas.openxmlformats.org/officeDocument/2006/relationships/image" Target="../media/image260.png"/></Relationships>
</file>

<file path=ppt/slides/_rels/slide62.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70.png"/><Relationship Id="rId5" Type="http://schemas.openxmlformats.org/officeDocument/2006/relationships/customXml" Target="../ink/ink5.xml"/><Relationship Id="rId4" Type="http://schemas.openxmlformats.org/officeDocument/2006/relationships/image" Target="../media/image260.png"/></Relationships>
</file>

<file path=ppt/slides/_rels/slide63.xml.rels><?xml version="1.0" encoding="UTF-8" standalone="yes"?>
<Relationships xmlns="http://schemas.openxmlformats.org/package/2006/relationships"><Relationship Id="rId3" Type="http://schemas.openxmlformats.org/officeDocument/2006/relationships/customXml" Target="../ink/ink7.xml"/><Relationship Id="rId7" Type="http://schemas.openxmlformats.org/officeDocument/2006/relationships/image" Target="../media/image280.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customXml" Target="../ink/ink8.xml"/><Relationship Id="rId5" Type="http://schemas.openxmlformats.org/officeDocument/2006/relationships/image" Target="../media/image260.png"/></Relationships>
</file>

<file path=ppt/slides/_rels/slide64.xml.rels><?xml version="1.0" encoding="UTF-8" standalone="yes"?>
<Relationships xmlns="http://schemas.openxmlformats.org/package/2006/relationships"><Relationship Id="rId3" Type="http://schemas.openxmlformats.org/officeDocument/2006/relationships/customXml" Target="../ink/ink9.xml"/><Relationship Id="rId7" Type="http://schemas.openxmlformats.org/officeDocument/2006/relationships/image" Target="../media/image301.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customXml" Target="../ink/ink10.xml"/><Relationship Id="rId5" Type="http://schemas.openxmlformats.org/officeDocument/2006/relationships/image" Target="../media/image260.png"/></Relationships>
</file>

<file path=ppt/slides/_rels/slide65.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customXml" Target="../ink/ink11.xml"/><Relationship Id="rId7" Type="http://schemas.openxmlformats.org/officeDocument/2006/relationships/image" Target="../media/image301.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customXml" Target="../ink/ink12.xml"/><Relationship Id="rId5" Type="http://schemas.openxmlformats.org/officeDocument/2006/relationships/image" Target="../media/image260.png"/><Relationship Id="rId10" Type="http://schemas.openxmlformats.org/officeDocument/2006/relationships/image" Target="../media/image38.png"/><Relationship Id="rId9" Type="http://schemas.openxmlformats.org/officeDocument/2006/relationships/image" Target="../media/image310.png"/></Relationships>
</file>

<file path=ppt/slides/_rels/slide66.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customXml" Target="../ink/ink14.xml"/><Relationship Id="rId7" Type="http://schemas.openxmlformats.org/officeDocument/2006/relationships/image" Target="../media/image270.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customXml" Target="../ink/ink15.xml"/><Relationship Id="rId5" Type="http://schemas.openxmlformats.org/officeDocument/2006/relationships/image" Target="../media/image260.png"/><Relationship Id="rId9" Type="http://schemas.openxmlformats.org/officeDocument/2006/relationships/image" Target="../media/image280.png"/></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4312" y="413628"/>
            <a:ext cx="11930321" cy="901094"/>
          </a:xfrm>
        </p:spPr>
        <p:txBody>
          <a:bodyPr>
            <a:noAutofit/>
          </a:bodyPr>
          <a:lstStyle/>
          <a:p>
            <a:pPr algn="ctr"/>
            <a:r>
              <a:rPr lang="en-US" sz="5400" dirty="0">
                <a:solidFill>
                  <a:schemeClr val="tx2"/>
                </a:solidFill>
              </a:rPr>
              <a:t>Advanced process control –</a:t>
            </a:r>
            <a:br>
              <a:rPr lang="en-US" sz="5400" dirty="0">
                <a:solidFill>
                  <a:schemeClr val="tx2"/>
                </a:solidFill>
              </a:rPr>
            </a:br>
            <a:r>
              <a:rPr lang="en-US" sz="5400" dirty="0">
                <a:solidFill>
                  <a:schemeClr val="tx2"/>
                </a:solidFill>
              </a:rPr>
              <a:t>A new beginning</a:t>
            </a:r>
            <a:endParaRPr lang="nb-NO" sz="5400" dirty="0">
              <a:solidFill>
                <a:schemeClr val="tx2"/>
              </a:solidFill>
            </a:endParaRPr>
          </a:p>
        </p:txBody>
      </p:sp>
      <p:sp>
        <p:nvSpPr>
          <p:cNvPr id="7" name="Undertittel 2"/>
          <p:cNvSpPr>
            <a:spLocks noGrp="1"/>
          </p:cNvSpPr>
          <p:nvPr>
            <p:ph type="subTitle" idx="1"/>
          </p:nvPr>
        </p:nvSpPr>
        <p:spPr>
          <a:xfrm>
            <a:off x="1533525" y="2341347"/>
            <a:ext cx="9039225" cy="3561730"/>
          </a:xfrm>
        </p:spPr>
        <p:txBody>
          <a:bodyPr>
            <a:noAutofit/>
          </a:bodyPr>
          <a:lstStyle/>
          <a:p>
            <a:pPr algn="ctr"/>
            <a:r>
              <a:rPr lang="es-MX" sz="3200" b="1" u="sng" dirty="0">
                <a:solidFill>
                  <a:schemeClr val="tx1"/>
                </a:solidFill>
              </a:rPr>
              <a:t>Sigurd Skogestad</a:t>
            </a:r>
          </a:p>
          <a:p>
            <a:pPr algn="ctr"/>
            <a:endParaRPr lang="es-MX" sz="2000" b="1" dirty="0">
              <a:solidFill>
                <a:schemeClr val="tx1"/>
              </a:solidFill>
            </a:endParaRPr>
          </a:p>
          <a:p>
            <a:pPr algn="ctr"/>
            <a:r>
              <a:rPr lang="es-MX" sz="1800" b="1" dirty="0">
                <a:solidFill>
                  <a:schemeClr val="tx1"/>
                </a:solidFill>
              </a:rPr>
              <a:t>Department of Chemical Engineering</a:t>
            </a:r>
          </a:p>
          <a:p>
            <a:pPr algn="ctr"/>
            <a:r>
              <a:rPr lang="es-MX" sz="1800" b="1" dirty="0" err="1">
                <a:solidFill>
                  <a:schemeClr val="tx1"/>
                </a:solidFill>
              </a:rPr>
              <a:t>Norwegian</a:t>
            </a:r>
            <a:r>
              <a:rPr lang="es-MX" sz="1800" b="1" dirty="0">
                <a:solidFill>
                  <a:schemeClr val="tx1"/>
                </a:solidFill>
              </a:rPr>
              <a:t> University of Science and Technology (NTNU)</a:t>
            </a:r>
          </a:p>
          <a:p>
            <a:pPr algn="ctr"/>
            <a:r>
              <a:rPr lang="es-MX" sz="1800" b="1" dirty="0">
                <a:solidFill>
                  <a:schemeClr val="tx1"/>
                </a:solidFill>
              </a:rPr>
              <a:t>Trondheim</a:t>
            </a:r>
          </a:p>
          <a:p>
            <a:pPr algn="ctr"/>
            <a:endParaRPr lang="es-MX" sz="1800" b="1" dirty="0">
              <a:solidFill>
                <a:schemeClr val="tx1"/>
              </a:solidFill>
            </a:endParaRPr>
          </a:p>
          <a:p>
            <a:pPr algn="ctr"/>
            <a:r>
              <a:rPr lang="nb-NO" sz="1400" b="1" dirty="0">
                <a:solidFill>
                  <a:schemeClr val="tx1"/>
                </a:solidFill>
              </a:rPr>
              <a:t>19th IFAC Symposium </a:t>
            </a:r>
            <a:r>
              <a:rPr lang="nb-NO" sz="1400" b="1" dirty="0" err="1">
                <a:solidFill>
                  <a:schemeClr val="tx1"/>
                </a:solidFill>
              </a:rPr>
              <a:t>on</a:t>
            </a:r>
            <a:r>
              <a:rPr lang="nb-NO" sz="1400" b="1" dirty="0">
                <a:solidFill>
                  <a:schemeClr val="tx1"/>
                </a:solidFill>
              </a:rPr>
              <a:t> Control, Optimization and Automation in Mining, Mineral and Metal Processing (IFAC MMM 2022)</a:t>
            </a:r>
          </a:p>
          <a:p>
            <a:pPr algn="ctr"/>
            <a:r>
              <a:rPr lang="nb-NO" sz="1400" b="1" dirty="0">
                <a:solidFill>
                  <a:schemeClr val="tx1"/>
                </a:solidFill>
              </a:rPr>
              <a:t>August 15-17, 2022</a:t>
            </a:r>
          </a:p>
          <a:p>
            <a:pPr algn="ctr"/>
            <a:r>
              <a:rPr lang="nb-NO" sz="1400" b="1" dirty="0">
                <a:solidFill>
                  <a:schemeClr val="tx1"/>
                </a:solidFill>
              </a:rPr>
              <a:t>Montreal, Canada </a:t>
            </a:r>
            <a:endParaRPr lang="nb-NO" sz="1800" b="1" dirty="0">
              <a:solidFill>
                <a:schemeClr val="tx1"/>
              </a:solidFill>
            </a:endParaRPr>
          </a:p>
          <a:p>
            <a:pPr algn="ctr"/>
            <a:endParaRPr lang="es-MX" sz="2000" b="1" dirty="0">
              <a:solidFill>
                <a:schemeClr val="tx1"/>
              </a:solidFill>
            </a:endParaRPr>
          </a:p>
          <a:p>
            <a:pPr algn="ctr"/>
            <a:r>
              <a:rPr lang="es-MX" sz="1400" b="1" dirty="0" err="1">
                <a:solidFill>
                  <a:schemeClr val="tx1"/>
                </a:solidFill>
              </a:rPr>
              <a:t>Thanks</a:t>
            </a:r>
            <a:r>
              <a:rPr lang="es-MX" sz="1400" b="1" dirty="0">
                <a:solidFill>
                  <a:schemeClr val="tx1"/>
                </a:solidFill>
              </a:rPr>
              <a:t> </a:t>
            </a:r>
            <a:r>
              <a:rPr lang="es-MX" sz="1400" b="1" dirty="0" err="1">
                <a:solidFill>
                  <a:schemeClr val="tx1"/>
                </a:solidFill>
              </a:rPr>
              <a:t>to</a:t>
            </a:r>
            <a:r>
              <a:rPr lang="es-MX" sz="1400" b="1" dirty="0">
                <a:solidFill>
                  <a:schemeClr val="tx1"/>
                </a:solidFill>
              </a:rPr>
              <a:t>:</a:t>
            </a:r>
            <a:r>
              <a:rPr lang="nb-NO" sz="1400" b="1" dirty="0">
                <a:solidFill>
                  <a:schemeClr val="tx1"/>
                </a:solidFill>
              </a:rPr>
              <a:t> Adriana Reyes-Lúa, </a:t>
            </a:r>
            <a:r>
              <a:rPr lang="es-MX" sz="1400" b="1" dirty="0">
                <a:solidFill>
                  <a:schemeClr val="tx1"/>
                </a:solidFill>
              </a:rPr>
              <a:t>Cristina Zotică, Dinesh Krishnamoorthy, </a:t>
            </a:r>
            <a:r>
              <a:rPr lang="es-MX" sz="1400" b="1" dirty="0" err="1">
                <a:solidFill>
                  <a:schemeClr val="tx1"/>
                </a:solidFill>
              </a:rPr>
              <a:t>Krister</a:t>
            </a:r>
            <a:r>
              <a:rPr lang="es-MX" sz="1400" b="1" dirty="0">
                <a:solidFill>
                  <a:schemeClr val="tx1"/>
                </a:solidFill>
              </a:rPr>
              <a:t> </a:t>
            </a:r>
            <a:r>
              <a:rPr lang="es-MX" sz="1400" b="1" dirty="0" err="1">
                <a:solidFill>
                  <a:schemeClr val="tx1"/>
                </a:solidFill>
              </a:rPr>
              <a:t>Forsman</a:t>
            </a:r>
            <a:endParaRPr lang="es-MX" sz="1400" b="1" dirty="0">
              <a:solidFill>
                <a:schemeClr val="tx1"/>
              </a:solidFill>
            </a:endParaRPr>
          </a:p>
        </p:txBody>
      </p:sp>
      <p:pic>
        <p:nvPicPr>
          <p:cNvPr id="1032" name="Picture 8" descr="Subsea production and processi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264612" y="5885667"/>
            <a:ext cx="1459788" cy="4277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fi research council"/>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204116" y="5712740"/>
            <a:ext cx="1121700" cy="731632"/>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13287" y="5843563"/>
            <a:ext cx="1542898" cy="557577"/>
          </a:xfrm>
          <a:prstGeom prst="rect">
            <a:avLst/>
          </a:prstGeom>
        </p:spPr>
      </p:pic>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398" y="6237289"/>
            <a:ext cx="10438410" cy="6207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2" name="Date Placeholder 1"/>
          <p:cNvSpPr>
            <a:spLocks noGrp="1"/>
          </p:cNvSpPr>
          <p:nvPr>
            <p:ph type="dt" sz="quarter" idx="4294967295"/>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AB4387A-5C13-814B-9861-E20C1738B473}" type="datetimeFigureOut">
              <a:rPr lang="nb-NO" smtClean="0"/>
              <a:pPr>
                <a:defRPr/>
              </a:pPr>
              <a:t>17.08.2022</a:t>
            </a:fld>
            <a:endParaRPr lang="nn-NO" dirty="0"/>
          </a:p>
        </p:txBody>
      </p:sp>
      <p:sp>
        <p:nvSpPr>
          <p:cNvPr id="23" name="Footer Placeholder 2"/>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nn-NO"/>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203" y="1295401"/>
            <a:ext cx="2824163"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3"/>
          <p:cNvSpPr txBox="1">
            <a:spLocks noChangeArrowheads="1"/>
          </p:cNvSpPr>
          <p:nvPr/>
        </p:nvSpPr>
        <p:spPr bwMode="auto">
          <a:xfrm>
            <a:off x="2555327" y="5715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b="1"/>
          </a:p>
        </p:txBody>
      </p:sp>
      <p:sp>
        <p:nvSpPr>
          <p:cNvPr id="15366" name="Text Box 4"/>
          <p:cNvSpPr txBox="1">
            <a:spLocks noChangeArrowheads="1"/>
          </p:cNvSpPr>
          <p:nvPr/>
        </p:nvSpPr>
        <p:spPr bwMode="auto">
          <a:xfrm>
            <a:off x="11923" y="169615"/>
            <a:ext cx="123033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3600" dirty="0"/>
              <a:t>In theory: Centralized controller is always optimal  (e.g., EMPC) </a:t>
            </a:r>
          </a:p>
        </p:txBody>
      </p:sp>
      <p:sp>
        <p:nvSpPr>
          <p:cNvPr id="15367" name="Line 5"/>
          <p:cNvSpPr>
            <a:spLocks noChangeShapeType="1"/>
          </p:cNvSpPr>
          <p:nvPr/>
        </p:nvSpPr>
        <p:spPr bwMode="auto">
          <a:xfrm>
            <a:off x="5246140" y="6237288"/>
            <a:ext cx="0" cy="620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nvGrpSpPr>
          <p:cNvPr id="15368" name="Group 6"/>
          <p:cNvGrpSpPr>
            <a:grpSpLocks/>
          </p:cNvGrpSpPr>
          <p:nvPr/>
        </p:nvGrpSpPr>
        <p:grpSpPr bwMode="auto">
          <a:xfrm>
            <a:off x="5103266" y="6453188"/>
            <a:ext cx="287337" cy="215900"/>
            <a:chOff x="2699" y="4065"/>
            <a:chExt cx="181" cy="136"/>
          </a:xfrm>
        </p:grpSpPr>
        <p:sp>
          <p:nvSpPr>
            <p:cNvPr id="15380" name="Line 7"/>
            <p:cNvSpPr>
              <a:spLocks noChangeShapeType="1"/>
            </p:cNvSpPr>
            <p:nvPr/>
          </p:nvSpPr>
          <p:spPr bwMode="auto">
            <a:xfrm>
              <a:off x="2699" y="4201"/>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nvGrpSpPr>
            <p:cNvPr id="15381" name="Group 8"/>
            <p:cNvGrpSpPr>
              <a:grpSpLocks/>
            </p:cNvGrpSpPr>
            <p:nvPr/>
          </p:nvGrpSpPr>
          <p:grpSpPr bwMode="auto">
            <a:xfrm>
              <a:off x="2699" y="4065"/>
              <a:ext cx="181" cy="136"/>
              <a:chOff x="2699" y="4065"/>
              <a:chExt cx="181" cy="136"/>
            </a:xfrm>
          </p:grpSpPr>
          <p:sp>
            <p:nvSpPr>
              <p:cNvPr id="15382" name="Line 9"/>
              <p:cNvSpPr>
                <a:spLocks noChangeShapeType="1"/>
              </p:cNvSpPr>
              <p:nvPr/>
            </p:nvSpPr>
            <p:spPr bwMode="auto">
              <a:xfrm>
                <a:off x="2699" y="4065"/>
                <a:ext cx="18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83" name="Line 10"/>
              <p:cNvSpPr>
                <a:spLocks noChangeShapeType="1"/>
              </p:cNvSpPr>
              <p:nvPr/>
            </p:nvSpPr>
            <p:spPr bwMode="auto">
              <a:xfrm>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84" name="Line 11"/>
              <p:cNvSpPr>
                <a:spLocks noChangeShapeType="1"/>
              </p:cNvSpPr>
              <p:nvPr/>
            </p:nvSpPr>
            <p:spPr bwMode="auto">
              <a:xfrm flipH="1">
                <a:off x="2699" y="4065"/>
                <a:ext cx="181" cy="13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grpSp>
      <p:sp>
        <p:nvSpPr>
          <p:cNvPr id="15369" name="Rectangle 12"/>
          <p:cNvSpPr>
            <a:spLocks noChangeArrowheads="1"/>
          </p:cNvSpPr>
          <p:nvPr/>
        </p:nvSpPr>
        <p:spPr bwMode="auto">
          <a:xfrm>
            <a:off x="2869653" y="1185101"/>
            <a:ext cx="3527425" cy="5184775"/>
          </a:xfrm>
          <a:prstGeom prst="rect">
            <a:avLst/>
          </a:prstGeom>
          <a:solidFill>
            <a:srgbClr val="FFFF00">
              <a:alpha val="89803"/>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endParaRPr lang="en-US" altLang="nb-NO" sz="2400" b="1">
              <a:latin typeface="Arial" panose="020B0604020202020204" pitchFamily="34" charset="0"/>
            </a:endParaRPr>
          </a:p>
          <a:p>
            <a:pPr algn="ctr">
              <a:spcBef>
                <a:spcPct val="0"/>
              </a:spcBef>
              <a:buFontTx/>
              <a:buNone/>
            </a:pPr>
            <a:endParaRPr lang="en-US" altLang="nb-NO" sz="2400" b="1">
              <a:latin typeface="Arial" panose="020B0604020202020204" pitchFamily="34" charset="0"/>
            </a:endParaRPr>
          </a:p>
          <a:p>
            <a:pPr algn="ctr">
              <a:spcBef>
                <a:spcPct val="0"/>
              </a:spcBef>
              <a:buFontTx/>
              <a:buNone/>
            </a:pPr>
            <a:endParaRPr lang="en-US" altLang="nb-NO" sz="2400" b="1">
              <a:latin typeface="Arial" panose="020B0604020202020204" pitchFamily="34" charset="0"/>
            </a:endParaRPr>
          </a:p>
        </p:txBody>
      </p:sp>
      <p:sp>
        <p:nvSpPr>
          <p:cNvPr id="15370" name="Line 13"/>
          <p:cNvSpPr>
            <a:spLocks noChangeShapeType="1"/>
          </p:cNvSpPr>
          <p:nvPr/>
        </p:nvSpPr>
        <p:spPr bwMode="auto">
          <a:xfrm>
            <a:off x="1790152" y="2060575"/>
            <a:ext cx="10795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71" name="Text Box 14"/>
          <p:cNvSpPr txBox="1">
            <a:spLocks noChangeArrowheads="1"/>
          </p:cNvSpPr>
          <p:nvPr/>
        </p:nvSpPr>
        <p:spPr bwMode="auto">
          <a:xfrm>
            <a:off x="1574252" y="157638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Objectives</a:t>
            </a:r>
          </a:p>
        </p:txBody>
      </p:sp>
      <p:sp>
        <p:nvSpPr>
          <p:cNvPr id="15372" name="Line 15"/>
          <p:cNvSpPr>
            <a:spLocks noChangeShapeType="1"/>
          </p:cNvSpPr>
          <p:nvPr/>
        </p:nvSpPr>
        <p:spPr bwMode="auto">
          <a:xfrm>
            <a:off x="1718716" y="2852738"/>
            <a:ext cx="11509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73" name="Text Box 16"/>
          <p:cNvSpPr txBox="1">
            <a:spLocks noChangeArrowheads="1"/>
          </p:cNvSpPr>
          <p:nvPr/>
        </p:nvSpPr>
        <p:spPr bwMode="auto">
          <a:xfrm>
            <a:off x="1429790" y="2420938"/>
            <a:ext cx="153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Present state</a:t>
            </a:r>
          </a:p>
        </p:txBody>
      </p:sp>
      <p:sp>
        <p:nvSpPr>
          <p:cNvPr id="15374" name="Line 17"/>
          <p:cNvSpPr>
            <a:spLocks noChangeShapeType="1"/>
          </p:cNvSpPr>
          <p:nvPr/>
        </p:nvSpPr>
        <p:spPr bwMode="auto">
          <a:xfrm>
            <a:off x="1790152" y="3573463"/>
            <a:ext cx="10795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5375" name="Text Box 18"/>
          <p:cNvSpPr txBox="1">
            <a:spLocks noChangeArrowheads="1"/>
          </p:cNvSpPr>
          <p:nvPr/>
        </p:nvSpPr>
        <p:spPr bwMode="auto">
          <a:xfrm>
            <a:off x="1382165" y="3160713"/>
            <a:ext cx="184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Model of system</a:t>
            </a:r>
          </a:p>
        </p:txBody>
      </p:sp>
      <p:sp>
        <p:nvSpPr>
          <p:cNvPr id="1229843" name="Rectangle 19"/>
          <p:cNvSpPr>
            <a:spLocks noChangeArrowheads="1"/>
          </p:cNvSpPr>
          <p:nvPr/>
        </p:nvSpPr>
        <p:spPr bwMode="auto">
          <a:xfrm>
            <a:off x="7149552" y="1720196"/>
            <a:ext cx="4583111"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dirty="0" err="1">
                <a:latin typeface="Arial" panose="020B0604020202020204" pitchFamily="34" charset="0"/>
              </a:rPr>
              <a:t>Approach</a:t>
            </a:r>
            <a:r>
              <a:rPr lang="nb-NO" altLang="nb-NO" sz="1800" dirty="0">
                <a:latin typeface="Arial" panose="020B0604020202020204" pitchFamily="34" charset="0"/>
              </a:rPr>
              <a:t>:</a:t>
            </a:r>
          </a:p>
          <a:p>
            <a:pPr lvl="1">
              <a:spcBef>
                <a:spcPct val="0"/>
              </a:spcBef>
              <a:buFontTx/>
              <a:buChar char="•"/>
            </a:pPr>
            <a:r>
              <a:rPr lang="nb-NO" altLang="nb-NO" sz="1600" dirty="0">
                <a:latin typeface="Arial" panose="020B0604020202020204" pitchFamily="34" charset="0"/>
              </a:rPr>
              <a:t>Model of overall system</a:t>
            </a:r>
          </a:p>
          <a:p>
            <a:pPr lvl="1">
              <a:spcBef>
                <a:spcPct val="0"/>
              </a:spcBef>
              <a:buFontTx/>
              <a:buChar char="•"/>
            </a:pPr>
            <a:r>
              <a:rPr lang="nb-NO" altLang="nb-NO" sz="1600" dirty="0" err="1">
                <a:latin typeface="Arial" panose="020B0604020202020204" pitchFamily="34" charset="0"/>
              </a:rPr>
              <a:t>Estimate</a:t>
            </a:r>
            <a:r>
              <a:rPr lang="nb-NO" altLang="nb-NO" sz="1600" dirty="0">
                <a:latin typeface="Arial" panose="020B0604020202020204" pitchFamily="34" charset="0"/>
              </a:rPr>
              <a:t> present </a:t>
            </a:r>
            <a:r>
              <a:rPr lang="nb-NO" altLang="nb-NO" sz="1600" dirty="0" err="1">
                <a:latin typeface="Arial" panose="020B0604020202020204" pitchFamily="34" charset="0"/>
              </a:rPr>
              <a:t>state</a:t>
            </a:r>
            <a:endParaRPr lang="nb-NO" altLang="nb-NO" sz="1600" dirty="0">
              <a:latin typeface="Arial" panose="020B0604020202020204" pitchFamily="34" charset="0"/>
            </a:endParaRPr>
          </a:p>
          <a:p>
            <a:pPr lvl="1">
              <a:spcBef>
                <a:spcPct val="0"/>
              </a:spcBef>
              <a:buFontTx/>
              <a:buChar char="•"/>
            </a:pPr>
            <a:r>
              <a:rPr lang="nb-NO" altLang="nb-NO" sz="1600" dirty="0" err="1">
                <a:latin typeface="Arial" panose="020B0604020202020204" pitchFamily="34" charset="0"/>
              </a:rPr>
              <a:t>Optimize</a:t>
            </a:r>
            <a:r>
              <a:rPr lang="nb-NO" altLang="nb-NO" sz="1600" dirty="0">
                <a:latin typeface="Arial" panose="020B0604020202020204" pitchFamily="34" charset="0"/>
              </a:rPr>
              <a:t> all </a:t>
            </a:r>
            <a:r>
              <a:rPr lang="nb-NO" altLang="nb-NO" sz="1600" dirty="0" err="1">
                <a:latin typeface="Arial" panose="020B0604020202020204" pitchFamily="34" charset="0"/>
              </a:rPr>
              <a:t>degrees</a:t>
            </a:r>
            <a:r>
              <a:rPr lang="nb-NO" altLang="nb-NO" sz="1600" dirty="0">
                <a:latin typeface="Arial" panose="020B0604020202020204" pitchFamily="34" charset="0"/>
              </a:rPr>
              <a:t> of </a:t>
            </a:r>
            <a:r>
              <a:rPr lang="nb-NO" altLang="nb-NO" sz="1600" dirty="0" err="1">
                <a:latin typeface="Arial" panose="020B0604020202020204" pitchFamily="34" charset="0"/>
              </a:rPr>
              <a:t>freedom</a:t>
            </a:r>
            <a:endParaRPr lang="nb-NO" altLang="nb-NO" sz="1600" dirty="0">
              <a:latin typeface="Arial" panose="020B0604020202020204" pitchFamily="34" charset="0"/>
            </a:endParaRPr>
          </a:p>
          <a:p>
            <a:pPr lvl="1">
              <a:spcBef>
                <a:spcPct val="0"/>
              </a:spcBef>
              <a:buFontTx/>
              <a:buNone/>
            </a:pPr>
            <a:endParaRPr lang="nb-NO" altLang="nb-NO" sz="1600" dirty="0">
              <a:latin typeface="Arial" panose="020B0604020202020204" pitchFamily="34" charset="0"/>
            </a:endParaRPr>
          </a:p>
          <a:p>
            <a:pPr>
              <a:spcBef>
                <a:spcPct val="0"/>
              </a:spcBef>
              <a:buFontTx/>
              <a:buNone/>
            </a:pPr>
            <a:r>
              <a:rPr lang="nb-NO" altLang="nb-NO" sz="1600" b="1" dirty="0">
                <a:latin typeface="Arial" panose="020B0604020202020204" pitchFamily="34" charset="0"/>
              </a:rPr>
              <a:t>Process control: </a:t>
            </a: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Excellent</a:t>
            </a:r>
            <a:r>
              <a:rPr lang="nb-NO" altLang="nb-NO" sz="1600" dirty="0">
                <a:latin typeface="Arial" panose="020B0604020202020204" pitchFamily="34" charset="0"/>
              </a:rPr>
              <a:t> </a:t>
            </a:r>
            <a:r>
              <a:rPr lang="nb-NO" altLang="nb-NO" sz="1600" dirty="0" err="1">
                <a:latin typeface="Arial" panose="020B0604020202020204" pitchFamily="34" charset="0"/>
              </a:rPr>
              <a:t>candidate</a:t>
            </a:r>
            <a:r>
              <a:rPr lang="nb-NO" altLang="nb-NO" sz="1600" dirty="0">
                <a:latin typeface="Arial" panose="020B0604020202020204" pitchFamily="34" charset="0"/>
              </a:rPr>
              <a:t> for </a:t>
            </a:r>
            <a:r>
              <a:rPr lang="nb-NO" altLang="nb-NO" sz="1600" dirty="0" err="1">
                <a:latin typeface="Arial" panose="020B0604020202020204" pitchFamily="34" charset="0"/>
              </a:rPr>
              <a:t>centralized</a:t>
            </a:r>
            <a:r>
              <a:rPr lang="nb-NO" altLang="nb-NO" sz="1600" dirty="0">
                <a:latin typeface="Arial" panose="020B0604020202020204" pitchFamily="34" charset="0"/>
              </a:rPr>
              <a:t> control</a:t>
            </a:r>
          </a:p>
          <a:p>
            <a:pPr>
              <a:spcBef>
                <a:spcPct val="0"/>
              </a:spcBef>
              <a:buFontTx/>
              <a:buNone/>
            </a:pPr>
            <a:endParaRPr lang="nb-NO" altLang="nb-NO" sz="1800" dirty="0">
              <a:latin typeface="Arial" panose="020B0604020202020204" pitchFamily="34" charset="0"/>
            </a:endParaRPr>
          </a:p>
          <a:p>
            <a:pPr>
              <a:spcBef>
                <a:spcPct val="0"/>
              </a:spcBef>
              <a:buFontTx/>
              <a:buNone/>
            </a:pPr>
            <a:r>
              <a:rPr lang="nb-NO" altLang="nb-NO" sz="1800" dirty="0">
                <a:latin typeface="Arial" panose="020B0604020202020204" pitchFamily="34" charset="0"/>
              </a:rPr>
              <a:t>Problems: </a:t>
            </a:r>
          </a:p>
          <a:p>
            <a:pPr lvl="1">
              <a:spcBef>
                <a:spcPct val="0"/>
              </a:spcBef>
              <a:buFontTx/>
              <a:buChar char="•"/>
            </a:pPr>
            <a:r>
              <a:rPr lang="nb-NO" altLang="nb-NO" sz="1600" dirty="0">
                <a:latin typeface="Arial" panose="020B0604020202020204" pitchFamily="34" charset="0"/>
              </a:rPr>
              <a:t> Model not </a:t>
            </a:r>
            <a:r>
              <a:rPr lang="nb-NO" altLang="nb-NO" sz="1600" dirty="0" err="1">
                <a:latin typeface="Arial" panose="020B0604020202020204" pitchFamily="34" charset="0"/>
              </a:rPr>
              <a:t>available</a:t>
            </a:r>
            <a:endParaRPr lang="nb-NO" altLang="nb-NO" sz="1600" dirty="0">
              <a:latin typeface="Arial" panose="020B0604020202020204" pitchFamily="34" charset="0"/>
            </a:endParaRP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Objectives</a:t>
            </a:r>
            <a:r>
              <a:rPr lang="nb-NO" altLang="nb-NO" sz="1600" dirty="0">
                <a:latin typeface="Arial" panose="020B0604020202020204" pitchFamily="34" charset="0"/>
              </a:rPr>
              <a:t> = ? </a:t>
            </a:r>
          </a:p>
          <a:p>
            <a:pPr lvl="1">
              <a:spcBef>
                <a:spcPct val="0"/>
              </a:spcBef>
              <a:buFontTx/>
              <a:buChar char="•"/>
            </a:pPr>
            <a:r>
              <a:rPr lang="nb-NO" altLang="nb-NO" sz="1600" dirty="0">
                <a:latin typeface="Arial" panose="020B0604020202020204" pitchFamily="34" charset="0"/>
              </a:rPr>
              <a:t> Optimization </a:t>
            </a:r>
            <a:r>
              <a:rPr lang="nb-NO" altLang="nb-NO" sz="1600" dirty="0" err="1">
                <a:latin typeface="Arial" panose="020B0604020202020204" pitchFamily="34" charset="0"/>
              </a:rPr>
              <a:t>complex</a:t>
            </a:r>
            <a:endParaRPr lang="nb-NO" altLang="nb-NO" sz="1600" dirty="0">
              <a:latin typeface="Arial" panose="020B0604020202020204" pitchFamily="34" charset="0"/>
            </a:endParaRPr>
          </a:p>
          <a:p>
            <a:pPr lvl="1">
              <a:spcBef>
                <a:spcPct val="0"/>
              </a:spcBef>
              <a:buFontTx/>
              <a:buChar char="•"/>
            </a:pPr>
            <a:r>
              <a:rPr lang="nb-NO" altLang="nb-NO" sz="1600" dirty="0">
                <a:latin typeface="Arial" panose="020B0604020202020204" pitchFamily="34" charset="0"/>
              </a:rPr>
              <a:t>Tuning</a:t>
            </a:r>
          </a:p>
          <a:p>
            <a:pPr lvl="1">
              <a:spcBef>
                <a:spcPct val="0"/>
              </a:spcBef>
              <a:buFontTx/>
              <a:buChar char="•"/>
            </a:pPr>
            <a:r>
              <a:rPr lang="nb-NO" altLang="nb-NO" sz="1600" dirty="0">
                <a:latin typeface="Arial" panose="020B0604020202020204" pitchFamily="34" charset="0"/>
              </a:rPr>
              <a:t> Not robust (</a:t>
            </a:r>
            <a:r>
              <a:rPr lang="nb-NO" altLang="nb-NO" sz="1600" dirty="0" err="1">
                <a:latin typeface="Arial" panose="020B0604020202020204" pitchFamily="34" charset="0"/>
              </a:rPr>
              <a:t>difficult</a:t>
            </a:r>
            <a:r>
              <a:rPr lang="nb-NO" altLang="nb-NO" sz="1600" dirty="0">
                <a:latin typeface="Arial" panose="020B0604020202020204" pitchFamily="34" charset="0"/>
              </a:rPr>
              <a:t> to handle </a:t>
            </a:r>
            <a:r>
              <a:rPr lang="nb-NO" altLang="nb-NO" sz="1600" dirty="0" err="1">
                <a:latin typeface="Arial" panose="020B0604020202020204" pitchFamily="34" charset="0"/>
              </a:rPr>
              <a:t>uncertainty</a:t>
            </a:r>
            <a:r>
              <a:rPr lang="nb-NO" altLang="nb-NO" sz="1600" dirty="0">
                <a:latin typeface="Arial" panose="020B0604020202020204" pitchFamily="34" charset="0"/>
              </a:rPr>
              <a:t>) </a:t>
            </a:r>
          </a:p>
          <a:p>
            <a:pPr lvl="1">
              <a:spcBef>
                <a:spcPct val="0"/>
              </a:spcBef>
              <a:buFontTx/>
              <a:buChar char="•"/>
            </a:pPr>
            <a:r>
              <a:rPr lang="nb-NO" altLang="nb-NO" sz="1600" dirty="0">
                <a:latin typeface="Arial" panose="020B0604020202020204" pitchFamily="34" charset="0"/>
              </a:rPr>
              <a:t> </a:t>
            </a:r>
            <a:r>
              <a:rPr lang="nb-NO" altLang="nb-NO" sz="1600" dirty="0" err="1">
                <a:latin typeface="Arial" panose="020B0604020202020204" pitchFamily="34" charset="0"/>
              </a:rPr>
              <a:t>Slow</a:t>
            </a:r>
            <a:r>
              <a:rPr lang="nb-NO" altLang="nb-NO" sz="1600" dirty="0">
                <a:latin typeface="Arial" panose="020B0604020202020204" pitchFamily="34" charset="0"/>
              </a:rPr>
              <a:t> </a:t>
            </a:r>
            <a:r>
              <a:rPr lang="nb-NO" altLang="nb-NO" sz="1600" dirty="0" err="1">
                <a:latin typeface="Arial" panose="020B0604020202020204" pitchFamily="34" charset="0"/>
              </a:rPr>
              <a:t>response</a:t>
            </a:r>
            <a:r>
              <a:rPr lang="nb-NO" altLang="nb-NO" sz="1600" dirty="0">
                <a:latin typeface="Arial" panose="020B0604020202020204" pitchFamily="34" charset="0"/>
              </a:rPr>
              <a:t> time</a:t>
            </a:r>
          </a:p>
          <a:p>
            <a:pPr>
              <a:spcBef>
                <a:spcPct val="0"/>
              </a:spcBef>
              <a:buFontTx/>
              <a:buNone/>
            </a:pPr>
            <a:endParaRPr lang="nb-NO" altLang="nb-NO" sz="1600" dirty="0">
              <a:latin typeface="Arial" panose="020B0604020202020204" pitchFamily="34" charset="0"/>
            </a:endParaRPr>
          </a:p>
        </p:txBody>
      </p:sp>
      <p:sp>
        <p:nvSpPr>
          <p:cNvPr id="15377" name="Text Box 20"/>
          <p:cNvSpPr txBox="1">
            <a:spLocks noChangeArrowheads="1"/>
          </p:cNvSpPr>
          <p:nvPr/>
        </p:nvSpPr>
        <p:spPr bwMode="auto">
          <a:xfrm>
            <a:off x="5514427" y="6400801"/>
            <a:ext cx="52693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Arial" panose="020B0604020202020204" pitchFamily="34" charset="0"/>
              </a:rPr>
              <a:t>(Physical) Degrees of freedom, u= valve positions</a:t>
            </a:r>
          </a:p>
        </p:txBody>
      </p:sp>
      <p:sp>
        <p:nvSpPr>
          <p:cNvPr id="15378" name="Text Box 21"/>
          <p:cNvSpPr txBox="1">
            <a:spLocks noChangeArrowheads="1"/>
          </p:cNvSpPr>
          <p:nvPr/>
        </p:nvSpPr>
        <p:spPr bwMode="auto">
          <a:xfrm>
            <a:off x="3210965" y="2124076"/>
            <a:ext cx="30797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3200" b="1">
                <a:solidFill>
                  <a:srgbClr val="FF0000"/>
                </a:solidFill>
                <a:latin typeface="Arial" panose="020B0604020202020204" pitchFamily="34" charset="0"/>
              </a:rPr>
              <a:t>CENTRALIZED</a:t>
            </a:r>
          </a:p>
          <a:p>
            <a:pPr>
              <a:spcBef>
                <a:spcPct val="0"/>
              </a:spcBef>
              <a:buFontTx/>
              <a:buNone/>
            </a:pPr>
            <a:r>
              <a:rPr lang="en-US" altLang="nb-NO" sz="3200" b="1">
                <a:solidFill>
                  <a:srgbClr val="FF0000"/>
                </a:solidFill>
                <a:latin typeface="Arial" panose="020B0604020202020204" pitchFamily="34" charset="0"/>
              </a:rPr>
              <a:t>OPTIMIZER</a:t>
            </a:r>
          </a:p>
        </p:txBody>
      </p:sp>
      <p:pic>
        <p:nvPicPr>
          <p:cNvPr id="153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315" y="3789364"/>
            <a:ext cx="2068512"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039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298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84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229843">
                                            <p:txEl>
                                              <p:pRg st="8" end="8"/>
                                            </p:txEl>
                                          </p:spTgt>
                                        </p:tgtEl>
                                        <p:attrNameLst>
                                          <p:attrName>style.visibility</p:attrName>
                                        </p:attrNameLst>
                                      </p:cBhvr>
                                      <p:to>
                                        <p:strVal val="visible"/>
                                      </p:to>
                                    </p:set>
                                    <p:animEffect transition="in" filter="blinds(horizontal)">
                                      <p:cBhvr>
                                        <p:cTn id="13" dur="500"/>
                                        <p:tgtEl>
                                          <p:spTgt spid="122984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29843">
                                            <p:txEl>
                                              <p:pRg st="9" end="9"/>
                                            </p:txEl>
                                          </p:spTgt>
                                        </p:tgtEl>
                                        <p:attrNameLst>
                                          <p:attrName>style.visibility</p:attrName>
                                        </p:attrNameLst>
                                      </p:cBhvr>
                                      <p:to>
                                        <p:strVal val="visible"/>
                                      </p:to>
                                    </p:set>
                                    <p:animEffect transition="in" filter="blinds(horizontal)">
                                      <p:cBhvr>
                                        <p:cTn id="16" dur="500"/>
                                        <p:tgtEl>
                                          <p:spTgt spid="122984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229843">
                                            <p:txEl>
                                              <p:pRg st="10" end="10"/>
                                            </p:txEl>
                                          </p:spTgt>
                                        </p:tgtEl>
                                        <p:attrNameLst>
                                          <p:attrName>style.visibility</p:attrName>
                                        </p:attrNameLst>
                                      </p:cBhvr>
                                      <p:to>
                                        <p:strVal val="visible"/>
                                      </p:to>
                                    </p:set>
                                    <p:animEffect transition="in" filter="blinds(horizontal)">
                                      <p:cBhvr>
                                        <p:cTn id="19" dur="500"/>
                                        <p:tgtEl>
                                          <p:spTgt spid="1229843">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229843">
                                            <p:txEl>
                                              <p:pRg st="11" end="11"/>
                                            </p:txEl>
                                          </p:spTgt>
                                        </p:tgtEl>
                                        <p:attrNameLst>
                                          <p:attrName>style.visibility</p:attrName>
                                        </p:attrNameLst>
                                      </p:cBhvr>
                                      <p:to>
                                        <p:strVal val="visible"/>
                                      </p:to>
                                    </p:set>
                                    <p:animEffect transition="in" filter="blinds(horizontal)">
                                      <p:cBhvr>
                                        <p:cTn id="22" dur="500"/>
                                        <p:tgtEl>
                                          <p:spTgt spid="1229843">
                                            <p:txEl>
                                              <p:pRg st="11" end="1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29843">
                                            <p:txEl>
                                              <p:pRg st="12" end="12"/>
                                            </p:txEl>
                                          </p:spTgt>
                                        </p:tgtEl>
                                        <p:attrNameLst>
                                          <p:attrName>style.visibility</p:attrName>
                                        </p:attrNameLst>
                                      </p:cBhvr>
                                      <p:to>
                                        <p:strVal val="visible"/>
                                      </p:to>
                                    </p:set>
                                    <p:animEffect transition="in" filter="blinds(horizontal)">
                                      <p:cBhvr>
                                        <p:cTn id="25" dur="500"/>
                                        <p:tgtEl>
                                          <p:spTgt spid="1229843">
                                            <p:txEl>
                                              <p:pRg st="12" end="1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229843">
                                            <p:txEl>
                                              <p:pRg st="13" end="13"/>
                                            </p:txEl>
                                          </p:spTgt>
                                        </p:tgtEl>
                                        <p:attrNameLst>
                                          <p:attrName>style.visibility</p:attrName>
                                        </p:attrNameLst>
                                      </p:cBhvr>
                                      <p:to>
                                        <p:strVal val="visible"/>
                                      </p:to>
                                    </p:set>
                                    <p:animEffect transition="in" filter="blinds(horizontal)">
                                      <p:cBhvr>
                                        <p:cTn id="28" dur="500"/>
                                        <p:tgtEl>
                                          <p:spTgt spid="1229843">
                                            <p:txEl>
                                              <p:pRg st="13" end="1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229843">
                                            <p:txEl>
                                              <p:pRg st="14" end="14"/>
                                            </p:txEl>
                                          </p:spTgt>
                                        </p:tgtEl>
                                        <p:attrNameLst>
                                          <p:attrName>style.visibility</p:attrName>
                                        </p:attrNameLst>
                                      </p:cBhvr>
                                      <p:to>
                                        <p:strVal val="visible"/>
                                      </p:to>
                                    </p:set>
                                    <p:animEffect transition="in" filter="blinds(horizontal)">
                                      <p:cBhvr>
                                        <p:cTn id="31" dur="500"/>
                                        <p:tgtEl>
                                          <p:spTgt spid="122984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62" y="33002"/>
            <a:ext cx="10972800" cy="1143000"/>
          </a:xfrm>
        </p:spPr>
        <p:txBody>
          <a:bodyPr>
            <a:normAutofit fontScale="90000"/>
          </a:bodyPr>
          <a:lstStyle/>
          <a:p>
            <a:pPr algn="ctr"/>
            <a:r>
              <a:rPr lang="en-GB" sz="3600" dirty="0"/>
              <a:t>In practice: Hierarchical decision system </a:t>
            </a:r>
            <a:br>
              <a:rPr lang="en-GB" sz="3600" dirty="0"/>
            </a:br>
            <a:r>
              <a:rPr lang="en-GB" sz="3600" dirty="0"/>
              <a:t>based on time scale separation</a:t>
            </a:r>
          </a:p>
        </p:txBody>
      </p:sp>
      <p:grpSp>
        <p:nvGrpSpPr>
          <p:cNvPr id="22" name="Group 21"/>
          <p:cNvGrpSpPr/>
          <p:nvPr/>
        </p:nvGrpSpPr>
        <p:grpSpPr>
          <a:xfrm>
            <a:off x="3797783" y="1283951"/>
            <a:ext cx="2532490" cy="5052616"/>
            <a:chOff x="2059671" y="1602914"/>
            <a:chExt cx="2532490" cy="5052616"/>
          </a:xfrm>
        </p:grpSpPr>
        <p:pic>
          <p:nvPicPr>
            <p:cNvPr id="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9671" y="1602914"/>
              <a:ext cx="253249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15"/>
            <p:cNvSpPr>
              <a:spLocks noChangeShapeType="1"/>
            </p:cNvSpPr>
            <p:nvPr/>
          </p:nvSpPr>
          <p:spPr bwMode="auto">
            <a:xfrm>
              <a:off x="4307218" y="6034818"/>
              <a:ext cx="0" cy="62071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de-DE"/>
            </a:p>
          </p:txBody>
        </p:sp>
        <p:grpSp>
          <p:nvGrpSpPr>
            <p:cNvPr id="15" name="Group 21"/>
            <p:cNvGrpSpPr>
              <a:grpSpLocks/>
            </p:cNvGrpSpPr>
            <p:nvPr/>
          </p:nvGrpSpPr>
          <p:grpSpPr bwMode="auto">
            <a:xfrm>
              <a:off x="4163550" y="6250718"/>
              <a:ext cx="287337" cy="215900"/>
              <a:chOff x="2699" y="4065"/>
              <a:chExt cx="181" cy="136"/>
            </a:xfrm>
          </p:grpSpPr>
          <p:sp>
            <p:nvSpPr>
              <p:cNvPr id="16" name="Line 17"/>
              <p:cNvSpPr>
                <a:spLocks noChangeShapeType="1"/>
              </p:cNvSpPr>
              <p:nvPr/>
            </p:nvSpPr>
            <p:spPr bwMode="auto">
              <a:xfrm>
                <a:off x="2699" y="4201"/>
                <a:ext cx="181"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grpSp>
            <p:nvGrpSpPr>
              <p:cNvPr id="17" name="Group 20"/>
              <p:cNvGrpSpPr>
                <a:grpSpLocks/>
              </p:cNvGrpSpPr>
              <p:nvPr/>
            </p:nvGrpSpPr>
            <p:grpSpPr bwMode="auto">
              <a:xfrm>
                <a:off x="2699" y="4065"/>
                <a:ext cx="181" cy="136"/>
                <a:chOff x="2699" y="4065"/>
                <a:chExt cx="181" cy="136"/>
              </a:xfrm>
            </p:grpSpPr>
            <p:sp>
              <p:nvSpPr>
                <p:cNvPr id="18" name="Line 16"/>
                <p:cNvSpPr>
                  <a:spLocks noChangeShapeType="1"/>
                </p:cNvSpPr>
                <p:nvPr/>
              </p:nvSpPr>
              <p:spPr bwMode="auto">
                <a:xfrm>
                  <a:off x="2699" y="4065"/>
                  <a:ext cx="181"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sp>
              <p:nvSpPr>
                <p:cNvPr id="19" name="Line 18"/>
                <p:cNvSpPr>
                  <a:spLocks noChangeShapeType="1"/>
                </p:cNvSpPr>
                <p:nvPr/>
              </p:nvSpPr>
              <p:spPr bwMode="auto">
                <a:xfrm>
                  <a:off x="2699" y="4065"/>
                  <a:ext cx="181" cy="13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sp>
              <p:nvSpPr>
                <p:cNvPr id="20" name="Line 19"/>
                <p:cNvSpPr>
                  <a:spLocks noChangeShapeType="1"/>
                </p:cNvSpPr>
                <p:nvPr/>
              </p:nvSpPr>
              <p:spPr bwMode="auto">
                <a:xfrm flipH="1">
                  <a:off x="2699" y="4065"/>
                  <a:ext cx="181" cy="13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grpSp>
        </p:grpSp>
      </p:grpSp>
      <p:sp>
        <p:nvSpPr>
          <p:cNvPr id="21" name="Text Box 20">
            <a:extLst>
              <a:ext uri="{FF2B5EF4-FFF2-40B4-BE49-F238E27FC236}">
                <a16:creationId xmlns:a16="http://schemas.microsoft.com/office/drawing/2014/main" id="{1AE19572-C919-41B4-8C88-DD74DBDF64D5}"/>
              </a:ext>
            </a:extLst>
          </p:cNvPr>
          <p:cNvSpPr txBox="1">
            <a:spLocks noChangeArrowheads="1"/>
          </p:cNvSpPr>
          <p:nvPr/>
        </p:nvSpPr>
        <p:spPr bwMode="auto">
          <a:xfrm>
            <a:off x="6474547" y="5902942"/>
            <a:ext cx="42691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Arial" panose="020B0604020202020204" pitchFamily="34" charset="0"/>
              </a:rPr>
              <a:t>Degrees of freedom, u= valve positions</a:t>
            </a:r>
          </a:p>
        </p:txBody>
      </p:sp>
    </p:spTree>
    <p:extLst>
      <p:ext uri="{BB962C8B-B14F-4D97-AF65-F5344CB8AC3E}">
        <p14:creationId xmlns:p14="http://schemas.microsoft.com/office/powerpoint/2010/main" val="353974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92CE6-FF6A-4EF5-9AC4-5F4BB445D7B0}"/>
              </a:ext>
            </a:extLst>
          </p:cNvPr>
          <p:cNvSpPr>
            <a:spLocks noGrp="1"/>
          </p:cNvSpPr>
          <p:nvPr>
            <p:ph type="title"/>
          </p:nvPr>
        </p:nvSpPr>
        <p:spPr>
          <a:xfrm>
            <a:off x="663240" y="129850"/>
            <a:ext cx="10972800" cy="1143000"/>
          </a:xfrm>
        </p:spPr>
        <p:txBody>
          <a:bodyPr>
            <a:normAutofit/>
          </a:bodyPr>
          <a:lstStyle/>
          <a:p>
            <a:r>
              <a:rPr lang="nb-NO" dirty="0" err="1"/>
              <a:t>Notation</a:t>
            </a:r>
            <a:endParaRPr lang="nb-NO" dirty="0"/>
          </a:p>
        </p:txBody>
      </p:sp>
      <p:sp>
        <p:nvSpPr>
          <p:cNvPr id="18" name="TextBox 17">
            <a:extLst>
              <a:ext uri="{FF2B5EF4-FFF2-40B4-BE49-F238E27FC236}">
                <a16:creationId xmlns:a16="http://schemas.microsoft.com/office/drawing/2014/main" id="{4EA0B593-FF58-4EBB-8168-6D4F13715BD7}"/>
              </a:ext>
            </a:extLst>
          </p:cNvPr>
          <p:cNvSpPr txBox="1"/>
          <p:nvPr/>
        </p:nvSpPr>
        <p:spPr>
          <a:xfrm>
            <a:off x="5006485" y="3988893"/>
            <a:ext cx="3786806" cy="923330"/>
          </a:xfrm>
          <a:prstGeom prst="rect">
            <a:avLst/>
          </a:prstGeom>
          <a:noFill/>
        </p:spPr>
        <p:txBody>
          <a:bodyPr wrap="none" rtlCol="0">
            <a:spAutoFit/>
          </a:bodyPr>
          <a:lstStyle/>
          <a:p>
            <a:r>
              <a:rPr lang="nb-NO" dirty="0"/>
              <a:t>MV = Manipulated Variable = Input (u)</a:t>
            </a:r>
          </a:p>
          <a:p>
            <a:r>
              <a:rPr lang="nb-NO" dirty="0"/>
              <a:t>CV = </a:t>
            </a:r>
            <a:r>
              <a:rPr lang="nb-NO" dirty="0" err="1"/>
              <a:t>Controlled</a:t>
            </a:r>
            <a:r>
              <a:rPr lang="nb-NO" dirty="0"/>
              <a:t> Variable = Output (y)</a:t>
            </a:r>
          </a:p>
          <a:p>
            <a:r>
              <a:rPr lang="nb-NO" dirty="0"/>
              <a:t>DV = </a:t>
            </a:r>
            <a:r>
              <a:rPr lang="nb-NO" dirty="0" err="1"/>
              <a:t>Disturbance</a:t>
            </a:r>
            <a:r>
              <a:rPr lang="nb-NO" dirty="0"/>
              <a:t> Variable (d)</a:t>
            </a:r>
          </a:p>
        </p:txBody>
      </p:sp>
      <p:grpSp>
        <p:nvGrpSpPr>
          <p:cNvPr id="17" name="Group 16">
            <a:extLst>
              <a:ext uri="{FF2B5EF4-FFF2-40B4-BE49-F238E27FC236}">
                <a16:creationId xmlns:a16="http://schemas.microsoft.com/office/drawing/2014/main" id="{D60B1627-353E-4661-97E9-410960649273}"/>
              </a:ext>
            </a:extLst>
          </p:cNvPr>
          <p:cNvGrpSpPr/>
          <p:nvPr/>
        </p:nvGrpSpPr>
        <p:grpSpPr>
          <a:xfrm>
            <a:off x="5212427" y="1638127"/>
            <a:ext cx="2786119" cy="1702170"/>
            <a:chOff x="8629378" y="1618752"/>
            <a:chExt cx="2241131" cy="1447867"/>
          </a:xfrm>
        </p:grpSpPr>
        <p:grpSp>
          <p:nvGrpSpPr>
            <p:cNvPr id="4" name="Group 3">
              <a:extLst>
                <a:ext uri="{FF2B5EF4-FFF2-40B4-BE49-F238E27FC236}">
                  <a16:creationId xmlns:a16="http://schemas.microsoft.com/office/drawing/2014/main" id="{1EEB3580-82B6-49DC-A700-0837BB168C95}"/>
                </a:ext>
              </a:extLst>
            </p:cNvPr>
            <p:cNvGrpSpPr/>
            <p:nvPr/>
          </p:nvGrpSpPr>
          <p:grpSpPr>
            <a:xfrm>
              <a:off x="8948719" y="2353457"/>
              <a:ext cx="1859189" cy="713162"/>
              <a:chOff x="8175448" y="158071"/>
              <a:chExt cx="2178614" cy="819571"/>
            </a:xfrm>
          </p:grpSpPr>
          <p:grpSp>
            <p:nvGrpSpPr>
              <p:cNvPr id="5" name="Group 4">
                <a:extLst>
                  <a:ext uri="{FF2B5EF4-FFF2-40B4-BE49-F238E27FC236}">
                    <a16:creationId xmlns:a16="http://schemas.microsoft.com/office/drawing/2014/main" id="{11471296-1931-4B8B-A079-592DEE67EF62}"/>
                  </a:ext>
                </a:extLst>
              </p:cNvPr>
              <p:cNvGrpSpPr/>
              <p:nvPr/>
            </p:nvGrpSpPr>
            <p:grpSpPr>
              <a:xfrm>
                <a:off x="8184233" y="285068"/>
                <a:ext cx="2169829" cy="692574"/>
                <a:chOff x="8163946" y="776718"/>
                <a:chExt cx="2169829" cy="692574"/>
              </a:xfrm>
            </p:grpSpPr>
            <p:sp>
              <p:nvSpPr>
                <p:cNvPr id="10" name="Rectangle 9">
                  <a:extLst>
                    <a:ext uri="{FF2B5EF4-FFF2-40B4-BE49-F238E27FC236}">
                      <a16:creationId xmlns:a16="http://schemas.microsoft.com/office/drawing/2014/main" id="{E2EAD8A6-9C31-490F-ABFD-54B2A29E298E}"/>
                    </a:ext>
                  </a:extLst>
                </p:cNvPr>
                <p:cNvSpPr/>
                <p:nvPr/>
              </p:nvSpPr>
              <p:spPr>
                <a:xfrm>
                  <a:off x="8664366" y="776718"/>
                  <a:ext cx="1158240" cy="69257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rgbClr val="FF0000"/>
                      </a:solidFill>
                    </a:rPr>
                    <a:t>Process</a:t>
                  </a:r>
                </a:p>
              </p:txBody>
            </p:sp>
            <p:cxnSp>
              <p:nvCxnSpPr>
                <p:cNvPr id="11" name="Straight Arrow Connector 10">
                  <a:extLst>
                    <a:ext uri="{FF2B5EF4-FFF2-40B4-BE49-F238E27FC236}">
                      <a16:creationId xmlns:a16="http://schemas.microsoft.com/office/drawing/2014/main" id="{9B3AA1DC-D784-4A45-BAD9-C8BF7145CB4F}"/>
                    </a:ext>
                  </a:extLst>
                </p:cNvPr>
                <p:cNvCxnSpPr/>
                <p:nvPr/>
              </p:nvCxnSpPr>
              <p:spPr>
                <a:xfrm>
                  <a:off x="8163946" y="1297494"/>
                  <a:ext cx="500419"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D9D5E56-2133-4775-88C7-D0E862A341A7}"/>
                    </a:ext>
                  </a:extLst>
                </p:cNvPr>
                <p:cNvCxnSpPr/>
                <p:nvPr/>
              </p:nvCxnSpPr>
              <p:spPr>
                <a:xfrm>
                  <a:off x="8163947" y="1007228"/>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05A6F24-F496-44FA-B8D1-3865758EAF92}"/>
                    </a:ext>
                  </a:extLst>
                </p:cNvPr>
                <p:cNvCxnSpPr/>
                <p:nvPr/>
              </p:nvCxnSpPr>
              <p:spPr>
                <a:xfrm>
                  <a:off x="9833356" y="1041333"/>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AD48519A-D51D-41BD-8165-8182E17408EF}"/>
                    </a:ext>
                  </a:extLst>
                </p:cNvPr>
                <p:cNvCxnSpPr/>
                <p:nvPr/>
              </p:nvCxnSpPr>
              <p:spPr>
                <a:xfrm>
                  <a:off x="9833356" y="1296093"/>
                  <a:ext cx="500419"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61BAD74B-C5CA-4178-9C61-F5E4BE4BA4E9}"/>
                  </a:ext>
                </a:extLst>
              </p:cNvPr>
              <p:cNvSpPr txBox="1"/>
              <p:nvPr/>
            </p:nvSpPr>
            <p:spPr>
              <a:xfrm>
                <a:off x="8182669" y="525347"/>
                <a:ext cx="184731" cy="369332"/>
              </a:xfrm>
              <a:prstGeom prst="rect">
                <a:avLst/>
              </a:prstGeom>
              <a:noFill/>
            </p:spPr>
            <p:txBody>
              <a:bodyPr wrap="none" rtlCol="0">
                <a:spAutoFit/>
              </a:bodyPr>
              <a:lstStyle/>
              <a:p>
                <a:endParaRPr lang="nb-NO" dirty="0"/>
              </a:p>
            </p:txBody>
          </p:sp>
          <p:sp>
            <p:nvSpPr>
              <p:cNvPr id="7" name="TextBox 6">
                <a:extLst>
                  <a:ext uri="{FF2B5EF4-FFF2-40B4-BE49-F238E27FC236}">
                    <a16:creationId xmlns:a16="http://schemas.microsoft.com/office/drawing/2014/main" id="{7F670FE2-C1F4-4C07-886F-21F13F1F8121}"/>
                  </a:ext>
                </a:extLst>
              </p:cNvPr>
              <p:cNvSpPr txBox="1"/>
              <p:nvPr/>
            </p:nvSpPr>
            <p:spPr>
              <a:xfrm>
                <a:off x="8175448" y="158071"/>
                <a:ext cx="184731" cy="369332"/>
              </a:xfrm>
              <a:prstGeom prst="rect">
                <a:avLst/>
              </a:prstGeom>
              <a:noFill/>
            </p:spPr>
            <p:txBody>
              <a:bodyPr wrap="none" rtlCol="0">
                <a:spAutoFit/>
              </a:bodyPr>
              <a:lstStyle/>
              <a:p>
                <a:endParaRPr lang="nb-NO" dirty="0"/>
              </a:p>
            </p:txBody>
          </p:sp>
          <p:sp>
            <p:nvSpPr>
              <p:cNvPr id="8" name="TextBox 7">
                <a:extLst>
                  <a:ext uri="{FF2B5EF4-FFF2-40B4-BE49-F238E27FC236}">
                    <a16:creationId xmlns:a16="http://schemas.microsoft.com/office/drawing/2014/main" id="{E60D48BF-48CA-4F21-8CE7-F8C0CFBC61DB}"/>
                  </a:ext>
                </a:extLst>
              </p:cNvPr>
              <p:cNvSpPr txBox="1"/>
              <p:nvPr/>
            </p:nvSpPr>
            <p:spPr>
              <a:xfrm>
                <a:off x="9894609" y="547627"/>
                <a:ext cx="184731" cy="369332"/>
              </a:xfrm>
              <a:prstGeom prst="rect">
                <a:avLst/>
              </a:prstGeom>
              <a:noFill/>
            </p:spPr>
            <p:txBody>
              <a:bodyPr wrap="none" rtlCol="0">
                <a:spAutoFit/>
              </a:bodyPr>
              <a:lstStyle/>
              <a:p>
                <a:endParaRPr lang="nb-NO" dirty="0"/>
              </a:p>
            </p:txBody>
          </p:sp>
          <p:sp>
            <p:nvSpPr>
              <p:cNvPr id="9" name="TextBox 8">
                <a:extLst>
                  <a:ext uri="{FF2B5EF4-FFF2-40B4-BE49-F238E27FC236}">
                    <a16:creationId xmlns:a16="http://schemas.microsoft.com/office/drawing/2014/main" id="{FF8F4E2F-5C61-4530-9FE6-2F2736C8BD8D}"/>
                  </a:ext>
                </a:extLst>
              </p:cNvPr>
              <p:cNvSpPr txBox="1"/>
              <p:nvPr/>
            </p:nvSpPr>
            <p:spPr>
              <a:xfrm>
                <a:off x="9887388" y="180351"/>
                <a:ext cx="184731" cy="369332"/>
              </a:xfrm>
              <a:prstGeom prst="rect">
                <a:avLst/>
              </a:prstGeom>
              <a:noFill/>
            </p:spPr>
            <p:txBody>
              <a:bodyPr wrap="none" rtlCol="0">
                <a:spAutoFit/>
              </a:bodyPr>
              <a:lstStyle/>
              <a:p>
                <a:endParaRPr lang="nb-NO" dirty="0"/>
              </a:p>
            </p:txBody>
          </p:sp>
        </p:grpSp>
        <p:sp>
          <p:nvSpPr>
            <p:cNvPr id="15" name="TextBox 14">
              <a:extLst>
                <a:ext uri="{FF2B5EF4-FFF2-40B4-BE49-F238E27FC236}">
                  <a16:creationId xmlns:a16="http://schemas.microsoft.com/office/drawing/2014/main" id="{CF94A432-2CDC-492D-9A9A-48992A4FD0A6}"/>
                </a:ext>
              </a:extLst>
            </p:cNvPr>
            <p:cNvSpPr txBox="1"/>
            <p:nvPr/>
          </p:nvSpPr>
          <p:spPr>
            <a:xfrm>
              <a:off x="8629378" y="2227303"/>
              <a:ext cx="513282" cy="369332"/>
            </a:xfrm>
            <a:prstGeom prst="rect">
              <a:avLst/>
            </a:prstGeom>
            <a:noFill/>
          </p:spPr>
          <p:txBody>
            <a:bodyPr wrap="none" rtlCol="0">
              <a:spAutoFit/>
            </a:bodyPr>
            <a:lstStyle/>
            <a:p>
              <a:r>
                <a:rPr lang="nb-NO" dirty="0"/>
                <a:t>MV</a:t>
              </a:r>
            </a:p>
          </p:txBody>
        </p:sp>
        <p:sp>
          <p:nvSpPr>
            <p:cNvPr id="16" name="TextBox 15">
              <a:extLst>
                <a:ext uri="{FF2B5EF4-FFF2-40B4-BE49-F238E27FC236}">
                  <a16:creationId xmlns:a16="http://schemas.microsoft.com/office/drawing/2014/main" id="{AD273E09-F8CE-487E-A5B6-61D107EA624D}"/>
                </a:ext>
              </a:extLst>
            </p:cNvPr>
            <p:cNvSpPr txBox="1"/>
            <p:nvPr/>
          </p:nvSpPr>
          <p:spPr>
            <a:xfrm>
              <a:off x="10430965" y="2184187"/>
              <a:ext cx="439544" cy="369332"/>
            </a:xfrm>
            <a:prstGeom prst="rect">
              <a:avLst/>
            </a:prstGeom>
            <a:noFill/>
          </p:spPr>
          <p:txBody>
            <a:bodyPr wrap="none" rtlCol="0">
              <a:spAutoFit/>
            </a:bodyPr>
            <a:lstStyle/>
            <a:p>
              <a:r>
                <a:rPr lang="nb-NO" dirty="0"/>
                <a:t>CV</a:t>
              </a:r>
            </a:p>
          </p:txBody>
        </p:sp>
        <p:cxnSp>
          <p:nvCxnSpPr>
            <p:cNvPr id="19" name="Straight Arrow Connector 18">
              <a:extLst>
                <a:ext uri="{FF2B5EF4-FFF2-40B4-BE49-F238E27FC236}">
                  <a16:creationId xmlns:a16="http://schemas.microsoft.com/office/drawing/2014/main" id="{57917DC6-D6B1-4D72-A4B3-49B15150EAB9}"/>
                </a:ext>
              </a:extLst>
            </p:cNvPr>
            <p:cNvCxnSpPr>
              <a:cxnSpLocks/>
            </p:cNvCxnSpPr>
            <p:nvPr/>
          </p:nvCxnSpPr>
          <p:spPr>
            <a:xfrm flipH="1">
              <a:off x="9862944" y="1932527"/>
              <a:ext cx="1" cy="5314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091BD963-8082-48E3-8203-691D071CF8F3}"/>
                </a:ext>
              </a:extLst>
            </p:cNvPr>
            <p:cNvSpPr txBox="1"/>
            <p:nvPr/>
          </p:nvSpPr>
          <p:spPr>
            <a:xfrm>
              <a:off x="9620834" y="1618752"/>
              <a:ext cx="456087" cy="369332"/>
            </a:xfrm>
            <a:prstGeom prst="rect">
              <a:avLst/>
            </a:prstGeom>
            <a:noFill/>
          </p:spPr>
          <p:txBody>
            <a:bodyPr wrap="none" rtlCol="0">
              <a:spAutoFit/>
            </a:bodyPr>
            <a:lstStyle/>
            <a:p>
              <a:r>
                <a:rPr lang="nb-NO" dirty="0"/>
                <a:t>DV</a:t>
              </a:r>
            </a:p>
          </p:txBody>
        </p:sp>
      </p:grpSp>
      <p:grpSp>
        <p:nvGrpSpPr>
          <p:cNvPr id="23" name="Group 22">
            <a:extLst>
              <a:ext uri="{FF2B5EF4-FFF2-40B4-BE49-F238E27FC236}">
                <a16:creationId xmlns:a16="http://schemas.microsoft.com/office/drawing/2014/main" id="{B203AF1B-E4C5-AFC0-40FF-3E7B58A8C7B2}"/>
              </a:ext>
            </a:extLst>
          </p:cNvPr>
          <p:cNvGrpSpPr/>
          <p:nvPr/>
        </p:nvGrpSpPr>
        <p:grpSpPr>
          <a:xfrm>
            <a:off x="1502990" y="1631247"/>
            <a:ext cx="2752971" cy="1702170"/>
            <a:chOff x="8629378" y="1618752"/>
            <a:chExt cx="2214467" cy="1447867"/>
          </a:xfrm>
        </p:grpSpPr>
        <p:grpSp>
          <p:nvGrpSpPr>
            <p:cNvPr id="24" name="Group 23">
              <a:extLst>
                <a:ext uri="{FF2B5EF4-FFF2-40B4-BE49-F238E27FC236}">
                  <a16:creationId xmlns:a16="http://schemas.microsoft.com/office/drawing/2014/main" id="{5F49BC67-F342-8136-08E2-BE312E0CE300}"/>
                </a:ext>
              </a:extLst>
            </p:cNvPr>
            <p:cNvGrpSpPr/>
            <p:nvPr/>
          </p:nvGrpSpPr>
          <p:grpSpPr>
            <a:xfrm>
              <a:off x="8948719" y="2353457"/>
              <a:ext cx="1859189" cy="713162"/>
              <a:chOff x="8175448" y="158071"/>
              <a:chExt cx="2178614" cy="819571"/>
            </a:xfrm>
          </p:grpSpPr>
          <p:grpSp>
            <p:nvGrpSpPr>
              <p:cNvPr id="29" name="Group 28">
                <a:extLst>
                  <a:ext uri="{FF2B5EF4-FFF2-40B4-BE49-F238E27FC236}">
                    <a16:creationId xmlns:a16="http://schemas.microsoft.com/office/drawing/2014/main" id="{5169B46D-8093-72D5-A4AB-52C834B30F32}"/>
                  </a:ext>
                </a:extLst>
              </p:cNvPr>
              <p:cNvGrpSpPr/>
              <p:nvPr/>
            </p:nvGrpSpPr>
            <p:grpSpPr>
              <a:xfrm>
                <a:off x="8184233" y="285068"/>
                <a:ext cx="2169829" cy="692574"/>
                <a:chOff x="8163946" y="776718"/>
                <a:chExt cx="2169829" cy="692574"/>
              </a:xfrm>
            </p:grpSpPr>
            <p:sp>
              <p:nvSpPr>
                <p:cNvPr id="34" name="Rectangle 33">
                  <a:extLst>
                    <a:ext uri="{FF2B5EF4-FFF2-40B4-BE49-F238E27FC236}">
                      <a16:creationId xmlns:a16="http://schemas.microsoft.com/office/drawing/2014/main" id="{525AB6C6-3937-5D1D-9654-893AFFDC8DA4}"/>
                    </a:ext>
                  </a:extLst>
                </p:cNvPr>
                <p:cNvSpPr/>
                <p:nvPr/>
              </p:nvSpPr>
              <p:spPr>
                <a:xfrm>
                  <a:off x="8664366" y="776718"/>
                  <a:ext cx="1158240" cy="69257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rgbClr val="FF0000"/>
                      </a:solidFill>
                    </a:rPr>
                    <a:t>Controller</a:t>
                  </a:r>
                </a:p>
              </p:txBody>
            </p:sp>
            <p:cxnSp>
              <p:nvCxnSpPr>
                <p:cNvPr id="35" name="Straight Arrow Connector 34">
                  <a:extLst>
                    <a:ext uri="{FF2B5EF4-FFF2-40B4-BE49-F238E27FC236}">
                      <a16:creationId xmlns:a16="http://schemas.microsoft.com/office/drawing/2014/main" id="{AABFDA15-7158-E7DF-D642-CCE84AA51282}"/>
                    </a:ext>
                  </a:extLst>
                </p:cNvPr>
                <p:cNvCxnSpPr/>
                <p:nvPr/>
              </p:nvCxnSpPr>
              <p:spPr>
                <a:xfrm>
                  <a:off x="8163946" y="1297494"/>
                  <a:ext cx="500419"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37D43A89-7580-FB1C-DE10-308123E464A0}"/>
                    </a:ext>
                  </a:extLst>
                </p:cNvPr>
                <p:cNvCxnSpPr/>
                <p:nvPr/>
              </p:nvCxnSpPr>
              <p:spPr>
                <a:xfrm>
                  <a:off x="8163947" y="1007228"/>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C2348A9A-69AC-2FC4-2AC2-704DBB07386A}"/>
                    </a:ext>
                  </a:extLst>
                </p:cNvPr>
                <p:cNvCxnSpPr/>
                <p:nvPr/>
              </p:nvCxnSpPr>
              <p:spPr>
                <a:xfrm>
                  <a:off x="9833356" y="1041333"/>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CE77051A-1352-FB37-213A-115424118A29}"/>
                    </a:ext>
                  </a:extLst>
                </p:cNvPr>
                <p:cNvCxnSpPr/>
                <p:nvPr/>
              </p:nvCxnSpPr>
              <p:spPr>
                <a:xfrm>
                  <a:off x="9833356" y="1296093"/>
                  <a:ext cx="500419"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grpSp>
          <p:sp>
            <p:nvSpPr>
              <p:cNvPr id="30" name="TextBox 29">
                <a:extLst>
                  <a:ext uri="{FF2B5EF4-FFF2-40B4-BE49-F238E27FC236}">
                    <a16:creationId xmlns:a16="http://schemas.microsoft.com/office/drawing/2014/main" id="{E51A64A2-608E-0EE2-5724-92907E91D7D4}"/>
                  </a:ext>
                </a:extLst>
              </p:cNvPr>
              <p:cNvSpPr txBox="1"/>
              <p:nvPr/>
            </p:nvSpPr>
            <p:spPr>
              <a:xfrm>
                <a:off x="8182669" y="525347"/>
                <a:ext cx="184731" cy="369332"/>
              </a:xfrm>
              <a:prstGeom prst="rect">
                <a:avLst/>
              </a:prstGeom>
              <a:noFill/>
            </p:spPr>
            <p:txBody>
              <a:bodyPr wrap="none" rtlCol="0">
                <a:spAutoFit/>
              </a:bodyPr>
              <a:lstStyle/>
              <a:p>
                <a:endParaRPr lang="nb-NO" dirty="0"/>
              </a:p>
            </p:txBody>
          </p:sp>
          <p:sp>
            <p:nvSpPr>
              <p:cNvPr id="31" name="TextBox 30">
                <a:extLst>
                  <a:ext uri="{FF2B5EF4-FFF2-40B4-BE49-F238E27FC236}">
                    <a16:creationId xmlns:a16="http://schemas.microsoft.com/office/drawing/2014/main" id="{E407A29E-C9A9-2D19-924D-56D0F144C3D7}"/>
                  </a:ext>
                </a:extLst>
              </p:cNvPr>
              <p:cNvSpPr txBox="1"/>
              <p:nvPr/>
            </p:nvSpPr>
            <p:spPr>
              <a:xfrm>
                <a:off x="8175448" y="158071"/>
                <a:ext cx="184731" cy="369332"/>
              </a:xfrm>
              <a:prstGeom prst="rect">
                <a:avLst/>
              </a:prstGeom>
              <a:noFill/>
            </p:spPr>
            <p:txBody>
              <a:bodyPr wrap="none" rtlCol="0">
                <a:spAutoFit/>
              </a:bodyPr>
              <a:lstStyle/>
              <a:p>
                <a:endParaRPr lang="nb-NO" dirty="0"/>
              </a:p>
            </p:txBody>
          </p:sp>
          <p:sp>
            <p:nvSpPr>
              <p:cNvPr id="32" name="TextBox 31">
                <a:extLst>
                  <a:ext uri="{FF2B5EF4-FFF2-40B4-BE49-F238E27FC236}">
                    <a16:creationId xmlns:a16="http://schemas.microsoft.com/office/drawing/2014/main" id="{2C6B3296-08AF-3713-A9F4-8CC463ED0499}"/>
                  </a:ext>
                </a:extLst>
              </p:cNvPr>
              <p:cNvSpPr txBox="1"/>
              <p:nvPr/>
            </p:nvSpPr>
            <p:spPr>
              <a:xfrm>
                <a:off x="9894609" y="547627"/>
                <a:ext cx="184731" cy="369332"/>
              </a:xfrm>
              <a:prstGeom prst="rect">
                <a:avLst/>
              </a:prstGeom>
              <a:noFill/>
            </p:spPr>
            <p:txBody>
              <a:bodyPr wrap="none" rtlCol="0">
                <a:spAutoFit/>
              </a:bodyPr>
              <a:lstStyle/>
              <a:p>
                <a:endParaRPr lang="nb-NO" dirty="0"/>
              </a:p>
            </p:txBody>
          </p:sp>
          <p:sp>
            <p:nvSpPr>
              <p:cNvPr id="33" name="TextBox 32">
                <a:extLst>
                  <a:ext uri="{FF2B5EF4-FFF2-40B4-BE49-F238E27FC236}">
                    <a16:creationId xmlns:a16="http://schemas.microsoft.com/office/drawing/2014/main" id="{BC365C1E-F106-CBF5-40B6-6EA8CB6F6DCE}"/>
                  </a:ext>
                </a:extLst>
              </p:cNvPr>
              <p:cNvSpPr txBox="1"/>
              <p:nvPr/>
            </p:nvSpPr>
            <p:spPr>
              <a:xfrm>
                <a:off x="9887388" y="180351"/>
                <a:ext cx="184731" cy="369332"/>
              </a:xfrm>
              <a:prstGeom prst="rect">
                <a:avLst/>
              </a:prstGeom>
              <a:noFill/>
            </p:spPr>
            <p:txBody>
              <a:bodyPr wrap="none" rtlCol="0">
                <a:spAutoFit/>
              </a:bodyPr>
              <a:lstStyle/>
              <a:p>
                <a:endParaRPr lang="nb-NO" dirty="0"/>
              </a:p>
            </p:txBody>
          </p:sp>
        </p:grpSp>
        <p:sp>
          <p:nvSpPr>
            <p:cNvPr id="25" name="TextBox 24">
              <a:extLst>
                <a:ext uri="{FF2B5EF4-FFF2-40B4-BE49-F238E27FC236}">
                  <a16:creationId xmlns:a16="http://schemas.microsoft.com/office/drawing/2014/main" id="{345879E9-2AAD-217E-B741-73C96AA91993}"/>
                </a:ext>
              </a:extLst>
            </p:cNvPr>
            <p:cNvSpPr txBox="1"/>
            <p:nvPr/>
          </p:nvSpPr>
          <p:spPr>
            <a:xfrm>
              <a:off x="8629378" y="2227303"/>
              <a:ext cx="353566" cy="314154"/>
            </a:xfrm>
            <a:prstGeom prst="rect">
              <a:avLst/>
            </a:prstGeom>
            <a:noFill/>
          </p:spPr>
          <p:txBody>
            <a:bodyPr wrap="none" rtlCol="0">
              <a:spAutoFit/>
            </a:bodyPr>
            <a:lstStyle/>
            <a:p>
              <a:r>
                <a:rPr lang="nb-NO" dirty="0"/>
                <a:t>CV</a:t>
              </a:r>
            </a:p>
          </p:txBody>
        </p:sp>
        <p:sp>
          <p:nvSpPr>
            <p:cNvPr id="26" name="TextBox 25">
              <a:extLst>
                <a:ext uri="{FF2B5EF4-FFF2-40B4-BE49-F238E27FC236}">
                  <a16:creationId xmlns:a16="http://schemas.microsoft.com/office/drawing/2014/main" id="{1AE138DF-E865-DC3E-2CCF-0855BD91321A}"/>
                </a:ext>
              </a:extLst>
            </p:cNvPr>
            <p:cNvSpPr txBox="1"/>
            <p:nvPr/>
          </p:nvSpPr>
          <p:spPr>
            <a:xfrm>
              <a:off x="10430965" y="2184187"/>
              <a:ext cx="412880" cy="314154"/>
            </a:xfrm>
            <a:prstGeom prst="rect">
              <a:avLst/>
            </a:prstGeom>
            <a:noFill/>
          </p:spPr>
          <p:txBody>
            <a:bodyPr wrap="none" rtlCol="0">
              <a:spAutoFit/>
            </a:bodyPr>
            <a:lstStyle/>
            <a:p>
              <a:r>
                <a:rPr lang="nb-NO" dirty="0"/>
                <a:t>MV</a:t>
              </a:r>
            </a:p>
          </p:txBody>
        </p:sp>
        <p:cxnSp>
          <p:nvCxnSpPr>
            <p:cNvPr id="27" name="Straight Arrow Connector 26">
              <a:extLst>
                <a:ext uri="{FF2B5EF4-FFF2-40B4-BE49-F238E27FC236}">
                  <a16:creationId xmlns:a16="http://schemas.microsoft.com/office/drawing/2014/main" id="{5997FBE0-CCB6-6DCE-91D9-8AD636400FDE}"/>
                </a:ext>
              </a:extLst>
            </p:cNvPr>
            <p:cNvCxnSpPr>
              <a:cxnSpLocks/>
            </p:cNvCxnSpPr>
            <p:nvPr/>
          </p:nvCxnSpPr>
          <p:spPr>
            <a:xfrm flipH="1">
              <a:off x="9862944" y="1932527"/>
              <a:ext cx="1" cy="5314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46778BA-7404-91D0-6131-AD15BCFDCFD5}"/>
                </a:ext>
              </a:extLst>
            </p:cNvPr>
            <p:cNvSpPr txBox="1"/>
            <p:nvPr/>
          </p:nvSpPr>
          <p:spPr>
            <a:xfrm>
              <a:off x="9620834" y="1618752"/>
              <a:ext cx="456087" cy="369332"/>
            </a:xfrm>
            <a:prstGeom prst="rect">
              <a:avLst/>
            </a:prstGeom>
            <a:noFill/>
          </p:spPr>
          <p:txBody>
            <a:bodyPr wrap="none" rtlCol="0">
              <a:spAutoFit/>
            </a:bodyPr>
            <a:lstStyle/>
            <a:p>
              <a:r>
                <a:rPr lang="nb-NO" dirty="0"/>
                <a:t>DV</a:t>
              </a:r>
            </a:p>
          </p:txBody>
        </p:sp>
      </p:grpSp>
    </p:spTree>
    <p:extLst>
      <p:ext uri="{BB962C8B-B14F-4D97-AF65-F5344CB8AC3E}">
        <p14:creationId xmlns:p14="http://schemas.microsoft.com/office/powerpoint/2010/main" val="17181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4294967295"/>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AB4387A-5C13-814B-9861-E20C1738B473}" type="datetimeFigureOut">
              <a:rPr lang="nb-NO" smtClean="0"/>
              <a:pPr>
                <a:defRPr/>
              </a:pPr>
              <a:t>17.08.2022</a:t>
            </a:fld>
            <a:endParaRPr lang="nn-NO"/>
          </a:p>
        </p:txBody>
      </p:sp>
      <p:sp>
        <p:nvSpPr>
          <p:cNvPr id="6" name="Footer Placeholder 4"/>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nn-NO"/>
          </a:p>
        </p:txBody>
      </p:sp>
      <p:sp>
        <p:nvSpPr>
          <p:cNvPr id="21508" name="Rectangle 2"/>
          <p:cNvSpPr>
            <a:spLocks noGrp="1" noChangeArrowheads="1"/>
          </p:cNvSpPr>
          <p:nvPr>
            <p:ph type="title"/>
          </p:nvPr>
        </p:nvSpPr>
        <p:spPr>
          <a:xfrm>
            <a:off x="371392" y="274638"/>
            <a:ext cx="10972800" cy="1143000"/>
          </a:xfrm>
        </p:spPr>
        <p:txBody>
          <a:bodyPr/>
          <a:lstStyle/>
          <a:p>
            <a:r>
              <a:rPr lang="en-US" altLang="nb-NO" dirty="0"/>
              <a:t>Main objectives control</a:t>
            </a:r>
          </a:p>
        </p:txBody>
      </p:sp>
      <p:sp>
        <p:nvSpPr>
          <p:cNvPr id="849924" name="Rectangle 4"/>
          <p:cNvSpPr>
            <a:spLocks noChangeArrowheads="1"/>
          </p:cNvSpPr>
          <p:nvPr/>
        </p:nvSpPr>
        <p:spPr bwMode="auto">
          <a:xfrm>
            <a:off x="1735138" y="2992898"/>
            <a:ext cx="7772400"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a:spcBef>
                <a:spcPct val="20000"/>
              </a:spcBef>
              <a:buChar char="•"/>
              <a:defRPr sz="2000">
                <a:solidFill>
                  <a:schemeClr val="tx1"/>
                </a:solidFill>
                <a:latin typeface="Times" panose="02020603050405020304" pitchFamily="18" charset="0"/>
              </a:defRPr>
            </a:lvl1pPr>
            <a:lvl2pPr marL="800100" indent="-342900">
              <a:spcBef>
                <a:spcPct val="20000"/>
              </a:spcBef>
              <a:buChar char="–"/>
              <a:defRPr sz="2800">
                <a:solidFill>
                  <a:schemeClr val="tx1"/>
                </a:solidFill>
                <a:latin typeface="Times" panose="02020603050405020304" pitchFamily="18" charset="0"/>
              </a:defRPr>
            </a:lvl2pPr>
            <a:lvl3pPr marL="1219200" indent="-3048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nSpc>
                <a:spcPct val="90000"/>
              </a:lnSpc>
              <a:buFontTx/>
              <a:buNone/>
            </a:pPr>
            <a:r>
              <a:rPr lang="en-US" altLang="nb-NO" dirty="0"/>
              <a:t>ARE THESE OBJECTIVES CONFLICTING?</a:t>
            </a:r>
          </a:p>
          <a:p>
            <a:pPr>
              <a:lnSpc>
                <a:spcPct val="90000"/>
              </a:lnSpc>
              <a:buFontTx/>
              <a:buNone/>
            </a:pPr>
            <a:r>
              <a:rPr lang="en-US" altLang="nb-NO" dirty="0"/>
              <a:t>IS THERE ANY LOSS IN ECONOMICS?</a:t>
            </a:r>
          </a:p>
          <a:p>
            <a:pPr>
              <a:lnSpc>
                <a:spcPct val="90000"/>
              </a:lnSpc>
              <a:buFontTx/>
              <a:buNone/>
            </a:pPr>
            <a:endParaRPr lang="en-US" altLang="nb-NO" dirty="0"/>
          </a:p>
          <a:p>
            <a:pPr>
              <a:lnSpc>
                <a:spcPct val="90000"/>
              </a:lnSpc>
            </a:pPr>
            <a:r>
              <a:rPr lang="en-US" altLang="nb-NO" dirty="0">
                <a:solidFill>
                  <a:srgbClr val="FF0000"/>
                </a:solidFill>
              </a:rPr>
              <a:t>Usually NOT</a:t>
            </a:r>
            <a:r>
              <a:rPr lang="en-US" altLang="nb-NO" dirty="0"/>
              <a:t> </a:t>
            </a:r>
          </a:p>
          <a:p>
            <a:pPr lvl="1">
              <a:lnSpc>
                <a:spcPct val="90000"/>
              </a:lnSpc>
            </a:pPr>
            <a:r>
              <a:rPr lang="en-US" altLang="nb-NO" sz="1800" dirty="0"/>
              <a:t>Different time scales</a:t>
            </a:r>
          </a:p>
          <a:p>
            <a:pPr lvl="2">
              <a:lnSpc>
                <a:spcPct val="90000"/>
              </a:lnSpc>
            </a:pPr>
            <a:r>
              <a:rPr lang="en-US" altLang="nb-NO" dirty="0"/>
              <a:t>Stabilization fast time scale</a:t>
            </a:r>
          </a:p>
          <a:p>
            <a:pPr lvl="1">
              <a:lnSpc>
                <a:spcPct val="90000"/>
              </a:lnSpc>
            </a:pPr>
            <a:r>
              <a:rPr lang="en-US" altLang="nb-NO" sz="1800" dirty="0"/>
              <a:t>Stabilization doesn’t “use up” any degrees of freedom</a:t>
            </a:r>
          </a:p>
          <a:p>
            <a:pPr lvl="2">
              <a:lnSpc>
                <a:spcPct val="90000"/>
              </a:lnSpc>
            </a:pPr>
            <a:r>
              <a:rPr lang="en-US" altLang="nb-NO" dirty="0"/>
              <a:t>Reference value (setpoint) available for layer above</a:t>
            </a:r>
          </a:p>
          <a:p>
            <a:pPr lvl="2">
              <a:lnSpc>
                <a:spcPct val="90000"/>
              </a:lnSpc>
            </a:pPr>
            <a:r>
              <a:rPr lang="en-US" altLang="nb-NO" dirty="0"/>
              <a:t>But it “uses up” part of the time window </a:t>
            </a:r>
          </a:p>
          <a:p>
            <a:pPr lvl="1">
              <a:lnSpc>
                <a:spcPct val="90000"/>
              </a:lnSpc>
            </a:pPr>
            <a:endParaRPr lang="en-US" altLang="nb-NO" sz="1800" dirty="0"/>
          </a:p>
        </p:txBody>
      </p:sp>
      <p:sp>
        <p:nvSpPr>
          <p:cNvPr id="3" name="TextBox 2"/>
          <p:cNvSpPr txBox="1"/>
          <p:nvPr/>
        </p:nvSpPr>
        <p:spPr>
          <a:xfrm>
            <a:off x="745860" y="1398362"/>
            <a:ext cx="10777887" cy="1471172"/>
          </a:xfrm>
          <a:prstGeom prst="rect">
            <a:avLst/>
          </a:prstGeom>
          <a:noFill/>
        </p:spPr>
        <p:txBody>
          <a:bodyPr wrap="none" rtlCol="0">
            <a:spAutoFit/>
          </a:bodyPr>
          <a:lstStyle/>
          <a:p>
            <a:pPr marL="381000" indent="-381000">
              <a:lnSpc>
                <a:spcPct val="90000"/>
              </a:lnSpc>
              <a:buFontTx/>
              <a:buAutoNum type="arabicPeriod"/>
            </a:pPr>
            <a:r>
              <a:rPr lang="en-US" altLang="nb-NO" sz="2800" b="1" dirty="0">
                <a:solidFill>
                  <a:srgbClr val="FF0000"/>
                </a:solidFill>
              </a:rPr>
              <a:t>Economics</a:t>
            </a:r>
            <a:r>
              <a:rPr lang="en-US" altLang="nb-NO" sz="2800" dirty="0"/>
              <a:t>: Implementation of optimal operation (changing setpoint)</a:t>
            </a:r>
          </a:p>
          <a:p>
            <a:pPr marL="381000" indent="-381000">
              <a:lnSpc>
                <a:spcPct val="90000"/>
              </a:lnSpc>
              <a:buFontTx/>
              <a:buAutoNum type="arabicPeriod"/>
            </a:pPr>
            <a:endParaRPr lang="en-US" altLang="nb-NO" sz="2800" dirty="0"/>
          </a:p>
          <a:p>
            <a:pPr marL="381000" indent="-381000">
              <a:lnSpc>
                <a:spcPct val="90000"/>
              </a:lnSpc>
              <a:buFontTx/>
              <a:buAutoNum type="arabicPeriod"/>
            </a:pPr>
            <a:r>
              <a:rPr lang="en-US" altLang="nb-NO" sz="2800" b="1" dirty="0">
                <a:solidFill>
                  <a:schemeClr val="tx2">
                    <a:lumMod val="60000"/>
                    <a:lumOff val="40000"/>
                  </a:schemeClr>
                </a:solidFill>
              </a:rPr>
              <a:t>Regulation</a:t>
            </a:r>
            <a:r>
              <a:rPr lang="en-US" altLang="nb-NO" sz="2800" b="1" dirty="0">
                <a:solidFill>
                  <a:srgbClr val="FF0000"/>
                </a:solidFill>
              </a:rPr>
              <a:t>: </a:t>
            </a:r>
            <a:r>
              <a:rPr lang="en-US" altLang="nb-NO" sz="2800" dirty="0"/>
              <a:t>Stable (non-drifting) operation (around given setpoint) </a:t>
            </a:r>
          </a:p>
          <a:p>
            <a:endParaRPr lang="nb-NO" sz="1400" dirty="0"/>
          </a:p>
        </p:txBody>
      </p:sp>
    </p:spTree>
    <p:extLst>
      <p:ext uri="{BB962C8B-B14F-4D97-AF65-F5344CB8AC3E}">
        <p14:creationId xmlns:p14="http://schemas.microsoft.com/office/powerpoint/2010/main" val="2242968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49924">
                                            <p:txEl>
                                              <p:pRg st="0" end="0"/>
                                            </p:txEl>
                                          </p:spTgt>
                                        </p:tgtEl>
                                        <p:attrNameLst>
                                          <p:attrName>style.visibility</p:attrName>
                                        </p:attrNameLst>
                                      </p:cBhvr>
                                      <p:to>
                                        <p:strVal val="visible"/>
                                      </p:to>
                                    </p:set>
                                    <p:animEffect transition="in" filter="blinds(horizontal)">
                                      <p:cBhvr>
                                        <p:cTn id="7" dur="500"/>
                                        <p:tgtEl>
                                          <p:spTgt spid="849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49924">
                                            <p:txEl>
                                              <p:pRg st="1" end="1"/>
                                            </p:txEl>
                                          </p:spTgt>
                                        </p:tgtEl>
                                        <p:attrNameLst>
                                          <p:attrName>style.visibility</p:attrName>
                                        </p:attrNameLst>
                                      </p:cBhvr>
                                      <p:to>
                                        <p:strVal val="visible"/>
                                      </p:to>
                                    </p:set>
                                    <p:animEffect transition="in" filter="blinds(horizontal)">
                                      <p:cBhvr>
                                        <p:cTn id="12" dur="500"/>
                                        <p:tgtEl>
                                          <p:spTgt spid="8499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49924">
                                            <p:txEl>
                                              <p:pRg st="3" end="3"/>
                                            </p:txEl>
                                          </p:spTgt>
                                        </p:tgtEl>
                                        <p:attrNameLst>
                                          <p:attrName>style.visibility</p:attrName>
                                        </p:attrNameLst>
                                      </p:cBhvr>
                                      <p:to>
                                        <p:strVal val="visible"/>
                                      </p:to>
                                    </p:set>
                                    <p:animEffect transition="in" filter="blinds(horizontal)">
                                      <p:cBhvr>
                                        <p:cTn id="17" dur="500"/>
                                        <p:tgtEl>
                                          <p:spTgt spid="849924">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849924">
                                            <p:txEl>
                                              <p:pRg st="4" end="4"/>
                                            </p:txEl>
                                          </p:spTgt>
                                        </p:tgtEl>
                                        <p:attrNameLst>
                                          <p:attrName>style.visibility</p:attrName>
                                        </p:attrNameLst>
                                      </p:cBhvr>
                                      <p:to>
                                        <p:strVal val="visible"/>
                                      </p:to>
                                    </p:set>
                                    <p:animEffect transition="in" filter="blinds(horizontal)">
                                      <p:cBhvr>
                                        <p:cTn id="20" dur="500"/>
                                        <p:tgtEl>
                                          <p:spTgt spid="849924">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49924">
                                            <p:txEl>
                                              <p:pRg st="5" end="5"/>
                                            </p:txEl>
                                          </p:spTgt>
                                        </p:tgtEl>
                                        <p:attrNameLst>
                                          <p:attrName>style.visibility</p:attrName>
                                        </p:attrNameLst>
                                      </p:cBhvr>
                                      <p:to>
                                        <p:strVal val="visible"/>
                                      </p:to>
                                    </p:set>
                                    <p:animEffect transition="in" filter="blinds(horizontal)">
                                      <p:cBhvr>
                                        <p:cTn id="23" dur="500"/>
                                        <p:tgtEl>
                                          <p:spTgt spid="849924">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849924">
                                            <p:txEl>
                                              <p:pRg st="6" end="6"/>
                                            </p:txEl>
                                          </p:spTgt>
                                        </p:tgtEl>
                                        <p:attrNameLst>
                                          <p:attrName>style.visibility</p:attrName>
                                        </p:attrNameLst>
                                      </p:cBhvr>
                                      <p:to>
                                        <p:strVal val="visible"/>
                                      </p:to>
                                    </p:set>
                                    <p:animEffect transition="in" filter="blinds(horizontal)">
                                      <p:cBhvr>
                                        <p:cTn id="26" dur="500"/>
                                        <p:tgtEl>
                                          <p:spTgt spid="849924">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49924">
                                            <p:txEl>
                                              <p:pRg st="7" end="7"/>
                                            </p:txEl>
                                          </p:spTgt>
                                        </p:tgtEl>
                                        <p:attrNameLst>
                                          <p:attrName>style.visibility</p:attrName>
                                        </p:attrNameLst>
                                      </p:cBhvr>
                                      <p:to>
                                        <p:strVal val="visible"/>
                                      </p:to>
                                    </p:set>
                                    <p:animEffect transition="in" filter="blinds(horizontal)">
                                      <p:cBhvr>
                                        <p:cTn id="29" dur="500"/>
                                        <p:tgtEl>
                                          <p:spTgt spid="849924">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49924">
                                            <p:txEl>
                                              <p:pRg st="8" end="8"/>
                                            </p:txEl>
                                          </p:spTgt>
                                        </p:tgtEl>
                                        <p:attrNameLst>
                                          <p:attrName>style.visibility</p:attrName>
                                        </p:attrNameLst>
                                      </p:cBhvr>
                                      <p:to>
                                        <p:strVal val="visible"/>
                                      </p:to>
                                    </p:set>
                                    <p:animEffect transition="in" filter="blinds(horizontal)">
                                      <p:cBhvr>
                                        <p:cTn id="32" dur="500"/>
                                        <p:tgtEl>
                                          <p:spTgt spid="8499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3">
            <a:extLst>
              <a:ext uri="{FF2B5EF4-FFF2-40B4-BE49-F238E27FC236}">
                <a16:creationId xmlns:a16="http://schemas.microsoft.com/office/drawing/2014/main" id="{85FCA1B0-2F5C-4A7B-9727-13F450DCEB53}"/>
              </a:ext>
            </a:extLst>
          </p:cNvPr>
          <p:cNvSpPr>
            <a:spLocks noGrp="1"/>
          </p:cNvSpPr>
          <p:nvPr>
            <p:ph type="dt" sz="quarter"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AB4387A-5C13-814B-9861-E20C1738B473}" type="datetimeFigureOut">
              <a:rPr lang="nb-NO" smtClean="0"/>
              <a:pPr>
                <a:defRPr/>
              </a:pPr>
              <a:t>17.08.2022</a:t>
            </a:fld>
            <a:endParaRPr lang="nn-NO"/>
          </a:p>
        </p:txBody>
      </p:sp>
      <p:sp>
        <p:nvSpPr>
          <p:cNvPr id="28" name="Footer Placeholder 4">
            <a:extLst>
              <a:ext uri="{FF2B5EF4-FFF2-40B4-BE49-F238E27FC236}">
                <a16:creationId xmlns:a16="http://schemas.microsoft.com/office/drawing/2014/main" id="{7B8138A7-60A3-4DEA-9E1E-0D73497648E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nn-NO"/>
          </a:p>
        </p:txBody>
      </p:sp>
      <p:sp>
        <p:nvSpPr>
          <p:cNvPr id="25604" name="Rectangle 2">
            <a:extLst>
              <a:ext uri="{FF2B5EF4-FFF2-40B4-BE49-F238E27FC236}">
                <a16:creationId xmlns:a16="http://schemas.microsoft.com/office/drawing/2014/main" id="{85779CE2-1FD4-4C37-BE29-DEF49CDA018E}"/>
              </a:ext>
            </a:extLst>
          </p:cNvPr>
          <p:cNvSpPr>
            <a:spLocks noGrp="1" noChangeArrowheads="1"/>
          </p:cNvSpPr>
          <p:nvPr>
            <p:ph type="title"/>
          </p:nvPr>
        </p:nvSpPr>
        <p:spPr>
          <a:xfrm>
            <a:off x="838199" y="365125"/>
            <a:ext cx="11291047" cy="1325563"/>
          </a:xfrm>
        </p:spPr>
        <p:txBody>
          <a:bodyPr/>
          <a:lstStyle/>
          <a:p>
            <a:r>
              <a:rPr lang="en-US" altLang="nb-NO" dirty="0"/>
              <a:t>Hierarchical structure: Degrees of freedom unchanged</a:t>
            </a:r>
          </a:p>
        </p:txBody>
      </p:sp>
      <p:sp>
        <p:nvSpPr>
          <p:cNvPr id="25605" name="Rectangle 3">
            <a:extLst>
              <a:ext uri="{FF2B5EF4-FFF2-40B4-BE49-F238E27FC236}">
                <a16:creationId xmlns:a16="http://schemas.microsoft.com/office/drawing/2014/main" id="{4B012D9D-E099-4B29-ADAA-CF156DDB8624}"/>
              </a:ext>
            </a:extLst>
          </p:cNvPr>
          <p:cNvSpPr>
            <a:spLocks noGrp="1" noChangeArrowheads="1"/>
          </p:cNvSpPr>
          <p:nvPr>
            <p:ph type="body" idx="1"/>
          </p:nvPr>
        </p:nvSpPr>
        <p:spPr/>
        <p:txBody>
          <a:bodyPr/>
          <a:lstStyle/>
          <a:p>
            <a:r>
              <a:rPr lang="en-US" altLang="nb-NO" dirty="0"/>
              <a:t>No degrees of freedom lost as setpoints  y</a:t>
            </a:r>
            <a:r>
              <a:rPr lang="en-US" altLang="nb-NO" baseline="-25000" dirty="0"/>
              <a:t>2s</a:t>
            </a:r>
            <a:r>
              <a:rPr lang="en-US" altLang="nb-NO" dirty="0"/>
              <a:t> replace inputs u as new degrees of freedom for control of y</a:t>
            </a:r>
            <a:r>
              <a:rPr lang="en-US" altLang="nb-NO" baseline="-25000" dirty="0"/>
              <a:t>1</a:t>
            </a:r>
          </a:p>
        </p:txBody>
      </p:sp>
      <p:sp>
        <p:nvSpPr>
          <p:cNvPr id="25606" name="Text Box 4">
            <a:extLst>
              <a:ext uri="{FF2B5EF4-FFF2-40B4-BE49-F238E27FC236}">
                <a16:creationId xmlns:a16="http://schemas.microsoft.com/office/drawing/2014/main" id="{D1E0C125-64FB-48F2-900D-5401955C0058}"/>
              </a:ext>
            </a:extLst>
          </p:cNvPr>
          <p:cNvSpPr txBox="1">
            <a:spLocks noChangeArrowheads="1"/>
          </p:cNvSpPr>
          <p:nvPr/>
        </p:nvSpPr>
        <p:spPr bwMode="auto">
          <a:xfrm>
            <a:off x="4203700" y="330200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endParaRPr lang="en-US" altLang="nb-NO" sz="3600"/>
          </a:p>
        </p:txBody>
      </p:sp>
      <p:grpSp>
        <p:nvGrpSpPr>
          <p:cNvPr id="25607" name="Group 5">
            <a:extLst>
              <a:ext uri="{FF2B5EF4-FFF2-40B4-BE49-F238E27FC236}">
                <a16:creationId xmlns:a16="http://schemas.microsoft.com/office/drawing/2014/main" id="{6355ABBD-40DA-4FBD-B089-6B1B440F5AB6}"/>
              </a:ext>
            </a:extLst>
          </p:cNvPr>
          <p:cNvGrpSpPr>
            <a:grpSpLocks/>
          </p:cNvGrpSpPr>
          <p:nvPr/>
        </p:nvGrpSpPr>
        <p:grpSpPr bwMode="auto">
          <a:xfrm>
            <a:off x="2855913" y="3860800"/>
            <a:ext cx="6696075" cy="2387600"/>
            <a:chOff x="567" y="2069"/>
            <a:chExt cx="4218" cy="1504"/>
          </a:xfrm>
        </p:grpSpPr>
        <p:sp>
          <p:nvSpPr>
            <p:cNvPr id="25610" name="Rectangle 6">
              <a:extLst>
                <a:ext uri="{FF2B5EF4-FFF2-40B4-BE49-F238E27FC236}">
                  <a16:creationId xmlns:a16="http://schemas.microsoft.com/office/drawing/2014/main" id="{A73BC6DB-64F0-4413-82D3-26A783AD9BC5}"/>
                </a:ext>
              </a:extLst>
            </p:cNvPr>
            <p:cNvSpPr>
              <a:spLocks noChangeArrowheads="1"/>
            </p:cNvSpPr>
            <p:nvPr/>
          </p:nvSpPr>
          <p:spPr bwMode="auto">
            <a:xfrm>
              <a:off x="2699" y="2205"/>
              <a:ext cx="725" cy="49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buFontTx/>
                <a:buNone/>
              </a:pPr>
              <a:r>
                <a:rPr lang="en-US" altLang="nb-NO" sz="3600"/>
                <a:t>G</a:t>
              </a:r>
            </a:p>
          </p:txBody>
        </p:sp>
        <p:sp>
          <p:nvSpPr>
            <p:cNvPr id="25611" name="Line 7">
              <a:extLst>
                <a:ext uri="{FF2B5EF4-FFF2-40B4-BE49-F238E27FC236}">
                  <a16:creationId xmlns:a16="http://schemas.microsoft.com/office/drawing/2014/main" id="{F5A07842-ECEE-4B0A-B5FE-C2458C7D587D}"/>
                </a:ext>
              </a:extLst>
            </p:cNvPr>
            <p:cNvSpPr>
              <a:spLocks noChangeShapeType="1"/>
            </p:cNvSpPr>
            <p:nvPr/>
          </p:nvSpPr>
          <p:spPr bwMode="auto">
            <a:xfrm>
              <a:off x="2200" y="2478"/>
              <a:ext cx="49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12" name="Line 8">
              <a:extLst>
                <a:ext uri="{FF2B5EF4-FFF2-40B4-BE49-F238E27FC236}">
                  <a16:creationId xmlns:a16="http://schemas.microsoft.com/office/drawing/2014/main" id="{F2D442E4-4BE1-4EB0-96DE-70F12584AC99}"/>
                </a:ext>
              </a:extLst>
            </p:cNvPr>
            <p:cNvSpPr>
              <a:spLocks noChangeShapeType="1"/>
            </p:cNvSpPr>
            <p:nvPr/>
          </p:nvSpPr>
          <p:spPr bwMode="auto">
            <a:xfrm>
              <a:off x="3424" y="2478"/>
              <a:ext cx="63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13" name="Rectangle 9">
              <a:extLst>
                <a:ext uri="{FF2B5EF4-FFF2-40B4-BE49-F238E27FC236}">
                  <a16:creationId xmlns:a16="http://schemas.microsoft.com/office/drawing/2014/main" id="{DD2F8DDF-7930-4B4F-87A1-78034217E13C}"/>
                </a:ext>
              </a:extLst>
            </p:cNvPr>
            <p:cNvSpPr>
              <a:spLocks noChangeArrowheads="1"/>
            </p:cNvSpPr>
            <p:nvPr/>
          </p:nvSpPr>
          <p:spPr bwMode="auto">
            <a:xfrm>
              <a:off x="1655" y="2205"/>
              <a:ext cx="545" cy="49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buFontTx/>
                <a:buNone/>
              </a:pPr>
              <a:r>
                <a:rPr lang="en-US" altLang="nb-NO" sz="3600" dirty="0"/>
                <a:t>C</a:t>
              </a:r>
              <a:r>
                <a:rPr lang="en-US" altLang="nb-NO" sz="3600" baseline="-25000" dirty="0"/>
                <a:t>PID</a:t>
              </a:r>
            </a:p>
          </p:txBody>
        </p:sp>
        <p:sp>
          <p:nvSpPr>
            <p:cNvPr id="25614" name="Line 10">
              <a:extLst>
                <a:ext uri="{FF2B5EF4-FFF2-40B4-BE49-F238E27FC236}">
                  <a16:creationId xmlns:a16="http://schemas.microsoft.com/office/drawing/2014/main" id="{AFCE28BC-919E-4D95-A50B-A3DC9CF3D8C5}"/>
                </a:ext>
              </a:extLst>
            </p:cNvPr>
            <p:cNvSpPr>
              <a:spLocks noChangeShapeType="1"/>
            </p:cNvSpPr>
            <p:nvPr/>
          </p:nvSpPr>
          <p:spPr bwMode="auto">
            <a:xfrm>
              <a:off x="3696" y="2478"/>
              <a:ext cx="0" cy="5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15" name="Line 11">
              <a:extLst>
                <a:ext uri="{FF2B5EF4-FFF2-40B4-BE49-F238E27FC236}">
                  <a16:creationId xmlns:a16="http://schemas.microsoft.com/office/drawing/2014/main" id="{0148AB83-BD59-47A3-BE69-B465269FD08F}"/>
                </a:ext>
              </a:extLst>
            </p:cNvPr>
            <p:cNvSpPr>
              <a:spLocks noChangeShapeType="1"/>
            </p:cNvSpPr>
            <p:nvPr/>
          </p:nvSpPr>
          <p:spPr bwMode="auto">
            <a:xfrm flipH="1">
              <a:off x="1338" y="3022"/>
              <a:ext cx="235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16" name="Line 12">
              <a:extLst>
                <a:ext uri="{FF2B5EF4-FFF2-40B4-BE49-F238E27FC236}">
                  <a16:creationId xmlns:a16="http://schemas.microsoft.com/office/drawing/2014/main" id="{0CA18D7D-E888-4C79-BEDA-367B9C44414B}"/>
                </a:ext>
              </a:extLst>
            </p:cNvPr>
            <p:cNvSpPr>
              <a:spLocks noChangeShapeType="1"/>
            </p:cNvSpPr>
            <p:nvPr/>
          </p:nvSpPr>
          <p:spPr bwMode="auto">
            <a:xfrm flipV="1">
              <a:off x="1338" y="2523"/>
              <a:ext cx="0" cy="49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17" name="Oval 13">
              <a:extLst>
                <a:ext uri="{FF2B5EF4-FFF2-40B4-BE49-F238E27FC236}">
                  <a16:creationId xmlns:a16="http://schemas.microsoft.com/office/drawing/2014/main" id="{47547C10-7A99-453B-9CC5-029AB9ADBF55}"/>
                </a:ext>
              </a:extLst>
            </p:cNvPr>
            <p:cNvSpPr>
              <a:spLocks noChangeArrowheads="1"/>
            </p:cNvSpPr>
            <p:nvPr/>
          </p:nvSpPr>
          <p:spPr bwMode="auto">
            <a:xfrm>
              <a:off x="1292" y="2432"/>
              <a:ext cx="91" cy="90"/>
            </a:xfrm>
            <a:prstGeom prst="ellipse">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25618" name="Line 14">
              <a:extLst>
                <a:ext uri="{FF2B5EF4-FFF2-40B4-BE49-F238E27FC236}">
                  <a16:creationId xmlns:a16="http://schemas.microsoft.com/office/drawing/2014/main" id="{1AB69963-ADC9-4AE4-9255-1A485118A41C}"/>
                </a:ext>
              </a:extLst>
            </p:cNvPr>
            <p:cNvSpPr>
              <a:spLocks noChangeShapeType="1"/>
            </p:cNvSpPr>
            <p:nvPr/>
          </p:nvSpPr>
          <p:spPr bwMode="auto">
            <a:xfrm>
              <a:off x="1383" y="2478"/>
              <a:ext cx="27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19" name="Line 15">
              <a:extLst>
                <a:ext uri="{FF2B5EF4-FFF2-40B4-BE49-F238E27FC236}">
                  <a16:creationId xmlns:a16="http://schemas.microsoft.com/office/drawing/2014/main" id="{0A1B05F4-596A-45B6-B34E-E6ACCE894DA3}"/>
                </a:ext>
              </a:extLst>
            </p:cNvPr>
            <p:cNvSpPr>
              <a:spLocks noChangeShapeType="1"/>
            </p:cNvSpPr>
            <p:nvPr/>
          </p:nvSpPr>
          <p:spPr bwMode="auto">
            <a:xfrm>
              <a:off x="839" y="2478"/>
              <a:ext cx="45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20" name="Line 16">
              <a:extLst>
                <a:ext uri="{FF2B5EF4-FFF2-40B4-BE49-F238E27FC236}">
                  <a16:creationId xmlns:a16="http://schemas.microsoft.com/office/drawing/2014/main" id="{5AAE1879-6962-4E4B-BB9E-773CE44CC91C}"/>
                </a:ext>
              </a:extLst>
            </p:cNvPr>
            <p:cNvSpPr>
              <a:spLocks noChangeShapeType="1"/>
            </p:cNvSpPr>
            <p:nvPr/>
          </p:nvSpPr>
          <p:spPr bwMode="auto">
            <a:xfrm>
              <a:off x="1111" y="2750"/>
              <a:ext cx="9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21" name="Text Box 17">
              <a:extLst>
                <a:ext uri="{FF2B5EF4-FFF2-40B4-BE49-F238E27FC236}">
                  <a16:creationId xmlns:a16="http://schemas.microsoft.com/office/drawing/2014/main" id="{E41ED199-6BF1-41F3-860B-DD96138C5E22}"/>
                </a:ext>
              </a:extLst>
            </p:cNvPr>
            <p:cNvSpPr txBox="1">
              <a:spLocks noChangeArrowheads="1"/>
            </p:cNvSpPr>
            <p:nvPr/>
          </p:nvSpPr>
          <p:spPr bwMode="auto">
            <a:xfrm>
              <a:off x="884" y="2205"/>
              <a:ext cx="29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dirty="0">
                  <a:solidFill>
                    <a:schemeClr val="accent2"/>
                  </a:solidFill>
                </a:rPr>
                <a:t>y</a:t>
              </a:r>
              <a:r>
                <a:rPr lang="en-US" altLang="nb-NO" baseline="-25000" dirty="0">
                  <a:solidFill>
                    <a:schemeClr val="accent2"/>
                  </a:solidFill>
                </a:rPr>
                <a:t>2s</a:t>
              </a:r>
            </a:p>
          </p:txBody>
        </p:sp>
        <p:sp>
          <p:nvSpPr>
            <p:cNvPr id="25622" name="Text Box 18">
              <a:extLst>
                <a:ext uri="{FF2B5EF4-FFF2-40B4-BE49-F238E27FC236}">
                  <a16:creationId xmlns:a16="http://schemas.microsoft.com/office/drawing/2014/main" id="{B5DD1160-0521-4E2D-B029-89584C7DEB91}"/>
                </a:ext>
              </a:extLst>
            </p:cNvPr>
            <p:cNvSpPr txBox="1">
              <a:spLocks noChangeArrowheads="1"/>
            </p:cNvSpPr>
            <p:nvPr/>
          </p:nvSpPr>
          <p:spPr bwMode="auto">
            <a:xfrm>
              <a:off x="2336" y="2205"/>
              <a:ext cx="19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dirty="0">
                  <a:solidFill>
                    <a:srgbClr val="FF3300"/>
                  </a:solidFill>
                </a:rPr>
                <a:t>u</a:t>
              </a:r>
              <a:endParaRPr lang="en-US" altLang="nb-NO" baseline="-25000" dirty="0">
                <a:solidFill>
                  <a:srgbClr val="FF3300"/>
                </a:solidFill>
              </a:endParaRPr>
            </a:p>
          </p:txBody>
        </p:sp>
        <p:sp>
          <p:nvSpPr>
            <p:cNvPr id="25623" name="Text Box 19">
              <a:extLst>
                <a:ext uri="{FF2B5EF4-FFF2-40B4-BE49-F238E27FC236}">
                  <a16:creationId xmlns:a16="http://schemas.microsoft.com/office/drawing/2014/main" id="{62E706C3-2C1E-4901-88B2-2B43A26A12D1}"/>
                </a:ext>
              </a:extLst>
            </p:cNvPr>
            <p:cNvSpPr txBox="1">
              <a:spLocks noChangeArrowheads="1"/>
            </p:cNvSpPr>
            <p:nvPr/>
          </p:nvSpPr>
          <p:spPr bwMode="auto">
            <a:xfrm>
              <a:off x="4105" y="2341"/>
              <a:ext cx="68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dirty="0"/>
                <a:t>y</a:t>
              </a:r>
              <a:r>
                <a:rPr lang="en-US" altLang="nb-NO" baseline="-25000" dirty="0"/>
                <a:t>2</a:t>
              </a:r>
            </a:p>
          </p:txBody>
        </p:sp>
        <p:sp>
          <p:nvSpPr>
            <p:cNvPr id="25624" name="Line 20">
              <a:extLst>
                <a:ext uri="{FF2B5EF4-FFF2-40B4-BE49-F238E27FC236}">
                  <a16:creationId xmlns:a16="http://schemas.microsoft.com/office/drawing/2014/main" id="{03643FE6-068C-4C80-A697-71E1AAC551DE}"/>
                </a:ext>
              </a:extLst>
            </p:cNvPr>
            <p:cNvSpPr>
              <a:spLocks noChangeShapeType="1"/>
            </p:cNvSpPr>
            <p:nvPr/>
          </p:nvSpPr>
          <p:spPr bwMode="auto">
            <a:xfrm>
              <a:off x="3424" y="2251"/>
              <a:ext cx="59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5625" name="Text Box 21">
              <a:extLst>
                <a:ext uri="{FF2B5EF4-FFF2-40B4-BE49-F238E27FC236}">
                  <a16:creationId xmlns:a16="http://schemas.microsoft.com/office/drawing/2014/main" id="{6BE0CD2D-BD9B-481F-A4C2-07BFDCD2162E}"/>
                </a:ext>
              </a:extLst>
            </p:cNvPr>
            <p:cNvSpPr txBox="1">
              <a:spLocks noChangeArrowheads="1"/>
            </p:cNvSpPr>
            <p:nvPr/>
          </p:nvSpPr>
          <p:spPr bwMode="auto">
            <a:xfrm>
              <a:off x="4105" y="2069"/>
              <a:ext cx="25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dirty="0"/>
                <a:t>y</a:t>
              </a:r>
              <a:r>
                <a:rPr lang="en-US" altLang="nb-NO" baseline="-25000" dirty="0"/>
                <a:t>1</a:t>
              </a:r>
            </a:p>
          </p:txBody>
        </p:sp>
        <p:sp>
          <p:nvSpPr>
            <p:cNvPr id="25626" name="Text Box 22">
              <a:extLst>
                <a:ext uri="{FF2B5EF4-FFF2-40B4-BE49-F238E27FC236}">
                  <a16:creationId xmlns:a16="http://schemas.microsoft.com/office/drawing/2014/main" id="{41E93125-400F-4637-9299-F51790EA47F5}"/>
                </a:ext>
              </a:extLst>
            </p:cNvPr>
            <p:cNvSpPr txBox="1">
              <a:spLocks noChangeArrowheads="1"/>
            </p:cNvSpPr>
            <p:nvPr/>
          </p:nvSpPr>
          <p:spPr bwMode="auto">
            <a:xfrm>
              <a:off x="2789" y="3158"/>
              <a:ext cx="1832" cy="370"/>
            </a:xfrm>
            <a:prstGeom prst="rect">
              <a:avLst/>
            </a:prstGeom>
            <a:noFill/>
            <a:ln w="1270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sz="3200" dirty="0">
                  <a:solidFill>
                    <a:srgbClr val="FF3300"/>
                  </a:solidFill>
                </a:rPr>
                <a:t>u=Original DOF</a:t>
              </a:r>
            </a:p>
          </p:txBody>
        </p:sp>
        <p:sp>
          <p:nvSpPr>
            <p:cNvPr id="25627" name="Line 23">
              <a:extLst>
                <a:ext uri="{FF2B5EF4-FFF2-40B4-BE49-F238E27FC236}">
                  <a16:creationId xmlns:a16="http://schemas.microsoft.com/office/drawing/2014/main" id="{E2CCB25E-2F9F-4C86-A213-29BE55FEA385}"/>
                </a:ext>
              </a:extLst>
            </p:cNvPr>
            <p:cNvSpPr>
              <a:spLocks noChangeShapeType="1"/>
            </p:cNvSpPr>
            <p:nvPr/>
          </p:nvSpPr>
          <p:spPr bwMode="auto">
            <a:xfrm flipH="1" flipV="1">
              <a:off x="2517" y="2523"/>
              <a:ext cx="408" cy="635"/>
            </a:xfrm>
            <a:prstGeom prst="line">
              <a:avLst/>
            </a:prstGeom>
            <a:noFill/>
            <a:ln w="63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nb-NO"/>
            </a:p>
          </p:txBody>
        </p:sp>
        <p:sp>
          <p:nvSpPr>
            <p:cNvPr id="25628" name="Text Box 24">
              <a:extLst>
                <a:ext uri="{FF2B5EF4-FFF2-40B4-BE49-F238E27FC236}">
                  <a16:creationId xmlns:a16="http://schemas.microsoft.com/office/drawing/2014/main" id="{79B2649E-D02A-41EC-B391-8C62D2AC58CD}"/>
                </a:ext>
              </a:extLst>
            </p:cNvPr>
            <p:cNvSpPr txBox="1">
              <a:spLocks noChangeArrowheads="1"/>
            </p:cNvSpPr>
            <p:nvPr/>
          </p:nvSpPr>
          <p:spPr bwMode="auto">
            <a:xfrm>
              <a:off x="567" y="3203"/>
              <a:ext cx="1655" cy="370"/>
            </a:xfrm>
            <a:prstGeom prst="rect">
              <a:avLst/>
            </a:prstGeom>
            <a:noFill/>
            <a:ln w="127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sz="3200" dirty="0">
                  <a:solidFill>
                    <a:schemeClr val="accent2"/>
                  </a:solidFill>
                </a:rPr>
                <a:t>y</a:t>
              </a:r>
              <a:r>
                <a:rPr lang="en-US" altLang="nb-NO" sz="3200" baseline="-25000" dirty="0">
                  <a:solidFill>
                    <a:schemeClr val="accent2"/>
                  </a:solidFill>
                </a:rPr>
                <a:t>2s</a:t>
              </a:r>
              <a:r>
                <a:rPr lang="en-US" altLang="nb-NO" sz="3200" dirty="0">
                  <a:solidFill>
                    <a:schemeClr val="accent2"/>
                  </a:solidFill>
                </a:rPr>
                <a:t>=New DOF</a:t>
              </a:r>
            </a:p>
          </p:txBody>
        </p:sp>
        <p:sp>
          <p:nvSpPr>
            <p:cNvPr id="25629" name="Line 25">
              <a:extLst>
                <a:ext uri="{FF2B5EF4-FFF2-40B4-BE49-F238E27FC236}">
                  <a16:creationId xmlns:a16="http://schemas.microsoft.com/office/drawing/2014/main" id="{09A74900-DF41-4046-B4CD-A0ABAE45F31B}"/>
                </a:ext>
              </a:extLst>
            </p:cNvPr>
            <p:cNvSpPr>
              <a:spLocks noChangeShapeType="1"/>
            </p:cNvSpPr>
            <p:nvPr/>
          </p:nvSpPr>
          <p:spPr bwMode="auto">
            <a:xfrm flipV="1">
              <a:off x="839" y="2523"/>
              <a:ext cx="181" cy="680"/>
            </a:xfrm>
            <a:prstGeom prst="line">
              <a:avLst/>
            </a:prstGeom>
            <a:noFill/>
            <a:ln w="63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nb-NO"/>
            </a:p>
          </p:txBody>
        </p:sp>
      </p:grpSp>
      <p:sp>
        <p:nvSpPr>
          <p:cNvPr id="25608" name="Text Box 26">
            <a:extLst>
              <a:ext uri="{FF2B5EF4-FFF2-40B4-BE49-F238E27FC236}">
                <a16:creationId xmlns:a16="http://schemas.microsoft.com/office/drawing/2014/main" id="{63907F85-A159-4E7D-A7AA-8DA6610B4225}"/>
              </a:ext>
            </a:extLst>
          </p:cNvPr>
          <p:cNvSpPr txBox="1">
            <a:spLocks noChangeArrowheads="1"/>
          </p:cNvSpPr>
          <p:nvPr/>
        </p:nvSpPr>
        <p:spPr bwMode="auto">
          <a:xfrm>
            <a:off x="2495550" y="3141664"/>
            <a:ext cx="2579850" cy="52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sz="2800"/>
              <a:t>Cascade control:</a:t>
            </a:r>
          </a:p>
        </p:txBody>
      </p:sp>
    </p:spTree>
    <p:extLst>
      <p:ext uri="{BB962C8B-B14F-4D97-AF65-F5344CB8AC3E}">
        <p14:creationId xmlns:p14="http://schemas.microsoft.com/office/powerpoint/2010/main" val="1221723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14FD-59FC-1C56-8433-85AA696108FD}"/>
              </a:ext>
            </a:extLst>
          </p:cNvPr>
          <p:cNvSpPr>
            <a:spLocks noGrp="1"/>
          </p:cNvSpPr>
          <p:nvPr>
            <p:ph type="title"/>
          </p:nvPr>
        </p:nvSpPr>
        <p:spPr/>
        <p:txBody>
          <a:bodyPr/>
          <a:lstStyle/>
          <a:p>
            <a:r>
              <a:rPr lang="nb-NO" dirty="0" err="1"/>
              <a:t>Two</a:t>
            </a:r>
            <a:r>
              <a:rPr lang="nb-NO" dirty="0"/>
              <a:t> </a:t>
            </a:r>
            <a:r>
              <a:rPr lang="nb-NO" dirty="0" err="1"/>
              <a:t>ways</a:t>
            </a:r>
            <a:r>
              <a:rPr lang="nb-NO" dirty="0"/>
              <a:t> of </a:t>
            </a:r>
            <a:r>
              <a:rPr lang="nb-NO" dirty="0" err="1"/>
              <a:t>decomposing</a:t>
            </a:r>
            <a:r>
              <a:rPr lang="nb-NO" dirty="0"/>
              <a:t> </a:t>
            </a:r>
            <a:r>
              <a:rPr lang="nb-NO" dirty="0" err="1"/>
              <a:t>the</a:t>
            </a:r>
            <a:r>
              <a:rPr lang="nb-NO" dirty="0"/>
              <a:t> control system</a:t>
            </a:r>
          </a:p>
        </p:txBody>
      </p:sp>
      <p:sp>
        <p:nvSpPr>
          <p:cNvPr id="3" name="Content Placeholder 2">
            <a:extLst>
              <a:ext uri="{FF2B5EF4-FFF2-40B4-BE49-F238E27FC236}">
                <a16:creationId xmlns:a16="http://schemas.microsoft.com/office/drawing/2014/main" id="{F710ABF3-BC1D-03C1-F7CB-BB624B9BD257}"/>
              </a:ext>
            </a:extLst>
          </p:cNvPr>
          <p:cNvSpPr>
            <a:spLocks noGrp="1"/>
          </p:cNvSpPr>
          <p:nvPr>
            <p:ph sz="half" idx="1"/>
          </p:nvPr>
        </p:nvSpPr>
        <p:spPr>
          <a:xfrm>
            <a:off x="0" y="1534902"/>
            <a:ext cx="5111103" cy="2760873"/>
          </a:xfrm>
        </p:spPr>
        <p:txBody>
          <a:bodyPr/>
          <a:lstStyle/>
          <a:p>
            <a:r>
              <a:rPr lang="en-US" dirty="0"/>
              <a:t>Vertical (hierarchical; cascade)</a:t>
            </a:r>
          </a:p>
          <a:p>
            <a:r>
              <a:rPr lang="en-US" dirty="0"/>
              <a:t>Based on time scale separation</a:t>
            </a:r>
          </a:p>
          <a:p>
            <a:r>
              <a:rPr lang="en-US" dirty="0"/>
              <a:t>Decision: Selection of CVs that connect layers</a:t>
            </a:r>
          </a:p>
        </p:txBody>
      </p:sp>
      <p:sp>
        <p:nvSpPr>
          <p:cNvPr id="4" name="Content Placeholder 3">
            <a:extLst>
              <a:ext uri="{FF2B5EF4-FFF2-40B4-BE49-F238E27FC236}">
                <a16:creationId xmlns:a16="http://schemas.microsoft.com/office/drawing/2014/main" id="{9E6EBB1C-2138-D8DC-3D75-01225DCE921A}"/>
              </a:ext>
            </a:extLst>
          </p:cNvPr>
          <p:cNvSpPr>
            <a:spLocks noGrp="1"/>
          </p:cNvSpPr>
          <p:nvPr>
            <p:ph sz="half" idx="2"/>
          </p:nvPr>
        </p:nvSpPr>
        <p:spPr>
          <a:xfrm>
            <a:off x="7502172" y="2828926"/>
            <a:ext cx="4600575" cy="4525963"/>
          </a:xfrm>
        </p:spPr>
        <p:txBody>
          <a:bodyPr/>
          <a:lstStyle/>
          <a:p>
            <a:r>
              <a:rPr lang="en-US" dirty="0"/>
              <a:t>Horizontal (decentralized)</a:t>
            </a:r>
          </a:p>
          <a:p>
            <a:r>
              <a:rPr lang="en-US" dirty="0"/>
              <a:t>Usually based on distance</a:t>
            </a:r>
          </a:p>
          <a:p>
            <a:r>
              <a:rPr lang="en-US" dirty="0"/>
              <a:t>Decision: Pairing of MVs and CVs with layers</a:t>
            </a:r>
          </a:p>
          <a:p>
            <a:endParaRPr lang="nb-NO" dirty="0"/>
          </a:p>
        </p:txBody>
      </p:sp>
      <p:grpSp>
        <p:nvGrpSpPr>
          <p:cNvPr id="5" name="Group 4">
            <a:extLst>
              <a:ext uri="{FF2B5EF4-FFF2-40B4-BE49-F238E27FC236}">
                <a16:creationId xmlns:a16="http://schemas.microsoft.com/office/drawing/2014/main" id="{934A2E25-25B0-3F9B-DE12-F452658BEDC6}"/>
              </a:ext>
            </a:extLst>
          </p:cNvPr>
          <p:cNvGrpSpPr/>
          <p:nvPr/>
        </p:nvGrpSpPr>
        <p:grpSpPr>
          <a:xfrm>
            <a:off x="4689830" y="1600200"/>
            <a:ext cx="2391070" cy="4267199"/>
            <a:chOff x="2059671" y="1602914"/>
            <a:chExt cx="2532490" cy="5052616"/>
          </a:xfrm>
        </p:grpSpPr>
        <p:pic>
          <p:nvPicPr>
            <p:cNvPr id="6" name="Picture 2">
              <a:extLst>
                <a:ext uri="{FF2B5EF4-FFF2-40B4-BE49-F238E27FC236}">
                  <a16:creationId xmlns:a16="http://schemas.microsoft.com/office/drawing/2014/main" id="{56766DFF-5F31-0611-A44F-A68EA02D1A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9671" y="1602914"/>
              <a:ext cx="253249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5">
              <a:extLst>
                <a:ext uri="{FF2B5EF4-FFF2-40B4-BE49-F238E27FC236}">
                  <a16:creationId xmlns:a16="http://schemas.microsoft.com/office/drawing/2014/main" id="{676282E2-C00F-41CE-27AC-4A1EF9B85694}"/>
                </a:ext>
              </a:extLst>
            </p:cNvPr>
            <p:cNvSpPr>
              <a:spLocks noChangeShapeType="1"/>
            </p:cNvSpPr>
            <p:nvPr/>
          </p:nvSpPr>
          <p:spPr bwMode="auto">
            <a:xfrm>
              <a:off x="4307218" y="6034818"/>
              <a:ext cx="0" cy="62071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de-DE"/>
            </a:p>
          </p:txBody>
        </p:sp>
        <p:grpSp>
          <p:nvGrpSpPr>
            <p:cNvPr id="8" name="Group 21">
              <a:extLst>
                <a:ext uri="{FF2B5EF4-FFF2-40B4-BE49-F238E27FC236}">
                  <a16:creationId xmlns:a16="http://schemas.microsoft.com/office/drawing/2014/main" id="{B3351066-2FCC-DC2B-F924-B9DF6BA79322}"/>
                </a:ext>
              </a:extLst>
            </p:cNvPr>
            <p:cNvGrpSpPr>
              <a:grpSpLocks/>
            </p:cNvGrpSpPr>
            <p:nvPr/>
          </p:nvGrpSpPr>
          <p:grpSpPr bwMode="auto">
            <a:xfrm>
              <a:off x="4163550" y="6250718"/>
              <a:ext cx="287337" cy="215900"/>
              <a:chOff x="2699" y="4065"/>
              <a:chExt cx="181" cy="136"/>
            </a:xfrm>
          </p:grpSpPr>
          <p:sp>
            <p:nvSpPr>
              <p:cNvPr id="9" name="Line 17">
                <a:extLst>
                  <a:ext uri="{FF2B5EF4-FFF2-40B4-BE49-F238E27FC236}">
                    <a16:creationId xmlns:a16="http://schemas.microsoft.com/office/drawing/2014/main" id="{25A67F7A-990B-1CF6-676C-E1A0B365699A}"/>
                  </a:ext>
                </a:extLst>
              </p:cNvPr>
              <p:cNvSpPr>
                <a:spLocks noChangeShapeType="1"/>
              </p:cNvSpPr>
              <p:nvPr/>
            </p:nvSpPr>
            <p:spPr bwMode="auto">
              <a:xfrm>
                <a:off x="2699" y="4201"/>
                <a:ext cx="181"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grpSp>
            <p:nvGrpSpPr>
              <p:cNvPr id="10" name="Group 20">
                <a:extLst>
                  <a:ext uri="{FF2B5EF4-FFF2-40B4-BE49-F238E27FC236}">
                    <a16:creationId xmlns:a16="http://schemas.microsoft.com/office/drawing/2014/main" id="{176148C2-D18D-C8E7-CAC9-7EE5C89A8ACD}"/>
                  </a:ext>
                </a:extLst>
              </p:cNvPr>
              <p:cNvGrpSpPr>
                <a:grpSpLocks/>
              </p:cNvGrpSpPr>
              <p:nvPr/>
            </p:nvGrpSpPr>
            <p:grpSpPr bwMode="auto">
              <a:xfrm>
                <a:off x="2699" y="4065"/>
                <a:ext cx="181" cy="136"/>
                <a:chOff x="2699" y="4065"/>
                <a:chExt cx="181" cy="136"/>
              </a:xfrm>
            </p:grpSpPr>
            <p:sp>
              <p:nvSpPr>
                <p:cNvPr id="11" name="Line 16">
                  <a:extLst>
                    <a:ext uri="{FF2B5EF4-FFF2-40B4-BE49-F238E27FC236}">
                      <a16:creationId xmlns:a16="http://schemas.microsoft.com/office/drawing/2014/main" id="{EDE4AEB8-C4A2-167F-DD2A-AE2856042945}"/>
                    </a:ext>
                  </a:extLst>
                </p:cNvPr>
                <p:cNvSpPr>
                  <a:spLocks noChangeShapeType="1"/>
                </p:cNvSpPr>
                <p:nvPr/>
              </p:nvSpPr>
              <p:spPr bwMode="auto">
                <a:xfrm>
                  <a:off x="2699" y="4065"/>
                  <a:ext cx="181"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sp>
              <p:nvSpPr>
                <p:cNvPr id="12" name="Line 18">
                  <a:extLst>
                    <a:ext uri="{FF2B5EF4-FFF2-40B4-BE49-F238E27FC236}">
                      <a16:creationId xmlns:a16="http://schemas.microsoft.com/office/drawing/2014/main" id="{A1180023-22DE-EF0A-3F69-42E24C68F825}"/>
                    </a:ext>
                  </a:extLst>
                </p:cNvPr>
                <p:cNvSpPr>
                  <a:spLocks noChangeShapeType="1"/>
                </p:cNvSpPr>
                <p:nvPr/>
              </p:nvSpPr>
              <p:spPr bwMode="auto">
                <a:xfrm>
                  <a:off x="2699" y="4065"/>
                  <a:ext cx="181" cy="13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sp>
              <p:nvSpPr>
                <p:cNvPr id="13" name="Line 19">
                  <a:extLst>
                    <a:ext uri="{FF2B5EF4-FFF2-40B4-BE49-F238E27FC236}">
                      <a16:creationId xmlns:a16="http://schemas.microsoft.com/office/drawing/2014/main" id="{CBB5AB34-1719-8ABF-1D65-0D1C1337CBDD}"/>
                    </a:ext>
                  </a:extLst>
                </p:cNvPr>
                <p:cNvSpPr>
                  <a:spLocks noChangeShapeType="1"/>
                </p:cNvSpPr>
                <p:nvPr/>
              </p:nvSpPr>
              <p:spPr bwMode="auto">
                <a:xfrm flipH="1">
                  <a:off x="2699" y="4065"/>
                  <a:ext cx="181" cy="13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de-DE"/>
                </a:p>
              </p:txBody>
            </p:sp>
          </p:grpSp>
        </p:grpSp>
      </p:grpSp>
      <p:sp>
        <p:nvSpPr>
          <p:cNvPr id="14" name="TextBox 13">
            <a:extLst>
              <a:ext uri="{FF2B5EF4-FFF2-40B4-BE49-F238E27FC236}">
                <a16:creationId xmlns:a16="http://schemas.microsoft.com/office/drawing/2014/main" id="{15111AFD-FD08-8B52-9968-7C56DB50E92A}"/>
              </a:ext>
            </a:extLst>
          </p:cNvPr>
          <p:cNvSpPr txBox="1"/>
          <p:nvPr/>
        </p:nvSpPr>
        <p:spPr>
          <a:xfrm>
            <a:off x="6397942" y="3629025"/>
            <a:ext cx="556563" cy="369332"/>
          </a:xfrm>
          <a:prstGeom prst="rect">
            <a:avLst/>
          </a:prstGeom>
          <a:noFill/>
        </p:spPr>
        <p:txBody>
          <a:bodyPr wrap="none" rtlCol="0">
            <a:spAutoFit/>
          </a:bodyPr>
          <a:lstStyle/>
          <a:p>
            <a:r>
              <a:rPr lang="nb-NO" dirty="0"/>
              <a:t>CV1</a:t>
            </a:r>
          </a:p>
        </p:txBody>
      </p:sp>
      <p:sp>
        <p:nvSpPr>
          <p:cNvPr id="15" name="TextBox 14">
            <a:extLst>
              <a:ext uri="{FF2B5EF4-FFF2-40B4-BE49-F238E27FC236}">
                <a16:creationId xmlns:a16="http://schemas.microsoft.com/office/drawing/2014/main" id="{0C652D45-354F-DF4F-CB99-BBA8DF17B186}"/>
              </a:ext>
            </a:extLst>
          </p:cNvPr>
          <p:cNvSpPr txBox="1"/>
          <p:nvPr/>
        </p:nvSpPr>
        <p:spPr>
          <a:xfrm>
            <a:off x="6524337" y="4486100"/>
            <a:ext cx="556563" cy="369332"/>
          </a:xfrm>
          <a:prstGeom prst="rect">
            <a:avLst/>
          </a:prstGeom>
          <a:noFill/>
        </p:spPr>
        <p:txBody>
          <a:bodyPr wrap="none" rtlCol="0">
            <a:spAutoFit/>
          </a:bodyPr>
          <a:lstStyle/>
          <a:p>
            <a:r>
              <a:rPr lang="nb-NO" dirty="0"/>
              <a:t>CV2</a:t>
            </a:r>
          </a:p>
        </p:txBody>
      </p:sp>
    </p:spTree>
    <p:extLst>
      <p:ext uri="{BB962C8B-B14F-4D97-AF65-F5344CB8AC3E}">
        <p14:creationId xmlns:p14="http://schemas.microsoft.com/office/powerpoint/2010/main" val="119478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65737" y="1446791"/>
            <a:ext cx="7132319" cy="4632835"/>
          </a:xfrm>
        </p:spPr>
        <p:txBody>
          <a:bodyPr>
            <a:normAutofit/>
          </a:bodyPr>
          <a:lstStyle/>
          <a:p>
            <a:pPr marL="0" indent="0">
              <a:buNone/>
            </a:pPr>
            <a:r>
              <a:rPr lang="en-US" b="1" dirty="0">
                <a:solidFill>
                  <a:schemeClr val="tx1"/>
                </a:solidFill>
              </a:rPr>
              <a:t>Sometimes divided in two</a:t>
            </a:r>
          </a:p>
          <a:p>
            <a:r>
              <a:rPr lang="en-US" b="1" dirty="0">
                <a:solidFill>
                  <a:srgbClr val="FF0000"/>
                </a:solidFill>
              </a:rPr>
              <a:t>Supervisory (“advanced”) control:</a:t>
            </a:r>
          </a:p>
          <a:p>
            <a:pPr lvl="1"/>
            <a:r>
              <a:rPr lang="en-US" dirty="0"/>
              <a:t>Follow set points for CV1 from economic optimization layer </a:t>
            </a:r>
          </a:p>
          <a:p>
            <a:pPr lvl="1"/>
            <a:r>
              <a:rPr lang="en-US" dirty="0"/>
              <a:t>Switch between active constraints (change CV1)</a:t>
            </a:r>
          </a:p>
          <a:p>
            <a:pPr lvl="1"/>
            <a:r>
              <a:rPr lang="en-US" dirty="0"/>
              <a:t>Look after regulatory layer (avoid that MVs saturate, etc.)</a:t>
            </a:r>
          </a:p>
          <a:p>
            <a:pPr lvl="1">
              <a:lnSpc>
                <a:spcPct val="80000"/>
              </a:lnSpc>
              <a:defRPr/>
            </a:pPr>
            <a:endParaRPr lang="en-US" altLang="nb-NO" sz="1600" dirty="0"/>
          </a:p>
          <a:p>
            <a:pPr lvl="1">
              <a:lnSpc>
                <a:spcPct val="80000"/>
              </a:lnSpc>
              <a:buNone/>
              <a:defRPr/>
            </a:pPr>
            <a:r>
              <a:rPr lang="en-US" altLang="nb-NO" sz="1800" b="1" dirty="0"/>
              <a:t>Implementation:</a:t>
            </a:r>
          </a:p>
          <a:p>
            <a:pPr marL="457200" lvl="1" indent="0">
              <a:lnSpc>
                <a:spcPct val="80000"/>
              </a:lnSpc>
              <a:buNone/>
              <a:defRPr/>
            </a:pPr>
            <a:r>
              <a:rPr lang="en-US" altLang="nb-NO" sz="1800" dirty="0"/>
              <a:t>Alternative 1: APC: “Advanced control” based on ”simple elements” </a:t>
            </a:r>
          </a:p>
          <a:p>
            <a:pPr marL="457200" lvl="1" indent="0">
              <a:lnSpc>
                <a:spcPct val="80000"/>
              </a:lnSpc>
              <a:buNone/>
              <a:defRPr/>
            </a:pPr>
            <a:r>
              <a:rPr lang="en-US" altLang="nb-NO" sz="1800" dirty="0"/>
              <a:t>Alternative 2: MPC: Model predictive control</a:t>
            </a:r>
          </a:p>
          <a:p>
            <a:pPr lvl="1"/>
            <a:endParaRPr lang="en-US" dirty="0"/>
          </a:p>
          <a:p>
            <a:r>
              <a:rPr lang="en-US" b="1" dirty="0">
                <a:solidFill>
                  <a:schemeClr val="tx2">
                    <a:lumMod val="60000"/>
                    <a:lumOff val="40000"/>
                  </a:schemeClr>
                </a:solidFill>
              </a:rPr>
              <a:t>Regulatory control (PID):</a:t>
            </a:r>
          </a:p>
          <a:p>
            <a:pPr lvl="1"/>
            <a:r>
              <a:rPr lang="en-US" dirty="0"/>
              <a:t>Stable operation (CV2)</a:t>
            </a:r>
          </a:p>
          <a:p>
            <a:pPr lvl="1"/>
            <a:endParaRPr lang="en-US" dirty="0"/>
          </a:p>
          <a:p>
            <a:pPr lvl="2"/>
            <a:endParaRPr lang="en-US" dirty="0"/>
          </a:p>
        </p:txBody>
      </p:sp>
      <p:sp>
        <p:nvSpPr>
          <p:cNvPr id="5" name="TextBox 4"/>
          <p:cNvSpPr txBox="1"/>
          <p:nvPr/>
        </p:nvSpPr>
        <p:spPr>
          <a:xfrm>
            <a:off x="595092" y="6495368"/>
            <a:ext cx="1857816" cy="300082"/>
          </a:xfrm>
          <a:prstGeom prst="rect">
            <a:avLst/>
          </a:prstGeom>
          <a:noFill/>
        </p:spPr>
        <p:txBody>
          <a:bodyPr wrap="none" rtlCol="0">
            <a:spAutoFit/>
          </a:bodyPr>
          <a:lstStyle/>
          <a:p>
            <a:r>
              <a:rPr lang="nb-NO" sz="1350" dirty="0">
                <a:solidFill>
                  <a:srgbClr val="FFFF00"/>
                </a:solidFill>
              </a:rPr>
              <a:t>CV = </a:t>
            </a:r>
            <a:r>
              <a:rPr lang="nb-NO" sz="1350" dirty="0" err="1">
                <a:solidFill>
                  <a:srgbClr val="FFFF00"/>
                </a:solidFill>
              </a:rPr>
              <a:t>controlled</a:t>
            </a:r>
            <a:r>
              <a:rPr lang="nb-NO" sz="1350" dirty="0">
                <a:solidFill>
                  <a:srgbClr val="FFFF00"/>
                </a:solidFill>
              </a:rPr>
              <a:t> variable</a:t>
            </a:r>
          </a:p>
        </p:txBody>
      </p:sp>
      <p:pic>
        <p:nvPicPr>
          <p:cNvPr id="6" name="Bild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60104" y="1146910"/>
            <a:ext cx="2739788" cy="4374187"/>
          </a:xfrm>
          <a:prstGeom prst="rect">
            <a:avLst/>
          </a:prstGeom>
        </p:spPr>
      </p:pic>
      <p:sp>
        <p:nvSpPr>
          <p:cNvPr id="8" name="Text Box 7">
            <a:extLst>
              <a:ext uri="{FF2B5EF4-FFF2-40B4-BE49-F238E27FC236}">
                <a16:creationId xmlns:a16="http://schemas.microsoft.com/office/drawing/2014/main" id="{F7EC62C6-B682-45D7-A06A-E361BD465C01}"/>
              </a:ext>
            </a:extLst>
          </p:cNvPr>
          <p:cNvSpPr txBox="1">
            <a:spLocks noChangeArrowheads="1"/>
          </p:cNvSpPr>
          <p:nvPr/>
        </p:nvSpPr>
        <p:spPr bwMode="auto">
          <a:xfrm>
            <a:off x="9319650" y="5521097"/>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nb-NO" dirty="0">
                <a:solidFill>
                  <a:srgbClr val="FF0066"/>
                </a:solidFill>
              </a:rPr>
              <a:t>PROCESS</a:t>
            </a:r>
          </a:p>
        </p:txBody>
      </p:sp>
      <p:sp>
        <p:nvSpPr>
          <p:cNvPr id="10" name="Rectangle 2">
            <a:extLst>
              <a:ext uri="{FF2B5EF4-FFF2-40B4-BE49-F238E27FC236}">
                <a16:creationId xmlns:a16="http://schemas.microsoft.com/office/drawing/2014/main" id="{F3ECBD73-A741-44A5-9B00-46953CB8E0C2}"/>
              </a:ext>
            </a:extLst>
          </p:cNvPr>
          <p:cNvSpPr>
            <a:spLocks noGrp="1" noChangeArrowheads="1"/>
          </p:cNvSpPr>
          <p:nvPr>
            <p:ph type="title"/>
          </p:nvPr>
        </p:nvSpPr>
        <p:spPr>
          <a:xfrm>
            <a:off x="1219492" y="13535"/>
            <a:ext cx="8229600" cy="1143000"/>
          </a:xfrm>
        </p:spPr>
        <p:txBody>
          <a:bodyPr>
            <a:normAutofit/>
          </a:bodyPr>
          <a:lstStyle/>
          <a:p>
            <a:pPr eaLnBrk="1" hangingPunct="1"/>
            <a:r>
              <a:rPr lang="en-US" altLang="nb-NO" dirty="0"/>
              <a:t>Control layers</a:t>
            </a:r>
          </a:p>
        </p:txBody>
      </p:sp>
      <p:sp>
        <p:nvSpPr>
          <p:cNvPr id="2" name="TextBox 1">
            <a:extLst>
              <a:ext uri="{FF2B5EF4-FFF2-40B4-BE49-F238E27FC236}">
                <a16:creationId xmlns:a16="http://schemas.microsoft.com/office/drawing/2014/main" id="{2F98B564-B2AD-4CC1-90B3-463B0150FE00}"/>
              </a:ext>
            </a:extLst>
          </p:cNvPr>
          <p:cNvSpPr txBox="1"/>
          <p:nvPr/>
        </p:nvSpPr>
        <p:spPr>
          <a:xfrm>
            <a:off x="8544273" y="2132857"/>
            <a:ext cx="618707" cy="276999"/>
          </a:xfrm>
          <a:prstGeom prst="rect">
            <a:avLst/>
          </a:prstGeom>
          <a:solidFill>
            <a:schemeClr val="bg1"/>
          </a:solidFill>
        </p:spPr>
        <p:txBody>
          <a:bodyPr wrap="square" rtlCol="0">
            <a:spAutoFit/>
          </a:bodyPr>
          <a:lstStyle/>
          <a:p>
            <a:r>
              <a:rPr lang="nb-NO" sz="1200" dirty="0"/>
              <a:t>(</a:t>
            </a:r>
            <a:r>
              <a:rPr lang="nb-NO" sz="1200" dirty="0" err="1"/>
              <a:t>day</a:t>
            </a:r>
            <a:r>
              <a:rPr lang="nb-NO" sz="1200" dirty="0"/>
              <a:t>)</a:t>
            </a:r>
          </a:p>
        </p:txBody>
      </p:sp>
    </p:spTree>
    <p:extLst>
      <p:ext uri="{BB962C8B-B14F-4D97-AF65-F5344CB8AC3E}">
        <p14:creationId xmlns:p14="http://schemas.microsoft.com/office/powerpoint/2010/main" val="1120778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766CF-C6D1-E3DC-14C9-1857825DC740}"/>
              </a:ext>
            </a:extLst>
          </p:cNvPr>
          <p:cNvSpPr>
            <a:spLocks noGrp="1"/>
          </p:cNvSpPr>
          <p:nvPr>
            <p:ph type="title"/>
          </p:nvPr>
        </p:nvSpPr>
        <p:spPr/>
        <p:txBody>
          <a:bodyPr/>
          <a:lstStyle/>
          <a:p>
            <a:r>
              <a:rPr lang="nb-NO" dirty="0" err="1"/>
              <a:t>Supervisory</a:t>
            </a:r>
            <a:r>
              <a:rPr lang="nb-NO" dirty="0"/>
              <a:t> control: </a:t>
            </a:r>
            <a:r>
              <a:rPr lang="nb-NO" dirty="0" err="1"/>
              <a:t>Conventional</a:t>
            </a:r>
            <a:r>
              <a:rPr lang="nb-NO" dirty="0"/>
              <a:t> APC vs. MPC</a:t>
            </a:r>
          </a:p>
        </p:txBody>
      </p:sp>
      <p:sp>
        <p:nvSpPr>
          <p:cNvPr id="3" name="Content Placeholder 2">
            <a:extLst>
              <a:ext uri="{FF2B5EF4-FFF2-40B4-BE49-F238E27FC236}">
                <a16:creationId xmlns:a16="http://schemas.microsoft.com/office/drawing/2014/main" id="{2310CC3D-C26B-1AD0-B58C-5939B8E718A9}"/>
              </a:ext>
            </a:extLst>
          </p:cNvPr>
          <p:cNvSpPr>
            <a:spLocks noGrp="1"/>
          </p:cNvSpPr>
          <p:nvPr>
            <p:ph idx="1"/>
          </p:nvPr>
        </p:nvSpPr>
        <p:spPr/>
        <p:txBody>
          <a:bodyPr/>
          <a:lstStyle/>
          <a:p>
            <a:r>
              <a:rPr lang="en-US" dirty="0"/>
              <a:t>Need both in our toolbox</a:t>
            </a:r>
          </a:p>
          <a:p>
            <a:r>
              <a:rPr lang="en-US" dirty="0"/>
              <a:t>Conventional APC («advanced regulatory control»):</a:t>
            </a:r>
          </a:p>
          <a:p>
            <a:pPr lvl="1"/>
            <a:r>
              <a:rPr lang="en-US" dirty="0"/>
              <a:t>More general than most people think</a:t>
            </a:r>
          </a:p>
          <a:p>
            <a:pPr lvl="1"/>
            <a:r>
              <a:rPr lang="en-US" dirty="0"/>
              <a:t>In many cases it’s all you need</a:t>
            </a:r>
          </a:p>
          <a:p>
            <a:pPr lvl="1"/>
            <a:r>
              <a:rPr lang="en-US" dirty="0"/>
              <a:t>But: May get complex for larger problems</a:t>
            </a:r>
          </a:p>
          <a:p>
            <a:pPr lvl="1"/>
            <a:r>
              <a:rPr lang="en-US" dirty="0"/>
              <a:t>But: Cannot handle all cases</a:t>
            </a:r>
          </a:p>
          <a:p>
            <a:pPr lvl="1"/>
            <a:r>
              <a:rPr lang="en-US" dirty="0"/>
              <a:t>Need something before you consider a MPC project</a:t>
            </a:r>
          </a:p>
          <a:p>
            <a:r>
              <a:rPr lang="en-US" dirty="0"/>
              <a:t>MPC needed for more complex problems</a:t>
            </a:r>
          </a:p>
          <a:p>
            <a:pPr lvl="1"/>
            <a:r>
              <a:rPr lang="en-US" dirty="0"/>
              <a:t>Main problem MPC: Need dynamic model </a:t>
            </a:r>
          </a:p>
          <a:p>
            <a:pPr lvl="1"/>
            <a:r>
              <a:rPr lang="en-US" dirty="0"/>
              <a:t>Costly to implement and maintain</a:t>
            </a:r>
          </a:p>
          <a:p>
            <a:pPr lvl="1"/>
            <a:r>
              <a:rPr lang="en-US" dirty="0"/>
              <a:t>Requires experts</a:t>
            </a:r>
          </a:p>
          <a:p>
            <a:endParaRPr lang="nb-NO" dirty="0"/>
          </a:p>
          <a:p>
            <a:endParaRPr lang="nb-NO" dirty="0"/>
          </a:p>
        </p:txBody>
      </p:sp>
    </p:spTree>
    <p:extLst>
      <p:ext uri="{BB962C8B-B14F-4D97-AF65-F5344CB8AC3E}">
        <p14:creationId xmlns:p14="http://schemas.microsoft.com/office/powerpoint/2010/main" val="186265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err="1"/>
              <a:t>Conventional</a:t>
            </a:r>
            <a:r>
              <a:rPr lang="nb-NO" dirty="0"/>
              <a:t> </a:t>
            </a:r>
            <a:r>
              <a:rPr lang="nb-NO" dirty="0" err="1"/>
              <a:t>advanced</a:t>
            </a:r>
            <a:r>
              <a:rPr lang="nb-NO" dirty="0"/>
              <a:t> </a:t>
            </a:r>
            <a:r>
              <a:rPr lang="nb-NO" dirty="0" err="1"/>
              <a:t>process</a:t>
            </a:r>
            <a:r>
              <a:rPr lang="nb-NO" dirty="0"/>
              <a:t> control (APC)  </a:t>
            </a:r>
          </a:p>
        </p:txBody>
      </p:sp>
      <p:sp>
        <p:nvSpPr>
          <p:cNvPr id="3" name="Plassholder for innhold 2"/>
          <p:cNvSpPr>
            <a:spLocks noGrp="1"/>
          </p:cNvSpPr>
          <p:nvPr>
            <p:ph idx="1"/>
          </p:nvPr>
        </p:nvSpPr>
        <p:spPr/>
        <p:txBody>
          <a:bodyPr>
            <a:normAutofit lnSpcReduction="10000"/>
          </a:bodyPr>
          <a:lstStyle/>
          <a:p>
            <a:r>
              <a:rPr lang="en-US" dirty="0"/>
              <a:t>Also called: Advanced regulatory control (ARC)</a:t>
            </a:r>
          </a:p>
          <a:p>
            <a:r>
              <a:rPr lang="nb-NO" dirty="0"/>
              <a:t>«Advanced» is a relative term: </a:t>
            </a:r>
            <a:r>
              <a:rPr lang="nb-NO" dirty="0" err="1"/>
              <a:t>When</a:t>
            </a:r>
            <a:r>
              <a:rPr lang="nb-NO" dirty="0"/>
              <a:t> single-loop PID is not </a:t>
            </a:r>
            <a:r>
              <a:rPr lang="nb-NO" dirty="0" err="1"/>
              <a:t>sufficient</a:t>
            </a:r>
            <a:r>
              <a:rPr lang="nb-NO" dirty="0"/>
              <a:t>. </a:t>
            </a:r>
          </a:p>
          <a:p>
            <a:pPr marL="0" indent="0">
              <a:buNone/>
            </a:pPr>
            <a:endParaRPr lang="nb-NO" dirty="0"/>
          </a:p>
          <a:p>
            <a:r>
              <a:rPr lang="nb-NO" dirty="0" err="1"/>
              <a:t>Common</a:t>
            </a:r>
            <a:r>
              <a:rPr lang="nb-NO" dirty="0"/>
              <a:t> APC elements:</a:t>
            </a:r>
          </a:p>
          <a:p>
            <a:pPr lvl="1"/>
            <a:r>
              <a:rPr lang="nb-NO" dirty="0" err="1"/>
              <a:t>Cascade</a:t>
            </a:r>
            <a:r>
              <a:rPr lang="nb-NO" dirty="0"/>
              <a:t> </a:t>
            </a:r>
            <a:r>
              <a:rPr lang="nb-NO" dirty="0" err="1"/>
              <a:t>control</a:t>
            </a:r>
            <a:endParaRPr lang="nb-NO" dirty="0"/>
          </a:p>
          <a:p>
            <a:pPr lvl="1"/>
            <a:r>
              <a:rPr lang="nb-NO" dirty="0" err="1"/>
              <a:t>Feedforward</a:t>
            </a:r>
            <a:r>
              <a:rPr lang="nb-NO" dirty="0"/>
              <a:t> control / Ratio control</a:t>
            </a:r>
          </a:p>
          <a:p>
            <a:pPr lvl="1"/>
            <a:r>
              <a:rPr lang="nb-NO" dirty="0"/>
              <a:t>Decoupling</a:t>
            </a:r>
          </a:p>
          <a:p>
            <a:pPr lvl="1"/>
            <a:endParaRPr lang="nb-NO" dirty="0"/>
          </a:p>
          <a:p>
            <a:pPr lvl="1"/>
            <a:r>
              <a:rPr lang="nb-NO" dirty="0" err="1"/>
              <a:t>Selectors</a:t>
            </a:r>
            <a:endParaRPr lang="nb-NO" dirty="0"/>
          </a:p>
          <a:p>
            <a:pPr lvl="1"/>
            <a:r>
              <a:rPr lang="nb-NO" dirty="0"/>
              <a:t>Split range control (SRC)</a:t>
            </a:r>
          </a:p>
          <a:p>
            <a:pPr lvl="1"/>
            <a:r>
              <a:rPr lang="nb-NO" dirty="0"/>
              <a:t>Multiple </a:t>
            </a:r>
            <a:r>
              <a:rPr lang="nb-NO" dirty="0" err="1"/>
              <a:t>controllers</a:t>
            </a:r>
            <a:r>
              <a:rPr lang="nb-NO" dirty="0"/>
              <a:t> for same CV</a:t>
            </a:r>
          </a:p>
          <a:p>
            <a:pPr lvl="1"/>
            <a:r>
              <a:rPr lang="nb-NO" dirty="0" err="1"/>
              <a:t>Valve</a:t>
            </a:r>
            <a:r>
              <a:rPr lang="nb-NO" dirty="0"/>
              <a:t> (input) </a:t>
            </a:r>
            <a:r>
              <a:rPr lang="nb-NO" dirty="0" err="1"/>
              <a:t>position</a:t>
            </a:r>
            <a:r>
              <a:rPr lang="nb-NO" dirty="0"/>
              <a:t> control (VPC)</a:t>
            </a:r>
          </a:p>
          <a:p>
            <a:pPr lvl="1"/>
            <a:endParaRPr lang="nb-NO" dirty="0"/>
          </a:p>
        </p:txBody>
      </p:sp>
      <p:sp>
        <p:nvSpPr>
          <p:cNvPr id="4" name="Høyre klammeparentes 3"/>
          <p:cNvSpPr/>
          <p:nvPr/>
        </p:nvSpPr>
        <p:spPr>
          <a:xfrm>
            <a:off x="6726446" y="4549913"/>
            <a:ext cx="218365" cy="1314163"/>
          </a:xfrm>
          <a:prstGeom prst="rightBrace">
            <a:avLst>
              <a:gd name="adj1" fmla="val 0"/>
              <a:gd name="adj2" fmla="val 50000"/>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5" name="TekstSylinder 4"/>
          <p:cNvSpPr txBox="1"/>
          <p:nvPr/>
        </p:nvSpPr>
        <p:spPr>
          <a:xfrm>
            <a:off x="7240514" y="4549913"/>
            <a:ext cx="2195586" cy="707886"/>
          </a:xfrm>
          <a:prstGeom prst="rect">
            <a:avLst/>
          </a:prstGeom>
          <a:noFill/>
        </p:spPr>
        <p:txBody>
          <a:bodyPr wrap="square" rtlCol="0">
            <a:spAutoFit/>
          </a:bodyPr>
          <a:lstStyle/>
          <a:p>
            <a:r>
              <a:rPr lang="nb-NO" sz="2000" dirty="0" err="1"/>
              <a:t>Can</a:t>
            </a:r>
            <a:r>
              <a:rPr lang="nb-NO" sz="2000" dirty="0"/>
              <a:t> handle </a:t>
            </a:r>
            <a:r>
              <a:rPr lang="nb-NO" sz="2000" dirty="0" err="1"/>
              <a:t>constraint</a:t>
            </a:r>
            <a:r>
              <a:rPr lang="nb-NO" sz="2000" dirty="0"/>
              <a:t> </a:t>
            </a:r>
            <a:r>
              <a:rPr lang="nb-NO" sz="2000" dirty="0" err="1"/>
              <a:t>changes</a:t>
            </a:r>
            <a:endParaRPr lang="nb-NO" sz="2000" dirty="0"/>
          </a:p>
        </p:txBody>
      </p:sp>
    </p:spTree>
    <p:extLst>
      <p:ext uri="{BB962C8B-B14F-4D97-AF65-F5344CB8AC3E}">
        <p14:creationId xmlns:p14="http://schemas.microsoft.com/office/powerpoint/2010/main" val="9688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27D63A9-C44A-9334-640E-792278ECE828}"/>
              </a:ext>
            </a:extLst>
          </p:cNvPr>
          <p:cNvGraphicFramePr>
            <a:graphicFrameLocks noGrp="1"/>
          </p:cNvGraphicFramePr>
          <p:nvPr>
            <p:ph idx="1"/>
            <p:extLst>
              <p:ext uri="{D42A27DB-BD31-4B8C-83A1-F6EECF244321}">
                <p14:modId xmlns:p14="http://schemas.microsoft.com/office/powerpoint/2010/main" val="324332341"/>
              </p:ext>
            </p:extLst>
          </p:nvPr>
        </p:nvGraphicFramePr>
        <p:xfrm>
          <a:off x="2538730" y="371471"/>
          <a:ext cx="6710045" cy="4706579"/>
        </p:xfrm>
        <a:graphic>
          <a:graphicData uri="http://schemas.openxmlformats.org/drawingml/2006/table">
            <a:tbl>
              <a:tblPr firstRow="1" firstCol="1" bandRow="1">
                <a:tableStyleId>{5C22544A-7EE6-4342-B048-85BDC9FD1C3A}</a:tableStyleId>
              </a:tblPr>
              <a:tblGrid>
                <a:gridCol w="3499040">
                  <a:extLst>
                    <a:ext uri="{9D8B030D-6E8A-4147-A177-3AD203B41FA5}">
                      <a16:colId xmlns:a16="http://schemas.microsoft.com/office/drawing/2014/main" val="895331750"/>
                    </a:ext>
                  </a:extLst>
                </a:gridCol>
                <a:gridCol w="962961">
                  <a:extLst>
                    <a:ext uri="{9D8B030D-6E8A-4147-A177-3AD203B41FA5}">
                      <a16:colId xmlns:a16="http://schemas.microsoft.com/office/drawing/2014/main" val="4138031705"/>
                    </a:ext>
                  </a:extLst>
                </a:gridCol>
                <a:gridCol w="962961">
                  <a:extLst>
                    <a:ext uri="{9D8B030D-6E8A-4147-A177-3AD203B41FA5}">
                      <a16:colId xmlns:a16="http://schemas.microsoft.com/office/drawing/2014/main" val="2987746693"/>
                    </a:ext>
                  </a:extLst>
                </a:gridCol>
                <a:gridCol w="1285083">
                  <a:extLst>
                    <a:ext uri="{9D8B030D-6E8A-4147-A177-3AD203B41FA5}">
                      <a16:colId xmlns:a16="http://schemas.microsoft.com/office/drawing/2014/main" val="3451753802"/>
                    </a:ext>
                  </a:extLst>
                </a:gridCol>
              </a:tblGrid>
              <a:tr h="463830">
                <a:tc>
                  <a:txBody>
                    <a:bodyPr/>
                    <a:lstStyle/>
                    <a:p>
                      <a:pPr>
                        <a:lnSpc>
                          <a:spcPct val="107000"/>
                        </a:lnSpc>
                        <a:spcAft>
                          <a:spcPts val="800"/>
                        </a:spcAft>
                      </a:pPr>
                      <a:r>
                        <a:rPr lang="en-US" sz="1100">
                          <a:effectLst/>
                        </a:rPr>
                        <a:t>Standard control element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Solution to task</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Input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Output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227218"/>
                  </a:ext>
                </a:extLst>
              </a:tr>
              <a:tr h="463830">
                <a:tc>
                  <a:txBody>
                    <a:bodyPr/>
                    <a:lstStyle/>
                    <a:p>
                      <a:pPr>
                        <a:lnSpc>
                          <a:spcPct val="107000"/>
                        </a:lnSpc>
                        <a:spcAft>
                          <a:spcPts val="800"/>
                        </a:spcAft>
                      </a:pPr>
                      <a:r>
                        <a:rPr lang="en-US" sz="1100">
                          <a:effectLst/>
                        </a:rPr>
                        <a:t>E1. Linear feedback controller (PID) with anti-windup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T1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CV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MV</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9825792"/>
                  </a:ext>
                </a:extLst>
              </a:tr>
              <a:tr h="226668">
                <a:tc>
                  <a:txBody>
                    <a:bodyPr/>
                    <a:lstStyle/>
                    <a:p>
                      <a:pPr>
                        <a:lnSpc>
                          <a:spcPct val="107000"/>
                        </a:lnSpc>
                        <a:spcAft>
                          <a:spcPts val="800"/>
                        </a:spcAft>
                      </a:pPr>
                      <a:r>
                        <a:rPr lang="es-ES" sz="1100">
                          <a:effectLst/>
                        </a:rPr>
                        <a:t>E2. Cascade control.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T2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CV1, CV2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MV</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014980"/>
                  </a:ext>
                </a:extLst>
              </a:tr>
              <a:tr h="226668">
                <a:tc>
                  <a:txBody>
                    <a:bodyPr/>
                    <a:lstStyle/>
                    <a:p>
                      <a:pPr>
                        <a:lnSpc>
                          <a:spcPct val="107000"/>
                        </a:lnSpc>
                        <a:spcAft>
                          <a:spcPts val="800"/>
                        </a:spcAft>
                      </a:pPr>
                      <a:r>
                        <a:rPr lang="es-ES" sz="1100">
                          <a:effectLst/>
                        </a:rPr>
                        <a:t>E3. </a:t>
                      </a:r>
                      <a:r>
                        <a:rPr lang="en-US" sz="1100">
                          <a:effectLst/>
                        </a:rPr>
                        <a:t>Feedforward control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T3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DV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a:effectLst/>
                        </a:rPr>
                        <a:t>MV</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1162986"/>
                  </a:ext>
                </a:extLst>
              </a:tr>
              <a:tr h="226668">
                <a:tc>
                  <a:txBody>
                    <a:bodyPr/>
                    <a:lstStyle/>
                    <a:p>
                      <a:pPr>
                        <a:lnSpc>
                          <a:spcPct val="107000"/>
                        </a:lnSpc>
                        <a:spcAft>
                          <a:spcPts val="800"/>
                        </a:spcAft>
                      </a:pPr>
                      <a:r>
                        <a:rPr lang="en-US" sz="1100">
                          <a:effectLst/>
                        </a:rPr>
                        <a:t>E4. Decoupling element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T4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MV</a:t>
                      </a:r>
                      <a:r>
                        <a:rPr lang="en-US" sz="1100" baseline="-25000">
                          <a:effectLst/>
                        </a:rPr>
                        <a:t>d</a:t>
                      </a:r>
                      <a:r>
                        <a:rPr lang="en-US"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MV</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0967158"/>
                  </a:ext>
                </a:extLst>
              </a:tr>
              <a:tr h="463830">
                <a:tc>
                  <a:txBody>
                    <a:bodyPr/>
                    <a:lstStyle/>
                    <a:p>
                      <a:pPr>
                        <a:lnSpc>
                          <a:spcPct val="107000"/>
                        </a:lnSpc>
                        <a:spcAft>
                          <a:spcPts val="800"/>
                        </a:spcAft>
                      </a:pPr>
                      <a:r>
                        <a:rPr lang="en-US" sz="1100">
                          <a:effectLst/>
                        </a:rPr>
                        <a:t>E5. Ratio control</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T3, T4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SP, DV  or MV</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MV</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4715108"/>
                  </a:ext>
                </a:extLst>
              </a:tr>
              <a:tr h="226668">
                <a:tc>
                  <a:txBody>
                    <a:bodyPr/>
                    <a:lstStyle/>
                    <a:p>
                      <a:pPr>
                        <a:lnSpc>
                          <a:spcPct val="107000"/>
                        </a:lnSpc>
                        <a:spcAft>
                          <a:spcPts val="800"/>
                        </a:spcAft>
                      </a:pPr>
                      <a:r>
                        <a:rPr lang="en-US" sz="1100">
                          <a:effectLst/>
                        </a:rPr>
                        <a:t>E6. Nonlinear element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T5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u (scalar)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y=f(u)</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448238"/>
                  </a:ext>
                </a:extLst>
              </a:tr>
              <a:tr h="311692">
                <a:tc>
                  <a:txBody>
                    <a:bodyPr/>
                    <a:lstStyle/>
                    <a:p>
                      <a:pPr>
                        <a:lnSpc>
                          <a:spcPct val="107000"/>
                        </a:lnSpc>
                        <a:spcAft>
                          <a:spcPts val="800"/>
                        </a:spcAft>
                      </a:pPr>
                      <a:r>
                        <a:rPr lang="de-DE" sz="1100">
                          <a:effectLst/>
                        </a:rPr>
                        <a:t>E7. Calculation block</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T2, T3, T4, T5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u</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y=f(u)</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8302997"/>
                  </a:ext>
                </a:extLst>
              </a:tr>
              <a:tr h="226668">
                <a:tc>
                  <a:txBody>
                    <a:bodyPr/>
                    <a:lstStyle/>
                    <a:p>
                      <a:pPr>
                        <a:lnSpc>
                          <a:spcPct val="107000"/>
                        </a:lnSpc>
                        <a:spcAft>
                          <a:spcPts val="800"/>
                        </a:spcAft>
                      </a:pPr>
                      <a:r>
                        <a:rPr lang="de-DE" sz="1100">
                          <a:effectLst/>
                        </a:rPr>
                        <a:t>E8. </a:t>
                      </a:r>
                      <a:r>
                        <a:rPr lang="fr-FR" sz="1100">
                          <a:effectLst/>
                        </a:rPr>
                        <a:t>Split-range control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TS1. TS4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CV</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e-DE" sz="1100">
                          <a:effectLst/>
                        </a:rPr>
                        <a:t>MV1, MV2,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1176514"/>
                  </a:ext>
                </a:extLst>
              </a:tr>
              <a:tr h="226668">
                <a:tc>
                  <a:txBody>
                    <a:bodyPr/>
                    <a:lstStyle/>
                    <a:p>
                      <a:pPr>
                        <a:lnSpc>
                          <a:spcPct val="107000"/>
                        </a:lnSpc>
                        <a:spcAft>
                          <a:spcPts val="800"/>
                        </a:spcAft>
                      </a:pPr>
                      <a:r>
                        <a:rPr lang="en-US" sz="1100">
                          <a:effectLst/>
                        </a:rPr>
                        <a:t>E9. Multiple controllers for the same CV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TS1, TS4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CV</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MV1, MV2,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4715421"/>
                  </a:ext>
                </a:extLst>
              </a:tr>
              <a:tr h="241989">
                <a:tc>
                  <a:txBody>
                    <a:bodyPr/>
                    <a:lstStyle/>
                    <a:p>
                      <a:pPr>
                        <a:lnSpc>
                          <a:spcPct val="107000"/>
                        </a:lnSpc>
                        <a:spcAft>
                          <a:spcPts val="800"/>
                        </a:spcAft>
                      </a:pPr>
                      <a:r>
                        <a:rPr lang="en-US" sz="1100">
                          <a:effectLst/>
                        </a:rPr>
                        <a:t>E10. Valve (input) position control (VPC)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T6, TS1, TS4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CV=MV1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MV2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4980150"/>
                  </a:ext>
                </a:extLst>
              </a:tr>
              <a:tr h="721396">
                <a:tc>
                  <a:txBody>
                    <a:bodyPr/>
                    <a:lstStyle/>
                    <a:p>
                      <a:pPr>
                        <a:lnSpc>
                          <a:spcPct val="107000"/>
                        </a:lnSpc>
                        <a:spcAft>
                          <a:spcPts val="800"/>
                        </a:spcAft>
                        <a:tabLst>
                          <a:tab pos="457200" algn="l"/>
                        </a:tabLst>
                      </a:pPr>
                      <a:r>
                        <a:rPr lang="en-US" sz="1100">
                          <a:effectLst/>
                        </a:rPr>
                        <a:t>E11. Selector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457200" algn="l"/>
                        </a:tabLst>
                      </a:pPr>
                      <a:r>
                        <a:rPr lang="en-US" sz="1100">
                          <a:effectLst/>
                        </a:rPr>
                        <a:t>TS2, TS4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457200" algn="l"/>
                        </a:tabLst>
                      </a:pPr>
                      <a:r>
                        <a:rPr lang="en-US" sz="1100" dirty="0">
                          <a:effectLst/>
                        </a:rPr>
                        <a:t>CV1, CV2, …</a:t>
                      </a:r>
                    </a:p>
                    <a:p>
                      <a:pPr>
                        <a:lnSpc>
                          <a:spcPct val="107000"/>
                        </a:lnSpc>
                        <a:spcAft>
                          <a:spcPts val="800"/>
                        </a:spcAft>
                        <a:tabLst>
                          <a:tab pos="457200" algn="l"/>
                        </a:tabLst>
                      </a:pPr>
                      <a:r>
                        <a:rPr lang="en-US" sz="1100" dirty="0">
                          <a:effectLst/>
                        </a:rPr>
                        <a:t>(MV1, MV2,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tabLst>
                          <a:tab pos="457200" algn="l"/>
                        </a:tabLst>
                      </a:pPr>
                      <a:r>
                        <a:rPr lang="en-US" sz="1100">
                          <a:effectLst/>
                        </a:rPr>
                        <a:t>MV</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9242450"/>
                  </a:ext>
                </a:extLst>
              </a:tr>
              <a:tr h="226668">
                <a:tc>
                  <a:txBody>
                    <a:bodyPr/>
                    <a:lstStyle/>
                    <a:p>
                      <a:pPr>
                        <a:lnSpc>
                          <a:spcPct val="107000"/>
                        </a:lnSpc>
                        <a:spcAft>
                          <a:spcPts val="800"/>
                        </a:spcAft>
                      </a:pPr>
                      <a:r>
                        <a:rPr lang="en-US" sz="1100">
                          <a:effectLst/>
                        </a:rPr>
                        <a:t>E12. Gain scheduling</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T5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dirty="0">
                          <a:effectLst/>
                        </a:rPr>
                        <a:t>CV</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MV</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9406059"/>
                  </a:ext>
                </a:extLst>
              </a:tr>
              <a:tr h="226668">
                <a:tc>
                  <a:txBody>
                    <a:bodyPr/>
                    <a:lstStyle/>
                    <a:p>
                      <a:pPr>
                        <a:lnSpc>
                          <a:spcPct val="107000"/>
                        </a:lnSpc>
                        <a:spcAft>
                          <a:spcPts val="800"/>
                        </a:spcAft>
                      </a:pPr>
                      <a:r>
                        <a:rPr lang="en-US" sz="1100">
                          <a:effectLst/>
                        </a:rPr>
                        <a:t>E13. Simple dynamic element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T11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u</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y (=u static)</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6081870"/>
                  </a:ext>
                </a:extLst>
              </a:tr>
              <a:tr h="226668">
                <a:tc>
                  <a:txBody>
                    <a:bodyPr/>
                    <a:lstStyle/>
                    <a:p>
                      <a:pPr>
                        <a:lnSpc>
                          <a:spcPct val="107000"/>
                        </a:lnSpc>
                        <a:spcAft>
                          <a:spcPts val="800"/>
                        </a:spcAft>
                      </a:pPr>
                      <a:r>
                        <a:rPr lang="en-US" sz="1100">
                          <a:effectLst/>
                        </a:rPr>
                        <a:t>E14. Soft sensor (static calculation block)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T12</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u</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dirty="0">
                          <a:effectLst/>
                        </a:rPr>
                        <a:t>CV=f(u)</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0533560"/>
                  </a:ext>
                </a:extLst>
              </a:tr>
            </a:tbl>
          </a:graphicData>
        </a:graphic>
      </p:graphicFrame>
      <p:sp>
        <p:nvSpPr>
          <p:cNvPr id="5" name="Rectangle 1">
            <a:extLst>
              <a:ext uri="{FF2B5EF4-FFF2-40B4-BE49-F238E27FC236}">
                <a16:creationId xmlns:a16="http://schemas.microsoft.com/office/drawing/2014/main" id="{8C82BF00-9E58-1E16-5F9C-176357FD5C09}"/>
              </a:ext>
            </a:extLst>
          </p:cNvPr>
          <p:cNvSpPr>
            <a:spLocks noChangeArrowheads="1"/>
          </p:cNvSpPr>
          <p:nvPr/>
        </p:nvSpPr>
        <p:spPr bwMode="auto">
          <a:xfrm>
            <a:off x="3595688" y="1660916"/>
            <a:ext cx="16361804" cy="60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b-NO"/>
          </a:p>
        </p:txBody>
      </p:sp>
      <p:sp>
        <p:nvSpPr>
          <p:cNvPr id="8" name="TextBox 7">
            <a:extLst>
              <a:ext uri="{FF2B5EF4-FFF2-40B4-BE49-F238E27FC236}">
                <a16:creationId xmlns:a16="http://schemas.microsoft.com/office/drawing/2014/main" id="{F04E3EF6-333C-8630-BA49-4CE8D0666BAE}"/>
              </a:ext>
            </a:extLst>
          </p:cNvPr>
          <p:cNvSpPr txBox="1"/>
          <p:nvPr/>
        </p:nvSpPr>
        <p:spPr>
          <a:xfrm>
            <a:off x="3414496" y="5225659"/>
            <a:ext cx="5363007" cy="584775"/>
          </a:xfrm>
          <a:prstGeom prst="rect">
            <a:avLst/>
          </a:prstGeom>
          <a:noFill/>
        </p:spPr>
        <p:txBody>
          <a:bodyPr wrap="none" rtlCol="0">
            <a:spAutoFit/>
          </a:bodyPr>
          <a:lstStyle/>
          <a:p>
            <a:r>
              <a:rPr lang="nb-NO" sz="3200" dirty="0"/>
              <a:t>Standard APC control elements</a:t>
            </a:r>
          </a:p>
        </p:txBody>
      </p:sp>
    </p:spTree>
    <p:extLst>
      <p:ext uri="{BB962C8B-B14F-4D97-AF65-F5344CB8AC3E}">
        <p14:creationId xmlns:p14="http://schemas.microsoft.com/office/powerpoint/2010/main" val="21123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878373" y="0"/>
            <a:ext cx="5313627" cy="6866626"/>
          </a:xfrm>
          <a:prstGeom prst="rect">
            <a:avLst/>
          </a:prstGeom>
        </p:spPr>
      </p:pic>
      <p:sp>
        <p:nvSpPr>
          <p:cNvPr id="7" name="TextBox 6"/>
          <p:cNvSpPr txBox="1"/>
          <p:nvPr/>
        </p:nvSpPr>
        <p:spPr>
          <a:xfrm>
            <a:off x="8966923" y="1076265"/>
            <a:ext cx="1496179" cy="400110"/>
          </a:xfrm>
          <a:prstGeom prst="rect">
            <a:avLst/>
          </a:prstGeom>
          <a:noFill/>
        </p:spPr>
        <p:txBody>
          <a:bodyPr wrap="none" rtlCol="0">
            <a:spAutoFit/>
          </a:bodyPr>
          <a:lstStyle/>
          <a:p>
            <a:r>
              <a:rPr lang="en-GB" sz="2000" b="1" dirty="0">
                <a:solidFill>
                  <a:srgbClr val="FF0000"/>
                </a:solidFill>
                <a:effectLst>
                  <a:outerShdw blurRad="38100" dist="38100" dir="2700000" algn="tl">
                    <a:srgbClr val="000000">
                      <a:alpha val="43137"/>
                    </a:srgbClr>
                  </a:outerShdw>
                </a:effectLst>
              </a:rPr>
              <a:t>Trondheim</a:t>
            </a:r>
          </a:p>
        </p:txBody>
      </p:sp>
      <p:cxnSp>
        <p:nvCxnSpPr>
          <p:cNvPr id="9" name="Straight Arrow Connector 8"/>
          <p:cNvCxnSpPr/>
          <p:nvPr/>
        </p:nvCxnSpPr>
        <p:spPr>
          <a:xfrm>
            <a:off x="9944100" y="1476375"/>
            <a:ext cx="600075" cy="904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b="17786"/>
          <a:stretch/>
        </p:blipFill>
        <p:spPr>
          <a:xfrm>
            <a:off x="842777" y="3246368"/>
            <a:ext cx="5828659" cy="3194655"/>
          </a:xfrm>
          <a:prstGeom prst="rect">
            <a:avLst/>
          </a:prstGeom>
        </p:spPr>
      </p:pic>
      <p:cxnSp>
        <p:nvCxnSpPr>
          <p:cNvPr id="3" name="Straight Connector 2"/>
          <p:cNvCxnSpPr/>
          <p:nvPr/>
        </p:nvCxnSpPr>
        <p:spPr>
          <a:xfrm>
            <a:off x="10682343" y="1317956"/>
            <a:ext cx="1434353"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752220" y="981397"/>
            <a:ext cx="1364476" cy="369332"/>
          </a:xfrm>
          <a:prstGeom prst="rect">
            <a:avLst/>
          </a:prstGeom>
          <a:noFill/>
        </p:spPr>
        <p:txBody>
          <a:bodyPr wrap="none" rtlCol="0">
            <a:spAutoFit/>
          </a:bodyPr>
          <a:lstStyle/>
          <a:p>
            <a:r>
              <a:rPr lang="nb-NO" dirty="0"/>
              <a:t>Arctic </a:t>
            </a:r>
            <a:r>
              <a:rPr lang="nb-NO" dirty="0" err="1"/>
              <a:t>circle</a:t>
            </a:r>
            <a:endParaRPr lang="nb-NO" dirty="0"/>
          </a:p>
        </p:txBody>
      </p:sp>
      <p:pic>
        <p:nvPicPr>
          <p:cNvPr id="10" name="Picture 19" descr="290px-Geirangerfjord_from_Flydalsjuvet">
            <a:extLst>
              <a:ext uri="{FF2B5EF4-FFF2-40B4-BE49-F238E27FC236}">
                <a16:creationId xmlns:a16="http://schemas.microsoft.com/office/drawing/2014/main" id="{39F552C7-221E-4A29-A2D6-05705EB17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380" y="-79583"/>
            <a:ext cx="3608508" cy="271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653988C-AE24-45D9-9015-F446932FD674}"/>
              </a:ext>
            </a:extLst>
          </p:cNvPr>
          <p:cNvSpPr txBox="1"/>
          <p:nvPr/>
        </p:nvSpPr>
        <p:spPr>
          <a:xfrm>
            <a:off x="4010693" y="2288104"/>
            <a:ext cx="1607941" cy="369332"/>
          </a:xfrm>
          <a:prstGeom prst="rect">
            <a:avLst/>
          </a:prstGeom>
          <a:noFill/>
        </p:spPr>
        <p:txBody>
          <a:bodyPr wrap="none" rtlCol="0">
            <a:spAutoFit/>
          </a:bodyPr>
          <a:lstStyle/>
          <a:p>
            <a:r>
              <a:rPr lang="nb-NO" dirty="0">
                <a:solidFill>
                  <a:schemeClr val="bg1"/>
                </a:solidFill>
              </a:rPr>
              <a:t>Geiranger fjord</a:t>
            </a:r>
          </a:p>
        </p:txBody>
      </p:sp>
      <p:sp>
        <p:nvSpPr>
          <p:cNvPr id="13" name="TextBox 12">
            <a:extLst>
              <a:ext uri="{FF2B5EF4-FFF2-40B4-BE49-F238E27FC236}">
                <a16:creationId xmlns:a16="http://schemas.microsoft.com/office/drawing/2014/main" id="{16E79CC2-969D-4ADB-9808-9D8E80132910}"/>
              </a:ext>
            </a:extLst>
          </p:cNvPr>
          <p:cNvSpPr txBox="1"/>
          <p:nvPr/>
        </p:nvSpPr>
        <p:spPr>
          <a:xfrm>
            <a:off x="1508603" y="6071691"/>
            <a:ext cx="1198983" cy="369332"/>
          </a:xfrm>
          <a:prstGeom prst="rect">
            <a:avLst/>
          </a:prstGeom>
          <a:noFill/>
        </p:spPr>
        <p:txBody>
          <a:bodyPr wrap="none" rtlCol="0">
            <a:spAutoFit/>
          </a:bodyPr>
          <a:lstStyle/>
          <a:p>
            <a:r>
              <a:rPr lang="nb-NO" dirty="0">
                <a:solidFill>
                  <a:schemeClr val="bg1"/>
                </a:solidFill>
              </a:rPr>
              <a:t>Trondheim</a:t>
            </a:r>
          </a:p>
        </p:txBody>
      </p:sp>
      <p:cxnSp>
        <p:nvCxnSpPr>
          <p:cNvPr id="15" name="Straight Arrow Connector 14">
            <a:extLst>
              <a:ext uri="{FF2B5EF4-FFF2-40B4-BE49-F238E27FC236}">
                <a16:creationId xmlns:a16="http://schemas.microsoft.com/office/drawing/2014/main" id="{9E772B12-C16B-4F3A-BC45-BAE07F7F6691}"/>
              </a:ext>
            </a:extLst>
          </p:cNvPr>
          <p:cNvCxnSpPr>
            <a:cxnSpLocks/>
          </p:cNvCxnSpPr>
          <p:nvPr/>
        </p:nvCxnSpPr>
        <p:spPr>
          <a:xfrm>
            <a:off x="7483354" y="2366442"/>
            <a:ext cx="2575893" cy="5268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20" descr="midnattsol">
            <a:extLst>
              <a:ext uri="{FF2B5EF4-FFF2-40B4-BE49-F238E27FC236}">
                <a16:creationId xmlns:a16="http://schemas.microsoft.com/office/drawing/2014/main" id="{8F65B9A9-F994-4181-940E-EBFC7ED917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54" y="227490"/>
            <a:ext cx="3470061" cy="271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952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FF2E-E6AC-4BDE-B9B8-C2127C6C43C7}"/>
              </a:ext>
            </a:extLst>
          </p:cNvPr>
          <p:cNvSpPr>
            <a:spLocks noGrp="1"/>
          </p:cNvSpPr>
          <p:nvPr>
            <p:ph type="title"/>
          </p:nvPr>
        </p:nvSpPr>
        <p:spPr/>
        <p:txBody>
          <a:bodyPr/>
          <a:lstStyle/>
          <a:p>
            <a:r>
              <a:rPr lang="nb-NO" dirty="0" err="1"/>
              <a:t>Conventional</a:t>
            </a:r>
            <a:r>
              <a:rPr lang="nb-NO" dirty="0"/>
              <a:t> «Advanced» </a:t>
            </a:r>
            <a:r>
              <a:rPr lang="nb-NO" dirty="0" err="1"/>
              <a:t>process</a:t>
            </a:r>
            <a:r>
              <a:rPr lang="nb-NO" dirty="0"/>
              <a:t> control (APC)</a:t>
            </a:r>
          </a:p>
        </p:txBody>
      </p:sp>
      <p:sp>
        <p:nvSpPr>
          <p:cNvPr id="3" name="Content Placeholder 2">
            <a:extLst>
              <a:ext uri="{FF2B5EF4-FFF2-40B4-BE49-F238E27FC236}">
                <a16:creationId xmlns:a16="http://schemas.microsoft.com/office/drawing/2014/main" id="{5B3D3D9D-7187-48EA-BEEC-DF17BC3582F0}"/>
              </a:ext>
            </a:extLst>
          </p:cNvPr>
          <p:cNvSpPr>
            <a:spLocks noGrp="1"/>
          </p:cNvSpPr>
          <p:nvPr>
            <p:ph idx="1"/>
          </p:nvPr>
        </p:nvSpPr>
        <p:spPr>
          <a:xfrm>
            <a:off x="526457" y="1290047"/>
            <a:ext cx="10972800" cy="4525963"/>
          </a:xfrm>
        </p:spPr>
        <p:txBody>
          <a:bodyPr>
            <a:normAutofit/>
          </a:bodyPr>
          <a:lstStyle/>
          <a:p>
            <a:pPr lvl="1"/>
            <a:r>
              <a:rPr lang="en-US" dirty="0"/>
              <a:t>Extensively used by industry</a:t>
            </a:r>
          </a:p>
          <a:p>
            <a:pPr lvl="2"/>
            <a:r>
              <a:rPr lang="en-US" dirty="0"/>
              <a:t>Has been around since 1930’s</a:t>
            </a:r>
          </a:p>
          <a:p>
            <a:pPr lvl="2"/>
            <a:r>
              <a:rPr lang="en-US" dirty="0"/>
              <a:t>Present form: Since 1960’s</a:t>
            </a:r>
          </a:p>
          <a:p>
            <a:pPr lvl="2"/>
            <a:r>
              <a:rPr lang="en-US" dirty="0"/>
              <a:t>Supported by all control vendors (Honeywell, Yokogawa, ABB, etc.) </a:t>
            </a:r>
          </a:p>
          <a:p>
            <a:pPr lvl="1"/>
            <a:r>
              <a:rPr lang="en-US" dirty="0"/>
              <a:t>Literature</a:t>
            </a:r>
          </a:p>
          <a:p>
            <a:pPr lvl="2"/>
            <a:r>
              <a:rPr lang="en-US" dirty="0"/>
              <a:t>Industry: Book by Donald Eckman (1945) and books by Greg Shinskey (1967-1981)</a:t>
            </a:r>
          </a:p>
          <a:p>
            <a:pPr lvl="2"/>
            <a:r>
              <a:rPr lang="en-US" dirty="0"/>
              <a:t>Almost completely ignored by academic researchers (except Luyben case studies)</a:t>
            </a:r>
          </a:p>
          <a:p>
            <a:pPr lvl="1"/>
            <a:r>
              <a:rPr lang="en-US" dirty="0"/>
              <a:t>Problem for engineers: Lack of theory and design methods</a:t>
            </a:r>
          </a:p>
          <a:p>
            <a:pPr lvl="1"/>
            <a:r>
              <a:rPr lang="en-US" dirty="0"/>
              <a:t>Main fundamental limitation: Based on single-loop (need to choose pairing)</a:t>
            </a:r>
          </a:p>
        </p:txBody>
      </p:sp>
      <p:pic>
        <p:nvPicPr>
          <p:cNvPr id="4" name="Picture 2">
            <a:extLst>
              <a:ext uri="{FF2B5EF4-FFF2-40B4-BE49-F238E27FC236}">
                <a16:creationId xmlns:a16="http://schemas.microsoft.com/office/drawing/2014/main" id="{A5D4AD2D-DCC1-DCE1-0462-A7AA3072F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483" y="4603898"/>
            <a:ext cx="1534211" cy="332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B2C6B19-62E6-2D62-A970-EACBE20F2E2A}"/>
              </a:ext>
            </a:extLst>
          </p:cNvPr>
          <p:cNvPicPr>
            <a:picLocks noChangeAspect="1"/>
          </p:cNvPicPr>
          <p:nvPr/>
        </p:nvPicPr>
        <p:blipFill>
          <a:blip r:embed="rId3"/>
          <a:stretch>
            <a:fillRect/>
          </a:stretch>
        </p:blipFill>
        <p:spPr>
          <a:xfrm>
            <a:off x="4505946" y="4697608"/>
            <a:ext cx="2681663" cy="2098693"/>
          </a:xfrm>
          <a:prstGeom prst="rect">
            <a:avLst/>
          </a:prstGeom>
        </p:spPr>
      </p:pic>
    </p:spTree>
    <p:extLst>
      <p:ext uri="{BB962C8B-B14F-4D97-AF65-F5344CB8AC3E}">
        <p14:creationId xmlns:p14="http://schemas.microsoft.com/office/powerpoint/2010/main" val="385721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txBox="1">
            <a:spLocks noGrp="1"/>
          </p:cNvSpPr>
          <p:nvPr/>
        </p:nvSpPr>
        <p:spPr bwMode="auto">
          <a:xfrm>
            <a:off x="8458200" y="6243638"/>
            <a:ext cx="1905000" cy="457200"/>
          </a:xfrm>
          <a:prstGeom prst="rect">
            <a:avLst/>
          </a:prstGeom>
          <a:noFill/>
          <a:ln>
            <a:miter lim="800000"/>
            <a:headEnd/>
            <a:tailEnd/>
          </a:ln>
        </p:spPr>
        <p:txBody>
          <a:bodyPr/>
          <a:lstStyle/>
          <a:p>
            <a:pPr algn="r">
              <a:defRPr/>
            </a:pPr>
            <a:endParaRPr lang="nn-NO" sz="1400"/>
          </a:p>
          <a:p>
            <a:pPr algn="r">
              <a:defRPr/>
            </a:pPr>
            <a:r>
              <a:rPr lang="nn-NO" sz="1400"/>
              <a:t> </a:t>
            </a:r>
          </a:p>
          <a:p>
            <a:pPr algn="r">
              <a:defRPr/>
            </a:pPr>
            <a:endParaRPr lang="nn-NO" sz="1400"/>
          </a:p>
        </p:txBody>
      </p:sp>
      <p:sp>
        <p:nvSpPr>
          <p:cNvPr id="4" name="Footer Placeholder 4"/>
          <p:cNvSpPr txBox="1">
            <a:spLocks noGrp="1"/>
          </p:cNvSpPr>
          <p:nvPr/>
        </p:nvSpPr>
        <p:spPr bwMode="auto">
          <a:xfrm>
            <a:off x="2438400" y="6248400"/>
            <a:ext cx="2895600" cy="457200"/>
          </a:xfrm>
          <a:prstGeom prst="rect">
            <a:avLst/>
          </a:prstGeom>
          <a:noFill/>
          <a:ln>
            <a:miter lim="800000"/>
            <a:headEnd/>
            <a:tailEnd/>
          </a:ln>
        </p:spPr>
        <p:txBody>
          <a:bodyPr/>
          <a:lstStyle/>
          <a:p>
            <a:pPr>
              <a:defRPr/>
            </a:pPr>
            <a:endParaRPr lang="nn-NO" sz="1400"/>
          </a:p>
          <a:p>
            <a:pPr>
              <a:defRPr/>
            </a:pPr>
            <a:endParaRPr lang="nn-NO" sz="1400"/>
          </a:p>
        </p:txBody>
      </p:sp>
      <p:sp>
        <p:nvSpPr>
          <p:cNvPr id="19460" name="Rectangle 2"/>
          <p:cNvSpPr>
            <a:spLocks noGrp="1" noChangeArrowheads="1"/>
          </p:cNvSpPr>
          <p:nvPr>
            <p:ph type="body" idx="4294967295"/>
          </p:nvPr>
        </p:nvSpPr>
        <p:spPr>
          <a:xfrm>
            <a:off x="1657350" y="950119"/>
            <a:ext cx="8324850" cy="5562600"/>
          </a:xfrm>
        </p:spPr>
        <p:txBody>
          <a:bodyPr/>
          <a:lstStyle/>
          <a:p>
            <a:pPr marL="0" indent="0">
              <a:buNone/>
            </a:pPr>
            <a:r>
              <a:rPr lang="en-US" altLang="nb-NO" dirty="0"/>
              <a:t>Alan Foss (“Critique of chemical process control theory”, </a:t>
            </a:r>
            <a:r>
              <a:rPr lang="en-US" altLang="nb-NO" dirty="0" err="1"/>
              <a:t>AIChE</a:t>
            </a:r>
            <a:r>
              <a:rPr lang="en-US" altLang="nb-NO" dirty="0"/>
              <a:t> Journal,1973):</a:t>
            </a:r>
          </a:p>
          <a:p>
            <a:endParaRPr lang="en-US" altLang="nb-NO" dirty="0"/>
          </a:p>
          <a:p>
            <a:pPr>
              <a:buFontTx/>
              <a:buNone/>
            </a:pPr>
            <a:r>
              <a:rPr lang="en-US" altLang="nb-NO" sz="1800" i="1" dirty="0"/>
              <a:t>The central issue to be resolved ... is the determination of </a:t>
            </a:r>
            <a:r>
              <a:rPr lang="en-US" altLang="nb-NO" sz="1800" i="1" dirty="0">
                <a:highlight>
                  <a:srgbClr val="FFFF00"/>
                </a:highlight>
              </a:rPr>
              <a:t>control system structure</a:t>
            </a:r>
            <a:r>
              <a:rPr lang="en-US" altLang="nb-NO" sz="1800" i="1" dirty="0"/>
              <a:t>. </a:t>
            </a:r>
            <a:r>
              <a:rPr lang="en-US" altLang="nb-NO" sz="1800" b="1" i="1" dirty="0">
                <a:solidFill>
                  <a:srgbClr val="FF3300"/>
                </a:solidFill>
              </a:rPr>
              <a:t>Which variables should be measured, which inputs should be manipulated and which links should be made between the two sets?</a:t>
            </a:r>
            <a:r>
              <a:rPr lang="en-US" altLang="nb-NO" sz="1800" i="1" dirty="0"/>
              <a:t> There is more than a suspicion that </a:t>
            </a:r>
            <a:r>
              <a:rPr lang="en-US" altLang="nb-NO" sz="1800" i="1" dirty="0">
                <a:highlight>
                  <a:srgbClr val="FFFF00"/>
                </a:highlight>
              </a:rPr>
              <a:t>the work of a genius is needed here</a:t>
            </a:r>
            <a:r>
              <a:rPr lang="en-US" altLang="nb-NO" sz="1800" i="1" dirty="0"/>
              <a:t>, for without it the control configuration problem will likely remain in a primitive, hazily stated and wholly unmanageable form. The gap is present indeed, but contrary to the views of many, it is the theoretician who must close it.</a:t>
            </a:r>
          </a:p>
          <a:p>
            <a:pPr>
              <a:buFontTx/>
              <a:buNone/>
            </a:pPr>
            <a:endParaRPr lang="en-US" altLang="nb-NO" dirty="0"/>
          </a:p>
        </p:txBody>
      </p:sp>
      <p:pic>
        <p:nvPicPr>
          <p:cNvPr id="2050" name="Picture 2" descr="Alan Foss">
            <a:extLst>
              <a:ext uri="{FF2B5EF4-FFF2-40B4-BE49-F238E27FC236}">
                <a16:creationId xmlns:a16="http://schemas.microsoft.com/office/drawing/2014/main" id="{0BCC2A0E-BA78-434D-92C8-E56E0B8B2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26" y="1028700"/>
            <a:ext cx="1647825" cy="240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905D51-3D98-F64D-B3C8-6BB6601DCBB7}"/>
              </a:ext>
            </a:extLst>
          </p:cNvPr>
          <p:cNvSpPr txBox="1"/>
          <p:nvPr/>
        </p:nvSpPr>
        <p:spPr>
          <a:xfrm>
            <a:off x="1541721" y="5188688"/>
            <a:ext cx="5805377" cy="923330"/>
          </a:xfrm>
          <a:prstGeom prst="rect">
            <a:avLst/>
          </a:prstGeom>
          <a:noFill/>
        </p:spPr>
        <p:txBody>
          <a:bodyPr wrap="square" rtlCol="0">
            <a:spAutoFit/>
          </a:bodyPr>
          <a:lstStyle/>
          <a:p>
            <a:r>
              <a:rPr lang="nb-NO" dirty="0" err="1"/>
              <a:t>Some</a:t>
            </a:r>
            <a:r>
              <a:rPr lang="nb-NO" dirty="0"/>
              <a:t> </a:t>
            </a:r>
            <a:r>
              <a:rPr lang="nb-NO" dirty="0" err="1"/>
              <a:t>academic</a:t>
            </a:r>
            <a:r>
              <a:rPr lang="nb-NO" dirty="0"/>
              <a:t> </a:t>
            </a:r>
            <a:r>
              <a:rPr lang="nb-NO" dirty="0" err="1"/>
              <a:t>interest</a:t>
            </a:r>
            <a:r>
              <a:rPr lang="nb-NO" dirty="0"/>
              <a:t>: </a:t>
            </a:r>
          </a:p>
          <a:p>
            <a:pPr marL="285750" indent="-285750">
              <a:buFont typeface="Arial" panose="020B0604020202020204" pitchFamily="34" charset="0"/>
              <a:buChar char="•"/>
            </a:pPr>
            <a:r>
              <a:rPr lang="nb-NO" dirty="0" err="1"/>
              <a:t>Stephanoplous</a:t>
            </a:r>
            <a:r>
              <a:rPr lang="nb-NO" dirty="0"/>
              <a:t>, Morari, Skogestad</a:t>
            </a:r>
          </a:p>
          <a:p>
            <a:pPr marL="285750" indent="-285750">
              <a:buFont typeface="Arial" panose="020B0604020202020204" pitchFamily="34" charset="0"/>
              <a:buChar char="•"/>
            </a:pPr>
            <a:r>
              <a:rPr lang="nb-NO" dirty="0"/>
              <a:t>Balchen, </a:t>
            </a:r>
            <a:r>
              <a:rPr lang="nb-NO" dirty="0" err="1"/>
              <a:t>Åstrøm</a:t>
            </a:r>
            <a:r>
              <a:rPr lang="nb-NO" dirty="0"/>
              <a:t>, Hägglund</a:t>
            </a:r>
          </a:p>
        </p:txBody>
      </p:sp>
    </p:spTree>
    <p:extLst>
      <p:ext uri="{BB962C8B-B14F-4D97-AF65-F5344CB8AC3E}">
        <p14:creationId xmlns:p14="http://schemas.microsoft.com/office/powerpoint/2010/main" val="44227713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620B-BFF9-D39E-AED4-CD4583DCFB57}"/>
              </a:ext>
            </a:extLst>
          </p:cNvPr>
          <p:cNvSpPr>
            <a:spLocks noGrp="1"/>
          </p:cNvSpPr>
          <p:nvPr>
            <p:ph type="title"/>
          </p:nvPr>
        </p:nvSpPr>
        <p:spPr/>
        <p:txBody>
          <a:bodyPr/>
          <a:lstStyle/>
          <a:p>
            <a:r>
              <a:rPr lang="nb-NO" dirty="0"/>
              <a:t>Rest of </a:t>
            </a:r>
            <a:r>
              <a:rPr lang="nb-NO" dirty="0" err="1"/>
              <a:t>the</a:t>
            </a:r>
            <a:r>
              <a:rPr lang="nb-NO" dirty="0"/>
              <a:t> talk </a:t>
            </a:r>
          </a:p>
        </p:txBody>
      </p:sp>
      <p:sp>
        <p:nvSpPr>
          <p:cNvPr id="3" name="Content Placeholder 2">
            <a:extLst>
              <a:ext uri="{FF2B5EF4-FFF2-40B4-BE49-F238E27FC236}">
                <a16:creationId xmlns:a16="http://schemas.microsoft.com/office/drawing/2014/main" id="{2A0428A1-27DE-22B1-88C7-BD4B6CFE6B86}"/>
              </a:ext>
            </a:extLst>
          </p:cNvPr>
          <p:cNvSpPr>
            <a:spLocks noGrp="1"/>
          </p:cNvSpPr>
          <p:nvPr>
            <p:ph idx="1"/>
          </p:nvPr>
        </p:nvSpPr>
        <p:spPr/>
        <p:txBody>
          <a:bodyPr/>
          <a:lstStyle/>
          <a:p>
            <a:r>
              <a:rPr lang="nb-NO" dirty="0"/>
              <a:t>Show </a:t>
            </a:r>
            <a:r>
              <a:rPr lang="nb-NO" dirty="0" err="1"/>
              <a:t>how</a:t>
            </a:r>
            <a:r>
              <a:rPr lang="nb-NO" dirty="0"/>
              <a:t> to </a:t>
            </a:r>
            <a:r>
              <a:rPr lang="nb-NO" dirty="0" err="1"/>
              <a:t>use</a:t>
            </a:r>
            <a:r>
              <a:rPr lang="nb-NO" dirty="0"/>
              <a:t> simple control elements for optimal </a:t>
            </a:r>
            <a:r>
              <a:rPr lang="nb-NO" dirty="0" err="1"/>
              <a:t>operation</a:t>
            </a:r>
            <a:r>
              <a:rPr lang="nb-NO" dirty="0"/>
              <a:t> under </a:t>
            </a:r>
            <a:r>
              <a:rPr lang="nb-NO" dirty="0" err="1"/>
              <a:t>changing</a:t>
            </a:r>
            <a:r>
              <a:rPr lang="nb-NO" dirty="0"/>
              <a:t> </a:t>
            </a:r>
            <a:r>
              <a:rPr lang="nb-NO" dirty="0" err="1"/>
              <a:t>constraints</a:t>
            </a:r>
            <a:endParaRPr lang="nb-NO" dirty="0"/>
          </a:p>
        </p:txBody>
      </p:sp>
    </p:spTree>
    <p:extLst>
      <p:ext uri="{BB962C8B-B14F-4D97-AF65-F5344CB8AC3E}">
        <p14:creationId xmlns:p14="http://schemas.microsoft.com/office/powerpoint/2010/main" val="1949030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9CD15-21EF-1920-2636-F4A7D61780B0}"/>
              </a:ext>
            </a:extLst>
          </p:cNvPr>
          <p:cNvSpPr>
            <a:spLocks noGrp="1"/>
          </p:cNvSpPr>
          <p:nvPr>
            <p:ph type="title"/>
          </p:nvPr>
        </p:nvSpPr>
        <p:spPr>
          <a:xfrm>
            <a:off x="609600" y="246063"/>
            <a:ext cx="4572000" cy="1143000"/>
          </a:xfrm>
        </p:spPr>
        <p:txBody>
          <a:bodyPr>
            <a:noAutofit/>
          </a:bodyPr>
          <a:lstStyle/>
          <a:p>
            <a:r>
              <a:rPr lang="nb-NO" dirty="0"/>
              <a:t>MV-CV </a:t>
            </a:r>
            <a:r>
              <a:rPr lang="nb-NO" dirty="0" err="1"/>
              <a:t>Pairing</a:t>
            </a:r>
            <a:r>
              <a:rPr lang="nb-NO" dirty="0"/>
              <a:t> </a:t>
            </a:r>
            <a:br>
              <a:rPr lang="nb-NO" dirty="0"/>
            </a:br>
            <a:r>
              <a:rPr lang="nb-NO" dirty="0" err="1"/>
              <a:t>Two</a:t>
            </a:r>
            <a:r>
              <a:rPr lang="nb-NO" dirty="0"/>
              <a:t> </a:t>
            </a:r>
            <a:r>
              <a:rPr lang="nb-NO" dirty="0" err="1"/>
              <a:t>main</a:t>
            </a:r>
            <a:r>
              <a:rPr lang="nb-NO" dirty="0"/>
              <a:t> </a:t>
            </a:r>
            <a:r>
              <a:rPr lang="nb-NO" dirty="0" err="1"/>
              <a:t>rules</a:t>
            </a:r>
            <a:endParaRPr lang="nb-NO" dirty="0"/>
          </a:p>
        </p:txBody>
      </p:sp>
      <p:sp>
        <p:nvSpPr>
          <p:cNvPr id="3" name="Content Placeholder 2">
            <a:extLst>
              <a:ext uri="{FF2B5EF4-FFF2-40B4-BE49-F238E27FC236}">
                <a16:creationId xmlns:a16="http://schemas.microsoft.com/office/drawing/2014/main" id="{2001E8B6-0F99-F930-5E79-FA22B453F7F1}"/>
              </a:ext>
            </a:extLst>
          </p:cNvPr>
          <p:cNvSpPr>
            <a:spLocks noGrp="1"/>
          </p:cNvSpPr>
          <p:nvPr>
            <p:ph idx="1"/>
          </p:nvPr>
        </p:nvSpPr>
        <p:spPr>
          <a:xfrm>
            <a:off x="643266" y="2237223"/>
            <a:ext cx="9789096" cy="4525963"/>
          </a:xfrm>
        </p:spPr>
        <p:txBody>
          <a:bodyPr/>
          <a:lstStyle/>
          <a:p>
            <a:pPr marL="742950" indent="-742950">
              <a:lnSpc>
                <a:spcPct val="107000"/>
              </a:lnSpc>
              <a:spcAft>
                <a:spcPts val="800"/>
              </a:spcAft>
              <a:buFont typeface="+mj-lt"/>
              <a:buAutoNum type="arabicPeriod"/>
            </a:pPr>
            <a:r>
              <a:rPr lang="en-US" sz="3200" b="1" i="1" dirty="0">
                <a:effectLst/>
                <a:latin typeface="Calibri" panose="020F0502020204030204" pitchFamily="34" charset="0"/>
                <a:ea typeface="Calibri" panose="020F0502020204030204" pitchFamily="34" charset="0"/>
                <a:cs typeface="Times New Roman" panose="02020603050405020304" pitchFamily="18" charset="0"/>
              </a:rPr>
              <a:t>“Pair-close rule” </a:t>
            </a:r>
          </a:p>
          <a:p>
            <a:pPr lvl="1">
              <a:lnSpc>
                <a:spcPct val="107000"/>
              </a:lnSpc>
              <a:spcAft>
                <a:spcPts val="800"/>
              </a:spcAft>
            </a:pPr>
            <a:r>
              <a:rPr lang="en-US" sz="2800" i="1" dirty="0">
                <a:effectLst/>
                <a:latin typeface="Calibri" panose="020F0502020204030204" pitchFamily="34" charset="0"/>
                <a:ea typeface="Calibri" panose="020F0502020204030204" pitchFamily="34" charset="0"/>
                <a:cs typeface="Times New Roman" panose="02020603050405020304" pitchFamily="18" charset="0"/>
              </a:rPr>
              <a:t>The MV should have a large, fast, and direct effect on the CV. </a:t>
            </a: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742950">
              <a:lnSpc>
                <a:spcPct val="107000"/>
              </a:lnSpc>
              <a:spcAft>
                <a:spcPts val="800"/>
              </a:spcAft>
              <a:buFont typeface="+mj-lt"/>
              <a:buAutoNum type="arabicPeriod"/>
            </a:pPr>
            <a:r>
              <a:rPr lang="en-US" sz="3200" b="1" i="1" dirty="0">
                <a:effectLst/>
                <a:latin typeface="Calibri" panose="020F0502020204030204" pitchFamily="34" charset="0"/>
                <a:ea typeface="Calibri" panose="020F0502020204030204" pitchFamily="34" charset="0"/>
                <a:cs typeface="Times New Roman" panose="02020603050405020304" pitchFamily="18" charset="0"/>
              </a:rPr>
              <a:t>“Input saturation rule</a:t>
            </a:r>
            <a:r>
              <a:rPr lang="en-US" sz="3200" b="1" i="1" dirty="0">
                <a:latin typeface="Calibri" panose="020F0502020204030204" pitchFamily="34" charset="0"/>
                <a:ea typeface="Calibri" panose="020F0502020204030204" pitchFamily="34" charset="0"/>
                <a:cs typeface="Times New Roman" panose="02020603050405020304" pitchFamily="18" charset="0"/>
              </a:rPr>
              <a:t>”</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US" sz="2800" i="1" dirty="0">
                <a:effectLst/>
                <a:latin typeface="Calibri" panose="020F0502020204030204" pitchFamily="34" charset="0"/>
                <a:ea typeface="Calibri" panose="020F0502020204030204" pitchFamily="34" charset="0"/>
                <a:cs typeface="Times New Roman" panose="02020603050405020304" pitchFamily="18" charset="0"/>
              </a:rPr>
              <a:t>Pair a MV that may saturate with a CV that can be given up (when the MV saturates) </a:t>
            </a: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grpSp>
        <p:nvGrpSpPr>
          <p:cNvPr id="52" name="Group 51">
            <a:extLst>
              <a:ext uri="{FF2B5EF4-FFF2-40B4-BE49-F238E27FC236}">
                <a16:creationId xmlns:a16="http://schemas.microsoft.com/office/drawing/2014/main" id="{EF37F72E-DDCB-0085-B44A-0A6C57758335}"/>
              </a:ext>
            </a:extLst>
          </p:cNvPr>
          <p:cNvGrpSpPr/>
          <p:nvPr/>
        </p:nvGrpSpPr>
        <p:grpSpPr>
          <a:xfrm>
            <a:off x="8226934" y="472974"/>
            <a:ext cx="2786119" cy="1702170"/>
            <a:chOff x="8629378" y="1618752"/>
            <a:chExt cx="2241131" cy="1447867"/>
          </a:xfrm>
        </p:grpSpPr>
        <p:grpSp>
          <p:nvGrpSpPr>
            <p:cNvPr id="53" name="Group 52">
              <a:extLst>
                <a:ext uri="{FF2B5EF4-FFF2-40B4-BE49-F238E27FC236}">
                  <a16:creationId xmlns:a16="http://schemas.microsoft.com/office/drawing/2014/main" id="{1C37A6C6-5421-A184-1E35-FBCF204F5B4A}"/>
                </a:ext>
              </a:extLst>
            </p:cNvPr>
            <p:cNvGrpSpPr/>
            <p:nvPr/>
          </p:nvGrpSpPr>
          <p:grpSpPr>
            <a:xfrm>
              <a:off x="8948719" y="2353457"/>
              <a:ext cx="1859189" cy="713162"/>
              <a:chOff x="8175448" y="158071"/>
              <a:chExt cx="2178614" cy="819571"/>
            </a:xfrm>
          </p:grpSpPr>
          <p:grpSp>
            <p:nvGrpSpPr>
              <p:cNvPr id="58" name="Group 57">
                <a:extLst>
                  <a:ext uri="{FF2B5EF4-FFF2-40B4-BE49-F238E27FC236}">
                    <a16:creationId xmlns:a16="http://schemas.microsoft.com/office/drawing/2014/main" id="{252FA57E-178D-794B-BF1A-5C3D242C7EF4}"/>
                  </a:ext>
                </a:extLst>
              </p:cNvPr>
              <p:cNvGrpSpPr/>
              <p:nvPr/>
            </p:nvGrpSpPr>
            <p:grpSpPr>
              <a:xfrm>
                <a:off x="8184233" y="285068"/>
                <a:ext cx="2169829" cy="692574"/>
                <a:chOff x="8163946" y="776718"/>
                <a:chExt cx="2169829" cy="692574"/>
              </a:xfrm>
            </p:grpSpPr>
            <p:sp>
              <p:nvSpPr>
                <p:cNvPr id="63" name="Rectangle 62">
                  <a:extLst>
                    <a:ext uri="{FF2B5EF4-FFF2-40B4-BE49-F238E27FC236}">
                      <a16:creationId xmlns:a16="http://schemas.microsoft.com/office/drawing/2014/main" id="{C58A5E75-3E62-74A9-FD48-130728CE7AB2}"/>
                    </a:ext>
                  </a:extLst>
                </p:cNvPr>
                <p:cNvSpPr/>
                <p:nvPr/>
              </p:nvSpPr>
              <p:spPr>
                <a:xfrm>
                  <a:off x="8664366" y="776718"/>
                  <a:ext cx="1158240" cy="69257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rgbClr val="FF0000"/>
                      </a:solidFill>
                    </a:rPr>
                    <a:t>Process</a:t>
                  </a:r>
                </a:p>
              </p:txBody>
            </p:sp>
            <p:cxnSp>
              <p:nvCxnSpPr>
                <p:cNvPr id="64" name="Straight Arrow Connector 63">
                  <a:extLst>
                    <a:ext uri="{FF2B5EF4-FFF2-40B4-BE49-F238E27FC236}">
                      <a16:creationId xmlns:a16="http://schemas.microsoft.com/office/drawing/2014/main" id="{C950573B-52EE-404F-3EFF-6521FCA2735F}"/>
                    </a:ext>
                  </a:extLst>
                </p:cNvPr>
                <p:cNvCxnSpPr/>
                <p:nvPr/>
              </p:nvCxnSpPr>
              <p:spPr>
                <a:xfrm>
                  <a:off x="8163946" y="1297494"/>
                  <a:ext cx="500419"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0371789A-1476-7CF4-51F6-7AEE7D316FFA}"/>
                    </a:ext>
                  </a:extLst>
                </p:cNvPr>
                <p:cNvCxnSpPr/>
                <p:nvPr/>
              </p:nvCxnSpPr>
              <p:spPr>
                <a:xfrm>
                  <a:off x="8163947" y="1007228"/>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3F216296-B772-F9F8-776C-992D153A5E59}"/>
                    </a:ext>
                  </a:extLst>
                </p:cNvPr>
                <p:cNvCxnSpPr/>
                <p:nvPr/>
              </p:nvCxnSpPr>
              <p:spPr>
                <a:xfrm>
                  <a:off x="9833356" y="1041333"/>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4A16241A-36DB-B15C-707D-23C43BCBD612}"/>
                    </a:ext>
                  </a:extLst>
                </p:cNvPr>
                <p:cNvCxnSpPr/>
                <p:nvPr/>
              </p:nvCxnSpPr>
              <p:spPr>
                <a:xfrm>
                  <a:off x="9833356" y="1296093"/>
                  <a:ext cx="500419"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grpSp>
          <p:sp>
            <p:nvSpPr>
              <p:cNvPr id="59" name="TextBox 58">
                <a:extLst>
                  <a:ext uri="{FF2B5EF4-FFF2-40B4-BE49-F238E27FC236}">
                    <a16:creationId xmlns:a16="http://schemas.microsoft.com/office/drawing/2014/main" id="{AA0BA720-05D1-3691-AAB1-98FE7BACBC16}"/>
                  </a:ext>
                </a:extLst>
              </p:cNvPr>
              <p:cNvSpPr txBox="1"/>
              <p:nvPr/>
            </p:nvSpPr>
            <p:spPr>
              <a:xfrm>
                <a:off x="8182669" y="525347"/>
                <a:ext cx="184731" cy="369332"/>
              </a:xfrm>
              <a:prstGeom prst="rect">
                <a:avLst/>
              </a:prstGeom>
              <a:noFill/>
            </p:spPr>
            <p:txBody>
              <a:bodyPr wrap="none" rtlCol="0">
                <a:spAutoFit/>
              </a:bodyPr>
              <a:lstStyle/>
              <a:p>
                <a:endParaRPr lang="nb-NO" dirty="0"/>
              </a:p>
            </p:txBody>
          </p:sp>
          <p:sp>
            <p:nvSpPr>
              <p:cNvPr id="60" name="TextBox 59">
                <a:extLst>
                  <a:ext uri="{FF2B5EF4-FFF2-40B4-BE49-F238E27FC236}">
                    <a16:creationId xmlns:a16="http://schemas.microsoft.com/office/drawing/2014/main" id="{5CE4482D-2871-45BB-AFD8-0FAD47468ECB}"/>
                  </a:ext>
                </a:extLst>
              </p:cNvPr>
              <p:cNvSpPr txBox="1"/>
              <p:nvPr/>
            </p:nvSpPr>
            <p:spPr>
              <a:xfrm>
                <a:off x="8175448" y="158071"/>
                <a:ext cx="184731" cy="369332"/>
              </a:xfrm>
              <a:prstGeom prst="rect">
                <a:avLst/>
              </a:prstGeom>
              <a:noFill/>
            </p:spPr>
            <p:txBody>
              <a:bodyPr wrap="none" rtlCol="0">
                <a:spAutoFit/>
              </a:bodyPr>
              <a:lstStyle/>
              <a:p>
                <a:endParaRPr lang="nb-NO" dirty="0"/>
              </a:p>
            </p:txBody>
          </p:sp>
          <p:sp>
            <p:nvSpPr>
              <p:cNvPr id="61" name="TextBox 60">
                <a:extLst>
                  <a:ext uri="{FF2B5EF4-FFF2-40B4-BE49-F238E27FC236}">
                    <a16:creationId xmlns:a16="http://schemas.microsoft.com/office/drawing/2014/main" id="{E344E012-29A9-5EFE-A940-BDBEE79C19ED}"/>
                  </a:ext>
                </a:extLst>
              </p:cNvPr>
              <p:cNvSpPr txBox="1"/>
              <p:nvPr/>
            </p:nvSpPr>
            <p:spPr>
              <a:xfrm>
                <a:off x="9894609" y="547627"/>
                <a:ext cx="184731" cy="369332"/>
              </a:xfrm>
              <a:prstGeom prst="rect">
                <a:avLst/>
              </a:prstGeom>
              <a:noFill/>
            </p:spPr>
            <p:txBody>
              <a:bodyPr wrap="none" rtlCol="0">
                <a:spAutoFit/>
              </a:bodyPr>
              <a:lstStyle/>
              <a:p>
                <a:endParaRPr lang="nb-NO" dirty="0"/>
              </a:p>
            </p:txBody>
          </p:sp>
          <p:sp>
            <p:nvSpPr>
              <p:cNvPr id="62" name="TextBox 61">
                <a:extLst>
                  <a:ext uri="{FF2B5EF4-FFF2-40B4-BE49-F238E27FC236}">
                    <a16:creationId xmlns:a16="http://schemas.microsoft.com/office/drawing/2014/main" id="{485A86BB-71B4-1328-70B0-3ED99AFA2ED0}"/>
                  </a:ext>
                </a:extLst>
              </p:cNvPr>
              <p:cNvSpPr txBox="1"/>
              <p:nvPr/>
            </p:nvSpPr>
            <p:spPr>
              <a:xfrm>
                <a:off x="9887388" y="180351"/>
                <a:ext cx="184731" cy="369332"/>
              </a:xfrm>
              <a:prstGeom prst="rect">
                <a:avLst/>
              </a:prstGeom>
              <a:noFill/>
            </p:spPr>
            <p:txBody>
              <a:bodyPr wrap="none" rtlCol="0">
                <a:spAutoFit/>
              </a:bodyPr>
              <a:lstStyle/>
              <a:p>
                <a:endParaRPr lang="nb-NO" dirty="0"/>
              </a:p>
            </p:txBody>
          </p:sp>
        </p:grpSp>
        <p:sp>
          <p:nvSpPr>
            <p:cNvPr id="54" name="TextBox 53">
              <a:extLst>
                <a:ext uri="{FF2B5EF4-FFF2-40B4-BE49-F238E27FC236}">
                  <a16:creationId xmlns:a16="http://schemas.microsoft.com/office/drawing/2014/main" id="{26A1AB6B-39AE-BFFD-570B-2C349E62151F}"/>
                </a:ext>
              </a:extLst>
            </p:cNvPr>
            <p:cNvSpPr txBox="1"/>
            <p:nvPr/>
          </p:nvSpPr>
          <p:spPr>
            <a:xfrm>
              <a:off x="8629378" y="2227303"/>
              <a:ext cx="513282" cy="369332"/>
            </a:xfrm>
            <a:prstGeom prst="rect">
              <a:avLst/>
            </a:prstGeom>
            <a:noFill/>
          </p:spPr>
          <p:txBody>
            <a:bodyPr wrap="none" rtlCol="0">
              <a:spAutoFit/>
            </a:bodyPr>
            <a:lstStyle/>
            <a:p>
              <a:r>
                <a:rPr lang="nb-NO" dirty="0"/>
                <a:t>MV</a:t>
              </a:r>
            </a:p>
          </p:txBody>
        </p:sp>
        <p:sp>
          <p:nvSpPr>
            <p:cNvPr id="55" name="TextBox 54">
              <a:extLst>
                <a:ext uri="{FF2B5EF4-FFF2-40B4-BE49-F238E27FC236}">
                  <a16:creationId xmlns:a16="http://schemas.microsoft.com/office/drawing/2014/main" id="{BD59A747-F53B-9C07-7036-78D40214CF8B}"/>
                </a:ext>
              </a:extLst>
            </p:cNvPr>
            <p:cNvSpPr txBox="1"/>
            <p:nvPr/>
          </p:nvSpPr>
          <p:spPr>
            <a:xfrm>
              <a:off x="10430965" y="2184187"/>
              <a:ext cx="439544" cy="369332"/>
            </a:xfrm>
            <a:prstGeom prst="rect">
              <a:avLst/>
            </a:prstGeom>
            <a:noFill/>
          </p:spPr>
          <p:txBody>
            <a:bodyPr wrap="none" rtlCol="0">
              <a:spAutoFit/>
            </a:bodyPr>
            <a:lstStyle/>
            <a:p>
              <a:r>
                <a:rPr lang="nb-NO" dirty="0"/>
                <a:t>CV</a:t>
              </a:r>
            </a:p>
          </p:txBody>
        </p:sp>
        <p:cxnSp>
          <p:nvCxnSpPr>
            <p:cNvPr id="56" name="Straight Arrow Connector 55">
              <a:extLst>
                <a:ext uri="{FF2B5EF4-FFF2-40B4-BE49-F238E27FC236}">
                  <a16:creationId xmlns:a16="http://schemas.microsoft.com/office/drawing/2014/main" id="{EC2009DE-97E9-5893-15AE-698CAA39BC65}"/>
                </a:ext>
              </a:extLst>
            </p:cNvPr>
            <p:cNvCxnSpPr>
              <a:cxnSpLocks/>
            </p:cNvCxnSpPr>
            <p:nvPr/>
          </p:nvCxnSpPr>
          <p:spPr>
            <a:xfrm flipH="1">
              <a:off x="9862944" y="1932527"/>
              <a:ext cx="1" cy="5314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E09FFDA4-77C7-2B02-1E91-C0AB8522EAB8}"/>
                </a:ext>
              </a:extLst>
            </p:cNvPr>
            <p:cNvSpPr txBox="1"/>
            <p:nvPr/>
          </p:nvSpPr>
          <p:spPr>
            <a:xfrm>
              <a:off x="9620834" y="1618752"/>
              <a:ext cx="456087" cy="369332"/>
            </a:xfrm>
            <a:prstGeom prst="rect">
              <a:avLst/>
            </a:prstGeom>
            <a:noFill/>
          </p:spPr>
          <p:txBody>
            <a:bodyPr wrap="none" rtlCol="0">
              <a:spAutoFit/>
            </a:bodyPr>
            <a:lstStyle/>
            <a:p>
              <a:r>
                <a:rPr lang="nb-NO" dirty="0"/>
                <a:t>DV</a:t>
              </a:r>
            </a:p>
          </p:txBody>
        </p:sp>
      </p:grpSp>
    </p:spTree>
    <p:extLst>
      <p:ext uri="{BB962C8B-B14F-4D97-AF65-F5344CB8AC3E}">
        <p14:creationId xmlns:p14="http://schemas.microsoft.com/office/powerpoint/2010/main" val="3939294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1B18-4DF6-451D-90E6-DC57A7BC347E}"/>
              </a:ext>
            </a:extLst>
          </p:cNvPr>
          <p:cNvSpPr>
            <a:spLocks noGrp="1"/>
          </p:cNvSpPr>
          <p:nvPr>
            <p:ph type="title"/>
          </p:nvPr>
        </p:nvSpPr>
        <p:spPr/>
        <p:txBody>
          <a:bodyPr>
            <a:noAutofit/>
          </a:bodyPr>
          <a:lstStyle/>
          <a:p>
            <a:r>
              <a:rPr lang="nb-NO" dirty="0" err="1"/>
              <a:t>Changing</a:t>
            </a:r>
            <a:r>
              <a:rPr lang="nb-NO" dirty="0"/>
              <a:t> </a:t>
            </a:r>
            <a:r>
              <a:rPr lang="nb-NO" dirty="0" err="1"/>
              <a:t>active</a:t>
            </a:r>
            <a:r>
              <a:rPr lang="nb-NO" dirty="0"/>
              <a:t> </a:t>
            </a:r>
            <a:r>
              <a:rPr lang="nb-NO" dirty="0" err="1"/>
              <a:t>constraints</a:t>
            </a:r>
            <a:r>
              <a:rPr lang="nb-NO" dirty="0"/>
              <a:t> and APC</a:t>
            </a:r>
            <a:br>
              <a:rPr lang="nb-NO" dirty="0"/>
            </a:br>
            <a:r>
              <a:rPr lang="nb-NO" dirty="0" err="1"/>
              <a:t>Two</a:t>
            </a:r>
            <a:r>
              <a:rPr lang="nb-NO" dirty="0"/>
              <a:t> </a:t>
            </a:r>
            <a:r>
              <a:rPr lang="nb-NO" dirty="0" err="1"/>
              <a:t>main</a:t>
            </a:r>
            <a:r>
              <a:rPr lang="nb-NO" dirty="0"/>
              <a:t> cases</a:t>
            </a:r>
          </a:p>
        </p:txBody>
      </p:sp>
      <p:sp>
        <p:nvSpPr>
          <p:cNvPr id="3" name="Content Placeholder 2">
            <a:extLst>
              <a:ext uri="{FF2B5EF4-FFF2-40B4-BE49-F238E27FC236}">
                <a16:creationId xmlns:a16="http://schemas.microsoft.com/office/drawing/2014/main" id="{DC0F8249-48DD-4FC6-92A5-06098E2C4C20}"/>
              </a:ext>
            </a:extLst>
          </p:cNvPr>
          <p:cNvSpPr>
            <a:spLocks noGrp="1"/>
          </p:cNvSpPr>
          <p:nvPr>
            <p:ph idx="1"/>
          </p:nvPr>
        </p:nvSpPr>
        <p:spPr/>
        <p:txBody>
          <a:bodyPr>
            <a:normAutofit fontScale="92500" lnSpcReduction="10000"/>
          </a:bodyPr>
          <a:lstStyle/>
          <a:p>
            <a:pPr marL="457200" indent="-457200">
              <a:buFont typeface="+mj-lt"/>
              <a:buAutoNum type="arabicPeriod"/>
            </a:pPr>
            <a:r>
              <a:rPr lang="nb-NO" dirty="0"/>
              <a:t>MV-MV </a:t>
            </a:r>
            <a:r>
              <a:rPr lang="nb-NO" dirty="0" err="1"/>
              <a:t>switching</a:t>
            </a:r>
            <a:endParaRPr lang="nb-NO" dirty="0"/>
          </a:p>
          <a:p>
            <a:pPr marL="857250" lvl="1" indent="-457200"/>
            <a:r>
              <a:rPr lang="nb-NO" dirty="0" err="1"/>
              <a:t>Need</a:t>
            </a:r>
            <a:r>
              <a:rPr lang="nb-NO" dirty="0"/>
              <a:t> </a:t>
            </a:r>
            <a:r>
              <a:rPr lang="nb-NO" dirty="0" err="1"/>
              <a:t>many</a:t>
            </a:r>
            <a:r>
              <a:rPr lang="nb-NO" dirty="0"/>
              <a:t> MVs to cover </a:t>
            </a:r>
            <a:r>
              <a:rPr lang="nb-NO" dirty="0" err="1"/>
              <a:t>whole</a:t>
            </a:r>
            <a:r>
              <a:rPr lang="nb-NO" dirty="0"/>
              <a:t> steady-</a:t>
            </a:r>
            <a:r>
              <a:rPr lang="nb-NO" dirty="0" err="1"/>
              <a:t>state</a:t>
            </a:r>
            <a:r>
              <a:rPr lang="nb-NO" dirty="0"/>
              <a:t> range </a:t>
            </a:r>
          </a:p>
          <a:p>
            <a:pPr marL="857250" lvl="1" indent="-457200"/>
            <a:r>
              <a:rPr lang="nb-NO" dirty="0" err="1"/>
              <a:t>Use</a:t>
            </a:r>
            <a:r>
              <a:rPr lang="nb-NO" dirty="0"/>
              <a:t> </a:t>
            </a:r>
            <a:r>
              <a:rPr lang="nb-NO" dirty="0" err="1"/>
              <a:t>only</a:t>
            </a:r>
            <a:r>
              <a:rPr lang="nb-NO" dirty="0"/>
              <a:t> </a:t>
            </a:r>
            <a:r>
              <a:rPr lang="nb-NO" dirty="0" err="1"/>
              <a:t>one</a:t>
            </a:r>
            <a:r>
              <a:rPr lang="nb-NO" dirty="0"/>
              <a:t> MV at a time</a:t>
            </a:r>
          </a:p>
          <a:p>
            <a:pPr marL="857250" lvl="1" indent="-457200"/>
            <a:r>
              <a:rPr lang="nb-NO" dirty="0"/>
              <a:t>Three </a:t>
            </a:r>
            <a:r>
              <a:rPr lang="nb-NO" dirty="0" err="1"/>
              <a:t>options</a:t>
            </a:r>
            <a:r>
              <a:rPr lang="nb-NO" dirty="0"/>
              <a:t>: 1. Split range control, 2. Different setpoints, 3. </a:t>
            </a:r>
            <a:r>
              <a:rPr lang="nb-NO" dirty="0" err="1"/>
              <a:t>Valve</a:t>
            </a:r>
            <a:r>
              <a:rPr lang="nb-NO" dirty="0"/>
              <a:t> </a:t>
            </a:r>
            <a:r>
              <a:rPr lang="nb-NO" dirty="0" err="1"/>
              <a:t>position</a:t>
            </a:r>
            <a:r>
              <a:rPr lang="nb-NO" dirty="0"/>
              <a:t> control (VPC) </a:t>
            </a:r>
          </a:p>
          <a:p>
            <a:pPr marL="457200" indent="-457200">
              <a:buFont typeface="+mj-lt"/>
              <a:buAutoNum type="arabicPeriod"/>
            </a:pPr>
            <a:r>
              <a:rPr lang="nb-NO" dirty="0"/>
              <a:t>CV-CV </a:t>
            </a:r>
            <a:r>
              <a:rPr lang="nb-NO" dirty="0" err="1"/>
              <a:t>switching</a:t>
            </a:r>
            <a:r>
              <a:rPr lang="nb-NO" dirty="0"/>
              <a:t> («</a:t>
            </a:r>
            <a:r>
              <a:rPr lang="nb-NO" dirty="0" err="1"/>
              <a:t>override</a:t>
            </a:r>
            <a:r>
              <a:rPr lang="nb-NO" dirty="0"/>
              <a:t>»)</a:t>
            </a:r>
          </a:p>
          <a:p>
            <a:pPr marL="857250" lvl="1" indent="-457200"/>
            <a:r>
              <a:rPr lang="nb-NO" dirty="0"/>
              <a:t>Must </a:t>
            </a:r>
            <a:r>
              <a:rPr lang="nb-NO" dirty="0" err="1"/>
              <a:t>select</a:t>
            </a:r>
            <a:r>
              <a:rPr lang="nb-NO" dirty="0"/>
              <a:t> </a:t>
            </a:r>
            <a:r>
              <a:rPr lang="nb-NO" dirty="0" err="1"/>
              <a:t>between</a:t>
            </a:r>
            <a:r>
              <a:rPr lang="nb-NO" dirty="0"/>
              <a:t> CVs</a:t>
            </a:r>
          </a:p>
          <a:p>
            <a:pPr marL="857250" lvl="1" indent="-457200"/>
            <a:r>
              <a:rPr lang="nb-NO" dirty="0" err="1"/>
              <a:t>Only</a:t>
            </a:r>
            <a:r>
              <a:rPr lang="nb-NO" dirty="0"/>
              <a:t> </a:t>
            </a:r>
            <a:r>
              <a:rPr lang="nb-NO" dirty="0" err="1"/>
              <a:t>one</a:t>
            </a:r>
            <a:r>
              <a:rPr lang="nb-NO" dirty="0"/>
              <a:t> </a:t>
            </a:r>
            <a:r>
              <a:rPr lang="nb-NO" dirty="0" err="1"/>
              <a:t>option</a:t>
            </a:r>
            <a:r>
              <a:rPr lang="nb-NO" dirty="0"/>
              <a:t>: </a:t>
            </a:r>
            <a:r>
              <a:rPr lang="nb-NO" dirty="0" err="1"/>
              <a:t>Many</a:t>
            </a:r>
            <a:r>
              <a:rPr lang="nb-NO" dirty="0"/>
              <a:t> </a:t>
            </a:r>
            <a:r>
              <a:rPr lang="nb-NO" dirty="0" err="1"/>
              <a:t>controllers</a:t>
            </a:r>
            <a:r>
              <a:rPr lang="nb-NO" dirty="0"/>
              <a:t> </a:t>
            </a:r>
            <a:r>
              <a:rPr lang="nb-NO" dirty="0" err="1"/>
              <a:t>with</a:t>
            </a:r>
            <a:r>
              <a:rPr lang="nb-NO" dirty="0"/>
              <a:t> Max-or min-</a:t>
            </a:r>
            <a:r>
              <a:rPr lang="nb-NO" dirty="0" err="1"/>
              <a:t>selector</a:t>
            </a:r>
            <a:endParaRPr lang="nb-NO" dirty="0"/>
          </a:p>
          <a:p>
            <a:pPr marL="400050" lvl="1" indent="0">
              <a:buNone/>
            </a:pPr>
            <a:endParaRPr lang="nb-NO" dirty="0"/>
          </a:p>
          <a:p>
            <a:pPr marL="0" indent="0">
              <a:buNone/>
            </a:pPr>
            <a:r>
              <a:rPr lang="nb-NO" b="1" dirty="0"/>
              <a:t>Plus </a:t>
            </a:r>
            <a:r>
              <a:rPr lang="nb-NO" b="1" dirty="0" err="1"/>
              <a:t>the</a:t>
            </a:r>
            <a:r>
              <a:rPr lang="nb-NO" b="1" dirty="0"/>
              <a:t> combination. CV-MV </a:t>
            </a:r>
            <a:r>
              <a:rPr lang="nb-NO" b="1" dirty="0" err="1"/>
              <a:t>switching</a:t>
            </a:r>
            <a:r>
              <a:rPr lang="nb-NO" b="1" dirty="0"/>
              <a:t> </a:t>
            </a:r>
            <a:r>
              <a:rPr lang="nb-NO" dirty="0"/>
              <a:t>(</a:t>
            </a:r>
            <a:r>
              <a:rPr lang="nb-NO" dirty="0" err="1"/>
              <a:t>because</a:t>
            </a:r>
            <a:r>
              <a:rPr lang="nb-NO" dirty="0"/>
              <a:t> MV </a:t>
            </a:r>
            <a:r>
              <a:rPr lang="nb-NO" dirty="0" err="1"/>
              <a:t>saturates</a:t>
            </a:r>
            <a:r>
              <a:rPr lang="nb-NO" dirty="0"/>
              <a:t>)</a:t>
            </a:r>
          </a:p>
          <a:p>
            <a:pPr marL="0" indent="0">
              <a:buNone/>
            </a:pPr>
            <a:r>
              <a:rPr lang="nb-NO" dirty="0"/>
              <a:t>3.  Simple: CV </a:t>
            </a:r>
            <a:r>
              <a:rPr lang="nb-NO" dirty="0" err="1"/>
              <a:t>can</a:t>
            </a:r>
            <a:r>
              <a:rPr lang="nb-NO" dirty="0"/>
              <a:t> be given up (</a:t>
            </a:r>
            <a:r>
              <a:rPr lang="nb-NO" dirty="0" err="1"/>
              <a:t>follow</a:t>
            </a:r>
            <a:r>
              <a:rPr lang="nb-NO" dirty="0"/>
              <a:t> «input </a:t>
            </a:r>
            <a:r>
              <a:rPr lang="nb-NO" dirty="0" err="1"/>
              <a:t>saturation</a:t>
            </a:r>
            <a:r>
              <a:rPr lang="nb-NO" dirty="0"/>
              <a:t> </a:t>
            </a:r>
            <a:r>
              <a:rPr lang="nb-NO" dirty="0" err="1"/>
              <a:t>rule</a:t>
            </a:r>
            <a:r>
              <a:rPr lang="nb-NO" dirty="0"/>
              <a:t>»)</a:t>
            </a:r>
          </a:p>
          <a:p>
            <a:pPr lvl="1" indent="-342900"/>
            <a:r>
              <a:rPr lang="nb-NO" dirty="0" err="1"/>
              <a:t>Don’t</a:t>
            </a:r>
            <a:r>
              <a:rPr lang="nb-NO" dirty="0"/>
              <a:t> </a:t>
            </a:r>
            <a:r>
              <a:rPr lang="nb-NO" dirty="0" err="1"/>
              <a:t>need</a:t>
            </a:r>
            <a:r>
              <a:rPr lang="nb-NO" dirty="0"/>
              <a:t> to do </a:t>
            </a:r>
            <a:r>
              <a:rPr lang="nb-NO" dirty="0" err="1"/>
              <a:t>anything</a:t>
            </a:r>
            <a:r>
              <a:rPr lang="nb-NO" dirty="0"/>
              <a:t> (</a:t>
            </a:r>
            <a:r>
              <a:rPr lang="nb-NO" dirty="0" err="1"/>
              <a:t>except</a:t>
            </a:r>
            <a:r>
              <a:rPr lang="nb-NO" dirty="0"/>
              <a:t> anti-</a:t>
            </a:r>
            <a:r>
              <a:rPr lang="nb-NO" dirty="0" err="1"/>
              <a:t>windup</a:t>
            </a:r>
            <a:r>
              <a:rPr lang="nb-NO" dirty="0"/>
              <a:t> in controller)</a:t>
            </a:r>
          </a:p>
          <a:p>
            <a:pPr marL="0" indent="0">
              <a:buNone/>
            </a:pPr>
            <a:r>
              <a:rPr lang="nb-NO" dirty="0"/>
              <a:t>4.  </a:t>
            </a:r>
            <a:r>
              <a:rPr lang="nb-NO" dirty="0" err="1"/>
              <a:t>Complex</a:t>
            </a:r>
            <a:r>
              <a:rPr lang="nb-NO" dirty="0"/>
              <a:t>: CV </a:t>
            </a:r>
            <a:r>
              <a:rPr lang="nb-NO" dirty="0" err="1"/>
              <a:t>cannot</a:t>
            </a:r>
            <a:r>
              <a:rPr lang="nb-NO" dirty="0"/>
              <a:t> be given up</a:t>
            </a:r>
          </a:p>
          <a:p>
            <a:pPr lvl="1"/>
            <a:r>
              <a:rPr lang="nb-NO" dirty="0" err="1"/>
              <a:t>Combine</a:t>
            </a:r>
            <a:r>
              <a:rPr lang="nb-NO" dirty="0"/>
              <a:t> MV-MV </a:t>
            </a:r>
            <a:r>
              <a:rPr lang="nb-NO" dirty="0" err="1"/>
              <a:t>switching</a:t>
            </a:r>
            <a:r>
              <a:rPr lang="nb-NO" dirty="0"/>
              <a:t> (</a:t>
            </a:r>
            <a:r>
              <a:rPr lang="nb-NO" dirty="0" err="1"/>
              <a:t>three</a:t>
            </a:r>
            <a:r>
              <a:rPr lang="nb-NO" dirty="0"/>
              <a:t> </a:t>
            </a:r>
            <a:r>
              <a:rPr lang="nb-NO" dirty="0" err="1"/>
              <a:t>options</a:t>
            </a:r>
            <a:r>
              <a:rPr lang="nb-NO" dirty="0"/>
              <a:t>) </a:t>
            </a:r>
            <a:r>
              <a:rPr lang="nb-NO" dirty="0" err="1"/>
              <a:t>with</a:t>
            </a:r>
            <a:r>
              <a:rPr lang="nb-NO" dirty="0"/>
              <a:t> CV-CV </a:t>
            </a:r>
            <a:r>
              <a:rPr lang="nb-NO" dirty="0" err="1"/>
              <a:t>switching</a:t>
            </a:r>
            <a:r>
              <a:rPr lang="nb-NO" dirty="0"/>
              <a:t> (</a:t>
            </a:r>
            <a:r>
              <a:rPr lang="nb-NO" dirty="0" err="1"/>
              <a:t>selector</a:t>
            </a:r>
            <a:r>
              <a:rPr lang="nb-NO" dirty="0"/>
              <a:t>)</a:t>
            </a:r>
          </a:p>
        </p:txBody>
      </p:sp>
      <p:grpSp>
        <p:nvGrpSpPr>
          <p:cNvPr id="4" name="Group 3">
            <a:extLst>
              <a:ext uri="{FF2B5EF4-FFF2-40B4-BE49-F238E27FC236}">
                <a16:creationId xmlns:a16="http://schemas.microsoft.com/office/drawing/2014/main" id="{3EE1CDC4-BC51-406D-880E-EDCEE5E2B52A}"/>
              </a:ext>
            </a:extLst>
          </p:cNvPr>
          <p:cNvGrpSpPr/>
          <p:nvPr/>
        </p:nvGrpSpPr>
        <p:grpSpPr>
          <a:xfrm>
            <a:off x="9413416" y="1839108"/>
            <a:ext cx="2159078" cy="692574"/>
            <a:chOff x="8690994" y="907627"/>
            <a:chExt cx="2159078" cy="692574"/>
          </a:xfrm>
        </p:grpSpPr>
        <p:sp>
          <p:nvSpPr>
            <p:cNvPr id="5" name="Rectangle 4">
              <a:extLst>
                <a:ext uri="{FF2B5EF4-FFF2-40B4-BE49-F238E27FC236}">
                  <a16:creationId xmlns:a16="http://schemas.microsoft.com/office/drawing/2014/main" id="{05B4DCF2-2FBA-489E-A6D8-A6899B048221}"/>
                </a:ext>
              </a:extLst>
            </p:cNvPr>
            <p:cNvSpPr/>
            <p:nvPr/>
          </p:nvSpPr>
          <p:spPr>
            <a:xfrm>
              <a:off x="9191413" y="907627"/>
              <a:ext cx="1158240" cy="69257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rgbClr val="FF0000"/>
                  </a:solidFill>
                </a:rPr>
                <a:t>Process</a:t>
              </a:r>
            </a:p>
          </p:txBody>
        </p:sp>
        <p:cxnSp>
          <p:nvCxnSpPr>
            <p:cNvPr id="6" name="Straight Arrow Connector 5">
              <a:extLst>
                <a:ext uri="{FF2B5EF4-FFF2-40B4-BE49-F238E27FC236}">
                  <a16:creationId xmlns:a16="http://schemas.microsoft.com/office/drawing/2014/main" id="{BEC07BA0-BAA1-4D7F-A82A-37B5833B71E2}"/>
                </a:ext>
              </a:extLst>
            </p:cNvPr>
            <p:cNvCxnSpPr/>
            <p:nvPr/>
          </p:nvCxnSpPr>
          <p:spPr>
            <a:xfrm>
              <a:off x="8690994" y="1006679"/>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A1C80C7A-60C0-4401-A121-EB36AA72CD83}"/>
                </a:ext>
              </a:extLst>
            </p:cNvPr>
            <p:cNvCxnSpPr/>
            <p:nvPr/>
          </p:nvCxnSpPr>
          <p:spPr>
            <a:xfrm>
              <a:off x="8690994" y="1177255"/>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5CCFE0E2-59A7-40FF-8257-E9EB50AE9AD0}"/>
                </a:ext>
              </a:extLst>
            </p:cNvPr>
            <p:cNvCxnSpPr/>
            <p:nvPr/>
          </p:nvCxnSpPr>
          <p:spPr>
            <a:xfrm>
              <a:off x="8690994" y="1331053"/>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4324BF7-3784-4644-8FC7-0019232AD322}"/>
                </a:ext>
              </a:extLst>
            </p:cNvPr>
            <p:cNvCxnSpPr/>
            <p:nvPr/>
          </p:nvCxnSpPr>
          <p:spPr>
            <a:xfrm>
              <a:off x="8690994" y="1493241"/>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630049E-7509-443E-B27A-19F18513B8CA}"/>
                </a:ext>
              </a:extLst>
            </p:cNvPr>
            <p:cNvCxnSpPr/>
            <p:nvPr/>
          </p:nvCxnSpPr>
          <p:spPr>
            <a:xfrm>
              <a:off x="10349653" y="1205249"/>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8119C9BA-23FF-4582-B561-6F05DC5ABAD9}"/>
              </a:ext>
            </a:extLst>
          </p:cNvPr>
          <p:cNvGrpSpPr/>
          <p:nvPr/>
        </p:nvGrpSpPr>
        <p:grpSpPr>
          <a:xfrm>
            <a:off x="9372200" y="3303997"/>
            <a:ext cx="1627371" cy="519431"/>
            <a:chOff x="8063279" y="889729"/>
            <a:chExt cx="2169828" cy="692574"/>
          </a:xfrm>
        </p:grpSpPr>
        <p:sp>
          <p:nvSpPr>
            <p:cNvPr id="12" name="Rectangle 11">
              <a:extLst>
                <a:ext uri="{FF2B5EF4-FFF2-40B4-BE49-F238E27FC236}">
                  <a16:creationId xmlns:a16="http://schemas.microsoft.com/office/drawing/2014/main" id="{3710A6A6-AF66-4540-B0CD-20014D63E210}"/>
                </a:ext>
              </a:extLst>
            </p:cNvPr>
            <p:cNvSpPr/>
            <p:nvPr/>
          </p:nvSpPr>
          <p:spPr>
            <a:xfrm>
              <a:off x="8563698" y="889729"/>
              <a:ext cx="1158240" cy="69257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350" dirty="0">
                  <a:solidFill>
                    <a:srgbClr val="FF0000"/>
                  </a:solidFill>
                </a:rPr>
                <a:t>Process</a:t>
              </a:r>
            </a:p>
          </p:txBody>
        </p:sp>
        <p:cxnSp>
          <p:nvCxnSpPr>
            <p:cNvPr id="13" name="Straight Arrow Connector 12">
              <a:extLst>
                <a:ext uri="{FF2B5EF4-FFF2-40B4-BE49-F238E27FC236}">
                  <a16:creationId xmlns:a16="http://schemas.microsoft.com/office/drawing/2014/main" id="{3CAB05F8-269A-4513-B13F-207C5F72793F}"/>
                </a:ext>
              </a:extLst>
            </p:cNvPr>
            <p:cNvCxnSpPr/>
            <p:nvPr/>
          </p:nvCxnSpPr>
          <p:spPr>
            <a:xfrm>
              <a:off x="9721938" y="1055893"/>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3E9F80B-9778-440A-AA30-1F00942F6A21}"/>
                </a:ext>
              </a:extLst>
            </p:cNvPr>
            <p:cNvCxnSpPr/>
            <p:nvPr/>
          </p:nvCxnSpPr>
          <p:spPr>
            <a:xfrm>
              <a:off x="9721938" y="1343813"/>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663E1B0-FC59-43B8-B32F-E6019EBBF15B}"/>
                </a:ext>
              </a:extLst>
            </p:cNvPr>
            <p:cNvCxnSpPr/>
            <p:nvPr/>
          </p:nvCxnSpPr>
          <p:spPr>
            <a:xfrm>
              <a:off x="9732688" y="1477617"/>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D62672A2-4B71-4680-AC09-2FDEEE696865}"/>
                </a:ext>
              </a:extLst>
            </p:cNvPr>
            <p:cNvCxnSpPr/>
            <p:nvPr/>
          </p:nvCxnSpPr>
          <p:spPr>
            <a:xfrm>
              <a:off x="8063279" y="1282397"/>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906FFA2-E0F8-489D-ACBA-7B1AF018C6B4}"/>
                </a:ext>
              </a:extLst>
            </p:cNvPr>
            <p:cNvCxnSpPr/>
            <p:nvPr/>
          </p:nvCxnSpPr>
          <p:spPr>
            <a:xfrm>
              <a:off x="9721938" y="1187351"/>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D7F5AF8D-D502-4349-941E-886E9421E61C}"/>
              </a:ext>
            </a:extLst>
          </p:cNvPr>
          <p:cNvGrpSpPr/>
          <p:nvPr/>
        </p:nvGrpSpPr>
        <p:grpSpPr>
          <a:xfrm>
            <a:off x="9413416" y="4670222"/>
            <a:ext cx="1712228" cy="484331"/>
            <a:chOff x="8163947" y="776718"/>
            <a:chExt cx="2169828" cy="692574"/>
          </a:xfrm>
        </p:grpSpPr>
        <p:sp>
          <p:nvSpPr>
            <p:cNvPr id="24" name="Rectangle 23">
              <a:extLst>
                <a:ext uri="{FF2B5EF4-FFF2-40B4-BE49-F238E27FC236}">
                  <a16:creationId xmlns:a16="http://schemas.microsoft.com/office/drawing/2014/main" id="{5F84BD79-14E0-4827-8491-AF17DA61C1B2}"/>
                </a:ext>
              </a:extLst>
            </p:cNvPr>
            <p:cNvSpPr/>
            <p:nvPr/>
          </p:nvSpPr>
          <p:spPr>
            <a:xfrm>
              <a:off x="8664366" y="776718"/>
              <a:ext cx="1158240" cy="69257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rgbClr val="FF0000"/>
                  </a:solidFill>
                </a:rPr>
                <a:t>Process</a:t>
              </a:r>
            </a:p>
          </p:txBody>
        </p:sp>
        <p:cxnSp>
          <p:nvCxnSpPr>
            <p:cNvPr id="26" name="Straight Arrow Connector 25">
              <a:extLst>
                <a:ext uri="{FF2B5EF4-FFF2-40B4-BE49-F238E27FC236}">
                  <a16:creationId xmlns:a16="http://schemas.microsoft.com/office/drawing/2014/main" id="{F30D3F6F-F93F-4EC7-88EC-8AD9FC91F02F}"/>
                </a:ext>
              </a:extLst>
            </p:cNvPr>
            <p:cNvCxnSpPr/>
            <p:nvPr/>
          </p:nvCxnSpPr>
          <p:spPr>
            <a:xfrm>
              <a:off x="8163947" y="1007228"/>
              <a:ext cx="50041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CB863ACE-6AB9-43A2-B719-F5B68983D3D4}"/>
                </a:ext>
              </a:extLst>
            </p:cNvPr>
            <p:cNvCxnSpPr/>
            <p:nvPr/>
          </p:nvCxnSpPr>
          <p:spPr>
            <a:xfrm>
              <a:off x="9833356" y="1041333"/>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0" name="TextBox 19">
            <a:extLst>
              <a:ext uri="{FF2B5EF4-FFF2-40B4-BE49-F238E27FC236}">
                <a16:creationId xmlns:a16="http://schemas.microsoft.com/office/drawing/2014/main" id="{9B78724B-D6A2-4FFB-9EEE-4C886094D39B}"/>
              </a:ext>
            </a:extLst>
          </p:cNvPr>
          <p:cNvSpPr txBox="1"/>
          <p:nvPr/>
        </p:nvSpPr>
        <p:spPr>
          <a:xfrm>
            <a:off x="8400201" y="4838719"/>
            <a:ext cx="145773" cy="258282"/>
          </a:xfrm>
          <a:prstGeom prst="rect">
            <a:avLst/>
          </a:prstGeom>
          <a:noFill/>
        </p:spPr>
        <p:txBody>
          <a:bodyPr wrap="none" rtlCol="0">
            <a:spAutoFit/>
          </a:bodyPr>
          <a:lstStyle/>
          <a:p>
            <a:endParaRPr lang="nb-NO" dirty="0"/>
          </a:p>
        </p:txBody>
      </p:sp>
      <p:sp>
        <p:nvSpPr>
          <p:cNvPr id="21" name="TextBox 20">
            <a:extLst>
              <a:ext uri="{FF2B5EF4-FFF2-40B4-BE49-F238E27FC236}">
                <a16:creationId xmlns:a16="http://schemas.microsoft.com/office/drawing/2014/main" id="{F0A9F6E0-E4F4-44A6-B428-9F7575975E94}"/>
              </a:ext>
            </a:extLst>
          </p:cNvPr>
          <p:cNvSpPr txBox="1"/>
          <p:nvPr/>
        </p:nvSpPr>
        <p:spPr>
          <a:xfrm>
            <a:off x="8394503" y="4581875"/>
            <a:ext cx="145773" cy="258282"/>
          </a:xfrm>
          <a:prstGeom prst="rect">
            <a:avLst/>
          </a:prstGeom>
          <a:noFill/>
        </p:spPr>
        <p:txBody>
          <a:bodyPr wrap="none" rtlCol="0">
            <a:spAutoFit/>
          </a:bodyPr>
          <a:lstStyle/>
          <a:p>
            <a:endParaRPr lang="nb-NO" dirty="0"/>
          </a:p>
        </p:txBody>
      </p:sp>
      <p:sp>
        <p:nvSpPr>
          <p:cNvPr id="22" name="TextBox 21">
            <a:extLst>
              <a:ext uri="{FF2B5EF4-FFF2-40B4-BE49-F238E27FC236}">
                <a16:creationId xmlns:a16="http://schemas.microsoft.com/office/drawing/2014/main" id="{764C751D-0881-46D3-803D-A8DB10EBC565}"/>
              </a:ext>
            </a:extLst>
          </p:cNvPr>
          <p:cNvSpPr txBox="1"/>
          <p:nvPr/>
        </p:nvSpPr>
        <p:spPr>
          <a:xfrm>
            <a:off x="9751106" y="4854300"/>
            <a:ext cx="145773" cy="258282"/>
          </a:xfrm>
          <a:prstGeom prst="rect">
            <a:avLst/>
          </a:prstGeom>
          <a:noFill/>
        </p:spPr>
        <p:txBody>
          <a:bodyPr wrap="none" rtlCol="0">
            <a:spAutoFit/>
          </a:bodyPr>
          <a:lstStyle/>
          <a:p>
            <a:endParaRPr lang="nb-NO" dirty="0"/>
          </a:p>
        </p:txBody>
      </p:sp>
      <p:sp>
        <p:nvSpPr>
          <p:cNvPr id="23" name="TextBox 22">
            <a:extLst>
              <a:ext uri="{FF2B5EF4-FFF2-40B4-BE49-F238E27FC236}">
                <a16:creationId xmlns:a16="http://schemas.microsoft.com/office/drawing/2014/main" id="{916FC6C5-B328-492B-9CA5-F950CCC99596}"/>
              </a:ext>
            </a:extLst>
          </p:cNvPr>
          <p:cNvSpPr txBox="1"/>
          <p:nvPr/>
        </p:nvSpPr>
        <p:spPr>
          <a:xfrm>
            <a:off x="9745408" y="4597456"/>
            <a:ext cx="145773" cy="258282"/>
          </a:xfrm>
          <a:prstGeom prst="rect">
            <a:avLst/>
          </a:prstGeom>
          <a:noFill/>
        </p:spPr>
        <p:txBody>
          <a:bodyPr wrap="none" rtlCol="0">
            <a:spAutoFit/>
          </a:bodyPr>
          <a:lstStyle/>
          <a:p>
            <a:endParaRPr lang="nb-NO" dirty="0"/>
          </a:p>
        </p:txBody>
      </p:sp>
      <p:grpSp>
        <p:nvGrpSpPr>
          <p:cNvPr id="29" name="Group 28">
            <a:extLst>
              <a:ext uri="{FF2B5EF4-FFF2-40B4-BE49-F238E27FC236}">
                <a16:creationId xmlns:a16="http://schemas.microsoft.com/office/drawing/2014/main" id="{036EA3E0-8708-436C-BA40-3F516B74356A}"/>
              </a:ext>
            </a:extLst>
          </p:cNvPr>
          <p:cNvGrpSpPr/>
          <p:nvPr/>
        </p:nvGrpSpPr>
        <p:grpSpPr>
          <a:xfrm>
            <a:off x="9406483" y="5446537"/>
            <a:ext cx="1719161" cy="573143"/>
            <a:chOff x="8175448" y="158071"/>
            <a:chExt cx="2178614" cy="819571"/>
          </a:xfrm>
        </p:grpSpPr>
        <p:grpSp>
          <p:nvGrpSpPr>
            <p:cNvPr id="30" name="Group 29">
              <a:extLst>
                <a:ext uri="{FF2B5EF4-FFF2-40B4-BE49-F238E27FC236}">
                  <a16:creationId xmlns:a16="http://schemas.microsoft.com/office/drawing/2014/main" id="{B1D6CD72-C8A6-494A-901B-98CF7DACD4AC}"/>
                </a:ext>
              </a:extLst>
            </p:cNvPr>
            <p:cNvGrpSpPr/>
            <p:nvPr/>
          </p:nvGrpSpPr>
          <p:grpSpPr>
            <a:xfrm>
              <a:off x="8184233" y="285068"/>
              <a:ext cx="2169829" cy="692574"/>
              <a:chOff x="8163946" y="776718"/>
              <a:chExt cx="2169829" cy="692574"/>
            </a:xfrm>
          </p:grpSpPr>
          <p:sp>
            <p:nvSpPr>
              <p:cNvPr id="35" name="Rectangle 34">
                <a:extLst>
                  <a:ext uri="{FF2B5EF4-FFF2-40B4-BE49-F238E27FC236}">
                    <a16:creationId xmlns:a16="http://schemas.microsoft.com/office/drawing/2014/main" id="{C99B26EB-388B-4951-86DD-5BE3106D0C65}"/>
                  </a:ext>
                </a:extLst>
              </p:cNvPr>
              <p:cNvSpPr/>
              <p:nvPr/>
            </p:nvSpPr>
            <p:spPr>
              <a:xfrm>
                <a:off x="8664366" y="776718"/>
                <a:ext cx="1158240" cy="69257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rgbClr val="FF0000"/>
                    </a:solidFill>
                  </a:rPr>
                  <a:t>Process</a:t>
                </a:r>
              </a:p>
            </p:txBody>
          </p:sp>
          <p:cxnSp>
            <p:nvCxnSpPr>
              <p:cNvPr id="36" name="Straight Arrow Connector 35">
                <a:extLst>
                  <a:ext uri="{FF2B5EF4-FFF2-40B4-BE49-F238E27FC236}">
                    <a16:creationId xmlns:a16="http://schemas.microsoft.com/office/drawing/2014/main" id="{1EEDEFA0-7D3B-4293-92D4-903B082C7B52}"/>
                  </a:ext>
                </a:extLst>
              </p:cNvPr>
              <p:cNvCxnSpPr/>
              <p:nvPr/>
            </p:nvCxnSpPr>
            <p:spPr>
              <a:xfrm>
                <a:off x="8163946" y="1297494"/>
                <a:ext cx="500419"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6A7784C0-DF46-44A6-AB7C-E72929CF0747}"/>
                  </a:ext>
                </a:extLst>
              </p:cNvPr>
              <p:cNvCxnSpPr/>
              <p:nvPr/>
            </p:nvCxnSpPr>
            <p:spPr>
              <a:xfrm>
                <a:off x="8163947" y="1007228"/>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96D82268-CDFB-4CF9-AC83-FFF03BFE5F7B}"/>
                  </a:ext>
                </a:extLst>
              </p:cNvPr>
              <p:cNvCxnSpPr/>
              <p:nvPr/>
            </p:nvCxnSpPr>
            <p:spPr>
              <a:xfrm>
                <a:off x="9833356" y="1041333"/>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7A458D22-0D1C-43A9-9730-B3358947CA9B}"/>
                  </a:ext>
                </a:extLst>
              </p:cNvPr>
              <p:cNvCxnSpPr/>
              <p:nvPr/>
            </p:nvCxnSpPr>
            <p:spPr>
              <a:xfrm>
                <a:off x="9833356" y="1296093"/>
                <a:ext cx="500419"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grpSp>
        <p:sp>
          <p:nvSpPr>
            <p:cNvPr id="31" name="TextBox 30">
              <a:extLst>
                <a:ext uri="{FF2B5EF4-FFF2-40B4-BE49-F238E27FC236}">
                  <a16:creationId xmlns:a16="http://schemas.microsoft.com/office/drawing/2014/main" id="{853083B4-8E73-4C5F-A6F1-9AD96E21F083}"/>
                </a:ext>
              </a:extLst>
            </p:cNvPr>
            <p:cNvSpPr txBox="1"/>
            <p:nvPr/>
          </p:nvSpPr>
          <p:spPr>
            <a:xfrm>
              <a:off x="8182669" y="525347"/>
              <a:ext cx="184731" cy="369332"/>
            </a:xfrm>
            <a:prstGeom prst="rect">
              <a:avLst/>
            </a:prstGeom>
            <a:noFill/>
          </p:spPr>
          <p:txBody>
            <a:bodyPr wrap="none" rtlCol="0">
              <a:spAutoFit/>
            </a:bodyPr>
            <a:lstStyle/>
            <a:p>
              <a:endParaRPr lang="nb-NO" dirty="0"/>
            </a:p>
          </p:txBody>
        </p:sp>
        <p:sp>
          <p:nvSpPr>
            <p:cNvPr id="32" name="TextBox 31">
              <a:extLst>
                <a:ext uri="{FF2B5EF4-FFF2-40B4-BE49-F238E27FC236}">
                  <a16:creationId xmlns:a16="http://schemas.microsoft.com/office/drawing/2014/main" id="{73FB0858-4133-45E6-A951-46EF1DC45228}"/>
                </a:ext>
              </a:extLst>
            </p:cNvPr>
            <p:cNvSpPr txBox="1"/>
            <p:nvPr/>
          </p:nvSpPr>
          <p:spPr>
            <a:xfrm>
              <a:off x="8175448" y="158071"/>
              <a:ext cx="184731" cy="369332"/>
            </a:xfrm>
            <a:prstGeom prst="rect">
              <a:avLst/>
            </a:prstGeom>
            <a:noFill/>
          </p:spPr>
          <p:txBody>
            <a:bodyPr wrap="none" rtlCol="0">
              <a:spAutoFit/>
            </a:bodyPr>
            <a:lstStyle/>
            <a:p>
              <a:endParaRPr lang="nb-NO" dirty="0"/>
            </a:p>
          </p:txBody>
        </p:sp>
        <p:sp>
          <p:nvSpPr>
            <p:cNvPr id="33" name="TextBox 32">
              <a:extLst>
                <a:ext uri="{FF2B5EF4-FFF2-40B4-BE49-F238E27FC236}">
                  <a16:creationId xmlns:a16="http://schemas.microsoft.com/office/drawing/2014/main" id="{8B7CB83C-13FB-4738-BA75-C341B4A4700A}"/>
                </a:ext>
              </a:extLst>
            </p:cNvPr>
            <p:cNvSpPr txBox="1"/>
            <p:nvPr/>
          </p:nvSpPr>
          <p:spPr>
            <a:xfrm>
              <a:off x="9894609" y="547627"/>
              <a:ext cx="184731" cy="369332"/>
            </a:xfrm>
            <a:prstGeom prst="rect">
              <a:avLst/>
            </a:prstGeom>
            <a:noFill/>
          </p:spPr>
          <p:txBody>
            <a:bodyPr wrap="none" rtlCol="0">
              <a:spAutoFit/>
            </a:bodyPr>
            <a:lstStyle/>
            <a:p>
              <a:endParaRPr lang="nb-NO" dirty="0"/>
            </a:p>
          </p:txBody>
        </p:sp>
        <p:sp>
          <p:nvSpPr>
            <p:cNvPr id="34" name="TextBox 33">
              <a:extLst>
                <a:ext uri="{FF2B5EF4-FFF2-40B4-BE49-F238E27FC236}">
                  <a16:creationId xmlns:a16="http://schemas.microsoft.com/office/drawing/2014/main" id="{7D91D74C-1787-410E-9702-42DBBDEFBB79}"/>
                </a:ext>
              </a:extLst>
            </p:cNvPr>
            <p:cNvSpPr txBox="1"/>
            <p:nvPr/>
          </p:nvSpPr>
          <p:spPr>
            <a:xfrm>
              <a:off x="9887388" y="180351"/>
              <a:ext cx="184731" cy="369332"/>
            </a:xfrm>
            <a:prstGeom prst="rect">
              <a:avLst/>
            </a:prstGeom>
            <a:noFill/>
          </p:spPr>
          <p:txBody>
            <a:bodyPr wrap="none" rtlCol="0">
              <a:spAutoFit/>
            </a:bodyPr>
            <a:lstStyle/>
            <a:p>
              <a:endParaRPr lang="nb-NO" dirty="0"/>
            </a:p>
          </p:txBody>
        </p:sp>
      </p:grpSp>
      <p:sp>
        <p:nvSpPr>
          <p:cNvPr id="40" name="TextBox 39">
            <a:extLst>
              <a:ext uri="{FF2B5EF4-FFF2-40B4-BE49-F238E27FC236}">
                <a16:creationId xmlns:a16="http://schemas.microsoft.com/office/drawing/2014/main" id="{1B4FB0F7-1ACB-7053-EA05-B40CB599924B}"/>
              </a:ext>
            </a:extLst>
          </p:cNvPr>
          <p:cNvSpPr txBox="1"/>
          <p:nvPr/>
        </p:nvSpPr>
        <p:spPr>
          <a:xfrm>
            <a:off x="157326" y="6110755"/>
            <a:ext cx="10650582" cy="276999"/>
          </a:xfrm>
          <a:prstGeom prst="rect">
            <a:avLst/>
          </a:prstGeom>
          <a:noFill/>
        </p:spPr>
        <p:txBody>
          <a:bodyPr wrap="square">
            <a:spAutoFit/>
          </a:bodyPr>
          <a:lstStyle/>
          <a:p>
            <a:r>
              <a:rPr lang="en-US" sz="1200" dirty="0"/>
              <a:t>Adriana Reyes-Lua and Sigurd Skogestad, </a:t>
            </a:r>
            <a:r>
              <a:rPr lang="en-US" sz="1200" dirty="0">
                <a:solidFill>
                  <a:schemeClr val="accent1"/>
                </a:solidFill>
              </a:rPr>
              <a:t>Systematic Design of Active Constraint Switching Using Classical Advanced Control Structures</a:t>
            </a:r>
            <a:r>
              <a:rPr lang="en-US" sz="1200" dirty="0"/>
              <a:t>, </a:t>
            </a:r>
            <a:r>
              <a:rPr lang="en-US" sz="1200" dirty="0" err="1"/>
              <a:t>Ind.Eng.Chem.Res</a:t>
            </a:r>
            <a:r>
              <a:rPr lang="en-US" sz="1200" dirty="0"/>
              <a:t>, 2020</a:t>
            </a:r>
            <a:endParaRPr lang="nb-NO" sz="1200" dirty="0"/>
          </a:p>
        </p:txBody>
      </p:sp>
    </p:spTree>
    <p:extLst>
      <p:ext uri="{BB962C8B-B14F-4D97-AF65-F5344CB8AC3E}">
        <p14:creationId xmlns:p14="http://schemas.microsoft.com/office/powerpoint/2010/main" val="217681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AB4387A-5C13-814B-9861-E20C1738B473}" type="datetimeFigureOut">
              <a:rPr lang="nb-NO" smtClean="0"/>
              <a:pPr>
                <a:defRPr/>
              </a:pPr>
              <a:t>17.08.2022</a:t>
            </a:fld>
            <a:endParaRPr lang="nn-NO"/>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nn-NO"/>
          </a:p>
        </p:txBody>
      </p:sp>
      <p:sp>
        <p:nvSpPr>
          <p:cNvPr id="34820" name="Rectangle 2"/>
          <p:cNvSpPr>
            <a:spLocks noGrp="1" noChangeArrowheads="1"/>
          </p:cNvSpPr>
          <p:nvPr>
            <p:ph type="title"/>
          </p:nvPr>
        </p:nvSpPr>
        <p:spPr/>
        <p:txBody>
          <a:bodyPr>
            <a:normAutofit/>
          </a:bodyPr>
          <a:lstStyle/>
          <a:p>
            <a:pPr algn="l"/>
            <a:r>
              <a:rPr lang="en-US" altLang="nb-NO" sz="4000" dirty="0">
                <a:solidFill>
                  <a:srgbClr val="FF0000"/>
                </a:solidFill>
                <a:highlight>
                  <a:srgbClr val="FFFF00"/>
                </a:highlight>
              </a:rPr>
              <a:t>MV-MV switching</a:t>
            </a:r>
          </a:p>
        </p:txBody>
      </p:sp>
      <p:sp>
        <p:nvSpPr>
          <p:cNvPr id="34821" name="Rectangle 3"/>
          <p:cNvSpPr>
            <a:spLocks noGrp="1" noChangeArrowheads="1"/>
          </p:cNvSpPr>
          <p:nvPr>
            <p:ph type="body" idx="1"/>
          </p:nvPr>
        </p:nvSpPr>
        <p:spPr>
          <a:xfrm>
            <a:off x="761999" y="1600201"/>
            <a:ext cx="10601325" cy="4525963"/>
          </a:xfrm>
        </p:spPr>
        <p:txBody>
          <a:bodyPr>
            <a:normAutofit/>
          </a:bodyPr>
          <a:lstStyle/>
          <a:p>
            <a:r>
              <a:rPr lang="en-US" altLang="nb-NO" sz="2200" dirty="0"/>
              <a:t>Need several MVs to cover whole </a:t>
            </a:r>
            <a:r>
              <a:rPr lang="en-US" altLang="nb-NO" sz="2200" u="sng" dirty="0"/>
              <a:t>steady-state</a:t>
            </a:r>
            <a:r>
              <a:rPr lang="en-US" altLang="nb-NO" sz="2200" dirty="0"/>
              <a:t> range (because primary MV may saturate)</a:t>
            </a:r>
          </a:p>
          <a:p>
            <a:r>
              <a:rPr lang="en-US" altLang="nb-NO" sz="1700" dirty="0"/>
              <a:t>Note that we only want to use one MV at the time.</a:t>
            </a:r>
          </a:p>
          <a:p>
            <a:endParaRPr lang="en-US" altLang="nb-NO" sz="1700" dirty="0"/>
          </a:p>
          <a:p>
            <a:pPr marL="0" indent="0">
              <a:buNone/>
            </a:pPr>
            <a:r>
              <a:rPr lang="en-US" altLang="nb-NO" sz="2000" dirty="0"/>
              <a:t>Three main solutions for “selecting the right MV”:</a:t>
            </a:r>
          </a:p>
          <a:p>
            <a:pPr marL="800100" lvl="1" indent="-342900">
              <a:buNone/>
            </a:pPr>
            <a:r>
              <a:rPr lang="en-US" altLang="nb-NO" sz="2000" dirty="0">
                <a:solidFill>
                  <a:srgbClr val="FF0000"/>
                </a:solidFill>
              </a:rPr>
              <a:t>Alt.1: A. (Standard) Split-range control (SRC) (one controller) </a:t>
            </a:r>
          </a:p>
          <a:p>
            <a:pPr marL="800100" lvl="1" indent="-342900">
              <a:buNone/>
            </a:pPr>
            <a:r>
              <a:rPr lang="en-US" altLang="nb-NO" sz="2000" dirty="0">
                <a:solidFill>
                  <a:srgbClr val="FF0000"/>
                </a:solidFill>
              </a:rPr>
              <a:t>           B. Generalized SRC (many controllers)</a:t>
            </a:r>
          </a:p>
          <a:p>
            <a:pPr marL="457200" lvl="1" indent="0">
              <a:buNone/>
            </a:pPr>
            <a:r>
              <a:rPr lang="en-US" altLang="nb-NO" sz="2000" dirty="0">
                <a:solidFill>
                  <a:srgbClr val="FF0000"/>
                </a:solidFill>
              </a:rPr>
              <a:t>Alt.2 Many controllers with different setpoints </a:t>
            </a:r>
          </a:p>
          <a:p>
            <a:pPr marL="800100" lvl="1" indent="-342900">
              <a:buNone/>
            </a:pPr>
            <a:r>
              <a:rPr lang="en-US" altLang="nb-NO" sz="2000" dirty="0">
                <a:solidFill>
                  <a:srgbClr val="FF0000"/>
                </a:solidFill>
              </a:rPr>
              <a:t>Alt.3 Valve position control</a:t>
            </a:r>
          </a:p>
          <a:p>
            <a:pPr marL="914400" lvl="2" indent="0">
              <a:buNone/>
            </a:pPr>
            <a:endParaRPr lang="en-US" altLang="nb-NO" sz="1200" dirty="0">
              <a:solidFill>
                <a:srgbClr val="FF0000"/>
              </a:solidFill>
            </a:endParaRPr>
          </a:p>
          <a:p>
            <a:pPr marL="0" indent="0">
              <a:buNone/>
            </a:pPr>
            <a:r>
              <a:rPr lang="en-US" altLang="nb-NO" sz="2000" dirty="0">
                <a:solidFill>
                  <a:srgbClr val="FF0000"/>
                </a:solidFill>
              </a:rPr>
              <a:t>In addition: MPC </a:t>
            </a:r>
          </a:p>
          <a:p>
            <a:pPr marL="114300" indent="0">
              <a:buNone/>
            </a:pPr>
            <a:r>
              <a:rPr lang="en-US" altLang="nb-NO" sz="2000" dirty="0">
                <a:solidFill>
                  <a:srgbClr val="FF0000"/>
                </a:solidFill>
              </a:rPr>
              <a:t>Which is best? It depends on the case! </a:t>
            </a:r>
          </a:p>
          <a:p>
            <a:pPr marL="800100" lvl="1" indent="-342900">
              <a:buNone/>
            </a:pPr>
            <a:endParaRPr lang="en-US" altLang="nb-NO" dirty="0"/>
          </a:p>
          <a:p>
            <a:pPr marL="800100" lvl="1" indent="-342900">
              <a:buNone/>
            </a:pPr>
            <a:endParaRPr lang="en-US" altLang="nb-NO" dirty="0">
              <a:solidFill>
                <a:srgbClr val="FF0000"/>
              </a:solidFill>
            </a:endParaRPr>
          </a:p>
          <a:p>
            <a:pPr marL="1200150" lvl="2" indent="-342900">
              <a:buNone/>
            </a:pPr>
            <a:endParaRPr lang="en-US" altLang="nb-NO" dirty="0"/>
          </a:p>
        </p:txBody>
      </p:sp>
      <p:sp>
        <p:nvSpPr>
          <p:cNvPr id="2" name="TextBox 1"/>
          <p:cNvSpPr txBox="1"/>
          <p:nvPr/>
        </p:nvSpPr>
        <p:spPr>
          <a:xfrm>
            <a:off x="203515" y="5887092"/>
            <a:ext cx="10912159" cy="400110"/>
          </a:xfrm>
          <a:prstGeom prst="rect">
            <a:avLst/>
          </a:prstGeom>
          <a:noFill/>
        </p:spPr>
        <p:txBody>
          <a:bodyPr wrap="square" rtlCol="0">
            <a:spAutoFit/>
          </a:bodyPr>
          <a:lstStyle/>
          <a:p>
            <a:r>
              <a:rPr lang="nb-NO" sz="1000" dirty="0"/>
              <a:t>* Adriana Reyes-Lua Cristina Zotica, Sigurd Skogestad, «Optimal </a:t>
            </a:r>
            <a:r>
              <a:rPr lang="nb-NO" sz="1000" dirty="0" err="1"/>
              <a:t>Operation</a:t>
            </a:r>
            <a:r>
              <a:rPr lang="nb-NO" sz="1000" dirty="0"/>
              <a:t> </a:t>
            </a:r>
            <a:r>
              <a:rPr lang="nb-NO" sz="1000" dirty="0" err="1"/>
              <a:t>with</a:t>
            </a:r>
            <a:r>
              <a:rPr lang="nb-NO" sz="1000" dirty="0"/>
              <a:t> </a:t>
            </a:r>
            <a:r>
              <a:rPr lang="nb-NO" sz="1000" dirty="0" err="1"/>
              <a:t>Changing</a:t>
            </a:r>
            <a:r>
              <a:rPr lang="nb-NO" sz="1000" dirty="0"/>
              <a:t> Active </a:t>
            </a:r>
            <a:r>
              <a:rPr lang="nb-NO" sz="1000" dirty="0" err="1"/>
              <a:t>Constraint</a:t>
            </a:r>
            <a:r>
              <a:rPr lang="nb-NO" sz="1000" dirty="0"/>
              <a:t> Regions </a:t>
            </a:r>
            <a:r>
              <a:rPr lang="nb-NO" sz="1000" dirty="0" err="1"/>
              <a:t>using</a:t>
            </a:r>
            <a:r>
              <a:rPr lang="nb-NO" sz="1000" dirty="0"/>
              <a:t> </a:t>
            </a:r>
            <a:r>
              <a:rPr lang="nb-NO" sz="1000" dirty="0" err="1"/>
              <a:t>Classical</a:t>
            </a:r>
            <a:r>
              <a:rPr lang="nb-NO" sz="1000" dirty="0"/>
              <a:t> Advanced Control,, </a:t>
            </a:r>
            <a:r>
              <a:rPr lang="nb-NO" sz="1000" dirty="0" err="1"/>
              <a:t>Adchem</a:t>
            </a:r>
            <a:r>
              <a:rPr lang="nb-NO" sz="1000" dirty="0"/>
              <a:t> Conference, Shenyang, China. </a:t>
            </a:r>
            <a:r>
              <a:rPr lang="nb-NO" sz="1000" dirty="0" err="1"/>
              <a:t>July</a:t>
            </a:r>
            <a:r>
              <a:rPr lang="nb-NO" sz="1000" dirty="0"/>
              <a:t> 2018 , </a:t>
            </a:r>
          </a:p>
          <a:p>
            <a:endParaRPr lang="nb-NO" sz="1000" dirty="0"/>
          </a:p>
        </p:txBody>
      </p:sp>
      <p:grpSp>
        <p:nvGrpSpPr>
          <p:cNvPr id="7" name="Group 6">
            <a:extLst>
              <a:ext uri="{FF2B5EF4-FFF2-40B4-BE49-F238E27FC236}">
                <a16:creationId xmlns:a16="http://schemas.microsoft.com/office/drawing/2014/main" id="{262FC037-6C3B-4020-B71E-B5738EBD03E7}"/>
              </a:ext>
            </a:extLst>
          </p:cNvPr>
          <p:cNvGrpSpPr/>
          <p:nvPr/>
        </p:nvGrpSpPr>
        <p:grpSpPr>
          <a:xfrm>
            <a:off x="7824192" y="484346"/>
            <a:ext cx="2159078" cy="692574"/>
            <a:chOff x="8690994" y="907627"/>
            <a:chExt cx="2159078" cy="692574"/>
          </a:xfrm>
        </p:grpSpPr>
        <p:sp>
          <p:nvSpPr>
            <p:cNvPr id="8" name="Rectangle 7">
              <a:extLst>
                <a:ext uri="{FF2B5EF4-FFF2-40B4-BE49-F238E27FC236}">
                  <a16:creationId xmlns:a16="http://schemas.microsoft.com/office/drawing/2014/main" id="{8B2F476E-C466-40A2-94A3-118C4D678062}"/>
                </a:ext>
              </a:extLst>
            </p:cNvPr>
            <p:cNvSpPr/>
            <p:nvPr/>
          </p:nvSpPr>
          <p:spPr>
            <a:xfrm>
              <a:off x="9191413" y="907627"/>
              <a:ext cx="1158240" cy="69257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rgbClr val="FF0000"/>
                  </a:solidFill>
                </a:rPr>
                <a:t>Process</a:t>
              </a:r>
            </a:p>
          </p:txBody>
        </p:sp>
        <p:cxnSp>
          <p:nvCxnSpPr>
            <p:cNvPr id="9" name="Straight Arrow Connector 8">
              <a:extLst>
                <a:ext uri="{FF2B5EF4-FFF2-40B4-BE49-F238E27FC236}">
                  <a16:creationId xmlns:a16="http://schemas.microsoft.com/office/drawing/2014/main" id="{9105D728-D4F9-45A7-8BA7-EACC4654C407}"/>
                </a:ext>
              </a:extLst>
            </p:cNvPr>
            <p:cNvCxnSpPr/>
            <p:nvPr/>
          </p:nvCxnSpPr>
          <p:spPr>
            <a:xfrm>
              <a:off x="8690994" y="1006679"/>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841F470-0E0D-424E-9A2E-12FF57DF1DF8}"/>
                </a:ext>
              </a:extLst>
            </p:cNvPr>
            <p:cNvCxnSpPr/>
            <p:nvPr/>
          </p:nvCxnSpPr>
          <p:spPr>
            <a:xfrm>
              <a:off x="8690994" y="1177255"/>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FCE1572-645B-4FF5-A171-23798C216347}"/>
                </a:ext>
              </a:extLst>
            </p:cNvPr>
            <p:cNvCxnSpPr/>
            <p:nvPr/>
          </p:nvCxnSpPr>
          <p:spPr>
            <a:xfrm>
              <a:off x="8690994" y="1331053"/>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97F8068-C578-44A1-8C39-AB0004ED90E5}"/>
                </a:ext>
              </a:extLst>
            </p:cNvPr>
            <p:cNvCxnSpPr/>
            <p:nvPr/>
          </p:nvCxnSpPr>
          <p:spPr>
            <a:xfrm>
              <a:off x="8690994" y="1493241"/>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25BB2E6-2762-45B9-97E8-F3F3089FABAD}"/>
                </a:ext>
              </a:extLst>
            </p:cNvPr>
            <p:cNvCxnSpPr/>
            <p:nvPr/>
          </p:nvCxnSpPr>
          <p:spPr>
            <a:xfrm>
              <a:off x="10349653" y="1205249"/>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6CA08822-F9D2-441F-980A-508971CDDFA0}"/>
              </a:ext>
            </a:extLst>
          </p:cNvPr>
          <p:cNvSpPr txBox="1"/>
          <p:nvPr/>
        </p:nvSpPr>
        <p:spPr>
          <a:xfrm>
            <a:off x="270190" y="6075878"/>
            <a:ext cx="10912160" cy="261610"/>
          </a:xfrm>
          <a:prstGeom prst="rect">
            <a:avLst/>
          </a:prstGeom>
          <a:noFill/>
        </p:spPr>
        <p:txBody>
          <a:bodyPr wrap="square" rtlCol="0">
            <a:spAutoFit/>
          </a:bodyPr>
          <a:lstStyle/>
          <a:p>
            <a:pPr algn="l"/>
            <a:r>
              <a:rPr lang="en-US" sz="1000" b="0" i="0" u="none" strike="noStrike" baseline="0" dirty="0">
                <a:latin typeface="t1-gul-regular-italic"/>
              </a:rPr>
              <a:t>A. Reyes-Lúa and S. Skogestad. “</a:t>
            </a:r>
            <a:r>
              <a:rPr lang="en-US" sz="1000" b="0" i="0" u="none" strike="noStrike" baseline="0" dirty="0">
                <a:latin typeface="t1-gul-regular"/>
              </a:rPr>
              <a:t>Multi-input single-output control for extending the operating range: Generalized split range control using the baton strategy”. </a:t>
            </a:r>
            <a:r>
              <a:rPr lang="en-US" sz="1000" b="0" i="0" u="none" strike="noStrike" baseline="0" dirty="0">
                <a:latin typeface="t1-gul-regular-italic"/>
              </a:rPr>
              <a:t> Journal of Process Control 91 (2020</a:t>
            </a:r>
            <a:r>
              <a:rPr lang="en-US" sz="1100" b="0" i="0" u="none" strike="noStrike" baseline="0" dirty="0">
                <a:latin typeface="t1-gul-regular-italic"/>
              </a:rPr>
              <a:t>)</a:t>
            </a:r>
            <a:endParaRPr lang="nb-NO" sz="1100" dirty="0"/>
          </a:p>
        </p:txBody>
      </p:sp>
    </p:spTree>
    <p:extLst>
      <p:ext uri="{BB962C8B-B14F-4D97-AF65-F5344CB8AC3E}">
        <p14:creationId xmlns:p14="http://schemas.microsoft.com/office/powerpoint/2010/main" val="22858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2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620B-BFF9-D39E-AED4-CD4583DCFB57}"/>
              </a:ext>
            </a:extLst>
          </p:cNvPr>
          <p:cNvSpPr>
            <a:spLocks noGrp="1"/>
          </p:cNvSpPr>
          <p:nvPr>
            <p:ph type="title"/>
          </p:nvPr>
        </p:nvSpPr>
        <p:spPr/>
        <p:txBody>
          <a:bodyPr/>
          <a:lstStyle/>
          <a:p>
            <a:r>
              <a:rPr lang="nb-NO" dirty="0" err="1"/>
              <a:t>Example</a:t>
            </a:r>
            <a:r>
              <a:rPr lang="nb-NO" dirty="0"/>
              <a:t> MV-MV </a:t>
            </a:r>
            <a:r>
              <a:rPr lang="nb-NO" dirty="0" err="1"/>
              <a:t>switching</a:t>
            </a:r>
            <a:r>
              <a:rPr lang="nb-NO" dirty="0"/>
              <a:t> </a:t>
            </a:r>
          </a:p>
        </p:txBody>
      </p:sp>
      <p:sp>
        <p:nvSpPr>
          <p:cNvPr id="3" name="Content Placeholder 2">
            <a:extLst>
              <a:ext uri="{FF2B5EF4-FFF2-40B4-BE49-F238E27FC236}">
                <a16:creationId xmlns:a16="http://schemas.microsoft.com/office/drawing/2014/main" id="{2A0428A1-27DE-22B1-88C7-BD4B6CFE6B86}"/>
              </a:ext>
            </a:extLst>
          </p:cNvPr>
          <p:cNvSpPr>
            <a:spLocks noGrp="1"/>
          </p:cNvSpPr>
          <p:nvPr>
            <p:ph idx="1"/>
          </p:nvPr>
        </p:nvSpPr>
        <p:spPr/>
        <p:txBody>
          <a:bodyPr/>
          <a:lstStyle/>
          <a:p>
            <a:r>
              <a:rPr lang="nb-NO" dirty="0"/>
              <a:t>Break and gas pedal in a </a:t>
            </a:r>
            <a:r>
              <a:rPr lang="nb-NO" dirty="0" err="1"/>
              <a:t>car</a:t>
            </a:r>
            <a:endParaRPr lang="nb-NO" dirty="0"/>
          </a:p>
        </p:txBody>
      </p:sp>
      <p:sp>
        <p:nvSpPr>
          <p:cNvPr id="4" name="TextBox 3">
            <a:extLst>
              <a:ext uri="{FF2B5EF4-FFF2-40B4-BE49-F238E27FC236}">
                <a16:creationId xmlns:a16="http://schemas.microsoft.com/office/drawing/2014/main" id="{2E1A3E50-4B42-BF74-42A4-275F0DE8773C}"/>
              </a:ext>
            </a:extLst>
          </p:cNvPr>
          <p:cNvSpPr txBox="1"/>
          <p:nvPr/>
        </p:nvSpPr>
        <p:spPr>
          <a:xfrm>
            <a:off x="0" y="34951"/>
            <a:ext cx="2034916" cy="400110"/>
          </a:xfrm>
          <a:prstGeom prst="rect">
            <a:avLst/>
          </a:prstGeom>
          <a:noFill/>
        </p:spPr>
        <p:txBody>
          <a:bodyPr wrap="none" rtlCol="0">
            <a:spAutoFit/>
          </a:bodyPr>
          <a:lstStyle/>
          <a:p>
            <a:r>
              <a:rPr lang="nb-NO" sz="2000" dirty="0">
                <a:highlight>
                  <a:srgbClr val="FFFF00"/>
                </a:highlight>
              </a:rPr>
              <a:t>MV-MV </a:t>
            </a:r>
            <a:r>
              <a:rPr lang="nb-NO" sz="2000" dirty="0" err="1">
                <a:highlight>
                  <a:srgbClr val="FFFF00"/>
                </a:highlight>
              </a:rPr>
              <a:t>switching</a:t>
            </a:r>
            <a:endParaRPr lang="nb-NO" sz="2000" dirty="0">
              <a:highlight>
                <a:srgbClr val="FFFF00"/>
              </a:highlight>
            </a:endParaRPr>
          </a:p>
        </p:txBody>
      </p:sp>
    </p:spTree>
    <p:extLst>
      <p:ext uri="{BB962C8B-B14F-4D97-AF65-F5344CB8AC3E}">
        <p14:creationId xmlns:p14="http://schemas.microsoft.com/office/powerpoint/2010/main" val="180158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94E5-6ACD-486D-8780-889C42566C6C}"/>
              </a:ext>
            </a:extLst>
          </p:cNvPr>
          <p:cNvSpPr>
            <a:spLocks noGrp="1"/>
          </p:cNvSpPr>
          <p:nvPr>
            <p:ph type="title"/>
          </p:nvPr>
        </p:nvSpPr>
        <p:spPr>
          <a:xfrm>
            <a:off x="172214" y="988537"/>
            <a:ext cx="10515600" cy="1325563"/>
          </a:xfrm>
        </p:spPr>
        <p:txBody>
          <a:bodyPr>
            <a:normAutofit/>
          </a:bodyPr>
          <a:lstStyle/>
          <a:p>
            <a:r>
              <a:rPr lang="nb-NO" dirty="0"/>
              <a:t>Split range control:</a:t>
            </a:r>
            <a:br>
              <a:rPr lang="nb-NO" dirty="0"/>
            </a:br>
            <a:r>
              <a:rPr lang="nb-NO" sz="3600" dirty="0"/>
              <a:t>Donald </a:t>
            </a:r>
            <a:r>
              <a:rPr lang="nb-NO" sz="3600" dirty="0" err="1"/>
              <a:t>Eckman</a:t>
            </a:r>
            <a:r>
              <a:rPr lang="nb-NO" sz="3600" dirty="0"/>
              <a:t> (1945)</a:t>
            </a:r>
            <a:endParaRPr lang="nb-NO" dirty="0"/>
          </a:p>
        </p:txBody>
      </p:sp>
      <p:pic>
        <p:nvPicPr>
          <p:cNvPr id="4" name="Content Placeholder 3">
            <a:extLst>
              <a:ext uri="{FF2B5EF4-FFF2-40B4-BE49-F238E27FC236}">
                <a16:creationId xmlns:a16="http://schemas.microsoft.com/office/drawing/2014/main" id="{F62AD705-D070-4135-8F36-6DF785856AC3}"/>
              </a:ext>
            </a:extLst>
          </p:cNvPr>
          <p:cNvPicPr>
            <a:picLocks noGrp="1" noChangeAspect="1"/>
          </p:cNvPicPr>
          <p:nvPr>
            <p:ph idx="1"/>
          </p:nvPr>
        </p:nvPicPr>
        <p:blipFill>
          <a:blip r:embed="rId2"/>
          <a:stretch>
            <a:fillRect/>
          </a:stretch>
        </p:blipFill>
        <p:spPr>
          <a:xfrm>
            <a:off x="5586648" y="1164855"/>
            <a:ext cx="6198952" cy="4525963"/>
          </a:xfrm>
          <a:prstGeom prst="rect">
            <a:avLst/>
          </a:prstGeom>
        </p:spPr>
      </p:pic>
      <p:pic>
        <p:nvPicPr>
          <p:cNvPr id="5" name="Picture 4">
            <a:extLst>
              <a:ext uri="{FF2B5EF4-FFF2-40B4-BE49-F238E27FC236}">
                <a16:creationId xmlns:a16="http://schemas.microsoft.com/office/drawing/2014/main" id="{FE60DB4F-F211-4915-9ECD-21A62B3242E6}"/>
              </a:ext>
            </a:extLst>
          </p:cNvPr>
          <p:cNvPicPr>
            <a:picLocks noChangeAspect="1"/>
          </p:cNvPicPr>
          <p:nvPr/>
        </p:nvPicPr>
        <p:blipFill>
          <a:blip r:embed="rId3"/>
          <a:stretch>
            <a:fillRect/>
          </a:stretch>
        </p:blipFill>
        <p:spPr>
          <a:xfrm>
            <a:off x="746337" y="2554776"/>
            <a:ext cx="4120643" cy="3224851"/>
          </a:xfrm>
          <a:prstGeom prst="rect">
            <a:avLst/>
          </a:prstGeom>
        </p:spPr>
      </p:pic>
      <p:sp>
        <p:nvSpPr>
          <p:cNvPr id="3" name="Oval 2">
            <a:extLst>
              <a:ext uri="{FF2B5EF4-FFF2-40B4-BE49-F238E27FC236}">
                <a16:creationId xmlns:a16="http://schemas.microsoft.com/office/drawing/2014/main" id="{9D2B18A7-A7DE-4F7C-984E-A3A95EEC3C02}"/>
              </a:ext>
            </a:extLst>
          </p:cNvPr>
          <p:cNvSpPr/>
          <p:nvPr/>
        </p:nvSpPr>
        <p:spPr>
          <a:xfrm>
            <a:off x="9052560" y="2605576"/>
            <a:ext cx="924560" cy="600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Box 6">
            <a:extLst>
              <a:ext uri="{FF2B5EF4-FFF2-40B4-BE49-F238E27FC236}">
                <a16:creationId xmlns:a16="http://schemas.microsoft.com/office/drawing/2014/main" id="{2FC658FB-5E2A-4E7E-A5DD-67AEE2BBE8A1}"/>
              </a:ext>
            </a:extLst>
          </p:cNvPr>
          <p:cNvSpPr txBox="1"/>
          <p:nvPr/>
        </p:nvSpPr>
        <p:spPr>
          <a:xfrm>
            <a:off x="0" y="13685"/>
            <a:ext cx="2034916" cy="400110"/>
          </a:xfrm>
          <a:prstGeom prst="rect">
            <a:avLst/>
          </a:prstGeom>
          <a:noFill/>
        </p:spPr>
        <p:txBody>
          <a:bodyPr wrap="none" rtlCol="0">
            <a:spAutoFit/>
          </a:bodyPr>
          <a:lstStyle/>
          <a:p>
            <a:r>
              <a:rPr lang="nb-NO" sz="2000" dirty="0">
                <a:highlight>
                  <a:srgbClr val="FFFF00"/>
                </a:highlight>
              </a:rPr>
              <a:t>MV-MV </a:t>
            </a:r>
            <a:r>
              <a:rPr lang="nb-NO" sz="2000" dirty="0" err="1">
                <a:highlight>
                  <a:srgbClr val="FFFF00"/>
                </a:highlight>
              </a:rPr>
              <a:t>switching</a:t>
            </a:r>
            <a:endParaRPr lang="nb-NO" sz="2000" dirty="0">
              <a:highlight>
                <a:srgbClr val="FFFF00"/>
              </a:highlight>
            </a:endParaRPr>
          </a:p>
        </p:txBody>
      </p:sp>
    </p:spTree>
    <p:extLst>
      <p:ext uri="{BB962C8B-B14F-4D97-AF65-F5344CB8AC3E}">
        <p14:creationId xmlns:p14="http://schemas.microsoft.com/office/powerpoint/2010/main" val="1520279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tel 1">
            <a:extLst>
              <a:ext uri="{FF2B5EF4-FFF2-40B4-BE49-F238E27FC236}">
                <a16:creationId xmlns:a16="http://schemas.microsoft.com/office/drawing/2014/main" id="{FCB1338B-C1B5-4E47-ABAF-198289329C3A}"/>
              </a:ext>
            </a:extLst>
          </p:cNvPr>
          <p:cNvSpPr txBox="1">
            <a:spLocks/>
          </p:cNvSpPr>
          <p:nvPr/>
        </p:nvSpPr>
        <p:spPr>
          <a:xfrm>
            <a:off x="1217736" y="597235"/>
            <a:ext cx="8910638" cy="857250"/>
          </a:xfrm>
          <a:prstGeom prst="rect">
            <a:avLst/>
          </a:prstGeom>
        </p:spPr>
        <p:txBody>
          <a:bodyPr lIns="68580" tIns="34290" rIns="68580" bIns="34290"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defRPr/>
            </a:pPr>
            <a:r>
              <a:rPr lang="en-US" sz="3200" dirty="0">
                <a:solidFill>
                  <a:srgbClr val="FF0000"/>
                </a:solidFill>
              </a:rPr>
              <a:t>Alt. 1A. Split-range control (SRC)</a:t>
            </a:r>
          </a:p>
        </p:txBody>
      </p:sp>
      <p:pic>
        <p:nvPicPr>
          <p:cNvPr id="5" name="Picture 4">
            <a:extLst>
              <a:ext uri="{FF2B5EF4-FFF2-40B4-BE49-F238E27FC236}">
                <a16:creationId xmlns:a16="http://schemas.microsoft.com/office/drawing/2014/main" id="{89A116B6-497B-4BE1-B7C8-46F4C41D5B99}"/>
              </a:ext>
            </a:extLst>
          </p:cNvPr>
          <p:cNvPicPr>
            <a:picLocks noChangeAspect="1"/>
          </p:cNvPicPr>
          <p:nvPr/>
        </p:nvPicPr>
        <p:blipFill>
          <a:blip r:embed="rId2"/>
          <a:stretch>
            <a:fillRect/>
          </a:stretch>
        </p:blipFill>
        <p:spPr>
          <a:xfrm>
            <a:off x="1847528" y="1517596"/>
            <a:ext cx="8280846" cy="3094862"/>
          </a:xfrm>
          <a:prstGeom prst="rect">
            <a:avLst/>
          </a:prstGeom>
        </p:spPr>
      </p:pic>
      <p:sp>
        <p:nvSpPr>
          <p:cNvPr id="6" name="TextBox 5">
            <a:extLst>
              <a:ext uri="{FF2B5EF4-FFF2-40B4-BE49-F238E27FC236}">
                <a16:creationId xmlns:a16="http://schemas.microsoft.com/office/drawing/2014/main" id="{4AA1E38A-1420-45FF-B549-83269A3B2B35}"/>
              </a:ext>
            </a:extLst>
          </p:cNvPr>
          <p:cNvSpPr txBox="1"/>
          <p:nvPr/>
        </p:nvSpPr>
        <p:spPr>
          <a:xfrm>
            <a:off x="-67105" y="-88442"/>
            <a:ext cx="2034916" cy="400110"/>
          </a:xfrm>
          <a:prstGeom prst="rect">
            <a:avLst/>
          </a:prstGeom>
          <a:noFill/>
        </p:spPr>
        <p:txBody>
          <a:bodyPr wrap="none" rtlCol="0">
            <a:spAutoFit/>
          </a:bodyPr>
          <a:lstStyle/>
          <a:p>
            <a:r>
              <a:rPr lang="nb-NO" sz="2000" dirty="0">
                <a:highlight>
                  <a:srgbClr val="FFFF00"/>
                </a:highlight>
              </a:rPr>
              <a:t>MV-MV </a:t>
            </a:r>
            <a:r>
              <a:rPr lang="nb-NO" sz="2000" dirty="0" err="1">
                <a:highlight>
                  <a:srgbClr val="FFFF00"/>
                </a:highlight>
              </a:rPr>
              <a:t>switching</a:t>
            </a:r>
            <a:endParaRPr lang="nb-NO" sz="2000" dirty="0">
              <a:highlight>
                <a:srgbClr val="FFFF00"/>
              </a:highlight>
            </a:endParaRPr>
          </a:p>
        </p:txBody>
      </p:sp>
      <p:sp>
        <p:nvSpPr>
          <p:cNvPr id="3" name="TextBox 2">
            <a:extLst>
              <a:ext uri="{FF2B5EF4-FFF2-40B4-BE49-F238E27FC236}">
                <a16:creationId xmlns:a16="http://schemas.microsoft.com/office/drawing/2014/main" id="{A6CCC988-7651-4482-90AD-5BAE63B1BF1B}"/>
              </a:ext>
            </a:extLst>
          </p:cNvPr>
          <p:cNvSpPr txBox="1"/>
          <p:nvPr/>
        </p:nvSpPr>
        <p:spPr>
          <a:xfrm>
            <a:off x="1684347" y="4978146"/>
            <a:ext cx="7420301" cy="1015663"/>
          </a:xfrm>
          <a:prstGeom prst="rect">
            <a:avLst/>
          </a:prstGeom>
          <a:noFill/>
        </p:spPr>
        <p:txBody>
          <a:bodyPr wrap="none" rtlCol="0">
            <a:spAutoFit/>
          </a:bodyPr>
          <a:lstStyle/>
          <a:p>
            <a:r>
              <a:rPr lang="nb-NO" sz="2000" dirty="0"/>
              <a:t>C – same controller for all inputs (u1, u2)</a:t>
            </a:r>
          </a:p>
          <a:p>
            <a:r>
              <a:rPr lang="nb-NO" sz="2000" dirty="0"/>
              <a:t>        </a:t>
            </a:r>
            <a:r>
              <a:rPr lang="nb-NO" sz="2000" dirty="0" err="1"/>
              <a:t>But</a:t>
            </a:r>
            <a:r>
              <a:rPr lang="nb-NO" sz="2000" dirty="0"/>
              <a:t> </a:t>
            </a:r>
            <a:r>
              <a:rPr lang="nb-NO" sz="2000" dirty="0" err="1"/>
              <a:t>can</a:t>
            </a:r>
            <a:r>
              <a:rPr lang="nb-NO" sz="2000" dirty="0"/>
              <a:t> </a:t>
            </a:r>
            <a:r>
              <a:rPr lang="nb-NO" sz="2000" dirty="0" err="1"/>
              <a:t>get</a:t>
            </a:r>
            <a:r>
              <a:rPr lang="nb-NO" sz="2000" dirty="0"/>
              <a:t> different </a:t>
            </a:r>
            <a:r>
              <a:rPr lang="nb-NO" sz="2000" dirty="0" err="1"/>
              <a:t>gains</a:t>
            </a:r>
            <a:r>
              <a:rPr lang="nb-NO" sz="2000" dirty="0"/>
              <a:t> by </a:t>
            </a:r>
            <a:r>
              <a:rPr lang="nb-NO" sz="2000" dirty="0" err="1"/>
              <a:t>adjusting</a:t>
            </a:r>
            <a:r>
              <a:rPr lang="nb-NO" sz="2000" dirty="0"/>
              <a:t> </a:t>
            </a:r>
            <a:r>
              <a:rPr lang="nb-NO" sz="2000" dirty="0" err="1"/>
              <a:t>the</a:t>
            </a:r>
            <a:r>
              <a:rPr lang="nb-NO" sz="2000" dirty="0"/>
              <a:t> </a:t>
            </a:r>
            <a:r>
              <a:rPr lang="nb-NO" sz="2000" dirty="0" err="1"/>
              <a:t>slopes</a:t>
            </a:r>
            <a:r>
              <a:rPr lang="nb-NO" sz="2000" dirty="0"/>
              <a:t> in </a:t>
            </a:r>
            <a:r>
              <a:rPr lang="nb-NO" sz="2000" dirty="0" err="1"/>
              <a:t>the</a:t>
            </a:r>
            <a:r>
              <a:rPr lang="nb-NO" sz="2000" dirty="0"/>
              <a:t> SR-</a:t>
            </a:r>
            <a:r>
              <a:rPr lang="nb-NO" sz="2000" dirty="0" err="1"/>
              <a:t>block</a:t>
            </a:r>
            <a:endParaRPr lang="nb-NO" sz="2000" dirty="0"/>
          </a:p>
          <a:p>
            <a:r>
              <a:rPr lang="nb-NO" sz="2000" dirty="0"/>
              <a:t>v = </a:t>
            </a:r>
            <a:r>
              <a:rPr lang="nb-NO" sz="2000" dirty="0" err="1"/>
              <a:t>internal</a:t>
            </a:r>
            <a:r>
              <a:rPr lang="nb-NO" sz="2000" dirty="0"/>
              <a:t> signal</a:t>
            </a:r>
          </a:p>
        </p:txBody>
      </p:sp>
      <p:sp>
        <p:nvSpPr>
          <p:cNvPr id="7" name="TextBox 6">
            <a:extLst>
              <a:ext uri="{FF2B5EF4-FFF2-40B4-BE49-F238E27FC236}">
                <a16:creationId xmlns:a16="http://schemas.microsoft.com/office/drawing/2014/main" id="{9774BB6C-40FD-4667-A152-6DE72C436D9F}"/>
              </a:ext>
            </a:extLst>
          </p:cNvPr>
          <p:cNvSpPr txBox="1"/>
          <p:nvPr/>
        </p:nvSpPr>
        <p:spPr>
          <a:xfrm>
            <a:off x="337531" y="6359497"/>
            <a:ext cx="10671048" cy="415498"/>
          </a:xfrm>
          <a:prstGeom prst="rect">
            <a:avLst/>
          </a:prstGeom>
          <a:noFill/>
        </p:spPr>
        <p:txBody>
          <a:bodyPr wrap="square" rtlCol="0">
            <a:spAutoFit/>
          </a:bodyPr>
          <a:lstStyle/>
          <a:p>
            <a:pPr algn="l"/>
            <a:r>
              <a:rPr lang="nb-NO" sz="1050" b="0" i="0" u="none" strike="noStrike" baseline="0" dirty="0">
                <a:latin typeface="t1-gul-regular"/>
              </a:rPr>
              <a:t>A. Reyes-Lúa, C. Zotica, K. </a:t>
            </a:r>
            <a:r>
              <a:rPr lang="nb-NO" sz="1050" b="0" i="0" u="none" strike="noStrike" baseline="0" dirty="0" err="1">
                <a:latin typeface="t1-gul-regular"/>
              </a:rPr>
              <a:t>Forsman</a:t>
            </a:r>
            <a:r>
              <a:rPr lang="nb-NO" sz="1050" b="0" i="0" u="none" strike="noStrike" baseline="0" dirty="0">
                <a:latin typeface="t1-gul-regular"/>
              </a:rPr>
              <a:t>, S. Skogestad, </a:t>
            </a:r>
            <a:r>
              <a:rPr lang="nb-NO" sz="1050" b="0" i="0" u="none" strike="noStrike" baseline="0" dirty="0" err="1">
                <a:latin typeface="t1-gul-regular"/>
              </a:rPr>
              <a:t>Systematic</a:t>
            </a:r>
            <a:r>
              <a:rPr lang="nb-NO" sz="1050" b="0" i="0" u="none" strike="noStrike" baseline="0" dirty="0">
                <a:latin typeface="t1-gul-regular"/>
              </a:rPr>
              <a:t> design of </a:t>
            </a:r>
            <a:r>
              <a:rPr lang="en-US" sz="1050" b="0" i="0" u="none" strike="noStrike" baseline="0" dirty="0">
                <a:latin typeface="t1-gul-regular"/>
              </a:rPr>
              <a:t>split range controllers, </a:t>
            </a:r>
          </a:p>
          <a:p>
            <a:pPr algn="l"/>
            <a:r>
              <a:rPr lang="en-US" sz="1050" b="0" i="0" u="none" strike="noStrike" baseline="0" dirty="0">
                <a:latin typeface="t1-gul-regular"/>
              </a:rPr>
              <a:t>12th IFAC Symposium on Dynamics and Control of Process Systems, Including Biosystems (DYCOPS), </a:t>
            </a:r>
            <a:r>
              <a:rPr lang="nb-NO" sz="1050" b="0" i="0" u="none" strike="noStrike" baseline="0" dirty="0">
                <a:latin typeface="t1-gul-regular"/>
              </a:rPr>
              <a:t>Florianópolis, Brazil, 2019.</a:t>
            </a:r>
          </a:p>
        </p:txBody>
      </p:sp>
    </p:spTree>
    <p:extLst>
      <p:ext uri="{BB962C8B-B14F-4D97-AF65-F5344CB8AC3E}">
        <p14:creationId xmlns:p14="http://schemas.microsoft.com/office/powerpoint/2010/main" val="3227287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e 16"/>
          <p:cNvGrpSpPr/>
          <p:nvPr/>
        </p:nvGrpSpPr>
        <p:grpSpPr>
          <a:xfrm>
            <a:off x="1136855" y="1182965"/>
            <a:ext cx="2635250" cy="2335213"/>
            <a:chOff x="5573958" y="1777389"/>
            <a:chExt cx="2635250" cy="2335213"/>
          </a:xfrm>
        </p:grpSpPr>
        <p:grpSp>
          <p:nvGrpSpPr>
            <p:cNvPr id="18" name="Group 4"/>
            <p:cNvGrpSpPr>
              <a:grpSpLocks noChangeAspect="1"/>
            </p:cNvGrpSpPr>
            <p:nvPr/>
          </p:nvGrpSpPr>
          <p:grpSpPr bwMode="auto">
            <a:xfrm>
              <a:off x="5573958" y="1777389"/>
              <a:ext cx="2635250" cy="2335213"/>
              <a:chOff x="3528" y="1642"/>
              <a:chExt cx="1660" cy="1471"/>
            </a:xfrm>
          </p:grpSpPr>
          <p:sp>
            <p:nvSpPr>
              <p:cNvPr id="20" name="AutoShape 3"/>
              <p:cNvSpPr>
                <a:spLocks noChangeAspect="1" noChangeArrowheads="1" noTextEdit="1"/>
              </p:cNvSpPr>
              <p:nvPr/>
            </p:nvSpPr>
            <p:spPr bwMode="auto">
              <a:xfrm>
                <a:off x="3528" y="1642"/>
                <a:ext cx="1660"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1" name="Freeform 5"/>
              <p:cNvSpPr>
                <a:spLocks/>
              </p:cNvSpPr>
              <p:nvPr/>
            </p:nvSpPr>
            <p:spPr bwMode="auto">
              <a:xfrm>
                <a:off x="3545" y="1658"/>
                <a:ext cx="1621" cy="300"/>
              </a:xfrm>
              <a:custGeom>
                <a:avLst/>
                <a:gdLst>
                  <a:gd name="T0" fmla="*/ 1617 w 1621"/>
                  <a:gd name="T1" fmla="*/ 300 h 300"/>
                  <a:gd name="T2" fmla="*/ 811 w 1621"/>
                  <a:gd name="T3" fmla="*/ 13 h 300"/>
                  <a:gd name="T4" fmla="*/ 815 w 1621"/>
                  <a:gd name="T5" fmla="*/ 13 h 300"/>
                  <a:gd name="T6" fmla="*/ 14 w 1621"/>
                  <a:gd name="T7" fmla="*/ 298 h 300"/>
                  <a:gd name="T8" fmla="*/ 12 w 1621"/>
                  <a:gd name="T9" fmla="*/ 286 h 300"/>
                  <a:gd name="T10" fmla="*/ 1619 w 1621"/>
                  <a:gd name="T11" fmla="*/ 286 h 300"/>
                  <a:gd name="T12" fmla="*/ 1619 w 1621"/>
                  <a:gd name="T13" fmla="*/ 298 h 300"/>
                  <a:gd name="T14" fmla="*/ 1 w 1621"/>
                  <a:gd name="T15" fmla="*/ 298 h 300"/>
                  <a:gd name="T16" fmla="*/ 0 w 1621"/>
                  <a:gd name="T17" fmla="*/ 290 h 300"/>
                  <a:gd name="T18" fmla="*/ 813 w 1621"/>
                  <a:gd name="T19" fmla="*/ 0 h 300"/>
                  <a:gd name="T20" fmla="*/ 1621 w 1621"/>
                  <a:gd name="T21" fmla="*/ 289 h 300"/>
                  <a:gd name="T22" fmla="*/ 1617 w 1621"/>
                  <a:gd name="T23"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300">
                    <a:moveTo>
                      <a:pt x="1617" y="300"/>
                    </a:moveTo>
                    <a:lnTo>
                      <a:pt x="811" y="13"/>
                    </a:lnTo>
                    <a:lnTo>
                      <a:pt x="815" y="13"/>
                    </a:lnTo>
                    <a:lnTo>
                      <a:pt x="14" y="298"/>
                    </a:lnTo>
                    <a:lnTo>
                      <a:pt x="12" y="286"/>
                    </a:lnTo>
                    <a:lnTo>
                      <a:pt x="1619" y="286"/>
                    </a:lnTo>
                    <a:lnTo>
                      <a:pt x="1619" y="298"/>
                    </a:lnTo>
                    <a:lnTo>
                      <a:pt x="1" y="298"/>
                    </a:lnTo>
                    <a:lnTo>
                      <a:pt x="0" y="290"/>
                    </a:lnTo>
                    <a:lnTo>
                      <a:pt x="813" y="0"/>
                    </a:lnTo>
                    <a:lnTo>
                      <a:pt x="1621" y="289"/>
                    </a:lnTo>
                    <a:lnTo>
                      <a:pt x="1617" y="3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2" name="Freeform 6"/>
              <p:cNvSpPr>
                <a:spLocks/>
              </p:cNvSpPr>
              <p:nvPr/>
            </p:nvSpPr>
            <p:spPr bwMode="auto">
              <a:xfrm>
                <a:off x="3556" y="1657"/>
                <a:ext cx="1601" cy="286"/>
              </a:xfrm>
              <a:custGeom>
                <a:avLst/>
                <a:gdLst>
                  <a:gd name="T0" fmla="*/ 1601 w 1601"/>
                  <a:gd name="T1" fmla="*/ 286 h 286"/>
                  <a:gd name="T2" fmla="*/ 801 w 1601"/>
                  <a:gd name="T3" fmla="*/ 0 h 286"/>
                  <a:gd name="T4" fmla="*/ 0 w 1601"/>
                  <a:gd name="T5" fmla="*/ 286 h 286"/>
                  <a:gd name="T6" fmla="*/ 1601 w 1601"/>
                  <a:gd name="T7" fmla="*/ 286 h 286"/>
                </a:gdLst>
                <a:ahLst/>
                <a:cxnLst>
                  <a:cxn ang="0">
                    <a:pos x="T0" y="T1"/>
                  </a:cxn>
                  <a:cxn ang="0">
                    <a:pos x="T2" y="T3"/>
                  </a:cxn>
                  <a:cxn ang="0">
                    <a:pos x="T4" y="T5"/>
                  </a:cxn>
                  <a:cxn ang="0">
                    <a:pos x="T6" y="T7"/>
                  </a:cxn>
                </a:cxnLst>
                <a:rect l="0" t="0" r="r" b="b"/>
                <a:pathLst>
                  <a:path w="1601" h="286">
                    <a:moveTo>
                      <a:pt x="1601" y="286"/>
                    </a:moveTo>
                    <a:lnTo>
                      <a:pt x="801" y="0"/>
                    </a:lnTo>
                    <a:lnTo>
                      <a:pt x="0" y="286"/>
                    </a:lnTo>
                    <a:lnTo>
                      <a:pt x="1601" y="28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3" name="Freeform 7"/>
              <p:cNvSpPr>
                <a:spLocks/>
              </p:cNvSpPr>
              <p:nvPr/>
            </p:nvSpPr>
            <p:spPr bwMode="auto">
              <a:xfrm>
                <a:off x="3648" y="1944"/>
                <a:ext cx="1374" cy="964"/>
              </a:xfrm>
              <a:custGeom>
                <a:avLst/>
                <a:gdLst>
                  <a:gd name="T0" fmla="*/ 0 w 1374"/>
                  <a:gd name="T1" fmla="*/ 952 h 964"/>
                  <a:gd name="T2" fmla="*/ 1368 w 1374"/>
                  <a:gd name="T3" fmla="*/ 952 h 964"/>
                  <a:gd name="T4" fmla="*/ 1362 w 1374"/>
                  <a:gd name="T5" fmla="*/ 958 h 964"/>
                  <a:gd name="T6" fmla="*/ 1362 w 1374"/>
                  <a:gd name="T7" fmla="*/ 6 h 964"/>
                  <a:gd name="T8" fmla="*/ 1368 w 1374"/>
                  <a:gd name="T9" fmla="*/ 12 h 964"/>
                  <a:gd name="T10" fmla="*/ 6 w 1374"/>
                  <a:gd name="T11" fmla="*/ 12 h 964"/>
                  <a:gd name="T12" fmla="*/ 13 w 1374"/>
                  <a:gd name="T13" fmla="*/ 6 h 964"/>
                  <a:gd name="T14" fmla="*/ 13 w 1374"/>
                  <a:gd name="T15" fmla="*/ 964 h 964"/>
                  <a:gd name="T16" fmla="*/ 0 w 1374"/>
                  <a:gd name="T17" fmla="*/ 964 h 964"/>
                  <a:gd name="T18" fmla="*/ 0 w 1374"/>
                  <a:gd name="T19" fmla="*/ 0 h 964"/>
                  <a:gd name="T20" fmla="*/ 1374 w 1374"/>
                  <a:gd name="T21" fmla="*/ 0 h 964"/>
                  <a:gd name="T22" fmla="*/ 1374 w 1374"/>
                  <a:gd name="T23" fmla="*/ 964 h 964"/>
                  <a:gd name="T24" fmla="*/ 0 w 1374"/>
                  <a:gd name="T25" fmla="*/ 964 h 964"/>
                  <a:gd name="T26" fmla="*/ 0 w 1374"/>
                  <a:gd name="T27" fmla="*/ 95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4" h="964">
                    <a:moveTo>
                      <a:pt x="0" y="952"/>
                    </a:moveTo>
                    <a:lnTo>
                      <a:pt x="1368" y="952"/>
                    </a:lnTo>
                    <a:lnTo>
                      <a:pt x="1362" y="958"/>
                    </a:lnTo>
                    <a:lnTo>
                      <a:pt x="1362" y="6"/>
                    </a:lnTo>
                    <a:lnTo>
                      <a:pt x="1368" y="12"/>
                    </a:lnTo>
                    <a:lnTo>
                      <a:pt x="6" y="12"/>
                    </a:lnTo>
                    <a:lnTo>
                      <a:pt x="13" y="6"/>
                    </a:lnTo>
                    <a:lnTo>
                      <a:pt x="13" y="964"/>
                    </a:lnTo>
                    <a:lnTo>
                      <a:pt x="0" y="964"/>
                    </a:lnTo>
                    <a:lnTo>
                      <a:pt x="0" y="0"/>
                    </a:lnTo>
                    <a:lnTo>
                      <a:pt x="1374" y="0"/>
                    </a:lnTo>
                    <a:lnTo>
                      <a:pt x="1374" y="964"/>
                    </a:lnTo>
                    <a:lnTo>
                      <a:pt x="0" y="964"/>
                    </a:lnTo>
                    <a:lnTo>
                      <a:pt x="0" y="9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4" name="Rectangle 8"/>
              <p:cNvSpPr>
                <a:spLocks noChangeArrowheads="1"/>
              </p:cNvSpPr>
              <p:nvPr/>
            </p:nvSpPr>
            <p:spPr bwMode="auto">
              <a:xfrm>
                <a:off x="3652" y="1943"/>
                <a:ext cx="1362" cy="952"/>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5" name="Freeform 9"/>
              <p:cNvSpPr>
                <a:spLocks/>
              </p:cNvSpPr>
              <p:nvPr/>
            </p:nvSpPr>
            <p:spPr bwMode="auto">
              <a:xfrm>
                <a:off x="3648" y="2892"/>
                <a:ext cx="1374" cy="204"/>
              </a:xfrm>
              <a:custGeom>
                <a:avLst/>
                <a:gdLst>
                  <a:gd name="T0" fmla="*/ 0 w 1374"/>
                  <a:gd name="T1" fmla="*/ 192 h 204"/>
                  <a:gd name="T2" fmla="*/ 1368 w 1374"/>
                  <a:gd name="T3" fmla="*/ 192 h 204"/>
                  <a:gd name="T4" fmla="*/ 1362 w 1374"/>
                  <a:gd name="T5" fmla="*/ 198 h 204"/>
                  <a:gd name="T6" fmla="*/ 1362 w 1374"/>
                  <a:gd name="T7" fmla="*/ 6 h 204"/>
                  <a:gd name="T8" fmla="*/ 1368 w 1374"/>
                  <a:gd name="T9" fmla="*/ 11 h 204"/>
                  <a:gd name="T10" fmla="*/ 6 w 1374"/>
                  <a:gd name="T11" fmla="*/ 11 h 204"/>
                  <a:gd name="T12" fmla="*/ 13 w 1374"/>
                  <a:gd name="T13" fmla="*/ 6 h 204"/>
                  <a:gd name="T14" fmla="*/ 13 w 1374"/>
                  <a:gd name="T15" fmla="*/ 204 h 204"/>
                  <a:gd name="T16" fmla="*/ 0 w 1374"/>
                  <a:gd name="T17" fmla="*/ 204 h 204"/>
                  <a:gd name="T18" fmla="*/ 0 w 1374"/>
                  <a:gd name="T19" fmla="*/ 0 h 204"/>
                  <a:gd name="T20" fmla="*/ 1374 w 1374"/>
                  <a:gd name="T21" fmla="*/ 0 h 204"/>
                  <a:gd name="T22" fmla="*/ 1374 w 1374"/>
                  <a:gd name="T23" fmla="*/ 204 h 204"/>
                  <a:gd name="T24" fmla="*/ 0 w 1374"/>
                  <a:gd name="T25" fmla="*/ 204 h 204"/>
                  <a:gd name="T26" fmla="*/ 0 w 1374"/>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4" h="204">
                    <a:moveTo>
                      <a:pt x="0" y="192"/>
                    </a:moveTo>
                    <a:lnTo>
                      <a:pt x="1368" y="192"/>
                    </a:lnTo>
                    <a:lnTo>
                      <a:pt x="1362" y="198"/>
                    </a:lnTo>
                    <a:lnTo>
                      <a:pt x="1362" y="6"/>
                    </a:lnTo>
                    <a:lnTo>
                      <a:pt x="1368" y="11"/>
                    </a:lnTo>
                    <a:lnTo>
                      <a:pt x="6" y="11"/>
                    </a:lnTo>
                    <a:lnTo>
                      <a:pt x="13" y="6"/>
                    </a:lnTo>
                    <a:lnTo>
                      <a:pt x="13" y="204"/>
                    </a:lnTo>
                    <a:lnTo>
                      <a:pt x="0" y="204"/>
                    </a:lnTo>
                    <a:lnTo>
                      <a:pt x="0" y="0"/>
                    </a:lnTo>
                    <a:lnTo>
                      <a:pt x="1374" y="0"/>
                    </a:lnTo>
                    <a:lnTo>
                      <a:pt x="1374" y="204"/>
                    </a:lnTo>
                    <a:lnTo>
                      <a:pt x="0" y="204"/>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6" name="Rectangle 10"/>
              <p:cNvSpPr>
                <a:spLocks noChangeArrowheads="1"/>
              </p:cNvSpPr>
              <p:nvPr/>
            </p:nvSpPr>
            <p:spPr bwMode="auto">
              <a:xfrm>
                <a:off x="3652" y="2889"/>
                <a:ext cx="1362" cy="19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7" name="Rectangle 11"/>
              <p:cNvSpPr>
                <a:spLocks noChangeArrowheads="1"/>
              </p:cNvSpPr>
              <p:nvPr/>
            </p:nvSpPr>
            <p:spPr bwMode="auto">
              <a:xfrm>
                <a:off x="3652" y="2889"/>
                <a:ext cx="1362" cy="193"/>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28" name="Picture 1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4" y="2627"/>
                <a:ext cx="24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9" y="2054"/>
                <a:ext cx="28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5" y="2740"/>
                <a:ext cx="32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4"/>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1506" y="3516496"/>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Bilde 31"/>
          <p:cNvPicPr>
            <a:picLocks noChangeAspect="1"/>
          </p:cNvPicPr>
          <p:nvPr/>
        </p:nvPicPr>
        <p:blipFill>
          <a:blip r:embed="rId5"/>
          <a:stretch>
            <a:fillRect/>
          </a:stretch>
        </p:blipFill>
        <p:spPr>
          <a:xfrm>
            <a:off x="6351802" y="3587155"/>
            <a:ext cx="3930573" cy="2521499"/>
          </a:xfrm>
          <a:prstGeom prst="rect">
            <a:avLst/>
          </a:prstGeom>
        </p:spPr>
      </p:pic>
      <p:sp>
        <p:nvSpPr>
          <p:cNvPr id="4" name="TextBox 3">
            <a:extLst>
              <a:ext uri="{FF2B5EF4-FFF2-40B4-BE49-F238E27FC236}">
                <a16:creationId xmlns:a16="http://schemas.microsoft.com/office/drawing/2014/main" id="{9F079540-F957-4933-BDFD-CA9E56A7015D}"/>
              </a:ext>
            </a:extLst>
          </p:cNvPr>
          <p:cNvSpPr txBox="1"/>
          <p:nvPr/>
        </p:nvSpPr>
        <p:spPr>
          <a:xfrm>
            <a:off x="3737181" y="1587301"/>
            <a:ext cx="3277051" cy="1477328"/>
          </a:xfrm>
          <a:prstGeom prst="rect">
            <a:avLst/>
          </a:prstGeom>
          <a:noFill/>
        </p:spPr>
        <p:txBody>
          <a:bodyPr wrap="none" rtlCol="0">
            <a:spAutoFit/>
          </a:bodyPr>
          <a:lstStyle/>
          <a:p>
            <a:r>
              <a:rPr lang="nb-NO" dirty="0"/>
              <a:t>MVs:</a:t>
            </a:r>
          </a:p>
          <a:p>
            <a:pPr marL="342900" indent="-342900">
              <a:buAutoNum type="arabicPeriod"/>
            </a:pPr>
            <a:r>
              <a:rPr lang="nb-NO" dirty="0"/>
              <a:t>AC (</a:t>
            </a:r>
            <a:r>
              <a:rPr lang="nb-NO" dirty="0" err="1"/>
              <a:t>expensive</a:t>
            </a:r>
            <a:r>
              <a:rPr lang="nb-NO" dirty="0"/>
              <a:t> </a:t>
            </a:r>
            <a:r>
              <a:rPr lang="nb-NO" dirty="0" err="1"/>
              <a:t>cooling</a:t>
            </a:r>
            <a:r>
              <a:rPr lang="nb-NO" dirty="0"/>
              <a:t>)</a:t>
            </a:r>
          </a:p>
          <a:p>
            <a:pPr marL="342900" indent="-342900">
              <a:buAutoNum type="arabicPeriod"/>
            </a:pPr>
            <a:r>
              <a:rPr lang="nb-NO" dirty="0"/>
              <a:t>CW (</a:t>
            </a:r>
            <a:r>
              <a:rPr lang="nb-NO" dirty="0" err="1"/>
              <a:t>cooling</a:t>
            </a:r>
            <a:r>
              <a:rPr lang="nb-NO" dirty="0"/>
              <a:t> water; </a:t>
            </a:r>
            <a:r>
              <a:rPr lang="nb-NO" dirty="0" err="1"/>
              <a:t>cheap</a:t>
            </a:r>
            <a:r>
              <a:rPr lang="nb-NO" dirty="0"/>
              <a:t>)</a:t>
            </a:r>
          </a:p>
          <a:p>
            <a:pPr marL="342900" indent="-342900">
              <a:buAutoNum type="arabicPeriod"/>
            </a:pPr>
            <a:r>
              <a:rPr lang="nb-NO" dirty="0"/>
              <a:t>HW (hot water, </a:t>
            </a:r>
            <a:r>
              <a:rPr lang="nb-NO" dirty="0" err="1"/>
              <a:t>quite</a:t>
            </a:r>
            <a:r>
              <a:rPr lang="nb-NO" dirty="0"/>
              <a:t> </a:t>
            </a:r>
            <a:r>
              <a:rPr lang="nb-NO" dirty="0" err="1"/>
              <a:t>cheap</a:t>
            </a:r>
            <a:r>
              <a:rPr lang="nb-NO" dirty="0"/>
              <a:t>)</a:t>
            </a:r>
          </a:p>
          <a:p>
            <a:pPr marL="342900" indent="-342900">
              <a:buAutoNum type="arabicPeriod"/>
            </a:pPr>
            <a:r>
              <a:rPr lang="nb-NO" dirty="0"/>
              <a:t>Electric heat, EH (</a:t>
            </a:r>
            <a:r>
              <a:rPr lang="nb-NO" dirty="0" err="1"/>
              <a:t>expensive</a:t>
            </a:r>
            <a:r>
              <a:rPr lang="nb-NO" dirty="0"/>
              <a:t>)</a:t>
            </a:r>
          </a:p>
        </p:txBody>
      </p:sp>
      <p:pic>
        <p:nvPicPr>
          <p:cNvPr id="35" name="Bilde 5">
            <a:extLst>
              <a:ext uri="{FF2B5EF4-FFF2-40B4-BE49-F238E27FC236}">
                <a16:creationId xmlns:a16="http://schemas.microsoft.com/office/drawing/2014/main" id="{0E294048-E3AE-4FC8-A16C-0C630F634A5A}"/>
              </a:ext>
            </a:extLst>
          </p:cNvPr>
          <p:cNvPicPr>
            <a:picLocks noChangeAspect="1"/>
          </p:cNvPicPr>
          <p:nvPr/>
        </p:nvPicPr>
        <p:blipFill>
          <a:blip r:embed="rId6"/>
          <a:stretch>
            <a:fillRect/>
          </a:stretch>
        </p:blipFill>
        <p:spPr>
          <a:xfrm>
            <a:off x="725899" y="3611281"/>
            <a:ext cx="3885710" cy="2072938"/>
          </a:xfrm>
          <a:prstGeom prst="rect">
            <a:avLst/>
          </a:prstGeom>
        </p:spPr>
      </p:pic>
      <p:sp>
        <p:nvSpPr>
          <p:cNvPr id="36" name="TextBox 35">
            <a:extLst>
              <a:ext uri="{FF2B5EF4-FFF2-40B4-BE49-F238E27FC236}">
                <a16:creationId xmlns:a16="http://schemas.microsoft.com/office/drawing/2014/main" id="{439F37BF-D17A-4D87-B5BE-48F80A6A3193}"/>
              </a:ext>
            </a:extLst>
          </p:cNvPr>
          <p:cNvSpPr txBox="1"/>
          <p:nvPr/>
        </p:nvSpPr>
        <p:spPr>
          <a:xfrm>
            <a:off x="2375311" y="2005290"/>
            <a:ext cx="516488" cy="369332"/>
          </a:xfrm>
          <a:prstGeom prst="rect">
            <a:avLst/>
          </a:prstGeom>
          <a:noFill/>
        </p:spPr>
        <p:txBody>
          <a:bodyPr wrap="none" rtlCol="0">
            <a:spAutoFit/>
          </a:bodyPr>
          <a:lstStyle/>
          <a:p>
            <a:r>
              <a:rPr lang="nb-NO" dirty="0"/>
              <a:t>y=T</a:t>
            </a:r>
          </a:p>
        </p:txBody>
      </p:sp>
      <p:sp>
        <p:nvSpPr>
          <p:cNvPr id="31" name="Tittel 1">
            <a:extLst>
              <a:ext uri="{FF2B5EF4-FFF2-40B4-BE49-F238E27FC236}">
                <a16:creationId xmlns:a16="http://schemas.microsoft.com/office/drawing/2014/main" id="{FCB1338B-C1B5-4E47-ABAF-198289329C3A}"/>
              </a:ext>
            </a:extLst>
          </p:cNvPr>
          <p:cNvSpPr txBox="1">
            <a:spLocks/>
          </p:cNvSpPr>
          <p:nvPr/>
        </p:nvSpPr>
        <p:spPr>
          <a:xfrm>
            <a:off x="579956" y="160562"/>
            <a:ext cx="11880014" cy="114300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r>
              <a:rPr lang="nb-NO" sz="4000" dirty="0" err="1"/>
              <a:t>Example</a:t>
            </a:r>
            <a:r>
              <a:rPr lang="nb-NO" sz="4000" dirty="0"/>
              <a:t>: Room </a:t>
            </a:r>
            <a:r>
              <a:rPr lang="nb-NO" sz="4000" dirty="0" err="1"/>
              <a:t>heating</a:t>
            </a:r>
            <a:r>
              <a:rPr lang="nb-NO" dirty="0"/>
              <a:t>/</a:t>
            </a:r>
            <a:r>
              <a:rPr lang="nb-NO" dirty="0" err="1"/>
              <a:t>cooling</a:t>
            </a:r>
            <a:r>
              <a:rPr lang="nb-NO" sz="4000" dirty="0"/>
              <a:t> </a:t>
            </a:r>
            <a:r>
              <a:rPr lang="nb-NO" sz="4000" dirty="0" err="1"/>
              <a:t>with</a:t>
            </a:r>
            <a:r>
              <a:rPr lang="nb-NO" sz="4000" dirty="0"/>
              <a:t> 4 MVs</a:t>
            </a:r>
          </a:p>
          <a:p>
            <a:r>
              <a:rPr lang="en-US" sz="3600" dirty="0"/>
              <a:t>	Alt. 1A. Split-range control (SRC)</a:t>
            </a:r>
          </a:p>
        </p:txBody>
      </p:sp>
      <p:sp>
        <p:nvSpPr>
          <p:cNvPr id="33" name="TextBox 32">
            <a:extLst>
              <a:ext uri="{FF2B5EF4-FFF2-40B4-BE49-F238E27FC236}">
                <a16:creationId xmlns:a16="http://schemas.microsoft.com/office/drawing/2014/main" id="{58E33853-5B7C-4FBB-8BA7-DE325824EDF9}"/>
              </a:ext>
            </a:extLst>
          </p:cNvPr>
          <p:cNvSpPr txBox="1"/>
          <p:nvPr/>
        </p:nvSpPr>
        <p:spPr>
          <a:xfrm>
            <a:off x="-67105" y="-88442"/>
            <a:ext cx="2034916" cy="400110"/>
          </a:xfrm>
          <a:prstGeom prst="rect">
            <a:avLst/>
          </a:prstGeom>
          <a:noFill/>
        </p:spPr>
        <p:txBody>
          <a:bodyPr wrap="none" rtlCol="0">
            <a:spAutoFit/>
          </a:bodyPr>
          <a:lstStyle/>
          <a:p>
            <a:r>
              <a:rPr lang="nb-NO" sz="2000" dirty="0">
                <a:highlight>
                  <a:srgbClr val="FFFF00"/>
                </a:highlight>
              </a:rPr>
              <a:t>MV-MV </a:t>
            </a:r>
            <a:r>
              <a:rPr lang="nb-NO" sz="2000" dirty="0" err="1">
                <a:highlight>
                  <a:srgbClr val="FFFF00"/>
                </a:highlight>
              </a:rPr>
              <a:t>switching</a:t>
            </a:r>
            <a:endParaRPr lang="nb-NO" sz="2000" dirty="0">
              <a:highlight>
                <a:srgbClr val="FFFF00"/>
              </a:highlight>
            </a:endParaRPr>
          </a:p>
        </p:txBody>
      </p:sp>
      <p:sp>
        <p:nvSpPr>
          <p:cNvPr id="2" name="TextBox 1">
            <a:extLst>
              <a:ext uri="{FF2B5EF4-FFF2-40B4-BE49-F238E27FC236}">
                <a16:creationId xmlns:a16="http://schemas.microsoft.com/office/drawing/2014/main" id="{1373A6CE-FCDA-4643-8CFA-1B8258D177CB}"/>
              </a:ext>
            </a:extLst>
          </p:cNvPr>
          <p:cNvSpPr txBox="1"/>
          <p:nvPr/>
        </p:nvSpPr>
        <p:spPr>
          <a:xfrm>
            <a:off x="268941" y="2495774"/>
            <a:ext cx="793422" cy="369332"/>
          </a:xfrm>
          <a:prstGeom prst="rect">
            <a:avLst/>
          </a:prstGeom>
          <a:noFill/>
        </p:spPr>
        <p:txBody>
          <a:bodyPr wrap="none" rtlCol="0">
            <a:spAutoFit/>
          </a:bodyPr>
          <a:lstStyle/>
          <a:p>
            <a:r>
              <a:rPr lang="nb-NO" dirty="0"/>
              <a:t>d=</a:t>
            </a:r>
            <a:r>
              <a:rPr lang="nb-NO" dirty="0" err="1"/>
              <a:t>T</a:t>
            </a:r>
            <a:r>
              <a:rPr lang="nb-NO" baseline="30000" dirty="0" err="1"/>
              <a:t>amb</a:t>
            </a:r>
            <a:endParaRPr lang="nb-NO" baseline="30000" dirty="0"/>
          </a:p>
        </p:txBody>
      </p:sp>
      <p:sp>
        <p:nvSpPr>
          <p:cNvPr id="34" name="TextBox 33">
            <a:extLst>
              <a:ext uri="{FF2B5EF4-FFF2-40B4-BE49-F238E27FC236}">
                <a16:creationId xmlns:a16="http://schemas.microsoft.com/office/drawing/2014/main" id="{BA564AE3-63DE-4690-8BAE-21A0522623BD}"/>
              </a:ext>
            </a:extLst>
          </p:cNvPr>
          <p:cNvSpPr txBox="1"/>
          <p:nvPr/>
        </p:nvSpPr>
        <p:spPr>
          <a:xfrm>
            <a:off x="665652" y="5827172"/>
            <a:ext cx="5830186" cy="646331"/>
          </a:xfrm>
          <a:prstGeom prst="rect">
            <a:avLst/>
          </a:prstGeom>
          <a:noFill/>
        </p:spPr>
        <p:txBody>
          <a:bodyPr wrap="none" rtlCol="0">
            <a:spAutoFit/>
          </a:bodyPr>
          <a:lstStyle/>
          <a:p>
            <a:r>
              <a:rPr lang="nb-NO" dirty="0"/>
              <a:t>C</a:t>
            </a:r>
            <a:r>
              <a:rPr lang="nb-NO" baseline="-25000" dirty="0"/>
              <a:t>PI</a:t>
            </a:r>
            <a:r>
              <a:rPr lang="nb-NO" dirty="0"/>
              <a:t> – same controller for all inputs (</a:t>
            </a:r>
            <a:r>
              <a:rPr lang="nb-NO" dirty="0" err="1"/>
              <a:t>one</a:t>
            </a:r>
            <a:r>
              <a:rPr lang="nb-NO" dirty="0"/>
              <a:t> integral time)</a:t>
            </a:r>
          </a:p>
          <a:p>
            <a:r>
              <a:rPr lang="nb-NO" dirty="0"/>
              <a:t>         </a:t>
            </a:r>
            <a:r>
              <a:rPr lang="nb-NO" dirty="0" err="1"/>
              <a:t>But</a:t>
            </a:r>
            <a:r>
              <a:rPr lang="nb-NO" dirty="0"/>
              <a:t> </a:t>
            </a:r>
            <a:r>
              <a:rPr lang="nb-NO" dirty="0" err="1"/>
              <a:t>get</a:t>
            </a:r>
            <a:r>
              <a:rPr lang="nb-NO" dirty="0"/>
              <a:t> different </a:t>
            </a:r>
            <a:r>
              <a:rPr lang="nb-NO" dirty="0" err="1"/>
              <a:t>gains</a:t>
            </a:r>
            <a:r>
              <a:rPr lang="nb-NO" dirty="0"/>
              <a:t> by </a:t>
            </a:r>
            <a:r>
              <a:rPr lang="nb-NO" dirty="0" err="1"/>
              <a:t>adjusting</a:t>
            </a:r>
            <a:r>
              <a:rPr lang="nb-NO" dirty="0"/>
              <a:t> </a:t>
            </a:r>
            <a:r>
              <a:rPr lang="nb-NO" dirty="0" err="1"/>
              <a:t>slopes</a:t>
            </a:r>
            <a:r>
              <a:rPr lang="nb-NO" dirty="0"/>
              <a:t> </a:t>
            </a:r>
            <a:r>
              <a:rPr lang="el-GR" dirty="0"/>
              <a:t>α</a:t>
            </a:r>
            <a:r>
              <a:rPr lang="nb-NO" dirty="0"/>
              <a:t> in SR-</a:t>
            </a:r>
            <a:r>
              <a:rPr lang="nb-NO" dirty="0" err="1"/>
              <a:t>block</a:t>
            </a:r>
            <a:endParaRPr lang="nb-NO" dirty="0"/>
          </a:p>
        </p:txBody>
      </p:sp>
    </p:spTree>
    <p:extLst>
      <p:ext uri="{BB962C8B-B14F-4D97-AF65-F5344CB8AC3E}">
        <p14:creationId xmlns:p14="http://schemas.microsoft.com/office/powerpoint/2010/main" val="204655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8143-9944-4E7A-99E8-F073839DF05D}"/>
              </a:ext>
            </a:extLst>
          </p:cNvPr>
          <p:cNvSpPr>
            <a:spLocks noGrp="1"/>
          </p:cNvSpPr>
          <p:nvPr>
            <p:ph type="title"/>
          </p:nvPr>
        </p:nvSpPr>
        <p:spPr/>
        <p:txBody>
          <a:bodyPr/>
          <a:lstStyle/>
          <a:p>
            <a:r>
              <a:rPr lang="nb-NO" dirty="0" err="1"/>
              <a:t>About</a:t>
            </a:r>
            <a:r>
              <a:rPr lang="nb-NO" dirty="0"/>
              <a:t> Sigurd Skogestad</a:t>
            </a:r>
          </a:p>
        </p:txBody>
      </p:sp>
      <p:sp>
        <p:nvSpPr>
          <p:cNvPr id="3" name="Content Placeholder 2">
            <a:extLst>
              <a:ext uri="{FF2B5EF4-FFF2-40B4-BE49-F238E27FC236}">
                <a16:creationId xmlns:a16="http://schemas.microsoft.com/office/drawing/2014/main" id="{EE1994D3-8571-4C90-9FDD-226C36C00D36}"/>
              </a:ext>
            </a:extLst>
          </p:cNvPr>
          <p:cNvSpPr>
            <a:spLocks noGrp="1"/>
          </p:cNvSpPr>
          <p:nvPr>
            <p:ph idx="1"/>
          </p:nvPr>
        </p:nvSpPr>
        <p:spPr>
          <a:xfrm>
            <a:off x="400050" y="1417638"/>
            <a:ext cx="10972800" cy="4525963"/>
          </a:xfrm>
        </p:spPr>
        <p:txBody>
          <a:bodyPr>
            <a:normAutofit fontScale="70000" lnSpcReduction="20000"/>
          </a:bodyPr>
          <a:lstStyle/>
          <a:p>
            <a:pPr marL="0" indent="0">
              <a:buNone/>
            </a:pPr>
            <a:endParaRPr lang="nb-NO" dirty="0"/>
          </a:p>
          <a:p>
            <a:pPr marL="0" indent="0">
              <a:buNone/>
            </a:pPr>
            <a:r>
              <a:rPr lang="en-US" dirty="0"/>
              <a:t>•</a:t>
            </a:r>
            <a:r>
              <a:rPr lang="nn-NO" dirty="0"/>
              <a:t>1955: Born in Flekkefjord, Norway</a:t>
            </a:r>
          </a:p>
          <a:p>
            <a:pPr marL="0" indent="0">
              <a:buNone/>
            </a:pPr>
            <a:r>
              <a:rPr lang="en-US" dirty="0"/>
              <a:t>• </a:t>
            </a:r>
            <a:r>
              <a:rPr lang="nn-NO" dirty="0"/>
              <a:t>1956-1961: </a:t>
            </a:r>
            <a:r>
              <a:rPr lang="nn-NO" dirty="0" err="1"/>
              <a:t>Lived</a:t>
            </a:r>
            <a:r>
              <a:rPr lang="nn-NO" dirty="0"/>
              <a:t> in South </a:t>
            </a:r>
            <a:r>
              <a:rPr lang="nn-NO" dirty="0" err="1"/>
              <a:t>Africa</a:t>
            </a:r>
            <a:endParaRPr lang="nn-NO" dirty="0"/>
          </a:p>
          <a:p>
            <a:pPr marL="0" indent="0">
              <a:buNone/>
            </a:pPr>
            <a:r>
              <a:rPr lang="en-US" dirty="0"/>
              <a:t>•1974-1978: MS (</a:t>
            </a:r>
            <a:r>
              <a:rPr lang="en-US" dirty="0" err="1"/>
              <a:t>Siv.ing</a:t>
            </a:r>
            <a:r>
              <a:rPr lang="en-US" dirty="0"/>
              <a:t>.) studies in chemical engineering at NTNU</a:t>
            </a:r>
          </a:p>
          <a:p>
            <a:pPr marL="0" indent="0">
              <a:buNone/>
            </a:pPr>
            <a:r>
              <a:rPr lang="en-US" dirty="0"/>
              <a:t>•1979-1983: Worked at Norsk Hydro co. (process simulation)</a:t>
            </a:r>
          </a:p>
          <a:p>
            <a:pPr marL="0" indent="0">
              <a:buNone/>
            </a:pPr>
            <a:r>
              <a:rPr lang="en-US" dirty="0"/>
              <a:t>•1983-1987: PhD student at Caltech (supervisor: Manfred Morari)</a:t>
            </a:r>
          </a:p>
          <a:p>
            <a:pPr marL="0" indent="0">
              <a:buNone/>
            </a:pPr>
            <a:r>
              <a:rPr lang="en-US" dirty="0"/>
              <a:t>•1987-present: Professor of chemical engineering at NTNU</a:t>
            </a:r>
          </a:p>
          <a:p>
            <a:pPr marL="0" indent="0">
              <a:buNone/>
            </a:pPr>
            <a:r>
              <a:rPr lang="en-US" dirty="0"/>
              <a:t>• 1994-95: Visiting Professor UC Berkeley</a:t>
            </a:r>
          </a:p>
          <a:p>
            <a:pPr marL="0" indent="0">
              <a:buNone/>
            </a:pPr>
            <a:r>
              <a:rPr lang="en-US" dirty="0"/>
              <a:t>• 2001-02: Visiting Professor UC Santa Barbara</a:t>
            </a:r>
          </a:p>
          <a:p>
            <a:pPr marL="0" indent="0">
              <a:buNone/>
            </a:pPr>
            <a:r>
              <a:rPr lang="nb-NO" dirty="0"/>
              <a:t>•1999-2009: Head of </a:t>
            </a:r>
            <a:r>
              <a:rPr lang="nb-NO" dirty="0" err="1"/>
              <a:t>ChE</a:t>
            </a:r>
            <a:r>
              <a:rPr lang="nb-NO" dirty="0"/>
              <a:t> Department, NTNU</a:t>
            </a:r>
          </a:p>
          <a:p>
            <a:pPr marL="0" indent="0">
              <a:buNone/>
            </a:pPr>
            <a:r>
              <a:rPr lang="en-US" dirty="0"/>
              <a:t>•2015-..: Director SUBPRO (Subsea research center at NTNU)</a:t>
            </a:r>
          </a:p>
          <a:p>
            <a:pPr marL="0" indent="0">
              <a:buNone/>
            </a:pPr>
            <a:endParaRPr lang="en-US" dirty="0"/>
          </a:p>
          <a:p>
            <a:endParaRPr lang="en-US" b="1" dirty="0"/>
          </a:p>
          <a:p>
            <a:pPr marL="0" indent="0">
              <a:buNone/>
            </a:pPr>
            <a:r>
              <a:rPr lang="en-US" b="1" dirty="0"/>
              <a:t>Non-professional interests:</a:t>
            </a:r>
          </a:p>
          <a:p>
            <a:r>
              <a:rPr lang="en-US" b="1" dirty="0"/>
              <a:t> mountain skiing (cross country) </a:t>
            </a:r>
          </a:p>
          <a:p>
            <a:r>
              <a:rPr lang="en-US" b="1" dirty="0"/>
              <a:t>orienteering (running around with a map) </a:t>
            </a:r>
          </a:p>
          <a:p>
            <a:r>
              <a:rPr lang="en-US" b="1" dirty="0"/>
              <a:t>grouse hunting</a:t>
            </a:r>
            <a:endParaRPr lang="en-US" dirty="0"/>
          </a:p>
          <a:p>
            <a:endParaRPr lang="nb-NO" dirty="0"/>
          </a:p>
        </p:txBody>
      </p:sp>
      <p:sp>
        <p:nvSpPr>
          <p:cNvPr id="4" name="TextBox 3">
            <a:extLst>
              <a:ext uri="{FF2B5EF4-FFF2-40B4-BE49-F238E27FC236}">
                <a16:creationId xmlns:a16="http://schemas.microsoft.com/office/drawing/2014/main" id="{9E7E27C8-F1C7-4087-8C26-173F73E2A62B}"/>
              </a:ext>
            </a:extLst>
          </p:cNvPr>
          <p:cNvSpPr txBox="1"/>
          <p:nvPr/>
        </p:nvSpPr>
        <p:spPr>
          <a:xfrm>
            <a:off x="9115124" y="5603145"/>
            <a:ext cx="915635" cy="523220"/>
          </a:xfrm>
          <a:prstGeom prst="rect">
            <a:avLst/>
          </a:prstGeom>
          <a:noFill/>
        </p:spPr>
        <p:txBody>
          <a:bodyPr wrap="none" rtlCol="0">
            <a:spAutoFit/>
          </a:bodyPr>
          <a:lstStyle/>
          <a:p>
            <a:r>
              <a:rPr lang="nb-NO" sz="2800" dirty="0">
                <a:solidFill>
                  <a:schemeClr val="bg1"/>
                </a:solidFill>
              </a:rPr>
              <a:t>1973</a:t>
            </a:r>
          </a:p>
        </p:txBody>
      </p:sp>
    </p:spTree>
    <p:extLst>
      <p:ext uri="{BB962C8B-B14F-4D97-AF65-F5344CB8AC3E}">
        <p14:creationId xmlns:p14="http://schemas.microsoft.com/office/powerpoint/2010/main" val="209326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5" end="1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tel 1">
            <a:extLst>
              <a:ext uri="{FF2B5EF4-FFF2-40B4-BE49-F238E27FC236}">
                <a16:creationId xmlns:a16="http://schemas.microsoft.com/office/drawing/2014/main" id="{FCB1338B-C1B5-4E47-ABAF-198289329C3A}"/>
              </a:ext>
            </a:extLst>
          </p:cNvPr>
          <p:cNvSpPr txBox="1">
            <a:spLocks/>
          </p:cNvSpPr>
          <p:nvPr/>
        </p:nvSpPr>
        <p:spPr>
          <a:xfrm>
            <a:off x="711540" y="1616284"/>
            <a:ext cx="8604582" cy="589536"/>
          </a:xfrm>
          <a:prstGeom prst="rect">
            <a:avLst/>
          </a:prstGeom>
        </p:spPr>
        <p:txBody>
          <a:bodyPr lIns="51435" tIns="25718" rIns="51435" bIns="25718" anchor="ctr">
            <a:normAutofit fontScale="75000" lnSpcReduction="200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defRPr/>
            </a:pPr>
            <a:r>
              <a:rPr lang="en-US" sz="3200" dirty="0">
                <a:latin typeface="+mn-lt"/>
              </a:rPr>
              <a:t>Alt. 1B. Generalized SRC (Baton strategy: </a:t>
            </a:r>
            <a:r>
              <a:rPr lang="en-US" sz="2400" dirty="0">
                <a:latin typeface="+mn-lt"/>
              </a:rPr>
              <a:t>multiple independent controllers)</a:t>
            </a:r>
          </a:p>
        </p:txBody>
      </p:sp>
      <p:sp>
        <p:nvSpPr>
          <p:cNvPr id="25" name="Tittel 1">
            <a:extLst>
              <a:ext uri="{FF2B5EF4-FFF2-40B4-BE49-F238E27FC236}">
                <a16:creationId xmlns:a16="http://schemas.microsoft.com/office/drawing/2014/main" id="{EF1101EA-C572-432B-8210-CA342E865E1C}"/>
              </a:ext>
            </a:extLst>
          </p:cNvPr>
          <p:cNvSpPr txBox="1">
            <a:spLocks/>
          </p:cNvSpPr>
          <p:nvPr/>
        </p:nvSpPr>
        <p:spPr>
          <a:xfrm>
            <a:off x="1724768" y="192522"/>
            <a:ext cx="6682979" cy="642938"/>
          </a:xfrm>
          <a:prstGeom prst="rect">
            <a:avLst/>
          </a:prstGeom>
        </p:spPr>
        <p:txBody>
          <a:bodyPr lIns="51435" tIns="25718" rIns="51435" bIns="25718"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defRPr/>
            </a:pPr>
            <a:endParaRPr lang="nb-NO" altLang="nb-NO" sz="2400" dirty="0"/>
          </a:p>
        </p:txBody>
      </p:sp>
      <p:sp>
        <p:nvSpPr>
          <p:cNvPr id="57" name="Tittel 1">
            <a:extLst>
              <a:ext uri="{FF2B5EF4-FFF2-40B4-BE49-F238E27FC236}">
                <a16:creationId xmlns:a16="http://schemas.microsoft.com/office/drawing/2014/main" id="{5AF89C95-7168-4276-A3A0-2B079EF9081D}"/>
              </a:ext>
            </a:extLst>
          </p:cNvPr>
          <p:cNvSpPr txBox="1">
            <a:spLocks/>
          </p:cNvSpPr>
          <p:nvPr/>
        </p:nvSpPr>
        <p:spPr>
          <a:xfrm>
            <a:off x="711540" y="371004"/>
            <a:ext cx="8604582" cy="1121618"/>
          </a:xfrm>
          <a:prstGeom prst="rect">
            <a:avLst/>
          </a:prstGeom>
        </p:spPr>
        <p:txBody>
          <a:bodyPr lIns="51435" tIns="25718" rIns="51435" bIns="25718"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spcBef>
                <a:spcPts val="600"/>
              </a:spcBef>
              <a:defRPr/>
            </a:pPr>
            <a:r>
              <a:rPr lang="en-US" sz="2000" dirty="0"/>
              <a:t>Disadvantages Alt. 1A. Standard Split-range control (SRC): </a:t>
            </a:r>
          </a:p>
          <a:p>
            <a:pPr marL="514350" indent="-514350">
              <a:spcBef>
                <a:spcPts val="600"/>
              </a:spcBef>
              <a:buFont typeface="+mj-lt"/>
              <a:buAutoNum type="arabicPeriod"/>
            </a:pPr>
            <a:r>
              <a:rPr lang="en-US" altLang="nb-NO" sz="2000" b="0" dirty="0">
                <a:solidFill>
                  <a:srgbClr val="FF0000"/>
                </a:solidFill>
                <a:latin typeface="Arial" pitchFamily="34" charset="0"/>
              </a:rPr>
              <a:t>Must use same integral/derivative time for all MVs</a:t>
            </a:r>
          </a:p>
          <a:p>
            <a:pPr marL="514350" indent="-514350">
              <a:spcBef>
                <a:spcPts val="600"/>
              </a:spcBef>
              <a:buFont typeface="+mj-lt"/>
              <a:buAutoNum type="arabicPeriod"/>
            </a:pPr>
            <a:r>
              <a:rPr lang="en-US" altLang="nb-NO" sz="2000" b="0" dirty="0">
                <a:solidFill>
                  <a:srgbClr val="FF0000"/>
                </a:solidFill>
                <a:latin typeface="Arial" pitchFamily="34" charset="0"/>
              </a:rPr>
              <a:t>Does not work well when constraint values change (SR-block problem)</a:t>
            </a:r>
          </a:p>
        </p:txBody>
      </p:sp>
      <p:sp>
        <p:nvSpPr>
          <p:cNvPr id="61" name="TextBox 60">
            <a:extLst>
              <a:ext uri="{FF2B5EF4-FFF2-40B4-BE49-F238E27FC236}">
                <a16:creationId xmlns:a16="http://schemas.microsoft.com/office/drawing/2014/main" id="{2F00D817-F8AC-4089-ACA8-ACEC3C181FE6}"/>
              </a:ext>
            </a:extLst>
          </p:cNvPr>
          <p:cNvSpPr txBox="1"/>
          <p:nvPr/>
        </p:nvSpPr>
        <p:spPr>
          <a:xfrm>
            <a:off x="-67105" y="-88442"/>
            <a:ext cx="2034916" cy="400110"/>
          </a:xfrm>
          <a:prstGeom prst="rect">
            <a:avLst/>
          </a:prstGeom>
          <a:noFill/>
        </p:spPr>
        <p:txBody>
          <a:bodyPr wrap="none" rtlCol="0">
            <a:spAutoFit/>
          </a:bodyPr>
          <a:lstStyle/>
          <a:p>
            <a:r>
              <a:rPr lang="nb-NO" sz="2000" dirty="0">
                <a:highlight>
                  <a:srgbClr val="FFFF00"/>
                </a:highlight>
              </a:rPr>
              <a:t>MV-MV </a:t>
            </a:r>
            <a:r>
              <a:rPr lang="nb-NO" sz="2000" dirty="0" err="1">
                <a:highlight>
                  <a:srgbClr val="FFFF00"/>
                </a:highlight>
              </a:rPr>
              <a:t>switching</a:t>
            </a:r>
            <a:endParaRPr lang="nb-NO" sz="2000" dirty="0">
              <a:highlight>
                <a:srgbClr val="FFFF00"/>
              </a:highlight>
            </a:endParaRPr>
          </a:p>
        </p:txBody>
      </p:sp>
      <p:pic>
        <p:nvPicPr>
          <p:cNvPr id="8" name="Picture 7">
            <a:extLst>
              <a:ext uri="{FF2B5EF4-FFF2-40B4-BE49-F238E27FC236}">
                <a16:creationId xmlns:a16="http://schemas.microsoft.com/office/drawing/2014/main" id="{B8E07DA6-E8F3-4F93-BE53-53291B883A86}"/>
              </a:ext>
            </a:extLst>
          </p:cNvPr>
          <p:cNvPicPr>
            <a:picLocks noChangeAspect="1"/>
          </p:cNvPicPr>
          <p:nvPr/>
        </p:nvPicPr>
        <p:blipFill>
          <a:blip r:embed="rId2"/>
          <a:stretch>
            <a:fillRect/>
          </a:stretch>
        </p:blipFill>
        <p:spPr>
          <a:xfrm>
            <a:off x="2170092" y="2152420"/>
            <a:ext cx="4967514" cy="3151632"/>
          </a:xfrm>
          <a:prstGeom prst="rect">
            <a:avLst/>
          </a:prstGeom>
        </p:spPr>
      </p:pic>
      <p:grpSp>
        <p:nvGrpSpPr>
          <p:cNvPr id="56" name="Gruppe 16">
            <a:extLst>
              <a:ext uri="{FF2B5EF4-FFF2-40B4-BE49-F238E27FC236}">
                <a16:creationId xmlns:a16="http://schemas.microsoft.com/office/drawing/2014/main" id="{C43DEE4C-FC8A-4A18-B849-54ECB03EDF5F}"/>
              </a:ext>
            </a:extLst>
          </p:cNvPr>
          <p:cNvGrpSpPr/>
          <p:nvPr/>
        </p:nvGrpSpPr>
        <p:grpSpPr>
          <a:xfrm>
            <a:off x="8175812" y="2421015"/>
            <a:ext cx="2635250" cy="2335213"/>
            <a:chOff x="5573958" y="1777389"/>
            <a:chExt cx="2635250" cy="2335213"/>
          </a:xfrm>
        </p:grpSpPr>
        <p:grpSp>
          <p:nvGrpSpPr>
            <p:cNvPr id="62" name="Group 4">
              <a:extLst>
                <a:ext uri="{FF2B5EF4-FFF2-40B4-BE49-F238E27FC236}">
                  <a16:creationId xmlns:a16="http://schemas.microsoft.com/office/drawing/2014/main" id="{934071C6-3E7C-4FFB-93B1-02EA0085AE83}"/>
                </a:ext>
              </a:extLst>
            </p:cNvPr>
            <p:cNvGrpSpPr>
              <a:grpSpLocks noChangeAspect="1"/>
            </p:cNvGrpSpPr>
            <p:nvPr/>
          </p:nvGrpSpPr>
          <p:grpSpPr bwMode="auto">
            <a:xfrm>
              <a:off x="5573958" y="1777389"/>
              <a:ext cx="2635250" cy="2335213"/>
              <a:chOff x="3528" y="1642"/>
              <a:chExt cx="1660" cy="1471"/>
            </a:xfrm>
          </p:grpSpPr>
          <p:sp>
            <p:nvSpPr>
              <p:cNvPr id="64" name="AutoShape 3">
                <a:extLst>
                  <a:ext uri="{FF2B5EF4-FFF2-40B4-BE49-F238E27FC236}">
                    <a16:creationId xmlns:a16="http://schemas.microsoft.com/office/drawing/2014/main" id="{CB319DA4-B33A-40E5-A758-84CD22033879}"/>
                  </a:ext>
                </a:extLst>
              </p:cNvPr>
              <p:cNvSpPr>
                <a:spLocks noChangeAspect="1" noChangeArrowheads="1" noTextEdit="1"/>
              </p:cNvSpPr>
              <p:nvPr/>
            </p:nvSpPr>
            <p:spPr bwMode="auto">
              <a:xfrm>
                <a:off x="3528" y="1642"/>
                <a:ext cx="1660"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65" name="Freeform 5">
                <a:extLst>
                  <a:ext uri="{FF2B5EF4-FFF2-40B4-BE49-F238E27FC236}">
                    <a16:creationId xmlns:a16="http://schemas.microsoft.com/office/drawing/2014/main" id="{F9D81188-474D-41A6-8CF7-FC85E6170681}"/>
                  </a:ext>
                </a:extLst>
              </p:cNvPr>
              <p:cNvSpPr>
                <a:spLocks/>
              </p:cNvSpPr>
              <p:nvPr/>
            </p:nvSpPr>
            <p:spPr bwMode="auto">
              <a:xfrm>
                <a:off x="3545" y="1658"/>
                <a:ext cx="1621" cy="300"/>
              </a:xfrm>
              <a:custGeom>
                <a:avLst/>
                <a:gdLst>
                  <a:gd name="T0" fmla="*/ 1617 w 1621"/>
                  <a:gd name="T1" fmla="*/ 300 h 300"/>
                  <a:gd name="T2" fmla="*/ 811 w 1621"/>
                  <a:gd name="T3" fmla="*/ 13 h 300"/>
                  <a:gd name="T4" fmla="*/ 815 w 1621"/>
                  <a:gd name="T5" fmla="*/ 13 h 300"/>
                  <a:gd name="T6" fmla="*/ 14 w 1621"/>
                  <a:gd name="T7" fmla="*/ 298 h 300"/>
                  <a:gd name="T8" fmla="*/ 12 w 1621"/>
                  <a:gd name="T9" fmla="*/ 286 h 300"/>
                  <a:gd name="T10" fmla="*/ 1619 w 1621"/>
                  <a:gd name="T11" fmla="*/ 286 h 300"/>
                  <a:gd name="T12" fmla="*/ 1619 w 1621"/>
                  <a:gd name="T13" fmla="*/ 298 h 300"/>
                  <a:gd name="T14" fmla="*/ 1 w 1621"/>
                  <a:gd name="T15" fmla="*/ 298 h 300"/>
                  <a:gd name="T16" fmla="*/ 0 w 1621"/>
                  <a:gd name="T17" fmla="*/ 290 h 300"/>
                  <a:gd name="T18" fmla="*/ 813 w 1621"/>
                  <a:gd name="T19" fmla="*/ 0 h 300"/>
                  <a:gd name="T20" fmla="*/ 1621 w 1621"/>
                  <a:gd name="T21" fmla="*/ 289 h 300"/>
                  <a:gd name="T22" fmla="*/ 1617 w 1621"/>
                  <a:gd name="T23"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300">
                    <a:moveTo>
                      <a:pt x="1617" y="300"/>
                    </a:moveTo>
                    <a:lnTo>
                      <a:pt x="811" y="13"/>
                    </a:lnTo>
                    <a:lnTo>
                      <a:pt x="815" y="13"/>
                    </a:lnTo>
                    <a:lnTo>
                      <a:pt x="14" y="298"/>
                    </a:lnTo>
                    <a:lnTo>
                      <a:pt x="12" y="286"/>
                    </a:lnTo>
                    <a:lnTo>
                      <a:pt x="1619" y="286"/>
                    </a:lnTo>
                    <a:lnTo>
                      <a:pt x="1619" y="298"/>
                    </a:lnTo>
                    <a:lnTo>
                      <a:pt x="1" y="298"/>
                    </a:lnTo>
                    <a:lnTo>
                      <a:pt x="0" y="290"/>
                    </a:lnTo>
                    <a:lnTo>
                      <a:pt x="813" y="0"/>
                    </a:lnTo>
                    <a:lnTo>
                      <a:pt x="1621" y="289"/>
                    </a:lnTo>
                    <a:lnTo>
                      <a:pt x="1617" y="3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66" name="Freeform 6">
                <a:extLst>
                  <a:ext uri="{FF2B5EF4-FFF2-40B4-BE49-F238E27FC236}">
                    <a16:creationId xmlns:a16="http://schemas.microsoft.com/office/drawing/2014/main" id="{52C73018-39A8-4480-B508-D83923B2C76E}"/>
                  </a:ext>
                </a:extLst>
              </p:cNvPr>
              <p:cNvSpPr>
                <a:spLocks/>
              </p:cNvSpPr>
              <p:nvPr/>
            </p:nvSpPr>
            <p:spPr bwMode="auto">
              <a:xfrm>
                <a:off x="3556" y="1657"/>
                <a:ext cx="1601" cy="286"/>
              </a:xfrm>
              <a:custGeom>
                <a:avLst/>
                <a:gdLst>
                  <a:gd name="T0" fmla="*/ 1601 w 1601"/>
                  <a:gd name="T1" fmla="*/ 286 h 286"/>
                  <a:gd name="T2" fmla="*/ 801 w 1601"/>
                  <a:gd name="T3" fmla="*/ 0 h 286"/>
                  <a:gd name="T4" fmla="*/ 0 w 1601"/>
                  <a:gd name="T5" fmla="*/ 286 h 286"/>
                  <a:gd name="T6" fmla="*/ 1601 w 1601"/>
                  <a:gd name="T7" fmla="*/ 286 h 286"/>
                </a:gdLst>
                <a:ahLst/>
                <a:cxnLst>
                  <a:cxn ang="0">
                    <a:pos x="T0" y="T1"/>
                  </a:cxn>
                  <a:cxn ang="0">
                    <a:pos x="T2" y="T3"/>
                  </a:cxn>
                  <a:cxn ang="0">
                    <a:pos x="T4" y="T5"/>
                  </a:cxn>
                  <a:cxn ang="0">
                    <a:pos x="T6" y="T7"/>
                  </a:cxn>
                </a:cxnLst>
                <a:rect l="0" t="0" r="r" b="b"/>
                <a:pathLst>
                  <a:path w="1601" h="286">
                    <a:moveTo>
                      <a:pt x="1601" y="286"/>
                    </a:moveTo>
                    <a:lnTo>
                      <a:pt x="801" y="0"/>
                    </a:lnTo>
                    <a:lnTo>
                      <a:pt x="0" y="286"/>
                    </a:lnTo>
                    <a:lnTo>
                      <a:pt x="1601" y="28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7" name="Freeform 7">
                <a:extLst>
                  <a:ext uri="{FF2B5EF4-FFF2-40B4-BE49-F238E27FC236}">
                    <a16:creationId xmlns:a16="http://schemas.microsoft.com/office/drawing/2014/main" id="{26CDAB4C-82B9-41C9-9135-2CBA59F940A2}"/>
                  </a:ext>
                </a:extLst>
              </p:cNvPr>
              <p:cNvSpPr>
                <a:spLocks/>
              </p:cNvSpPr>
              <p:nvPr/>
            </p:nvSpPr>
            <p:spPr bwMode="auto">
              <a:xfrm>
                <a:off x="3648" y="1944"/>
                <a:ext cx="1374" cy="964"/>
              </a:xfrm>
              <a:custGeom>
                <a:avLst/>
                <a:gdLst>
                  <a:gd name="T0" fmla="*/ 0 w 1374"/>
                  <a:gd name="T1" fmla="*/ 952 h 964"/>
                  <a:gd name="T2" fmla="*/ 1368 w 1374"/>
                  <a:gd name="T3" fmla="*/ 952 h 964"/>
                  <a:gd name="T4" fmla="*/ 1362 w 1374"/>
                  <a:gd name="T5" fmla="*/ 958 h 964"/>
                  <a:gd name="T6" fmla="*/ 1362 w 1374"/>
                  <a:gd name="T7" fmla="*/ 6 h 964"/>
                  <a:gd name="T8" fmla="*/ 1368 w 1374"/>
                  <a:gd name="T9" fmla="*/ 12 h 964"/>
                  <a:gd name="T10" fmla="*/ 6 w 1374"/>
                  <a:gd name="T11" fmla="*/ 12 h 964"/>
                  <a:gd name="T12" fmla="*/ 13 w 1374"/>
                  <a:gd name="T13" fmla="*/ 6 h 964"/>
                  <a:gd name="T14" fmla="*/ 13 w 1374"/>
                  <a:gd name="T15" fmla="*/ 964 h 964"/>
                  <a:gd name="T16" fmla="*/ 0 w 1374"/>
                  <a:gd name="T17" fmla="*/ 964 h 964"/>
                  <a:gd name="T18" fmla="*/ 0 w 1374"/>
                  <a:gd name="T19" fmla="*/ 0 h 964"/>
                  <a:gd name="T20" fmla="*/ 1374 w 1374"/>
                  <a:gd name="T21" fmla="*/ 0 h 964"/>
                  <a:gd name="T22" fmla="*/ 1374 w 1374"/>
                  <a:gd name="T23" fmla="*/ 964 h 964"/>
                  <a:gd name="T24" fmla="*/ 0 w 1374"/>
                  <a:gd name="T25" fmla="*/ 964 h 964"/>
                  <a:gd name="T26" fmla="*/ 0 w 1374"/>
                  <a:gd name="T27" fmla="*/ 95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4" h="964">
                    <a:moveTo>
                      <a:pt x="0" y="952"/>
                    </a:moveTo>
                    <a:lnTo>
                      <a:pt x="1368" y="952"/>
                    </a:lnTo>
                    <a:lnTo>
                      <a:pt x="1362" y="958"/>
                    </a:lnTo>
                    <a:lnTo>
                      <a:pt x="1362" y="6"/>
                    </a:lnTo>
                    <a:lnTo>
                      <a:pt x="1368" y="12"/>
                    </a:lnTo>
                    <a:lnTo>
                      <a:pt x="6" y="12"/>
                    </a:lnTo>
                    <a:lnTo>
                      <a:pt x="13" y="6"/>
                    </a:lnTo>
                    <a:lnTo>
                      <a:pt x="13" y="964"/>
                    </a:lnTo>
                    <a:lnTo>
                      <a:pt x="0" y="964"/>
                    </a:lnTo>
                    <a:lnTo>
                      <a:pt x="0" y="0"/>
                    </a:lnTo>
                    <a:lnTo>
                      <a:pt x="1374" y="0"/>
                    </a:lnTo>
                    <a:lnTo>
                      <a:pt x="1374" y="964"/>
                    </a:lnTo>
                    <a:lnTo>
                      <a:pt x="0" y="964"/>
                    </a:lnTo>
                    <a:lnTo>
                      <a:pt x="0" y="9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68" name="Rectangle 8">
                <a:extLst>
                  <a:ext uri="{FF2B5EF4-FFF2-40B4-BE49-F238E27FC236}">
                    <a16:creationId xmlns:a16="http://schemas.microsoft.com/office/drawing/2014/main" id="{4E30BADC-4869-49AF-91C9-00D0BF56D46B}"/>
                  </a:ext>
                </a:extLst>
              </p:cNvPr>
              <p:cNvSpPr>
                <a:spLocks noChangeArrowheads="1"/>
              </p:cNvSpPr>
              <p:nvPr/>
            </p:nvSpPr>
            <p:spPr bwMode="auto">
              <a:xfrm>
                <a:off x="3652" y="1943"/>
                <a:ext cx="1362" cy="952"/>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9" name="Freeform 9">
                <a:extLst>
                  <a:ext uri="{FF2B5EF4-FFF2-40B4-BE49-F238E27FC236}">
                    <a16:creationId xmlns:a16="http://schemas.microsoft.com/office/drawing/2014/main" id="{6A3CB3BB-21F3-4D89-9073-DE434ABD969E}"/>
                  </a:ext>
                </a:extLst>
              </p:cNvPr>
              <p:cNvSpPr>
                <a:spLocks/>
              </p:cNvSpPr>
              <p:nvPr/>
            </p:nvSpPr>
            <p:spPr bwMode="auto">
              <a:xfrm>
                <a:off x="3648" y="2892"/>
                <a:ext cx="1374" cy="204"/>
              </a:xfrm>
              <a:custGeom>
                <a:avLst/>
                <a:gdLst>
                  <a:gd name="T0" fmla="*/ 0 w 1374"/>
                  <a:gd name="T1" fmla="*/ 192 h 204"/>
                  <a:gd name="T2" fmla="*/ 1368 w 1374"/>
                  <a:gd name="T3" fmla="*/ 192 h 204"/>
                  <a:gd name="T4" fmla="*/ 1362 w 1374"/>
                  <a:gd name="T5" fmla="*/ 198 h 204"/>
                  <a:gd name="T6" fmla="*/ 1362 w 1374"/>
                  <a:gd name="T7" fmla="*/ 6 h 204"/>
                  <a:gd name="T8" fmla="*/ 1368 w 1374"/>
                  <a:gd name="T9" fmla="*/ 11 h 204"/>
                  <a:gd name="T10" fmla="*/ 6 w 1374"/>
                  <a:gd name="T11" fmla="*/ 11 h 204"/>
                  <a:gd name="T12" fmla="*/ 13 w 1374"/>
                  <a:gd name="T13" fmla="*/ 6 h 204"/>
                  <a:gd name="T14" fmla="*/ 13 w 1374"/>
                  <a:gd name="T15" fmla="*/ 204 h 204"/>
                  <a:gd name="T16" fmla="*/ 0 w 1374"/>
                  <a:gd name="T17" fmla="*/ 204 h 204"/>
                  <a:gd name="T18" fmla="*/ 0 w 1374"/>
                  <a:gd name="T19" fmla="*/ 0 h 204"/>
                  <a:gd name="T20" fmla="*/ 1374 w 1374"/>
                  <a:gd name="T21" fmla="*/ 0 h 204"/>
                  <a:gd name="T22" fmla="*/ 1374 w 1374"/>
                  <a:gd name="T23" fmla="*/ 204 h 204"/>
                  <a:gd name="T24" fmla="*/ 0 w 1374"/>
                  <a:gd name="T25" fmla="*/ 204 h 204"/>
                  <a:gd name="T26" fmla="*/ 0 w 1374"/>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4" h="204">
                    <a:moveTo>
                      <a:pt x="0" y="192"/>
                    </a:moveTo>
                    <a:lnTo>
                      <a:pt x="1368" y="192"/>
                    </a:lnTo>
                    <a:lnTo>
                      <a:pt x="1362" y="198"/>
                    </a:lnTo>
                    <a:lnTo>
                      <a:pt x="1362" y="6"/>
                    </a:lnTo>
                    <a:lnTo>
                      <a:pt x="1368" y="11"/>
                    </a:lnTo>
                    <a:lnTo>
                      <a:pt x="6" y="11"/>
                    </a:lnTo>
                    <a:lnTo>
                      <a:pt x="13" y="6"/>
                    </a:lnTo>
                    <a:lnTo>
                      <a:pt x="13" y="204"/>
                    </a:lnTo>
                    <a:lnTo>
                      <a:pt x="0" y="204"/>
                    </a:lnTo>
                    <a:lnTo>
                      <a:pt x="0" y="0"/>
                    </a:lnTo>
                    <a:lnTo>
                      <a:pt x="1374" y="0"/>
                    </a:lnTo>
                    <a:lnTo>
                      <a:pt x="1374" y="204"/>
                    </a:lnTo>
                    <a:lnTo>
                      <a:pt x="0" y="204"/>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70" name="Rectangle 10">
                <a:extLst>
                  <a:ext uri="{FF2B5EF4-FFF2-40B4-BE49-F238E27FC236}">
                    <a16:creationId xmlns:a16="http://schemas.microsoft.com/office/drawing/2014/main" id="{D1817AE5-FD34-496B-8F46-58341EA73BAB}"/>
                  </a:ext>
                </a:extLst>
              </p:cNvPr>
              <p:cNvSpPr>
                <a:spLocks noChangeArrowheads="1"/>
              </p:cNvSpPr>
              <p:nvPr/>
            </p:nvSpPr>
            <p:spPr bwMode="auto">
              <a:xfrm>
                <a:off x="3652" y="2889"/>
                <a:ext cx="1362" cy="19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71" name="Rectangle 11">
                <a:extLst>
                  <a:ext uri="{FF2B5EF4-FFF2-40B4-BE49-F238E27FC236}">
                    <a16:creationId xmlns:a16="http://schemas.microsoft.com/office/drawing/2014/main" id="{10DD09D8-58C5-418D-BCF7-CBE40FEAB9C4}"/>
                  </a:ext>
                </a:extLst>
              </p:cNvPr>
              <p:cNvSpPr>
                <a:spLocks noChangeArrowheads="1"/>
              </p:cNvSpPr>
              <p:nvPr/>
            </p:nvSpPr>
            <p:spPr bwMode="auto">
              <a:xfrm>
                <a:off x="3652" y="2889"/>
                <a:ext cx="1362" cy="193"/>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72" name="Picture 12">
                <a:extLst>
                  <a:ext uri="{FF2B5EF4-FFF2-40B4-BE49-F238E27FC236}">
                    <a16:creationId xmlns:a16="http://schemas.microsoft.com/office/drawing/2014/main" id="{94014B7C-0914-4312-9640-74BA8F247024}"/>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4" y="2627"/>
                <a:ext cx="24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3">
                <a:extLst>
                  <a:ext uri="{FF2B5EF4-FFF2-40B4-BE49-F238E27FC236}">
                    <a16:creationId xmlns:a16="http://schemas.microsoft.com/office/drawing/2014/main" id="{5F43544A-107A-461F-B1A8-4049115805C1}"/>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9" y="2054"/>
                <a:ext cx="28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4">
                <a:extLst>
                  <a:ext uri="{FF2B5EF4-FFF2-40B4-BE49-F238E27FC236}">
                    <a16:creationId xmlns:a16="http://schemas.microsoft.com/office/drawing/2014/main" id="{F32AF29B-5580-4D3B-8854-F1C8466F5C20}"/>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5" y="2740"/>
                <a:ext cx="32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3" name="Picture 14">
              <a:extLst>
                <a:ext uri="{FF2B5EF4-FFF2-40B4-BE49-F238E27FC236}">
                  <a16:creationId xmlns:a16="http://schemas.microsoft.com/office/drawing/2014/main" id="{2C2D2FC6-6B44-485B-8231-88AC1A983B1A}"/>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1506" y="3516496"/>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 name="TextBox 74">
            <a:extLst>
              <a:ext uri="{FF2B5EF4-FFF2-40B4-BE49-F238E27FC236}">
                <a16:creationId xmlns:a16="http://schemas.microsoft.com/office/drawing/2014/main" id="{D4878C97-5D9F-43A0-8965-E96BE76E9760}"/>
              </a:ext>
            </a:extLst>
          </p:cNvPr>
          <p:cNvSpPr txBox="1"/>
          <p:nvPr/>
        </p:nvSpPr>
        <p:spPr>
          <a:xfrm>
            <a:off x="9489469" y="3234094"/>
            <a:ext cx="516488" cy="369332"/>
          </a:xfrm>
          <a:prstGeom prst="rect">
            <a:avLst/>
          </a:prstGeom>
          <a:noFill/>
        </p:spPr>
        <p:txBody>
          <a:bodyPr wrap="none" rtlCol="0">
            <a:spAutoFit/>
          </a:bodyPr>
          <a:lstStyle/>
          <a:p>
            <a:r>
              <a:rPr lang="nb-NO" dirty="0"/>
              <a:t>y=T</a:t>
            </a:r>
          </a:p>
        </p:txBody>
      </p:sp>
      <p:pic>
        <p:nvPicPr>
          <p:cNvPr id="10" name="Picture 9">
            <a:extLst>
              <a:ext uri="{FF2B5EF4-FFF2-40B4-BE49-F238E27FC236}">
                <a16:creationId xmlns:a16="http://schemas.microsoft.com/office/drawing/2014/main" id="{AAAF9CEE-FE25-4C75-994F-62E6B4BB8AAF}"/>
              </a:ext>
            </a:extLst>
          </p:cNvPr>
          <p:cNvPicPr>
            <a:picLocks noChangeAspect="1"/>
          </p:cNvPicPr>
          <p:nvPr/>
        </p:nvPicPr>
        <p:blipFill>
          <a:blip r:embed="rId6"/>
          <a:stretch>
            <a:fillRect/>
          </a:stretch>
        </p:blipFill>
        <p:spPr>
          <a:xfrm>
            <a:off x="7146442" y="5060150"/>
            <a:ext cx="4906586" cy="1650580"/>
          </a:xfrm>
          <a:prstGeom prst="rect">
            <a:avLst/>
          </a:prstGeom>
        </p:spPr>
      </p:pic>
      <p:sp>
        <p:nvSpPr>
          <p:cNvPr id="11" name="TextBox 10">
            <a:extLst>
              <a:ext uri="{FF2B5EF4-FFF2-40B4-BE49-F238E27FC236}">
                <a16:creationId xmlns:a16="http://schemas.microsoft.com/office/drawing/2014/main" id="{9B018970-E249-41D8-905C-F252D5D6BD0C}"/>
              </a:ext>
            </a:extLst>
          </p:cNvPr>
          <p:cNvSpPr txBox="1"/>
          <p:nvPr/>
        </p:nvSpPr>
        <p:spPr>
          <a:xfrm>
            <a:off x="138972" y="6134936"/>
            <a:ext cx="6415218" cy="461665"/>
          </a:xfrm>
          <a:prstGeom prst="rect">
            <a:avLst/>
          </a:prstGeom>
          <a:noFill/>
        </p:spPr>
        <p:txBody>
          <a:bodyPr wrap="none" rtlCol="0">
            <a:spAutoFit/>
          </a:bodyPr>
          <a:lstStyle/>
          <a:p>
            <a:pPr algn="l"/>
            <a:r>
              <a:rPr lang="en-US" sz="1200" b="0" i="0" u="none" strike="noStrike" baseline="0" dirty="0">
                <a:latin typeface="t1-gul-regular-italic"/>
              </a:rPr>
              <a:t>A. Reyes-Lúa and S. Skogestad. “</a:t>
            </a:r>
            <a:r>
              <a:rPr lang="en-US" sz="1200" b="0" i="0" u="none" strike="noStrike" baseline="0" dirty="0">
                <a:latin typeface="t1-gul-regular"/>
              </a:rPr>
              <a:t>Multi-input single-output control for extending the operating range:</a:t>
            </a:r>
          </a:p>
          <a:p>
            <a:pPr algn="l"/>
            <a:r>
              <a:rPr lang="en-US" sz="1200" b="0" i="0" u="none" strike="noStrike" baseline="0" dirty="0">
                <a:latin typeface="t1-gul-regular"/>
              </a:rPr>
              <a:t>Generalized split range control using the baton strategy”. </a:t>
            </a:r>
            <a:r>
              <a:rPr lang="en-US" sz="1200" b="0" i="0" u="none" strike="noStrike" baseline="0" dirty="0">
                <a:latin typeface="t1-gul-regular-italic"/>
              </a:rPr>
              <a:t> Journal of Process Control 91 (2020)</a:t>
            </a:r>
            <a:endParaRPr lang="nb-NO" sz="1200" dirty="0"/>
          </a:p>
        </p:txBody>
      </p:sp>
      <p:sp>
        <p:nvSpPr>
          <p:cNvPr id="76" name="TextBox 75">
            <a:extLst>
              <a:ext uri="{FF2B5EF4-FFF2-40B4-BE49-F238E27FC236}">
                <a16:creationId xmlns:a16="http://schemas.microsoft.com/office/drawing/2014/main" id="{EFF58170-DC80-4ACF-8A09-3889A4C436CC}"/>
              </a:ext>
            </a:extLst>
          </p:cNvPr>
          <p:cNvSpPr txBox="1"/>
          <p:nvPr/>
        </p:nvSpPr>
        <p:spPr>
          <a:xfrm>
            <a:off x="10753282" y="3482379"/>
            <a:ext cx="793422" cy="369332"/>
          </a:xfrm>
          <a:prstGeom prst="rect">
            <a:avLst/>
          </a:prstGeom>
          <a:noFill/>
        </p:spPr>
        <p:txBody>
          <a:bodyPr wrap="none" rtlCol="0">
            <a:spAutoFit/>
          </a:bodyPr>
          <a:lstStyle/>
          <a:p>
            <a:r>
              <a:rPr lang="nb-NO" dirty="0"/>
              <a:t>d=</a:t>
            </a:r>
            <a:r>
              <a:rPr lang="nb-NO" dirty="0" err="1"/>
              <a:t>T</a:t>
            </a:r>
            <a:r>
              <a:rPr lang="nb-NO" baseline="30000" dirty="0" err="1"/>
              <a:t>amb</a:t>
            </a:r>
            <a:endParaRPr lang="nb-NO" baseline="30000" dirty="0"/>
          </a:p>
        </p:txBody>
      </p:sp>
      <p:sp>
        <p:nvSpPr>
          <p:cNvPr id="2" name="TextBox 1">
            <a:extLst>
              <a:ext uri="{FF2B5EF4-FFF2-40B4-BE49-F238E27FC236}">
                <a16:creationId xmlns:a16="http://schemas.microsoft.com/office/drawing/2014/main" id="{73E27A15-B505-4A02-8295-9708448308B5}"/>
              </a:ext>
            </a:extLst>
          </p:cNvPr>
          <p:cNvSpPr txBox="1"/>
          <p:nvPr/>
        </p:nvSpPr>
        <p:spPr>
          <a:xfrm>
            <a:off x="5575464" y="2909454"/>
            <a:ext cx="914400" cy="914400"/>
          </a:xfrm>
          <a:prstGeom prst="rect">
            <a:avLst/>
          </a:prstGeom>
          <a:noFill/>
        </p:spPr>
        <p:txBody>
          <a:bodyPr wrap="square" rtlCol="0">
            <a:spAutoFit/>
          </a:bodyPr>
          <a:lstStyle/>
          <a:p>
            <a:endParaRPr lang="nb-NO" dirty="0"/>
          </a:p>
        </p:txBody>
      </p:sp>
      <p:sp>
        <p:nvSpPr>
          <p:cNvPr id="3" name="TextBox 2">
            <a:extLst>
              <a:ext uri="{FF2B5EF4-FFF2-40B4-BE49-F238E27FC236}">
                <a16:creationId xmlns:a16="http://schemas.microsoft.com/office/drawing/2014/main" id="{A1C00E1A-914C-4215-A5AB-5D30975B3B57}"/>
              </a:ext>
            </a:extLst>
          </p:cNvPr>
          <p:cNvSpPr txBox="1"/>
          <p:nvPr/>
        </p:nvSpPr>
        <p:spPr>
          <a:xfrm>
            <a:off x="711540" y="5688281"/>
            <a:ext cx="3614323" cy="369332"/>
          </a:xfrm>
          <a:prstGeom prst="rect">
            <a:avLst/>
          </a:prstGeom>
          <a:noFill/>
        </p:spPr>
        <p:txBody>
          <a:bodyPr wrap="none" rtlCol="0">
            <a:spAutoFit/>
          </a:bodyPr>
          <a:lstStyle/>
          <a:p>
            <a:r>
              <a:rPr lang="nb-NO" dirty="0"/>
              <a:t>All </a:t>
            </a:r>
            <a:r>
              <a:rPr lang="nb-NO" dirty="0" err="1"/>
              <a:t>four</a:t>
            </a:r>
            <a:r>
              <a:rPr lang="nb-NO" dirty="0"/>
              <a:t> </a:t>
            </a:r>
            <a:r>
              <a:rPr lang="nb-NO" dirty="0" err="1"/>
              <a:t>controllers</a:t>
            </a:r>
            <a:r>
              <a:rPr lang="nb-NO" dirty="0"/>
              <a:t> </a:t>
            </a:r>
            <a:r>
              <a:rPr lang="nb-NO" dirty="0" err="1"/>
              <a:t>need</a:t>
            </a:r>
            <a:r>
              <a:rPr lang="nb-NO" dirty="0"/>
              <a:t> anti-</a:t>
            </a:r>
            <a:r>
              <a:rPr lang="nb-NO" dirty="0" err="1"/>
              <a:t>windup</a:t>
            </a:r>
            <a:endParaRPr lang="nb-NO" dirty="0"/>
          </a:p>
        </p:txBody>
      </p:sp>
    </p:spTree>
    <p:extLst>
      <p:ext uri="{BB962C8B-B14F-4D97-AF65-F5344CB8AC3E}">
        <p14:creationId xmlns:p14="http://schemas.microsoft.com/office/powerpoint/2010/main" val="367566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tel 1">
            <a:extLst>
              <a:ext uri="{FF2B5EF4-FFF2-40B4-BE49-F238E27FC236}">
                <a16:creationId xmlns:a16="http://schemas.microsoft.com/office/drawing/2014/main" id="{FCB1338B-C1B5-4E47-ABAF-198289329C3A}"/>
              </a:ext>
            </a:extLst>
          </p:cNvPr>
          <p:cNvSpPr txBox="1">
            <a:spLocks/>
          </p:cNvSpPr>
          <p:nvPr/>
        </p:nvSpPr>
        <p:spPr>
          <a:xfrm>
            <a:off x="711540" y="1616284"/>
            <a:ext cx="8604582" cy="589536"/>
          </a:xfrm>
          <a:prstGeom prst="rect">
            <a:avLst/>
          </a:prstGeom>
        </p:spPr>
        <p:txBody>
          <a:bodyPr lIns="51435" tIns="25718" rIns="51435" bIns="25718" anchor="ctr">
            <a:normAutofit fontScale="75000" lnSpcReduction="200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defRPr/>
            </a:pPr>
            <a:r>
              <a:rPr lang="en-US" sz="3200" dirty="0">
                <a:latin typeface="+mn-lt"/>
              </a:rPr>
              <a:t>Alt. 1B. Generalized SRC (Baton strategy: </a:t>
            </a:r>
            <a:r>
              <a:rPr lang="en-US" sz="2400" dirty="0">
                <a:latin typeface="+mn-lt"/>
              </a:rPr>
              <a:t>multiple independent controllers)</a:t>
            </a:r>
          </a:p>
        </p:txBody>
      </p:sp>
      <p:sp>
        <p:nvSpPr>
          <p:cNvPr id="25" name="Tittel 1">
            <a:extLst>
              <a:ext uri="{FF2B5EF4-FFF2-40B4-BE49-F238E27FC236}">
                <a16:creationId xmlns:a16="http://schemas.microsoft.com/office/drawing/2014/main" id="{EF1101EA-C572-432B-8210-CA342E865E1C}"/>
              </a:ext>
            </a:extLst>
          </p:cNvPr>
          <p:cNvSpPr txBox="1">
            <a:spLocks/>
          </p:cNvSpPr>
          <p:nvPr/>
        </p:nvSpPr>
        <p:spPr>
          <a:xfrm>
            <a:off x="1724768" y="192522"/>
            <a:ext cx="6682979" cy="642938"/>
          </a:xfrm>
          <a:prstGeom prst="rect">
            <a:avLst/>
          </a:prstGeom>
        </p:spPr>
        <p:txBody>
          <a:bodyPr lIns="51435" tIns="25718" rIns="51435" bIns="25718"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defRPr/>
            </a:pPr>
            <a:endParaRPr lang="nb-NO" altLang="nb-NO" sz="2400" dirty="0"/>
          </a:p>
        </p:txBody>
      </p:sp>
      <p:sp>
        <p:nvSpPr>
          <p:cNvPr id="57" name="Tittel 1">
            <a:extLst>
              <a:ext uri="{FF2B5EF4-FFF2-40B4-BE49-F238E27FC236}">
                <a16:creationId xmlns:a16="http://schemas.microsoft.com/office/drawing/2014/main" id="{5AF89C95-7168-4276-A3A0-2B079EF9081D}"/>
              </a:ext>
            </a:extLst>
          </p:cNvPr>
          <p:cNvSpPr txBox="1">
            <a:spLocks/>
          </p:cNvSpPr>
          <p:nvPr/>
        </p:nvSpPr>
        <p:spPr>
          <a:xfrm>
            <a:off x="711540" y="371004"/>
            <a:ext cx="8604582" cy="1121618"/>
          </a:xfrm>
          <a:prstGeom prst="rect">
            <a:avLst/>
          </a:prstGeom>
        </p:spPr>
        <p:txBody>
          <a:bodyPr lIns="51435" tIns="25718" rIns="51435" bIns="25718"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spcBef>
                <a:spcPts val="600"/>
              </a:spcBef>
              <a:defRPr/>
            </a:pPr>
            <a:r>
              <a:rPr lang="en-US" sz="2000" dirty="0"/>
              <a:t>Disadvantages Alt. 1A. Standard Split-range control (SRC): </a:t>
            </a:r>
          </a:p>
          <a:p>
            <a:pPr marL="514350" indent="-514350">
              <a:spcBef>
                <a:spcPts val="600"/>
              </a:spcBef>
              <a:buFont typeface="+mj-lt"/>
              <a:buAutoNum type="arabicPeriod"/>
            </a:pPr>
            <a:r>
              <a:rPr lang="en-US" altLang="nb-NO" sz="2000" b="0" dirty="0">
                <a:solidFill>
                  <a:srgbClr val="FF0000"/>
                </a:solidFill>
                <a:latin typeface="Arial" pitchFamily="34" charset="0"/>
              </a:rPr>
              <a:t>Must use same integral/derivative time for all MVs</a:t>
            </a:r>
          </a:p>
          <a:p>
            <a:pPr marL="514350" indent="-514350">
              <a:spcBef>
                <a:spcPts val="600"/>
              </a:spcBef>
              <a:buFont typeface="+mj-lt"/>
              <a:buAutoNum type="arabicPeriod"/>
            </a:pPr>
            <a:r>
              <a:rPr lang="en-US" altLang="nb-NO" sz="2000" b="0" dirty="0">
                <a:solidFill>
                  <a:srgbClr val="FF0000"/>
                </a:solidFill>
                <a:latin typeface="Arial" pitchFamily="34" charset="0"/>
              </a:rPr>
              <a:t>Does not work well when constraint values change (SR-block problem)</a:t>
            </a:r>
          </a:p>
        </p:txBody>
      </p:sp>
      <p:sp>
        <p:nvSpPr>
          <p:cNvPr id="61" name="TextBox 60">
            <a:extLst>
              <a:ext uri="{FF2B5EF4-FFF2-40B4-BE49-F238E27FC236}">
                <a16:creationId xmlns:a16="http://schemas.microsoft.com/office/drawing/2014/main" id="{2F00D817-F8AC-4089-ACA8-ACEC3C181FE6}"/>
              </a:ext>
            </a:extLst>
          </p:cNvPr>
          <p:cNvSpPr txBox="1"/>
          <p:nvPr/>
        </p:nvSpPr>
        <p:spPr>
          <a:xfrm>
            <a:off x="-67105" y="-88442"/>
            <a:ext cx="2034916" cy="400110"/>
          </a:xfrm>
          <a:prstGeom prst="rect">
            <a:avLst/>
          </a:prstGeom>
          <a:noFill/>
        </p:spPr>
        <p:txBody>
          <a:bodyPr wrap="none" rtlCol="0">
            <a:spAutoFit/>
          </a:bodyPr>
          <a:lstStyle/>
          <a:p>
            <a:r>
              <a:rPr lang="nb-NO" sz="2000" dirty="0">
                <a:highlight>
                  <a:srgbClr val="FFFF00"/>
                </a:highlight>
              </a:rPr>
              <a:t>MV-MV </a:t>
            </a:r>
            <a:r>
              <a:rPr lang="nb-NO" sz="2000" dirty="0" err="1">
                <a:highlight>
                  <a:srgbClr val="FFFF00"/>
                </a:highlight>
              </a:rPr>
              <a:t>switching</a:t>
            </a:r>
            <a:endParaRPr lang="nb-NO" sz="2000" dirty="0">
              <a:highlight>
                <a:srgbClr val="FFFF00"/>
              </a:highlight>
            </a:endParaRPr>
          </a:p>
        </p:txBody>
      </p:sp>
      <p:pic>
        <p:nvPicPr>
          <p:cNvPr id="8" name="Picture 7">
            <a:extLst>
              <a:ext uri="{FF2B5EF4-FFF2-40B4-BE49-F238E27FC236}">
                <a16:creationId xmlns:a16="http://schemas.microsoft.com/office/drawing/2014/main" id="{B8E07DA6-E8F3-4F93-BE53-53291B883A86}"/>
              </a:ext>
            </a:extLst>
          </p:cNvPr>
          <p:cNvPicPr>
            <a:picLocks noChangeAspect="1"/>
          </p:cNvPicPr>
          <p:nvPr/>
        </p:nvPicPr>
        <p:blipFill>
          <a:blip r:embed="rId2"/>
          <a:stretch>
            <a:fillRect/>
          </a:stretch>
        </p:blipFill>
        <p:spPr>
          <a:xfrm>
            <a:off x="2170092" y="2152420"/>
            <a:ext cx="4967514" cy="3151632"/>
          </a:xfrm>
          <a:prstGeom prst="rect">
            <a:avLst/>
          </a:prstGeom>
        </p:spPr>
      </p:pic>
      <p:grpSp>
        <p:nvGrpSpPr>
          <p:cNvPr id="56" name="Gruppe 16">
            <a:extLst>
              <a:ext uri="{FF2B5EF4-FFF2-40B4-BE49-F238E27FC236}">
                <a16:creationId xmlns:a16="http://schemas.microsoft.com/office/drawing/2014/main" id="{C43DEE4C-FC8A-4A18-B849-54ECB03EDF5F}"/>
              </a:ext>
            </a:extLst>
          </p:cNvPr>
          <p:cNvGrpSpPr/>
          <p:nvPr/>
        </p:nvGrpSpPr>
        <p:grpSpPr>
          <a:xfrm>
            <a:off x="8175812" y="2421015"/>
            <a:ext cx="2635250" cy="2335213"/>
            <a:chOff x="5573958" y="1777389"/>
            <a:chExt cx="2635250" cy="2335213"/>
          </a:xfrm>
        </p:grpSpPr>
        <p:grpSp>
          <p:nvGrpSpPr>
            <p:cNvPr id="62" name="Group 4">
              <a:extLst>
                <a:ext uri="{FF2B5EF4-FFF2-40B4-BE49-F238E27FC236}">
                  <a16:creationId xmlns:a16="http://schemas.microsoft.com/office/drawing/2014/main" id="{934071C6-3E7C-4FFB-93B1-02EA0085AE83}"/>
                </a:ext>
              </a:extLst>
            </p:cNvPr>
            <p:cNvGrpSpPr>
              <a:grpSpLocks noChangeAspect="1"/>
            </p:cNvGrpSpPr>
            <p:nvPr/>
          </p:nvGrpSpPr>
          <p:grpSpPr bwMode="auto">
            <a:xfrm>
              <a:off x="5573958" y="1777389"/>
              <a:ext cx="2635250" cy="2335213"/>
              <a:chOff x="3528" y="1642"/>
              <a:chExt cx="1660" cy="1471"/>
            </a:xfrm>
          </p:grpSpPr>
          <p:sp>
            <p:nvSpPr>
              <p:cNvPr id="64" name="AutoShape 3">
                <a:extLst>
                  <a:ext uri="{FF2B5EF4-FFF2-40B4-BE49-F238E27FC236}">
                    <a16:creationId xmlns:a16="http://schemas.microsoft.com/office/drawing/2014/main" id="{CB319DA4-B33A-40E5-A758-84CD22033879}"/>
                  </a:ext>
                </a:extLst>
              </p:cNvPr>
              <p:cNvSpPr>
                <a:spLocks noChangeAspect="1" noChangeArrowheads="1" noTextEdit="1"/>
              </p:cNvSpPr>
              <p:nvPr/>
            </p:nvSpPr>
            <p:spPr bwMode="auto">
              <a:xfrm>
                <a:off x="3528" y="1642"/>
                <a:ext cx="1660"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65" name="Freeform 5">
                <a:extLst>
                  <a:ext uri="{FF2B5EF4-FFF2-40B4-BE49-F238E27FC236}">
                    <a16:creationId xmlns:a16="http://schemas.microsoft.com/office/drawing/2014/main" id="{F9D81188-474D-41A6-8CF7-FC85E6170681}"/>
                  </a:ext>
                </a:extLst>
              </p:cNvPr>
              <p:cNvSpPr>
                <a:spLocks/>
              </p:cNvSpPr>
              <p:nvPr/>
            </p:nvSpPr>
            <p:spPr bwMode="auto">
              <a:xfrm>
                <a:off x="3545" y="1658"/>
                <a:ext cx="1621" cy="300"/>
              </a:xfrm>
              <a:custGeom>
                <a:avLst/>
                <a:gdLst>
                  <a:gd name="T0" fmla="*/ 1617 w 1621"/>
                  <a:gd name="T1" fmla="*/ 300 h 300"/>
                  <a:gd name="T2" fmla="*/ 811 w 1621"/>
                  <a:gd name="T3" fmla="*/ 13 h 300"/>
                  <a:gd name="T4" fmla="*/ 815 w 1621"/>
                  <a:gd name="T5" fmla="*/ 13 h 300"/>
                  <a:gd name="T6" fmla="*/ 14 w 1621"/>
                  <a:gd name="T7" fmla="*/ 298 h 300"/>
                  <a:gd name="T8" fmla="*/ 12 w 1621"/>
                  <a:gd name="T9" fmla="*/ 286 h 300"/>
                  <a:gd name="T10" fmla="*/ 1619 w 1621"/>
                  <a:gd name="T11" fmla="*/ 286 h 300"/>
                  <a:gd name="T12" fmla="*/ 1619 w 1621"/>
                  <a:gd name="T13" fmla="*/ 298 h 300"/>
                  <a:gd name="T14" fmla="*/ 1 w 1621"/>
                  <a:gd name="T15" fmla="*/ 298 h 300"/>
                  <a:gd name="T16" fmla="*/ 0 w 1621"/>
                  <a:gd name="T17" fmla="*/ 290 h 300"/>
                  <a:gd name="T18" fmla="*/ 813 w 1621"/>
                  <a:gd name="T19" fmla="*/ 0 h 300"/>
                  <a:gd name="T20" fmla="*/ 1621 w 1621"/>
                  <a:gd name="T21" fmla="*/ 289 h 300"/>
                  <a:gd name="T22" fmla="*/ 1617 w 1621"/>
                  <a:gd name="T23"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1" h="300">
                    <a:moveTo>
                      <a:pt x="1617" y="300"/>
                    </a:moveTo>
                    <a:lnTo>
                      <a:pt x="811" y="13"/>
                    </a:lnTo>
                    <a:lnTo>
                      <a:pt x="815" y="13"/>
                    </a:lnTo>
                    <a:lnTo>
                      <a:pt x="14" y="298"/>
                    </a:lnTo>
                    <a:lnTo>
                      <a:pt x="12" y="286"/>
                    </a:lnTo>
                    <a:lnTo>
                      <a:pt x="1619" y="286"/>
                    </a:lnTo>
                    <a:lnTo>
                      <a:pt x="1619" y="298"/>
                    </a:lnTo>
                    <a:lnTo>
                      <a:pt x="1" y="298"/>
                    </a:lnTo>
                    <a:lnTo>
                      <a:pt x="0" y="290"/>
                    </a:lnTo>
                    <a:lnTo>
                      <a:pt x="813" y="0"/>
                    </a:lnTo>
                    <a:lnTo>
                      <a:pt x="1621" y="289"/>
                    </a:lnTo>
                    <a:lnTo>
                      <a:pt x="1617" y="3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66" name="Freeform 6">
                <a:extLst>
                  <a:ext uri="{FF2B5EF4-FFF2-40B4-BE49-F238E27FC236}">
                    <a16:creationId xmlns:a16="http://schemas.microsoft.com/office/drawing/2014/main" id="{52C73018-39A8-4480-B508-D83923B2C76E}"/>
                  </a:ext>
                </a:extLst>
              </p:cNvPr>
              <p:cNvSpPr>
                <a:spLocks/>
              </p:cNvSpPr>
              <p:nvPr/>
            </p:nvSpPr>
            <p:spPr bwMode="auto">
              <a:xfrm>
                <a:off x="3556" y="1657"/>
                <a:ext cx="1601" cy="286"/>
              </a:xfrm>
              <a:custGeom>
                <a:avLst/>
                <a:gdLst>
                  <a:gd name="T0" fmla="*/ 1601 w 1601"/>
                  <a:gd name="T1" fmla="*/ 286 h 286"/>
                  <a:gd name="T2" fmla="*/ 801 w 1601"/>
                  <a:gd name="T3" fmla="*/ 0 h 286"/>
                  <a:gd name="T4" fmla="*/ 0 w 1601"/>
                  <a:gd name="T5" fmla="*/ 286 h 286"/>
                  <a:gd name="T6" fmla="*/ 1601 w 1601"/>
                  <a:gd name="T7" fmla="*/ 286 h 286"/>
                </a:gdLst>
                <a:ahLst/>
                <a:cxnLst>
                  <a:cxn ang="0">
                    <a:pos x="T0" y="T1"/>
                  </a:cxn>
                  <a:cxn ang="0">
                    <a:pos x="T2" y="T3"/>
                  </a:cxn>
                  <a:cxn ang="0">
                    <a:pos x="T4" y="T5"/>
                  </a:cxn>
                  <a:cxn ang="0">
                    <a:pos x="T6" y="T7"/>
                  </a:cxn>
                </a:cxnLst>
                <a:rect l="0" t="0" r="r" b="b"/>
                <a:pathLst>
                  <a:path w="1601" h="286">
                    <a:moveTo>
                      <a:pt x="1601" y="286"/>
                    </a:moveTo>
                    <a:lnTo>
                      <a:pt x="801" y="0"/>
                    </a:lnTo>
                    <a:lnTo>
                      <a:pt x="0" y="286"/>
                    </a:lnTo>
                    <a:lnTo>
                      <a:pt x="1601" y="28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7" name="Freeform 7">
                <a:extLst>
                  <a:ext uri="{FF2B5EF4-FFF2-40B4-BE49-F238E27FC236}">
                    <a16:creationId xmlns:a16="http://schemas.microsoft.com/office/drawing/2014/main" id="{26CDAB4C-82B9-41C9-9135-2CBA59F940A2}"/>
                  </a:ext>
                </a:extLst>
              </p:cNvPr>
              <p:cNvSpPr>
                <a:spLocks/>
              </p:cNvSpPr>
              <p:nvPr/>
            </p:nvSpPr>
            <p:spPr bwMode="auto">
              <a:xfrm>
                <a:off x="3648" y="1944"/>
                <a:ext cx="1374" cy="964"/>
              </a:xfrm>
              <a:custGeom>
                <a:avLst/>
                <a:gdLst>
                  <a:gd name="T0" fmla="*/ 0 w 1374"/>
                  <a:gd name="T1" fmla="*/ 952 h 964"/>
                  <a:gd name="T2" fmla="*/ 1368 w 1374"/>
                  <a:gd name="T3" fmla="*/ 952 h 964"/>
                  <a:gd name="T4" fmla="*/ 1362 w 1374"/>
                  <a:gd name="T5" fmla="*/ 958 h 964"/>
                  <a:gd name="T6" fmla="*/ 1362 w 1374"/>
                  <a:gd name="T7" fmla="*/ 6 h 964"/>
                  <a:gd name="T8" fmla="*/ 1368 w 1374"/>
                  <a:gd name="T9" fmla="*/ 12 h 964"/>
                  <a:gd name="T10" fmla="*/ 6 w 1374"/>
                  <a:gd name="T11" fmla="*/ 12 h 964"/>
                  <a:gd name="T12" fmla="*/ 13 w 1374"/>
                  <a:gd name="T13" fmla="*/ 6 h 964"/>
                  <a:gd name="T14" fmla="*/ 13 w 1374"/>
                  <a:gd name="T15" fmla="*/ 964 h 964"/>
                  <a:gd name="T16" fmla="*/ 0 w 1374"/>
                  <a:gd name="T17" fmla="*/ 964 h 964"/>
                  <a:gd name="T18" fmla="*/ 0 w 1374"/>
                  <a:gd name="T19" fmla="*/ 0 h 964"/>
                  <a:gd name="T20" fmla="*/ 1374 w 1374"/>
                  <a:gd name="T21" fmla="*/ 0 h 964"/>
                  <a:gd name="T22" fmla="*/ 1374 w 1374"/>
                  <a:gd name="T23" fmla="*/ 964 h 964"/>
                  <a:gd name="T24" fmla="*/ 0 w 1374"/>
                  <a:gd name="T25" fmla="*/ 964 h 964"/>
                  <a:gd name="T26" fmla="*/ 0 w 1374"/>
                  <a:gd name="T27" fmla="*/ 95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4" h="964">
                    <a:moveTo>
                      <a:pt x="0" y="952"/>
                    </a:moveTo>
                    <a:lnTo>
                      <a:pt x="1368" y="952"/>
                    </a:lnTo>
                    <a:lnTo>
                      <a:pt x="1362" y="958"/>
                    </a:lnTo>
                    <a:lnTo>
                      <a:pt x="1362" y="6"/>
                    </a:lnTo>
                    <a:lnTo>
                      <a:pt x="1368" y="12"/>
                    </a:lnTo>
                    <a:lnTo>
                      <a:pt x="6" y="12"/>
                    </a:lnTo>
                    <a:lnTo>
                      <a:pt x="13" y="6"/>
                    </a:lnTo>
                    <a:lnTo>
                      <a:pt x="13" y="964"/>
                    </a:lnTo>
                    <a:lnTo>
                      <a:pt x="0" y="964"/>
                    </a:lnTo>
                    <a:lnTo>
                      <a:pt x="0" y="0"/>
                    </a:lnTo>
                    <a:lnTo>
                      <a:pt x="1374" y="0"/>
                    </a:lnTo>
                    <a:lnTo>
                      <a:pt x="1374" y="964"/>
                    </a:lnTo>
                    <a:lnTo>
                      <a:pt x="0" y="964"/>
                    </a:lnTo>
                    <a:lnTo>
                      <a:pt x="0" y="9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68" name="Rectangle 8">
                <a:extLst>
                  <a:ext uri="{FF2B5EF4-FFF2-40B4-BE49-F238E27FC236}">
                    <a16:creationId xmlns:a16="http://schemas.microsoft.com/office/drawing/2014/main" id="{4E30BADC-4869-49AF-91C9-00D0BF56D46B}"/>
                  </a:ext>
                </a:extLst>
              </p:cNvPr>
              <p:cNvSpPr>
                <a:spLocks noChangeArrowheads="1"/>
              </p:cNvSpPr>
              <p:nvPr/>
            </p:nvSpPr>
            <p:spPr bwMode="auto">
              <a:xfrm>
                <a:off x="3652" y="1943"/>
                <a:ext cx="1362" cy="952"/>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9" name="Freeform 9">
                <a:extLst>
                  <a:ext uri="{FF2B5EF4-FFF2-40B4-BE49-F238E27FC236}">
                    <a16:creationId xmlns:a16="http://schemas.microsoft.com/office/drawing/2014/main" id="{6A3CB3BB-21F3-4D89-9073-DE434ABD969E}"/>
                  </a:ext>
                </a:extLst>
              </p:cNvPr>
              <p:cNvSpPr>
                <a:spLocks/>
              </p:cNvSpPr>
              <p:nvPr/>
            </p:nvSpPr>
            <p:spPr bwMode="auto">
              <a:xfrm>
                <a:off x="3648" y="2892"/>
                <a:ext cx="1374" cy="204"/>
              </a:xfrm>
              <a:custGeom>
                <a:avLst/>
                <a:gdLst>
                  <a:gd name="T0" fmla="*/ 0 w 1374"/>
                  <a:gd name="T1" fmla="*/ 192 h 204"/>
                  <a:gd name="T2" fmla="*/ 1368 w 1374"/>
                  <a:gd name="T3" fmla="*/ 192 h 204"/>
                  <a:gd name="T4" fmla="*/ 1362 w 1374"/>
                  <a:gd name="T5" fmla="*/ 198 h 204"/>
                  <a:gd name="T6" fmla="*/ 1362 w 1374"/>
                  <a:gd name="T7" fmla="*/ 6 h 204"/>
                  <a:gd name="T8" fmla="*/ 1368 w 1374"/>
                  <a:gd name="T9" fmla="*/ 11 h 204"/>
                  <a:gd name="T10" fmla="*/ 6 w 1374"/>
                  <a:gd name="T11" fmla="*/ 11 h 204"/>
                  <a:gd name="T12" fmla="*/ 13 w 1374"/>
                  <a:gd name="T13" fmla="*/ 6 h 204"/>
                  <a:gd name="T14" fmla="*/ 13 w 1374"/>
                  <a:gd name="T15" fmla="*/ 204 h 204"/>
                  <a:gd name="T16" fmla="*/ 0 w 1374"/>
                  <a:gd name="T17" fmla="*/ 204 h 204"/>
                  <a:gd name="T18" fmla="*/ 0 w 1374"/>
                  <a:gd name="T19" fmla="*/ 0 h 204"/>
                  <a:gd name="T20" fmla="*/ 1374 w 1374"/>
                  <a:gd name="T21" fmla="*/ 0 h 204"/>
                  <a:gd name="T22" fmla="*/ 1374 w 1374"/>
                  <a:gd name="T23" fmla="*/ 204 h 204"/>
                  <a:gd name="T24" fmla="*/ 0 w 1374"/>
                  <a:gd name="T25" fmla="*/ 204 h 204"/>
                  <a:gd name="T26" fmla="*/ 0 w 1374"/>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4" h="204">
                    <a:moveTo>
                      <a:pt x="0" y="192"/>
                    </a:moveTo>
                    <a:lnTo>
                      <a:pt x="1368" y="192"/>
                    </a:lnTo>
                    <a:lnTo>
                      <a:pt x="1362" y="198"/>
                    </a:lnTo>
                    <a:lnTo>
                      <a:pt x="1362" y="6"/>
                    </a:lnTo>
                    <a:lnTo>
                      <a:pt x="1368" y="11"/>
                    </a:lnTo>
                    <a:lnTo>
                      <a:pt x="6" y="11"/>
                    </a:lnTo>
                    <a:lnTo>
                      <a:pt x="13" y="6"/>
                    </a:lnTo>
                    <a:lnTo>
                      <a:pt x="13" y="204"/>
                    </a:lnTo>
                    <a:lnTo>
                      <a:pt x="0" y="204"/>
                    </a:lnTo>
                    <a:lnTo>
                      <a:pt x="0" y="0"/>
                    </a:lnTo>
                    <a:lnTo>
                      <a:pt x="1374" y="0"/>
                    </a:lnTo>
                    <a:lnTo>
                      <a:pt x="1374" y="204"/>
                    </a:lnTo>
                    <a:lnTo>
                      <a:pt x="0" y="204"/>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70" name="Rectangle 10">
                <a:extLst>
                  <a:ext uri="{FF2B5EF4-FFF2-40B4-BE49-F238E27FC236}">
                    <a16:creationId xmlns:a16="http://schemas.microsoft.com/office/drawing/2014/main" id="{D1817AE5-FD34-496B-8F46-58341EA73BAB}"/>
                  </a:ext>
                </a:extLst>
              </p:cNvPr>
              <p:cNvSpPr>
                <a:spLocks noChangeArrowheads="1"/>
              </p:cNvSpPr>
              <p:nvPr/>
            </p:nvSpPr>
            <p:spPr bwMode="auto">
              <a:xfrm>
                <a:off x="3652" y="2889"/>
                <a:ext cx="1362" cy="19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71" name="Rectangle 11">
                <a:extLst>
                  <a:ext uri="{FF2B5EF4-FFF2-40B4-BE49-F238E27FC236}">
                    <a16:creationId xmlns:a16="http://schemas.microsoft.com/office/drawing/2014/main" id="{10DD09D8-58C5-418D-BCF7-CBE40FEAB9C4}"/>
                  </a:ext>
                </a:extLst>
              </p:cNvPr>
              <p:cNvSpPr>
                <a:spLocks noChangeArrowheads="1"/>
              </p:cNvSpPr>
              <p:nvPr/>
            </p:nvSpPr>
            <p:spPr bwMode="auto">
              <a:xfrm>
                <a:off x="3652" y="2889"/>
                <a:ext cx="1362" cy="193"/>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72" name="Picture 12">
                <a:extLst>
                  <a:ext uri="{FF2B5EF4-FFF2-40B4-BE49-F238E27FC236}">
                    <a16:creationId xmlns:a16="http://schemas.microsoft.com/office/drawing/2014/main" id="{94014B7C-0914-4312-9640-74BA8F247024}"/>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4" y="2627"/>
                <a:ext cx="24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3">
                <a:extLst>
                  <a:ext uri="{FF2B5EF4-FFF2-40B4-BE49-F238E27FC236}">
                    <a16:creationId xmlns:a16="http://schemas.microsoft.com/office/drawing/2014/main" id="{5F43544A-107A-461F-B1A8-4049115805C1}"/>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9" y="2054"/>
                <a:ext cx="28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4">
                <a:extLst>
                  <a:ext uri="{FF2B5EF4-FFF2-40B4-BE49-F238E27FC236}">
                    <a16:creationId xmlns:a16="http://schemas.microsoft.com/office/drawing/2014/main" id="{F32AF29B-5580-4D3B-8854-F1C8466F5C20}"/>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5" y="2740"/>
                <a:ext cx="32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3" name="Picture 14">
              <a:extLst>
                <a:ext uri="{FF2B5EF4-FFF2-40B4-BE49-F238E27FC236}">
                  <a16:creationId xmlns:a16="http://schemas.microsoft.com/office/drawing/2014/main" id="{2C2D2FC6-6B44-485B-8231-88AC1A983B1A}"/>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1506" y="3516496"/>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 name="TextBox 74">
            <a:extLst>
              <a:ext uri="{FF2B5EF4-FFF2-40B4-BE49-F238E27FC236}">
                <a16:creationId xmlns:a16="http://schemas.microsoft.com/office/drawing/2014/main" id="{D4878C97-5D9F-43A0-8965-E96BE76E9760}"/>
              </a:ext>
            </a:extLst>
          </p:cNvPr>
          <p:cNvSpPr txBox="1"/>
          <p:nvPr/>
        </p:nvSpPr>
        <p:spPr>
          <a:xfrm>
            <a:off x="9489469" y="3234094"/>
            <a:ext cx="516488" cy="369332"/>
          </a:xfrm>
          <a:prstGeom prst="rect">
            <a:avLst/>
          </a:prstGeom>
          <a:noFill/>
        </p:spPr>
        <p:txBody>
          <a:bodyPr wrap="none" rtlCol="0">
            <a:spAutoFit/>
          </a:bodyPr>
          <a:lstStyle/>
          <a:p>
            <a:r>
              <a:rPr lang="nb-NO" dirty="0"/>
              <a:t>y=T</a:t>
            </a:r>
          </a:p>
        </p:txBody>
      </p:sp>
      <p:sp>
        <p:nvSpPr>
          <p:cNvPr id="11" name="TextBox 10">
            <a:extLst>
              <a:ext uri="{FF2B5EF4-FFF2-40B4-BE49-F238E27FC236}">
                <a16:creationId xmlns:a16="http://schemas.microsoft.com/office/drawing/2014/main" id="{9B018970-E249-41D8-905C-F252D5D6BD0C}"/>
              </a:ext>
            </a:extLst>
          </p:cNvPr>
          <p:cNvSpPr txBox="1"/>
          <p:nvPr/>
        </p:nvSpPr>
        <p:spPr>
          <a:xfrm>
            <a:off x="138972" y="6134936"/>
            <a:ext cx="6415218" cy="461665"/>
          </a:xfrm>
          <a:prstGeom prst="rect">
            <a:avLst/>
          </a:prstGeom>
          <a:noFill/>
        </p:spPr>
        <p:txBody>
          <a:bodyPr wrap="none" rtlCol="0">
            <a:spAutoFit/>
          </a:bodyPr>
          <a:lstStyle/>
          <a:p>
            <a:pPr algn="l"/>
            <a:r>
              <a:rPr lang="en-US" sz="1200" b="0" i="0" u="none" strike="noStrike" baseline="0" dirty="0">
                <a:latin typeface="t1-gul-regular-italic"/>
              </a:rPr>
              <a:t>A. Reyes-Lúa and S. Skogestad. “</a:t>
            </a:r>
            <a:r>
              <a:rPr lang="en-US" sz="1200" b="0" i="0" u="none" strike="noStrike" baseline="0" dirty="0">
                <a:latin typeface="t1-gul-regular"/>
              </a:rPr>
              <a:t>Multi-input single-output control for extending the operating range:</a:t>
            </a:r>
          </a:p>
          <a:p>
            <a:pPr algn="l"/>
            <a:r>
              <a:rPr lang="en-US" sz="1200" b="0" i="0" u="none" strike="noStrike" baseline="0" dirty="0">
                <a:latin typeface="t1-gul-regular"/>
              </a:rPr>
              <a:t>Generalized split range control using the baton strategy”. </a:t>
            </a:r>
            <a:r>
              <a:rPr lang="en-US" sz="1200" b="0" i="0" u="none" strike="noStrike" baseline="0" dirty="0">
                <a:latin typeface="t1-gul-regular-italic"/>
              </a:rPr>
              <a:t> Journal of Process Control 91 (2020)</a:t>
            </a:r>
            <a:endParaRPr lang="nb-NO" sz="1200" dirty="0"/>
          </a:p>
        </p:txBody>
      </p:sp>
      <p:sp>
        <p:nvSpPr>
          <p:cNvPr id="76" name="TextBox 75">
            <a:extLst>
              <a:ext uri="{FF2B5EF4-FFF2-40B4-BE49-F238E27FC236}">
                <a16:creationId xmlns:a16="http://schemas.microsoft.com/office/drawing/2014/main" id="{EFF58170-DC80-4ACF-8A09-3889A4C436CC}"/>
              </a:ext>
            </a:extLst>
          </p:cNvPr>
          <p:cNvSpPr txBox="1"/>
          <p:nvPr/>
        </p:nvSpPr>
        <p:spPr>
          <a:xfrm>
            <a:off x="10753282" y="3482379"/>
            <a:ext cx="793422" cy="369332"/>
          </a:xfrm>
          <a:prstGeom prst="rect">
            <a:avLst/>
          </a:prstGeom>
          <a:noFill/>
        </p:spPr>
        <p:txBody>
          <a:bodyPr wrap="none" rtlCol="0">
            <a:spAutoFit/>
          </a:bodyPr>
          <a:lstStyle/>
          <a:p>
            <a:r>
              <a:rPr lang="nb-NO" dirty="0"/>
              <a:t>d=</a:t>
            </a:r>
            <a:r>
              <a:rPr lang="nb-NO" dirty="0" err="1"/>
              <a:t>T</a:t>
            </a:r>
            <a:r>
              <a:rPr lang="nb-NO" baseline="30000" dirty="0" err="1"/>
              <a:t>amb</a:t>
            </a:r>
            <a:endParaRPr lang="nb-NO" baseline="30000" dirty="0"/>
          </a:p>
        </p:txBody>
      </p:sp>
      <p:sp>
        <p:nvSpPr>
          <p:cNvPr id="2" name="TextBox 1">
            <a:extLst>
              <a:ext uri="{FF2B5EF4-FFF2-40B4-BE49-F238E27FC236}">
                <a16:creationId xmlns:a16="http://schemas.microsoft.com/office/drawing/2014/main" id="{73E27A15-B505-4A02-8295-9708448308B5}"/>
              </a:ext>
            </a:extLst>
          </p:cNvPr>
          <p:cNvSpPr txBox="1"/>
          <p:nvPr/>
        </p:nvSpPr>
        <p:spPr>
          <a:xfrm>
            <a:off x="5575464" y="2909454"/>
            <a:ext cx="914400" cy="914400"/>
          </a:xfrm>
          <a:prstGeom prst="rect">
            <a:avLst/>
          </a:prstGeom>
          <a:noFill/>
        </p:spPr>
        <p:txBody>
          <a:bodyPr wrap="square" rtlCol="0">
            <a:spAutoFit/>
          </a:bodyPr>
          <a:lstStyle/>
          <a:p>
            <a:endParaRPr lang="nb-NO" dirty="0"/>
          </a:p>
        </p:txBody>
      </p:sp>
      <p:sp>
        <p:nvSpPr>
          <p:cNvPr id="3" name="TextBox 2">
            <a:extLst>
              <a:ext uri="{FF2B5EF4-FFF2-40B4-BE49-F238E27FC236}">
                <a16:creationId xmlns:a16="http://schemas.microsoft.com/office/drawing/2014/main" id="{A1C00E1A-914C-4215-A5AB-5D30975B3B57}"/>
              </a:ext>
            </a:extLst>
          </p:cNvPr>
          <p:cNvSpPr txBox="1"/>
          <p:nvPr/>
        </p:nvSpPr>
        <p:spPr>
          <a:xfrm>
            <a:off x="711540" y="5688281"/>
            <a:ext cx="3614323" cy="369332"/>
          </a:xfrm>
          <a:prstGeom prst="rect">
            <a:avLst/>
          </a:prstGeom>
          <a:noFill/>
        </p:spPr>
        <p:txBody>
          <a:bodyPr wrap="none" rtlCol="0">
            <a:spAutoFit/>
          </a:bodyPr>
          <a:lstStyle/>
          <a:p>
            <a:r>
              <a:rPr lang="nb-NO" dirty="0"/>
              <a:t>All </a:t>
            </a:r>
            <a:r>
              <a:rPr lang="nb-NO" dirty="0" err="1"/>
              <a:t>four</a:t>
            </a:r>
            <a:r>
              <a:rPr lang="nb-NO" dirty="0"/>
              <a:t> </a:t>
            </a:r>
            <a:r>
              <a:rPr lang="nb-NO" dirty="0" err="1"/>
              <a:t>controllers</a:t>
            </a:r>
            <a:r>
              <a:rPr lang="nb-NO" dirty="0"/>
              <a:t> </a:t>
            </a:r>
            <a:r>
              <a:rPr lang="nb-NO" dirty="0" err="1"/>
              <a:t>need</a:t>
            </a:r>
            <a:r>
              <a:rPr lang="nb-NO" dirty="0"/>
              <a:t> anti-</a:t>
            </a:r>
            <a:r>
              <a:rPr lang="nb-NO" dirty="0" err="1"/>
              <a:t>windup</a:t>
            </a:r>
            <a:endParaRPr lang="nb-NO" dirty="0"/>
          </a:p>
        </p:txBody>
      </p:sp>
      <p:pic>
        <p:nvPicPr>
          <p:cNvPr id="10" name="Picture 9">
            <a:extLst>
              <a:ext uri="{FF2B5EF4-FFF2-40B4-BE49-F238E27FC236}">
                <a16:creationId xmlns:a16="http://schemas.microsoft.com/office/drawing/2014/main" id="{AAAF9CEE-FE25-4C75-994F-62E6B4BB8AAF}"/>
              </a:ext>
            </a:extLst>
          </p:cNvPr>
          <p:cNvPicPr>
            <a:picLocks noChangeAspect="1"/>
          </p:cNvPicPr>
          <p:nvPr/>
        </p:nvPicPr>
        <p:blipFill>
          <a:blip r:embed="rId6"/>
          <a:stretch>
            <a:fillRect/>
          </a:stretch>
        </p:blipFill>
        <p:spPr>
          <a:xfrm>
            <a:off x="1228725" y="3069425"/>
            <a:ext cx="10824303" cy="3641305"/>
          </a:xfrm>
          <a:prstGeom prst="rect">
            <a:avLst/>
          </a:prstGeom>
        </p:spPr>
      </p:pic>
    </p:spTree>
    <p:extLst>
      <p:ext uri="{BB962C8B-B14F-4D97-AF65-F5344CB8AC3E}">
        <p14:creationId xmlns:p14="http://schemas.microsoft.com/office/powerpoint/2010/main" val="15871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2B4B-42DE-4E12-90A4-98C34451CF13}"/>
              </a:ext>
            </a:extLst>
          </p:cNvPr>
          <p:cNvSpPr>
            <a:spLocks noGrp="1"/>
          </p:cNvSpPr>
          <p:nvPr>
            <p:ph type="title"/>
          </p:nvPr>
        </p:nvSpPr>
        <p:spPr>
          <a:xfrm>
            <a:off x="216635" y="606384"/>
            <a:ext cx="5737694" cy="1325563"/>
          </a:xfrm>
        </p:spPr>
        <p:txBody>
          <a:bodyPr>
            <a:normAutofit/>
          </a:bodyPr>
          <a:lstStyle/>
          <a:p>
            <a:r>
              <a:rPr lang="nb-NO" dirty="0" err="1"/>
              <a:t>Simulation</a:t>
            </a:r>
            <a:r>
              <a:rPr lang="nb-NO" sz="4000" dirty="0"/>
              <a:t> of standard </a:t>
            </a:r>
            <a:br>
              <a:rPr lang="nb-NO" sz="4000" dirty="0"/>
            </a:br>
            <a:r>
              <a:rPr lang="nb-NO" sz="4000" dirty="0"/>
              <a:t>and </a:t>
            </a:r>
            <a:r>
              <a:rPr lang="nb-NO" sz="4000" dirty="0" err="1"/>
              <a:t>generalized</a:t>
            </a:r>
            <a:r>
              <a:rPr lang="nb-NO" sz="4000" dirty="0"/>
              <a:t> SRC</a:t>
            </a:r>
          </a:p>
        </p:txBody>
      </p:sp>
      <p:pic>
        <p:nvPicPr>
          <p:cNvPr id="5" name="Content Placeholder 4">
            <a:extLst>
              <a:ext uri="{FF2B5EF4-FFF2-40B4-BE49-F238E27FC236}">
                <a16:creationId xmlns:a16="http://schemas.microsoft.com/office/drawing/2014/main" id="{CEFA69A9-8B08-461E-BA7D-3A007C4459CC}"/>
              </a:ext>
            </a:extLst>
          </p:cNvPr>
          <p:cNvPicPr>
            <a:picLocks noGrp="1" noChangeAspect="1"/>
          </p:cNvPicPr>
          <p:nvPr>
            <p:ph idx="1"/>
          </p:nvPr>
        </p:nvPicPr>
        <p:blipFill>
          <a:blip r:embed="rId2"/>
          <a:stretch>
            <a:fillRect/>
          </a:stretch>
        </p:blipFill>
        <p:spPr>
          <a:xfrm>
            <a:off x="6112931" y="147397"/>
            <a:ext cx="5737694" cy="6649257"/>
          </a:xfrm>
        </p:spPr>
      </p:pic>
      <p:sp>
        <p:nvSpPr>
          <p:cNvPr id="6" name="TextBox 5">
            <a:extLst>
              <a:ext uri="{FF2B5EF4-FFF2-40B4-BE49-F238E27FC236}">
                <a16:creationId xmlns:a16="http://schemas.microsoft.com/office/drawing/2014/main" id="{EE080E31-3B90-45E2-8A40-AC3B590A5DB9}"/>
              </a:ext>
            </a:extLst>
          </p:cNvPr>
          <p:cNvSpPr txBox="1"/>
          <p:nvPr/>
        </p:nvSpPr>
        <p:spPr>
          <a:xfrm>
            <a:off x="341374" y="3104819"/>
            <a:ext cx="5017009" cy="923330"/>
          </a:xfrm>
          <a:prstGeom prst="rect">
            <a:avLst/>
          </a:prstGeom>
          <a:noFill/>
        </p:spPr>
        <p:txBody>
          <a:bodyPr wrap="square" rtlCol="0">
            <a:spAutoFit/>
          </a:bodyPr>
          <a:lstStyle/>
          <a:p>
            <a:r>
              <a:rPr lang="nb-NO" dirty="0" err="1"/>
              <a:t>Generalized</a:t>
            </a:r>
            <a:r>
              <a:rPr lang="nb-NO" dirty="0"/>
              <a:t> </a:t>
            </a:r>
            <a:r>
              <a:rPr lang="nb-NO" dirty="0" err="1"/>
              <a:t>split</a:t>
            </a:r>
            <a:r>
              <a:rPr lang="nb-NO" dirty="0"/>
              <a:t> range control:</a:t>
            </a:r>
          </a:p>
          <a:p>
            <a:pPr marL="285750" indent="-285750">
              <a:buFont typeface="Arial" panose="020B0604020202020204" pitchFamily="34" charset="0"/>
              <a:buChar char="•"/>
            </a:pPr>
            <a:r>
              <a:rPr lang="nb-NO" dirty="0"/>
              <a:t>Different (</a:t>
            </a:r>
            <a:r>
              <a:rPr lang="nb-NO" dirty="0" err="1"/>
              <a:t>smaller</a:t>
            </a:r>
            <a:r>
              <a:rPr lang="nb-NO" dirty="0"/>
              <a:t>) integral times for </a:t>
            </a:r>
            <a:r>
              <a:rPr lang="nb-NO" dirty="0" err="1"/>
              <a:t>each</a:t>
            </a:r>
            <a:r>
              <a:rPr lang="nb-NO" dirty="0"/>
              <a:t> input </a:t>
            </a:r>
          </a:p>
          <a:p>
            <a:pPr marL="285750" indent="-285750">
              <a:buFont typeface="Arial" panose="020B0604020202020204" pitchFamily="34" charset="0"/>
              <a:buChar char="•"/>
            </a:pPr>
            <a:r>
              <a:rPr lang="nb-NO" dirty="0" err="1"/>
              <a:t>Gives</a:t>
            </a:r>
            <a:r>
              <a:rPr lang="nb-NO" dirty="0"/>
              <a:t> faster </a:t>
            </a:r>
            <a:r>
              <a:rPr lang="nb-NO" dirty="0" err="1"/>
              <a:t>settling</a:t>
            </a:r>
            <a:r>
              <a:rPr lang="nb-NO" dirty="0"/>
              <a:t> for most inputs</a:t>
            </a:r>
          </a:p>
        </p:txBody>
      </p:sp>
      <p:sp>
        <p:nvSpPr>
          <p:cNvPr id="7" name="TextBox 6">
            <a:extLst>
              <a:ext uri="{FF2B5EF4-FFF2-40B4-BE49-F238E27FC236}">
                <a16:creationId xmlns:a16="http://schemas.microsoft.com/office/drawing/2014/main" id="{0BFDD02E-5EA8-4815-B717-B4327773E913}"/>
              </a:ext>
            </a:extLst>
          </p:cNvPr>
          <p:cNvSpPr txBox="1"/>
          <p:nvPr/>
        </p:nvSpPr>
        <p:spPr>
          <a:xfrm>
            <a:off x="74964" y="6365768"/>
            <a:ext cx="6021036" cy="430887"/>
          </a:xfrm>
          <a:prstGeom prst="rect">
            <a:avLst/>
          </a:prstGeom>
          <a:noFill/>
        </p:spPr>
        <p:txBody>
          <a:bodyPr wrap="square" rtlCol="0">
            <a:spAutoFit/>
          </a:bodyPr>
          <a:lstStyle/>
          <a:p>
            <a:pPr algn="l"/>
            <a:r>
              <a:rPr lang="en-US" sz="1100" b="0" i="0" u="none" strike="noStrike" baseline="0" dirty="0">
                <a:latin typeface="t1-gul-regular-italic"/>
              </a:rPr>
              <a:t>A. Reyes-Lúa and S. Skogestad. “</a:t>
            </a:r>
            <a:r>
              <a:rPr lang="en-US" sz="1100" b="0" i="0" u="none" strike="noStrike" baseline="0" dirty="0">
                <a:latin typeface="t1-gul-regular"/>
              </a:rPr>
              <a:t>Multi-input single-output control for extending the operating range:</a:t>
            </a:r>
          </a:p>
          <a:p>
            <a:pPr algn="l"/>
            <a:r>
              <a:rPr lang="en-US" sz="1100" b="0" i="0" u="none" strike="noStrike" baseline="0" dirty="0">
                <a:latin typeface="t1-gul-regular"/>
              </a:rPr>
              <a:t>Generalized split range control using the baton strategy”. </a:t>
            </a:r>
            <a:r>
              <a:rPr lang="en-US" sz="1100" b="0" i="0" u="none" strike="noStrike" baseline="0" dirty="0">
                <a:latin typeface="t1-gul-regular-italic"/>
              </a:rPr>
              <a:t> Journal of Process Control 91 (2020)</a:t>
            </a:r>
            <a:endParaRPr lang="nb-NO" sz="1100" dirty="0"/>
          </a:p>
        </p:txBody>
      </p:sp>
      <p:sp>
        <p:nvSpPr>
          <p:cNvPr id="9" name="TextBox 8">
            <a:extLst>
              <a:ext uri="{FF2B5EF4-FFF2-40B4-BE49-F238E27FC236}">
                <a16:creationId xmlns:a16="http://schemas.microsoft.com/office/drawing/2014/main" id="{C079B4D1-B9A5-46A8-9731-EE964765BDE8}"/>
              </a:ext>
            </a:extLst>
          </p:cNvPr>
          <p:cNvSpPr txBox="1"/>
          <p:nvPr/>
        </p:nvSpPr>
        <p:spPr>
          <a:xfrm>
            <a:off x="-67105" y="-88442"/>
            <a:ext cx="2034916" cy="400110"/>
          </a:xfrm>
          <a:prstGeom prst="rect">
            <a:avLst/>
          </a:prstGeom>
          <a:noFill/>
        </p:spPr>
        <p:txBody>
          <a:bodyPr wrap="none" rtlCol="0">
            <a:spAutoFit/>
          </a:bodyPr>
          <a:lstStyle/>
          <a:p>
            <a:r>
              <a:rPr lang="nb-NO" sz="2000" dirty="0">
                <a:highlight>
                  <a:srgbClr val="FFFF00"/>
                </a:highlight>
              </a:rPr>
              <a:t>MV-MV </a:t>
            </a:r>
            <a:r>
              <a:rPr lang="nb-NO" sz="2000" dirty="0" err="1">
                <a:highlight>
                  <a:srgbClr val="FFFF00"/>
                </a:highlight>
              </a:rPr>
              <a:t>switching</a:t>
            </a:r>
            <a:endParaRPr lang="nb-NO" sz="2000" dirty="0">
              <a:highlight>
                <a:srgbClr val="FFFF00"/>
              </a:highlight>
            </a:endParaRPr>
          </a:p>
        </p:txBody>
      </p:sp>
    </p:spTree>
    <p:extLst>
      <p:ext uri="{BB962C8B-B14F-4D97-AF65-F5344CB8AC3E}">
        <p14:creationId xmlns:p14="http://schemas.microsoft.com/office/powerpoint/2010/main" val="3971117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9E9C-24F9-4644-A5CF-980FDA676B45}"/>
              </a:ext>
            </a:extLst>
          </p:cNvPr>
          <p:cNvSpPr>
            <a:spLocks noGrp="1"/>
          </p:cNvSpPr>
          <p:nvPr>
            <p:ph type="title"/>
          </p:nvPr>
        </p:nvSpPr>
        <p:spPr/>
        <p:txBody>
          <a:bodyPr/>
          <a:lstStyle/>
          <a:p>
            <a:r>
              <a:rPr lang="nb-NO" dirty="0" err="1"/>
              <a:t>What</a:t>
            </a:r>
            <a:r>
              <a:rPr lang="nb-NO" dirty="0"/>
              <a:t> </a:t>
            </a:r>
            <a:r>
              <a:rPr lang="nb-NO" dirty="0" err="1"/>
              <a:t>about</a:t>
            </a:r>
            <a:r>
              <a:rPr lang="nb-NO" dirty="0"/>
              <a:t> Model </a:t>
            </a:r>
            <a:r>
              <a:rPr lang="nb-NO" dirty="0" err="1"/>
              <a:t>Predictive</a:t>
            </a:r>
            <a:r>
              <a:rPr lang="nb-NO" dirty="0"/>
              <a:t> control (MPC)?</a:t>
            </a:r>
          </a:p>
        </p:txBody>
      </p:sp>
      <p:sp>
        <p:nvSpPr>
          <p:cNvPr id="3" name="Content Placeholder 2">
            <a:extLst>
              <a:ext uri="{FF2B5EF4-FFF2-40B4-BE49-F238E27FC236}">
                <a16:creationId xmlns:a16="http://schemas.microsoft.com/office/drawing/2014/main" id="{0DCD2818-D315-40F1-B5CF-9964CF31F04B}"/>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635743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501D-3F5B-4124-A729-1D6F32AB1532}"/>
              </a:ext>
            </a:extLst>
          </p:cNvPr>
          <p:cNvSpPr>
            <a:spLocks noGrp="1"/>
          </p:cNvSpPr>
          <p:nvPr>
            <p:ph type="title"/>
          </p:nvPr>
        </p:nvSpPr>
        <p:spPr>
          <a:xfrm>
            <a:off x="211523" y="531331"/>
            <a:ext cx="10515600" cy="1325563"/>
          </a:xfrm>
        </p:spPr>
        <p:txBody>
          <a:bodyPr>
            <a:normAutofit fontScale="90000"/>
          </a:bodyPr>
          <a:lstStyle/>
          <a:p>
            <a:r>
              <a:rPr lang="nb-NO" dirty="0" err="1"/>
              <a:t>Comparison</a:t>
            </a:r>
            <a:r>
              <a:rPr lang="nb-NO" dirty="0"/>
              <a:t> of</a:t>
            </a:r>
            <a:br>
              <a:rPr lang="nb-NO" dirty="0"/>
            </a:br>
            <a:r>
              <a:rPr lang="nb-NO" dirty="0" err="1"/>
              <a:t>Generalized</a:t>
            </a:r>
            <a:r>
              <a:rPr lang="nb-NO" dirty="0"/>
              <a:t> SRC </a:t>
            </a:r>
            <a:br>
              <a:rPr lang="nb-NO" dirty="0"/>
            </a:br>
            <a:r>
              <a:rPr lang="nb-NO" dirty="0"/>
              <a:t>and MPC</a:t>
            </a:r>
          </a:p>
        </p:txBody>
      </p:sp>
      <p:pic>
        <p:nvPicPr>
          <p:cNvPr id="5" name="Picture 4">
            <a:extLst>
              <a:ext uri="{FF2B5EF4-FFF2-40B4-BE49-F238E27FC236}">
                <a16:creationId xmlns:a16="http://schemas.microsoft.com/office/drawing/2014/main" id="{F498926A-4FFF-4C7B-8E80-E66283CC46DF}"/>
              </a:ext>
            </a:extLst>
          </p:cNvPr>
          <p:cNvPicPr>
            <a:picLocks noChangeAspect="1"/>
          </p:cNvPicPr>
          <p:nvPr/>
        </p:nvPicPr>
        <p:blipFill>
          <a:blip r:embed="rId2"/>
          <a:stretch>
            <a:fillRect/>
          </a:stretch>
        </p:blipFill>
        <p:spPr>
          <a:xfrm>
            <a:off x="5920739" y="283400"/>
            <a:ext cx="5803706" cy="6520395"/>
          </a:xfrm>
          <a:prstGeom prst="rect">
            <a:avLst/>
          </a:prstGeom>
        </p:spPr>
      </p:pic>
      <p:sp>
        <p:nvSpPr>
          <p:cNvPr id="7" name="TextBox 6">
            <a:extLst>
              <a:ext uri="{FF2B5EF4-FFF2-40B4-BE49-F238E27FC236}">
                <a16:creationId xmlns:a16="http://schemas.microsoft.com/office/drawing/2014/main" id="{980D90EE-E2FA-4933-A9C0-834487062FF5}"/>
              </a:ext>
            </a:extLst>
          </p:cNvPr>
          <p:cNvSpPr txBox="1"/>
          <p:nvPr/>
        </p:nvSpPr>
        <p:spPr>
          <a:xfrm>
            <a:off x="504148" y="2443979"/>
            <a:ext cx="5161734" cy="3693319"/>
          </a:xfrm>
          <a:prstGeom prst="rect">
            <a:avLst/>
          </a:prstGeom>
          <a:noFill/>
        </p:spPr>
        <p:txBody>
          <a:bodyPr wrap="none" rtlCol="0">
            <a:spAutoFit/>
          </a:bodyPr>
          <a:lstStyle/>
          <a:p>
            <a:r>
              <a:rPr lang="nb-NO" dirty="0" err="1"/>
              <a:t>Responses</a:t>
            </a:r>
            <a:endParaRPr lang="nb-NO" dirty="0"/>
          </a:p>
          <a:p>
            <a:r>
              <a:rPr lang="nb-NO" dirty="0"/>
              <a:t>MPC: </a:t>
            </a:r>
            <a:r>
              <a:rPr lang="nb-NO" dirty="0" err="1"/>
              <a:t>Similar</a:t>
            </a:r>
            <a:r>
              <a:rPr lang="nb-NO" dirty="0"/>
              <a:t> </a:t>
            </a:r>
            <a:r>
              <a:rPr lang="nb-NO" dirty="0" err="1"/>
              <a:t>response</a:t>
            </a:r>
            <a:r>
              <a:rPr lang="nb-NO" dirty="0"/>
              <a:t> to standard SRC</a:t>
            </a:r>
          </a:p>
          <a:p>
            <a:r>
              <a:rPr lang="nb-NO" dirty="0"/>
              <a:t>MPC: Faster </a:t>
            </a:r>
            <a:r>
              <a:rPr lang="nb-NO" dirty="0" err="1"/>
              <a:t>initially</a:t>
            </a:r>
            <a:r>
              <a:rPr lang="nb-NO" dirty="0"/>
              <a:t>, </a:t>
            </a:r>
            <a:r>
              <a:rPr lang="nb-NO" dirty="0" err="1"/>
              <a:t>uses</a:t>
            </a:r>
            <a:r>
              <a:rPr lang="nb-NO" dirty="0"/>
              <a:t> </a:t>
            </a:r>
            <a:r>
              <a:rPr lang="nb-NO" dirty="0" err="1"/>
              <a:t>several</a:t>
            </a:r>
            <a:r>
              <a:rPr lang="nb-NO" dirty="0"/>
              <a:t> input </a:t>
            </a:r>
            <a:r>
              <a:rPr lang="nb-NO" dirty="0" err="1"/>
              <a:t>simultanously</a:t>
            </a:r>
            <a:endParaRPr lang="nb-NO" dirty="0"/>
          </a:p>
          <a:p>
            <a:r>
              <a:rPr lang="nb-NO" dirty="0"/>
              <a:t>MPC: </a:t>
            </a:r>
            <a:r>
              <a:rPr lang="nb-NO" dirty="0" err="1"/>
              <a:t>Slower</a:t>
            </a:r>
            <a:r>
              <a:rPr lang="nb-NO" dirty="0"/>
              <a:t> </a:t>
            </a:r>
            <a:r>
              <a:rPr lang="nb-NO" dirty="0" err="1"/>
              <a:t>settling</a:t>
            </a:r>
            <a:r>
              <a:rPr lang="nb-NO" dirty="0"/>
              <a:t>  </a:t>
            </a:r>
          </a:p>
          <a:p>
            <a:endParaRPr lang="nb-NO" dirty="0"/>
          </a:p>
          <a:p>
            <a:r>
              <a:rPr lang="nb-NO" dirty="0" err="1">
                <a:solidFill>
                  <a:srgbClr val="FF0000"/>
                </a:solidFill>
              </a:rPr>
              <a:t>Disadvantage</a:t>
            </a:r>
            <a:r>
              <a:rPr lang="nb-NO" dirty="0">
                <a:solidFill>
                  <a:srgbClr val="FF0000"/>
                </a:solidFill>
              </a:rPr>
              <a:t> MPC:</a:t>
            </a:r>
          </a:p>
          <a:p>
            <a:pPr marL="285750" indent="-285750">
              <a:buFont typeface="Arial" panose="020B0604020202020204" pitchFamily="34" charset="0"/>
              <a:buChar char="•"/>
            </a:pPr>
            <a:r>
              <a:rPr lang="nb-NO" dirty="0" err="1"/>
              <a:t>Complex</a:t>
            </a:r>
            <a:r>
              <a:rPr lang="nb-NO" dirty="0"/>
              <a:t>: </a:t>
            </a:r>
            <a:r>
              <a:rPr lang="nb-NO" dirty="0" err="1"/>
              <a:t>Requires</a:t>
            </a:r>
            <a:r>
              <a:rPr lang="nb-NO" dirty="0"/>
              <a:t> full </a:t>
            </a:r>
            <a:r>
              <a:rPr lang="nb-NO" dirty="0" err="1"/>
              <a:t>dynamic</a:t>
            </a:r>
            <a:r>
              <a:rPr lang="nb-NO" dirty="0"/>
              <a:t> </a:t>
            </a:r>
            <a:r>
              <a:rPr lang="nb-NO" dirty="0" err="1"/>
              <a:t>model</a:t>
            </a:r>
            <a:endParaRPr lang="nb-NO" dirty="0"/>
          </a:p>
          <a:p>
            <a:pPr marL="285750" indent="-285750">
              <a:buFont typeface="Arial" panose="020B0604020202020204" pitchFamily="34" charset="0"/>
              <a:buChar char="•"/>
            </a:pPr>
            <a:r>
              <a:rPr lang="nb-NO" dirty="0" err="1"/>
              <a:t>Does</a:t>
            </a:r>
            <a:r>
              <a:rPr lang="nb-NO" dirty="0"/>
              <a:t> not </a:t>
            </a:r>
            <a:r>
              <a:rPr lang="nb-NO" dirty="0" err="1"/>
              <a:t>use</a:t>
            </a:r>
            <a:r>
              <a:rPr lang="nb-NO" dirty="0"/>
              <a:t> </a:t>
            </a:r>
            <a:r>
              <a:rPr lang="nb-NO" dirty="0" err="1"/>
              <a:t>on</a:t>
            </a:r>
            <a:r>
              <a:rPr lang="nb-NO" dirty="0"/>
              <a:t> input at a time</a:t>
            </a:r>
          </a:p>
          <a:p>
            <a:pPr marL="285750" indent="-285750">
              <a:buFont typeface="Arial" panose="020B0604020202020204" pitchFamily="34" charset="0"/>
              <a:buChar char="•"/>
            </a:pPr>
            <a:r>
              <a:rPr lang="nb-NO" dirty="0" err="1">
                <a:solidFill>
                  <a:srgbClr val="FF0000"/>
                </a:solidFill>
              </a:rPr>
              <a:t>Uses</a:t>
            </a:r>
            <a:r>
              <a:rPr lang="nb-NO" dirty="0">
                <a:solidFill>
                  <a:srgbClr val="FF0000"/>
                </a:solidFill>
              </a:rPr>
              <a:t> </a:t>
            </a:r>
            <a:r>
              <a:rPr lang="nb-NO" dirty="0" err="1">
                <a:solidFill>
                  <a:srgbClr val="FF0000"/>
                </a:solidFill>
              </a:rPr>
              <a:t>both</a:t>
            </a:r>
            <a:r>
              <a:rPr lang="nb-NO" dirty="0">
                <a:solidFill>
                  <a:srgbClr val="FF0000"/>
                </a:solidFill>
              </a:rPr>
              <a:t> </a:t>
            </a:r>
            <a:r>
              <a:rPr lang="nb-NO" dirty="0" err="1">
                <a:solidFill>
                  <a:srgbClr val="FF0000"/>
                </a:solidFill>
              </a:rPr>
              <a:t>heating</a:t>
            </a:r>
            <a:r>
              <a:rPr lang="nb-NO" dirty="0">
                <a:solidFill>
                  <a:srgbClr val="FF0000"/>
                </a:solidFill>
              </a:rPr>
              <a:t> and </a:t>
            </a:r>
            <a:r>
              <a:rPr lang="nb-NO" dirty="0" err="1">
                <a:solidFill>
                  <a:srgbClr val="FF0000"/>
                </a:solidFill>
              </a:rPr>
              <a:t>cooling</a:t>
            </a:r>
            <a:r>
              <a:rPr lang="nb-NO" dirty="0">
                <a:solidFill>
                  <a:srgbClr val="FF0000"/>
                </a:solidFill>
              </a:rPr>
              <a:t> at </a:t>
            </a:r>
            <a:r>
              <a:rPr lang="nb-NO" dirty="0" err="1">
                <a:solidFill>
                  <a:srgbClr val="FF0000"/>
                </a:solidFill>
              </a:rPr>
              <a:t>the</a:t>
            </a:r>
            <a:r>
              <a:rPr lang="nb-NO" dirty="0">
                <a:solidFill>
                  <a:srgbClr val="FF0000"/>
                </a:solidFill>
              </a:rPr>
              <a:t> same time</a:t>
            </a:r>
          </a:p>
          <a:p>
            <a:pPr marL="742950" lvl="1" indent="-285750">
              <a:buFont typeface="Arial" panose="020B0604020202020204" pitchFamily="34" charset="0"/>
              <a:buChar char="•"/>
            </a:pPr>
            <a:r>
              <a:rPr lang="nb-NO" dirty="0"/>
              <a:t>See at t=300 min (not optimal </a:t>
            </a:r>
            <a:r>
              <a:rPr lang="nb-NO" dirty="0" err="1"/>
              <a:t>economics</a:t>
            </a:r>
            <a:r>
              <a:rPr lang="nb-NO" dirty="0"/>
              <a:t>)</a:t>
            </a:r>
          </a:p>
          <a:p>
            <a:endParaRPr lang="nb-NO" dirty="0"/>
          </a:p>
          <a:p>
            <a:endParaRPr lang="nb-NO" dirty="0"/>
          </a:p>
          <a:p>
            <a:r>
              <a:rPr lang="nb-NO" dirty="0"/>
              <a:t> </a:t>
            </a:r>
          </a:p>
        </p:txBody>
      </p:sp>
      <p:sp>
        <p:nvSpPr>
          <p:cNvPr id="9" name="TextBox 8">
            <a:extLst>
              <a:ext uri="{FF2B5EF4-FFF2-40B4-BE49-F238E27FC236}">
                <a16:creationId xmlns:a16="http://schemas.microsoft.com/office/drawing/2014/main" id="{1CCB7335-313E-4B44-AB77-76078D48E01A}"/>
              </a:ext>
            </a:extLst>
          </p:cNvPr>
          <p:cNvSpPr txBox="1"/>
          <p:nvPr/>
        </p:nvSpPr>
        <p:spPr>
          <a:xfrm>
            <a:off x="74964" y="6365768"/>
            <a:ext cx="6021036" cy="430887"/>
          </a:xfrm>
          <a:prstGeom prst="rect">
            <a:avLst/>
          </a:prstGeom>
          <a:noFill/>
        </p:spPr>
        <p:txBody>
          <a:bodyPr wrap="square" rtlCol="0">
            <a:spAutoFit/>
          </a:bodyPr>
          <a:lstStyle/>
          <a:p>
            <a:pPr algn="l"/>
            <a:r>
              <a:rPr lang="en-US" sz="1100" b="0" i="0" u="none" strike="noStrike" baseline="0" dirty="0">
                <a:latin typeface="t1-gul-regular-italic"/>
              </a:rPr>
              <a:t>A. Reyes-Lúa and S. Skogestad. “</a:t>
            </a:r>
            <a:r>
              <a:rPr lang="en-US" sz="1100" b="0" i="0" u="none" strike="noStrike" baseline="0" dirty="0">
                <a:latin typeface="t1-gul-regular"/>
              </a:rPr>
              <a:t>Multi-input single-output control for extending the operating range:</a:t>
            </a:r>
          </a:p>
          <a:p>
            <a:pPr algn="l"/>
            <a:r>
              <a:rPr lang="en-US" sz="1100" b="0" i="0" u="none" strike="noStrike" baseline="0" dirty="0">
                <a:latin typeface="t1-gul-regular"/>
              </a:rPr>
              <a:t>Generalized split range control using the baton strategy”. </a:t>
            </a:r>
            <a:r>
              <a:rPr lang="en-US" sz="1100" b="0" i="0" u="none" strike="noStrike" baseline="0" dirty="0">
                <a:latin typeface="t1-gul-regular-italic"/>
              </a:rPr>
              <a:t> Journal of Process Control 91 (2020)</a:t>
            </a:r>
            <a:endParaRPr lang="nb-NO" sz="1100" dirty="0"/>
          </a:p>
        </p:txBody>
      </p:sp>
      <p:sp>
        <p:nvSpPr>
          <p:cNvPr id="10" name="TextBox 9">
            <a:extLst>
              <a:ext uri="{FF2B5EF4-FFF2-40B4-BE49-F238E27FC236}">
                <a16:creationId xmlns:a16="http://schemas.microsoft.com/office/drawing/2014/main" id="{D409A72D-D6ED-405F-A323-E91D140C64E8}"/>
              </a:ext>
            </a:extLst>
          </p:cNvPr>
          <p:cNvSpPr txBox="1"/>
          <p:nvPr/>
        </p:nvSpPr>
        <p:spPr>
          <a:xfrm>
            <a:off x="-67105" y="-88442"/>
            <a:ext cx="2034916" cy="400110"/>
          </a:xfrm>
          <a:prstGeom prst="rect">
            <a:avLst/>
          </a:prstGeom>
          <a:noFill/>
        </p:spPr>
        <p:txBody>
          <a:bodyPr wrap="none" rtlCol="0">
            <a:spAutoFit/>
          </a:bodyPr>
          <a:lstStyle/>
          <a:p>
            <a:r>
              <a:rPr lang="nb-NO" sz="2000" dirty="0">
                <a:highlight>
                  <a:srgbClr val="FFFF00"/>
                </a:highlight>
              </a:rPr>
              <a:t>MV-MV </a:t>
            </a:r>
            <a:r>
              <a:rPr lang="nb-NO" sz="2000" dirty="0" err="1">
                <a:highlight>
                  <a:srgbClr val="FFFF00"/>
                </a:highlight>
              </a:rPr>
              <a:t>switching</a:t>
            </a:r>
            <a:endParaRPr lang="nb-NO" sz="2000" dirty="0">
              <a:highlight>
                <a:srgbClr val="FFFF00"/>
              </a:highlight>
            </a:endParaRPr>
          </a:p>
        </p:txBody>
      </p:sp>
    </p:spTree>
    <p:extLst>
      <p:ext uri="{BB962C8B-B14F-4D97-AF65-F5344CB8AC3E}">
        <p14:creationId xmlns:p14="http://schemas.microsoft.com/office/powerpoint/2010/main" val="604898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7" name="Gruppe 16">
            <a:extLst>
              <a:ext uri="{FF2B5EF4-FFF2-40B4-BE49-F238E27FC236}">
                <a16:creationId xmlns:a16="http://schemas.microsoft.com/office/drawing/2014/main" id="{5154DF32-0840-4DF9-9FF6-BCF1599E9137}"/>
              </a:ext>
            </a:extLst>
          </p:cNvPr>
          <p:cNvGrpSpPr>
            <a:grpSpLocks/>
          </p:cNvGrpSpPr>
          <p:nvPr/>
        </p:nvGrpSpPr>
        <p:grpSpPr bwMode="auto">
          <a:xfrm>
            <a:off x="6238050" y="2113599"/>
            <a:ext cx="2152704" cy="2072821"/>
            <a:chOff x="5573958" y="1777389"/>
            <a:chExt cx="2635250" cy="2335213"/>
          </a:xfrm>
        </p:grpSpPr>
        <p:grpSp>
          <p:nvGrpSpPr>
            <p:cNvPr id="121865" name="Group 4">
              <a:extLst>
                <a:ext uri="{FF2B5EF4-FFF2-40B4-BE49-F238E27FC236}">
                  <a16:creationId xmlns:a16="http://schemas.microsoft.com/office/drawing/2014/main" id="{2C5ECDC4-510F-4B7D-8E4C-7D32CE527594}"/>
                </a:ext>
              </a:extLst>
            </p:cNvPr>
            <p:cNvGrpSpPr>
              <a:grpSpLocks noChangeAspect="1"/>
            </p:cNvGrpSpPr>
            <p:nvPr/>
          </p:nvGrpSpPr>
          <p:grpSpPr bwMode="auto">
            <a:xfrm>
              <a:off x="5573958" y="1777389"/>
              <a:ext cx="2635250" cy="2335213"/>
              <a:chOff x="3528" y="1642"/>
              <a:chExt cx="1660" cy="1471"/>
            </a:xfrm>
          </p:grpSpPr>
          <p:sp>
            <p:nvSpPr>
              <p:cNvPr id="121867" name="AutoShape 3">
                <a:extLst>
                  <a:ext uri="{FF2B5EF4-FFF2-40B4-BE49-F238E27FC236}">
                    <a16:creationId xmlns:a16="http://schemas.microsoft.com/office/drawing/2014/main" id="{6B6896F6-022F-4F1A-AACA-C87B35AF1EE5}"/>
                  </a:ext>
                </a:extLst>
              </p:cNvPr>
              <p:cNvSpPr>
                <a:spLocks noChangeAspect="1" noChangeArrowheads="1" noTextEdit="1"/>
              </p:cNvSpPr>
              <p:nvPr/>
            </p:nvSpPr>
            <p:spPr bwMode="auto">
              <a:xfrm>
                <a:off x="3528" y="1642"/>
                <a:ext cx="1660"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p>
                <a:endParaRPr lang="nb-NO" sz="1350"/>
              </a:p>
            </p:txBody>
          </p:sp>
          <p:sp>
            <p:nvSpPr>
              <p:cNvPr id="121868" name="Freeform 5">
                <a:extLst>
                  <a:ext uri="{FF2B5EF4-FFF2-40B4-BE49-F238E27FC236}">
                    <a16:creationId xmlns:a16="http://schemas.microsoft.com/office/drawing/2014/main" id="{5C35AE05-CDA8-49C9-AE35-457E561A3E7A}"/>
                  </a:ext>
                </a:extLst>
              </p:cNvPr>
              <p:cNvSpPr>
                <a:spLocks/>
              </p:cNvSpPr>
              <p:nvPr/>
            </p:nvSpPr>
            <p:spPr bwMode="auto">
              <a:xfrm>
                <a:off x="3545" y="1658"/>
                <a:ext cx="1621" cy="300"/>
              </a:xfrm>
              <a:custGeom>
                <a:avLst/>
                <a:gdLst>
                  <a:gd name="T0" fmla="*/ 1617 w 1621"/>
                  <a:gd name="T1" fmla="*/ 300 h 300"/>
                  <a:gd name="T2" fmla="*/ 811 w 1621"/>
                  <a:gd name="T3" fmla="*/ 13 h 300"/>
                  <a:gd name="T4" fmla="*/ 815 w 1621"/>
                  <a:gd name="T5" fmla="*/ 13 h 300"/>
                  <a:gd name="T6" fmla="*/ 14 w 1621"/>
                  <a:gd name="T7" fmla="*/ 298 h 300"/>
                  <a:gd name="T8" fmla="*/ 12 w 1621"/>
                  <a:gd name="T9" fmla="*/ 286 h 300"/>
                  <a:gd name="T10" fmla="*/ 1619 w 1621"/>
                  <a:gd name="T11" fmla="*/ 286 h 300"/>
                  <a:gd name="T12" fmla="*/ 1619 w 1621"/>
                  <a:gd name="T13" fmla="*/ 298 h 300"/>
                  <a:gd name="T14" fmla="*/ 1 w 1621"/>
                  <a:gd name="T15" fmla="*/ 298 h 300"/>
                  <a:gd name="T16" fmla="*/ 0 w 1621"/>
                  <a:gd name="T17" fmla="*/ 290 h 300"/>
                  <a:gd name="T18" fmla="*/ 813 w 1621"/>
                  <a:gd name="T19" fmla="*/ 0 h 300"/>
                  <a:gd name="T20" fmla="*/ 1621 w 1621"/>
                  <a:gd name="T21" fmla="*/ 289 h 300"/>
                  <a:gd name="T22" fmla="*/ 1617 w 1621"/>
                  <a:gd name="T23" fmla="*/ 300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1" h="300">
                    <a:moveTo>
                      <a:pt x="1617" y="300"/>
                    </a:moveTo>
                    <a:lnTo>
                      <a:pt x="811" y="13"/>
                    </a:lnTo>
                    <a:lnTo>
                      <a:pt x="815" y="13"/>
                    </a:lnTo>
                    <a:lnTo>
                      <a:pt x="14" y="298"/>
                    </a:lnTo>
                    <a:lnTo>
                      <a:pt x="12" y="286"/>
                    </a:lnTo>
                    <a:lnTo>
                      <a:pt x="1619" y="286"/>
                    </a:lnTo>
                    <a:lnTo>
                      <a:pt x="1619" y="298"/>
                    </a:lnTo>
                    <a:lnTo>
                      <a:pt x="1" y="298"/>
                    </a:lnTo>
                    <a:lnTo>
                      <a:pt x="0" y="290"/>
                    </a:lnTo>
                    <a:lnTo>
                      <a:pt x="813" y="0"/>
                    </a:lnTo>
                    <a:lnTo>
                      <a:pt x="1621" y="289"/>
                    </a:lnTo>
                    <a:lnTo>
                      <a:pt x="1617" y="3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nb-NO" sz="1350"/>
              </a:p>
            </p:txBody>
          </p:sp>
          <p:sp>
            <p:nvSpPr>
              <p:cNvPr id="121869" name="Freeform 6">
                <a:extLst>
                  <a:ext uri="{FF2B5EF4-FFF2-40B4-BE49-F238E27FC236}">
                    <a16:creationId xmlns:a16="http://schemas.microsoft.com/office/drawing/2014/main" id="{E25C58F0-6545-4510-B191-D4FBB8EC44C8}"/>
                  </a:ext>
                </a:extLst>
              </p:cNvPr>
              <p:cNvSpPr>
                <a:spLocks/>
              </p:cNvSpPr>
              <p:nvPr/>
            </p:nvSpPr>
            <p:spPr bwMode="auto">
              <a:xfrm>
                <a:off x="3556" y="1657"/>
                <a:ext cx="1601" cy="286"/>
              </a:xfrm>
              <a:custGeom>
                <a:avLst/>
                <a:gdLst>
                  <a:gd name="T0" fmla="*/ 1601 w 1601"/>
                  <a:gd name="T1" fmla="*/ 286 h 286"/>
                  <a:gd name="T2" fmla="*/ 801 w 1601"/>
                  <a:gd name="T3" fmla="*/ 0 h 286"/>
                  <a:gd name="T4" fmla="*/ 0 w 1601"/>
                  <a:gd name="T5" fmla="*/ 286 h 286"/>
                  <a:gd name="T6" fmla="*/ 1601 w 1601"/>
                  <a:gd name="T7" fmla="*/ 286 h 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1" h="286">
                    <a:moveTo>
                      <a:pt x="1601" y="286"/>
                    </a:moveTo>
                    <a:lnTo>
                      <a:pt x="801" y="0"/>
                    </a:lnTo>
                    <a:lnTo>
                      <a:pt x="0" y="286"/>
                    </a:lnTo>
                    <a:lnTo>
                      <a:pt x="1601" y="28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51435" tIns="25718" rIns="51435" bIns="25718"/>
              <a:lstStyle/>
              <a:p>
                <a:endParaRPr lang="nb-NO" sz="1350"/>
              </a:p>
            </p:txBody>
          </p:sp>
          <p:sp>
            <p:nvSpPr>
              <p:cNvPr id="121870" name="Freeform 7">
                <a:extLst>
                  <a:ext uri="{FF2B5EF4-FFF2-40B4-BE49-F238E27FC236}">
                    <a16:creationId xmlns:a16="http://schemas.microsoft.com/office/drawing/2014/main" id="{E775F5C0-C0E0-4882-ADC5-CEF78C7B568A}"/>
                  </a:ext>
                </a:extLst>
              </p:cNvPr>
              <p:cNvSpPr>
                <a:spLocks/>
              </p:cNvSpPr>
              <p:nvPr/>
            </p:nvSpPr>
            <p:spPr bwMode="auto">
              <a:xfrm>
                <a:off x="3648" y="1944"/>
                <a:ext cx="1374" cy="964"/>
              </a:xfrm>
              <a:custGeom>
                <a:avLst/>
                <a:gdLst>
                  <a:gd name="T0" fmla="*/ 0 w 1374"/>
                  <a:gd name="T1" fmla="*/ 952 h 964"/>
                  <a:gd name="T2" fmla="*/ 1368 w 1374"/>
                  <a:gd name="T3" fmla="*/ 952 h 964"/>
                  <a:gd name="T4" fmla="*/ 1362 w 1374"/>
                  <a:gd name="T5" fmla="*/ 958 h 964"/>
                  <a:gd name="T6" fmla="*/ 1362 w 1374"/>
                  <a:gd name="T7" fmla="*/ 6 h 964"/>
                  <a:gd name="T8" fmla="*/ 1368 w 1374"/>
                  <a:gd name="T9" fmla="*/ 12 h 964"/>
                  <a:gd name="T10" fmla="*/ 6 w 1374"/>
                  <a:gd name="T11" fmla="*/ 12 h 964"/>
                  <a:gd name="T12" fmla="*/ 13 w 1374"/>
                  <a:gd name="T13" fmla="*/ 6 h 964"/>
                  <a:gd name="T14" fmla="*/ 13 w 1374"/>
                  <a:gd name="T15" fmla="*/ 964 h 964"/>
                  <a:gd name="T16" fmla="*/ 0 w 1374"/>
                  <a:gd name="T17" fmla="*/ 964 h 964"/>
                  <a:gd name="T18" fmla="*/ 0 w 1374"/>
                  <a:gd name="T19" fmla="*/ 0 h 964"/>
                  <a:gd name="T20" fmla="*/ 1374 w 1374"/>
                  <a:gd name="T21" fmla="*/ 0 h 964"/>
                  <a:gd name="T22" fmla="*/ 1374 w 1374"/>
                  <a:gd name="T23" fmla="*/ 964 h 964"/>
                  <a:gd name="T24" fmla="*/ 0 w 1374"/>
                  <a:gd name="T25" fmla="*/ 964 h 964"/>
                  <a:gd name="T26" fmla="*/ 0 w 1374"/>
                  <a:gd name="T27" fmla="*/ 952 h 9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74" h="964">
                    <a:moveTo>
                      <a:pt x="0" y="952"/>
                    </a:moveTo>
                    <a:lnTo>
                      <a:pt x="1368" y="952"/>
                    </a:lnTo>
                    <a:lnTo>
                      <a:pt x="1362" y="958"/>
                    </a:lnTo>
                    <a:lnTo>
                      <a:pt x="1362" y="6"/>
                    </a:lnTo>
                    <a:lnTo>
                      <a:pt x="1368" y="12"/>
                    </a:lnTo>
                    <a:lnTo>
                      <a:pt x="6" y="12"/>
                    </a:lnTo>
                    <a:lnTo>
                      <a:pt x="13" y="6"/>
                    </a:lnTo>
                    <a:lnTo>
                      <a:pt x="13" y="964"/>
                    </a:lnTo>
                    <a:lnTo>
                      <a:pt x="0" y="964"/>
                    </a:lnTo>
                    <a:lnTo>
                      <a:pt x="0" y="0"/>
                    </a:lnTo>
                    <a:lnTo>
                      <a:pt x="1374" y="0"/>
                    </a:lnTo>
                    <a:lnTo>
                      <a:pt x="1374" y="964"/>
                    </a:lnTo>
                    <a:lnTo>
                      <a:pt x="0" y="964"/>
                    </a:lnTo>
                    <a:lnTo>
                      <a:pt x="0" y="9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nb-NO" sz="1350"/>
              </a:p>
            </p:txBody>
          </p:sp>
          <p:sp>
            <p:nvSpPr>
              <p:cNvPr id="121871" name="Rectangle 8">
                <a:extLst>
                  <a:ext uri="{FF2B5EF4-FFF2-40B4-BE49-F238E27FC236}">
                    <a16:creationId xmlns:a16="http://schemas.microsoft.com/office/drawing/2014/main" id="{EEDE9DD4-CB9D-4056-BD95-F2A9DFE771DC}"/>
                  </a:ext>
                </a:extLst>
              </p:cNvPr>
              <p:cNvSpPr>
                <a:spLocks noChangeArrowheads="1"/>
              </p:cNvSpPr>
              <p:nvPr/>
            </p:nvSpPr>
            <p:spPr bwMode="auto">
              <a:xfrm>
                <a:off x="3652" y="1943"/>
                <a:ext cx="1362" cy="95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51435" tIns="25718" rIns="51435" bIns="2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sz="1350"/>
              </a:p>
            </p:txBody>
          </p:sp>
          <p:sp>
            <p:nvSpPr>
              <p:cNvPr id="121872" name="Freeform 9">
                <a:extLst>
                  <a:ext uri="{FF2B5EF4-FFF2-40B4-BE49-F238E27FC236}">
                    <a16:creationId xmlns:a16="http://schemas.microsoft.com/office/drawing/2014/main" id="{DECAAC69-401B-4A53-8FDE-2CA0B62EC203}"/>
                  </a:ext>
                </a:extLst>
              </p:cNvPr>
              <p:cNvSpPr>
                <a:spLocks/>
              </p:cNvSpPr>
              <p:nvPr/>
            </p:nvSpPr>
            <p:spPr bwMode="auto">
              <a:xfrm>
                <a:off x="3648" y="2892"/>
                <a:ext cx="1374" cy="204"/>
              </a:xfrm>
              <a:custGeom>
                <a:avLst/>
                <a:gdLst>
                  <a:gd name="T0" fmla="*/ 0 w 1374"/>
                  <a:gd name="T1" fmla="*/ 192 h 204"/>
                  <a:gd name="T2" fmla="*/ 1368 w 1374"/>
                  <a:gd name="T3" fmla="*/ 192 h 204"/>
                  <a:gd name="T4" fmla="*/ 1362 w 1374"/>
                  <a:gd name="T5" fmla="*/ 198 h 204"/>
                  <a:gd name="T6" fmla="*/ 1362 w 1374"/>
                  <a:gd name="T7" fmla="*/ 6 h 204"/>
                  <a:gd name="T8" fmla="*/ 1368 w 1374"/>
                  <a:gd name="T9" fmla="*/ 11 h 204"/>
                  <a:gd name="T10" fmla="*/ 6 w 1374"/>
                  <a:gd name="T11" fmla="*/ 11 h 204"/>
                  <a:gd name="T12" fmla="*/ 13 w 1374"/>
                  <a:gd name="T13" fmla="*/ 6 h 204"/>
                  <a:gd name="T14" fmla="*/ 13 w 1374"/>
                  <a:gd name="T15" fmla="*/ 204 h 204"/>
                  <a:gd name="T16" fmla="*/ 0 w 1374"/>
                  <a:gd name="T17" fmla="*/ 204 h 204"/>
                  <a:gd name="T18" fmla="*/ 0 w 1374"/>
                  <a:gd name="T19" fmla="*/ 0 h 204"/>
                  <a:gd name="T20" fmla="*/ 1374 w 1374"/>
                  <a:gd name="T21" fmla="*/ 0 h 204"/>
                  <a:gd name="T22" fmla="*/ 1374 w 1374"/>
                  <a:gd name="T23" fmla="*/ 204 h 204"/>
                  <a:gd name="T24" fmla="*/ 0 w 1374"/>
                  <a:gd name="T25" fmla="*/ 204 h 204"/>
                  <a:gd name="T26" fmla="*/ 0 w 1374"/>
                  <a:gd name="T27" fmla="*/ 19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74" h="204">
                    <a:moveTo>
                      <a:pt x="0" y="192"/>
                    </a:moveTo>
                    <a:lnTo>
                      <a:pt x="1368" y="192"/>
                    </a:lnTo>
                    <a:lnTo>
                      <a:pt x="1362" y="198"/>
                    </a:lnTo>
                    <a:lnTo>
                      <a:pt x="1362" y="6"/>
                    </a:lnTo>
                    <a:lnTo>
                      <a:pt x="1368" y="11"/>
                    </a:lnTo>
                    <a:lnTo>
                      <a:pt x="6" y="11"/>
                    </a:lnTo>
                    <a:lnTo>
                      <a:pt x="13" y="6"/>
                    </a:lnTo>
                    <a:lnTo>
                      <a:pt x="13" y="204"/>
                    </a:lnTo>
                    <a:lnTo>
                      <a:pt x="0" y="204"/>
                    </a:lnTo>
                    <a:lnTo>
                      <a:pt x="0" y="0"/>
                    </a:lnTo>
                    <a:lnTo>
                      <a:pt x="1374" y="0"/>
                    </a:lnTo>
                    <a:lnTo>
                      <a:pt x="1374" y="204"/>
                    </a:lnTo>
                    <a:lnTo>
                      <a:pt x="0" y="204"/>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nb-NO" sz="1350"/>
              </a:p>
            </p:txBody>
          </p:sp>
          <p:sp>
            <p:nvSpPr>
              <p:cNvPr id="121873" name="Rectangle 10">
                <a:extLst>
                  <a:ext uri="{FF2B5EF4-FFF2-40B4-BE49-F238E27FC236}">
                    <a16:creationId xmlns:a16="http://schemas.microsoft.com/office/drawing/2014/main" id="{90A93463-B258-4ED1-B2A5-4EA05F5E858B}"/>
                  </a:ext>
                </a:extLst>
              </p:cNvPr>
              <p:cNvSpPr>
                <a:spLocks noChangeArrowheads="1"/>
              </p:cNvSpPr>
              <p:nvPr/>
            </p:nvSpPr>
            <p:spPr bwMode="auto">
              <a:xfrm>
                <a:off x="3652" y="2889"/>
                <a:ext cx="1362" cy="19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sz="1350"/>
              </a:p>
            </p:txBody>
          </p:sp>
          <p:sp>
            <p:nvSpPr>
              <p:cNvPr id="121874" name="Rectangle 11">
                <a:extLst>
                  <a:ext uri="{FF2B5EF4-FFF2-40B4-BE49-F238E27FC236}">
                    <a16:creationId xmlns:a16="http://schemas.microsoft.com/office/drawing/2014/main" id="{A56794C1-0297-4B48-ADDA-FEE8D1CBF25D}"/>
                  </a:ext>
                </a:extLst>
              </p:cNvPr>
              <p:cNvSpPr>
                <a:spLocks noChangeArrowheads="1"/>
              </p:cNvSpPr>
              <p:nvPr/>
            </p:nvSpPr>
            <p:spPr bwMode="auto">
              <a:xfrm>
                <a:off x="3652" y="2889"/>
                <a:ext cx="1362" cy="19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51435" tIns="25718" rIns="51435" bIns="2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sz="1350"/>
              </a:p>
            </p:txBody>
          </p:sp>
          <p:pic>
            <p:nvPicPr>
              <p:cNvPr id="28" name="Picture 12">
                <a:extLst>
                  <a:ext uri="{FF2B5EF4-FFF2-40B4-BE49-F238E27FC236}">
                    <a16:creationId xmlns:a16="http://schemas.microsoft.com/office/drawing/2014/main" id="{44B852D6-B04C-4D95-B53A-FA18EF5C3F9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4" y="2627"/>
                <a:ext cx="24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a:extLst>
                  <a:ext uri="{FF2B5EF4-FFF2-40B4-BE49-F238E27FC236}">
                    <a16:creationId xmlns:a16="http://schemas.microsoft.com/office/drawing/2014/main" id="{1212F56D-8990-4953-BE92-03B3ED20EF17}"/>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9" y="2054"/>
                <a:ext cx="28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
                <a:extLst>
                  <a:ext uri="{FF2B5EF4-FFF2-40B4-BE49-F238E27FC236}">
                    <a16:creationId xmlns:a16="http://schemas.microsoft.com/office/drawing/2014/main" id="{F68FB4BC-6051-4DB5-AADA-B221591FED12}"/>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5" y="2740"/>
                <a:ext cx="32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4">
              <a:extLst>
                <a:ext uri="{FF2B5EF4-FFF2-40B4-BE49-F238E27FC236}">
                  <a16:creationId xmlns:a16="http://schemas.microsoft.com/office/drawing/2014/main" id="{87BF52EB-D0FC-4F3E-B1D7-341DCFC1140C}"/>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1506" y="3516496"/>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1861" name="TextBox 35">
            <a:extLst>
              <a:ext uri="{FF2B5EF4-FFF2-40B4-BE49-F238E27FC236}">
                <a16:creationId xmlns:a16="http://schemas.microsoft.com/office/drawing/2014/main" id="{DFD3127A-ED7E-4A7F-AE26-19947EC9C533}"/>
              </a:ext>
            </a:extLst>
          </p:cNvPr>
          <p:cNvSpPr txBox="1">
            <a:spLocks noChangeArrowheads="1"/>
          </p:cNvSpPr>
          <p:nvPr/>
        </p:nvSpPr>
        <p:spPr bwMode="auto">
          <a:xfrm>
            <a:off x="6928508" y="2822230"/>
            <a:ext cx="96949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nb-NO" sz="1350" dirty="0"/>
              <a:t>y=T</a:t>
            </a:r>
          </a:p>
        </p:txBody>
      </p:sp>
      <p:sp>
        <p:nvSpPr>
          <p:cNvPr id="25" name="Tittel 1">
            <a:extLst>
              <a:ext uri="{FF2B5EF4-FFF2-40B4-BE49-F238E27FC236}">
                <a16:creationId xmlns:a16="http://schemas.microsoft.com/office/drawing/2014/main" id="{EF1101EA-C572-432B-8210-CA342E865E1C}"/>
              </a:ext>
            </a:extLst>
          </p:cNvPr>
          <p:cNvSpPr txBox="1">
            <a:spLocks/>
          </p:cNvSpPr>
          <p:nvPr/>
        </p:nvSpPr>
        <p:spPr>
          <a:xfrm>
            <a:off x="1724768" y="192522"/>
            <a:ext cx="6682979" cy="642938"/>
          </a:xfrm>
          <a:prstGeom prst="rect">
            <a:avLst/>
          </a:prstGeom>
        </p:spPr>
        <p:txBody>
          <a:bodyPr lIns="51435" tIns="25718" rIns="51435" bIns="25718"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defRPr/>
            </a:pPr>
            <a:endParaRPr lang="nb-NO" altLang="nb-NO" sz="2400" dirty="0"/>
          </a:p>
        </p:txBody>
      </p:sp>
      <p:sp>
        <p:nvSpPr>
          <p:cNvPr id="57" name="Tittel 1">
            <a:extLst>
              <a:ext uri="{FF2B5EF4-FFF2-40B4-BE49-F238E27FC236}">
                <a16:creationId xmlns:a16="http://schemas.microsoft.com/office/drawing/2014/main" id="{5AF89C95-7168-4276-A3A0-2B079EF9081D}"/>
              </a:ext>
            </a:extLst>
          </p:cNvPr>
          <p:cNvSpPr txBox="1">
            <a:spLocks/>
          </p:cNvSpPr>
          <p:nvPr/>
        </p:nvSpPr>
        <p:spPr>
          <a:xfrm>
            <a:off x="711540" y="371004"/>
            <a:ext cx="8604582" cy="1121618"/>
          </a:xfrm>
          <a:prstGeom prst="rect">
            <a:avLst/>
          </a:prstGeom>
        </p:spPr>
        <p:txBody>
          <a:bodyPr lIns="51435" tIns="25718" rIns="51435" bIns="25718"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spcBef>
                <a:spcPts val="600"/>
              </a:spcBef>
              <a:defRPr/>
            </a:pPr>
            <a:r>
              <a:rPr lang="en-US" sz="2000" dirty="0"/>
              <a:t>Disadvantages Alt. 1A Standard Split-range control (SRC): </a:t>
            </a:r>
          </a:p>
          <a:p>
            <a:pPr marL="514350" indent="-514350">
              <a:spcBef>
                <a:spcPts val="600"/>
              </a:spcBef>
              <a:buFont typeface="+mj-lt"/>
              <a:buAutoNum type="arabicPeriod"/>
            </a:pPr>
            <a:r>
              <a:rPr lang="en-US" altLang="nb-NO" sz="1600" b="0" dirty="0">
                <a:solidFill>
                  <a:srgbClr val="FF0000"/>
                </a:solidFill>
                <a:latin typeface="Arial" pitchFamily="34" charset="0"/>
              </a:rPr>
              <a:t>Must use same integral time for all MVs</a:t>
            </a:r>
          </a:p>
          <a:p>
            <a:pPr marL="514350" indent="-514350">
              <a:spcBef>
                <a:spcPts val="600"/>
              </a:spcBef>
              <a:buFont typeface="+mj-lt"/>
              <a:buAutoNum type="arabicPeriod"/>
            </a:pPr>
            <a:r>
              <a:rPr lang="en-US" altLang="nb-NO" sz="1600" b="0" dirty="0">
                <a:solidFill>
                  <a:srgbClr val="FF0000"/>
                </a:solidFill>
                <a:latin typeface="Arial" pitchFamily="34" charset="0"/>
              </a:rPr>
              <a:t>Does not work well when constraint values change</a:t>
            </a:r>
          </a:p>
        </p:txBody>
      </p:sp>
      <p:grpSp>
        <p:nvGrpSpPr>
          <p:cNvPr id="5" name="Group 4">
            <a:extLst>
              <a:ext uri="{FF2B5EF4-FFF2-40B4-BE49-F238E27FC236}">
                <a16:creationId xmlns:a16="http://schemas.microsoft.com/office/drawing/2014/main" id="{69C37759-F10E-4E62-BC64-B5BC24781E7B}"/>
              </a:ext>
            </a:extLst>
          </p:cNvPr>
          <p:cNvGrpSpPr/>
          <p:nvPr/>
        </p:nvGrpSpPr>
        <p:grpSpPr>
          <a:xfrm>
            <a:off x="1048993" y="1943921"/>
            <a:ext cx="4469678" cy="2267526"/>
            <a:chOff x="1110494" y="3574013"/>
            <a:chExt cx="4469678" cy="2267526"/>
          </a:xfrm>
        </p:grpSpPr>
        <p:pic>
          <p:nvPicPr>
            <p:cNvPr id="58" name="Bilde 5">
              <a:extLst>
                <a:ext uri="{FF2B5EF4-FFF2-40B4-BE49-F238E27FC236}">
                  <a16:creationId xmlns:a16="http://schemas.microsoft.com/office/drawing/2014/main" id="{A208887F-5BE4-409D-8A82-D272BF034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096" y="3683208"/>
              <a:ext cx="4047076" cy="2158331"/>
            </a:xfrm>
            <a:prstGeom prst="rect">
              <a:avLst/>
            </a:prstGeom>
            <a:solidFill>
              <a:schemeClr val="bg1"/>
            </a:solidFill>
            <a:ln>
              <a:noFill/>
            </a:ln>
          </p:spPr>
        </p:pic>
        <p:sp>
          <p:nvSpPr>
            <p:cNvPr id="4" name="Rectangle 3">
              <a:extLst>
                <a:ext uri="{FF2B5EF4-FFF2-40B4-BE49-F238E27FC236}">
                  <a16:creationId xmlns:a16="http://schemas.microsoft.com/office/drawing/2014/main" id="{39A83579-5EC8-48FB-B520-B8BEA932193E}"/>
                </a:ext>
              </a:extLst>
            </p:cNvPr>
            <p:cNvSpPr/>
            <p:nvPr/>
          </p:nvSpPr>
          <p:spPr>
            <a:xfrm>
              <a:off x="1110494" y="3574013"/>
              <a:ext cx="2786231" cy="2072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3" name="Group 2">
            <a:extLst>
              <a:ext uri="{FF2B5EF4-FFF2-40B4-BE49-F238E27FC236}">
                <a16:creationId xmlns:a16="http://schemas.microsoft.com/office/drawing/2014/main" id="{2487952D-9F4F-479B-94AB-DF5FB900BF0B}"/>
              </a:ext>
            </a:extLst>
          </p:cNvPr>
          <p:cNvGrpSpPr/>
          <p:nvPr/>
        </p:nvGrpSpPr>
        <p:grpSpPr>
          <a:xfrm>
            <a:off x="1380590" y="2411744"/>
            <a:ext cx="2488658" cy="1626819"/>
            <a:chOff x="2343507" y="3593301"/>
            <a:chExt cx="2369822" cy="1227390"/>
          </a:xfrm>
          <a:solidFill>
            <a:schemeClr val="bg1"/>
          </a:solidFill>
        </p:grpSpPr>
        <p:grpSp>
          <p:nvGrpSpPr>
            <p:cNvPr id="26" name="Group 25">
              <a:extLst>
                <a:ext uri="{FF2B5EF4-FFF2-40B4-BE49-F238E27FC236}">
                  <a16:creationId xmlns:a16="http://schemas.microsoft.com/office/drawing/2014/main" id="{FF83FECA-E8FE-4FFE-8C54-DDAF37A23D9B}"/>
                </a:ext>
              </a:extLst>
            </p:cNvPr>
            <p:cNvGrpSpPr/>
            <p:nvPr/>
          </p:nvGrpSpPr>
          <p:grpSpPr>
            <a:xfrm>
              <a:off x="2893968" y="3622954"/>
              <a:ext cx="1819361" cy="1197737"/>
              <a:chOff x="1925273" y="1898705"/>
              <a:chExt cx="2460771" cy="2639739"/>
            </a:xfrm>
            <a:grpFill/>
          </p:grpSpPr>
          <p:sp>
            <p:nvSpPr>
              <p:cNvPr id="27" name="Rectangle 26">
                <a:extLst>
                  <a:ext uri="{FF2B5EF4-FFF2-40B4-BE49-F238E27FC236}">
                    <a16:creationId xmlns:a16="http://schemas.microsoft.com/office/drawing/2014/main" id="{5F46EB38-1C45-4EDD-9F10-EBD8C6161731}"/>
                  </a:ext>
                </a:extLst>
              </p:cNvPr>
              <p:cNvSpPr/>
              <p:nvPr/>
            </p:nvSpPr>
            <p:spPr>
              <a:xfrm>
                <a:off x="3791824" y="1898705"/>
                <a:ext cx="578840" cy="46139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350" dirty="0">
                    <a:solidFill>
                      <a:schemeClr val="tx1"/>
                    </a:solidFill>
                  </a:rPr>
                  <a:t>C</a:t>
                </a:r>
                <a:r>
                  <a:rPr lang="nb-NO" sz="1350" baseline="-25000" dirty="0">
                    <a:solidFill>
                      <a:schemeClr val="tx1"/>
                    </a:solidFill>
                  </a:rPr>
                  <a:t>1</a:t>
                </a:r>
              </a:p>
            </p:txBody>
          </p:sp>
          <p:sp>
            <p:nvSpPr>
              <p:cNvPr id="32" name="Rectangle 31">
                <a:extLst>
                  <a:ext uri="{FF2B5EF4-FFF2-40B4-BE49-F238E27FC236}">
                    <a16:creationId xmlns:a16="http://schemas.microsoft.com/office/drawing/2014/main" id="{4BFC13DF-7AFB-40DE-A0FB-6E09DB6A95F7}"/>
                  </a:ext>
                </a:extLst>
              </p:cNvPr>
              <p:cNvSpPr/>
              <p:nvPr/>
            </p:nvSpPr>
            <p:spPr>
              <a:xfrm>
                <a:off x="3791824" y="2541862"/>
                <a:ext cx="578840" cy="46139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350" dirty="0">
                    <a:solidFill>
                      <a:schemeClr val="tx1"/>
                    </a:solidFill>
                  </a:rPr>
                  <a:t>C</a:t>
                </a:r>
                <a:r>
                  <a:rPr lang="nb-NO" sz="1350" baseline="-25000" dirty="0">
                    <a:solidFill>
                      <a:schemeClr val="tx1"/>
                    </a:solidFill>
                  </a:rPr>
                  <a:t>2</a:t>
                </a:r>
              </a:p>
            </p:txBody>
          </p:sp>
          <p:sp>
            <p:nvSpPr>
              <p:cNvPr id="33" name="Rectangle 32">
                <a:extLst>
                  <a:ext uri="{FF2B5EF4-FFF2-40B4-BE49-F238E27FC236}">
                    <a16:creationId xmlns:a16="http://schemas.microsoft.com/office/drawing/2014/main" id="{3606071A-4A64-4219-AC99-BC2DCED8DE30}"/>
                  </a:ext>
                </a:extLst>
              </p:cNvPr>
              <p:cNvSpPr/>
              <p:nvPr/>
            </p:nvSpPr>
            <p:spPr>
              <a:xfrm>
                <a:off x="3791824" y="3168241"/>
                <a:ext cx="578840" cy="46139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350" dirty="0">
                    <a:solidFill>
                      <a:schemeClr val="tx1"/>
                    </a:solidFill>
                  </a:rPr>
                  <a:t>C</a:t>
                </a:r>
                <a:r>
                  <a:rPr lang="nb-NO" sz="1350" baseline="-25000" dirty="0">
                    <a:solidFill>
                      <a:schemeClr val="tx1"/>
                    </a:solidFill>
                  </a:rPr>
                  <a:t>3</a:t>
                </a:r>
              </a:p>
            </p:txBody>
          </p:sp>
          <p:sp>
            <p:nvSpPr>
              <p:cNvPr id="34" name="Rectangle 33">
                <a:extLst>
                  <a:ext uri="{FF2B5EF4-FFF2-40B4-BE49-F238E27FC236}">
                    <a16:creationId xmlns:a16="http://schemas.microsoft.com/office/drawing/2014/main" id="{C792DE60-CEA4-4DCA-A07D-045BB4823416}"/>
                  </a:ext>
                </a:extLst>
              </p:cNvPr>
              <p:cNvSpPr/>
              <p:nvPr/>
            </p:nvSpPr>
            <p:spPr>
              <a:xfrm>
                <a:off x="3807204" y="3787629"/>
                <a:ext cx="578840" cy="461395"/>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350" dirty="0">
                    <a:solidFill>
                      <a:schemeClr val="tx1"/>
                    </a:solidFill>
                  </a:rPr>
                  <a:t>C</a:t>
                </a:r>
                <a:r>
                  <a:rPr lang="nb-NO" sz="1350" baseline="-25000" dirty="0">
                    <a:solidFill>
                      <a:schemeClr val="tx1"/>
                    </a:solidFill>
                  </a:rPr>
                  <a:t>4</a:t>
                </a:r>
              </a:p>
            </p:txBody>
          </p:sp>
          <p:cxnSp>
            <p:nvCxnSpPr>
              <p:cNvPr id="35" name="Straight Arrow Connector 34">
                <a:extLst>
                  <a:ext uri="{FF2B5EF4-FFF2-40B4-BE49-F238E27FC236}">
                    <a16:creationId xmlns:a16="http://schemas.microsoft.com/office/drawing/2014/main" id="{B46653AC-6D5F-481F-A307-DCF780C0E333}"/>
                  </a:ext>
                </a:extLst>
              </p:cNvPr>
              <p:cNvCxnSpPr/>
              <p:nvPr/>
            </p:nvCxnSpPr>
            <p:spPr>
              <a:xfrm>
                <a:off x="2895600" y="2139193"/>
                <a:ext cx="503340" cy="0"/>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E00A6B9-F5DB-4387-BC18-B18269EA7616}"/>
                  </a:ext>
                </a:extLst>
              </p:cNvPr>
              <p:cNvCxnSpPr/>
              <p:nvPr/>
            </p:nvCxnSpPr>
            <p:spPr>
              <a:xfrm>
                <a:off x="2627152" y="2778155"/>
                <a:ext cx="503340" cy="0"/>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EB78C33-0769-44F5-A73E-5C9D2D723A74}"/>
                  </a:ext>
                </a:extLst>
              </p:cNvPr>
              <p:cNvCxnSpPr/>
              <p:nvPr/>
            </p:nvCxnSpPr>
            <p:spPr>
              <a:xfrm>
                <a:off x="1925273" y="4014133"/>
                <a:ext cx="503340" cy="0"/>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7011AF6-4DF8-42A8-A442-742116486386}"/>
                  </a:ext>
                </a:extLst>
              </p:cNvPr>
              <p:cNvCxnSpPr>
                <a:cxnSpLocks/>
              </p:cNvCxnSpPr>
              <p:nvPr/>
            </p:nvCxnSpPr>
            <p:spPr>
              <a:xfrm flipH="1" flipV="1">
                <a:off x="2403447" y="3997356"/>
                <a:ext cx="6991" cy="541088"/>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0F98F0F-D1F9-4927-86A2-CF0C10CAEC2D}"/>
                  </a:ext>
                </a:extLst>
              </p:cNvPr>
              <p:cNvCxnSpPr/>
              <p:nvPr/>
            </p:nvCxnSpPr>
            <p:spPr>
              <a:xfrm flipV="1">
                <a:off x="2428613" y="3997355"/>
                <a:ext cx="1363211" cy="16778"/>
              </a:xfrm>
              <a:prstGeom prst="line">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7B37CB7-8BC5-4DC1-A6BF-CF82A6008E42}"/>
                  </a:ext>
                </a:extLst>
              </p:cNvPr>
              <p:cNvCxnSpPr>
                <a:cxnSpLocks/>
                <a:endCxn id="33" idx="1"/>
              </p:cNvCxnSpPr>
              <p:nvPr/>
            </p:nvCxnSpPr>
            <p:spPr>
              <a:xfrm>
                <a:off x="2810312" y="3398938"/>
                <a:ext cx="981512" cy="1"/>
              </a:xfrm>
              <a:prstGeom prst="line">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687D830-7ABF-4B20-B078-6847E087BD75}"/>
                  </a:ext>
                </a:extLst>
              </p:cNvPr>
              <p:cNvCxnSpPr>
                <a:cxnSpLocks/>
              </p:cNvCxnSpPr>
              <p:nvPr/>
            </p:nvCxnSpPr>
            <p:spPr>
              <a:xfrm>
                <a:off x="3122103" y="2772559"/>
                <a:ext cx="644554" cy="1"/>
              </a:xfrm>
              <a:prstGeom prst="line">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20D4B46-3B5E-49F1-9F81-48141B0062BD}"/>
                  </a:ext>
                </a:extLst>
              </p:cNvPr>
              <p:cNvCxnSpPr>
                <a:cxnSpLocks/>
                <a:endCxn id="27" idx="1"/>
              </p:cNvCxnSpPr>
              <p:nvPr/>
            </p:nvCxnSpPr>
            <p:spPr>
              <a:xfrm>
                <a:off x="3398940" y="2129401"/>
                <a:ext cx="392884" cy="2"/>
              </a:xfrm>
              <a:prstGeom prst="line">
                <a:avLst/>
              </a:prstGeom>
              <a:grpFill/>
              <a:ln>
                <a:tailEnd type="stealth"/>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1957FB4B-F3D3-4041-BC59-5AAB9EB512D9}"/>
                  </a:ext>
                </a:extLst>
              </p:cNvPr>
              <p:cNvCxnSpPr>
                <a:cxnSpLocks/>
              </p:cNvCxnSpPr>
              <p:nvPr/>
            </p:nvCxnSpPr>
            <p:spPr>
              <a:xfrm flipV="1">
                <a:off x="2748793" y="3388454"/>
                <a:ext cx="0" cy="1149990"/>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81126A0-0D12-4651-97BA-C56E77B5EBEE}"/>
                  </a:ext>
                </a:extLst>
              </p:cNvPr>
              <p:cNvCxnSpPr>
                <a:cxnSpLocks/>
              </p:cNvCxnSpPr>
              <p:nvPr/>
            </p:nvCxnSpPr>
            <p:spPr>
              <a:xfrm flipH="1" flipV="1">
                <a:off x="3087149" y="2778156"/>
                <a:ext cx="26565" cy="1760288"/>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67E139AC-B365-4621-9B5C-AC7723BF01DC}"/>
                  </a:ext>
                </a:extLst>
              </p:cNvPr>
              <p:cNvCxnSpPr>
                <a:cxnSpLocks/>
              </p:cNvCxnSpPr>
              <p:nvPr/>
            </p:nvCxnSpPr>
            <p:spPr>
              <a:xfrm flipH="1" flipV="1">
                <a:off x="3398940" y="2139193"/>
                <a:ext cx="45440" cy="2399251"/>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92A79E6-7DAE-4EAD-89E2-EE9739FC6DE3}"/>
                  </a:ext>
                </a:extLst>
              </p:cNvPr>
              <p:cNvCxnSpPr/>
              <p:nvPr/>
            </p:nvCxnSpPr>
            <p:spPr>
              <a:xfrm>
                <a:off x="3178269" y="2360100"/>
                <a:ext cx="99577"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00BD9B3-B789-40C0-98AF-4E8B444C2C9D}"/>
                  </a:ext>
                </a:extLst>
              </p:cNvPr>
              <p:cNvCxnSpPr/>
              <p:nvPr/>
            </p:nvCxnSpPr>
            <p:spPr>
              <a:xfrm>
                <a:off x="2878822" y="3003257"/>
                <a:ext cx="99577"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2304392-C1C3-4F08-A838-D5FD0F2907AA}"/>
                  </a:ext>
                </a:extLst>
              </p:cNvPr>
              <p:cNvCxnSpPr/>
              <p:nvPr/>
            </p:nvCxnSpPr>
            <p:spPr>
              <a:xfrm>
                <a:off x="2570766" y="3629636"/>
                <a:ext cx="99577"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742773F-4821-40BC-9BA1-1197E23A0F80}"/>
                  </a:ext>
                </a:extLst>
              </p:cNvPr>
              <p:cNvCxnSpPr/>
              <p:nvPr/>
            </p:nvCxnSpPr>
            <p:spPr>
              <a:xfrm>
                <a:off x="2106575" y="4238538"/>
                <a:ext cx="99577"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A0AF2DD7-DE78-462E-8876-A5ADBFDDB272}"/>
                  </a:ext>
                </a:extLst>
              </p:cNvPr>
              <p:cNvCxnSpPr/>
              <p:nvPr/>
            </p:nvCxnSpPr>
            <p:spPr>
              <a:xfrm>
                <a:off x="2315362" y="3398939"/>
                <a:ext cx="503340" cy="0"/>
              </a:xfrm>
              <a:prstGeom prst="straightConnector1">
                <a:avLst/>
              </a:prstGeom>
              <a:grpFill/>
              <a:ln>
                <a:tailEnd type="triangle"/>
              </a:ln>
            </p:spPr>
            <p:style>
              <a:lnRef idx="2">
                <a:schemeClr val="accent1"/>
              </a:lnRef>
              <a:fillRef idx="0">
                <a:schemeClr val="accent1"/>
              </a:fillRef>
              <a:effectRef idx="1">
                <a:schemeClr val="accent1"/>
              </a:effectRef>
              <a:fontRef idx="minor">
                <a:schemeClr val="tx1"/>
              </a:fontRef>
            </p:style>
          </p:cxnSp>
        </p:grpSp>
        <p:sp>
          <p:nvSpPr>
            <p:cNvPr id="51" name="TextBox 50">
              <a:extLst>
                <a:ext uri="{FF2B5EF4-FFF2-40B4-BE49-F238E27FC236}">
                  <a16:creationId xmlns:a16="http://schemas.microsoft.com/office/drawing/2014/main" id="{D02CE0BC-BD0B-40D4-8A34-70A27C7F124E}"/>
                </a:ext>
              </a:extLst>
            </p:cNvPr>
            <p:cNvSpPr txBox="1"/>
            <p:nvPr/>
          </p:nvSpPr>
          <p:spPr>
            <a:xfrm>
              <a:off x="2976036" y="3593301"/>
              <a:ext cx="722076" cy="208988"/>
            </a:xfrm>
            <a:prstGeom prst="rect">
              <a:avLst/>
            </a:prstGeom>
            <a:grpFill/>
          </p:spPr>
          <p:txBody>
            <a:bodyPr wrap="none" rtlCol="0">
              <a:spAutoFit/>
            </a:bodyPr>
            <a:lstStyle/>
            <a:p>
              <a:r>
                <a:rPr lang="nb-NO" sz="1200" dirty="0">
                  <a:solidFill>
                    <a:srgbClr val="FF0000"/>
                  </a:solidFill>
                </a:rPr>
                <a:t>Ts1=23</a:t>
              </a:r>
              <a:r>
                <a:rPr lang="nb-NO" sz="1200" baseline="30000" dirty="0">
                  <a:solidFill>
                    <a:srgbClr val="FF0000"/>
                  </a:solidFill>
                </a:rPr>
                <a:t>o</a:t>
              </a:r>
              <a:r>
                <a:rPr lang="nb-NO" sz="1200" dirty="0">
                  <a:solidFill>
                    <a:srgbClr val="FF0000"/>
                  </a:solidFill>
                </a:rPr>
                <a:t>C</a:t>
              </a:r>
              <a:endParaRPr lang="nb-NO" sz="1200" baseline="30000" dirty="0">
                <a:solidFill>
                  <a:srgbClr val="FF0000"/>
                </a:solidFill>
              </a:endParaRPr>
            </a:p>
          </p:txBody>
        </p:sp>
        <p:sp>
          <p:nvSpPr>
            <p:cNvPr id="53" name="TextBox 52">
              <a:extLst>
                <a:ext uri="{FF2B5EF4-FFF2-40B4-BE49-F238E27FC236}">
                  <a16:creationId xmlns:a16="http://schemas.microsoft.com/office/drawing/2014/main" id="{B7F81FE5-EB01-4A3B-A019-EE2DC905F5AA}"/>
                </a:ext>
              </a:extLst>
            </p:cNvPr>
            <p:cNvSpPr txBox="1"/>
            <p:nvPr/>
          </p:nvSpPr>
          <p:spPr>
            <a:xfrm>
              <a:off x="2410541" y="3909149"/>
              <a:ext cx="1185875" cy="208988"/>
            </a:xfrm>
            <a:prstGeom prst="rect">
              <a:avLst/>
            </a:prstGeom>
            <a:grpFill/>
          </p:spPr>
          <p:txBody>
            <a:bodyPr wrap="none" rtlCol="0">
              <a:spAutoFit/>
            </a:bodyPr>
            <a:lstStyle/>
            <a:p>
              <a:r>
                <a:rPr lang="nb-NO" sz="1200" dirty="0"/>
                <a:t>Ts2=Ts1-1C=22</a:t>
              </a:r>
              <a:r>
                <a:rPr lang="nb-NO" sz="1200" baseline="30000" dirty="0"/>
                <a:t>o</a:t>
              </a:r>
              <a:r>
                <a:rPr lang="nb-NO" sz="1200" dirty="0"/>
                <a:t>C</a:t>
              </a:r>
              <a:endParaRPr lang="nb-NO" sz="1200" baseline="30000" dirty="0"/>
            </a:p>
          </p:txBody>
        </p:sp>
        <p:sp>
          <p:nvSpPr>
            <p:cNvPr id="54" name="TextBox 53">
              <a:extLst>
                <a:ext uri="{FF2B5EF4-FFF2-40B4-BE49-F238E27FC236}">
                  <a16:creationId xmlns:a16="http://schemas.microsoft.com/office/drawing/2014/main" id="{4781B05F-4A87-430D-BAB6-35DC807398E9}"/>
                </a:ext>
              </a:extLst>
            </p:cNvPr>
            <p:cNvSpPr txBox="1"/>
            <p:nvPr/>
          </p:nvSpPr>
          <p:spPr>
            <a:xfrm>
              <a:off x="2343507" y="4200149"/>
              <a:ext cx="1185875" cy="208988"/>
            </a:xfrm>
            <a:prstGeom prst="rect">
              <a:avLst/>
            </a:prstGeom>
            <a:grpFill/>
          </p:spPr>
          <p:txBody>
            <a:bodyPr wrap="none" rtlCol="0">
              <a:spAutoFit/>
            </a:bodyPr>
            <a:lstStyle/>
            <a:p>
              <a:r>
                <a:rPr lang="nb-NO" sz="1200" dirty="0"/>
                <a:t>Ts3=Ts1-2C=21</a:t>
              </a:r>
              <a:r>
                <a:rPr lang="nb-NO" sz="1200" baseline="30000" dirty="0"/>
                <a:t>o</a:t>
              </a:r>
              <a:r>
                <a:rPr lang="nb-NO" sz="1200" dirty="0"/>
                <a:t>C</a:t>
              </a:r>
              <a:endParaRPr lang="nb-NO" sz="1200" baseline="30000" dirty="0"/>
            </a:p>
          </p:txBody>
        </p:sp>
        <p:sp>
          <p:nvSpPr>
            <p:cNvPr id="55" name="TextBox 54">
              <a:extLst>
                <a:ext uri="{FF2B5EF4-FFF2-40B4-BE49-F238E27FC236}">
                  <a16:creationId xmlns:a16="http://schemas.microsoft.com/office/drawing/2014/main" id="{85A68CAE-E7CA-4949-9E64-EE159196E577}"/>
                </a:ext>
              </a:extLst>
            </p:cNvPr>
            <p:cNvSpPr txBox="1"/>
            <p:nvPr/>
          </p:nvSpPr>
          <p:spPr>
            <a:xfrm>
              <a:off x="2350043" y="4453521"/>
              <a:ext cx="1185875" cy="208988"/>
            </a:xfrm>
            <a:prstGeom prst="rect">
              <a:avLst/>
            </a:prstGeom>
            <a:grpFill/>
          </p:spPr>
          <p:txBody>
            <a:bodyPr wrap="none" rtlCol="0">
              <a:spAutoFit/>
            </a:bodyPr>
            <a:lstStyle/>
            <a:p>
              <a:r>
                <a:rPr lang="nb-NO" sz="1200" dirty="0"/>
                <a:t>Ts4=Ts1-3C=20</a:t>
              </a:r>
              <a:r>
                <a:rPr lang="nb-NO" sz="1200" baseline="30000" dirty="0"/>
                <a:t>o</a:t>
              </a:r>
              <a:r>
                <a:rPr lang="nb-NO" sz="1200" dirty="0"/>
                <a:t>C</a:t>
              </a:r>
              <a:endParaRPr lang="nb-NO" sz="1200" baseline="30000" dirty="0"/>
            </a:p>
          </p:txBody>
        </p:sp>
      </p:grpSp>
      <p:sp>
        <p:nvSpPr>
          <p:cNvPr id="59" name="TextBox 58">
            <a:extLst>
              <a:ext uri="{FF2B5EF4-FFF2-40B4-BE49-F238E27FC236}">
                <a16:creationId xmlns:a16="http://schemas.microsoft.com/office/drawing/2014/main" id="{FF24CFD4-A6ED-4DA3-A2CB-4C16530E5B5D}"/>
              </a:ext>
            </a:extLst>
          </p:cNvPr>
          <p:cNvSpPr txBox="1"/>
          <p:nvPr/>
        </p:nvSpPr>
        <p:spPr>
          <a:xfrm>
            <a:off x="950353" y="4185158"/>
            <a:ext cx="10764068" cy="2662267"/>
          </a:xfrm>
          <a:prstGeom prst="rect">
            <a:avLst/>
          </a:prstGeom>
          <a:noFill/>
        </p:spPr>
        <p:txBody>
          <a:bodyPr wrap="square">
            <a:spAutoFit/>
          </a:bodyPr>
          <a:lstStyle/>
          <a:p>
            <a:pPr>
              <a:spcBef>
                <a:spcPts val="600"/>
              </a:spcBef>
              <a:defRPr/>
            </a:pPr>
            <a:r>
              <a:rPr lang="en-US" dirty="0"/>
              <a:t>Advantages Alt. 2 :</a:t>
            </a:r>
          </a:p>
          <a:p>
            <a:pPr marL="514350" indent="-514350">
              <a:spcBef>
                <a:spcPts val="600"/>
              </a:spcBef>
              <a:buFont typeface="+mj-lt"/>
              <a:buAutoNum type="arabicPeriod"/>
            </a:pPr>
            <a:r>
              <a:rPr lang="en-US" altLang="nb-NO" sz="1600" b="0" dirty="0">
                <a:solidFill>
                  <a:srgbClr val="FF0000"/>
                </a:solidFill>
                <a:latin typeface="Arial" pitchFamily="34" charset="0"/>
              </a:rPr>
              <a:t>Simple to implement (no logic)</a:t>
            </a:r>
          </a:p>
          <a:p>
            <a:pPr marL="514350" indent="-514350">
              <a:spcBef>
                <a:spcPts val="600"/>
              </a:spcBef>
              <a:buFont typeface="+mj-lt"/>
              <a:buAutoNum type="arabicPeriod"/>
            </a:pPr>
            <a:r>
              <a:rPr lang="en-US" altLang="nb-NO" sz="1600" b="0" dirty="0">
                <a:solidFill>
                  <a:srgbClr val="FF0000"/>
                </a:solidFill>
                <a:latin typeface="Arial" pitchFamily="34" charset="0"/>
              </a:rPr>
              <a:t>Controllers can be tuned independently</a:t>
            </a:r>
          </a:p>
          <a:p>
            <a:pPr marL="514350" indent="-514350">
              <a:spcBef>
                <a:spcPts val="600"/>
              </a:spcBef>
              <a:buFont typeface="+mj-lt"/>
              <a:buAutoNum type="arabicPeriod"/>
            </a:pPr>
            <a:r>
              <a:rPr lang="en-US" altLang="nb-NO" sz="1600" b="0" dirty="0">
                <a:solidFill>
                  <a:srgbClr val="FF0000"/>
                </a:solidFill>
                <a:latin typeface="Arial" pitchFamily="34" charset="0"/>
              </a:rPr>
              <a:t>Switching by feedback: Do not need to know constraint values</a:t>
            </a:r>
          </a:p>
          <a:p>
            <a:pPr>
              <a:spcBef>
                <a:spcPts val="600"/>
              </a:spcBef>
            </a:pPr>
            <a:r>
              <a:rPr lang="en-US" altLang="nb-NO" sz="1600" dirty="0">
                <a:latin typeface="Arial" pitchFamily="34" charset="0"/>
              </a:rPr>
              <a:t>Disadvantage Alt. 2: </a:t>
            </a:r>
            <a:r>
              <a:rPr lang="en-US" altLang="nb-NO" sz="1600" dirty="0">
                <a:solidFill>
                  <a:srgbClr val="FF0000"/>
                </a:solidFill>
                <a:latin typeface="Arial" pitchFamily="34" charset="0"/>
              </a:rPr>
              <a:t>Setpoint not constant </a:t>
            </a:r>
          </a:p>
          <a:p>
            <a:pPr marL="742950" lvl="1" indent="-285750">
              <a:spcBef>
                <a:spcPts val="600"/>
              </a:spcBef>
              <a:buFont typeface="Arial" panose="020B0604020202020204" pitchFamily="34" charset="0"/>
              <a:buChar char="•"/>
            </a:pPr>
            <a:r>
              <a:rPr lang="en-US" altLang="nb-NO" sz="1600" b="0" dirty="0">
                <a:latin typeface="Arial" pitchFamily="34" charset="0"/>
              </a:rPr>
              <a:t>Can be an a</a:t>
            </a:r>
            <a:r>
              <a:rPr lang="en-US" altLang="nb-NO" sz="1600" dirty="0">
                <a:latin typeface="Arial" pitchFamily="34" charset="0"/>
              </a:rPr>
              <a:t>dvantage (gives energy savings for room heating)</a:t>
            </a:r>
          </a:p>
          <a:p>
            <a:pPr marL="742950" lvl="1" indent="-285750">
              <a:spcBef>
                <a:spcPts val="600"/>
              </a:spcBef>
              <a:buFont typeface="Arial" panose="020B0604020202020204" pitchFamily="34" charset="0"/>
              <a:buChar char="•"/>
            </a:pPr>
            <a:r>
              <a:rPr lang="en-US" altLang="nb-NO" sz="1600" dirty="0">
                <a:latin typeface="Arial" pitchFamily="34" charset="0"/>
              </a:rPr>
              <a:t>Fix: Use master controller on T (with setpoint Ts=22c) that resets the setpoint </a:t>
            </a:r>
            <a:r>
              <a:rPr lang="en-US" altLang="nb-NO" sz="1600" dirty="0">
                <a:solidFill>
                  <a:srgbClr val="FF0000"/>
                </a:solidFill>
                <a:latin typeface="Arial" pitchFamily="34" charset="0"/>
              </a:rPr>
              <a:t>Ts1</a:t>
            </a:r>
            <a:r>
              <a:rPr lang="en-US" altLang="nb-NO" sz="1600" dirty="0">
                <a:latin typeface="Arial" pitchFamily="34" charset="0"/>
              </a:rPr>
              <a:t> (but keeps differences)</a:t>
            </a:r>
          </a:p>
          <a:p>
            <a:pPr>
              <a:spcBef>
                <a:spcPts val="600"/>
              </a:spcBef>
            </a:pPr>
            <a:endParaRPr lang="en-US" altLang="nb-NO" sz="1800" b="0" dirty="0">
              <a:latin typeface="Arial" pitchFamily="34" charset="0"/>
            </a:endParaRPr>
          </a:p>
        </p:txBody>
      </p:sp>
      <p:sp>
        <p:nvSpPr>
          <p:cNvPr id="60" name="TextBox 59">
            <a:extLst>
              <a:ext uri="{FF2B5EF4-FFF2-40B4-BE49-F238E27FC236}">
                <a16:creationId xmlns:a16="http://schemas.microsoft.com/office/drawing/2014/main" id="{9323D8FA-01DF-456C-AE24-85C76F0DB5EF}"/>
              </a:ext>
            </a:extLst>
          </p:cNvPr>
          <p:cNvSpPr txBox="1"/>
          <p:nvPr/>
        </p:nvSpPr>
        <p:spPr>
          <a:xfrm>
            <a:off x="8303867" y="2752584"/>
            <a:ext cx="793422" cy="369332"/>
          </a:xfrm>
          <a:prstGeom prst="rect">
            <a:avLst/>
          </a:prstGeom>
          <a:noFill/>
        </p:spPr>
        <p:txBody>
          <a:bodyPr wrap="none" rtlCol="0">
            <a:spAutoFit/>
          </a:bodyPr>
          <a:lstStyle/>
          <a:p>
            <a:r>
              <a:rPr lang="nb-NO" dirty="0"/>
              <a:t>d=</a:t>
            </a:r>
            <a:r>
              <a:rPr lang="nb-NO" dirty="0" err="1"/>
              <a:t>T</a:t>
            </a:r>
            <a:r>
              <a:rPr lang="nb-NO" baseline="30000" dirty="0" err="1"/>
              <a:t>amb</a:t>
            </a:r>
            <a:endParaRPr lang="nb-NO" baseline="30000" dirty="0"/>
          </a:p>
        </p:txBody>
      </p:sp>
      <p:sp>
        <p:nvSpPr>
          <p:cNvPr id="61" name="TextBox 60">
            <a:extLst>
              <a:ext uri="{FF2B5EF4-FFF2-40B4-BE49-F238E27FC236}">
                <a16:creationId xmlns:a16="http://schemas.microsoft.com/office/drawing/2014/main" id="{2F00D817-F8AC-4089-ACA8-ACEC3C181FE6}"/>
              </a:ext>
            </a:extLst>
          </p:cNvPr>
          <p:cNvSpPr txBox="1"/>
          <p:nvPr/>
        </p:nvSpPr>
        <p:spPr>
          <a:xfrm>
            <a:off x="-67105" y="-88442"/>
            <a:ext cx="2034916" cy="400110"/>
          </a:xfrm>
          <a:prstGeom prst="rect">
            <a:avLst/>
          </a:prstGeom>
          <a:noFill/>
        </p:spPr>
        <p:txBody>
          <a:bodyPr wrap="none" rtlCol="0">
            <a:spAutoFit/>
          </a:bodyPr>
          <a:lstStyle/>
          <a:p>
            <a:r>
              <a:rPr lang="nb-NO" sz="2000" dirty="0">
                <a:highlight>
                  <a:srgbClr val="FFFF00"/>
                </a:highlight>
              </a:rPr>
              <a:t>MV-MV </a:t>
            </a:r>
            <a:r>
              <a:rPr lang="nb-NO" sz="2000" dirty="0" err="1">
                <a:highlight>
                  <a:srgbClr val="FFFF00"/>
                </a:highlight>
              </a:rPr>
              <a:t>switching</a:t>
            </a:r>
            <a:endParaRPr lang="nb-NO" sz="2000" dirty="0">
              <a:highlight>
                <a:srgbClr val="FFFF00"/>
              </a:highlight>
            </a:endParaRPr>
          </a:p>
        </p:txBody>
      </p:sp>
      <p:sp>
        <p:nvSpPr>
          <p:cNvPr id="31" name="Tittel 1">
            <a:extLst>
              <a:ext uri="{FF2B5EF4-FFF2-40B4-BE49-F238E27FC236}">
                <a16:creationId xmlns:a16="http://schemas.microsoft.com/office/drawing/2014/main" id="{FCB1338B-C1B5-4E47-ABAF-198289329C3A}"/>
              </a:ext>
            </a:extLst>
          </p:cNvPr>
          <p:cNvSpPr txBox="1">
            <a:spLocks/>
          </p:cNvSpPr>
          <p:nvPr/>
        </p:nvSpPr>
        <p:spPr>
          <a:xfrm>
            <a:off x="711540" y="1616284"/>
            <a:ext cx="7464272" cy="589536"/>
          </a:xfrm>
          <a:prstGeom prst="rect">
            <a:avLst/>
          </a:prstGeom>
        </p:spPr>
        <p:txBody>
          <a:bodyPr lIns="51435" tIns="25718" rIns="51435" bIns="25718"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pPr>
              <a:defRPr/>
            </a:pPr>
            <a:r>
              <a:rPr lang="en-US" sz="2400" dirty="0">
                <a:latin typeface="+mn-lt"/>
              </a:rPr>
              <a:t>Alt. 2. Multiple controllers with different setpoints</a:t>
            </a:r>
          </a:p>
        </p:txBody>
      </p:sp>
      <p:sp>
        <p:nvSpPr>
          <p:cNvPr id="64" name="TextBox 63">
            <a:extLst>
              <a:ext uri="{FF2B5EF4-FFF2-40B4-BE49-F238E27FC236}">
                <a16:creationId xmlns:a16="http://schemas.microsoft.com/office/drawing/2014/main" id="{C34C38D7-594E-4827-8871-25EC7892F8C0}"/>
              </a:ext>
            </a:extLst>
          </p:cNvPr>
          <p:cNvSpPr txBox="1"/>
          <p:nvPr/>
        </p:nvSpPr>
        <p:spPr>
          <a:xfrm>
            <a:off x="215538" y="6534673"/>
            <a:ext cx="10784694" cy="261610"/>
          </a:xfrm>
          <a:prstGeom prst="rect">
            <a:avLst/>
          </a:prstGeom>
          <a:noFill/>
        </p:spPr>
        <p:txBody>
          <a:bodyPr wrap="square" rtlCol="0">
            <a:spAutoFit/>
          </a:bodyPr>
          <a:lstStyle/>
          <a:p>
            <a:pPr algn="l"/>
            <a:r>
              <a:rPr lang="en-US" sz="1100" b="0" i="0" u="none" strike="noStrike" baseline="0" dirty="0">
                <a:solidFill>
                  <a:schemeClr val="bg1"/>
                </a:solidFill>
                <a:latin typeface="t1-gul-regular"/>
              </a:rPr>
              <a:t>A. Reyes-Lúa, S. Skogestad, Multiple-input single-output control for extending the steady-state operating range—Use of controllers with different </a:t>
            </a:r>
            <a:r>
              <a:rPr lang="nb-NO" sz="1100" b="0" i="0" u="none" strike="noStrike" baseline="0" dirty="0">
                <a:solidFill>
                  <a:schemeClr val="bg1"/>
                </a:solidFill>
                <a:latin typeface="t1-gul-regular"/>
              </a:rPr>
              <a:t>setpoints, Processes, 2019</a:t>
            </a:r>
            <a:endParaRPr lang="nb-NO" sz="1100" dirty="0">
              <a:solidFill>
                <a:schemeClr val="bg1"/>
              </a:solidFill>
            </a:endParaRPr>
          </a:p>
        </p:txBody>
      </p:sp>
    </p:spTree>
    <p:extLst>
      <p:ext uri="{BB962C8B-B14F-4D97-AF65-F5344CB8AC3E}">
        <p14:creationId xmlns:p14="http://schemas.microsoft.com/office/powerpoint/2010/main" val="272781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8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p:bldP spid="60"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177EC9-6231-46C4-A90F-FDC2A4528633}"/>
              </a:ext>
            </a:extLst>
          </p:cNvPr>
          <p:cNvPicPr>
            <a:picLocks noGrp="1" noChangeAspect="1"/>
          </p:cNvPicPr>
          <p:nvPr>
            <p:ph idx="1"/>
          </p:nvPr>
        </p:nvPicPr>
        <p:blipFill>
          <a:blip r:embed="rId2"/>
          <a:stretch>
            <a:fillRect/>
          </a:stretch>
        </p:blipFill>
        <p:spPr>
          <a:xfrm>
            <a:off x="6432237" y="303296"/>
            <a:ext cx="5727680" cy="6417544"/>
          </a:xfrm>
        </p:spPr>
      </p:pic>
      <p:sp>
        <p:nvSpPr>
          <p:cNvPr id="2" name="TextBox 1">
            <a:extLst>
              <a:ext uri="{FF2B5EF4-FFF2-40B4-BE49-F238E27FC236}">
                <a16:creationId xmlns:a16="http://schemas.microsoft.com/office/drawing/2014/main" id="{E6C5F32D-959B-48C4-A165-C688DB67EACC}"/>
              </a:ext>
            </a:extLst>
          </p:cNvPr>
          <p:cNvSpPr txBox="1"/>
          <p:nvPr/>
        </p:nvSpPr>
        <p:spPr>
          <a:xfrm>
            <a:off x="202864" y="6202327"/>
            <a:ext cx="6622474" cy="607859"/>
          </a:xfrm>
          <a:prstGeom prst="rect">
            <a:avLst/>
          </a:prstGeom>
          <a:noFill/>
        </p:spPr>
        <p:txBody>
          <a:bodyPr wrap="square" rtlCol="0">
            <a:spAutoFit/>
          </a:bodyPr>
          <a:lstStyle/>
          <a:p>
            <a:r>
              <a:rPr lang="en-US" sz="1000" dirty="0">
                <a:solidFill>
                  <a:srgbClr val="000000"/>
                </a:solidFill>
                <a:latin typeface="Times New Roman" panose="02020603050405020304" pitchFamily="18" charset="0"/>
              </a:rPr>
              <a:t>A Reyes-Lua, S Skogestad. Multiple-Input Single-Output Control for Extending the Steady-State Operating Range - Use of Controllers with Different Setpoints. Processes 7 (12), 941, 2019</a:t>
            </a:r>
          </a:p>
          <a:p>
            <a:endParaRPr lang="nb-NO" sz="1350" dirty="0"/>
          </a:p>
        </p:txBody>
      </p:sp>
      <p:sp>
        <p:nvSpPr>
          <p:cNvPr id="3" name="TextBox 2">
            <a:extLst>
              <a:ext uri="{FF2B5EF4-FFF2-40B4-BE49-F238E27FC236}">
                <a16:creationId xmlns:a16="http://schemas.microsoft.com/office/drawing/2014/main" id="{A8DB50B6-6F36-4FB4-9D2D-D27DBB408E78}"/>
              </a:ext>
            </a:extLst>
          </p:cNvPr>
          <p:cNvSpPr txBox="1"/>
          <p:nvPr/>
        </p:nvSpPr>
        <p:spPr>
          <a:xfrm>
            <a:off x="292513" y="350833"/>
            <a:ext cx="6163152" cy="1200329"/>
          </a:xfrm>
          <a:prstGeom prst="rect">
            <a:avLst/>
          </a:prstGeom>
          <a:noFill/>
        </p:spPr>
        <p:txBody>
          <a:bodyPr wrap="square" rtlCol="0">
            <a:spAutoFit/>
          </a:bodyPr>
          <a:lstStyle/>
          <a:p>
            <a:r>
              <a:rPr lang="nb-NO" sz="3600" dirty="0" err="1"/>
              <a:t>Comparison</a:t>
            </a:r>
            <a:r>
              <a:rPr lang="nb-NO" sz="3600" dirty="0"/>
              <a:t> of Alternatives 1 (SRC) and 2 (different setpoints)</a:t>
            </a:r>
          </a:p>
        </p:txBody>
      </p:sp>
      <p:grpSp>
        <p:nvGrpSpPr>
          <p:cNvPr id="6" name="Gruppe 16">
            <a:extLst>
              <a:ext uri="{FF2B5EF4-FFF2-40B4-BE49-F238E27FC236}">
                <a16:creationId xmlns:a16="http://schemas.microsoft.com/office/drawing/2014/main" id="{75462976-DDE7-4316-AC59-7A7B48FE9DAB}"/>
              </a:ext>
            </a:extLst>
          </p:cNvPr>
          <p:cNvGrpSpPr>
            <a:grpSpLocks/>
          </p:cNvGrpSpPr>
          <p:nvPr/>
        </p:nvGrpSpPr>
        <p:grpSpPr bwMode="auto">
          <a:xfrm>
            <a:off x="1361397" y="2029045"/>
            <a:ext cx="2152704" cy="2072821"/>
            <a:chOff x="5573958" y="1777389"/>
            <a:chExt cx="2635250" cy="2335213"/>
          </a:xfrm>
        </p:grpSpPr>
        <p:grpSp>
          <p:nvGrpSpPr>
            <p:cNvPr id="7" name="Group 4">
              <a:extLst>
                <a:ext uri="{FF2B5EF4-FFF2-40B4-BE49-F238E27FC236}">
                  <a16:creationId xmlns:a16="http://schemas.microsoft.com/office/drawing/2014/main" id="{2AC3ADB3-59C6-4543-833F-AB369BE6DB28}"/>
                </a:ext>
              </a:extLst>
            </p:cNvPr>
            <p:cNvGrpSpPr>
              <a:grpSpLocks noChangeAspect="1"/>
            </p:cNvGrpSpPr>
            <p:nvPr/>
          </p:nvGrpSpPr>
          <p:grpSpPr bwMode="auto">
            <a:xfrm>
              <a:off x="5573958" y="1777389"/>
              <a:ext cx="2635250" cy="2335213"/>
              <a:chOff x="3528" y="1642"/>
              <a:chExt cx="1660" cy="1471"/>
            </a:xfrm>
          </p:grpSpPr>
          <p:sp>
            <p:nvSpPr>
              <p:cNvPr id="9" name="AutoShape 3">
                <a:extLst>
                  <a:ext uri="{FF2B5EF4-FFF2-40B4-BE49-F238E27FC236}">
                    <a16:creationId xmlns:a16="http://schemas.microsoft.com/office/drawing/2014/main" id="{FCD3DD7E-2D10-4D75-944D-603123730ED8}"/>
                  </a:ext>
                </a:extLst>
              </p:cNvPr>
              <p:cNvSpPr>
                <a:spLocks noChangeAspect="1" noChangeArrowheads="1" noTextEdit="1"/>
              </p:cNvSpPr>
              <p:nvPr/>
            </p:nvSpPr>
            <p:spPr bwMode="auto">
              <a:xfrm>
                <a:off x="3528" y="1642"/>
                <a:ext cx="1660"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p>
                <a:endParaRPr lang="nb-NO" sz="1350"/>
              </a:p>
            </p:txBody>
          </p:sp>
          <p:sp>
            <p:nvSpPr>
              <p:cNvPr id="10" name="Freeform 5">
                <a:extLst>
                  <a:ext uri="{FF2B5EF4-FFF2-40B4-BE49-F238E27FC236}">
                    <a16:creationId xmlns:a16="http://schemas.microsoft.com/office/drawing/2014/main" id="{EDFFDE50-D1C4-4B7B-92C9-539656D40A64}"/>
                  </a:ext>
                </a:extLst>
              </p:cNvPr>
              <p:cNvSpPr>
                <a:spLocks/>
              </p:cNvSpPr>
              <p:nvPr/>
            </p:nvSpPr>
            <p:spPr bwMode="auto">
              <a:xfrm>
                <a:off x="3545" y="1658"/>
                <a:ext cx="1621" cy="300"/>
              </a:xfrm>
              <a:custGeom>
                <a:avLst/>
                <a:gdLst>
                  <a:gd name="T0" fmla="*/ 1617 w 1621"/>
                  <a:gd name="T1" fmla="*/ 300 h 300"/>
                  <a:gd name="T2" fmla="*/ 811 w 1621"/>
                  <a:gd name="T3" fmla="*/ 13 h 300"/>
                  <a:gd name="T4" fmla="*/ 815 w 1621"/>
                  <a:gd name="T5" fmla="*/ 13 h 300"/>
                  <a:gd name="T6" fmla="*/ 14 w 1621"/>
                  <a:gd name="T7" fmla="*/ 298 h 300"/>
                  <a:gd name="T8" fmla="*/ 12 w 1621"/>
                  <a:gd name="T9" fmla="*/ 286 h 300"/>
                  <a:gd name="T10" fmla="*/ 1619 w 1621"/>
                  <a:gd name="T11" fmla="*/ 286 h 300"/>
                  <a:gd name="T12" fmla="*/ 1619 w 1621"/>
                  <a:gd name="T13" fmla="*/ 298 h 300"/>
                  <a:gd name="T14" fmla="*/ 1 w 1621"/>
                  <a:gd name="T15" fmla="*/ 298 h 300"/>
                  <a:gd name="T16" fmla="*/ 0 w 1621"/>
                  <a:gd name="T17" fmla="*/ 290 h 300"/>
                  <a:gd name="T18" fmla="*/ 813 w 1621"/>
                  <a:gd name="T19" fmla="*/ 0 h 300"/>
                  <a:gd name="T20" fmla="*/ 1621 w 1621"/>
                  <a:gd name="T21" fmla="*/ 289 h 300"/>
                  <a:gd name="T22" fmla="*/ 1617 w 1621"/>
                  <a:gd name="T23" fmla="*/ 300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1" h="300">
                    <a:moveTo>
                      <a:pt x="1617" y="300"/>
                    </a:moveTo>
                    <a:lnTo>
                      <a:pt x="811" y="13"/>
                    </a:lnTo>
                    <a:lnTo>
                      <a:pt x="815" y="13"/>
                    </a:lnTo>
                    <a:lnTo>
                      <a:pt x="14" y="298"/>
                    </a:lnTo>
                    <a:lnTo>
                      <a:pt x="12" y="286"/>
                    </a:lnTo>
                    <a:lnTo>
                      <a:pt x="1619" y="286"/>
                    </a:lnTo>
                    <a:lnTo>
                      <a:pt x="1619" y="298"/>
                    </a:lnTo>
                    <a:lnTo>
                      <a:pt x="1" y="298"/>
                    </a:lnTo>
                    <a:lnTo>
                      <a:pt x="0" y="290"/>
                    </a:lnTo>
                    <a:lnTo>
                      <a:pt x="813" y="0"/>
                    </a:lnTo>
                    <a:lnTo>
                      <a:pt x="1621" y="289"/>
                    </a:lnTo>
                    <a:lnTo>
                      <a:pt x="1617" y="3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nb-NO" sz="1350"/>
              </a:p>
            </p:txBody>
          </p:sp>
          <p:sp>
            <p:nvSpPr>
              <p:cNvPr id="11" name="Freeform 6">
                <a:extLst>
                  <a:ext uri="{FF2B5EF4-FFF2-40B4-BE49-F238E27FC236}">
                    <a16:creationId xmlns:a16="http://schemas.microsoft.com/office/drawing/2014/main" id="{7C3EE4EC-E0DB-44C0-872A-955C7DCDF4B3}"/>
                  </a:ext>
                </a:extLst>
              </p:cNvPr>
              <p:cNvSpPr>
                <a:spLocks/>
              </p:cNvSpPr>
              <p:nvPr/>
            </p:nvSpPr>
            <p:spPr bwMode="auto">
              <a:xfrm>
                <a:off x="3556" y="1657"/>
                <a:ext cx="1601" cy="286"/>
              </a:xfrm>
              <a:custGeom>
                <a:avLst/>
                <a:gdLst>
                  <a:gd name="T0" fmla="*/ 1601 w 1601"/>
                  <a:gd name="T1" fmla="*/ 286 h 286"/>
                  <a:gd name="T2" fmla="*/ 801 w 1601"/>
                  <a:gd name="T3" fmla="*/ 0 h 286"/>
                  <a:gd name="T4" fmla="*/ 0 w 1601"/>
                  <a:gd name="T5" fmla="*/ 286 h 286"/>
                  <a:gd name="T6" fmla="*/ 1601 w 1601"/>
                  <a:gd name="T7" fmla="*/ 286 h 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1" h="286">
                    <a:moveTo>
                      <a:pt x="1601" y="286"/>
                    </a:moveTo>
                    <a:lnTo>
                      <a:pt x="801" y="0"/>
                    </a:lnTo>
                    <a:lnTo>
                      <a:pt x="0" y="286"/>
                    </a:lnTo>
                    <a:lnTo>
                      <a:pt x="1601" y="28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51435" tIns="25718" rIns="51435" bIns="25718"/>
              <a:lstStyle/>
              <a:p>
                <a:endParaRPr lang="nb-NO" sz="1350"/>
              </a:p>
            </p:txBody>
          </p:sp>
          <p:sp>
            <p:nvSpPr>
              <p:cNvPr id="12" name="Freeform 7">
                <a:extLst>
                  <a:ext uri="{FF2B5EF4-FFF2-40B4-BE49-F238E27FC236}">
                    <a16:creationId xmlns:a16="http://schemas.microsoft.com/office/drawing/2014/main" id="{5C57BC96-B1F8-4695-836D-6683C82DB51A}"/>
                  </a:ext>
                </a:extLst>
              </p:cNvPr>
              <p:cNvSpPr>
                <a:spLocks/>
              </p:cNvSpPr>
              <p:nvPr/>
            </p:nvSpPr>
            <p:spPr bwMode="auto">
              <a:xfrm>
                <a:off x="3648" y="1944"/>
                <a:ext cx="1374" cy="964"/>
              </a:xfrm>
              <a:custGeom>
                <a:avLst/>
                <a:gdLst>
                  <a:gd name="T0" fmla="*/ 0 w 1374"/>
                  <a:gd name="T1" fmla="*/ 952 h 964"/>
                  <a:gd name="T2" fmla="*/ 1368 w 1374"/>
                  <a:gd name="T3" fmla="*/ 952 h 964"/>
                  <a:gd name="T4" fmla="*/ 1362 w 1374"/>
                  <a:gd name="T5" fmla="*/ 958 h 964"/>
                  <a:gd name="T6" fmla="*/ 1362 w 1374"/>
                  <a:gd name="T7" fmla="*/ 6 h 964"/>
                  <a:gd name="T8" fmla="*/ 1368 w 1374"/>
                  <a:gd name="T9" fmla="*/ 12 h 964"/>
                  <a:gd name="T10" fmla="*/ 6 w 1374"/>
                  <a:gd name="T11" fmla="*/ 12 h 964"/>
                  <a:gd name="T12" fmla="*/ 13 w 1374"/>
                  <a:gd name="T13" fmla="*/ 6 h 964"/>
                  <a:gd name="T14" fmla="*/ 13 w 1374"/>
                  <a:gd name="T15" fmla="*/ 964 h 964"/>
                  <a:gd name="T16" fmla="*/ 0 w 1374"/>
                  <a:gd name="T17" fmla="*/ 964 h 964"/>
                  <a:gd name="T18" fmla="*/ 0 w 1374"/>
                  <a:gd name="T19" fmla="*/ 0 h 964"/>
                  <a:gd name="T20" fmla="*/ 1374 w 1374"/>
                  <a:gd name="T21" fmla="*/ 0 h 964"/>
                  <a:gd name="T22" fmla="*/ 1374 w 1374"/>
                  <a:gd name="T23" fmla="*/ 964 h 964"/>
                  <a:gd name="T24" fmla="*/ 0 w 1374"/>
                  <a:gd name="T25" fmla="*/ 964 h 964"/>
                  <a:gd name="T26" fmla="*/ 0 w 1374"/>
                  <a:gd name="T27" fmla="*/ 952 h 9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74" h="964">
                    <a:moveTo>
                      <a:pt x="0" y="952"/>
                    </a:moveTo>
                    <a:lnTo>
                      <a:pt x="1368" y="952"/>
                    </a:lnTo>
                    <a:lnTo>
                      <a:pt x="1362" y="958"/>
                    </a:lnTo>
                    <a:lnTo>
                      <a:pt x="1362" y="6"/>
                    </a:lnTo>
                    <a:lnTo>
                      <a:pt x="1368" y="12"/>
                    </a:lnTo>
                    <a:lnTo>
                      <a:pt x="6" y="12"/>
                    </a:lnTo>
                    <a:lnTo>
                      <a:pt x="13" y="6"/>
                    </a:lnTo>
                    <a:lnTo>
                      <a:pt x="13" y="964"/>
                    </a:lnTo>
                    <a:lnTo>
                      <a:pt x="0" y="964"/>
                    </a:lnTo>
                    <a:lnTo>
                      <a:pt x="0" y="0"/>
                    </a:lnTo>
                    <a:lnTo>
                      <a:pt x="1374" y="0"/>
                    </a:lnTo>
                    <a:lnTo>
                      <a:pt x="1374" y="964"/>
                    </a:lnTo>
                    <a:lnTo>
                      <a:pt x="0" y="964"/>
                    </a:lnTo>
                    <a:lnTo>
                      <a:pt x="0" y="9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nb-NO" sz="1350"/>
              </a:p>
            </p:txBody>
          </p:sp>
          <p:sp>
            <p:nvSpPr>
              <p:cNvPr id="13" name="Rectangle 8">
                <a:extLst>
                  <a:ext uri="{FF2B5EF4-FFF2-40B4-BE49-F238E27FC236}">
                    <a16:creationId xmlns:a16="http://schemas.microsoft.com/office/drawing/2014/main" id="{ED37976A-9D05-490C-AF48-D61EC68D95F1}"/>
                  </a:ext>
                </a:extLst>
              </p:cNvPr>
              <p:cNvSpPr>
                <a:spLocks noChangeArrowheads="1"/>
              </p:cNvSpPr>
              <p:nvPr/>
            </p:nvSpPr>
            <p:spPr bwMode="auto">
              <a:xfrm>
                <a:off x="3652" y="1943"/>
                <a:ext cx="1362" cy="95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51435" tIns="25718" rIns="51435" bIns="2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sz="1350"/>
              </a:p>
            </p:txBody>
          </p:sp>
          <p:sp>
            <p:nvSpPr>
              <p:cNvPr id="14" name="Freeform 9">
                <a:extLst>
                  <a:ext uri="{FF2B5EF4-FFF2-40B4-BE49-F238E27FC236}">
                    <a16:creationId xmlns:a16="http://schemas.microsoft.com/office/drawing/2014/main" id="{11D8C68E-F70A-43FF-9601-640E1E89837D}"/>
                  </a:ext>
                </a:extLst>
              </p:cNvPr>
              <p:cNvSpPr>
                <a:spLocks/>
              </p:cNvSpPr>
              <p:nvPr/>
            </p:nvSpPr>
            <p:spPr bwMode="auto">
              <a:xfrm>
                <a:off x="3648" y="2892"/>
                <a:ext cx="1374" cy="204"/>
              </a:xfrm>
              <a:custGeom>
                <a:avLst/>
                <a:gdLst>
                  <a:gd name="T0" fmla="*/ 0 w 1374"/>
                  <a:gd name="T1" fmla="*/ 192 h 204"/>
                  <a:gd name="T2" fmla="*/ 1368 w 1374"/>
                  <a:gd name="T3" fmla="*/ 192 h 204"/>
                  <a:gd name="T4" fmla="*/ 1362 w 1374"/>
                  <a:gd name="T5" fmla="*/ 198 h 204"/>
                  <a:gd name="T6" fmla="*/ 1362 w 1374"/>
                  <a:gd name="T7" fmla="*/ 6 h 204"/>
                  <a:gd name="T8" fmla="*/ 1368 w 1374"/>
                  <a:gd name="T9" fmla="*/ 11 h 204"/>
                  <a:gd name="T10" fmla="*/ 6 w 1374"/>
                  <a:gd name="T11" fmla="*/ 11 h 204"/>
                  <a:gd name="T12" fmla="*/ 13 w 1374"/>
                  <a:gd name="T13" fmla="*/ 6 h 204"/>
                  <a:gd name="T14" fmla="*/ 13 w 1374"/>
                  <a:gd name="T15" fmla="*/ 204 h 204"/>
                  <a:gd name="T16" fmla="*/ 0 w 1374"/>
                  <a:gd name="T17" fmla="*/ 204 h 204"/>
                  <a:gd name="T18" fmla="*/ 0 w 1374"/>
                  <a:gd name="T19" fmla="*/ 0 h 204"/>
                  <a:gd name="T20" fmla="*/ 1374 w 1374"/>
                  <a:gd name="T21" fmla="*/ 0 h 204"/>
                  <a:gd name="T22" fmla="*/ 1374 w 1374"/>
                  <a:gd name="T23" fmla="*/ 204 h 204"/>
                  <a:gd name="T24" fmla="*/ 0 w 1374"/>
                  <a:gd name="T25" fmla="*/ 204 h 204"/>
                  <a:gd name="T26" fmla="*/ 0 w 1374"/>
                  <a:gd name="T27" fmla="*/ 19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74" h="204">
                    <a:moveTo>
                      <a:pt x="0" y="192"/>
                    </a:moveTo>
                    <a:lnTo>
                      <a:pt x="1368" y="192"/>
                    </a:lnTo>
                    <a:lnTo>
                      <a:pt x="1362" y="198"/>
                    </a:lnTo>
                    <a:lnTo>
                      <a:pt x="1362" y="6"/>
                    </a:lnTo>
                    <a:lnTo>
                      <a:pt x="1368" y="11"/>
                    </a:lnTo>
                    <a:lnTo>
                      <a:pt x="6" y="11"/>
                    </a:lnTo>
                    <a:lnTo>
                      <a:pt x="13" y="6"/>
                    </a:lnTo>
                    <a:lnTo>
                      <a:pt x="13" y="204"/>
                    </a:lnTo>
                    <a:lnTo>
                      <a:pt x="0" y="204"/>
                    </a:lnTo>
                    <a:lnTo>
                      <a:pt x="0" y="0"/>
                    </a:lnTo>
                    <a:lnTo>
                      <a:pt x="1374" y="0"/>
                    </a:lnTo>
                    <a:lnTo>
                      <a:pt x="1374" y="204"/>
                    </a:lnTo>
                    <a:lnTo>
                      <a:pt x="0" y="204"/>
                    </a:lnTo>
                    <a:lnTo>
                      <a:pt x="0"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nb-NO" sz="1350"/>
              </a:p>
            </p:txBody>
          </p:sp>
          <p:sp>
            <p:nvSpPr>
              <p:cNvPr id="15" name="Rectangle 10">
                <a:extLst>
                  <a:ext uri="{FF2B5EF4-FFF2-40B4-BE49-F238E27FC236}">
                    <a16:creationId xmlns:a16="http://schemas.microsoft.com/office/drawing/2014/main" id="{7E0B00A4-35A7-4074-8543-E929E50A6BED}"/>
                  </a:ext>
                </a:extLst>
              </p:cNvPr>
              <p:cNvSpPr>
                <a:spLocks noChangeArrowheads="1"/>
              </p:cNvSpPr>
              <p:nvPr/>
            </p:nvSpPr>
            <p:spPr bwMode="auto">
              <a:xfrm>
                <a:off x="3652" y="2889"/>
                <a:ext cx="1362" cy="19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sz="1350"/>
              </a:p>
            </p:txBody>
          </p:sp>
          <p:sp>
            <p:nvSpPr>
              <p:cNvPr id="16" name="Rectangle 11">
                <a:extLst>
                  <a:ext uri="{FF2B5EF4-FFF2-40B4-BE49-F238E27FC236}">
                    <a16:creationId xmlns:a16="http://schemas.microsoft.com/office/drawing/2014/main" id="{EC458446-0B22-4C6B-965D-4AEE99640FA7}"/>
                  </a:ext>
                </a:extLst>
              </p:cNvPr>
              <p:cNvSpPr>
                <a:spLocks noChangeArrowheads="1"/>
              </p:cNvSpPr>
              <p:nvPr/>
            </p:nvSpPr>
            <p:spPr bwMode="auto">
              <a:xfrm>
                <a:off x="3652" y="2889"/>
                <a:ext cx="1362" cy="19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51435" tIns="25718" rIns="51435" bIns="2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nb-NO" altLang="nb-NO" sz="1350"/>
              </a:p>
            </p:txBody>
          </p:sp>
          <p:pic>
            <p:nvPicPr>
              <p:cNvPr id="17" name="Picture 12">
                <a:extLst>
                  <a:ext uri="{FF2B5EF4-FFF2-40B4-BE49-F238E27FC236}">
                    <a16:creationId xmlns:a16="http://schemas.microsoft.com/office/drawing/2014/main" id="{4D53D37C-4171-45CE-88AF-A9A351A9DE5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4" y="2627"/>
                <a:ext cx="24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a:extLst>
                  <a:ext uri="{FF2B5EF4-FFF2-40B4-BE49-F238E27FC236}">
                    <a16:creationId xmlns:a16="http://schemas.microsoft.com/office/drawing/2014/main" id="{FF18ECBC-C4C0-4951-A3A7-5C8403FB8D8E}"/>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9" y="2054"/>
                <a:ext cx="28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a:extLst>
                  <a:ext uri="{FF2B5EF4-FFF2-40B4-BE49-F238E27FC236}">
                    <a16:creationId xmlns:a16="http://schemas.microsoft.com/office/drawing/2014/main" id="{0793D81C-5BF2-498E-9C1F-133C87A88AF7}"/>
                  </a:ext>
                </a:extLst>
              </p:cNvPr>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5" y="2740"/>
                <a:ext cx="32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4">
              <a:extLst>
                <a:ext uri="{FF2B5EF4-FFF2-40B4-BE49-F238E27FC236}">
                  <a16:creationId xmlns:a16="http://schemas.microsoft.com/office/drawing/2014/main" id="{2941F696-460B-4940-B56D-493F6C4CE7A6}"/>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1506" y="3516496"/>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B07B2197-F207-4C47-B68C-7E6F1807AC98}"/>
              </a:ext>
            </a:extLst>
          </p:cNvPr>
          <p:cNvSpPr txBox="1"/>
          <p:nvPr/>
        </p:nvSpPr>
        <p:spPr>
          <a:xfrm>
            <a:off x="3485571" y="2772521"/>
            <a:ext cx="793422" cy="369332"/>
          </a:xfrm>
          <a:prstGeom prst="rect">
            <a:avLst/>
          </a:prstGeom>
          <a:noFill/>
        </p:spPr>
        <p:txBody>
          <a:bodyPr wrap="none" rtlCol="0">
            <a:spAutoFit/>
          </a:bodyPr>
          <a:lstStyle/>
          <a:p>
            <a:r>
              <a:rPr lang="nb-NO" dirty="0"/>
              <a:t>d=</a:t>
            </a:r>
            <a:r>
              <a:rPr lang="nb-NO" dirty="0" err="1"/>
              <a:t>T</a:t>
            </a:r>
            <a:r>
              <a:rPr lang="nb-NO" baseline="30000" dirty="0" err="1"/>
              <a:t>amb</a:t>
            </a:r>
            <a:endParaRPr lang="nb-NO" baseline="30000" dirty="0"/>
          </a:p>
        </p:txBody>
      </p:sp>
      <p:sp>
        <p:nvSpPr>
          <p:cNvPr id="21" name="TextBox 35">
            <a:extLst>
              <a:ext uri="{FF2B5EF4-FFF2-40B4-BE49-F238E27FC236}">
                <a16:creationId xmlns:a16="http://schemas.microsoft.com/office/drawing/2014/main" id="{017ACD9A-99C5-4A87-879F-5270A41F303D}"/>
              </a:ext>
            </a:extLst>
          </p:cNvPr>
          <p:cNvSpPr txBox="1">
            <a:spLocks noChangeArrowheads="1"/>
          </p:cNvSpPr>
          <p:nvPr/>
        </p:nvSpPr>
        <p:spPr bwMode="auto">
          <a:xfrm>
            <a:off x="2129108" y="2946445"/>
            <a:ext cx="96949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nb-NO" sz="1350" dirty="0"/>
              <a:t>y=T</a:t>
            </a:r>
          </a:p>
        </p:txBody>
      </p:sp>
      <p:sp>
        <p:nvSpPr>
          <p:cNvPr id="22" name="TextBox 21">
            <a:extLst>
              <a:ext uri="{FF2B5EF4-FFF2-40B4-BE49-F238E27FC236}">
                <a16:creationId xmlns:a16="http://schemas.microsoft.com/office/drawing/2014/main" id="{F46CCDF1-B690-473E-93E2-02E5679EFE1B}"/>
              </a:ext>
            </a:extLst>
          </p:cNvPr>
          <p:cNvSpPr txBox="1"/>
          <p:nvPr/>
        </p:nvSpPr>
        <p:spPr>
          <a:xfrm>
            <a:off x="-67105" y="-88442"/>
            <a:ext cx="2034916" cy="400110"/>
          </a:xfrm>
          <a:prstGeom prst="rect">
            <a:avLst/>
          </a:prstGeom>
          <a:noFill/>
        </p:spPr>
        <p:txBody>
          <a:bodyPr wrap="none" rtlCol="0">
            <a:spAutoFit/>
          </a:bodyPr>
          <a:lstStyle/>
          <a:p>
            <a:r>
              <a:rPr lang="nb-NO" sz="2000" dirty="0">
                <a:highlight>
                  <a:srgbClr val="FFFF00"/>
                </a:highlight>
              </a:rPr>
              <a:t>MV-MV </a:t>
            </a:r>
            <a:r>
              <a:rPr lang="nb-NO" sz="2000" dirty="0" err="1">
                <a:highlight>
                  <a:srgbClr val="FFFF00"/>
                </a:highlight>
              </a:rPr>
              <a:t>switching</a:t>
            </a:r>
            <a:endParaRPr lang="nb-NO" sz="2000" dirty="0">
              <a:highlight>
                <a:srgbClr val="FFFF00"/>
              </a:highlight>
            </a:endParaRPr>
          </a:p>
        </p:txBody>
      </p:sp>
    </p:spTree>
    <p:extLst>
      <p:ext uri="{BB962C8B-B14F-4D97-AF65-F5344CB8AC3E}">
        <p14:creationId xmlns:p14="http://schemas.microsoft.com/office/powerpoint/2010/main" val="3455942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3A0D7A16-B9E7-49F2-8535-B8114E6EE686}"/>
              </a:ext>
            </a:extLst>
          </p:cNvPr>
          <p:cNvSpPr>
            <a:spLocks noGrp="1"/>
          </p:cNvSpPr>
          <p:nvPr>
            <p:ph type="title"/>
          </p:nvPr>
        </p:nvSpPr>
        <p:spPr>
          <a:xfrm>
            <a:off x="767379" y="224855"/>
            <a:ext cx="8245475" cy="1143000"/>
          </a:xfrm>
        </p:spPr>
        <p:txBody>
          <a:bodyPr/>
          <a:lstStyle/>
          <a:p>
            <a:r>
              <a:rPr lang="nb-NO" altLang="nb-NO" sz="3200" b="1" dirty="0"/>
              <a:t>Alt. 3. Input (</a:t>
            </a:r>
            <a:r>
              <a:rPr lang="nb-NO" altLang="nb-NO" sz="3200" b="1" dirty="0" err="1"/>
              <a:t>valve</a:t>
            </a:r>
            <a:r>
              <a:rPr lang="nb-NO" altLang="nb-NO" sz="3200" b="1" dirty="0"/>
              <a:t>) </a:t>
            </a:r>
            <a:r>
              <a:rPr lang="nb-NO" altLang="nb-NO" sz="3200" b="1" dirty="0" err="1"/>
              <a:t>position</a:t>
            </a:r>
            <a:r>
              <a:rPr lang="nb-NO" altLang="nb-NO" sz="3200" b="1" dirty="0"/>
              <a:t> control (VPC)</a:t>
            </a:r>
          </a:p>
        </p:txBody>
      </p:sp>
      <p:sp>
        <p:nvSpPr>
          <p:cNvPr id="81923" name="Content Placeholder 2">
            <a:extLst>
              <a:ext uri="{FF2B5EF4-FFF2-40B4-BE49-F238E27FC236}">
                <a16:creationId xmlns:a16="http://schemas.microsoft.com/office/drawing/2014/main" id="{36CD1643-BF59-4EFB-A03A-71B67F04CA5D}"/>
              </a:ext>
            </a:extLst>
          </p:cNvPr>
          <p:cNvSpPr>
            <a:spLocks noGrp="1"/>
          </p:cNvSpPr>
          <p:nvPr>
            <p:ph idx="1"/>
          </p:nvPr>
        </p:nvSpPr>
        <p:spPr>
          <a:xfrm>
            <a:off x="1100247" y="3614569"/>
            <a:ext cx="9990887" cy="2924343"/>
          </a:xfrm>
        </p:spPr>
        <p:txBody>
          <a:bodyPr>
            <a:normAutofit/>
          </a:bodyPr>
          <a:lstStyle/>
          <a:p>
            <a:pPr marL="0" indent="0">
              <a:lnSpc>
                <a:spcPct val="110000"/>
              </a:lnSpc>
              <a:spcBef>
                <a:spcPts val="600"/>
              </a:spcBef>
              <a:buNone/>
            </a:pPr>
            <a:r>
              <a:rPr lang="nb-NO" altLang="nb-NO" sz="2000" dirty="0" err="1"/>
              <a:t>Advantage</a:t>
            </a:r>
            <a:r>
              <a:rPr lang="nb-NO" altLang="nb-NO" sz="2000" dirty="0"/>
              <a:t>: </a:t>
            </a:r>
            <a:r>
              <a:rPr lang="nb-NO" altLang="nb-NO" sz="2000" dirty="0" err="1"/>
              <a:t>Always</a:t>
            </a:r>
            <a:r>
              <a:rPr lang="nb-NO" altLang="nb-NO" sz="2000" dirty="0"/>
              <a:t> control output y </a:t>
            </a:r>
            <a:r>
              <a:rPr lang="nb-NO" altLang="nb-NO" sz="2000" dirty="0" err="1"/>
              <a:t>with</a:t>
            </a:r>
            <a:r>
              <a:rPr lang="nb-NO" altLang="nb-NO" sz="2000" dirty="0"/>
              <a:t> same input (u1=MV1)</a:t>
            </a:r>
          </a:p>
          <a:p>
            <a:pPr lvl="1">
              <a:lnSpc>
                <a:spcPct val="110000"/>
              </a:lnSpc>
              <a:spcBef>
                <a:spcPts val="600"/>
              </a:spcBef>
            </a:pPr>
            <a:r>
              <a:rPr lang="nb-NO" altLang="nb-NO" sz="1600" dirty="0"/>
              <a:t>Good </a:t>
            </a:r>
            <a:r>
              <a:rPr lang="nb-NO" altLang="nb-NO" sz="1600" dirty="0" err="1"/>
              <a:t>if</a:t>
            </a:r>
            <a:r>
              <a:rPr lang="nb-NO" altLang="nb-NO" sz="1600" dirty="0"/>
              <a:t> </a:t>
            </a:r>
            <a:r>
              <a:rPr lang="nb-NO" altLang="nb-NO" sz="1600" dirty="0" err="1"/>
              <a:t>tight</a:t>
            </a:r>
            <a:r>
              <a:rPr lang="nb-NO" altLang="nb-NO" sz="1600" dirty="0"/>
              <a:t> control of CV is </a:t>
            </a:r>
            <a:r>
              <a:rPr lang="nb-NO" altLang="nb-NO" sz="1600" dirty="0" err="1"/>
              <a:t>important</a:t>
            </a:r>
            <a:r>
              <a:rPr lang="nb-NO" altLang="nb-NO" sz="1600" dirty="0"/>
              <a:t> and </a:t>
            </a:r>
            <a:r>
              <a:rPr lang="nb-NO" altLang="nb-NO" sz="1600" dirty="0" err="1"/>
              <a:t>cannot</a:t>
            </a:r>
            <a:r>
              <a:rPr lang="nb-NO" altLang="nb-NO" sz="1600" dirty="0"/>
              <a:t> be </a:t>
            </a:r>
            <a:r>
              <a:rPr lang="nb-NO" altLang="nb-NO" sz="1600" dirty="0" err="1"/>
              <a:t>achieved</a:t>
            </a:r>
            <a:r>
              <a:rPr lang="nb-NO" altLang="nb-NO" sz="1600" dirty="0"/>
              <a:t> </a:t>
            </a:r>
            <a:r>
              <a:rPr lang="nb-NO" altLang="nb-NO" sz="1600" dirty="0" err="1"/>
              <a:t>with</a:t>
            </a:r>
            <a:r>
              <a:rPr lang="nb-NO" altLang="nb-NO" sz="1600" dirty="0"/>
              <a:t> u2=MV2 </a:t>
            </a:r>
          </a:p>
          <a:p>
            <a:pPr marL="0" indent="0">
              <a:lnSpc>
                <a:spcPct val="110000"/>
              </a:lnSpc>
              <a:spcBef>
                <a:spcPts val="600"/>
              </a:spcBef>
              <a:buNone/>
            </a:pPr>
            <a:r>
              <a:rPr lang="nb-NO" altLang="nb-NO" sz="2000" dirty="0" err="1"/>
              <a:t>When</a:t>
            </a:r>
            <a:r>
              <a:rPr lang="nb-NO" altLang="nb-NO" sz="2000" dirty="0"/>
              <a:t> u1 </a:t>
            </a:r>
            <a:r>
              <a:rPr lang="nb-NO" altLang="nb-NO" sz="2000" dirty="0" err="1"/>
              <a:t>approaches</a:t>
            </a:r>
            <a:r>
              <a:rPr lang="nb-NO" altLang="nb-NO" sz="2000" dirty="0"/>
              <a:t> </a:t>
            </a:r>
            <a:r>
              <a:rPr lang="nb-NO" altLang="nb-NO" sz="2000" dirty="0" err="1"/>
              <a:t>saturation</a:t>
            </a:r>
            <a:r>
              <a:rPr lang="nb-NO" altLang="nb-NO" sz="2000" dirty="0"/>
              <a:t>: </a:t>
            </a:r>
            <a:r>
              <a:rPr lang="nb-NO" altLang="nb-NO" sz="2000" dirty="0" err="1"/>
              <a:t>Use</a:t>
            </a:r>
            <a:r>
              <a:rPr lang="nb-NO" altLang="nb-NO" sz="2000" dirty="0"/>
              <a:t> u2 to control u1 </a:t>
            </a:r>
            <a:r>
              <a:rPr lang="nb-NO" altLang="nb-NO" sz="2000" dirty="0">
                <a:solidFill>
                  <a:srgbClr val="FF0000"/>
                </a:solidFill>
              </a:rPr>
              <a:t>(VPC)</a:t>
            </a:r>
          </a:p>
          <a:p>
            <a:pPr marL="457200" lvl="1">
              <a:lnSpc>
                <a:spcPct val="110000"/>
              </a:lnSpc>
              <a:spcBef>
                <a:spcPts val="600"/>
              </a:spcBef>
            </a:pPr>
            <a:r>
              <a:rPr lang="nb-NO" altLang="nb-NO" sz="1600" dirty="0" err="1">
                <a:solidFill>
                  <a:srgbClr val="FF0000"/>
                </a:solidFill>
              </a:rPr>
              <a:t>Disadvantages</a:t>
            </a:r>
            <a:r>
              <a:rPr lang="nb-NO" altLang="nb-NO" sz="1600" dirty="0">
                <a:solidFill>
                  <a:srgbClr val="FF0000"/>
                </a:solidFill>
              </a:rPr>
              <a:t>: </a:t>
            </a:r>
            <a:r>
              <a:rPr lang="nb-NO" altLang="nb-NO" sz="1600" dirty="0" err="1">
                <a:solidFill>
                  <a:srgbClr val="FF0000"/>
                </a:solidFill>
              </a:rPr>
              <a:t>E</a:t>
            </a:r>
            <a:r>
              <a:rPr lang="nb-NO" altLang="nb-NO" sz="1600" dirty="0" err="1"/>
              <a:t>comomic</a:t>
            </a:r>
            <a:r>
              <a:rPr lang="nb-NO" altLang="nb-NO" sz="1600" dirty="0"/>
              <a:t> loss </a:t>
            </a:r>
            <a:r>
              <a:rPr lang="nb-NO" altLang="nb-NO" sz="1600" dirty="0" err="1"/>
              <a:t>because</a:t>
            </a:r>
            <a:r>
              <a:rPr lang="nb-NO" altLang="nb-NO" sz="1600" dirty="0"/>
              <a:t> </a:t>
            </a:r>
            <a:r>
              <a:rPr lang="nb-NO" altLang="nb-NO" sz="1600" dirty="0" err="1"/>
              <a:t>we</a:t>
            </a:r>
            <a:r>
              <a:rPr lang="nb-NO" altLang="nb-NO" sz="1600" dirty="0"/>
              <a:t> </a:t>
            </a:r>
            <a:r>
              <a:rPr lang="nb-NO" altLang="nb-NO" sz="1600" dirty="0" err="1"/>
              <a:t>cannot</a:t>
            </a:r>
            <a:r>
              <a:rPr lang="nb-NO" altLang="nb-NO" sz="1600" dirty="0"/>
              <a:t> </a:t>
            </a:r>
            <a:r>
              <a:rPr lang="nb-NO" altLang="nb-NO" sz="1600" dirty="0" err="1"/>
              <a:t>use</a:t>
            </a:r>
            <a:r>
              <a:rPr lang="nb-NO" altLang="nb-NO" sz="1600" dirty="0"/>
              <a:t> full range for u1</a:t>
            </a:r>
          </a:p>
          <a:p>
            <a:pPr marL="457200" lvl="1">
              <a:lnSpc>
                <a:spcPct val="110000"/>
              </a:lnSpc>
              <a:spcBef>
                <a:spcPts val="600"/>
              </a:spcBef>
            </a:pPr>
            <a:r>
              <a:rPr lang="nb-NO" altLang="nb-NO" sz="1600" dirty="0" err="1"/>
              <a:t>Example</a:t>
            </a:r>
            <a:r>
              <a:rPr lang="nb-NO" altLang="nb-NO" sz="1600" dirty="0"/>
              <a:t>: With </a:t>
            </a:r>
            <a:r>
              <a:rPr lang="nb-NO" altLang="nb-NO" sz="1600" dirty="0" err="1"/>
              <a:t>electric</a:t>
            </a:r>
            <a:r>
              <a:rPr lang="nb-NO" altLang="nb-NO" sz="1600" dirty="0"/>
              <a:t> heat (u1=EH) to control </a:t>
            </a:r>
            <a:r>
              <a:rPr lang="nb-NO" altLang="nb-NO" sz="1600" dirty="0" err="1"/>
              <a:t>temperature</a:t>
            </a:r>
            <a:r>
              <a:rPr lang="nb-NO" altLang="nb-NO" sz="1600" dirty="0"/>
              <a:t> (y=T) </a:t>
            </a:r>
            <a:r>
              <a:rPr lang="nb-NO" altLang="nb-NO" sz="1600" dirty="0" err="1"/>
              <a:t>we</a:t>
            </a:r>
            <a:r>
              <a:rPr lang="nb-NO" altLang="nb-NO" sz="1600" dirty="0"/>
              <a:t> </a:t>
            </a:r>
            <a:r>
              <a:rPr lang="nb-NO" altLang="nb-NO" sz="1600" dirty="0" err="1"/>
              <a:t>will</a:t>
            </a:r>
            <a:r>
              <a:rPr lang="nb-NO" altLang="nb-NO" sz="1600" dirty="0"/>
              <a:t> </a:t>
            </a:r>
            <a:r>
              <a:rPr lang="nb-NO" altLang="nb-NO" sz="1600" dirty="0" err="1"/>
              <a:t>use</a:t>
            </a:r>
            <a:r>
              <a:rPr lang="nb-NO" altLang="nb-NO" sz="1600" dirty="0"/>
              <a:t> </a:t>
            </a:r>
            <a:r>
              <a:rPr lang="nb-NO" altLang="nb-NO" sz="1600" dirty="0" err="1"/>
              <a:t>some</a:t>
            </a:r>
            <a:r>
              <a:rPr lang="nb-NO" altLang="nb-NO" sz="1600" dirty="0"/>
              <a:t> heat </a:t>
            </a:r>
            <a:r>
              <a:rPr lang="nb-NO" altLang="nb-NO" sz="1600" dirty="0" err="1"/>
              <a:t>also</a:t>
            </a:r>
            <a:r>
              <a:rPr lang="nb-NO" altLang="nb-NO" sz="1600" dirty="0"/>
              <a:t> in summer </a:t>
            </a:r>
          </a:p>
        </p:txBody>
      </p:sp>
      <p:sp>
        <p:nvSpPr>
          <p:cNvPr id="4" name="Date Placeholder 3">
            <a:extLst>
              <a:ext uri="{FF2B5EF4-FFF2-40B4-BE49-F238E27FC236}">
                <a16:creationId xmlns:a16="http://schemas.microsoft.com/office/drawing/2014/main" id="{4F82FDBF-8222-47B5-BC14-74BF5570ECA5}"/>
              </a:ext>
            </a:extLst>
          </p:cNvPr>
          <p:cNvSpPr>
            <a:spLocks noGrp="1"/>
          </p:cNvSpPr>
          <p:nvPr>
            <p:ph type="dt" sz="quarter" idx="10"/>
          </p:nvPr>
        </p:nvSpPr>
        <p:spPr>
          <a:xfrm>
            <a:off x="838200" y="6356350"/>
            <a:ext cx="2743200"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AB4387A-5C13-814B-9861-E20C1738B473}" type="datetimeFigureOut">
              <a:rPr lang="nb-NO" smtClean="0"/>
              <a:pPr>
                <a:defRPr/>
              </a:pPr>
              <a:t>17.08.2022</a:t>
            </a:fld>
            <a:endParaRPr lang="nn-NO"/>
          </a:p>
        </p:txBody>
      </p:sp>
      <p:sp>
        <p:nvSpPr>
          <p:cNvPr id="5" name="Footer Placeholder 4">
            <a:extLst>
              <a:ext uri="{FF2B5EF4-FFF2-40B4-BE49-F238E27FC236}">
                <a16:creationId xmlns:a16="http://schemas.microsoft.com/office/drawing/2014/main" id="{CA380339-5AF1-46CA-A5C1-A5E5DF7620A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nn-NO" dirty="0"/>
          </a:p>
        </p:txBody>
      </p:sp>
      <p:pic>
        <p:nvPicPr>
          <p:cNvPr id="2" name="Picture 1">
            <a:extLst>
              <a:ext uri="{FF2B5EF4-FFF2-40B4-BE49-F238E27FC236}">
                <a16:creationId xmlns:a16="http://schemas.microsoft.com/office/drawing/2014/main" id="{48DB649F-6F17-4F42-BCF7-AA09C18D11C3}"/>
              </a:ext>
            </a:extLst>
          </p:cNvPr>
          <p:cNvPicPr>
            <a:picLocks noChangeAspect="1"/>
          </p:cNvPicPr>
          <p:nvPr/>
        </p:nvPicPr>
        <p:blipFill>
          <a:blip r:embed="rId2"/>
          <a:stretch>
            <a:fillRect/>
          </a:stretch>
        </p:blipFill>
        <p:spPr>
          <a:xfrm>
            <a:off x="3098217" y="1216735"/>
            <a:ext cx="4800600" cy="2257425"/>
          </a:xfrm>
          <a:prstGeom prst="rect">
            <a:avLst/>
          </a:prstGeom>
        </p:spPr>
      </p:pic>
      <p:sp>
        <p:nvSpPr>
          <p:cNvPr id="3" name="TextBox 2">
            <a:extLst>
              <a:ext uri="{FF2B5EF4-FFF2-40B4-BE49-F238E27FC236}">
                <a16:creationId xmlns:a16="http://schemas.microsoft.com/office/drawing/2014/main" id="{D77E1A3B-1B21-4453-8202-2044E19B3AFC}"/>
              </a:ext>
            </a:extLst>
          </p:cNvPr>
          <p:cNvSpPr txBox="1"/>
          <p:nvPr/>
        </p:nvSpPr>
        <p:spPr>
          <a:xfrm>
            <a:off x="5400338" y="2236341"/>
            <a:ext cx="566181" cy="369332"/>
          </a:xfrm>
          <a:prstGeom prst="rect">
            <a:avLst/>
          </a:prstGeom>
          <a:noFill/>
        </p:spPr>
        <p:txBody>
          <a:bodyPr wrap="none" rtlCol="0">
            <a:spAutoFit/>
          </a:bodyPr>
          <a:lstStyle/>
          <a:p>
            <a:r>
              <a:rPr lang="nb-NO" b="1" dirty="0">
                <a:solidFill>
                  <a:srgbClr val="FF0000"/>
                </a:solidFill>
              </a:rPr>
              <a:t>VPC</a:t>
            </a:r>
          </a:p>
        </p:txBody>
      </p:sp>
      <p:sp>
        <p:nvSpPr>
          <p:cNvPr id="8" name="TextBox 7">
            <a:extLst>
              <a:ext uri="{FF2B5EF4-FFF2-40B4-BE49-F238E27FC236}">
                <a16:creationId xmlns:a16="http://schemas.microsoft.com/office/drawing/2014/main" id="{FEA35BE9-4CAD-45D1-A3FB-4E3FCF343C5C}"/>
              </a:ext>
            </a:extLst>
          </p:cNvPr>
          <p:cNvSpPr txBox="1"/>
          <p:nvPr/>
        </p:nvSpPr>
        <p:spPr>
          <a:xfrm>
            <a:off x="-67105" y="-88442"/>
            <a:ext cx="2034916" cy="400110"/>
          </a:xfrm>
          <a:prstGeom prst="rect">
            <a:avLst/>
          </a:prstGeom>
          <a:noFill/>
        </p:spPr>
        <p:txBody>
          <a:bodyPr wrap="none" rtlCol="0">
            <a:spAutoFit/>
          </a:bodyPr>
          <a:lstStyle/>
          <a:p>
            <a:r>
              <a:rPr lang="nb-NO" sz="2000" dirty="0">
                <a:highlight>
                  <a:srgbClr val="FFFF00"/>
                </a:highlight>
              </a:rPr>
              <a:t>MV-MV </a:t>
            </a:r>
            <a:r>
              <a:rPr lang="nb-NO" sz="2000" dirty="0" err="1">
                <a:highlight>
                  <a:srgbClr val="FFFF00"/>
                </a:highlight>
              </a:rPr>
              <a:t>switching</a:t>
            </a:r>
            <a:endParaRPr lang="nb-NO" sz="2000" dirty="0">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51189-864F-459F-B01E-2ADB95AC7714}"/>
              </a:ext>
            </a:extLst>
          </p:cNvPr>
          <p:cNvSpPr>
            <a:spLocks noGrp="1"/>
          </p:cNvSpPr>
          <p:nvPr>
            <p:ph idx="1"/>
          </p:nvPr>
        </p:nvSpPr>
        <p:spPr>
          <a:xfrm>
            <a:off x="838200" y="1825625"/>
            <a:ext cx="11353800" cy="4690982"/>
          </a:xfrm>
        </p:spPr>
        <p:txBody>
          <a:bodyPr>
            <a:normAutofit/>
          </a:bodyPr>
          <a:lstStyle/>
          <a:p>
            <a:r>
              <a:rPr lang="nb-NO" dirty="0" err="1">
                <a:solidFill>
                  <a:schemeClr val="tx1"/>
                </a:solidFill>
              </a:rPr>
              <a:t>Many</a:t>
            </a:r>
            <a:r>
              <a:rPr lang="nb-NO" dirty="0">
                <a:solidFill>
                  <a:schemeClr val="tx1"/>
                </a:solidFill>
              </a:rPr>
              <a:t> CVs </a:t>
            </a:r>
            <a:r>
              <a:rPr lang="nb-NO" dirty="0" err="1">
                <a:solidFill>
                  <a:schemeClr val="tx1"/>
                </a:solidFill>
              </a:rPr>
              <a:t>paired</a:t>
            </a:r>
            <a:r>
              <a:rPr lang="nb-NO" dirty="0">
                <a:solidFill>
                  <a:schemeClr val="tx1"/>
                </a:solidFill>
              </a:rPr>
              <a:t> </a:t>
            </a:r>
            <a:r>
              <a:rPr lang="nb-NO" dirty="0" err="1">
                <a:solidFill>
                  <a:schemeClr val="tx1"/>
                </a:solidFill>
              </a:rPr>
              <a:t>with</a:t>
            </a:r>
            <a:r>
              <a:rPr lang="nb-NO" dirty="0">
                <a:solidFill>
                  <a:schemeClr val="tx1"/>
                </a:solidFill>
              </a:rPr>
              <a:t> </a:t>
            </a:r>
            <a:r>
              <a:rPr lang="nb-NO" dirty="0" err="1">
                <a:solidFill>
                  <a:schemeClr val="tx1"/>
                </a:solidFill>
              </a:rPr>
              <a:t>one</a:t>
            </a:r>
            <a:r>
              <a:rPr lang="nb-NO" dirty="0">
                <a:solidFill>
                  <a:schemeClr val="tx1"/>
                </a:solidFill>
              </a:rPr>
              <a:t> MV.</a:t>
            </a:r>
          </a:p>
          <a:p>
            <a:r>
              <a:rPr lang="nb-NO" dirty="0" err="1">
                <a:solidFill>
                  <a:schemeClr val="tx1"/>
                </a:solidFill>
              </a:rPr>
              <a:t>But</a:t>
            </a:r>
            <a:r>
              <a:rPr lang="nb-NO" dirty="0">
                <a:solidFill>
                  <a:schemeClr val="tx1"/>
                </a:solidFill>
              </a:rPr>
              <a:t> </a:t>
            </a:r>
            <a:r>
              <a:rPr lang="nb-NO" dirty="0" err="1">
                <a:solidFill>
                  <a:schemeClr val="tx1"/>
                </a:solidFill>
              </a:rPr>
              <a:t>only</a:t>
            </a:r>
            <a:r>
              <a:rPr lang="nb-NO" dirty="0">
                <a:solidFill>
                  <a:schemeClr val="tx1"/>
                </a:solidFill>
              </a:rPr>
              <a:t> </a:t>
            </a:r>
            <a:r>
              <a:rPr lang="nb-NO" dirty="0" err="1">
                <a:solidFill>
                  <a:schemeClr val="tx1"/>
                </a:solidFill>
              </a:rPr>
              <a:t>one</a:t>
            </a:r>
            <a:r>
              <a:rPr lang="nb-NO" dirty="0">
                <a:solidFill>
                  <a:schemeClr val="tx1"/>
                </a:solidFill>
              </a:rPr>
              <a:t> CV </a:t>
            </a:r>
            <a:r>
              <a:rPr lang="nb-NO" dirty="0" err="1">
                <a:solidFill>
                  <a:schemeClr val="tx1"/>
                </a:solidFill>
              </a:rPr>
              <a:t>controlled</a:t>
            </a:r>
            <a:r>
              <a:rPr lang="nb-NO" dirty="0">
                <a:solidFill>
                  <a:schemeClr val="tx1"/>
                </a:solidFill>
              </a:rPr>
              <a:t> at a  time.</a:t>
            </a:r>
          </a:p>
          <a:p>
            <a:r>
              <a:rPr lang="nb-NO" dirty="0" err="1">
                <a:solidFill>
                  <a:schemeClr val="tx1"/>
                </a:solidFill>
              </a:rPr>
              <a:t>Use</a:t>
            </a:r>
            <a:r>
              <a:rPr lang="nb-NO" dirty="0">
                <a:solidFill>
                  <a:schemeClr val="tx1"/>
                </a:solidFill>
              </a:rPr>
              <a:t>: Max or Min </a:t>
            </a:r>
            <a:r>
              <a:rPr lang="nb-NO" dirty="0" err="1">
                <a:solidFill>
                  <a:schemeClr val="tx1"/>
                </a:solidFill>
              </a:rPr>
              <a:t>selector</a:t>
            </a:r>
            <a:endParaRPr lang="nb-NO" dirty="0">
              <a:solidFill>
                <a:schemeClr val="tx1"/>
              </a:solidFill>
            </a:endParaRPr>
          </a:p>
          <a:p>
            <a:pPr marL="0" indent="0">
              <a:buNone/>
            </a:pPr>
            <a:endParaRPr lang="nb-NO" dirty="0">
              <a:solidFill>
                <a:schemeClr val="tx1"/>
              </a:solidFill>
            </a:endParaRPr>
          </a:p>
          <a:p>
            <a:pPr marL="0" indent="0">
              <a:buNone/>
            </a:pPr>
            <a:endParaRPr lang="nb-NO" dirty="0">
              <a:solidFill>
                <a:schemeClr val="tx1"/>
              </a:solidFill>
            </a:endParaRPr>
          </a:p>
          <a:p>
            <a:pPr marL="0" indent="0">
              <a:buNone/>
            </a:pPr>
            <a:endParaRPr lang="nb-NO" dirty="0">
              <a:solidFill>
                <a:schemeClr val="tx1"/>
              </a:solidFill>
            </a:endParaRPr>
          </a:p>
          <a:p>
            <a:endParaRPr lang="en-US" sz="2000" dirty="0"/>
          </a:p>
          <a:p>
            <a:r>
              <a:rPr lang="en-US" sz="2000" dirty="0"/>
              <a:t>Sometimes called “override”</a:t>
            </a:r>
          </a:p>
          <a:p>
            <a:r>
              <a:rPr lang="en-US" sz="2000" dirty="0"/>
              <a:t>Selector is generally on MV (compare output from many controllers)</a:t>
            </a:r>
          </a:p>
        </p:txBody>
      </p:sp>
      <p:grpSp>
        <p:nvGrpSpPr>
          <p:cNvPr id="24" name="Group 23">
            <a:extLst>
              <a:ext uri="{FF2B5EF4-FFF2-40B4-BE49-F238E27FC236}">
                <a16:creationId xmlns:a16="http://schemas.microsoft.com/office/drawing/2014/main" id="{8C1D647F-F6D2-498A-AB4A-19816D97A802}"/>
              </a:ext>
            </a:extLst>
          </p:cNvPr>
          <p:cNvGrpSpPr/>
          <p:nvPr/>
        </p:nvGrpSpPr>
        <p:grpSpPr>
          <a:xfrm>
            <a:off x="7708620" y="1345680"/>
            <a:ext cx="1627371" cy="519431"/>
            <a:chOff x="8063279" y="889729"/>
            <a:chExt cx="2169828" cy="692574"/>
          </a:xfrm>
        </p:grpSpPr>
        <p:sp>
          <p:nvSpPr>
            <p:cNvPr id="18" name="Rectangle 17">
              <a:extLst>
                <a:ext uri="{FF2B5EF4-FFF2-40B4-BE49-F238E27FC236}">
                  <a16:creationId xmlns:a16="http://schemas.microsoft.com/office/drawing/2014/main" id="{F2E8DA65-C393-406E-8409-8B3AF94BDC68}"/>
                </a:ext>
              </a:extLst>
            </p:cNvPr>
            <p:cNvSpPr/>
            <p:nvPr/>
          </p:nvSpPr>
          <p:spPr>
            <a:xfrm>
              <a:off x="8563698" y="889729"/>
              <a:ext cx="1158240" cy="69257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350" dirty="0">
                  <a:solidFill>
                    <a:srgbClr val="FF0000"/>
                  </a:solidFill>
                </a:rPr>
                <a:t>Process</a:t>
              </a:r>
            </a:p>
          </p:txBody>
        </p:sp>
        <p:cxnSp>
          <p:nvCxnSpPr>
            <p:cNvPr id="19" name="Straight Arrow Connector 18">
              <a:extLst>
                <a:ext uri="{FF2B5EF4-FFF2-40B4-BE49-F238E27FC236}">
                  <a16:creationId xmlns:a16="http://schemas.microsoft.com/office/drawing/2014/main" id="{7A48B706-4928-435A-82E6-34169AC6977D}"/>
                </a:ext>
              </a:extLst>
            </p:cNvPr>
            <p:cNvCxnSpPr/>
            <p:nvPr/>
          </p:nvCxnSpPr>
          <p:spPr>
            <a:xfrm>
              <a:off x="9721938" y="1055893"/>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D1612EA7-8CFD-46A0-916A-2BD37F6C09AC}"/>
                </a:ext>
              </a:extLst>
            </p:cNvPr>
            <p:cNvCxnSpPr/>
            <p:nvPr/>
          </p:nvCxnSpPr>
          <p:spPr>
            <a:xfrm>
              <a:off x="9721938" y="1343813"/>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8E5BB1C-2AA6-44B5-BD38-C4831577B9AB}"/>
                </a:ext>
              </a:extLst>
            </p:cNvPr>
            <p:cNvCxnSpPr/>
            <p:nvPr/>
          </p:nvCxnSpPr>
          <p:spPr>
            <a:xfrm>
              <a:off x="9732688" y="1477617"/>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5E5316A-4B4E-4B3F-B46E-42002029D9F8}"/>
                </a:ext>
              </a:extLst>
            </p:cNvPr>
            <p:cNvCxnSpPr/>
            <p:nvPr/>
          </p:nvCxnSpPr>
          <p:spPr>
            <a:xfrm>
              <a:off x="8063279" y="1282397"/>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CDF21CD7-E6B3-4785-B2FC-4125F13F8AFA}"/>
                </a:ext>
              </a:extLst>
            </p:cNvPr>
            <p:cNvCxnSpPr/>
            <p:nvPr/>
          </p:nvCxnSpPr>
          <p:spPr>
            <a:xfrm>
              <a:off x="9721938" y="1187351"/>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6" name="Rectangle 2">
            <a:extLst>
              <a:ext uri="{FF2B5EF4-FFF2-40B4-BE49-F238E27FC236}">
                <a16:creationId xmlns:a16="http://schemas.microsoft.com/office/drawing/2014/main" id="{31B3CC45-F0F2-461B-B441-288625E86CA7}"/>
              </a:ext>
            </a:extLst>
          </p:cNvPr>
          <p:cNvSpPr>
            <a:spLocks noGrp="1" noChangeArrowheads="1"/>
          </p:cNvSpPr>
          <p:nvPr>
            <p:ph type="title"/>
          </p:nvPr>
        </p:nvSpPr>
        <p:spPr>
          <a:xfrm>
            <a:off x="1124009" y="440366"/>
            <a:ext cx="9832462" cy="857250"/>
          </a:xfrm>
        </p:spPr>
        <p:txBody>
          <a:bodyPr>
            <a:normAutofit/>
          </a:bodyPr>
          <a:lstStyle/>
          <a:p>
            <a:r>
              <a:rPr lang="en-US" altLang="nb-NO" dirty="0">
                <a:solidFill>
                  <a:srgbClr val="FF0000"/>
                </a:solidFill>
                <a:highlight>
                  <a:srgbClr val="FFFF00"/>
                </a:highlight>
              </a:rPr>
              <a:t>CV-CV switching</a:t>
            </a:r>
            <a:r>
              <a:rPr lang="en-US" altLang="nb-NO" dirty="0">
                <a:solidFill>
                  <a:srgbClr val="FF0000"/>
                </a:solidFill>
              </a:rPr>
              <a:t>: Use selectors </a:t>
            </a:r>
            <a:r>
              <a:rPr lang="en-US" altLang="nb-NO" sz="3600" dirty="0">
                <a:solidFill>
                  <a:srgbClr val="FF0000"/>
                </a:solidFill>
              </a:rPr>
              <a:t>(only* option!)</a:t>
            </a:r>
            <a:endParaRPr lang="en-US" altLang="nb-NO" dirty="0">
              <a:solidFill>
                <a:srgbClr val="FF0000"/>
              </a:solidFill>
            </a:endParaRPr>
          </a:p>
        </p:txBody>
      </p:sp>
      <p:sp>
        <p:nvSpPr>
          <p:cNvPr id="2" name="TextBox 1">
            <a:extLst>
              <a:ext uri="{FF2B5EF4-FFF2-40B4-BE49-F238E27FC236}">
                <a16:creationId xmlns:a16="http://schemas.microsoft.com/office/drawing/2014/main" id="{F37F080F-64C6-4E8E-9774-6F31FA316D07}"/>
              </a:ext>
            </a:extLst>
          </p:cNvPr>
          <p:cNvSpPr txBox="1"/>
          <p:nvPr/>
        </p:nvSpPr>
        <p:spPr>
          <a:xfrm>
            <a:off x="6448698" y="3816628"/>
            <a:ext cx="3093091" cy="369332"/>
          </a:xfrm>
          <a:prstGeom prst="rect">
            <a:avLst/>
          </a:prstGeom>
          <a:noFill/>
        </p:spPr>
        <p:txBody>
          <a:bodyPr wrap="none" rtlCol="0">
            <a:spAutoFit/>
          </a:bodyPr>
          <a:lstStyle/>
          <a:p>
            <a:r>
              <a:rPr lang="nb-NO" dirty="0"/>
              <a:t>Note: </a:t>
            </a:r>
            <a:r>
              <a:rPr lang="nb-NO" dirty="0" err="1"/>
              <a:t>Selectors</a:t>
            </a:r>
            <a:r>
              <a:rPr lang="nb-NO" dirty="0"/>
              <a:t> </a:t>
            </a:r>
            <a:r>
              <a:rPr lang="nb-NO" dirty="0" err="1"/>
              <a:t>are</a:t>
            </a:r>
            <a:r>
              <a:rPr lang="nb-NO" dirty="0"/>
              <a:t> </a:t>
            </a:r>
            <a:r>
              <a:rPr lang="nb-NO" dirty="0" err="1"/>
              <a:t>logic</a:t>
            </a:r>
            <a:r>
              <a:rPr lang="nb-NO" dirty="0"/>
              <a:t> </a:t>
            </a:r>
            <a:r>
              <a:rPr lang="nb-NO" dirty="0" err="1"/>
              <a:t>blocks</a:t>
            </a:r>
            <a:endParaRPr lang="nb-NO" dirty="0"/>
          </a:p>
        </p:txBody>
      </p:sp>
      <p:grpSp>
        <p:nvGrpSpPr>
          <p:cNvPr id="25" name="Group 24">
            <a:extLst>
              <a:ext uri="{FF2B5EF4-FFF2-40B4-BE49-F238E27FC236}">
                <a16:creationId xmlns:a16="http://schemas.microsoft.com/office/drawing/2014/main" id="{2A865028-7CD0-47EB-8FF8-D719D013B163}"/>
              </a:ext>
            </a:extLst>
          </p:cNvPr>
          <p:cNvGrpSpPr/>
          <p:nvPr/>
        </p:nvGrpSpPr>
        <p:grpSpPr>
          <a:xfrm>
            <a:off x="3427789" y="3429000"/>
            <a:ext cx="2012543" cy="439410"/>
            <a:chOff x="3375064" y="5960383"/>
            <a:chExt cx="2012543" cy="439410"/>
          </a:xfrm>
        </p:grpSpPr>
        <p:sp>
          <p:nvSpPr>
            <p:cNvPr id="27" name="Rectangle 26">
              <a:extLst>
                <a:ext uri="{FF2B5EF4-FFF2-40B4-BE49-F238E27FC236}">
                  <a16:creationId xmlns:a16="http://schemas.microsoft.com/office/drawing/2014/main" id="{70E435A9-4058-4C87-B3C1-1FB29571A283}"/>
                </a:ext>
              </a:extLst>
            </p:cNvPr>
            <p:cNvSpPr/>
            <p:nvPr/>
          </p:nvSpPr>
          <p:spPr>
            <a:xfrm>
              <a:off x="3375064" y="5960383"/>
              <a:ext cx="482352" cy="4302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&gt;</a:t>
              </a:r>
            </a:p>
          </p:txBody>
        </p:sp>
        <p:sp>
          <p:nvSpPr>
            <p:cNvPr id="28" name="Rectangle 27">
              <a:extLst>
                <a:ext uri="{FF2B5EF4-FFF2-40B4-BE49-F238E27FC236}">
                  <a16:creationId xmlns:a16="http://schemas.microsoft.com/office/drawing/2014/main" id="{814192C5-FE87-445A-8484-E525FD9A3C1A}"/>
                </a:ext>
              </a:extLst>
            </p:cNvPr>
            <p:cNvSpPr/>
            <p:nvPr/>
          </p:nvSpPr>
          <p:spPr>
            <a:xfrm>
              <a:off x="4122821" y="5969556"/>
              <a:ext cx="482352" cy="4302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tx1"/>
                  </a:solidFill>
                </a:rPr>
                <a:t>MAX</a:t>
              </a:r>
            </a:p>
          </p:txBody>
        </p:sp>
        <p:sp>
          <p:nvSpPr>
            <p:cNvPr id="29" name="TextBox 28">
              <a:extLst>
                <a:ext uri="{FF2B5EF4-FFF2-40B4-BE49-F238E27FC236}">
                  <a16:creationId xmlns:a16="http://schemas.microsoft.com/office/drawing/2014/main" id="{9F098E9F-3FAB-4F6E-9BB8-F6105B43BAE3}"/>
                </a:ext>
              </a:extLst>
            </p:cNvPr>
            <p:cNvSpPr txBox="1"/>
            <p:nvPr/>
          </p:nvSpPr>
          <p:spPr>
            <a:xfrm>
              <a:off x="3851920" y="6021288"/>
              <a:ext cx="300082" cy="369332"/>
            </a:xfrm>
            <a:prstGeom prst="rect">
              <a:avLst/>
            </a:prstGeom>
            <a:noFill/>
          </p:spPr>
          <p:txBody>
            <a:bodyPr wrap="none" rtlCol="0">
              <a:spAutoFit/>
            </a:bodyPr>
            <a:lstStyle/>
            <a:p>
              <a:r>
                <a:rPr lang="nb-NO" dirty="0"/>
                <a:t>=</a:t>
              </a:r>
            </a:p>
          </p:txBody>
        </p:sp>
        <p:sp>
          <p:nvSpPr>
            <p:cNvPr id="30" name="Rectangle 29">
              <a:extLst>
                <a:ext uri="{FF2B5EF4-FFF2-40B4-BE49-F238E27FC236}">
                  <a16:creationId xmlns:a16="http://schemas.microsoft.com/office/drawing/2014/main" id="{1443AD57-F6E1-4ED7-81F4-E62646063B34}"/>
                </a:ext>
              </a:extLst>
            </p:cNvPr>
            <p:cNvSpPr/>
            <p:nvPr/>
          </p:nvSpPr>
          <p:spPr>
            <a:xfrm>
              <a:off x="4905255" y="5969556"/>
              <a:ext cx="482352" cy="4302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tx1"/>
                  </a:solidFill>
                </a:rPr>
                <a:t>HS</a:t>
              </a:r>
            </a:p>
          </p:txBody>
        </p:sp>
        <p:sp>
          <p:nvSpPr>
            <p:cNvPr id="31" name="TextBox 30">
              <a:extLst>
                <a:ext uri="{FF2B5EF4-FFF2-40B4-BE49-F238E27FC236}">
                  <a16:creationId xmlns:a16="http://schemas.microsoft.com/office/drawing/2014/main" id="{125EECFF-F971-4A22-B86B-F1FC7CE8585C}"/>
                </a:ext>
              </a:extLst>
            </p:cNvPr>
            <p:cNvSpPr txBox="1"/>
            <p:nvPr/>
          </p:nvSpPr>
          <p:spPr>
            <a:xfrm>
              <a:off x="4605173" y="6014721"/>
              <a:ext cx="300082" cy="369332"/>
            </a:xfrm>
            <a:prstGeom prst="rect">
              <a:avLst/>
            </a:prstGeom>
            <a:noFill/>
          </p:spPr>
          <p:txBody>
            <a:bodyPr wrap="none" rtlCol="0">
              <a:spAutoFit/>
            </a:bodyPr>
            <a:lstStyle/>
            <a:p>
              <a:r>
                <a:rPr lang="nb-NO" dirty="0"/>
                <a:t>=</a:t>
              </a:r>
            </a:p>
          </p:txBody>
        </p:sp>
      </p:grpSp>
      <p:grpSp>
        <p:nvGrpSpPr>
          <p:cNvPr id="32" name="Group 31">
            <a:extLst>
              <a:ext uri="{FF2B5EF4-FFF2-40B4-BE49-F238E27FC236}">
                <a16:creationId xmlns:a16="http://schemas.microsoft.com/office/drawing/2014/main" id="{9FF2CE30-879A-438C-A22B-5C73D5CAB442}"/>
              </a:ext>
            </a:extLst>
          </p:cNvPr>
          <p:cNvGrpSpPr/>
          <p:nvPr/>
        </p:nvGrpSpPr>
        <p:grpSpPr>
          <a:xfrm>
            <a:off x="3427789" y="4128192"/>
            <a:ext cx="2049053" cy="440325"/>
            <a:chOff x="3203848" y="5974429"/>
            <a:chExt cx="2049053" cy="440325"/>
          </a:xfrm>
        </p:grpSpPr>
        <p:sp>
          <p:nvSpPr>
            <p:cNvPr id="33" name="Rectangle 32">
              <a:extLst>
                <a:ext uri="{FF2B5EF4-FFF2-40B4-BE49-F238E27FC236}">
                  <a16:creationId xmlns:a16="http://schemas.microsoft.com/office/drawing/2014/main" id="{B3AD3AEA-44CF-47A1-813C-52D04BBEEC07}"/>
                </a:ext>
              </a:extLst>
            </p:cNvPr>
            <p:cNvSpPr/>
            <p:nvPr/>
          </p:nvSpPr>
          <p:spPr>
            <a:xfrm>
              <a:off x="3203848" y="5977259"/>
              <a:ext cx="482352" cy="4302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&lt;</a:t>
              </a:r>
            </a:p>
          </p:txBody>
        </p:sp>
        <p:sp>
          <p:nvSpPr>
            <p:cNvPr id="34" name="Rectangle 33">
              <a:extLst>
                <a:ext uri="{FF2B5EF4-FFF2-40B4-BE49-F238E27FC236}">
                  <a16:creationId xmlns:a16="http://schemas.microsoft.com/office/drawing/2014/main" id="{173A1A56-6626-4B28-A9A6-1D3BE09E063C}"/>
                </a:ext>
              </a:extLst>
            </p:cNvPr>
            <p:cNvSpPr/>
            <p:nvPr/>
          </p:nvSpPr>
          <p:spPr>
            <a:xfrm>
              <a:off x="3966554" y="5974429"/>
              <a:ext cx="482352" cy="4403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tx1"/>
                  </a:solidFill>
                </a:rPr>
                <a:t>MIN</a:t>
              </a:r>
            </a:p>
          </p:txBody>
        </p:sp>
        <p:sp>
          <p:nvSpPr>
            <p:cNvPr id="35" name="TextBox 34">
              <a:extLst>
                <a:ext uri="{FF2B5EF4-FFF2-40B4-BE49-F238E27FC236}">
                  <a16:creationId xmlns:a16="http://schemas.microsoft.com/office/drawing/2014/main" id="{696027E2-A651-44FB-A0AA-ADE979D0F9A4}"/>
                </a:ext>
              </a:extLst>
            </p:cNvPr>
            <p:cNvSpPr txBox="1"/>
            <p:nvPr/>
          </p:nvSpPr>
          <p:spPr>
            <a:xfrm>
              <a:off x="3666472" y="6001530"/>
              <a:ext cx="300082" cy="369332"/>
            </a:xfrm>
            <a:prstGeom prst="rect">
              <a:avLst/>
            </a:prstGeom>
            <a:noFill/>
          </p:spPr>
          <p:txBody>
            <a:bodyPr wrap="none" rtlCol="0">
              <a:spAutoFit/>
            </a:bodyPr>
            <a:lstStyle/>
            <a:p>
              <a:r>
                <a:rPr lang="nb-NO" dirty="0"/>
                <a:t>=</a:t>
              </a:r>
            </a:p>
          </p:txBody>
        </p:sp>
        <p:sp>
          <p:nvSpPr>
            <p:cNvPr id="36" name="Rectangle 35">
              <a:extLst>
                <a:ext uri="{FF2B5EF4-FFF2-40B4-BE49-F238E27FC236}">
                  <a16:creationId xmlns:a16="http://schemas.microsoft.com/office/drawing/2014/main" id="{584D2B55-E7D7-47CB-8117-0A2B6132AD11}"/>
                </a:ext>
              </a:extLst>
            </p:cNvPr>
            <p:cNvSpPr/>
            <p:nvPr/>
          </p:nvSpPr>
          <p:spPr>
            <a:xfrm>
              <a:off x="4770549" y="5974429"/>
              <a:ext cx="482352" cy="4302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dirty="0">
                  <a:solidFill>
                    <a:schemeClr val="tx1"/>
                  </a:solidFill>
                  <a:highlight>
                    <a:srgbClr val="FFFF00"/>
                  </a:highlight>
                </a:rPr>
                <a:t>LS</a:t>
              </a:r>
            </a:p>
          </p:txBody>
        </p:sp>
        <p:sp>
          <p:nvSpPr>
            <p:cNvPr id="37" name="TextBox 36">
              <a:extLst>
                <a:ext uri="{FF2B5EF4-FFF2-40B4-BE49-F238E27FC236}">
                  <a16:creationId xmlns:a16="http://schemas.microsoft.com/office/drawing/2014/main" id="{11BAAC85-B727-4261-AC31-9622A89D47B2}"/>
                </a:ext>
              </a:extLst>
            </p:cNvPr>
            <p:cNvSpPr txBox="1"/>
            <p:nvPr/>
          </p:nvSpPr>
          <p:spPr>
            <a:xfrm>
              <a:off x="4448906" y="6009925"/>
              <a:ext cx="300082" cy="369332"/>
            </a:xfrm>
            <a:prstGeom prst="rect">
              <a:avLst/>
            </a:prstGeom>
            <a:noFill/>
          </p:spPr>
          <p:txBody>
            <a:bodyPr wrap="none" rtlCol="0">
              <a:spAutoFit/>
            </a:bodyPr>
            <a:lstStyle/>
            <a:p>
              <a:r>
                <a:rPr lang="nb-NO" dirty="0"/>
                <a:t>=</a:t>
              </a:r>
            </a:p>
          </p:txBody>
        </p:sp>
      </p:grpSp>
      <p:grpSp>
        <p:nvGrpSpPr>
          <p:cNvPr id="5" name="Group 4">
            <a:extLst>
              <a:ext uri="{FF2B5EF4-FFF2-40B4-BE49-F238E27FC236}">
                <a16:creationId xmlns:a16="http://schemas.microsoft.com/office/drawing/2014/main" id="{A3F8C728-45AA-0047-6DC5-EE39FAFC5ABF}"/>
              </a:ext>
            </a:extLst>
          </p:cNvPr>
          <p:cNvGrpSpPr/>
          <p:nvPr/>
        </p:nvGrpSpPr>
        <p:grpSpPr>
          <a:xfrm>
            <a:off x="838200" y="5715420"/>
            <a:ext cx="9408931" cy="773107"/>
            <a:chOff x="838200" y="5666985"/>
            <a:chExt cx="9408931" cy="773107"/>
          </a:xfrm>
        </p:grpSpPr>
        <p:sp>
          <p:nvSpPr>
            <p:cNvPr id="4" name="TextBox 3">
              <a:extLst>
                <a:ext uri="{FF2B5EF4-FFF2-40B4-BE49-F238E27FC236}">
                  <a16:creationId xmlns:a16="http://schemas.microsoft.com/office/drawing/2014/main" id="{3E080D4E-9637-03A8-D03C-CA7BA62C5422}"/>
                </a:ext>
              </a:extLst>
            </p:cNvPr>
            <p:cNvSpPr txBox="1"/>
            <p:nvPr/>
          </p:nvSpPr>
          <p:spPr>
            <a:xfrm>
              <a:off x="838200" y="5666985"/>
              <a:ext cx="9408931" cy="584775"/>
            </a:xfrm>
            <a:prstGeom prst="rect">
              <a:avLst/>
            </a:prstGeom>
            <a:noFill/>
          </p:spPr>
          <p:txBody>
            <a:bodyPr wrap="square" rtlCol="0">
              <a:spAutoFit/>
            </a:bodyPr>
            <a:lstStyle/>
            <a:p>
              <a:r>
                <a:rPr lang="nb-NO" sz="1600" dirty="0"/>
                <a:t>*</a:t>
              </a:r>
              <a:r>
                <a:rPr lang="nb-NO" sz="1600" dirty="0" err="1"/>
                <a:t>Selectors</a:t>
              </a:r>
              <a:r>
                <a:rPr lang="nb-NO" sz="1600" dirty="0"/>
                <a:t> </a:t>
              </a:r>
              <a:r>
                <a:rPr lang="nb-NO" sz="1600" dirty="0" err="1"/>
                <a:t>may</a:t>
              </a:r>
              <a:r>
                <a:rPr lang="nb-NO" sz="1600" dirty="0"/>
                <a:t> be </a:t>
              </a:r>
              <a:r>
                <a:rPr lang="nb-NO" sz="1600" dirty="0" err="1"/>
                <a:t>implemented</a:t>
              </a:r>
              <a:r>
                <a:rPr lang="nb-NO" sz="1600" dirty="0"/>
                <a:t> in </a:t>
              </a:r>
              <a:r>
                <a:rPr lang="nb-NO" sz="1600" dirty="0" err="1"/>
                <a:t>other</a:t>
              </a:r>
              <a:r>
                <a:rPr lang="nb-NO" sz="1600" dirty="0"/>
                <a:t> </a:t>
              </a:r>
              <a:r>
                <a:rPr lang="nb-NO" sz="1600" dirty="0" err="1"/>
                <a:t>ways</a:t>
              </a:r>
              <a:r>
                <a:rPr lang="nb-NO" sz="1600" dirty="0"/>
                <a:t>, for </a:t>
              </a:r>
              <a:r>
                <a:rPr lang="nb-NO" sz="1600" dirty="0" err="1"/>
                <a:t>example</a:t>
              </a:r>
              <a:r>
                <a:rPr lang="nb-NO" sz="1600" dirty="0"/>
                <a:t>, </a:t>
              </a:r>
              <a:r>
                <a:rPr lang="nb-NO" sz="1600" dirty="0" err="1"/>
                <a:t>using</a:t>
              </a:r>
              <a:r>
                <a:rPr lang="nb-NO" sz="1600" dirty="0"/>
                <a:t> «if-</a:t>
              </a:r>
              <a:r>
                <a:rPr lang="nb-NO" sz="1600" dirty="0" err="1"/>
                <a:t>then</a:t>
              </a:r>
              <a:r>
                <a:rPr lang="nb-NO" sz="1600" dirty="0"/>
                <a:t>»-</a:t>
              </a:r>
              <a:r>
                <a:rPr lang="nb-NO" sz="1600" dirty="0" err="1"/>
                <a:t>logic</a:t>
              </a:r>
              <a:r>
                <a:rPr lang="nb-NO" sz="1600" dirty="0"/>
                <a:t>. </a:t>
              </a:r>
            </a:p>
            <a:p>
              <a:r>
                <a:rPr lang="nb-NO" sz="1600" dirty="0"/>
                <a:t>*In </a:t>
              </a:r>
              <a:r>
                <a:rPr lang="nb-NO" sz="1600" dirty="0" err="1"/>
                <a:t>some</a:t>
              </a:r>
              <a:r>
                <a:rPr lang="nb-NO" sz="1600" dirty="0"/>
                <a:t> cases a </a:t>
              </a:r>
              <a:r>
                <a:rPr lang="nb-NO" sz="1600" dirty="0" err="1"/>
                <a:t>max</a:t>
              </a:r>
              <a:r>
                <a:rPr lang="nb-NO" sz="1600" dirty="0"/>
                <a:t>- and min- </a:t>
              </a:r>
              <a:r>
                <a:rPr lang="nb-NO" sz="1600" dirty="0" err="1"/>
                <a:t>selector</a:t>
              </a:r>
              <a:r>
                <a:rPr lang="nb-NO" sz="1600" dirty="0"/>
                <a:t> in series </a:t>
              </a:r>
              <a:r>
                <a:rPr lang="nb-NO" sz="1600" dirty="0" err="1"/>
                <a:t>may</a:t>
              </a:r>
              <a:r>
                <a:rPr lang="nb-NO" sz="1600" dirty="0"/>
                <a:t> be </a:t>
              </a:r>
              <a:r>
                <a:rPr lang="nb-NO" sz="1600" dirty="0" err="1"/>
                <a:t>replaced</a:t>
              </a:r>
              <a:r>
                <a:rPr lang="nb-NO" sz="1600" dirty="0"/>
                <a:t> by a </a:t>
              </a:r>
              <a:r>
                <a:rPr lang="nb-NO" sz="1600" dirty="0" err="1"/>
                <a:t>saturation</a:t>
              </a:r>
              <a:r>
                <a:rPr lang="nb-NO" sz="1600" dirty="0"/>
                <a:t> element</a:t>
              </a:r>
            </a:p>
          </p:txBody>
        </p:sp>
        <p:pic>
          <p:nvPicPr>
            <p:cNvPr id="38" name="Picture 37">
              <a:extLst>
                <a:ext uri="{FF2B5EF4-FFF2-40B4-BE49-F238E27FC236}">
                  <a16:creationId xmlns:a16="http://schemas.microsoft.com/office/drawing/2014/main" id="{65BB8E3B-9D1C-F3A8-E7CD-C3AEE1969C9B}"/>
                </a:ext>
              </a:extLst>
            </p:cNvPr>
            <p:cNvPicPr>
              <a:picLocks noChangeAspect="1"/>
            </p:cNvPicPr>
            <p:nvPr/>
          </p:nvPicPr>
          <p:blipFill>
            <a:blip r:embed="rId2"/>
            <a:stretch>
              <a:fillRect/>
            </a:stretch>
          </p:blipFill>
          <p:spPr>
            <a:xfrm>
              <a:off x="8667091" y="5888240"/>
              <a:ext cx="587171" cy="551852"/>
            </a:xfrm>
            <a:prstGeom prst="rect">
              <a:avLst/>
            </a:prstGeom>
          </p:spPr>
        </p:pic>
      </p:grpSp>
    </p:spTree>
    <p:extLst>
      <p:ext uri="{BB962C8B-B14F-4D97-AF65-F5344CB8AC3E}">
        <p14:creationId xmlns:p14="http://schemas.microsoft.com/office/powerpoint/2010/main" val="3704395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B1E7504-98E1-490B-B6E9-B18723E00EE5}"/>
              </a:ext>
            </a:extLst>
          </p:cNvPr>
          <p:cNvCxnSpPr/>
          <p:nvPr/>
        </p:nvCxnSpPr>
        <p:spPr>
          <a:xfrm>
            <a:off x="5884442" y="3119718"/>
            <a:ext cx="301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B844A2B-0769-4603-BAD6-846617F28916}"/>
              </a:ext>
            </a:extLst>
          </p:cNvPr>
          <p:cNvCxnSpPr>
            <a:cxnSpLocks/>
          </p:cNvCxnSpPr>
          <p:nvPr/>
        </p:nvCxnSpPr>
        <p:spPr>
          <a:xfrm>
            <a:off x="5884442" y="5637007"/>
            <a:ext cx="17642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F3590D-B241-4F63-B11E-42C6EC4DE880}"/>
              </a:ext>
            </a:extLst>
          </p:cNvPr>
          <p:cNvCxnSpPr>
            <a:cxnSpLocks/>
          </p:cNvCxnSpPr>
          <p:nvPr/>
        </p:nvCxnSpPr>
        <p:spPr>
          <a:xfrm>
            <a:off x="7648696" y="4048462"/>
            <a:ext cx="12478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F4BE80-E967-4501-8267-CED365D2C27E}"/>
              </a:ext>
            </a:extLst>
          </p:cNvPr>
          <p:cNvCxnSpPr>
            <a:cxnSpLocks/>
          </p:cNvCxnSpPr>
          <p:nvPr/>
        </p:nvCxnSpPr>
        <p:spPr>
          <a:xfrm>
            <a:off x="7648696" y="4048462"/>
            <a:ext cx="0" cy="1588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C6E6AF-0362-4D9B-ABBE-2ACF12A8B47C}"/>
              </a:ext>
            </a:extLst>
          </p:cNvPr>
          <p:cNvCxnSpPr>
            <a:cxnSpLocks/>
          </p:cNvCxnSpPr>
          <p:nvPr/>
        </p:nvCxnSpPr>
        <p:spPr>
          <a:xfrm>
            <a:off x="8896583" y="3119718"/>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D8DBA2C-E1BD-4A33-AD4A-3711CBC1738E}"/>
              </a:ext>
            </a:extLst>
          </p:cNvPr>
          <p:cNvCxnSpPr>
            <a:cxnSpLocks/>
          </p:cNvCxnSpPr>
          <p:nvPr/>
        </p:nvCxnSpPr>
        <p:spPr>
          <a:xfrm>
            <a:off x="4399887" y="5409303"/>
            <a:ext cx="1486348"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3937FC09-2E51-41D5-AAD6-4342C62906D0}"/>
              </a:ext>
            </a:extLst>
          </p:cNvPr>
          <p:cNvSpPr/>
          <p:nvPr/>
        </p:nvSpPr>
        <p:spPr>
          <a:xfrm rot="1849197">
            <a:off x="5988706" y="4853947"/>
            <a:ext cx="333487" cy="645640"/>
          </a:xfrm>
          <a:custGeom>
            <a:avLst/>
            <a:gdLst>
              <a:gd name="connsiteX0" fmla="*/ 107576 w 333487"/>
              <a:gd name="connsiteY0" fmla="*/ 645487 h 645640"/>
              <a:gd name="connsiteX1" fmla="*/ 172122 w 333487"/>
              <a:gd name="connsiteY1" fmla="*/ 548669 h 645640"/>
              <a:gd name="connsiteX2" fmla="*/ 225910 w 333487"/>
              <a:gd name="connsiteY2" fmla="*/ 494880 h 645640"/>
              <a:gd name="connsiteX3" fmla="*/ 247426 w 333487"/>
              <a:gd name="connsiteY3" fmla="*/ 462607 h 645640"/>
              <a:gd name="connsiteX4" fmla="*/ 279699 w 333487"/>
              <a:gd name="connsiteY4" fmla="*/ 419577 h 645640"/>
              <a:gd name="connsiteX5" fmla="*/ 311972 w 333487"/>
              <a:gd name="connsiteY5" fmla="*/ 365789 h 645640"/>
              <a:gd name="connsiteX6" fmla="*/ 333487 w 333487"/>
              <a:gd name="connsiteY6" fmla="*/ 301243 h 645640"/>
              <a:gd name="connsiteX7" fmla="*/ 290456 w 333487"/>
              <a:gd name="connsiteY7" fmla="*/ 139878 h 645640"/>
              <a:gd name="connsiteX8" fmla="*/ 258183 w 333487"/>
              <a:gd name="connsiteY8" fmla="*/ 129120 h 645640"/>
              <a:gd name="connsiteX9" fmla="*/ 225910 w 333487"/>
              <a:gd name="connsiteY9" fmla="*/ 96847 h 645640"/>
              <a:gd name="connsiteX10" fmla="*/ 193638 w 333487"/>
              <a:gd name="connsiteY10" fmla="*/ 86090 h 645640"/>
              <a:gd name="connsiteX11" fmla="*/ 161365 w 333487"/>
              <a:gd name="connsiteY11" fmla="*/ 64574 h 645640"/>
              <a:gd name="connsiteX12" fmla="*/ 107576 w 333487"/>
              <a:gd name="connsiteY12" fmla="*/ 10786 h 645640"/>
              <a:gd name="connsiteX13" fmla="*/ 32273 w 333487"/>
              <a:gd name="connsiteY13" fmla="*/ 86090 h 645640"/>
              <a:gd name="connsiteX14" fmla="*/ 0 w 333487"/>
              <a:gd name="connsiteY14" fmla="*/ 193666 h 645640"/>
              <a:gd name="connsiteX15" fmla="*/ 10758 w 333487"/>
              <a:gd name="connsiteY15" fmla="*/ 430334 h 645640"/>
              <a:gd name="connsiteX16" fmla="*/ 32273 w 333487"/>
              <a:gd name="connsiteY16" fmla="*/ 462607 h 645640"/>
              <a:gd name="connsiteX17" fmla="*/ 86061 w 333487"/>
              <a:gd name="connsiteY17" fmla="*/ 570184 h 645640"/>
              <a:gd name="connsiteX18" fmla="*/ 107576 w 333487"/>
              <a:gd name="connsiteY18" fmla="*/ 645487 h 64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487" h="645640">
                <a:moveTo>
                  <a:pt x="107576" y="645487"/>
                </a:moveTo>
                <a:cubicBezTo>
                  <a:pt x="121920" y="641901"/>
                  <a:pt x="144540" y="579699"/>
                  <a:pt x="172122" y="548669"/>
                </a:cubicBezTo>
                <a:cubicBezTo>
                  <a:pt x="188968" y="529718"/>
                  <a:pt x="211845" y="515977"/>
                  <a:pt x="225910" y="494880"/>
                </a:cubicBezTo>
                <a:cubicBezTo>
                  <a:pt x="233082" y="484122"/>
                  <a:pt x="239911" y="473128"/>
                  <a:pt x="247426" y="462607"/>
                </a:cubicBezTo>
                <a:cubicBezTo>
                  <a:pt x="257847" y="448017"/>
                  <a:pt x="269754" y="434495"/>
                  <a:pt x="279699" y="419577"/>
                </a:cubicBezTo>
                <a:cubicBezTo>
                  <a:pt x="291297" y="402180"/>
                  <a:pt x="303320" y="384824"/>
                  <a:pt x="311972" y="365789"/>
                </a:cubicBezTo>
                <a:cubicBezTo>
                  <a:pt x="321357" y="345143"/>
                  <a:pt x="333487" y="301243"/>
                  <a:pt x="333487" y="301243"/>
                </a:cubicBezTo>
                <a:cubicBezTo>
                  <a:pt x="327136" y="237735"/>
                  <a:pt x="337506" y="186928"/>
                  <a:pt x="290456" y="139878"/>
                </a:cubicBezTo>
                <a:cubicBezTo>
                  <a:pt x="282438" y="131860"/>
                  <a:pt x="268941" y="132706"/>
                  <a:pt x="258183" y="129120"/>
                </a:cubicBezTo>
                <a:cubicBezTo>
                  <a:pt x="247425" y="118362"/>
                  <a:pt x="238569" y="105286"/>
                  <a:pt x="225910" y="96847"/>
                </a:cubicBezTo>
                <a:cubicBezTo>
                  <a:pt x="216475" y="90557"/>
                  <a:pt x="203780" y="91161"/>
                  <a:pt x="193638" y="86090"/>
                </a:cubicBezTo>
                <a:cubicBezTo>
                  <a:pt x="182074" y="80308"/>
                  <a:pt x="172123" y="71746"/>
                  <a:pt x="161365" y="64574"/>
                </a:cubicBezTo>
                <a:cubicBezTo>
                  <a:pt x="136263" y="-10729"/>
                  <a:pt x="161364" y="-7142"/>
                  <a:pt x="107576" y="10786"/>
                </a:cubicBezTo>
                <a:cubicBezTo>
                  <a:pt x="82475" y="35887"/>
                  <a:pt x="39235" y="51281"/>
                  <a:pt x="32273" y="86090"/>
                </a:cubicBezTo>
                <a:cubicBezTo>
                  <a:pt x="17728" y="158813"/>
                  <a:pt x="28306" y="122901"/>
                  <a:pt x="0" y="193666"/>
                </a:cubicBezTo>
                <a:cubicBezTo>
                  <a:pt x="3586" y="272555"/>
                  <a:pt x="1349" y="351926"/>
                  <a:pt x="10758" y="430334"/>
                </a:cubicBezTo>
                <a:cubicBezTo>
                  <a:pt x="12298" y="443171"/>
                  <a:pt x="26491" y="451043"/>
                  <a:pt x="32273" y="462607"/>
                </a:cubicBezTo>
                <a:cubicBezTo>
                  <a:pt x="70931" y="539924"/>
                  <a:pt x="33699" y="495382"/>
                  <a:pt x="86061" y="570184"/>
                </a:cubicBezTo>
                <a:cubicBezTo>
                  <a:pt x="99228" y="588994"/>
                  <a:pt x="93232" y="649073"/>
                  <a:pt x="107576" y="645487"/>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8" name="Straight Connector 17">
            <a:extLst>
              <a:ext uri="{FF2B5EF4-FFF2-40B4-BE49-F238E27FC236}">
                <a16:creationId xmlns:a16="http://schemas.microsoft.com/office/drawing/2014/main" id="{5C357D62-D90F-4BE9-8464-4CA605088629}"/>
              </a:ext>
            </a:extLst>
          </p:cNvPr>
          <p:cNvCxnSpPr>
            <a:cxnSpLocks/>
          </p:cNvCxnSpPr>
          <p:nvPr/>
        </p:nvCxnSpPr>
        <p:spPr>
          <a:xfrm flipH="1">
            <a:off x="5884442" y="3119718"/>
            <a:ext cx="1793" cy="25172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701A76D6-486F-456A-9F2A-3081854ADEE8}"/>
              </a:ext>
            </a:extLst>
          </p:cNvPr>
          <p:cNvGrpSpPr/>
          <p:nvPr/>
        </p:nvGrpSpPr>
        <p:grpSpPr>
          <a:xfrm>
            <a:off x="5063456" y="5269454"/>
            <a:ext cx="363967" cy="279698"/>
            <a:chOff x="8052099" y="6068347"/>
            <a:chExt cx="363967" cy="279698"/>
          </a:xfrm>
        </p:grpSpPr>
        <p:cxnSp>
          <p:nvCxnSpPr>
            <p:cNvPr id="21" name="Straight Connector 20">
              <a:extLst>
                <a:ext uri="{FF2B5EF4-FFF2-40B4-BE49-F238E27FC236}">
                  <a16:creationId xmlns:a16="http://schemas.microsoft.com/office/drawing/2014/main" id="{EA257153-6B7E-4F17-BF1C-221E9C5A44BE}"/>
                </a:ext>
              </a:extLst>
            </p:cNvPr>
            <p:cNvCxnSpPr>
              <a:cxnSpLocks/>
            </p:cNvCxnSpPr>
            <p:nvPr/>
          </p:nvCxnSpPr>
          <p:spPr>
            <a:xfrm>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7BFD1B-591A-4CC0-B220-485FA113E5BA}"/>
                </a:ext>
              </a:extLst>
            </p:cNvPr>
            <p:cNvCxnSpPr>
              <a:cxnSpLocks/>
            </p:cNvCxnSpPr>
            <p:nvPr/>
          </p:nvCxnSpPr>
          <p:spPr>
            <a:xfrm flipH="1">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79404A8-5483-4288-B16D-9928D2A0BCD4}"/>
                </a:ext>
              </a:extLst>
            </p:cNvPr>
            <p:cNvCxnSpPr>
              <a:cxnSpLocks/>
            </p:cNvCxnSpPr>
            <p:nvPr/>
          </p:nvCxnSpPr>
          <p:spPr>
            <a:xfrm>
              <a:off x="8416066"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85C2A9-1A0E-4A55-9FC0-EFF2E8CCFC28}"/>
                </a:ext>
              </a:extLst>
            </p:cNvPr>
            <p:cNvCxnSpPr>
              <a:cxnSpLocks/>
            </p:cNvCxnSpPr>
            <p:nvPr/>
          </p:nvCxnSpPr>
          <p:spPr>
            <a:xfrm>
              <a:off x="8052099"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Flowchart: Connector 31">
            <a:extLst>
              <a:ext uri="{FF2B5EF4-FFF2-40B4-BE49-F238E27FC236}">
                <a16:creationId xmlns:a16="http://schemas.microsoft.com/office/drawing/2014/main" id="{F09D3345-4278-4523-ABF9-ADA9233289E3}"/>
              </a:ext>
            </a:extLst>
          </p:cNvPr>
          <p:cNvSpPr/>
          <p:nvPr/>
        </p:nvSpPr>
        <p:spPr>
          <a:xfrm>
            <a:off x="9296119" y="1802775"/>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TC</a:t>
            </a:r>
          </a:p>
        </p:txBody>
      </p:sp>
      <p:cxnSp>
        <p:nvCxnSpPr>
          <p:cNvPr id="33" name="Straight Connector 32">
            <a:extLst>
              <a:ext uri="{FF2B5EF4-FFF2-40B4-BE49-F238E27FC236}">
                <a16:creationId xmlns:a16="http://schemas.microsoft.com/office/drawing/2014/main" id="{03E8D1FF-020D-42E9-B808-2D2F00B48B88}"/>
              </a:ext>
            </a:extLst>
          </p:cNvPr>
          <p:cNvCxnSpPr>
            <a:cxnSpLocks/>
          </p:cNvCxnSpPr>
          <p:nvPr/>
        </p:nvCxnSpPr>
        <p:spPr>
          <a:xfrm>
            <a:off x="8896583" y="3632499"/>
            <a:ext cx="1486348"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32F8514-C577-45A3-91D9-48436925F13D}"/>
              </a:ext>
            </a:extLst>
          </p:cNvPr>
          <p:cNvSpPr txBox="1"/>
          <p:nvPr/>
        </p:nvSpPr>
        <p:spPr>
          <a:xfrm>
            <a:off x="4758201" y="5539429"/>
            <a:ext cx="1175835" cy="369332"/>
          </a:xfrm>
          <a:prstGeom prst="rect">
            <a:avLst/>
          </a:prstGeom>
          <a:noFill/>
        </p:spPr>
        <p:txBody>
          <a:bodyPr wrap="none" rtlCol="0">
            <a:spAutoFit/>
          </a:bodyPr>
          <a:lstStyle/>
          <a:p>
            <a:r>
              <a:rPr lang="nb-NO" dirty="0"/>
              <a:t>u=</a:t>
            </a:r>
            <a:r>
              <a:rPr lang="nb-NO" dirty="0" err="1"/>
              <a:t>Fuel</a:t>
            </a:r>
            <a:r>
              <a:rPr lang="nb-NO" dirty="0"/>
              <a:t> gas</a:t>
            </a:r>
          </a:p>
        </p:txBody>
      </p:sp>
      <p:sp>
        <p:nvSpPr>
          <p:cNvPr id="35" name="TextBox 34">
            <a:extLst>
              <a:ext uri="{FF2B5EF4-FFF2-40B4-BE49-F238E27FC236}">
                <a16:creationId xmlns:a16="http://schemas.microsoft.com/office/drawing/2014/main" id="{DC6E466E-379B-43F7-8D0C-A9C013FF0BA9}"/>
              </a:ext>
            </a:extLst>
          </p:cNvPr>
          <p:cNvSpPr txBox="1"/>
          <p:nvPr/>
        </p:nvSpPr>
        <p:spPr>
          <a:xfrm>
            <a:off x="9165690" y="3669406"/>
            <a:ext cx="938590" cy="369332"/>
          </a:xfrm>
          <a:prstGeom prst="rect">
            <a:avLst/>
          </a:prstGeom>
          <a:noFill/>
        </p:spPr>
        <p:txBody>
          <a:bodyPr wrap="none" rtlCol="0">
            <a:spAutoFit/>
          </a:bodyPr>
          <a:lstStyle/>
          <a:p>
            <a:r>
              <a:rPr lang="nb-NO" dirty="0"/>
              <a:t>Flue gas</a:t>
            </a:r>
          </a:p>
        </p:txBody>
      </p:sp>
      <p:cxnSp>
        <p:nvCxnSpPr>
          <p:cNvPr id="37" name="Straight Arrow Connector 36">
            <a:extLst>
              <a:ext uri="{FF2B5EF4-FFF2-40B4-BE49-F238E27FC236}">
                <a16:creationId xmlns:a16="http://schemas.microsoft.com/office/drawing/2014/main" id="{9A8CFF39-5486-475B-BE45-768B30643611}"/>
              </a:ext>
            </a:extLst>
          </p:cNvPr>
          <p:cNvCxnSpPr>
            <a:cxnSpLocks/>
            <a:endCxn id="32" idx="4"/>
          </p:cNvCxnSpPr>
          <p:nvPr/>
        </p:nvCxnSpPr>
        <p:spPr>
          <a:xfrm flipV="1">
            <a:off x="9634985" y="2405203"/>
            <a:ext cx="0" cy="3938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70EDAE9-00E2-4ED8-A823-249B19A83E3C}"/>
              </a:ext>
            </a:extLst>
          </p:cNvPr>
          <p:cNvCxnSpPr>
            <a:cxnSpLocks/>
          </p:cNvCxnSpPr>
          <p:nvPr/>
        </p:nvCxnSpPr>
        <p:spPr>
          <a:xfrm>
            <a:off x="5227496" y="2103989"/>
            <a:ext cx="408847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A0C6A9A-6D4B-4AF3-8068-FCE839B2D6EC}"/>
              </a:ext>
            </a:extLst>
          </p:cNvPr>
          <p:cNvCxnSpPr>
            <a:cxnSpLocks/>
          </p:cNvCxnSpPr>
          <p:nvPr/>
        </p:nvCxnSpPr>
        <p:spPr>
          <a:xfrm>
            <a:off x="5225413" y="2103989"/>
            <a:ext cx="2083" cy="330045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867960E-C6E2-4057-B185-05101C0955BA}"/>
              </a:ext>
            </a:extLst>
          </p:cNvPr>
          <p:cNvCxnSpPr>
            <a:cxnSpLocks/>
          </p:cNvCxnSpPr>
          <p:nvPr/>
        </p:nvCxnSpPr>
        <p:spPr>
          <a:xfrm flipV="1">
            <a:off x="8477035" y="3429000"/>
            <a:ext cx="0" cy="1175273"/>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B18F822-8119-4D58-9BDE-531ED63AC6DB}"/>
              </a:ext>
            </a:extLst>
          </p:cNvPr>
          <p:cNvCxnSpPr/>
          <p:nvPr/>
        </p:nvCxnSpPr>
        <p:spPr>
          <a:xfrm>
            <a:off x="8477035" y="4604273"/>
            <a:ext cx="9251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B1C9660-6401-4798-9D09-89B2FDB9AF5B}"/>
              </a:ext>
            </a:extLst>
          </p:cNvPr>
          <p:cNvSpPr txBox="1"/>
          <p:nvPr/>
        </p:nvSpPr>
        <p:spPr>
          <a:xfrm>
            <a:off x="9072912" y="4629439"/>
            <a:ext cx="2113079" cy="369332"/>
          </a:xfrm>
          <a:prstGeom prst="rect">
            <a:avLst/>
          </a:prstGeom>
          <a:noFill/>
        </p:spPr>
        <p:txBody>
          <a:bodyPr wrap="none" rtlCol="0">
            <a:spAutoFit/>
          </a:bodyPr>
          <a:lstStyle/>
          <a:p>
            <a:r>
              <a:rPr lang="nb-NO" dirty="0"/>
              <a:t>Process fluid (water)</a:t>
            </a:r>
          </a:p>
        </p:txBody>
      </p:sp>
      <p:cxnSp>
        <p:nvCxnSpPr>
          <p:cNvPr id="54" name="Straight Connector 53">
            <a:extLst>
              <a:ext uri="{FF2B5EF4-FFF2-40B4-BE49-F238E27FC236}">
                <a16:creationId xmlns:a16="http://schemas.microsoft.com/office/drawing/2014/main" id="{E7A0A733-8CAA-4D1C-9447-1B9C04C62922}"/>
              </a:ext>
            </a:extLst>
          </p:cNvPr>
          <p:cNvCxnSpPr>
            <a:cxnSpLocks/>
          </p:cNvCxnSpPr>
          <p:nvPr/>
        </p:nvCxnSpPr>
        <p:spPr>
          <a:xfrm flipV="1">
            <a:off x="7960668" y="2799005"/>
            <a:ext cx="0" cy="10739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DBD7D4-B162-4DC5-BB10-E27EE36EE00F}"/>
              </a:ext>
            </a:extLst>
          </p:cNvPr>
          <p:cNvCxnSpPr>
            <a:cxnSpLocks/>
          </p:cNvCxnSpPr>
          <p:nvPr/>
        </p:nvCxnSpPr>
        <p:spPr>
          <a:xfrm flipV="1">
            <a:off x="8272639" y="3446929"/>
            <a:ext cx="204396" cy="407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A81CB0-D556-4D92-A563-54EDE4771031}"/>
              </a:ext>
            </a:extLst>
          </p:cNvPr>
          <p:cNvCxnSpPr>
            <a:cxnSpLocks/>
          </p:cNvCxnSpPr>
          <p:nvPr/>
        </p:nvCxnSpPr>
        <p:spPr>
          <a:xfrm flipH="1" flipV="1">
            <a:off x="8171622" y="3492652"/>
            <a:ext cx="87738" cy="33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7E6693D-F4DA-467C-8905-B503EDC38D7D}"/>
              </a:ext>
            </a:extLst>
          </p:cNvPr>
          <p:cNvCxnSpPr>
            <a:cxnSpLocks/>
          </p:cNvCxnSpPr>
          <p:nvPr/>
        </p:nvCxnSpPr>
        <p:spPr>
          <a:xfrm flipV="1">
            <a:off x="7960668" y="3465834"/>
            <a:ext cx="204396" cy="407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54C0E63-32E4-4045-8E60-E7708335E495}"/>
              </a:ext>
            </a:extLst>
          </p:cNvPr>
          <p:cNvCxnSpPr/>
          <p:nvPr/>
        </p:nvCxnSpPr>
        <p:spPr>
          <a:xfrm>
            <a:off x="7960668" y="2799005"/>
            <a:ext cx="380820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868B48F-4923-47DD-B854-83AC6AD6B656}"/>
              </a:ext>
            </a:extLst>
          </p:cNvPr>
          <p:cNvCxnSpPr>
            <a:cxnSpLocks/>
          </p:cNvCxnSpPr>
          <p:nvPr/>
        </p:nvCxnSpPr>
        <p:spPr>
          <a:xfrm flipV="1">
            <a:off x="6417219" y="5561703"/>
            <a:ext cx="0" cy="537883"/>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FD8EDCD-1030-4ED9-8274-879E20B3A4E1}"/>
              </a:ext>
            </a:extLst>
          </p:cNvPr>
          <p:cNvSpPr txBox="1"/>
          <p:nvPr/>
        </p:nvSpPr>
        <p:spPr>
          <a:xfrm>
            <a:off x="6369896" y="5862873"/>
            <a:ext cx="450764" cy="369332"/>
          </a:xfrm>
          <a:prstGeom prst="rect">
            <a:avLst/>
          </a:prstGeom>
          <a:noFill/>
        </p:spPr>
        <p:txBody>
          <a:bodyPr wrap="none" rtlCol="0">
            <a:spAutoFit/>
          </a:bodyPr>
          <a:lstStyle/>
          <a:p>
            <a:r>
              <a:rPr lang="nb-NO" dirty="0"/>
              <a:t>Air</a:t>
            </a:r>
          </a:p>
        </p:txBody>
      </p:sp>
      <p:cxnSp>
        <p:nvCxnSpPr>
          <p:cNvPr id="73" name="Straight Arrow Connector 72">
            <a:extLst>
              <a:ext uri="{FF2B5EF4-FFF2-40B4-BE49-F238E27FC236}">
                <a16:creationId xmlns:a16="http://schemas.microsoft.com/office/drawing/2014/main" id="{06037753-21EB-4581-8005-DFA77AB55DCD}"/>
              </a:ext>
            </a:extLst>
          </p:cNvPr>
          <p:cNvCxnSpPr>
            <a:cxnSpLocks/>
          </p:cNvCxnSpPr>
          <p:nvPr/>
        </p:nvCxnSpPr>
        <p:spPr>
          <a:xfrm flipH="1">
            <a:off x="9993283" y="2103989"/>
            <a:ext cx="49543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3B5C414-9DBC-4610-86CC-7F2E54BEA6B9}"/>
              </a:ext>
            </a:extLst>
          </p:cNvPr>
          <p:cNvSpPr txBox="1"/>
          <p:nvPr/>
        </p:nvSpPr>
        <p:spPr>
          <a:xfrm>
            <a:off x="10382931" y="1802775"/>
            <a:ext cx="1132041" cy="369332"/>
          </a:xfrm>
          <a:prstGeom prst="rect">
            <a:avLst/>
          </a:prstGeom>
          <a:noFill/>
        </p:spPr>
        <p:txBody>
          <a:bodyPr wrap="none" rtlCol="0">
            <a:spAutoFit/>
          </a:bodyPr>
          <a:lstStyle/>
          <a:p>
            <a:r>
              <a:rPr lang="nb-NO" dirty="0">
                <a:solidFill>
                  <a:srgbClr val="FF0000"/>
                </a:solidFill>
              </a:rPr>
              <a:t>T</a:t>
            </a:r>
            <a:r>
              <a:rPr lang="nb-NO" baseline="-25000" dirty="0">
                <a:solidFill>
                  <a:srgbClr val="FF0000"/>
                </a:solidFill>
              </a:rPr>
              <a:t>1s</a:t>
            </a:r>
            <a:r>
              <a:rPr lang="nb-NO" dirty="0">
                <a:solidFill>
                  <a:srgbClr val="FF0000"/>
                </a:solidFill>
              </a:rPr>
              <a:t> = 500C</a:t>
            </a:r>
            <a:endParaRPr lang="nb-NO" baseline="-25000" dirty="0">
              <a:solidFill>
                <a:srgbClr val="FF0000"/>
              </a:solidFill>
            </a:endParaRPr>
          </a:p>
        </p:txBody>
      </p:sp>
      <p:sp>
        <p:nvSpPr>
          <p:cNvPr id="76" name="Flowchart: Connector 75">
            <a:extLst>
              <a:ext uri="{FF2B5EF4-FFF2-40B4-BE49-F238E27FC236}">
                <a16:creationId xmlns:a16="http://schemas.microsoft.com/office/drawing/2014/main" id="{AA3DE31A-63C2-4EBE-9AAE-D2386B078C5B}"/>
              </a:ext>
            </a:extLst>
          </p:cNvPr>
          <p:cNvSpPr/>
          <p:nvPr/>
        </p:nvSpPr>
        <p:spPr>
          <a:xfrm>
            <a:off x="6628223" y="2329855"/>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TC</a:t>
            </a:r>
          </a:p>
        </p:txBody>
      </p:sp>
      <p:cxnSp>
        <p:nvCxnSpPr>
          <p:cNvPr id="77" name="Straight Arrow Connector 76">
            <a:extLst>
              <a:ext uri="{FF2B5EF4-FFF2-40B4-BE49-F238E27FC236}">
                <a16:creationId xmlns:a16="http://schemas.microsoft.com/office/drawing/2014/main" id="{168CDB2B-3C9F-48E5-B407-63D7EC1E5D3A}"/>
              </a:ext>
            </a:extLst>
          </p:cNvPr>
          <p:cNvCxnSpPr>
            <a:cxnSpLocks/>
          </p:cNvCxnSpPr>
          <p:nvPr/>
        </p:nvCxnSpPr>
        <p:spPr>
          <a:xfrm flipH="1" flipV="1">
            <a:off x="6975764" y="2922817"/>
            <a:ext cx="14924" cy="6541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A98C48D-DCF2-4A96-9FF8-A98238B15F46}"/>
              </a:ext>
            </a:extLst>
          </p:cNvPr>
          <p:cNvSpPr txBox="1"/>
          <p:nvPr/>
        </p:nvSpPr>
        <p:spPr>
          <a:xfrm>
            <a:off x="7415410" y="2232772"/>
            <a:ext cx="1229824" cy="369332"/>
          </a:xfrm>
          <a:prstGeom prst="rect">
            <a:avLst/>
          </a:prstGeom>
          <a:noFill/>
        </p:spPr>
        <p:txBody>
          <a:bodyPr wrap="none" rtlCol="0">
            <a:spAutoFit/>
          </a:bodyPr>
          <a:lstStyle/>
          <a:p>
            <a:r>
              <a:rPr lang="nb-NO" dirty="0">
                <a:solidFill>
                  <a:srgbClr val="FF0000"/>
                </a:solidFill>
              </a:rPr>
              <a:t>T</a:t>
            </a:r>
            <a:r>
              <a:rPr lang="nb-NO" baseline="-25000" dirty="0">
                <a:solidFill>
                  <a:srgbClr val="FF0000"/>
                </a:solidFill>
              </a:rPr>
              <a:t>2max</a:t>
            </a:r>
            <a:r>
              <a:rPr lang="nb-NO" dirty="0">
                <a:solidFill>
                  <a:srgbClr val="FF0000"/>
                </a:solidFill>
              </a:rPr>
              <a:t>=700C</a:t>
            </a:r>
            <a:endParaRPr lang="nb-NO" baseline="-25000" dirty="0">
              <a:solidFill>
                <a:srgbClr val="FF0000"/>
              </a:solidFill>
            </a:endParaRPr>
          </a:p>
        </p:txBody>
      </p:sp>
      <p:cxnSp>
        <p:nvCxnSpPr>
          <p:cNvPr id="81" name="Straight Arrow Connector 80">
            <a:extLst>
              <a:ext uri="{FF2B5EF4-FFF2-40B4-BE49-F238E27FC236}">
                <a16:creationId xmlns:a16="http://schemas.microsoft.com/office/drawing/2014/main" id="{35FDC1D1-9D01-45FB-BFE4-97599715A52E}"/>
              </a:ext>
            </a:extLst>
          </p:cNvPr>
          <p:cNvCxnSpPr>
            <a:cxnSpLocks/>
          </p:cNvCxnSpPr>
          <p:nvPr/>
        </p:nvCxnSpPr>
        <p:spPr>
          <a:xfrm flipH="1">
            <a:off x="7305955" y="2610145"/>
            <a:ext cx="49543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EEB6DF9-DDE5-444F-9FE5-18F8CB07BBB0}"/>
              </a:ext>
            </a:extLst>
          </p:cNvPr>
          <p:cNvCxnSpPr>
            <a:cxnSpLocks/>
            <a:stCxn id="76" idx="2"/>
          </p:cNvCxnSpPr>
          <p:nvPr/>
        </p:nvCxnSpPr>
        <p:spPr>
          <a:xfrm flipH="1" flipV="1">
            <a:off x="5615434" y="2621603"/>
            <a:ext cx="1012789" cy="94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1B90FE29-6D32-4346-A2A7-A4F8C434F492}"/>
              </a:ext>
            </a:extLst>
          </p:cNvPr>
          <p:cNvSpPr txBox="1"/>
          <p:nvPr/>
        </p:nvSpPr>
        <p:spPr>
          <a:xfrm>
            <a:off x="9654251" y="2397387"/>
            <a:ext cx="673582" cy="369332"/>
          </a:xfrm>
          <a:prstGeom prst="rect">
            <a:avLst/>
          </a:prstGeom>
          <a:noFill/>
        </p:spPr>
        <p:txBody>
          <a:bodyPr wrap="none" rtlCol="0">
            <a:spAutoFit/>
          </a:bodyPr>
          <a:lstStyle/>
          <a:p>
            <a:r>
              <a:rPr lang="nb-NO" dirty="0">
                <a:solidFill>
                  <a:srgbClr val="FF0000"/>
                </a:solidFill>
              </a:rPr>
              <a:t>y</a:t>
            </a:r>
            <a:r>
              <a:rPr lang="nb-NO" baseline="-25000" dirty="0">
                <a:solidFill>
                  <a:srgbClr val="FF0000"/>
                </a:solidFill>
              </a:rPr>
              <a:t>1</a:t>
            </a:r>
            <a:r>
              <a:rPr lang="nb-NO" dirty="0">
                <a:solidFill>
                  <a:srgbClr val="FF0000"/>
                </a:solidFill>
              </a:rPr>
              <a:t>=T</a:t>
            </a:r>
            <a:r>
              <a:rPr lang="nb-NO" baseline="-25000" dirty="0">
                <a:solidFill>
                  <a:srgbClr val="FF0000"/>
                </a:solidFill>
              </a:rPr>
              <a:t>1</a:t>
            </a:r>
          </a:p>
        </p:txBody>
      </p:sp>
      <p:sp>
        <p:nvSpPr>
          <p:cNvPr id="88" name="TextBox 87">
            <a:extLst>
              <a:ext uri="{FF2B5EF4-FFF2-40B4-BE49-F238E27FC236}">
                <a16:creationId xmlns:a16="http://schemas.microsoft.com/office/drawing/2014/main" id="{2067E58C-CCDC-4CFF-82A2-504CE51488EF}"/>
              </a:ext>
            </a:extLst>
          </p:cNvPr>
          <p:cNvSpPr txBox="1"/>
          <p:nvPr/>
        </p:nvSpPr>
        <p:spPr>
          <a:xfrm>
            <a:off x="6006369" y="1686259"/>
            <a:ext cx="385042" cy="369332"/>
          </a:xfrm>
          <a:prstGeom prst="rect">
            <a:avLst/>
          </a:prstGeom>
          <a:noFill/>
        </p:spPr>
        <p:txBody>
          <a:bodyPr wrap="none" rtlCol="0">
            <a:spAutoFit/>
          </a:bodyPr>
          <a:lstStyle/>
          <a:p>
            <a:r>
              <a:rPr lang="nb-NO" dirty="0"/>
              <a:t>u</a:t>
            </a:r>
            <a:r>
              <a:rPr lang="nb-NO" baseline="-25000" dirty="0"/>
              <a:t>1</a:t>
            </a:r>
          </a:p>
        </p:txBody>
      </p:sp>
      <p:sp>
        <p:nvSpPr>
          <p:cNvPr id="89" name="TextBox 88">
            <a:extLst>
              <a:ext uri="{FF2B5EF4-FFF2-40B4-BE49-F238E27FC236}">
                <a16:creationId xmlns:a16="http://schemas.microsoft.com/office/drawing/2014/main" id="{9E2FD501-A675-4FB0-9C9A-80A6912BA449}"/>
              </a:ext>
            </a:extLst>
          </p:cNvPr>
          <p:cNvSpPr txBox="1"/>
          <p:nvPr/>
        </p:nvSpPr>
        <p:spPr>
          <a:xfrm>
            <a:off x="6032177" y="2235904"/>
            <a:ext cx="385042" cy="369332"/>
          </a:xfrm>
          <a:prstGeom prst="rect">
            <a:avLst/>
          </a:prstGeom>
          <a:noFill/>
        </p:spPr>
        <p:txBody>
          <a:bodyPr wrap="none" rtlCol="0">
            <a:spAutoFit/>
          </a:bodyPr>
          <a:lstStyle/>
          <a:p>
            <a:r>
              <a:rPr lang="nb-NO" dirty="0"/>
              <a:t>u</a:t>
            </a:r>
            <a:r>
              <a:rPr lang="nb-NO" baseline="-25000" dirty="0"/>
              <a:t>2</a:t>
            </a:r>
          </a:p>
        </p:txBody>
      </p:sp>
      <p:sp>
        <p:nvSpPr>
          <p:cNvPr id="90" name="TextBox 89">
            <a:extLst>
              <a:ext uri="{FF2B5EF4-FFF2-40B4-BE49-F238E27FC236}">
                <a16:creationId xmlns:a16="http://schemas.microsoft.com/office/drawing/2014/main" id="{485F01C9-6AC9-4B48-A325-40FC996AC323}"/>
              </a:ext>
            </a:extLst>
          </p:cNvPr>
          <p:cNvSpPr txBox="1"/>
          <p:nvPr/>
        </p:nvSpPr>
        <p:spPr>
          <a:xfrm>
            <a:off x="4511023" y="3119717"/>
            <a:ext cx="1380506" cy="369332"/>
          </a:xfrm>
          <a:prstGeom prst="rect">
            <a:avLst/>
          </a:prstGeom>
          <a:noFill/>
        </p:spPr>
        <p:txBody>
          <a:bodyPr wrap="none" rtlCol="0">
            <a:spAutoFit/>
          </a:bodyPr>
          <a:lstStyle/>
          <a:p>
            <a:r>
              <a:rPr lang="nb-NO" dirty="0"/>
              <a:t>u=min(u</a:t>
            </a:r>
            <a:r>
              <a:rPr lang="nb-NO" baseline="-25000" dirty="0"/>
              <a:t>1</a:t>
            </a:r>
            <a:r>
              <a:rPr lang="nb-NO" dirty="0"/>
              <a:t>,u</a:t>
            </a:r>
            <a:r>
              <a:rPr lang="nb-NO" baseline="-25000" dirty="0"/>
              <a:t>2</a:t>
            </a:r>
            <a:r>
              <a:rPr lang="nb-NO" dirty="0"/>
              <a:t>)</a:t>
            </a:r>
            <a:endParaRPr lang="nb-NO" baseline="-25000" dirty="0"/>
          </a:p>
        </p:txBody>
      </p:sp>
      <p:sp>
        <p:nvSpPr>
          <p:cNvPr id="92" name="TextBox 91">
            <a:extLst>
              <a:ext uri="{FF2B5EF4-FFF2-40B4-BE49-F238E27FC236}">
                <a16:creationId xmlns:a16="http://schemas.microsoft.com/office/drawing/2014/main" id="{3137BD8A-A13C-4C18-B782-DD2863E088E4}"/>
              </a:ext>
            </a:extLst>
          </p:cNvPr>
          <p:cNvSpPr txBox="1"/>
          <p:nvPr/>
        </p:nvSpPr>
        <p:spPr>
          <a:xfrm>
            <a:off x="305393" y="1951634"/>
            <a:ext cx="4316406" cy="3416320"/>
          </a:xfrm>
          <a:prstGeom prst="rect">
            <a:avLst/>
          </a:prstGeom>
          <a:noFill/>
        </p:spPr>
        <p:txBody>
          <a:bodyPr wrap="square" rtlCol="0">
            <a:spAutoFit/>
          </a:bodyPr>
          <a:lstStyle/>
          <a:p>
            <a:r>
              <a:rPr lang="nb-NO" dirty="0"/>
              <a:t>Input (MV)</a:t>
            </a:r>
          </a:p>
          <a:p>
            <a:r>
              <a:rPr lang="nb-NO" dirty="0"/>
              <a:t>      u = </a:t>
            </a:r>
            <a:r>
              <a:rPr lang="nb-NO" dirty="0" err="1"/>
              <a:t>Fuel</a:t>
            </a:r>
            <a:r>
              <a:rPr lang="nb-NO" dirty="0"/>
              <a:t> gas </a:t>
            </a:r>
            <a:r>
              <a:rPr lang="nb-NO" dirty="0" err="1"/>
              <a:t>flowrate</a:t>
            </a:r>
            <a:endParaRPr lang="nb-NO" dirty="0"/>
          </a:p>
          <a:p>
            <a:r>
              <a:rPr lang="nb-NO" dirty="0"/>
              <a:t>Output (CV)</a:t>
            </a:r>
          </a:p>
          <a:p>
            <a:r>
              <a:rPr lang="nb-NO" dirty="0"/>
              <a:t>      y</a:t>
            </a:r>
            <a:r>
              <a:rPr lang="nb-NO" baseline="-25000" dirty="0"/>
              <a:t>1</a:t>
            </a:r>
            <a:r>
              <a:rPr lang="nb-NO" dirty="0"/>
              <a:t> = </a:t>
            </a:r>
            <a:r>
              <a:rPr lang="nb-NO" dirty="0" err="1"/>
              <a:t>process</a:t>
            </a:r>
            <a:r>
              <a:rPr lang="nb-NO" dirty="0"/>
              <a:t> </a:t>
            </a:r>
            <a:r>
              <a:rPr lang="nb-NO" dirty="0" err="1"/>
              <a:t>temperature</a:t>
            </a:r>
            <a:r>
              <a:rPr lang="nb-NO" dirty="0"/>
              <a:t> T</a:t>
            </a:r>
            <a:r>
              <a:rPr lang="nb-NO" baseline="-25000" dirty="0"/>
              <a:t>1</a:t>
            </a:r>
          </a:p>
          <a:p>
            <a:r>
              <a:rPr lang="nb-NO" dirty="0"/>
              <a:t>             (</a:t>
            </a:r>
            <a:r>
              <a:rPr lang="nb-NO" dirty="0" err="1"/>
              <a:t>desired</a:t>
            </a:r>
            <a:r>
              <a:rPr lang="nb-NO" dirty="0"/>
              <a:t> setpoint or </a:t>
            </a:r>
            <a:r>
              <a:rPr lang="nb-NO" dirty="0" err="1"/>
              <a:t>max</a:t>
            </a:r>
            <a:r>
              <a:rPr lang="nb-NO" dirty="0"/>
              <a:t> </a:t>
            </a:r>
            <a:r>
              <a:rPr lang="nb-NO" dirty="0" err="1"/>
              <a:t>constraint</a:t>
            </a:r>
            <a:r>
              <a:rPr lang="nb-NO" dirty="0"/>
              <a:t>)</a:t>
            </a:r>
          </a:p>
          <a:p>
            <a:r>
              <a:rPr lang="nb-NO" b="1" dirty="0">
                <a:solidFill>
                  <a:srgbClr val="FF0000"/>
                </a:solidFill>
              </a:rPr>
              <a:t>      y</a:t>
            </a:r>
            <a:r>
              <a:rPr lang="nb-NO" b="1" baseline="-25000" dirty="0">
                <a:solidFill>
                  <a:srgbClr val="FF0000"/>
                </a:solidFill>
              </a:rPr>
              <a:t>2</a:t>
            </a:r>
            <a:r>
              <a:rPr lang="nb-NO" b="1" dirty="0">
                <a:solidFill>
                  <a:srgbClr val="FF0000"/>
                </a:solidFill>
              </a:rPr>
              <a:t> = </a:t>
            </a:r>
            <a:r>
              <a:rPr lang="nb-NO" b="1" dirty="0" err="1">
                <a:solidFill>
                  <a:srgbClr val="FF0000"/>
                </a:solidFill>
              </a:rPr>
              <a:t>furnace</a:t>
            </a:r>
            <a:r>
              <a:rPr lang="nb-NO" b="1" dirty="0">
                <a:solidFill>
                  <a:srgbClr val="FF0000"/>
                </a:solidFill>
              </a:rPr>
              <a:t> </a:t>
            </a:r>
            <a:r>
              <a:rPr lang="nb-NO" b="1" dirty="0" err="1">
                <a:solidFill>
                  <a:srgbClr val="FF0000"/>
                </a:solidFill>
              </a:rPr>
              <a:t>temperature</a:t>
            </a:r>
            <a:r>
              <a:rPr lang="nb-NO" b="1" dirty="0">
                <a:solidFill>
                  <a:srgbClr val="FF0000"/>
                </a:solidFill>
              </a:rPr>
              <a:t> T</a:t>
            </a:r>
            <a:r>
              <a:rPr lang="nb-NO" b="1" baseline="-25000" dirty="0">
                <a:solidFill>
                  <a:srgbClr val="FF0000"/>
                </a:solidFill>
              </a:rPr>
              <a:t>2</a:t>
            </a:r>
          </a:p>
          <a:p>
            <a:r>
              <a:rPr lang="nb-NO" b="1" dirty="0">
                <a:solidFill>
                  <a:srgbClr val="FF0000"/>
                </a:solidFill>
              </a:rPr>
              <a:t>             (</a:t>
            </a:r>
            <a:r>
              <a:rPr lang="nb-NO" b="1" dirty="0" err="1">
                <a:solidFill>
                  <a:srgbClr val="FF0000"/>
                </a:solidFill>
              </a:rPr>
              <a:t>max</a:t>
            </a:r>
            <a:r>
              <a:rPr lang="nb-NO" b="1" dirty="0">
                <a:solidFill>
                  <a:srgbClr val="FF0000"/>
                </a:solidFill>
              </a:rPr>
              <a:t> </a:t>
            </a:r>
            <a:r>
              <a:rPr lang="nb-NO" b="1" dirty="0" err="1">
                <a:solidFill>
                  <a:srgbClr val="FF0000"/>
                </a:solidFill>
              </a:rPr>
              <a:t>constraint</a:t>
            </a:r>
            <a:r>
              <a:rPr lang="nb-NO" b="1" dirty="0">
                <a:solidFill>
                  <a:srgbClr val="FF0000"/>
                </a:solidFill>
              </a:rPr>
              <a:t>)</a:t>
            </a:r>
          </a:p>
          <a:p>
            <a:endParaRPr lang="nb-NO" dirty="0"/>
          </a:p>
          <a:p>
            <a:endParaRPr lang="nb-NO" dirty="0"/>
          </a:p>
          <a:p>
            <a:r>
              <a:rPr lang="nb-NO" i="1" dirty="0" err="1"/>
              <a:t>Rule</a:t>
            </a:r>
            <a:r>
              <a:rPr lang="nb-NO" i="1" dirty="0"/>
              <a:t>: </a:t>
            </a:r>
            <a:r>
              <a:rPr lang="nb-NO" sz="1800" i="1" dirty="0" err="1"/>
              <a:t>Use</a:t>
            </a:r>
            <a:r>
              <a:rPr lang="nb-NO" sz="1800" i="1" dirty="0"/>
              <a:t> </a:t>
            </a:r>
            <a:r>
              <a:rPr lang="nb-NO" sz="1800" i="1" dirty="0">
                <a:solidFill>
                  <a:srgbClr val="FF0000"/>
                </a:solidFill>
              </a:rPr>
              <a:t>min-</a:t>
            </a:r>
            <a:r>
              <a:rPr lang="nb-NO" sz="1800" i="1" dirty="0" err="1">
                <a:solidFill>
                  <a:srgbClr val="FF0000"/>
                </a:solidFill>
              </a:rPr>
              <a:t>selector</a:t>
            </a:r>
            <a:r>
              <a:rPr lang="nb-NO" sz="1800" i="1" dirty="0">
                <a:solidFill>
                  <a:srgbClr val="FF0000"/>
                </a:solidFill>
              </a:rPr>
              <a:t> </a:t>
            </a:r>
            <a:r>
              <a:rPr lang="nb-NO" sz="1800" i="1" dirty="0"/>
              <a:t>for </a:t>
            </a:r>
            <a:r>
              <a:rPr lang="nb-NO" sz="1800" i="1" dirty="0" err="1"/>
              <a:t>constraints</a:t>
            </a:r>
            <a:r>
              <a:rPr lang="nb-NO" sz="1800" i="1" dirty="0"/>
              <a:t> </a:t>
            </a:r>
            <a:r>
              <a:rPr lang="nb-NO" sz="1800" i="1" dirty="0" err="1"/>
              <a:t>that</a:t>
            </a:r>
            <a:r>
              <a:rPr lang="nb-NO" sz="1800" i="1" dirty="0"/>
              <a:t> </a:t>
            </a:r>
            <a:r>
              <a:rPr lang="nb-NO" sz="1800" i="1" dirty="0" err="1"/>
              <a:t>are</a:t>
            </a:r>
            <a:r>
              <a:rPr lang="nb-NO" sz="1800" i="1" dirty="0"/>
              <a:t> </a:t>
            </a:r>
            <a:r>
              <a:rPr lang="nb-NO" sz="1800" i="1" dirty="0" err="1"/>
              <a:t>satisfied</a:t>
            </a:r>
            <a:r>
              <a:rPr lang="nb-NO" sz="1800" i="1" dirty="0"/>
              <a:t> </a:t>
            </a:r>
            <a:r>
              <a:rPr lang="nb-NO" sz="1800" i="1" dirty="0" err="1"/>
              <a:t>with</a:t>
            </a:r>
            <a:r>
              <a:rPr lang="nb-NO" sz="1800" i="1" dirty="0"/>
              <a:t> a </a:t>
            </a:r>
            <a:r>
              <a:rPr lang="nb-NO" sz="1800" i="1" dirty="0" err="1"/>
              <a:t>small</a:t>
            </a:r>
            <a:r>
              <a:rPr lang="nb-NO" sz="1800" i="1" dirty="0"/>
              <a:t> input</a:t>
            </a:r>
          </a:p>
          <a:p>
            <a:endParaRPr lang="nb-NO" dirty="0"/>
          </a:p>
        </p:txBody>
      </p:sp>
      <p:sp>
        <p:nvSpPr>
          <p:cNvPr id="2" name="Title 1">
            <a:extLst>
              <a:ext uri="{FF2B5EF4-FFF2-40B4-BE49-F238E27FC236}">
                <a16:creationId xmlns:a16="http://schemas.microsoft.com/office/drawing/2014/main" id="{A0AC9536-007E-4D31-BED8-EB9EEAA1E1C1}"/>
              </a:ext>
            </a:extLst>
          </p:cNvPr>
          <p:cNvSpPr>
            <a:spLocks noGrp="1"/>
          </p:cNvSpPr>
          <p:nvPr>
            <p:ph type="title"/>
          </p:nvPr>
        </p:nvSpPr>
        <p:spPr>
          <a:xfrm>
            <a:off x="609600" y="241310"/>
            <a:ext cx="10972800" cy="1143000"/>
          </a:xfrm>
        </p:spPr>
        <p:txBody>
          <a:bodyPr/>
          <a:lstStyle/>
          <a:p>
            <a:r>
              <a:rPr lang="nb-NO" dirty="0" err="1"/>
              <a:t>Furnace</a:t>
            </a:r>
            <a:r>
              <a:rPr lang="nb-NO" dirty="0"/>
              <a:t> control</a:t>
            </a:r>
          </a:p>
        </p:txBody>
      </p:sp>
      <p:sp>
        <p:nvSpPr>
          <p:cNvPr id="52" name="TextBox 51">
            <a:extLst>
              <a:ext uri="{FF2B5EF4-FFF2-40B4-BE49-F238E27FC236}">
                <a16:creationId xmlns:a16="http://schemas.microsoft.com/office/drawing/2014/main" id="{6DED1092-6EEA-4E81-9CCC-7AD29F8983D8}"/>
              </a:ext>
            </a:extLst>
          </p:cNvPr>
          <p:cNvSpPr txBox="1"/>
          <p:nvPr/>
        </p:nvSpPr>
        <p:spPr>
          <a:xfrm>
            <a:off x="0" y="-33260"/>
            <a:ext cx="1754839" cy="646331"/>
          </a:xfrm>
          <a:prstGeom prst="rect">
            <a:avLst/>
          </a:prstGeom>
          <a:noFill/>
        </p:spPr>
        <p:txBody>
          <a:bodyPr wrap="none" rtlCol="0">
            <a:spAutoFit/>
          </a:bodyPr>
          <a:lstStyle/>
          <a:p>
            <a:r>
              <a:rPr lang="nb-NO" dirty="0">
                <a:highlight>
                  <a:srgbClr val="FFFF00"/>
                </a:highlight>
              </a:rPr>
              <a:t>CV-CV </a:t>
            </a:r>
            <a:r>
              <a:rPr lang="nb-NO" dirty="0" err="1">
                <a:highlight>
                  <a:srgbClr val="FFFF00"/>
                </a:highlight>
              </a:rPr>
              <a:t>switching</a:t>
            </a:r>
            <a:r>
              <a:rPr lang="nb-NO" dirty="0">
                <a:highlight>
                  <a:srgbClr val="FFFF00"/>
                </a:highlight>
              </a:rPr>
              <a:t> </a:t>
            </a:r>
          </a:p>
          <a:p>
            <a:endParaRPr lang="nb-NO" dirty="0"/>
          </a:p>
        </p:txBody>
      </p:sp>
      <p:sp>
        <p:nvSpPr>
          <p:cNvPr id="53" name="TextBox 52">
            <a:extLst>
              <a:ext uri="{FF2B5EF4-FFF2-40B4-BE49-F238E27FC236}">
                <a16:creationId xmlns:a16="http://schemas.microsoft.com/office/drawing/2014/main" id="{51FBA0D8-99D1-4734-8A60-F2D3A5E6704B}"/>
              </a:ext>
            </a:extLst>
          </p:cNvPr>
          <p:cNvSpPr txBox="1"/>
          <p:nvPr/>
        </p:nvSpPr>
        <p:spPr>
          <a:xfrm>
            <a:off x="8512015" y="5194975"/>
            <a:ext cx="2958054" cy="523220"/>
          </a:xfrm>
          <a:prstGeom prst="rect">
            <a:avLst/>
          </a:prstGeom>
          <a:noFill/>
        </p:spPr>
        <p:txBody>
          <a:bodyPr wrap="none" rtlCol="0">
            <a:spAutoFit/>
          </a:bodyPr>
          <a:lstStyle/>
          <a:p>
            <a:r>
              <a:rPr lang="nb-NO" sz="1400" dirty="0"/>
              <a:t>u = input = manipulated variable (MV)</a:t>
            </a:r>
          </a:p>
          <a:p>
            <a:r>
              <a:rPr lang="nb-NO" sz="1400" dirty="0"/>
              <a:t>y = output = </a:t>
            </a:r>
            <a:r>
              <a:rPr lang="nb-NO" sz="1400" dirty="0" err="1"/>
              <a:t>controlled</a:t>
            </a:r>
            <a:r>
              <a:rPr lang="nb-NO" sz="1400" dirty="0"/>
              <a:t> variable (CV)</a:t>
            </a:r>
          </a:p>
        </p:txBody>
      </p:sp>
      <p:sp>
        <p:nvSpPr>
          <p:cNvPr id="55" name="Oval 40">
            <a:extLst>
              <a:ext uri="{FF2B5EF4-FFF2-40B4-BE49-F238E27FC236}">
                <a16:creationId xmlns:a16="http://schemas.microsoft.com/office/drawing/2014/main" id="{1CA5C307-787E-4341-A3AA-B9311321468D}"/>
              </a:ext>
            </a:extLst>
          </p:cNvPr>
          <p:cNvSpPr>
            <a:spLocks noChangeArrowheads="1"/>
          </p:cNvSpPr>
          <p:nvPr/>
        </p:nvSpPr>
        <p:spPr bwMode="auto">
          <a:xfrm>
            <a:off x="4925122" y="2264624"/>
            <a:ext cx="677732" cy="707574"/>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solidFill>
                  <a:srgbClr val="FF0000"/>
                </a:solidFill>
              </a:rPr>
              <a:t>MIN</a:t>
            </a:r>
          </a:p>
        </p:txBody>
      </p:sp>
      <p:sp>
        <p:nvSpPr>
          <p:cNvPr id="58" name="Title 1">
            <a:extLst>
              <a:ext uri="{FF2B5EF4-FFF2-40B4-BE49-F238E27FC236}">
                <a16:creationId xmlns:a16="http://schemas.microsoft.com/office/drawing/2014/main" id="{2A0397F1-6D39-4980-B434-631D61A96160}"/>
              </a:ext>
            </a:extLst>
          </p:cNvPr>
          <p:cNvSpPr txBox="1">
            <a:spLocks/>
          </p:cNvSpPr>
          <p:nvPr/>
        </p:nvSpPr>
        <p:spPr>
          <a:xfrm>
            <a:off x="977640" y="198137"/>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r>
              <a:rPr lang="nb-NO" dirty="0"/>
              <a:t>                              </a:t>
            </a:r>
            <a:r>
              <a:rPr lang="nb-NO" dirty="0" err="1">
                <a:solidFill>
                  <a:srgbClr val="FF0000"/>
                </a:solidFill>
              </a:rPr>
              <a:t>with</a:t>
            </a:r>
            <a:r>
              <a:rPr lang="nb-NO" dirty="0">
                <a:solidFill>
                  <a:srgbClr val="FF0000"/>
                </a:solidFill>
              </a:rPr>
              <a:t> </a:t>
            </a:r>
            <a:r>
              <a:rPr lang="nb-NO" dirty="0" err="1">
                <a:solidFill>
                  <a:srgbClr val="FF0000"/>
                </a:solidFill>
              </a:rPr>
              <a:t>safety</a:t>
            </a:r>
            <a:r>
              <a:rPr lang="nb-NO" dirty="0">
                <a:solidFill>
                  <a:srgbClr val="FF0000"/>
                </a:solidFill>
              </a:rPr>
              <a:t> </a:t>
            </a:r>
            <a:r>
              <a:rPr lang="nb-NO" dirty="0" err="1">
                <a:solidFill>
                  <a:srgbClr val="FF0000"/>
                </a:solidFill>
              </a:rPr>
              <a:t>constraint</a:t>
            </a:r>
            <a:endParaRPr lang="nb-NO" dirty="0">
              <a:solidFill>
                <a:srgbClr val="FF0000"/>
              </a:solidFill>
            </a:endParaRPr>
          </a:p>
        </p:txBody>
      </p:sp>
      <p:sp>
        <p:nvSpPr>
          <p:cNvPr id="60" name="TextBox 59">
            <a:extLst>
              <a:ext uri="{FF2B5EF4-FFF2-40B4-BE49-F238E27FC236}">
                <a16:creationId xmlns:a16="http://schemas.microsoft.com/office/drawing/2014/main" id="{0BADACBB-890F-4830-94BF-3955C763D765}"/>
              </a:ext>
            </a:extLst>
          </p:cNvPr>
          <p:cNvSpPr txBox="1"/>
          <p:nvPr/>
        </p:nvSpPr>
        <p:spPr>
          <a:xfrm>
            <a:off x="7029302" y="3476036"/>
            <a:ext cx="673582" cy="369332"/>
          </a:xfrm>
          <a:prstGeom prst="rect">
            <a:avLst/>
          </a:prstGeom>
          <a:noFill/>
        </p:spPr>
        <p:txBody>
          <a:bodyPr wrap="none" rtlCol="0">
            <a:spAutoFit/>
          </a:bodyPr>
          <a:lstStyle/>
          <a:p>
            <a:r>
              <a:rPr lang="nb-NO" b="1" dirty="0">
                <a:solidFill>
                  <a:srgbClr val="FF0000"/>
                </a:solidFill>
              </a:rPr>
              <a:t>y</a:t>
            </a:r>
            <a:r>
              <a:rPr lang="nb-NO" b="1" baseline="-25000" dirty="0">
                <a:solidFill>
                  <a:srgbClr val="FF0000"/>
                </a:solidFill>
              </a:rPr>
              <a:t>2</a:t>
            </a:r>
            <a:r>
              <a:rPr lang="nb-NO" b="1" dirty="0">
                <a:solidFill>
                  <a:srgbClr val="FF0000"/>
                </a:solidFill>
              </a:rPr>
              <a:t>=T</a:t>
            </a:r>
            <a:r>
              <a:rPr lang="nb-NO" b="1" baseline="-25000" dirty="0">
                <a:solidFill>
                  <a:srgbClr val="FF0000"/>
                </a:solidFill>
              </a:rPr>
              <a:t>2</a:t>
            </a:r>
          </a:p>
        </p:txBody>
      </p:sp>
      <p:sp>
        <p:nvSpPr>
          <p:cNvPr id="3" name="TextBox 2">
            <a:extLst>
              <a:ext uri="{FF2B5EF4-FFF2-40B4-BE49-F238E27FC236}">
                <a16:creationId xmlns:a16="http://schemas.microsoft.com/office/drawing/2014/main" id="{BC66D8A1-2101-45F7-A761-496FDA2CFC5A}"/>
              </a:ext>
            </a:extLst>
          </p:cNvPr>
          <p:cNvSpPr txBox="1"/>
          <p:nvPr/>
        </p:nvSpPr>
        <p:spPr>
          <a:xfrm>
            <a:off x="10744200" y="2831595"/>
            <a:ext cx="1313046" cy="369332"/>
          </a:xfrm>
          <a:prstGeom prst="rect">
            <a:avLst/>
          </a:prstGeom>
          <a:noFill/>
        </p:spPr>
        <p:txBody>
          <a:bodyPr wrap="square" rtlCol="0">
            <a:spAutoFit/>
          </a:bodyPr>
          <a:lstStyle/>
          <a:p>
            <a:r>
              <a:rPr lang="nb-NO" dirty="0"/>
              <a:t>HP steam</a:t>
            </a:r>
          </a:p>
        </p:txBody>
      </p:sp>
    </p:spTree>
    <p:extLst>
      <p:ext uri="{BB962C8B-B14F-4D97-AF65-F5344CB8AC3E}">
        <p14:creationId xmlns:p14="http://schemas.microsoft.com/office/powerpoint/2010/main" val="395393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0" grpId="0"/>
      <p:bldP spid="89" grpId="0"/>
      <p:bldP spid="90" grpId="0"/>
      <p:bldP spid="55" grpId="0" animBg="1"/>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E230-01C3-E6F4-7DE8-78A5DE0147D2}"/>
              </a:ext>
            </a:extLst>
          </p:cNvPr>
          <p:cNvSpPr>
            <a:spLocks noGrp="1"/>
          </p:cNvSpPr>
          <p:nvPr>
            <p:ph type="title"/>
          </p:nvPr>
        </p:nvSpPr>
        <p:spPr/>
        <p:txBody>
          <a:bodyPr/>
          <a:lstStyle/>
          <a:p>
            <a:endParaRPr lang="nb-NO"/>
          </a:p>
        </p:txBody>
      </p:sp>
      <p:pic>
        <p:nvPicPr>
          <p:cNvPr id="5" name="Content Placeholder 4">
            <a:extLst>
              <a:ext uri="{FF2B5EF4-FFF2-40B4-BE49-F238E27FC236}">
                <a16:creationId xmlns:a16="http://schemas.microsoft.com/office/drawing/2014/main" id="{FCEAA8E1-DD23-3FA8-9825-728F43ECF948}"/>
              </a:ext>
            </a:extLst>
          </p:cNvPr>
          <p:cNvPicPr>
            <a:picLocks noGrp="1" noChangeAspect="1"/>
          </p:cNvPicPr>
          <p:nvPr>
            <p:ph idx="1"/>
          </p:nvPr>
        </p:nvPicPr>
        <p:blipFill>
          <a:blip r:embed="rId2"/>
          <a:stretch>
            <a:fillRect/>
          </a:stretch>
        </p:blipFill>
        <p:spPr>
          <a:xfrm>
            <a:off x="1600566" y="1609725"/>
            <a:ext cx="8990867" cy="4525963"/>
          </a:xfrm>
        </p:spPr>
      </p:pic>
    </p:spTree>
    <p:extLst>
      <p:ext uri="{BB962C8B-B14F-4D97-AF65-F5344CB8AC3E}">
        <p14:creationId xmlns:p14="http://schemas.microsoft.com/office/powerpoint/2010/main" val="2631601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9536-007E-4D31-BED8-EB9EEAA1E1C1}"/>
              </a:ext>
            </a:extLst>
          </p:cNvPr>
          <p:cNvSpPr>
            <a:spLocks noGrp="1"/>
          </p:cNvSpPr>
          <p:nvPr>
            <p:ph type="title"/>
          </p:nvPr>
        </p:nvSpPr>
        <p:spPr/>
        <p:txBody>
          <a:bodyPr>
            <a:normAutofit/>
          </a:bodyPr>
          <a:lstStyle/>
          <a:p>
            <a:r>
              <a:rPr lang="nb-NO" dirty="0" err="1"/>
              <a:t>Furnace</a:t>
            </a:r>
            <a:r>
              <a:rPr lang="nb-NO" dirty="0"/>
              <a:t> control </a:t>
            </a:r>
            <a:r>
              <a:rPr lang="nb-NO" dirty="0" err="1"/>
              <a:t>with</a:t>
            </a:r>
            <a:r>
              <a:rPr lang="nb-NO" dirty="0"/>
              <a:t> </a:t>
            </a:r>
            <a:r>
              <a:rPr lang="nb-NO" dirty="0" err="1"/>
              <a:t>cascade</a:t>
            </a:r>
            <a:r>
              <a:rPr lang="nb-NO" dirty="0"/>
              <a:t> (</a:t>
            </a:r>
            <a:r>
              <a:rPr lang="nb-NO" dirty="0" err="1"/>
              <a:t>selector</a:t>
            </a:r>
            <a:r>
              <a:rPr lang="nb-NO" dirty="0"/>
              <a:t> </a:t>
            </a:r>
            <a:r>
              <a:rPr lang="nb-NO" dirty="0" err="1"/>
              <a:t>on</a:t>
            </a:r>
            <a:r>
              <a:rPr lang="nb-NO" dirty="0"/>
              <a:t> CV)</a:t>
            </a:r>
          </a:p>
        </p:txBody>
      </p:sp>
      <p:cxnSp>
        <p:nvCxnSpPr>
          <p:cNvPr id="5" name="Straight Connector 4">
            <a:extLst>
              <a:ext uri="{FF2B5EF4-FFF2-40B4-BE49-F238E27FC236}">
                <a16:creationId xmlns:a16="http://schemas.microsoft.com/office/drawing/2014/main" id="{7B1E7504-98E1-490B-B6E9-B18723E00EE5}"/>
              </a:ext>
            </a:extLst>
          </p:cNvPr>
          <p:cNvCxnSpPr/>
          <p:nvPr/>
        </p:nvCxnSpPr>
        <p:spPr>
          <a:xfrm>
            <a:off x="5884442" y="3119718"/>
            <a:ext cx="301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B844A2B-0769-4603-BAD6-846617F28916}"/>
              </a:ext>
            </a:extLst>
          </p:cNvPr>
          <p:cNvCxnSpPr>
            <a:cxnSpLocks/>
          </p:cNvCxnSpPr>
          <p:nvPr/>
        </p:nvCxnSpPr>
        <p:spPr>
          <a:xfrm>
            <a:off x="5884442" y="5637007"/>
            <a:ext cx="17642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F3590D-B241-4F63-B11E-42C6EC4DE880}"/>
              </a:ext>
            </a:extLst>
          </p:cNvPr>
          <p:cNvCxnSpPr>
            <a:cxnSpLocks/>
          </p:cNvCxnSpPr>
          <p:nvPr/>
        </p:nvCxnSpPr>
        <p:spPr>
          <a:xfrm>
            <a:off x="7648696" y="4048462"/>
            <a:ext cx="12478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F4BE80-E967-4501-8267-CED365D2C27E}"/>
              </a:ext>
            </a:extLst>
          </p:cNvPr>
          <p:cNvCxnSpPr>
            <a:cxnSpLocks/>
          </p:cNvCxnSpPr>
          <p:nvPr/>
        </p:nvCxnSpPr>
        <p:spPr>
          <a:xfrm>
            <a:off x="7648696" y="4048462"/>
            <a:ext cx="0" cy="1588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C6E6AF-0362-4D9B-ABBE-2ACF12A8B47C}"/>
              </a:ext>
            </a:extLst>
          </p:cNvPr>
          <p:cNvCxnSpPr>
            <a:cxnSpLocks/>
          </p:cNvCxnSpPr>
          <p:nvPr/>
        </p:nvCxnSpPr>
        <p:spPr>
          <a:xfrm>
            <a:off x="8896583" y="3119718"/>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D8DBA2C-E1BD-4A33-AD4A-3711CBC1738E}"/>
              </a:ext>
            </a:extLst>
          </p:cNvPr>
          <p:cNvCxnSpPr>
            <a:cxnSpLocks/>
          </p:cNvCxnSpPr>
          <p:nvPr/>
        </p:nvCxnSpPr>
        <p:spPr>
          <a:xfrm>
            <a:off x="4399887" y="5409303"/>
            <a:ext cx="1486348"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3937FC09-2E51-41D5-AAD6-4342C62906D0}"/>
              </a:ext>
            </a:extLst>
          </p:cNvPr>
          <p:cNvSpPr/>
          <p:nvPr/>
        </p:nvSpPr>
        <p:spPr>
          <a:xfrm rot="1849197">
            <a:off x="5988706" y="4853947"/>
            <a:ext cx="333487" cy="645640"/>
          </a:xfrm>
          <a:custGeom>
            <a:avLst/>
            <a:gdLst>
              <a:gd name="connsiteX0" fmla="*/ 107576 w 333487"/>
              <a:gd name="connsiteY0" fmla="*/ 645487 h 645640"/>
              <a:gd name="connsiteX1" fmla="*/ 172122 w 333487"/>
              <a:gd name="connsiteY1" fmla="*/ 548669 h 645640"/>
              <a:gd name="connsiteX2" fmla="*/ 225910 w 333487"/>
              <a:gd name="connsiteY2" fmla="*/ 494880 h 645640"/>
              <a:gd name="connsiteX3" fmla="*/ 247426 w 333487"/>
              <a:gd name="connsiteY3" fmla="*/ 462607 h 645640"/>
              <a:gd name="connsiteX4" fmla="*/ 279699 w 333487"/>
              <a:gd name="connsiteY4" fmla="*/ 419577 h 645640"/>
              <a:gd name="connsiteX5" fmla="*/ 311972 w 333487"/>
              <a:gd name="connsiteY5" fmla="*/ 365789 h 645640"/>
              <a:gd name="connsiteX6" fmla="*/ 333487 w 333487"/>
              <a:gd name="connsiteY6" fmla="*/ 301243 h 645640"/>
              <a:gd name="connsiteX7" fmla="*/ 290456 w 333487"/>
              <a:gd name="connsiteY7" fmla="*/ 139878 h 645640"/>
              <a:gd name="connsiteX8" fmla="*/ 258183 w 333487"/>
              <a:gd name="connsiteY8" fmla="*/ 129120 h 645640"/>
              <a:gd name="connsiteX9" fmla="*/ 225910 w 333487"/>
              <a:gd name="connsiteY9" fmla="*/ 96847 h 645640"/>
              <a:gd name="connsiteX10" fmla="*/ 193638 w 333487"/>
              <a:gd name="connsiteY10" fmla="*/ 86090 h 645640"/>
              <a:gd name="connsiteX11" fmla="*/ 161365 w 333487"/>
              <a:gd name="connsiteY11" fmla="*/ 64574 h 645640"/>
              <a:gd name="connsiteX12" fmla="*/ 107576 w 333487"/>
              <a:gd name="connsiteY12" fmla="*/ 10786 h 645640"/>
              <a:gd name="connsiteX13" fmla="*/ 32273 w 333487"/>
              <a:gd name="connsiteY13" fmla="*/ 86090 h 645640"/>
              <a:gd name="connsiteX14" fmla="*/ 0 w 333487"/>
              <a:gd name="connsiteY14" fmla="*/ 193666 h 645640"/>
              <a:gd name="connsiteX15" fmla="*/ 10758 w 333487"/>
              <a:gd name="connsiteY15" fmla="*/ 430334 h 645640"/>
              <a:gd name="connsiteX16" fmla="*/ 32273 w 333487"/>
              <a:gd name="connsiteY16" fmla="*/ 462607 h 645640"/>
              <a:gd name="connsiteX17" fmla="*/ 86061 w 333487"/>
              <a:gd name="connsiteY17" fmla="*/ 570184 h 645640"/>
              <a:gd name="connsiteX18" fmla="*/ 107576 w 333487"/>
              <a:gd name="connsiteY18" fmla="*/ 645487 h 64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487" h="645640">
                <a:moveTo>
                  <a:pt x="107576" y="645487"/>
                </a:moveTo>
                <a:cubicBezTo>
                  <a:pt x="121920" y="641901"/>
                  <a:pt x="144540" y="579699"/>
                  <a:pt x="172122" y="548669"/>
                </a:cubicBezTo>
                <a:cubicBezTo>
                  <a:pt x="188968" y="529718"/>
                  <a:pt x="211845" y="515977"/>
                  <a:pt x="225910" y="494880"/>
                </a:cubicBezTo>
                <a:cubicBezTo>
                  <a:pt x="233082" y="484122"/>
                  <a:pt x="239911" y="473128"/>
                  <a:pt x="247426" y="462607"/>
                </a:cubicBezTo>
                <a:cubicBezTo>
                  <a:pt x="257847" y="448017"/>
                  <a:pt x="269754" y="434495"/>
                  <a:pt x="279699" y="419577"/>
                </a:cubicBezTo>
                <a:cubicBezTo>
                  <a:pt x="291297" y="402180"/>
                  <a:pt x="303320" y="384824"/>
                  <a:pt x="311972" y="365789"/>
                </a:cubicBezTo>
                <a:cubicBezTo>
                  <a:pt x="321357" y="345143"/>
                  <a:pt x="333487" y="301243"/>
                  <a:pt x="333487" y="301243"/>
                </a:cubicBezTo>
                <a:cubicBezTo>
                  <a:pt x="327136" y="237735"/>
                  <a:pt x="337506" y="186928"/>
                  <a:pt x="290456" y="139878"/>
                </a:cubicBezTo>
                <a:cubicBezTo>
                  <a:pt x="282438" y="131860"/>
                  <a:pt x="268941" y="132706"/>
                  <a:pt x="258183" y="129120"/>
                </a:cubicBezTo>
                <a:cubicBezTo>
                  <a:pt x="247425" y="118362"/>
                  <a:pt x="238569" y="105286"/>
                  <a:pt x="225910" y="96847"/>
                </a:cubicBezTo>
                <a:cubicBezTo>
                  <a:pt x="216475" y="90557"/>
                  <a:pt x="203780" y="91161"/>
                  <a:pt x="193638" y="86090"/>
                </a:cubicBezTo>
                <a:cubicBezTo>
                  <a:pt x="182074" y="80308"/>
                  <a:pt x="172123" y="71746"/>
                  <a:pt x="161365" y="64574"/>
                </a:cubicBezTo>
                <a:cubicBezTo>
                  <a:pt x="136263" y="-10729"/>
                  <a:pt x="161364" y="-7142"/>
                  <a:pt x="107576" y="10786"/>
                </a:cubicBezTo>
                <a:cubicBezTo>
                  <a:pt x="82475" y="35887"/>
                  <a:pt x="39235" y="51281"/>
                  <a:pt x="32273" y="86090"/>
                </a:cubicBezTo>
                <a:cubicBezTo>
                  <a:pt x="17728" y="158813"/>
                  <a:pt x="28306" y="122901"/>
                  <a:pt x="0" y="193666"/>
                </a:cubicBezTo>
                <a:cubicBezTo>
                  <a:pt x="3586" y="272555"/>
                  <a:pt x="1349" y="351926"/>
                  <a:pt x="10758" y="430334"/>
                </a:cubicBezTo>
                <a:cubicBezTo>
                  <a:pt x="12298" y="443171"/>
                  <a:pt x="26491" y="451043"/>
                  <a:pt x="32273" y="462607"/>
                </a:cubicBezTo>
                <a:cubicBezTo>
                  <a:pt x="70931" y="539924"/>
                  <a:pt x="33699" y="495382"/>
                  <a:pt x="86061" y="570184"/>
                </a:cubicBezTo>
                <a:cubicBezTo>
                  <a:pt x="99228" y="588994"/>
                  <a:pt x="93232" y="649073"/>
                  <a:pt x="107576" y="645487"/>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8" name="Straight Connector 17">
            <a:extLst>
              <a:ext uri="{FF2B5EF4-FFF2-40B4-BE49-F238E27FC236}">
                <a16:creationId xmlns:a16="http://schemas.microsoft.com/office/drawing/2014/main" id="{5C357D62-D90F-4BE9-8464-4CA605088629}"/>
              </a:ext>
            </a:extLst>
          </p:cNvPr>
          <p:cNvCxnSpPr>
            <a:cxnSpLocks/>
          </p:cNvCxnSpPr>
          <p:nvPr/>
        </p:nvCxnSpPr>
        <p:spPr>
          <a:xfrm flipH="1">
            <a:off x="5884442" y="3119718"/>
            <a:ext cx="1793" cy="25172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701A76D6-486F-456A-9F2A-3081854ADEE8}"/>
              </a:ext>
            </a:extLst>
          </p:cNvPr>
          <p:cNvGrpSpPr/>
          <p:nvPr/>
        </p:nvGrpSpPr>
        <p:grpSpPr>
          <a:xfrm>
            <a:off x="5063456" y="5269454"/>
            <a:ext cx="363967" cy="279698"/>
            <a:chOff x="8052099" y="6068347"/>
            <a:chExt cx="363967" cy="279698"/>
          </a:xfrm>
        </p:grpSpPr>
        <p:cxnSp>
          <p:nvCxnSpPr>
            <p:cNvPr id="21" name="Straight Connector 20">
              <a:extLst>
                <a:ext uri="{FF2B5EF4-FFF2-40B4-BE49-F238E27FC236}">
                  <a16:creationId xmlns:a16="http://schemas.microsoft.com/office/drawing/2014/main" id="{EA257153-6B7E-4F17-BF1C-221E9C5A44BE}"/>
                </a:ext>
              </a:extLst>
            </p:cNvPr>
            <p:cNvCxnSpPr>
              <a:cxnSpLocks/>
            </p:cNvCxnSpPr>
            <p:nvPr/>
          </p:nvCxnSpPr>
          <p:spPr>
            <a:xfrm>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7BFD1B-591A-4CC0-B220-485FA113E5BA}"/>
                </a:ext>
              </a:extLst>
            </p:cNvPr>
            <p:cNvCxnSpPr>
              <a:cxnSpLocks/>
            </p:cNvCxnSpPr>
            <p:nvPr/>
          </p:nvCxnSpPr>
          <p:spPr>
            <a:xfrm flipH="1">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79404A8-5483-4288-B16D-9928D2A0BCD4}"/>
                </a:ext>
              </a:extLst>
            </p:cNvPr>
            <p:cNvCxnSpPr>
              <a:cxnSpLocks/>
            </p:cNvCxnSpPr>
            <p:nvPr/>
          </p:nvCxnSpPr>
          <p:spPr>
            <a:xfrm>
              <a:off x="8416066"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85C2A9-1A0E-4A55-9FC0-EFF2E8CCFC28}"/>
                </a:ext>
              </a:extLst>
            </p:cNvPr>
            <p:cNvCxnSpPr>
              <a:cxnSpLocks/>
            </p:cNvCxnSpPr>
            <p:nvPr/>
          </p:nvCxnSpPr>
          <p:spPr>
            <a:xfrm>
              <a:off x="8052099"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Flowchart: Connector 31">
            <a:extLst>
              <a:ext uri="{FF2B5EF4-FFF2-40B4-BE49-F238E27FC236}">
                <a16:creationId xmlns:a16="http://schemas.microsoft.com/office/drawing/2014/main" id="{F09D3345-4278-4523-ABF9-ADA9233289E3}"/>
              </a:ext>
            </a:extLst>
          </p:cNvPr>
          <p:cNvSpPr/>
          <p:nvPr/>
        </p:nvSpPr>
        <p:spPr>
          <a:xfrm>
            <a:off x="9296119" y="1802775"/>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TC</a:t>
            </a:r>
          </a:p>
        </p:txBody>
      </p:sp>
      <p:cxnSp>
        <p:nvCxnSpPr>
          <p:cNvPr id="33" name="Straight Connector 32">
            <a:extLst>
              <a:ext uri="{FF2B5EF4-FFF2-40B4-BE49-F238E27FC236}">
                <a16:creationId xmlns:a16="http://schemas.microsoft.com/office/drawing/2014/main" id="{03E8D1FF-020D-42E9-B808-2D2F00B48B88}"/>
              </a:ext>
            </a:extLst>
          </p:cNvPr>
          <p:cNvCxnSpPr>
            <a:cxnSpLocks/>
          </p:cNvCxnSpPr>
          <p:nvPr/>
        </p:nvCxnSpPr>
        <p:spPr>
          <a:xfrm>
            <a:off x="8896583" y="3632499"/>
            <a:ext cx="1486348"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32F8514-C577-45A3-91D9-48436925F13D}"/>
              </a:ext>
            </a:extLst>
          </p:cNvPr>
          <p:cNvSpPr txBox="1"/>
          <p:nvPr/>
        </p:nvSpPr>
        <p:spPr>
          <a:xfrm>
            <a:off x="4758201" y="5539429"/>
            <a:ext cx="1175835" cy="369332"/>
          </a:xfrm>
          <a:prstGeom prst="rect">
            <a:avLst/>
          </a:prstGeom>
          <a:noFill/>
        </p:spPr>
        <p:txBody>
          <a:bodyPr wrap="none" rtlCol="0">
            <a:spAutoFit/>
          </a:bodyPr>
          <a:lstStyle/>
          <a:p>
            <a:r>
              <a:rPr lang="nb-NO" dirty="0"/>
              <a:t>u=</a:t>
            </a:r>
            <a:r>
              <a:rPr lang="nb-NO" dirty="0" err="1"/>
              <a:t>Fuel</a:t>
            </a:r>
            <a:r>
              <a:rPr lang="nb-NO" dirty="0"/>
              <a:t> gas</a:t>
            </a:r>
          </a:p>
        </p:txBody>
      </p:sp>
      <p:sp>
        <p:nvSpPr>
          <p:cNvPr id="35" name="TextBox 34">
            <a:extLst>
              <a:ext uri="{FF2B5EF4-FFF2-40B4-BE49-F238E27FC236}">
                <a16:creationId xmlns:a16="http://schemas.microsoft.com/office/drawing/2014/main" id="{DC6E466E-379B-43F7-8D0C-A9C013FF0BA9}"/>
              </a:ext>
            </a:extLst>
          </p:cNvPr>
          <p:cNvSpPr txBox="1"/>
          <p:nvPr/>
        </p:nvSpPr>
        <p:spPr>
          <a:xfrm>
            <a:off x="9165690" y="3669406"/>
            <a:ext cx="938590" cy="369332"/>
          </a:xfrm>
          <a:prstGeom prst="rect">
            <a:avLst/>
          </a:prstGeom>
          <a:noFill/>
        </p:spPr>
        <p:txBody>
          <a:bodyPr wrap="none" rtlCol="0">
            <a:spAutoFit/>
          </a:bodyPr>
          <a:lstStyle/>
          <a:p>
            <a:r>
              <a:rPr lang="nb-NO" dirty="0"/>
              <a:t>Flue gas</a:t>
            </a:r>
          </a:p>
        </p:txBody>
      </p:sp>
      <p:cxnSp>
        <p:nvCxnSpPr>
          <p:cNvPr id="37" name="Straight Arrow Connector 36">
            <a:extLst>
              <a:ext uri="{FF2B5EF4-FFF2-40B4-BE49-F238E27FC236}">
                <a16:creationId xmlns:a16="http://schemas.microsoft.com/office/drawing/2014/main" id="{9A8CFF39-5486-475B-BE45-768B30643611}"/>
              </a:ext>
            </a:extLst>
          </p:cNvPr>
          <p:cNvCxnSpPr>
            <a:cxnSpLocks/>
            <a:endCxn id="32" idx="4"/>
          </p:cNvCxnSpPr>
          <p:nvPr/>
        </p:nvCxnSpPr>
        <p:spPr>
          <a:xfrm flipV="1">
            <a:off x="9634985" y="2405203"/>
            <a:ext cx="0" cy="3938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70EDAE9-00E2-4ED8-A823-249B19A83E3C}"/>
              </a:ext>
            </a:extLst>
          </p:cNvPr>
          <p:cNvCxnSpPr>
            <a:cxnSpLocks/>
          </p:cNvCxnSpPr>
          <p:nvPr/>
        </p:nvCxnSpPr>
        <p:spPr>
          <a:xfrm flipV="1">
            <a:off x="5201276" y="2634268"/>
            <a:ext cx="1426187" cy="1652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A0C6A9A-6D4B-4AF3-8068-FCE839B2D6EC}"/>
              </a:ext>
            </a:extLst>
          </p:cNvPr>
          <p:cNvCxnSpPr>
            <a:cxnSpLocks/>
          </p:cNvCxnSpPr>
          <p:nvPr/>
        </p:nvCxnSpPr>
        <p:spPr>
          <a:xfrm>
            <a:off x="5238094" y="2625914"/>
            <a:ext cx="0" cy="27882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867960E-C6E2-4057-B185-05101C0955BA}"/>
              </a:ext>
            </a:extLst>
          </p:cNvPr>
          <p:cNvCxnSpPr>
            <a:cxnSpLocks/>
          </p:cNvCxnSpPr>
          <p:nvPr/>
        </p:nvCxnSpPr>
        <p:spPr>
          <a:xfrm flipV="1">
            <a:off x="8477035" y="3429000"/>
            <a:ext cx="0" cy="1175273"/>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B18F822-8119-4D58-9BDE-531ED63AC6DB}"/>
              </a:ext>
            </a:extLst>
          </p:cNvPr>
          <p:cNvCxnSpPr/>
          <p:nvPr/>
        </p:nvCxnSpPr>
        <p:spPr>
          <a:xfrm>
            <a:off x="8477035" y="4604273"/>
            <a:ext cx="9251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B1C9660-6401-4798-9D09-89B2FDB9AF5B}"/>
              </a:ext>
            </a:extLst>
          </p:cNvPr>
          <p:cNvSpPr txBox="1"/>
          <p:nvPr/>
        </p:nvSpPr>
        <p:spPr>
          <a:xfrm>
            <a:off x="9015762" y="4629439"/>
            <a:ext cx="1367169" cy="369332"/>
          </a:xfrm>
          <a:prstGeom prst="rect">
            <a:avLst/>
          </a:prstGeom>
          <a:noFill/>
        </p:spPr>
        <p:txBody>
          <a:bodyPr wrap="none" rtlCol="0">
            <a:spAutoFit/>
          </a:bodyPr>
          <a:lstStyle/>
          <a:p>
            <a:r>
              <a:rPr lang="nb-NO" dirty="0"/>
              <a:t>Process fluid</a:t>
            </a:r>
          </a:p>
        </p:txBody>
      </p:sp>
      <p:cxnSp>
        <p:nvCxnSpPr>
          <p:cNvPr id="54" name="Straight Connector 53">
            <a:extLst>
              <a:ext uri="{FF2B5EF4-FFF2-40B4-BE49-F238E27FC236}">
                <a16:creationId xmlns:a16="http://schemas.microsoft.com/office/drawing/2014/main" id="{E7A0A733-8CAA-4D1C-9447-1B9C04C62922}"/>
              </a:ext>
            </a:extLst>
          </p:cNvPr>
          <p:cNvCxnSpPr>
            <a:cxnSpLocks/>
          </p:cNvCxnSpPr>
          <p:nvPr/>
        </p:nvCxnSpPr>
        <p:spPr>
          <a:xfrm flipV="1">
            <a:off x="7960668" y="2799005"/>
            <a:ext cx="0" cy="10739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DBD7D4-B162-4DC5-BB10-E27EE36EE00F}"/>
              </a:ext>
            </a:extLst>
          </p:cNvPr>
          <p:cNvCxnSpPr>
            <a:cxnSpLocks/>
          </p:cNvCxnSpPr>
          <p:nvPr/>
        </p:nvCxnSpPr>
        <p:spPr>
          <a:xfrm flipV="1">
            <a:off x="8272639" y="3446929"/>
            <a:ext cx="204396" cy="407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A81CB0-D556-4D92-A563-54EDE4771031}"/>
              </a:ext>
            </a:extLst>
          </p:cNvPr>
          <p:cNvCxnSpPr>
            <a:cxnSpLocks/>
          </p:cNvCxnSpPr>
          <p:nvPr/>
        </p:nvCxnSpPr>
        <p:spPr>
          <a:xfrm flipH="1" flipV="1">
            <a:off x="8171622" y="3492652"/>
            <a:ext cx="87738" cy="33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7E6693D-F4DA-467C-8905-B503EDC38D7D}"/>
              </a:ext>
            </a:extLst>
          </p:cNvPr>
          <p:cNvCxnSpPr>
            <a:cxnSpLocks/>
          </p:cNvCxnSpPr>
          <p:nvPr/>
        </p:nvCxnSpPr>
        <p:spPr>
          <a:xfrm flipV="1">
            <a:off x="7960668" y="3465834"/>
            <a:ext cx="204396" cy="407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54C0E63-32E4-4045-8E60-E7708335E495}"/>
              </a:ext>
            </a:extLst>
          </p:cNvPr>
          <p:cNvCxnSpPr/>
          <p:nvPr/>
        </p:nvCxnSpPr>
        <p:spPr>
          <a:xfrm>
            <a:off x="7960668" y="2799005"/>
            <a:ext cx="380820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868B48F-4923-47DD-B854-83AC6AD6B656}"/>
              </a:ext>
            </a:extLst>
          </p:cNvPr>
          <p:cNvCxnSpPr>
            <a:cxnSpLocks/>
          </p:cNvCxnSpPr>
          <p:nvPr/>
        </p:nvCxnSpPr>
        <p:spPr>
          <a:xfrm flipV="1">
            <a:off x="6417219" y="5561703"/>
            <a:ext cx="0" cy="537883"/>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FD8EDCD-1030-4ED9-8274-879E20B3A4E1}"/>
              </a:ext>
            </a:extLst>
          </p:cNvPr>
          <p:cNvSpPr txBox="1"/>
          <p:nvPr/>
        </p:nvSpPr>
        <p:spPr>
          <a:xfrm>
            <a:off x="6369896" y="5862873"/>
            <a:ext cx="450764" cy="369332"/>
          </a:xfrm>
          <a:prstGeom prst="rect">
            <a:avLst/>
          </a:prstGeom>
          <a:noFill/>
        </p:spPr>
        <p:txBody>
          <a:bodyPr wrap="none" rtlCol="0">
            <a:spAutoFit/>
          </a:bodyPr>
          <a:lstStyle/>
          <a:p>
            <a:r>
              <a:rPr lang="nb-NO" dirty="0"/>
              <a:t>Air</a:t>
            </a:r>
          </a:p>
        </p:txBody>
      </p:sp>
      <p:cxnSp>
        <p:nvCxnSpPr>
          <p:cNvPr id="73" name="Straight Arrow Connector 72">
            <a:extLst>
              <a:ext uri="{FF2B5EF4-FFF2-40B4-BE49-F238E27FC236}">
                <a16:creationId xmlns:a16="http://schemas.microsoft.com/office/drawing/2014/main" id="{06037753-21EB-4581-8005-DFA77AB55DCD}"/>
              </a:ext>
            </a:extLst>
          </p:cNvPr>
          <p:cNvCxnSpPr>
            <a:cxnSpLocks/>
          </p:cNvCxnSpPr>
          <p:nvPr/>
        </p:nvCxnSpPr>
        <p:spPr>
          <a:xfrm flipH="1">
            <a:off x="9993283" y="2103989"/>
            <a:ext cx="49543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3B5C414-9DBC-4610-86CC-7F2E54BEA6B9}"/>
              </a:ext>
            </a:extLst>
          </p:cNvPr>
          <p:cNvSpPr txBox="1"/>
          <p:nvPr/>
        </p:nvSpPr>
        <p:spPr>
          <a:xfrm>
            <a:off x="10382931" y="1802775"/>
            <a:ext cx="1114408" cy="369332"/>
          </a:xfrm>
          <a:prstGeom prst="rect">
            <a:avLst/>
          </a:prstGeom>
          <a:noFill/>
        </p:spPr>
        <p:txBody>
          <a:bodyPr wrap="none" rtlCol="0">
            <a:spAutoFit/>
          </a:bodyPr>
          <a:lstStyle/>
          <a:p>
            <a:r>
              <a:rPr lang="nb-NO" dirty="0">
                <a:solidFill>
                  <a:srgbClr val="FF0000"/>
                </a:solidFill>
              </a:rPr>
              <a:t>T</a:t>
            </a:r>
            <a:r>
              <a:rPr lang="nb-NO" baseline="-25000" dirty="0">
                <a:solidFill>
                  <a:srgbClr val="FF0000"/>
                </a:solidFill>
              </a:rPr>
              <a:t>1s </a:t>
            </a:r>
            <a:r>
              <a:rPr lang="nb-NO" dirty="0">
                <a:solidFill>
                  <a:srgbClr val="FF0000"/>
                </a:solidFill>
              </a:rPr>
              <a:t>= 500C</a:t>
            </a:r>
            <a:endParaRPr lang="nb-NO" baseline="-25000" dirty="0">
              <a:solidFill>
                <a:srgbClr val="FF0000"/>
              </a:solidFill>
            </a:endParaRPr>
          </a:p>
        </p:txBody>
      </p:sp>
      <p:sp>
        <p:nvSpPr>
          <p:cNvPr id="76" name="Flowchart: Connector 75">
            <a:extLst>
              <a:ext uri="{FF2B5EF4-FFF2-40B4-BE49-F238E27FC236}">
                <a16:creationId xmlns:a16="http://schemas.microsoft.com/office/drawing/2014/main" id="{AA3DE31A-63C2-4EBE-9AAE-D2386B078C5B}"/>
              </a:ext>
            </a:extLst>
          </p:cNvPr>
          <p:cNvSpPr/>
          <p:nvPr/>
        </p:nvSpPr>
        <p:spPr>
          <a:xfrm>
            <a:off x="6628223" y="2329855"/>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TC</a:t>
            </a:r>
          </a:p>
        </p:txBody>
      </p:sp>
      <p:cxnSp>
        <p:nvCxnSpPr>
          <p:cNvPr id="77" name="Straight Arrow Connector 76">
            <a:extLst>
              <a:ext uri="{FF2B5EF4-FFF2-40B4-BE49-F238E27FC236}">
                <a16:creationId xmlns:a16="http://schemas.microsoft.com/office/drawing/2014/main" id="{168CDB2B-3C9F-48E5-B407-63D7EC1E5D3A}"/>
              </a:ext>
            </a:extLst>
          </p:cNvPr>
          <p:cNvCxnSpPr>
            <a:cxnSpLocks/>
          </p:cNvCxnSpPr>
          <p:nvPr/>
        </p:nvCxnSpPr>
        <p:spPr>
          <a:xfrm flipH="1" flipV="1">
            <a:off x="6975764" y="2922817"/>
            <a:ext cx="14924" cy="6541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A98C48D-DCF2-4A96-9FF8-A98238B15F46}"/>
              </a:ext>
            </a:extLst>
          </p:cNvPr>
          <p:cNvSpPr txBox="1"/>
          <p:nvPr/>
        </p:nvSpPr>
        <p:spPr>
          <a:xfrm>
            <a:off x="7726183" y="1232089"/>
            <a:ext cx="638508" cy="369332"/>
          </a:xfrm>
          <a:prstGeom prst="rect">
            <a:avLst/>
          </a:prstGeom>
          <a:noFill/>
        </p:spPr>
        <p:txBody>
          <a:bodyPr wrap="none" rtlCol="0">
            <a:spAutoFit/>
          </a:bodyPr>
          <a:lstStyle/>
          <a:p>
            <a:r>
              <a:rPr lang="nb-NO" dirty="0">
                <a:solidFill>
                  <a:srgbClr val="FF0000"/>
                </a:solidFill>
              </a:rPr>
              <a:t>T</a:t>
            </a:r>
            <a:r>
              <a:rPr lang="nb-NO" baseline="-25000" dirty="0">
                <a:solidFill>
                  <a:srgbClr val="FF0000"/>
                </a:solidFill>
              </a:rPr>
              <a:t>2max</a:t>
            </a:r>
          </a:p>
        </p:txBody>
      </p:sp>
      <p:cxnSp>
        <p:nvCxnSpPr>
          <p:cNvPr id="81" name="Straight Arrow Connector 80">
            <a:extLst>
              <a:ext uri="{FF2B5EF4-FFF2-40B4-BE49-F238E27FC236}">
                <a16:creationId xmlns:a16="http://schemas.microsoft.com/office/drawing/2014/main" id="{35FDC1D1-9D01-45FB-BFE4-97599715A52E}"/>
              </a:ext>
            </a:extLst>
          </p:cNvPr>
          <p:cNvCxnSpPr>
            <a:cxnSpLocks/>
          </p:cNvCxnSpPr>
          <p:nvPr/>
        </p:nvCxnSpPr>
        <p:spPr>
          <a:xfrm>
            <a:off x="6983226" y="2080472"/>
            <a:ext cx="7462" cy="24938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Flowchart: Connector 81">
            <a:extLst>
              <a:ext uri="{FF2B5EF4-FFF2-40B4-BE49-F238E27FC236}">
                <a16:creationId xmlns:a16="http://schemas.microsoft.com/office/drawing/2014/main" id="{984FE23D-E0FD-40E5-94D8-7228F5B6DDBB}"/>
              </a:ext>
            </a:extLst>
          </p:cNvPr>
          <p:cNvSpPr/>
          <p:nvPr/>
        </p:nvSpPr>
        <p:spPr>
          <a:xfrm>
            <a:off x="7823330" y="1687932"/>
            <a:ext cx="890373" cy="738140"/>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MIN</a:t>
            </a:r>
          </a:p>
        </p:txBody>
      </p:sp>
      <p:sp>
        <p:nvSpPr>
          <p:cNvPr id="86" name="TextBox 85">
            <a:extLst>
              <a:ext uri="{FF2B5EF4-FFF2-40B4-BE49-F238E27FC236}">
                <a16:creationId xmlns:a16="http://schemas.microsoft.com/office/drawing/2014/main" id="{1B90FE29-6D32-4346-A2A7-A4F8C434F492}"/>
              </a:ext>
            </a:extLst>
          </p:cNvPr>
          <p:cNvSpPr txBox="1"/>
          <p:nvPr/>
        </p:nvSpPr>
        <p:spPr>
          <a:xfrm>
            <a:off x="9654251" y="2397387"/>
            <a:ext cx="673582" cy="369332"/>
          </a:xfrm>
          <a:prstGeom prst="rect">
            <a:avLst/>
          </a:prstGeom>
          <a:noFill/>
        </p:spPr>
        <p:txBody>
          <a:bodyPr wrap="none" rtlCol="0">
            <a:spAutoFit/>
          </a:bodyPr>
          <a:lstStyle/>
          <a:p>
            <a:r>
              <a:rPr lang="nb-NO" dirty="0">
                <a:solidFill>
                  <a:srgbClr val="FF0000"/>
                </a:solidFill>
              </a:rPr>
              <a:t>y</a:t>
            </a:r>
            <a:r>
              <a:rPr lang="nb-NO" baseline="-25000" dirty="0">
                <a:solidFill>
                  <a:srgbClr val="FF0000"/>
                </a:solidFill>
              </a:rPr>
              <a:t>1</a:t>
            </a:r>
            <a:r>
              <a:rPr lang="nb-NO" dirty="0">
                <a:solidFill>
                  <a:srgbClr val="FF0000"/>
                </a:solidFill>
              </a:rPr>
              <a:t>=T</a:t>
            </a:r>
            <a:r>
              <a:rPr lang="nb-NO" baseline="-25000" dirty="0">
                <a:solidFill>
                  <a:srgbClr val="FF0000"/>
                </a:solidFill>
              </a:rPr>
              <a:t>1</a:t>
            </a:r>
          </a:p>
        </p:txBody>
      </p:sp>
      <p:sp>
        <p:nvSpPr>
          <p:cNvPr id="87" name="TextBox 86">
            <a:extLst>
              <a:ext uri="{FF2B5EF4-FFF2-40B4-BE49-F238E27FC236}">
                <a16:creationId xmlns:a16="http://schemas.microsoft.com/office/drawing/2014/main" id="{D401DEC2-317B-4B8A-8A59-43CE8DF81054}"/>
              </a:ext>
            </a:extLst>
          </p:cNvPr>
          <p:cNvSpPr txBox="1"/>
          <p:nvPr/>
        </p:nvSpPr>
        <p:spPr>
          <a:xfrm>
            <a:off x="7028686" y="3392252"/>
            <a:ext cx="673582" cy="369332"/>
          </a:xfrm>
          <a:prstGeom prst="rect">
            <a:avLst/>
          </a:prstGeom>
          <a:noFill/>
        </p:spPr>
        <p:txBody>
          <a:bodyPr wrap="none" rtlCol="0">
            <a:spAutoFit/>
          </a:bodyPr>
          <a:lstStyle/>
          <a:p>
            <a:r>
              <a:rPr lang="nb-NO" b="1" dirty="0">
                <a:solidFill>
                  <a:srgbClr val="FF0000"/>
                </a:solidFill>
              </a:rPr>
              <a:t>y</a:t>
            </a:r>
            <a:r>
              <a:rPr lang="nb-NO" b="1" baseline="-25000" dirty="0">
                <a:solidFill>
                  <a:srgbClr val="FF0000"/>
                </a:solidFill>
              </a:rPr>
              <a:t>2</a:t>
            </a:r>
            <a:r>
              <a:rPr lang="nb-NO" b="1" dirty="0">
                <a:solidFill>
                  <a:srgbClr val="FF0000"/>
                </a:solidFill>
              </a:rPr>
              <a:t>=T</a:t>
            </a:r>
            <a:r>
              <a:rPr lang="nb-NO" b="1" baseline="-25000" dirty="0">
                <a:solidFill>
                  <a:srgbClr val="FF0000"/>
                </a:solidFill>
              </a:rPr>
              <a:t>2</a:t>
            </a:r>
          </a:p>
        </p:txBody>
      </p:sp>
      <p:sp>
        <p:nvSpPr>
          <p:cNvPr id="88" name="TextBox 87">
            <a:extLst>
              <a:ext uri="{FF2B5EF4-FFF2-40B4-BE49-F238E27FC236}">
                <a16:creationId xmlns:a16="http://schemas.microsoft.com/office/drawing/2014/main" id="{2067E58C-CCDC-4CFF-82A2-504CE51488EF}"/>
              </a:ext>
            </a:extLst>
          </p:cNvPr>
          <p:cNvSpPr txBox="1"/>
          <p:nvPr/>
        </p:nvSpPr>
        <p:spPr>
          <a:xfrm>
            <a:off x="8843014" y="1746538"/>
            <a:ext cx="385042" cy="369332"/>
          </a:xfrm>
          <a:prstGeom prst="rect">
            <a:avLst/>
          </a:prstGeom>
          <a:noFill/>
        </p:spPr>
        <p:txBody>
          <a:bodyPr wrap="none" rtlCol="0">
            <a:spAutoFit/>
          </a:bodyPr>
          <a:lstStyle/>
          <a:p>
            <a:r>
              <a:rPr lang="nb-NO" dirty="0"/>
              <a:t>u</a:t>
            </a:r>
            <a:r>
              <a:rPr lang="nb-NO" baseline="-25000" dirty="0"/>
              <a:t>1</a:t>
            </a:r>
          </a:p>
        </p:txBody>
      </p:sp>
      <p:sp>
        <p:nvSpPr>
          <p:cNvPr id="89" name="TextBox 88">
            <a:extLst>
              <a:ext uri="{FF2B5EF4-FFF2-40B4-BE49-F238E27FC236}">
                <a16:creationId xmlns:a16="http://schemas.microsoft.com/office/drawing/2014/main" id="{9E2FD501-A675-4FB0-9C9A-80A6912BA449}"/>
              </a:ext>
            </a:extLst>
          </p:cNvPr>
          <p:cNvSpPr txBox="1"/>
          <p:nvPr/>
        </p:nvSpPr>
        <p:spPr>
          <a:xfrm>
            <a:off x="6032177" y="2235904"/>
            <a:ext cx="385042" cy="369332"/>
          </a:xfrm>
          <a:prstGeom prst="rect">
            <a:avLst/>
          </a:prstGeom>
          <a:noFill/>
        </p:spPr>
        <p:txBody>
          <a:bodyPr wrap="none" rtlCol="0">
            <a:spAutoFit/>
          </a:bodyPr>
          <a:lstStyle/>
          <a:p>
            <a:r>
              <a:rPr lang="nb-NO" dirty="0"/>
              <a:t>u</a:t>
            </a:r>
            <a:r>
              <a:rPr lang="nb-NO" baseline="-25000" dirty="0"/>
              <a:t>2</a:t>
            </a:r>
          </a:p>
        </p:txBody>
      </p:sp>
      <p:sp>
        <p:nvSpPr>
          <p:cNvPr id="93" name="TextBox 92">
            <a:extLst>
              <a:ext uri="{FF2B5EF4-FFF2-40B4-BE49-F238E27FC236}">
                <a16:creationId xmlns:a16="http://schemas.microsoft.com/office/drawing/2014/main" id="{970E21FD-1499-4DBD-8D24-D1FC5598B189}"/>
              </a:ext>
            </a:extLst>
          </p:cNvPr>
          <p:cNvSpPr txBox="1"/>
          <p:nvPr/>
        </p:nvSpPr>
        <p:spPr>
          <a:xfrm>
            <a:off x="-67105" y="-88442"/>
            <a:ext cx="1868204" cy="400110"/>
          </a:xfrm>
          <a:prstGeom prst="rect">
            <a:avLst/>
          </a:prstGeom>
          <a:noFill/>
        </p:spPr>
        <p:txBody>
          <a:bodyPr wrap="none" rtlCol="0">
            <a:spAutoFit/>
          </a:bodyPr>
          <a:lstStyle/>
          <a:p>
            <a:r>
              <a:rPr lang="nb-NO" sz="2000" dirty="0">
                <a:highlight>
                  <a:srgbClr val="FFFF00"/>
                </a:highlight>
              </a:rPr>
              <a:t>CV-CV </a:t>
            </a:r>
            <a:r>
              <a:rPr lang="nb-NO" sz="2000" dirty="0" err="1">
                <a:highlight>
                  <a:srgbClr val="FFFF00"/>
                </a:highlight>
              </a:rPr>
              <a:t>switching</a:t>
            </a:r>
            <a:endParaRPr lang="nb-NO" sz="2000" dirty="0">
              <a:highlight>
                <a:srgbClr val="FFFF00"/>
              </a:highlight>
            </a:endParaRPr>
          </a:p>
        </p:txBody>
      </p:sp>
      <p:cxnSp>
        <p:nvCxnSpPr>
          <p:cNvPr id="56" name="Straight Arrow Connector 55">
            <a:extLst>
              <a:ext uri="{FF2B5EF4-FFF2-40B4-BE49-F238E27FC236}">
                <a16:creationId xmlns:a16="http://schemas.microsoft.com/office/drawing/2014/main" id="{1B966F29-E21E-0053-1D79-B65710A5504D}"/>
              </a:ext>
            </a:extLst>
          </p:cNvPr>
          <p:cNvCxnSpPr>
            <a:cxnSpLocks/>
          </p:cNvCxnSpPr>
          <p:nvPr/>
        </p:nvCxnSpPr>
        <p:spPr>
          <a:xfrm>
            <a:off x="8251898" y="1289687"/>
            <a:ext cx="7462" cy="34241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68A4544-7C7C-48A4-2BE8-888D6919B9E0}"/>
              </a:ext>
            </a:extLst>
          </p:cNvPr>
          <p:cNvCxnSpPr>
            <a:cxnSpLocks/>
            <a:stCxn id="32" idx="2"/>
          </p:cNvCxnSpPr>
          <p:nvPr/>
        </p:nvCxnSpPr>
        <p:spPr>
          <a:xfrm flipH="1">
            <a:off x="8740597" y="2103989"/>
            <a:ext cx="55552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42EBAF3-D549-549C-0BC8-D07F0EE358FB}"/>
              </a:ext>
            </a:extLst>
          </p:cNvPr>
          <p:cNvCxnSpPr>
            <a:cxnSpLocks/>
            <a:endCxn id="82" idx="2"/>
          </p:cNvCxnSpPr>
          <p:nvPr/>
        </p:nvCxnSpPr>
        <p:spPr>
          <a:xfrm flipV="1">
            <a:off x="6975764" y="2057002"/>
            <a:ext cx="847566" cy="234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47466E7-6E00-E32E-66BE-8515C367E4C1}"/>
              </a:ext>
            </a:extLst>
          </p:cNvPr>
          <p:cNvSpPr txBox="1"/>
          <p:nvPr/>
        </p:nvSpPr>
        <p:spPr>
          <a:xfrm>
            <a:off x="7048662" y="1712672"/>
            <a:ext cx="436338" cy="369332"/>
          </a:xfrm>
          <a:prstGeom prst="rect">
            <a:avLst/>
          </a:prstGeom>
          <a:noFill/>
        </p:spPr>
        <p:txBody>
          <a:bodyPr wrap="none" rtlCol="0">
            <a:spAutoFit/>
          </a:bodyPr>
          <a:lstStyle/>
          <a:p>
            <a:r>
              <a:rPr lang="nb-NO" dirty="0">
                <a:solidFill>
                  <a:srgbClr val="FF0000"/>
                </a:solidFill>
              </a:rPr>
              <a:t>T</a:t>
            </a:r>
            <a:r>
              <a:rPr lang="nb-NO" baseline="-25000" dirty="0">
                <a:solidFill>
                  <a:srgbClr val="FF0000"/>
                </a:solidFill>
              </a:rPr>
              <a:t>2s</a:t>
            </a:r>
          </a:p>
        </p:txBody>
      </p:sp>
      <p:pic>
        <p:nvPicPr>
          <p:cNvPr id="69" name="Picture 68">
            <a:extLst>
              <a:ext uri="{FF2B5EF4-FFF2-40B4-BE49-F238E27FC236}">
                <a16:creationId xmlns:a16="http://schemas.microsoft.com/office/drawing/2014/main" id="{EB9CC757-BD25-3290-3944-0A22CC68A167}"/>
              </a:ext>
            </a:extLst>
          </p:cNvPr>
          <p:cNvPicPr>
            <a:picLocks noChangeAspect="1"/>
          </p:cNvPicPr>
          <p:nvPr/>
        </p:nvPicPr>
        <p:blipFill>
          <a:blip r:embed="rId2"/>
          <a:stretch>
            <a:fillRect/>
          </a:stretch>
        </p:blipFill>
        <p:spPr>
          <a:xfrm>
            <a:off x="8010372" y="5637007"/>
            <a:ext cx="1204230" cy="1131794"/>
          </a:xfrm>
          <a:prstGeom prst="rect">
            <a:avLst/>
          </a:prstGeom>
        </p:spPr>
      </p:pic>
    </p:spTree>
    <p:extLst>
      <p:ext uri="{BB962C8B-B14F-4D97-AF65-F5344CB8AC3E}">
        <p14:creationId xmlns:p14="http://schemas.microsoft.com/office/powerpoint/2010/main" val="158441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FE22-5369-412B-A368-63B3D0391D5A}"/>
              </a:ext>
            </a:extLst>
          </p:cNvPr>
          <p:cNvSpPr>
            <a:spLocks noGrp="1"/>
          </p:cNvSpPr>
          <p:nvPr>
            <p:ph type="title"/>
          </p:nvPr>
        </p:nvSpPr>
        <p:spPr>
          <a:xfrm>
            <a:off x="609600" y="266687"/>
            <a:ext cx="10972800" cy="1143000"/>
          </a:xfrm>
        </p:spPr>
        <p:txBody>
          <a:bodyPr/>
          <a:lstStyle/>
          <a:p>
            <a:r>
              <a:rPr lang="nb-NO" dirty="0"/>
              <a:t>Design of </a:t>
            </a:r>
            <a:r>
              <a:rPr lang="nb-NO" dirty="0" err="1"/>
              <a:t>selector</a:t>
            </a:r>
            <a:r>
              <a:rPr lang="nb-NO" dirty="0"/>
              <a:t> </a:t>
            </a:r>
            <a:r>
              <a:rPr lang="nb-NO" dirty="0" err="1"/>
              <a:t>structure</a:t>
            </a:r>
            <a:endParaRPr lang="nb-NO" dirty="0"/>
          </a:p>
        </p:txBody>
      </p:sp>
      <p:sp>
        <p:nvSpPr>
          <p:cNvPr id="3" name="Content Placeholder 2">
            <a:extLst>
              <a:ext uri="{FF2B5EF4-FFF2-40B4-BE49-F238E27FC236}">
                <a16:creationId xmlns:a16="http://schemas.microsoft.com/office/drawing/2014/main" id="{BF2D1538-83A6-4B5F-B8DB-285E8BFA132C}"/>
              </a:ext>
            </a:extLst>
          </p:cNvPr>
          <p:cNvSpPr>
            <a:spLocks noGrp="1"/>
          </p:cNvSpPr>
          <p:nvPr>
            <p:ph idx="1"/>
          </p:nvPr>
        </p:nvSpPr>
        <p:spPr/>
        <p:txBody>
          <a:bodyPr/>
          <a:lstStyle/>
          <a:p>
            <a:pPr marL="0" indent="0">
              <a:buNone/>
            </a:pPr>
            <a:r>
              <a:rPr lang="nb-NO" b="1" dirty="0" err="1">
                <a:solidFill>
                  <a:srgbClr val="FF0000"/>
                </a:solidFill>
              </a:rPr>
              <a:t>Rule</a:t>
            </a:r>
            <a:r>
              <a:rPr lang="nb-NO" b="1" dirty="0">
                <a:solidFill>
                  <a:srgbClr val="FF0000"/>
                </a:solidFill>
              </a:rPr>
              <a:t> 1 (</a:t>
            </a:r>
            <a:r>
              <a:rPr lang="nb-NO" b="1" dirty="0" err="1">
                <a:solidFill>
                  <a:srgbClr val="FF0000"/>
                </a:solidFill>
              </a:rPr>
              <a:t>max</a:t>
            </a:r>
            <a:r>
              <a:rPr lang="nb-NO" b="1" dirty="0">
                <a:solidFill>
                  <a:srgbClr val="FF0000"/>
                </a:solidFill>
              </a:rPr>
              <a:t> or min </a:t>
            </a:r>
            <a:r>
              <a:rPr lang="nb-NO" b="1" dirty="0" err="1">
                <a:solidFill>
                  <a:srgbClr val="FF0000"/>
                </a:solidFill>
              </a:rPr>
              <a:t>selector</a:t>
            </a:r>
            <a:r>
              <a:rPr lang="nb-NO" b="1" dirty="0">
                <a:solidFill>
                  <a:srgbClr val="FF0000"/>
                </a:solidFill>
              </a:rPr>
              <a:t>)</a:t>
            </a:r>
          </a:p>
          <a:p>
            <a:r>
              <a:rPr lang="nb-NO" dirty="0" err="1"/>
              <a:t>Use</a:t>
            </a:r>
            <a:r>
              <a:rPr lang="nb-NO" dirty="0"/>
              <a:t> </a:t>
            </a:r>
            <a:r>
              <a:rPr lang="nb-NO" dirty="0" err="1"/>
              <a:t>max-selector</a:t>
            </a:r>
            <a:r>
              <a:rPr lang="nb-NO" dirty="0"/>
              <a:t> for </a:t>
            </a:r>
            <a:r>
              <a:rPr lang="nb-NO" dirty="0" err="1"/>
              <a:t>constraints</a:t>
            </a:r>
            <a:r>
              <a:rPr lang="nb-NO" dirty="0"/>
              <a:t> </a:t>
            </a:r>
            <a:r>
              <a:rPr lang="nb-NO" dirty="0" err="1"/>
              <a:t>that</a:t>
            </a:r>
            <a:r>
              <a:rPr lang="nb-NO" dirty="0"/>
              <a:t> </a:t>
            </a:r>
            <a:r>
              <a:rPr lang="nb-NO" dirty="0" err="1"/>
              <a:t>are</a:t>
            </a:r>
            <a:r>
              <a:rPr lang="nb-NO" dirty="0"/>
              <a:t> </a:t>
            </a:r>
            <a:r>
              <a:rPr lang="nb-NO" dirty="0" err="1"/>
              <a:t>satisfied</a:t>
            </a:r>
            <a:r>
              <a:rPr lang="nb-NO" dirty="0"/>
              <a:t> </a:t>
            </a:r>
            <a:r>
              <a:rPr lang="nb-NO" dirty="0" err="1"/>
              <a:t>with</a:t>
            </a:r>
            <a:r>
              <a:rPr lang="nb-NO" dirty="0"/>
              <a:t> a </a:t>
            </a:r>
            <a:r>
              <a:rPr lang="nb-NO" dirty="0" err="1"/>
              <a:t>large</a:t>
            </a:r>
            <a:r>
              <a:rPr lang="nb-NO" dirty="0"/>
              <a:t> input</a:t>
            </a:r>
          </a:p>
          <a:p>
            <a:r>
              <a:rPr lang="nb-NO" dirty="0" err="1"/>
              <a:t>Use</a:t>
            </a:r>
            <a:r>
              <a:rPr lang="nb-NO" dirty="0"/>
              <a:t> min-</a:t>
            </a:r>
            <a:r>
              <a:rPr lang="nb-NO" dirty="0" err="1"/>
              <a:t>selector</a:t>
            </a:r>
            <a:r>
              <a:rPr lang="nb-NO" dirty="0"/>
              <a:t> for </a:t>
            </a:r>
            <a:r>
              <a:rPr lang="nb-NO" dirty="0" err="1"/>
              <a:t>constraints</a:t>
            </a:r>
            <a:r>
              <a:rPr lang="nb-NO" dirty="0"/>
              <a:t> </a:t>
            </a:r>
            <a:r>
              <a:rPr lang="nb-NO" dirty="0" err="1"/>
              <a:t>that</a:t>
            </a:r>
            <a:r>
              <a:rPr lang="nb-NO" dirty="0"/>
              <a:t> </a:t>
            </a:r>
            <a:r>
              <a:rPr lang="nb-NO" dirty="0" err="1"/>
              <a:t>are</a:t>
            </a:r>
            <a:r>
              <a:rPr lang="nb-NO" dirty="0"/>
              <a:t> </a:t>
            </a:r>
            <a:r>
              <a:rPr lang="nb-NO" dirty="0" err="1"/>
              <a:t>satisfied</a:t>
            </a:r>
            <a:r>
              <a:rPr lang="nb-NO" dirty="0"/>
              <a:t> </a:t>
            </a:r>
            <a:r>
              <a:rPr lang="nb-NO" dirty="0" err="1"/>
              <a:t>with</a:t>
            </a:r>
            <a:r>
              <a:rPr lang="nb-NO" dirty="0"/>
              <a:t> a </a:t>
            </a:r>
            <a:r>
              <a:rPr lang="nb-NO" dirty="0" err="1"/>
              <a:t>small</a:t>
            </a:r>
            <a:r>
              <a:rPr lang="nb-NO" dirty="0"/>
              <a:t> input</a:t>
            </a:r>
          </a:p>
          <a:p>
            <a:endParaRPr lang="nb-NO" dirty="0"/>
          </a:p>
          <a:p>
            <a:pPr marL="0" indent="0">
              <a:buNone/>
            </a:pPr>
            <a:r>
              <a:rPr lang="nb-NO" b="1" dirty="0" err="1">
                <a:solidFill>
                  <a:srgbClr val="FF0000"/>
                </a:solidFill>
              </a:rPr>
              <a:t>Rule</a:t>
            </a:r>
            <a:r>
              <a:rPr lang="nb-NO" b="1" dirty="0">
                <a:solidFill>
                  <a:srgbClr val="FF0000"/>
                </a:solidFill>
              </a:rPr>
              <a:t> 2 (order of </a:t>
            </a:r>
            <a:r>
              <a:rPr lang="nb-NO" b="1" dirty="0" err="1">
                <a:solidFill>
                  <a:srgbClr val="FF0000"/>
                </a:solidFill>
              </a:rPr>
              <a:t>max</a:t>
            </a:r>
            <a:r>
              <a:rPr lang="nb-NO" b="1" dirty="0">
                <a:solidFill>
                  <a:srgbClr val="FF0000"/>
                </a:solidFill>
              </a:rPr>
              <a:t> and min </a:t>
            </a:r>
            <a:r>
              <a:rPr lang="nb-NO" b="1" dirty="0" err="1">
                <a:solidFill>
                  <a:srgbClr val="FF0000"/>
                </a:solidFill>
              </a:rPr>
              <a:t>selectors</a:t>
            </a:r>
            <a:r>
              <a:rPr lang="nb-NO" b="1" dirty="0">
                <a:solidFill>
                  <a:srgbClr val="FF0000"/>
                </a:solidFill>
              </a:rPr>
              <a:t>): </a:t>
            </a:r>
          </a:p>
          <a:p>
            <a:r>
              <a:rPr lang="nb-NO" dirty="0"/>
              <a:t>If </a:t>
            </a:r>
            <a:r>
              <a:rPr lang="nb-NO" dirty="0" err="1"/>
              <a:t>need</a:t>
            </a:r>
            <a:r>
              <a:rPr lang="nb-NO" dirty="0"/>
              <a:t> </a:t>
            </a:r>
            <a:r>
              <a:rPr lang="nb-NO" dirty="0" err="1"/>
              <a:t>both</a:t>
            </a:r>
            <a:r>
              <a:rPr lang="nb-NO" dirty="0"/>
              <a:t> </a:t>
            </a:r>
            <a:r>
              <a:rPr lang="nb-NO" dirty="0" err="1"/>
              <a:t>max</a:t>
            </a:r>
            <a:r>
              <a:rPr lang="nb-NO" dirty="0"/>
              <a:t> and min </a:t>
            </a:r>
            <a:r>
              <a:rPr lang="nb-NO" dirty="0" err="1"/>
              <a:t>selector</a:t>
            </a:r>
            <a:r>
              <a:rPr lang="nb-NO" dirty="0"/>
              <a:t>: </a:t>
            </a:r>
            <a:r>
              <a:rPr lang="nb-NO" dirty="0" err="1"/>
              <a:t>Potential</a:t>
            </a:r>
            <a:r>
              <a:rPr lang="nb-NO" dirty="0"/>
              <a:t> </a:t>
            </a:r>
            <a:r>
              <a:rPr lang="nb-NO" dirty="0" err="1"/>
              <a:t>infeasibility</a:t>
            </a:r>
            <a:endParaRPr lang="nb-NO" dirty="0"/>
          </a:p>
          <a:p>
            <a:r>
              <a:rPr lang="nb-NO" dirty="0"/>
              <a:t>Order </a:t>
            </a:r>
            <a:r>
              <a:rPr lang="nb-NO" dirty="0" err="1"/>
              <a:t>does</a:t>
            </a:r>
            <a:r>
              <a:rPr lang="nb-NO" dirty="0"/>
              <a:t> not matter </a:t>
            </a:r>
            <a:r>
              <a:rPr lang="nb-NO" dirty="0" err="1"/>
              <a:t>if</a:t>
            </a:r>
            <a:r>
              <a:rPr lang="nb-NO" dirty="0"/>
              <a:t> problem is </a:t>
            </a:r>
            <a:r>
              <a:rPr lang="nb-NO" dirty="0" err="1"/>
              <a:t>feasible</a:t>
            </a:r>
            <a:endParaRPr lang="nb-NO" dirty="0"/>
          </a:p>
          <a:p>
            <a:r>
              <a:rPr lang="nb-NO" dirty="0"/>
              <a:t>If </a:t>
            </a:r>
            <a:r>
              <a:rPr lang="nb-NO" dirty="0" err="1"/>
              <a:t>infeasible</a:t>
            </a:r>
            <a:r>
              <a:rPr lang="nb-NO" dirty="0"/>
              <a:t>: </a:t>
            </a:r>
            <a:r>
              <a:rPr lang="nb-NO" dirty="0" err="1"/>
              <a:t>Put</a:t>
            </a:r>
            <a:r>
              <a:rPr lang="nb-NO" dirty="0"/>
              <a:t> </a:t>
            </a:r>
            <a:r>
              <a:rPr lang="nb-NO" dirty="0" err="1"/>
              <a:t>highest</a:t>
            </a:r>
            <a:r>
              <a:rPr lang="nb-NO" dirty="0"/>
              <a:t> </a:t>
            </a:r>
            <a:r>
              <a:rPr lang="nb-NO" dirty="0" err="1"/>
              <a:t>priority</a:t>
            </a:r>
            <a:r>
              <a:rPr lang="nb-NO" dirty="0"/>
              <a:t> </a:t>
            </a:r>
            <a:r>
              <a:rPr lang="nb-NO" dirty="0" err="1"/>
              <a:t>constraint</a:t>
            </a:r>
            <a:r>
              <a:rPr lang="nb-NO" dirty="0"/>
              <a:t> at </a:t>
            </a:r>
            <a:r>
              <a:rPr lang="nb-NO" dirty="0" err="1"/>
              <a:t>the</a:t>
            </a:r>
            <a:r>
              <a:rPr lang="nb-NO" dirty="0"/>
              <a:t> end</a:t>
            </a:r>
          </a:p>
        </p:txBody>
      </p:sp>
      <p:sp>
        <p:nvSpPr>
          <p:cNvPr id="4" name="TextBox 3">
            <a:extLst>
              <a:ext uri="{FF2B5EF4-FFF2-40B4-BE49-F238E27FC236}">
                <a16:creationId xmlns:a16="http://schemas.microsoft.com/office/drawing/2014/main" id="{F2105467-1241-49AB-BEAA-18D2CE8314C9}"/>
              </a:ext>
            </a:extLst>
          </p:cNvPr>
          <p:cNvSpPr txBox="1"/>
          <p:nvPr/>
        </p:nvSpPr>
        <p:spPr>
          <a:xfrm>
            <a:off x="219985" y="5915353"/>
            <a:ext cx="11237843" cy="523220"/>
          </a:xfrm>
          <a:prstGeom prst="rect">
            <a:avLst/>
          </a:prstGeom>
          <a:noFill/>
        </p:spPr>
        <p:txBody>
          <a:bodyPr wrap="square" rtlCol="0">
            <a:spAutoFit/>
          </a:bodyPr>
          <a:lstStyle/>
          <a:p>
            <a:r>
              <a:rPr lang="en-US" sz="1400" dirty="0"/>
              <a:t>“Systematic design of active constraint switching using selectors.”</a:t>
            </a:r>
          </a:p>
          <a:p>
            <a:r>
              <a:rPr lang="en-US" sz="1400" dirty="0"/>
              <a:t>Dinesh Krishnamoorthy , Sigurd Skogestad. </a:t>
            </a:r>
            <a:r>
              <a:rPr lang="nb-NO" sz="1400" u="sng" dirty="0">
                <a:hlinkClick r:id="rId2" tooltip="Go to Computers &amp; Chemical Engineering on ScienceDirect"/>
              </a:rPr>
              <a:t>Computers &amp; Chemical Engineering</a:t>
            </a:r>
            <a:r>
              <a:rPr lang="nb-NO" sz="1400" u="sng" dirty="0"/>
              <a:t>, </a:t>
            </a:r>
            <a:r>
              <a:rPr lang="nb-NO" sz="1400" dirty="0">
                <a:hlinkClick r:id="rId3" tooltip="Go to table of contents for this volume/issue"/>
              </a:rPr>
              <a:t>Volume 143</a:t>
            </a:r>
            <a:r>
              <a:rPr lang="nb-NO" sz="1400" dirty="0"/>
              <a:t>, (2020)</a:t>
            </a:r>
          </a:p>
        </p:txBody>
      </p:sp>
      <p:sp>
        <p:nvSpPr>
          <p:cNvPr id="5" name="TextBox 4">
            <a:extLst>
              <a:ext uri="{FF2B5EF4-FFF2-40B4-BE49-F238E27FC236}">
                <a16:creationId xmlns:a16="http://schemas.microsoft.com/office/drawing/2014/main" id="{3504D9C0-34CD-4BA8-B388-AE03708AC92F}"/>
              </a:ext>
            </a:extLst>
          </p:cNvPr>
          <p:cNvSpPr txBox="1"/>
          <p:nvPr/>
        </p:nvSpPr>
        <p:spPr>
          <a:xfrm>
            <a:off x="-67105" y="-88442"/>
            <a:ext cx="1868204" cy="400110"/>
          </a:xfrm>
          <a:prstGeom prst="rect">
            <a:avLst/>
          </a:prstGeom>
          <a:noFill/>
        </p:spPr>
        <p:txBody>
          <a:bodyPr wrap="none" rtlCol="0">
            <a:spAutoFit/>
          </a:bodyPr>
          <a:lstStyle/>
          <a:p>
            <a:r>
              <a:rPr lang="nb-NO" sz="2000" dirty="0">
                <a:highlight>
                  <a:srgbClr val="FFFF00"/>
                </a:highlight>
              </a:rPr>
              <a:t>CV-CV </a:t>
            </a:r>
            <a:r>
              <a:rPr lang="nb-NO" sz="2000" dirty="0" err="1">
                <a:highlight>
                  <a:srgbClr val="FFFF00"/>
                </a:highlight>
              </a:rPr>
              <a:t>switching</a:t>
            </a:r>
            <a:endParaRPr lang="nb-NO" sz="2000" dirty="0">
              <a:highlight>
                <a:srgbClr val="FFFF00"/>
              </a:highlight>
            </a:endParaRPr>
          </a:p>
        </p:txBody>
      </p:sp>
    </p:spTree>
    <p:extLst>
      <p:ext uri="{BB962C8B-B14F-4D97-AF65-F5344CB8AC3E}">
        <p14:creationId xmlns:p14="http://schemas.microsoft.com/office/powerpoint/2010/main" val="3344094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FDF8-3A00-472F-903A-03BC8F3CD3D7}"/>
              </a:ext>
            </a:extLst>
          </p:cNvPr>
          <p:cNvSpPr>
            <a:spLocks noGrp="1"/>
          </p:cNvSpPr>
          <p:nvPr>
            <p:ph type="title"/>
          </p:nvPr>
        </p:nvSpPr>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Valves have “built-in” selectors</a:t>
            </a:r>
            <a:endParaRPr lang="nb-NO" dirty="0"/>
          </a:p>
        </p:txBody>
      </p:sp>
      <p:sp>
        <p:nvSpPr>
          <p:cNvPr id="3" name="Content Placeholder 2">
            <a:extLst>
              <a:ext uri="{FF2B5EF4-FFF2-40B4-BE49-F238E27FC236}">
                <a16:creationId xmlns:a16="http://schemas.microsoft.com/office/drawing/2014/main" id="{A64AC9D7-635C-4C63-A15D-085789002401}"/>
              </a:ext>
            </a:extLst>
          </p:cNvPr>
          <p:cNvSpPr>
            <a:spLocks noGrp="1"/>
          </p:cNvSpPr>
          <p:nvPr>
            <p:ph idx="1"/>
          </p:nvPr>
        </p:nvSpPr>
        <p:spPr/>
        <p:txBody>
          <a:bodyPr>
            <a:norm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 min-flow (z=0) gives a “built-in” max-selector (to avoid negative flow)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 max-flow (z=1) gives a “built-in” min-selector</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So it’s not necessary to add these as selector blocks (but it will not be wrong).</a:t>
            </a:r>
          </a:p>
          <a:p>
            <a:r>
              <a:rPr lang="nb-NO" dirty="0" err="1"/>
              <a:t>Another</a:t>
            </a:r>
            <a:r>
              <a:rPr lang="nb-NO" dirty="0"/>
              <a:t> </a:t>
            </a:r>
            <a:r>
              <a:rPr lang="nb-NO" dirty="0" err="1"/>
              <a:t>way</a:t>
            </a:r>
            <a:r>
              <a:rPr lang="nb-NO" dirty="0"/>
              <a:t> to </a:t>
            </a:r>
            <a:r>
              <a:rPr lang="nb-NO" dirty="0" err="1"/>
              <a:t>see</a:t>
            </a:r>
            <a:r>
              <a:rPr lang="nb-NO" dirty="0"/>
              <a:t> </a:t>
            </a:r>
            <a:r>
              <a:rPr lang="nb-NO" dirty="0" err="1"/>
              <a:t>this</a:t>
            </a:r>
            <a:r>
              <a:rPr lang="nb-NO" dirty="0"/>
              <a:t> is to note </a:t>
            </a:r>
            <a:r>
              <a:rPr lang="nb-NO" dirty="0" err="1"/>
              <a:t>that</a:t>
            </a:r>
            <a:r>
              <a:rPr lang="nb-NO" dirty="0"/>
              <a:t> a </a:t>
            </a:r>
            <a:r>
              <a:rPr lang="nb-NO" dirty="0" err="1"/>
              <a:t>valve</a:t>
            </a:r>
            <a:r>
              <a:rPr lang="nb-NO" dirty="0"/>
              <a:t> </a:t>
            </a:r>
            <a:r>
              <a:rPr lang="nb-NO" dirty="0" err="1"/>
              <a:t>works</a:t>
            </a:r>
            <a:r>
              <a:rPr lang="nb-NO" dirty="0"/>
              <a:t> as a </a:t>
            </a:r>
            <a:r>
              <a:rPr lang="nb-NO" dirty="0" err="1"/>
              <a:t>saturation</a:t>
            </a:r>
            <a:r>
              <a:rPr lang="nb-NO" dirty="0"/>
              <a:t> element</a:t>
            </a:r>
          </a:p>
        </p:txBody>
      </p:sp>
      <p:sp>
        <p:nvSpPr>
          <p:cNvPr id="4" name="TextBox 3">
            <a:extLst>
              <a:ext uri="{FF2B5EF4-FFF2-40B4-BE49-F238E27FC236}">
                <a16:creationId xmlns:a16="http://schemas.microsoft.com/office/drawing/2014/main" id="{6E228F89-FE23-4FC3-B751-955432375EBD}"/>
              </a:ext>
            </a:extLst>
          </p:cNvPr>
          <p:cNvSpPr txBox="1"/>
          <p:nvPr/>
        </p:nvSpPr>
        <p:spPr>
          <a:xfrm>
            <a:off x="-67105" y="-78817"/>
            <a:ext cx="1868204" cy="400110"/>
          </a:xfrm>
          <a:prstGeom prst="rect">
            <a:avLst/>
          </a:prstGeom>
          <a:noFill/>
        </p:spPr>
        <p:txBody>
          <a:bodyPr wrap="none" rtlCol="0">
            <a:spAutoFit/>
          </a:bodyPr>
          <a:lstStyle/>
          <a:p>
            <a:r>
              <a:rPr lang="nb-NO" sz="2000" dirty="0">
                <a:highlight>
                  <a:srgbClr val="FFFF00"/>
                </a:highlight>
              </a:rPr>
              <a:t>CV-CV </a:t>
            </a:r>
            <a:r>
              <a:rPr lang="nb-NO" sz="2000" dirty="0" err="1">
                <a:highlight>
                  <a:srgbClr val="FFFF00"/>
                </a:highlight>
              </a:rPr>
              <a:t>switching</a:t>
            </a:r>
            <a:endParaRPr lang="nb-NO" sz="2000" dirty="0">
              <a:highlight>
                <a:srgbClr val="FFFF00"/>
              </a:highlight>
            </a:endParaRPr>
          </a:p>
        </p:txBody>
      </p:sp>
      <p:pic>
        <p:nvPicPr>
          <p:cNvPr id="5" name="Picture 4">
            <a:extLst>
              <a:ext uri="{FF2B5EF4-FFF2-40B4-BE49-F238E27FC236}">
                <a16:creationId xmlns:a16="http://schemas.microsoft.com/office/drawing/2014/main" id="{B53C78EB-4870-FEAB-D178-E111DA056216}"/>
              </a:ext>
            </a:extLst>
          </p:cNvPr>
          <p:cNvPicPr>
            <a:picLocks noChangeAspect="1"/>
          </p:cNvPicPr>
          <p:nvPr/>
        </p:nvPicPr>
        <p:blipFill>
          <a:blip r:embed="rId2"/>
          <a:stretch>
            <a:fillRect/>
          </a:stretch>
        </p:blipFill>
        <p:spPr>
          <a:xfrm>
            <a:off x="2239324" y="4336331"/>
            <a:ext cx="1609506" cy="1512694"/>
          </a:xfrm>
          <a:prstGeom prst="rect">
            <a:avLst/>
          </a:prstGeom>
        </p:spPr>
      </p:pic>
    </p:spTree>
    <p:extLst>
      <p:ext uri="{BB962C8B-B14F-4D97-AF65-F5344CB8AC3E}">
        <p14:creationId xmlns:p14="http://schemas.microsoft.com/office/powerpoint/2010/main" val="81246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610D-1B62-0B66-AED1-3B7E48353DA5}"/>
              </a:ext>
            </a:extLst>
          </p:cNvPr>
          <p:cNvSpPr>
            <a:spLocks noGrp="1"/>
          </p:cNvSpPr>
          <p:nvPr>
            <p:ph type="title"/>
          </p:nvPr>
        </p:nvSpPr>
        <p:spPr>
          <a:xfrm>
            <a:off x="207390" y="358219"/>
            <a:ext cx="4963699" cy="3701401"/>
          </a:xfrm>
        </p:spPr>
        <p:txBody>
          <a:bodyPr>
            <a:normAutofit/>
          </a:bodyPr>
          <a:lstStyle/>
          <a:p>
            <a:r>
              <a:rPr lang="nb-NO" sz="4000" dirty="0" err="1"/>
              <a:t>Example</a:t>
            </a:r>
            <a:r>
              <a:rPr lang="nb-NO" sz="4000" dirty="0"/>
              <a:t>:</a:t>
            </a:r>
            <a:br>
              <a:rPr lang="nb-NO" sz="4000" dirty="0"/>
            </a:br>
            <a:r>
              <a:rPr lang="nb-NO" sz="4000" dirty="0"/>
              <a:t>Optimal </a:t>
            </a:r>
            <a:r>
              <a:rPr lang="nb-NO" sz="4000" dirty="0" err="1"/>
              <a:t>operation</a:t>
            </a:r>
            <a:r>
              <a:rPr lang="nb-NO" sz="4000" dirty="0"/>
              <a:t> of </a:t>
            </a:r>
            <a:r>
              <a:rPr lang="nb-NO" dirty="0" err="1"/>
              <a:t>d</a:t>
            </a:r>
            <a:r>
              <a:rPr lang="nb-NO" sz="4000" dirty="0" err="1"/>
              <a:t>istillation</a:t>
            </a:r>
            <a:r>
              <a:rPr lang="nb-NO" sz="4000" dirty="0"/>
              <a:t> </a:t>
            </a:r>
            <a:r>
              <a:rPr lang="nb-NO" sz="4000" dirty="0" err="1"/>
              <a:t>column</a:t>
            </a:r>
            <a:r>
              <a:rPr lang="nb-NO" sz="4000" dirty="0"/>
              <a:t>.</a:t>
            </a:r>
            <a:br>
              <a:rPr lang="nb-NO" sz="4000" dirty="0"/>
            </a:br>
            <a:br>
              <a:rPr lang="nb-NO" sz="4000" dirty="0"/>
            </a:br>
            <a:r>
              <a:rPr lang="nb-NO" sz="3200" dirty="0"/>
              <a:t>Top </a:t>
            </a:r>
            <a:r>
              <a:rPr lang="nb-NO" sz="3200" dirty="0" err="1"/>
              <a:t>product</a:t>
            </a:r>
            <a:r>
              <a:rPr lang="nb-NO" sz="3200" dirty="0"/>
              <a:t> </a:t>
            </a:r>
            <a:r>
              <a:rPr lang="nb-NO" sz="3200" dirty="0" err="1"/>
              <a:t>valueable</a:t>
            </a:r>
            <a:endParaRPr lang="nb-NO" sz="4000" dirty="0"/>
          </a:p>
        </p:txBody>
      </p:sp>
      <p:pic>
        <p:nvPicPr>
          <p:cNvPr id="5" name="Picture 4">
            <a:extLst>
              <a:ext uri="{FF2B5EF4-FFF2-40B4-BE49-F238E27FC236}">
                <a16:creationId xmlns:a16="http://schemas.microsoft.com/office/drawing/2014/main" id="{A30289A6-509E-9B70-573C-F6A55481C1EE}"/>
              </a:ext>
            </a:extLst>
          </p:cNvPr>
          <p:cNvPicPr>
            <a:picLocks noChangeAspect="1"/>
          </p:cNvPicPr>
          <p:nvPr/>
        </p:nvPicPr>
        <p:blipFill>
          <a:blip r:embed="rId2"/>
          <a:stretch>
            <a:fillRect/>
          </a:stretch>
        </p:blipFill>
        <p:spPr>
          <a:xfrm>
            <a:off x="5497403" y="225151"/>
            <a:ext cx="5800725" cy="5572125"/>
          </a:xfrm>
          <a:prstGeom prst="rect">
            <a:avLst/>
          </a:prstGeom>
        </p:spPr>
      </p:pic>
      <p:sp>
        <p:nvSpPr>
          <p:cNvPr id="6" name="TextBox 5">
            <a:extLst>
              <a:ext uri="{FF2B5EF4-FFF2-40B4-BE49-F238E27FC236}">
                <a16:creationId xmlns:a16="http://schemas.microsoft.com/office/drawing/2014/main" id="{4D637BDA-5877-8C6F-67E0-A1F6B3EBA47A}"/>
              </a:ext>
            </a:extLst>
          </p:cNvPr>
          <p:cNvSpPr txBox="1"/>
          <p:nvPr/>
        </p:nvSpPr>
        <p:spPr>
          <a:xfrm>
            <a:off x="9435662" y="2782669"/>
            <a:ext cx="2437462" cy="738664"/>
          </a:xfrm>
          <a:prstGeom prst="rect">
            <a:avLst/>
          </a:prstGeom>
          <a:noFill/>
        </p:spPr>
        <p:txBody>
          <a:bodyPr wrap="none" rtlCol="0">
            <a:spAutoFit/>
          </a:bodyPr>
          <a:lstStyle/>
          <a:p>
            <a:r>
              <a:rPr lang="nb-NO" sz="1400" dirty="0" err="1">
                <a:solidFill>
                  <a:srgbClr val="FF0000"/>
                </a:solidFill>
              </a:rPr>
              <a:t>Always</a:t>
            </a:r>
            <a:r>
              <a:rPr lang="nb-NO" sz="1400" dirty="0">
                <a:solidFill>
                  <a:srgbClr val="FF0000"/>
                </a:solidFill>
              </a:rPr>
              <a:t> control </a:t>
            </a:r>
            <a:r>
              <a:rPr lang="nb-NO" sz="1400" dirty="0" err="1">
                <a:solidFill>
                  <a:srgbClr val="FF0000"/>
                </a:solidFill>
              </a:rPr>
              <a:t>xD</a:t>
            </a:r>
            <a:r>
              <a:rPr lang="nb-NO" sz="1400" dirty="0">
                <a:solidFill>
                  <a:srgbClr val="FF0000"/>
                </a:solidFill>
              </a:rPr>
              <a:t> at </a:t>
            </a:r>
            <a:r>
              <a:rPr lang="nb-NO" sz="1400" dirty="0" err="1">
                <a:solidFill>
                  <a:srgbClr val="FF0000"/>
                </a:solidFill>
              </a:rPr>
              <a:t>constraint</a:t>
            </a:r>
            <a:endParaRPr lang="nb-NO" sz="1400" dirty="0">
              <a:solidFill>
                <a:srgbClr val="FF0000"/>
              </a:solidFill>
            </a:endParaRPr>
          </a:p>
          <a:p>
            <a:r>
              <a:rPr lang="nb-NO" sz="1400" dirty="0">
                <a:solidFill>
                  <a:srgbClr val="FF0000"/>
                </a:solidFill>
              </a:rPr>
              <a:t>(</a:t>
            </a:r>
            <a:r>
              <a:rPr lang="nb-NO" sz="1400" dirty="0" err="1">
                <a:solidFill>
                  <a:srgbClr val="FF0000"/>
                </a:solidFill>
              </a:rPr>
              <a:t>valueable</a:t>
            </a:r>
            <a:r>
              <a:rPr lang="nb-NO" sz="1400" dirty="0">
                <a:solidFill>
                  <a:srgbClr val="FF0000"/>
                </a:solidFill>
              </a:rPr>
              <a:t> </a:t>
            </a:r>
            <a:r>
              <a:rPr lang="nb-NO" sz="1400" dirty="0" err="1">
                <a:solidFill>
                  <a:srgbClr val="FF0000"/>
                </a:solidFill>
              </a:rPr>
              <a:t>product</a:t>
            </a:r>
            <a:r>
              <a:rPr lang="nb-NO" sz="1400" dirty="0">
                <a:solidFill>
                  <a:srgbClr val="FF0000"/>
                </a:solidFill>
              </a:rPr>
              <a:t>) to </a:t>
            </a:r>
          </a:p>
          <a:p>
            <a:r>
              <a:rPr lang="nb-NO" sz="1400" dirty="0" err="1">
                <a:solidFill>
                  <a:srgbClr val="FF0000"/>
                </a:solidFill>
              </a:rPr>
              <a:t>avoid</a:t>
            </a:r>
            <a:r>
              <a:rPr lang="nb-NO" sz="1400" dirty="0">
                <a:solidFill>
                  <a:srgbClr val="FF0000"/>
                </a:solidFill>
              </a:rPr>
              <a:t> «</a:t>
            </a:r>
            <a:r>
              <a:rPr lang="nb-NO" sz="1400" dirty="0" err="1">
                <a:solidFill>
                  <a:srgbClr val="FF0000"/>
                </a:solidFill>
              </a:rPr>
              <a:t>product</a:t>
            </a:r>
            <a:r>
              <a:rPr lang="nb-NO" sz="1400" dirty="0">
                <a:solidFill>
                  <a:srgbClr val="FF0000"/>
                </a:solidFill>
              </a:rPr>
              <a:t> </a:t>
            </a:r>
            <a:r>
              <a:rPr lang="nb-NO" sz="1400" dirty="0" err="1">
                <a:solidFill>
                  <a:srgbClr val="FF0000"/>
                </a:solidFill>
              </a:rPr>
              <a:t>give-way</a:t>
            </a:r>
            <a:r>
              <a:rPr lang="nb-NO" sz="1400" dirty="0">
                <a:solidFill>
                  <a:srgbClr val="FF0000"/>
                </a:solidFill>
              </a:rPr>
              <a:t>»</a:t>
            </a:r>
          </a:p>
        </p:txBody>
      </p:sp>
      <p:sp>
        <p:nvSpPr>
          <p:cNvPr id="7" name="TextBox 6">
            <a:extLst>
              <a:ext uri="{FF2B5EF4-FFF2-40B4-BE49-F238E27FC236}">
                <a16:creationId xmlns:a16="http://schemas.microsoft.com/office/drawing/2014/main" id="{BEBA5958-E838-4615-231A-FF9DFB39EA5B}"/>
              </a:ext>
            </a:extLst>
          </p:cNvPr>
          <p:cNvSpPr txBox="1"/>
          <p:nvPr/>
        </p:nvSpPr>
        <p:spPr>
          <a:xfrm>
            <a:off x="8655151" y="5714887"/>
            <a:ext cx="1978982" cy="738664"/>
          </a:xfrm>
          <a:prstGeom prst="rect">
            <a:avLst/>
          </a:prstGeom>
          <a:noFill/>
        </p:spPr>
        <p:txBody>
          <a:bodyPr wrap="square" rtlCol="0">
            <a:spAutoFit/>
          </a:bodyPr>
          <a:lstStyle/>
          <a:p>
            <a:r>
              <a:rPr lang="nb-NO" sz="1400" dirty="0">
                <a:solidFill>
                  <a:schemeClr val="accent1"/>
                </a:solidFill>
              </a:rPr>
              <a:t>May </a:t>
            </a:r>
            <a:r>
              <a:rPr lang="nb-NO" sz="1400" dirty="0" err="1">
                <a:solidFill>
                  <a:schemeClr val="accent1"/>
                </a:solidFill>
              </a:rPr>
              <a:t>overpurity</a:t>
            </a:r>
            <a:r>
              <a:rPr lang="nb-NO" sz="1400" dirty="0">
                <a:solidFill>
                  <a:schemeClr val="accent1"/>
                </a:solidFill>
              </a:rPr>
              <a:t> </a:t>
            </a:r>
            <a:r>
              <a:rPr lang="nb-NO" sz="1400" dirty="0" err="1">
                <a:solidFill>
                  <a:schemeClr val="accent1"/>
                </a:solidFill>
              </a:rPr>
              <a:t>bottom</a:t>
            </a:r>
            <a:r>
              <a:rPr lang="nb-NO" sz="1400" dirty="0">
                <a:solidFill>
                  <a:schemeClr val="accent1"/>
                </a:solidFill>
              </a:rPr>
              <a:t> to </a:t>
            </a:r>
            <a:r>
              <a:rPr lang="nb-NO" sz="1400" dirty="0" err="1">
                <a:solidFill>
                  <a:schemeClr val="accent1"/>
                </a:solidFill>
              </a:rPr>
              <a:t>get</a:t>
            </a:r>
            <a:r>
              <a:rPr lang="nb-NO" sz="1400" dirty="0">
                <a:solidFill>
                  <a:schemeClr val="accent1"/>
                </a:solidFill>
              </a:rPr>
              <a:t> more of </a:t>
            </a:r>
            <a:r>
              <a:rPr lang="nb-NO" sz="1400" dirty="0" err="1">
                <a:solidFill>
                  <a:schemeClr val="accent1"/>
                </a:solidFill>
              </a:rPr>
              <a:t>the</a:t>
            </a:r>
            <a:r>
              <a:rPr lang="nb-NO" sz="1400" dirty="0">
                <a:solidFill>
                  <a:schemeClr val="accent1"/>
                </a:solidFill>
              </a:rPr>
              <a:t> </a:t>
            </a:r>
            <a:r>
              <a:rPr lang="nb-NO" sz="1400" dirty="0" err="1">
                <a:solidFill>
                  <a:schemeClr val="accent1"/>
                </a:solidFill>
              </a:rPr>
              <a:t>valuable</a:t>
            </a:r>
            <a:r>
              <a:rPr lang="nb-NO" sz="1400" dirty="0">
                <a:solidFill>
                  <a:schemeClr val="accent1"/>
                </a:solidFill>
              </a:rPr>
              <a:t> </a:t>
            </a:r>
            <a:r>
              <a:rPr lang="nb-NO" sz="1400" dirty="0" err="1">
                <a:solidFill>
                  <a:schemeClr val="accent1"/>
                </a:solidFill>
              </a:rPr>
              <a:t>product</a:t>
            </a:r>
            <a:endParaRPr lang="nb-NO" sz="1400" dirty="0">
              <a:solidFill>
                <a:schemeClr val="accent1"/>
              </a:solidFill>
            </a:endParaRPr>
          </a:p>
        </p:txBody>
      </p:sp>
      <p:sp>
        <p:nvSpPr>
          <p:cNvPr id="8" name="TextBox 7">
            <a:extLst>
              <a:ext uri="{FF2B5EF4-FFF2-40B4-BE49-F238E27FC236}">
                <a16:creationId xmlns:a16="http://schemas.microsoft.com/office/drawing/2014/main" id="{524F7A02-3A94-E4A4-94FC-8C73BD76C698}"/>
              </a:ext>
            </a:extLst>
          </p:cNvPr>
          <p:cNvSpPr txBox="1"/>
          <p:nvPr/>
        </p:nvSpPr>
        <p:spPr>
          <a:xfrm>
            <a:off x="6186271" y="5714887"/>
            <a:ext cx="1978982" cy="523220"/>
          </a:xfrm>
          <a:prstGeom prst="rect">
            <a:avLst/>
          </a:prstGeom>
          <a:noFill/>
        </p:spPr>
        <p:txBody>
          <a:bodyPr wrap="square" rtlCol="0">
            <a:spAutoFit/>
          </a:bodyPr>
          <a:lstStyle/>
          <a:p>
            <a:r>
              <a:rPr lang="nb-NO" sz="1400" dirty="0" err="1">
                <a:solidFill>
                  <a:schemeClr val="accent1"/>
                </a:solidFill>
              </a:rPr>
              <a:t>Avoid</a:t>
            </a:r>
            <a:r>
              <a:rPr lang="nb-NO" sz="1400" dirty="0">
                <a:solidFill>
                  <a:schemeClr val="accent1"/>
                </a:solidFill>
              </a:rPr>
              <a:t> </a:t>
            </a:r>
            <a:r>
              <a:rPr lang="nb-NO" sz="1400" dirty="0" err="1">
                <a:solidFill>
                  <a:schemeClr val="accent1"/>
                </a:solidFill>
              </a:rPr>
              <a:t>flooding</a:t>
            </a:r>
            <a:r>
              <a:rPr lang="nb-NO" sz="1400" dirty="0">
                <a:solidFill>
                  <a:schemeClr val="accent1"/>
                </a:solidFill>
              </a:rPr>
              <a:t> </a:t>
            </a:r>
            <a:r>
              <a:rPr lang="nb-NO" sz="1400" dirty="0" err="1">
                <a:solidFill>
                  <a:schemeClr val="accent1"/>
                </a:solidFill>
              </a:rPr>
              <a:t>using</a:t>
            </a:r>
            <a:r>
              <a:rPr lang="nb-NO" sz="1400" dirty="0">
                <a:solidFill>
                  <a:schemeClr val="accent1"/>
                </a:solidFill>
              </a:rPr>
              <a:t> </a:t>
            </a:r>
            <a:r>
              <a:rPr lang="nb-NO" sz="1400" dirty="0" err="1">
                <a:solidFill>
                  <a:schemeClr val="accent1"/>
                </a:solidFill>
              </a:rPr>
              <a:t>constraint</a:t>
            </a:r>
            <a:r>
              <a:rPr lang="nb-NO" sz="1400" dirty="0">
                <a:solidFill>
                  <a:schemeClr val="accent1"/>
                </a:solidFill>
              </a:rPr>
              <a:t> </a:t>
            </a:r>
            <a:r>
              <a:rPr lang="nb-NO" sz="1400" dirty="0" err="1">
                <a:solidFill>
                  <a:schemeClr val="accent1"/>
                </a:solidFill>
              </a:rPr>
              <a:t>on</a:t>
            </a:r>
            <a:r>
              <a:rPr lang="nb-NO" sz="1400" dirty="0">
                <a:solidFill>
                  <a:schemeClr val="accent1"/>
                </a:solidFill>
              </a:rPr>
              <a:t> DP</a:t>
            </a:r>
          </a:p>
        </p:txBody>
      </p:sp>
      <p:sp>
        <p:nvSpPr>
          <p:cNvPr id="11" name="TextBox 10">
            <a:extLst>
              <a:ext uri="{FF2B5EF4-FFF2-40B4-BE49-F238E27FC236}">
                <a16:creationId xmlns:a16="http://schemas.microsoft.com/office/drawing/2014/main" id="{FA08EA2C-53A8-6FFE-F60B-E85F12992976}"/>
              </a:ext>
            </a:extLst>
          </p:cNvPr>
          <p:cNvSpPr txBox="1"/>
          <p:nvPr/>
        </p:nvSpPr>
        <p:spPr>
          <a:xfrm>
            <a:off x="-67105" y="-88442"/>
            <a:ext cx="1868204" cy="400110"/>
          </a:xfrm>
          <a:prstGeom prst="rect">
            <a:avLst/>
          </a:prstGeom>
          <a:noFill/>
        </p:spPr>
        <p:txBody>
          <a:bodyPr wrap="none" rtlCol="0">
            <a:spAutoFit/>
          </a:bodyPr>
          <a:lstStyle/>
          <a:p>
            <a:r>
              <a:rPr lang="nb-NO" sz="2000" dirty="0">
                <a:highlight>
                  <a:srgbClr val="FFFF00"/>
                </a:highlight>
              </a:rPr>
              <a:t>CV-CV </a:t>
            </a:r>
            <a:r>
              <a:rPr lang="nb-NO" sz="2000" dirty="0" err="1">
                <a:highlight>
                  <a:srgbClr val="FFFF00"/>
                </a:highlight>
              </a:rPr>
              <a:t>switching</a:t>
            </a:r>
            <a:endParaRPr lang="nb-NO" sz="2000" dirty="0">
              <a:highlight>
                <a:srgbClr val="FFFF00"/>
              </a:highlight>
            </a:endParaRPr>
          </a:p>
        </p:txBody>
      </p:sp>
    </p:spTree>
    <p:extLst>
      <p:ext uri="{BB962C8B-B14F-4D97-AF65-F5344CB8AC3E}">
        <p14:creationId xmlns:p14="http://schemas.microsoft.com/office/powerpoint/2010/main" val="1703344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610D-1B62-0B66-AED1-3B7E48353DA5}"/>
              </a:ext>
            </a:extLst>
          </p:cNvPr>
          <p:cNvSpPr>
            <a:spLocks noGrp="1"/>
          </p:cNvSpPr>
          <p:nvPr>
            <p:ph type="title"/>
          </p:nvPr>
        </p:nvSpPr>
        <p:spPr>
          <a:xfrm>
            <a:off x="375555" y="777766"/>
            <a:ext cx="9041713" cy="1261241"/>
          </a:xfrm>
        </p:spPr>
        <p:txBody>
          <a:bodyPr>
            <a:normAutofit/>
          </a:bodyPr>
          <a:lstStyle/>
          <a:p>
            <a:r>
              <a:rPr lang="nb-NO" sz="4000" dirty="0" err="1"/>
              <a:t>Example</a:t>
            </a:r>
            <a:r>
              <a:rPr lang="nb-NO" sz="4000" dirty="0"/>
              <a:t>: Adaptive cruise control</a:t>
            </a:r>
          </a:p>
        </p:txBody>
      </p:sp>
      <p:sp>
        <p:nvSpPr>
          <p:cNvPr id="11" name="TextBox 10">
            <a:extLst>
              <a:ext uri="{FF2B5EF4-FFF2-40B4-BE49-F238E27FC236}">
                <a16:creationId xmlns:a16="http://schemas.microsoft.com/office/drawing/2014/main" id="{FA08EA2C-53A8-6FFE-F60B-E85F12992976}"/>
              </a:ext>
            </a:extLst>
          </p:cNvPr>
          <p:cNvSpPr txBox="1"/>
          <p:nvPr/>
        </p:nvSpPr>
        <p:spPr>
          <a:xfrm>
            <a:off x="-67105" y="-88442"/>
            <a:ext cx="1868204" cy="400110"/>
          </a:xfrm>
          <a:prstGeom prst="rect">
            <a:avLst/>
          </a:prstGeom>
          <a:noFill/>
        </p:spPr>
        <p:txBody>
          <a:bodyPr wrap="none" rtlCol="0">
            <a:spAutoFit/>
          </a:bodyPr>
          <a:lstStyle/>
          <a:p>
            <a:r>
              <a:rPr lang="nb-NO" sz="2000" dirty="0">
                <a:highlight>
                  <a:srgbClr val="FFFF00"/>
                </a:highlight>
              </a:rPr>
              <a:t>CV-CV </a:t>
            </a:r>
            <a:r>
              <a:rPr lang="nb-NO" sz="2000" dirty="0" err="1">
                <a:highlight>
                  <a:srgbClr val="FFFF00"/>
                </a:highlight>
              </a:rPr>
              <a:t>switching</a:t>
            </a:r>
            <a:endParaRPr lang="nb-NO" sz="2000" dirty="0">
              <a:highlight>
                <a:srgbClr val="FFFF00"/>
              </a:highlight>
            </a:endParaRPr>
          </a:p>
        </p:txBody>
      </p:sp>
    </p:spTree>
    <p:extLst>
      <p:ext uri="{BB962C8B-B14F-4D97-AF65-F5344CB8AC3E}">
        <p14:creationId xmlns:p14="http://schemas.microsoft.com/office/powerpoint/2010/main" val="1606851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21B7-28B3-4AB3-9BAF-10E76BB8A4D0}"/>
              </a:ext>
            </a:extLst>
          </p:cNvPr>
          <p:cNvSpPr>
            <a:spLocks noGrp="1"/>
          </p:cNvSpPr>
          <p:nvPr>
            <p:ph type="title"/>
          </p:nvPr>
        </p:nvSpPr>
        <p:spPr/>
        <p:txBody>
          <a:bodyPr/>
          <a:lstStyle/>
          <a:p>
            <a:r>
              <a:rPr lang="nb-NO" dirty="0"/>
              <a:t>Challenges </a:t>
            </a:r>
            <a:r>
              <a:rPr lang="nb-NO" dirty="0" err="1"/>
              <a:t>selectors</a:t>
            </a:r>
            <a:r>
              <a:rPr lang="nb-NO" dirty="0"/>
              <a:t> </a:t>
            </a:r>
          </a:p>
        </p:txBody>
      </p:sp>
      <p:sp>
        <p:nvSpPr>
          <p:cNvPr id="3" name="Content Placeholder 2">
            <a:extLst>
              <a:ext uri="{FF2B5EF4-FFF2-40B4-BE49-F238E27FC236}">
                <a16:creationId xmlns:a16="http://schemas.microsoft.com/office/drawing/2014/main" id="{F7F1440A-871D-4436-B40A-98FCE3941AC7}"/>
              </a:ext>
            </a:extLst>
          </p:cNvPr>
          <p:cNvSpPr>
            <a:spLocks noGrp="1"/>
          </p:cNvSpPr>
          <p:nvPr>
            <p:ph idx="1"/>
          </p:nvPr>
        </p:nvSpPr>
        <p:spPr/>
        <p:txBody>
          <a:bodyPr>
            <a:normAutofit/>
          </a:bodyPr>
          <a:lstStyle/>
          <a:p>
            <a:r>
              <a:rPr lang="nb-NO" dirty="0"/>
              <a:t>Standard </a:t>
            </a:r>
            <a:r>
              <a:rPr lang="nb-NO" dirty="0" err="1"/>
              <a:t>approach</a:t>
            </a:r>
            <a:r>
              <a:rPr lang="nb-NO" dirty="0"/>
              <a:t> </a:t>
            </a:r>
            <a:r>
              <a:rPr lang="nb-NO" dirty="0" err="1"/>
              <a:t>requires</a:t>
            </a:r>
            <a:r>
              <a:rPr lang="nb-NO" dirty="0"/>
              <a:t> </a:t>
            </a:r>
            <a:r>
              <a:rPr lang="nb-NO" dirty="0" err="1"/>
              <a:t>pairing</a:t>
            </a:r>
            <a:r>
              <a:rPr lang="nb-NO" dirty="0"/>
              <a:t> of </a:t>
            </a:r>
            <a:r>
              <a:rPr lang="nb-NO" dirty="0" err="1"/>
              <a:t>each</a:t>
            </a:r>
            <a:r>
              <a:rPr lang="nb-NO" dirty="0"/>
              <a:t> </a:t>
            </a:r>
            <a:r>
              <a:rPr lang="nb-NO" dirty="0" err="1"/>
              <a:t>active</a:t>
            </a:r>
            <a:r>
              <a:rPr lang="nb-NO" dirty="0"/>
              <a:t> </a:t>
            </a:r>
            <a:r>
              <a:rPr lang="nb-NO" dirty="0" err="1"/>
              <a:t>constraint</a:t>
            </a:r>
            <a:r>
              <a:rPr lang="nb-NO" dirty="0"/>
              <a:t> </a:t>
            </a:r>
            <a:r>
              <a:rPr lang="nb-NO" dirty="0" err="1"/>
              <a:t>with</a:t>
            </a:r>
            <a:r>
              <a:rPr lang="nb-NO" dirty="0"/>
              <a:t> a single input</a:t>
            </a:r>
          </a:p>
          <a:p>
            <a:pPr lvl="1"/>
            <a:r>
              <a:rPr lang="nb-NO" dirty="0"/>
              <a:t>May not be </a:t>
            </a:r>
            <a:r>
              <a:rPr lang="nb-NO" dirty="0" err="1"/>
              <a:t>possible</a:t>
            </a:r>
            <a:r>
              <a:rPr lang="nb-NO" dirty="0"/>
              <a:t> in </a:t>
            </a:r>
            <a:r>
              <a:rPr lang="nb-NO" dirty="0" err="1"/>
              <a:t>complex</a:t>
            </a:r>
            <a:r>
              <a:rPr lang="nb-NO" dirty="0"/>
              <a:t> cases</a:t>
            </a:r>
          </a:p>
          <a:p>
            <a:r>
              <a:rPr lang="nb-NO" dirty="0" err="1"/>
              <a:t>Stability</a:t>
            </a:r>
            <a:r>
              <a:rPr lang="nb-NO" dirty="0"/>
              <a:t> </a:t>
            </a:r>
            <a:r>
              <a:rPr lang="nb-NO" dirty="0" err="1"/>
              <a:t>analysis</a:t>
            </a:r>
            <a:r>
              <a:rPr lang="nb-NO" dirty="0"/>
              <a:t> of </a:t>
            </a:r>
            <a:r>
              <a:rPr lang="nb-NO" dirty="0" err="1"/>
              <a:t>switched</a:t>
            </a:r>
            <a:r>
              <a:rPr lang="nb-NO" dirty="0"/>
              <a:t> systems is still an </a:t>
            </a:r>
            <a:r>
              <a:rPr lang="nb-NO" dirty="0" err="1"/>
              <a:t>open</a:t>
            </a:r>
            <a:r>
              <a:rPr lang="nb-NO" dirty="0"/>
              <a:t> problem</a:t>
            </a:r>
          </a:p>
          <a:p>
            <a:pPr lvl="1"/>
            <a:r>
              <a:rPr lang="nb-NO" dirty="0" err="1"/>
              <a:t>Undesired</a:t>
            </a:r>
            <a:r>
              <a:rPr lang="nb-NO" dirty="0"/>
              <a:t> </a:t>
            </a:r>
            <a:r>
              <a:rPr lang="nb-NO" dirty="0" err="1"/>
              <a:t>switching</a:t>
            </a:r>
            <a:r>
              <a:rPr lang="nb-NO" dirty="0"/>
              <a:t> </a:t>
            </a:r>
            <a:r>
              <a:rPr lang="nb-NO" dirty="0" err="1"/>
              <a:t>may</a:t>
            </a:r>
            <a:r>
              <a:rPr lang="nb-NO" dirty="0"/>
              <a:t> be </a:t>
            </a:r>
            <a:r>
              <a:rPr lang="nb-NO" dirty="0" err="1"/>
              <a:t>avoided</a:t>
            </a:r>
            <a:r>
              <a:rPr lang="nb-NO" dirty="0"/>
              <a:t> in </a:t>
            </a:r>
            <a:r>
              <a:rPr lang="nb-NO" dirty="0" err="1"/>
              <a:t>many</a:t>
            </a:r>
            <a:r>
              <a:rPr lang="nb-NO" dirty="0"/>
              <a:t> </a:t>
            </a:r>
            <a:r>
              <a:rPr lang="nb-NO" dirty="0" err="1"/>
              <a:t>ways</a:t>
            </a:r>
            <a:r>
              <a:rPr lang="nb-NO" dirty="0"/>
              <a:t>:</a:t>
            </a:r>
          </a:p>
          <a:p>
            <a:pPr lvl="2"/>
            <a:r>
              <a:rPr lang="nb-NO" dirty="0" err="1"/>
              <a:t>Filtering</a:t>
            </a:r>
            <a:r>
              <a:rPr lang="nb-NO" dirty="0"/>
              <a:t> of </a:t>
            </a:r>
            <a:r>
              <a:rPr lang="nb-NO" dirty="0" err="1"/>
              <a:t>measurement</a:t>
            </a:r>
            <a:endParaRPr lang="nb-NO" dirty="0"/>
          </a:p>
          <a:p>
            <a:pPr lvl="2"/>
            <a:r>
              <a:rPr lang="nb-NO" dirty="0"/>
              <a:t>Tuning of anti-</a:t>
            </a:r>
            <a:r>
              <a:rPr lang="nb-NO" dirty="0" err="1"/>
              <a:t>windup</a:t>
            </a:r>
            <a:r>
              <a:rPr lang="nb-NO" dirty="0"/>
              <a:t> </a:t>
            </a:r>
            <a:r>
              <a:rPr lang="nb-NO" dirty="0" err="1"/>
              <a:t>scheme</a:t>
            </a:r>
            <a:endParaRPr lang="nb-NO" dirty="0"/>
          </a:p>
          <a:p>
            <a:pPr lvl="2"/>
            <a:r>
              <a:rPr lang="nb-NO" dirty="0"/>
              <a:t>Minimum time </a:t>
            </a:r>
            <a:r>
              <a:rPr lang="nb-NO" dirty="0" err="1"/>
              <a:t>between</a:t>
            </a:r>
            <a:r>
              <a:rPr lang="nb-NO" dirty="0"/>
              <a:t> </a:t>
            </a:r>
            <a:r>
              <a:rPr lang="nb-NO" dirty="0" err="1"/>
              <a:t>switching</a:t>
            </a:r>
            <a:endParaRPr lang="nb-NO" dirty="0"/>
          </a:p>
          <a:p>
            <a:pPr lvl="2"/>
            <a:r>
              <a:rPr lang="nb-NO" dirty="0"/>
              <a:t>Minimum input </a:t>
            </a:r>
            <a:r>
              <a:rPr lang="nb-NO" dirty="0" err="1"/>
              <a:t>change</a:t>
            </a:r>
            <a:r>
              <a:rPr lang="nb-NO" dirty="0"/>
              <a:t> </a:t>
            </a:r>
          </a:p>
        </p:txBody>
      </p:sp>
      <p:sp>
        <p:nvSpPr>
          <p:cNvPr id="4" name="TextBox 3">
            <a:extLst>
              <a:ext uri="{FF2B5EF4-FFF2-40B4-BE49-F238E27FC236}">
                <a16:creationId xmlns:a16="http://schemas.microsoft.com/office/drawing/2014/main" id="{EB37F0D0-A300-4C76-B670-55CE579B7EF3}"/>
              </a:ext>
            </a:extLst>
          </p:cNvPr>
          <p:cNvSpPr txBox="1"/>
          <p:nvPr/>
        </p:nvSpPr>
        <p:spPr>
          <a:xfrm>
            <a:off x="-67105" y="-88442"/>
            <a:ext cx="1868204" cy="400110"/>
          </a:xfrm>
          <a:prstGeom prst="rect">
            <a:avLst/>
          </a:prstGeom>
          <a:noFill/>
        </p:spPr>
        <p:txBody>
          <a:bodyPr wrap="none" rtlCol="0">
            <a:spAutoFit/>
          </a:bodyPr>
          <a:lstStyle/>
          <a:p>
            <a:r>
              <a:rPr lang="nb-NO" sz="2000" dirty="0">
                <a:highlight>
                  <a:srgbClr val="FFFF00"/>
                </a:highlight>
              </a:rPr>
              <a:t>CV-CV </a:t>
            </a:r>
            <a:r>
              <a:rPr lang="nb-NO" sz="2000" dirty="0" err="1">
                <a:highlight>
                  <a:srgbClr val="FFFF00"/>
                </a:highlight>
              </a:rPr>
              <a:t>switching</a:t>
            </a:r>
            <a:endParaRPr lang="nb-NO" sz="2000" dirty="0">
              <a:highlight>
                <a:srgbClr val="FFFF00"/>
              </a:highlight>
            </a:endParaRPr>
          </a:p>
        </p:txBody>
      </p:sp>
    </p:spTree>
    <p:extLst>
      <p:ext uri="{BB962C8B-B14F-4D97-AF65-F5344CB8AC3E}">
        <p14:creationId xmlns:p14="http://schemas.microsoft.com/office/powerpoint/2010/main" val="2572897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1EBD8-EB3D-DBA8-8E13-1A7DF844459A}"/>
              </a:ext>
            </a:extLst>
          </p:cNvPr>
          <p:cNvSpPr>
            <a:spLocks noGrp="1"/>
          </p:cNvSpPr>
          <p:nvPr>
            <p:ph type="title"/>
          </p:nvPr>
        </p:nvSpPr>
        <p:spPr/>
        <p:txBody>
          <a:bodyPr/>
          <a:lstStyle/>
          <a:p>
            <a:r>
              <a:rPr lang="nb-NO" dirty="0"/>
              <a:t>CV-MV </a:t>
            </a:r>
            <a:r>
              <a:rPr lang="nb-NO" dirty="0" err="1"/>
              <a:t>switching</a:t>
            </a:r>
            <a:r>
              <a:rPr lang="nb-NO" dirty="0"/>
              <a:t> </a:t>
            </a:r>
            <a:r>
              <a:rPr lang="nb-NO" sz="3600" dirty="0"/>
              <a:t>(</a:t>
            </a:r>
            <a:r>
              <a:rPr lang="nb-NO" sz="3600" dirty="0" err="1"/>
              <a:t>because</a:t>
            </a:r>
            <a:r>
              <a:rPr lang="nb-NO" sz="3600" dirty="0"/>
              <a:t> of </a:t>
            </a:r>
            <a:r>
              <a:rPr lang="nb-NO" sz="3600" dirty="0" err="1"/>
              <a:t>constraint</a:t>
            </a:r>
            <a:r>
              <a:rPr lang="nb-NO" sz="3600" dirty="0"/>
              <a:t> </a:t>
            </a:r>
            <a:r>
              <a:rPr lang="nb-NO" sz="3600" dirty="0" err="1"/>
              <a:t>on</a:t>
            </a:r>
            <a:r>
              <a:rPr lang="nb-NO" sz="3600" dirty="0"/>
              <a:t> MV)</a:t>
            </a:r>
            <a:endParaRPr lang="nb-NO" dirty="0"/>
          </a:p>
        </p:txBody>
      </p:sp>
      <p:sp>
        <p:nvSpPr>
          <p:cNvPr id="3" name="Content Placeholder 2">
            <a:extLst>
              <a:ext uri="{FF2B5EF4-FFF2-40B4-BE49-F238E27FC236}">
                <a16:creationId xmlns:a16="http://schemas.microsoft.com/office/drawing/2014/main" id="{E69EA374-DC82-7FC5-B6BD-A5BC4F4EAB47}"/>
              </a:ext>
            </a:extLst>
          </p:cNvPr>
          <p:cNvSpPr>
            <a:spLocks noGrp="1"/>
          </p:cNvSpPr>
          <p:nvPr>
            <p:ph idx="1"/>
          </p:nvPr>
        </p:nvSpPr>
        <p:spPr>
          <a:xfrm>
            <a:off x="609600" y="1628776"/>
            <a:ext cx="10972800" cy="4525963"/>
          </a:xfrm>
        </p:spPr>
        <p:txBody>
          <a:bodyPr>
            <a:normAutofit/>
          </a:bodyPr>
          <a:lstStyle/>
          <a:p>
            <a:r>
              <a:rPr lang="nb-NO" b="1" dirty="0"/>
              <a:t>Simple CV-MV </a:t>
            </a:r>
            <a:r>
              <a:rPr lang="nb-NO" b="1" dirty="0" err="1"/>
              <a:t>switching</a:t>
            </a:r>
            <a:endParaRPr lang="nb-NO" b="1" dirty="0"/>
          </a:p>
          <a:p>
            <a:pPr lvl="1"/>
            <a:r>
              <a:rPr lang="nb-NO" dirty="0" err="1"/>
              <a:t>Don’t</a:t>
            </a:r>
            <a:r>
              <a:rPr lang="nb-NO" dirty="0"/>
              <a:t> </a:t>
            </a:r>
            <a:r>
              <a:rPr lang="nb-NO" dirty="0" err="1"/>
              <a:t>need</a:t>
            </a:r>
            <a:r>
              <a:rPr lang="nb-NO" dirty="0"/>
              <a:t> to do </a:t>
            </a:r>
            <a:r>
              <a:rPr lang="nb-NO" dirty="0" err="1"/>
              <a:t>anything</a:t>
            </a:r>
            <a:r>
              <a:rPr lang="nb-NO" dirty="0"/>
              <a:t> </a:t>
            </a:r>
            <a:r>
              <a:rPr lang="nb-NO" dirty="0" err="1"/>
              <a:t>if</a:t>
            </a:r>
            <a:r>
              <a:rPr lang="nb-NO" dirty="0"/>
              <a:t> </a:t>
            </a:r>
            <a:r>
              <a:rPr lang="nb-NO" dirty="0" err="1"/>
              <a:t>we</a:t>
            </a:r>
            <a:r>
              <a:rPr lang="nb-NO" dirty="0"/>
              <a:t> </a:t>
            </a:r>
            <a:r>
              <a:rPr lang="nb-NO" dirty="0" err="1"/>
              <a:t>paired</a:t>
            </a:r>
            <a:r>
              <a:rPr lang="nb-NO" dirty="0"/>
              <a:t> </a:t>
            </a:r>
            <a:r>
              <a:rPr lang="nb-NO" dirty="0" err="1"/>
              <a:t>the</a:t>
            </a:r>
            <a:r>
              <a:rPr lang="nb-NO" dirty="0"/>
              <a:t> MV </a:t>
            </a:r>
            <a:r>
              <a:rPr lang="nb-NO" dirty="0" err="1"/>
              <a:t>with</a:t>
            </a:r>
            <a:r>
              <a:rPr lang="nb-NO" dirty="0"/>
              <a:t> a CV </a:t>
            </a:r>
            <a:r>
              <a:rPr lang="nb-NO" dirty="0" err="1"/>
              <a:t>that</a:t>
            </a:r>
            <a:r>
              <a:rPr lang="nb-NO" dirty="0"/>
              <a:t> </a:t>
            </a:r>
            <a:r>
              <a:rPr lang="nb-NO" dirty="0" err="1"/>
              <a:t>can</a:t>
            </a:r>
            <a:r>
              <a:rPr lang="nb-NO" dirty="0"/>
              <a:t> be given up</a:t>
            </a:r>
          </a:p>
          <a:p>
            <a:r>
              <a:rPr lang="nb-NO" b="1" dirty="0" err="1"/>
              <a:t>Complex</a:t>
            </a:r>
            <a:r>
              <a:rPr lang="nb-NO" b="1" dirty="0"/>
              <a:t> CV-MV </a:t>
            </a:r>
            <a:r>
              <a:rPr lang="nb-NO" b="1" dirty="0" err="1"/>
              <a:t>switching</a:t>
            </a:r>
            <a:endParaRPr lang="nb-NO" b="1" dirty="0"/>
          </a:p>
          <a:p>
            <a:pPr lvl="1"/>
            <a:r>
              <a:rPr lang="nb-NO" dirty="0"/>
              <a:t>This is a </a:t>
            </a:r>
            <a:r>
              <a:rPr lang="nb-NO" dirty="0" err="1"/>
              <a:t>repairing</a:t>
            </a:r>
            <a:r>
              <a:rPr lang="nb-NO" dirty="0"/>
              <a:t> of loops (CV-MV </a:t>
            </a:r>
            <a:r>
              <a:rPr lang="nb-NO" dirty="0" err="1"/>
              <a:t>switching</a:t>
            </a:r>
            <a:r>
              <a:rPr lang="nb-NO" dirty="0"/>
              <a:t>)</a:t>
            </a:r>
          </a:p>
          <a:p>
            <a:pPr lvl="1"/>
            <a:r>
              <a:rPr lang="nb-NO" dirty="0" err="1"/>
              <a:t>Need</a:t>
            </a:r>
            <a:r>
              <a:rPr lang="nb-NO" dirty="0"/>
              <a:t> to </a:t>
            </a:r>
            <a:r>
              <a:rPr lang="nb-NO" dirty="0" err="1"/>
              <a:t>combine</a:t>
            </a:r>
            <a:r>
              <a:rPr lang="nb-NO" dirty="0"/>
              <a:t> MV-MV </a:t>
            </a:r>
            <a:r>
              <a:rPr lang="nb-NO" dirty="0" err="1"/>
              <a:t>switching</a:t>
            </a:r>
            <a:r>
              <a:rPr lang="nb-NO" dirty="0"/>
              <a:t> </a:t>
            </a:r>
            <a:r>
              <a:rPr lang="nb-NO" dirty="0" err="1"/>
              <a:t>with</a:t>
            </a:r>
            <a:r>
              <a:rPr lang="nb-NO" dirty="0"/>
              <a:t> CV-CV-</a:t>
            </a:r>
            <a:r>
              <a:rPr lang="nb-NO" dirty="0" err="1"/>
              <a:t>switching</a:t>
            </a:r>
            <a:r>
              <a:rPr lang="nb-NO" dirty="0"/>
              <a:t> </a:t>
            </a:r>
          </a:p>
          <a:p>
            <a:r>
              <a:rPr lang="nb-NO" dirty="0"/>
              <a:t>The CV-CV </a:t>
            </a:r>
            <a:r>
              <a:rPr lang="nb-NO" dirty="0" err="1"/>
              <a:t>switching</a:t>
            </a:r>
            <a:r>
              <a:rPr lang="nb-NO" dirty="0"/>
              <a:t> </a:t>
            </a:r>
            <a:r>
              <a:rPr lang="nb-NO" dirty="0" err="1"/>
              <a:t>always</a:t>
            </a:r>
            <a:r>
              <a:rPr lang="nb-NO" dirty="0"/>
              <a:t> </a:t>
            </a:r>
            <a:r>
              <a:rPr lang="nb-NO" dirty="0" err="1"/>
              <a:t>uses</a:t>
            </a:r>
            <a:r>
              <a:rPr lang="nb-NO" dirty="0"/>
              <a:t> a </a:t>
            </a:r>
            <a:r>
              <a:rPr lang="nb-NO" dirty="0" err="1"/>
              <a:t>selector</a:t>
            </a:r>
            <a:endParaRPr lang="nb-NO" dirty="0"/>
          </a:p>
          <a:p>
            <a:r>
              <a:rPr lang="nb-NO" dirty="0"/>
              <a:t>As </a:t>
            </a:r>
            <a:r>
              <a:rPr lang="nb-NO" dirty="0" err="1"/>
              <a:t>usual</a:t>
            </a:r>
            <a:r>
              <a:rPr lang="nb-NO" dirty="0"/>
              <a:t>, </a:t>
            </a:r>
            <a:r>
              <a:rPr lang="nb-NO" dirty="0" err="1"/>
              <a:t>there</a:t>
            </a:r>
            <a:r>
              <a:rPr lang="nb-NO" dirty="0"/>
              <a:t> </a:t>
            </a:r>
            <a:r>
              <a:rPr lang="nb-NO" dirty="0" err="1"/>
              <a:t>are</a:t>
            </a:r>
            <a:r>
              <a:rPr lang="nb-NO" dirty="0"/>
              <a:t> </a:t>
            </a:r>
            <a:r>
              <a:rPr lang="nb-NO" dirty="0" err="1"/>
              <a:t>three</a:t>
            </a:r>
            <a:r>
              <a:rPr lang="nb-NO" dirty="0"/>
              <a:t> alternatives for </a:t>
            </a:r>
            <a:r>
              <a:rPr lang="nb-NO" dirty="0" err="1"/>
              <a:t>the</a:t>
            </a:r>
            <a:r>
              <a:rPr lang="nb-NO" dirty="0"/>
              <a:t> MV-MV </a:t>
            </a:r>
            <a:r>
              <a:rPr lang="nb-NO" dirty="0" err="1"/>
              <a:t>switching</a:t>
            </a:r>
            <a:r>
              <a:rPr lang="nb-NO" dirty="0"/>
              <a:t>:</a:t>
            </a:r>
          </a:p>
          <a:p>
            <a:pPr marL="971550" lvl="1" indent="-514350">
              <a:buAutoNum type="arabicPeriod"/>
            </a:pPr>
            <a:r>
              <a:rPr lang="nb-NO" dirty="0"/>
              <a:t>Split range control (</a:t>
            </a:r>
            <a:r>
              <a:rPr lang="nb-NO" dirty="0" err="1"/>
              <a:t>block</a:t>
            </a:r>
            <a:r>
              <a:rPr lang="nb-NO" dirty="0"/>
              <a:t> /\): Has problems </a:t>
            </a:r>
            <a:r>
              <a:rPr lang="nb-NO" dirty="0" err="1"/>
              <a:t>because</a:t>
            </a:r>
            <a:r>
              <a:rPr lang="nb-NO" dirty="0"/>
              <a:t> limits </a:t>
            </a:r>
            <a:r>
              <a:rPr lang="nb-NO" dirty="0" err="1"/>
              <a:t>may</a:t>
            </a:r>
            <a:r>
              <a:rPr lang="nb-NO" dirty="0"/>
              <a:t> </a:t>
            </a:r>
            <a:r>
              <a:rPr lang="nb-NO" dirty="0" err="1"/>
              <a:t>change</a:t>
            </a:r>
            <a:endParaRPr lang="nb-NO" dirty="0"/>
          </a:p>
          <a:p>
            <a:pPr marL="971550" lvl="1" indent="-514350">
              <a:buAutoNum type="arabicPeriod"/>
            </a:pPr>
            <a:r>
              <a:rPr lang="nb-NO" dirty="0"/>
              <a:t>Different setpoints for </a:t>
            </a:r>
            <a:r>
              <a:rPr lang="nb-NO" dirty="0" err="1"/>
              <a:t>level</a:t>
            </a:r>
            <a:r>
              <a:rPr lang="nb-NO" dirty="0"/>
              <a:t>. </a:t>
            </a:r>
            <a:r>
              <a:rPr lang="nb-NO" dirty="0" err="1"/>
              <a:t>Actually</a:t>
            </a:r>
            <a:r>
              <a:rPr lang="nb-NO" dirty="0"/>
              <a:t>, </a:t>
            </a:r>
            <a:r>
              <a:rPr lang="nb-NO" dirty="0" err="1"/>
              <a:t>may</a:t>
            </a:r>
            <a:r>
              <a:rPr lang="nb-NO" dirty="0"/>
              <a:t> have </a:t>
            </a:r>
            <a:r>
              <a:rPr lang="nb-NO" dirty="0" err="1"/>
              <a:t>additional</a:t>
            </a:r>
            <a:r>
              <a:rPr lang="nb-NO" dirty="0"/>
              <a:t> </a:t>
            </a:r>
            <a:r>
              <a:rPr lang="nb-NO" dirty="0" err="1"/>
              <a:t>advantages</a:t>
            </a:r>
            <a:endParaRPr lang="nb-NO" dirty="0"/>
          </a:p>
          <a:p>
            <a:pPr marL="971550" lvl="1" indent="-514350">
              <a:buAutoNum type="arabicPeriod"/>
            </a:pPr>
            <a:r>
              <a:rPr lang="nb-NO" dirty="0" err="1"/>
              <a:t>Valve</a:t>
            </a:r>
            <a:r>
              <a:rPr lang="nb-NO" dirty="0"/>
              <a:t> </a:t>
            </a:r>
            <a:r>
              <a:rPr lang="nb-NO" dirty="0" err="1"/>
              <a:t>position</a:t>
            </a:r>
            <a:r>
              <a:rPr lang="nb-NO" dirty="0"/>
              <a:t> control («</a:t>
            </a:r>
            <a:r>
              <a:rPr lang="nb-NO" dirty="0" err="1"/>
              <a:t>long</a:t>
            </a:r>
            <a:r>
              <a:rPr lang="nb-NO" dirty="0"/>
              <a:t> loop»). </a:t>
            </a:r>
            <a:r>
              <a:rPr lang="nb-NO" dirty="0" err="1"/>
              <a:t>avoids</a:t>
            </a:r>
            <a:r>
              <a:rPr lang="nb-NO" dirty="0"/>
              <a:t> </a:t>
            </a:r>
            <a:r>
              <a:rPr lang="nb-NO" dirty="0" err="1"/>
              <a:t>repairing</a:t>
            </a:r>
            <a:r>
              <a:rPr lang="nb-NO" dirty="0"/>
              <a:t>. </a:t>
            </a:r>
          </a:p>
          <a:p>
            <a:pPr marL="971550" lvl="1" indent="-514350">
              <a:buAutoNum type="arabicPeriod"/>
            </a:pPr>
            <a:r>
              <a:rPr lang="nb-NO" dirty="0"/>
              <a:t>+ Shinskey-alternative</a:t>
            </a:r>
          </a:p>
        </p:txBody>
      </p:sp>
    </p:spTree>
    <p:extLst>
      <p:ext uri="{BB962C8B-B14F-4D97-AF65-F5344CB8AC3E}">
        <p14:creationId xmlns:p14="http://schemas.microsoft.com/office/powerpoint/2010/main" val="84409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D8EA-B01E-4EF6-8D7F-BBA78F80A80F}"/>
              </a:ext>
            </a:extLst>
          </p:cNvPr>
          <p:cNvSpPr>
            <a:spLocks noGrp="1"/>
          </p:cNvSpPr>
          <p:nvPr>
            <p:ph type="title"/>
          </p:nvPr>
        </p:nvSpPr>
        <p:spPr>
          <a:xfrm>
            <a:off x="633652" y="342694"/>
            <a:ext cx="10972800" cy="1143000"/>
          </a:xfrm>
        </p:spPr>
        <p:txBody>
          <a:bodyPr/>
          <a:lstStyle/>
          <a:p>
            <a:r>
              <a:rPr lang="nb-NO" dirty="0"/>
              <a:t>Anti-</a:t>
            </a:r>
            <a:r>
              <a:rPr lang="nb-NO" dirty="0" err="1"/>
              <a:t>surge</a:t>
            </a:r>
            <a:r>
              <a:rPr lang="nb-NO" dirty="0"/>
              <a:t> control</a:t>
            </a:r>
          </a:p>
        </p:txBody>
      </p:sp>
      <p:cxnSp>
        <p:nvCxnSpPr>
          <p:cNvPr id="8" name="Straight Arrow Connector 7">
            <a:extLst>
              <a:ext uri="{FF2B5EF4-FFF2-40B4-BE49-F238E27FC236}">
                <a16:creationId xmlns:a16="http://schemas.microsoft.com/office/drawing/2014/main" id="{5CABE9D8-5003-4987-B49D-AA7773774718}"/>
              </a:ext>
            </a:extLst>
          </p:cNvPr>
          <p:cNvCxnSpPr/>
          <p:nvPr/>
        </p:nvCxnSpPr>
        <p:spPr>
          <a:xfrm>
            <a:off x="2460573" y="2161082"/>
            <a:ext cx="137909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81AF6E3-5BC0-4F68-A566-C62AF65F00F4}"/>
              </a:ext>
            </a:extLst>
          </p:cNvPr>
          <p:cNvCxnSpPr/>
          <p:nvPr/>
        </p:nvCxnSpPr>
        <p:spPr>
          <a:xfrm>
            <a:off x="3839668" y="1771338"/>
            <a:ext cx="0" cy="8094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C5FFD9-1CA0-48F8-961C-59B5EB42F366}"/>
              </a:ext>
            </a:extLst>
          </p:cNvPr>
          <p:cNvCxnSpPr>
            <a:cxnSpLocks/>
          </p:cNvCxnSpPr>
          <p:nvPr/>
        </p:nvCxnSpPr>
        <p:spPr>
          <a:xfrm flipH="1">
            <a:off x="4476750" y="2003686"/>
            <a:ext cx="7495" cy="3447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D9B2738-7238-4831-A605-DDDECC166027}"/>
              </a:ext>
            </a:extLst>
          </p:cNvPr>
          <p:cNvCxnSpPr>
            <a:cxnSpLocks/>
          </p:cNvCxnSpPr>
          <p:nvPr/>
        </p:nvCxnSpPr>
        <p:spPr>
          <a:xfrm>
            <a:off x="3839668" y="1771338"/>
            <a:ext cx="637081" cy="23234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4614BD1-D35E-48A0-8EE5-C9BBAE094796}"/>
              </a:ext>
            </a:extLst>
          </p:cNvPr>
          <p:cNvCxnSpPr>
            <a:cxnSpLocks/>
          </p:cNvCxnSpPr>
          <p:nvPr/>
        </p:nvCxnSpPr>
        <p:spPr>
          <a:xfrm flipV="1">
            <a:off x="3839668" y="2348459"/>
            <a:ext cx="637082" cy="2323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E4741E9-4E1B-4E64-A1A6-BEC3C3C207B7}"/>
              </a:ext>
            </a:extLst>
          </p:cNvPr>
          <p:cNvCxnSpPr>
            <a:cxnSpLocks/>
          </p:cNvCxnSpPr>
          <p:nvPr/>
        </p:nvCxnSpPr>
        <p:spPr>
          <a:xfrm>
            <a:off x="4484245" y="2148590"/>
            <a:ext cx="151650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BFF0B592-FF5E-41C7-9D29-B733FEFD7B76}"/>
              </a:ext>
            </a:extLst>
          </p:cNvPr>
          <p:cNvGrpSpPr/>
          <p:nvPr/>
        </p:nvGrpSpPr>
        <p:grpSpPr>
          <a:xfrm>
            <a:off x="4035759" y="3631608"/>
            <a:ext cx="363967" cy="279698"/>
            <a:chOff x="8052099" y="6068347"/>
            <a:chExt cx="363967" cy="279698"/>
          </a:xfrm>
        </p:grpSpPr>
        <p:cxnSp>
          <p:nvCxnSpPr>
            <p:cNvPr id="22" name="Straight Connector 21">
              <a:extLst>
                <a:ext uri="{FF2B5EF4-FFF2-40B4-BE49-F238E27FC236}">
                  <a16:creationId xmlns:a16="http://schemas.microsoft.com/office/drawing/2014/main" id="{DE7544D0-8A51-44C7-B7C9-BE034679F0D2}"/>
                </a:ext>
              </a:extLst>
            </p:cNvPr>
            <p:cNvCxnSpPr>
              <a:cxnSpLocks/>
            </p:cNvCxnSpPr>
            <p:nvPr/>
          </p:nvCxnSpPr>
          <p:spPr>
            <a:xfrm>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7EAC91-2A41-4A12-AD93-3979CBC4E8C3}"/>
                </a:ext>
              </a:extLst>
            </p:cNvPr>
            <p:cNvCxnSpPr>
              <a:cxnSpLocks/>
            </p:cNvCxnSpPr>
            <p:nvPr/>
          </p:nvCxnSpPr>
          <p:spPr>
            <a:xfrm flipH="1">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3FC8C4-C4B0-44B8-A91C-A2D5F1A2BCF7}"/>
                </a:ext>
              </a:extLst>
            </p:cNvPr>
            <p:cNvCxnSpPr>
              <a:cxnSpLocks/>
            </p:cNvCxnSpPr>
            <p:nvPr/>
          </p:nvCxnSpPr>
          <p:spPr>
            <a:xfrm>
              <a:off x="8416066"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123F8C2-1F87-40B8-BD05-85956A995802}"/>
                </a:ext>
              </a:extLst>
            </p:cNvPr>
            <p:cNvCxnSpPr>
              <a:cxnSpLocks/>
            </p:cNvCxnSpPr>
            <p:nvPr/>
          </p:nvCxnSpPr>
          <p:spPr>
            <a:xfrm>
              <a:off x="8052099"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BC633C69-56E4-4492-BC34-EDA8A5E54615}"/>
              </a:ext>
            </a:extLst>
          </p:cNvPr>
          <p:cNvCxnSpPr>
            <a:cxnSpLocks/>
          </p:cNvCxnSpPr>
          <p:nvPr/>
        </p:nvCxnSpPr>
        <p:spPr>
          <a:xfrm>
            <a:off x="5578527" y="2174222"/>
            <a:ext cx="0" cy="16314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3CC80F72-F85A-4EBD-958E-81738360FB82}"/>
              </a:ext>
            </a:extLst>
          </p:cNvPr>
          <p:cNvCxnSpPr>
            <a:cxnSpLocks/>
          </p:cNvCxnSpPr>
          <p:nvPr/>
        </p:nvCxnSpPr>
        <p:spPr>
          <a:xfrm flipH="1">
            <a:off x="4383590" y="3776319"/>
            <a:ext cx="1194937" cy="37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791BAD3-F8FF-4926-9948-5427184E3948}"/>
              </a:ext>
            </a:extLst>
          </p:cNvPr>
          <p:cNvCxnSpPr/>
          <p:nvPr/>
        </p:nvCxnSpPr>
        <p:spPr>
          <a:xfrm flipH="1">
            <a:off x="3150120" y="3776319"/>
            <a:ext cx="885639" cy="370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CA658911-D362-49BD-AF59-B1E7204B1141}"/>
              </a:ext>
            </a:extLst>
          </p:cNvPr>
          <p:cNvCxnSpPr/>
          <p:nvPr/>
        </p:nvCxnSpPr>
        <p:spPr>
          <a:xfrm flipV="1">
            <a:off x="3158681" y="2174222"/>
            <a:ext cx="0" cy="15923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4D4083BF-9B71-4C0C-807B-2F8DD2A0088D}"/>
              </a:ext>
            </a:extLst>
          </p:cNvPr>
          <p:cNvSpPr txBox="1"/>
          <p:nvPr/>
        </p:nvSpPr>
        <p:spPr>
          <a:xfrm>
            <a:off x="2460573" y="1713052"/>
            <a:ext cx="369012" cy="369332"/>
          </a:xfrm>
          <a:prstGeom prst="rect">
            <a:avLst/>
          </a:prstGeom>
          <a:noFill/>
        </p:spPr>
        <p:txBody>
          <a:bodyPr wrap="none" rtlCol="0">
            <a:spAutoFit/>
          </a:bodyPr>
          <a:lstStyle/>
          <a:p>
            <a:r>
              <a:rPr lang="nb-NO" dirty="0"/>
              <a:t>F</a:t>
            </a:r>
            <a:r>
              <a:rPr lang="nb-NO" baseline="-25000" dirty="0"/>
              <a:t>0</a:t>
            </a:r>
          </a:p>
        </p:txBody>
      </p:sp>
      <p:sp>
        <p:nvSpPr>
          <p:cNvPr id="39" name="TextBox 38">
            <a:extLst>
              <a:ext uri="{FF2B5EF4-FFF2-40B4-BE49-F238E27FC236}">
                <a16:creationId xmlns:a16="http://schemas.microsoft.com/office/drawing/2014/main" id="{F126A73B-EB28-41A3-97DF-18C7DE26F36B}"/>
              </a:ext>
            </a:extLst>
          </p:cNvPr>
          <p:cNvSpPr txBox="1"/>
          <p:nvPr/>
        </p:nvSpPr>
        <p:spPr>
          <a:xfrm>
            <a:off x="4739174" y="1670608"/>
            <a:ext cx="546945" cy="400110"/>
          </a:xfrm>
          <a:prstGeom prst="rect">
            <a:avLst/>
          </a:prstGeom>
          <a:noFill/>
        </p:spPr>
        <p:txBody>
          <a:bodyPr wrap="none" rtlCol="0">
            <a:spAutoFit/>
          </a:bodyPr>
          <a:lstStyle/>
          <a:p>
            <a:r>
              <a:rPr lang="nb-NO" sz="2000" dirty="0"/>
              <a:t>y=F</a:t>
            </a:r>
            <a:endParaRPr lang="nb-NO" sz="2000" baseline="-25000" dirty="0"/>
          </a:p>
        </p:txBody>
      </p:sp>
      <p:sp>
        <p:nvSpPr>
          <p:cNvPr id="40" name="TextBox 39">
            <a:extLst>
              <a:ext uri="{FF2B5EF4-FFF2-40B4-BE49-F238E27FC236}">
                <a16:creationId xmlns:a16="http://schemas.microsoft.com/office/drawing/2014/main" id="{3C46B317-2EED-49C8-9DCD-FD29B9BF41E7}"/>
              </a:ext>
            </a:extLst>
          </p:cNvPr>
          <p:cNvSpPr txBox="1"/>
          <p:nvPr/>
        </p:nvSpPr>
        <p:spPr>
          <a:xfrm>
            <a:off x="3995508" y="3875052"/>
            <a:ext cx="659155" cy="400110"/>
          </a:xfrm>
          <a:prstGeom prst="rect">
            <a:avLst/>
          </a:prstGeom>
          <a:noFill/>
        </p:spPr>
        <p:txBody>
          <a:bodyPr wrap="none" rtlCol="0">
            <a:spAutoFit/>
          </a:bodyPr>
          <a:lstStyle/>
          <a:p>
            <a:r>
              <a:rPr lang="nb-NO" sz="2000" dirty="0"/>
              <a:t>u=F</a:t>
            </a:r>
            <a:r>
              <a:rPr lang="nb-NO" sz="2000" baseline="-25000" dirty="0"/>
              <a:t>R</a:t>
            </a:r>
          </a:p>
        </p:txBody>
      </p:sp>
      <p:grpSp>
        <p:nvGrpSpPr>
          <p:cNvPr id="59" name="Group 58">
            <a:extLst>
              <a:ext uri="{FF2B5EF4-FFF2-40B4-BE49-F238E27FC236}">
                <a16:creationId xmlns:a16="http://schemas.microsoft.com/office/drawing/2014/main" id="{0A43FD54-E72D-49F6-8DD4-AB33DD034CC6}"/>
              </a:ext>
            </a:extLst>
          </p:cNvPr>
          <p:cNvGrpSpPr/>
          <p:nvPr/>
        </p:nvGrpSpPr>
        <p:grpSpPr>
          <a:xfrm>
            <a:off x="4224914" y="2153222"/>
            <a:ext cx="1581242" cy="1618005"/>
            <a:chOff x="7490638" y="652887"/>
            <a:chExt cx="1581242" cy="1618005"/>
          </a:xfrm>
          <a:solidFill>
            <a:srgbClr val="FFFFFF"/>
          </a:solidFill>
        </p:grpSpPr>
        <p:cxnSp>
          <p:nvCxnSpPr>
            <p:cNvPr id="48" name="Straight Arrow Connector 47">
              <a:extLst>
                <a:ext uri="{FF2B5EF4-FFF2-40B4-BE49-F238E27FC236}">
                  <a16:creationId xmlns:a16="http://schemas.microsoft.com/office/drawing/2014/main" id="{17BB3225-34D3-4F42-8699-1633E8998E91}"/>
                </a:ext>
              </a:extLst>
            </p:cNvPr>
            <p:cNvCxnSpPr>
              <a:cxnSpLocks/>
            </p:cNvCxnSpPr>
            <p:nvPr/>
          </p:nvCxnSpPr>
          <p:spPr>
            <a:xfrm flipH="1">
              <a:off x="8309513" y="1309290"/>
              <a:ext cx="266613" cy="0"/>
            </a:xfrm>
            <a:prstGeom prst="straightConnector1">
              <a:avLst/>
            </a:prstGeom>
            <a:grpFill/>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58" name="Group 57">
              <a:extLst>
                <a:ext uri="{FF2B5EF4-FFF2-40B4-BE49-F238E27FC236}">
                  <a16:creationId xmlns:a16="http://schemas.microsoft.com/office/drawing/2014/main" id="{9279F17A-8339-4E77-A7E5-389C34002EA6}"/>
                </a:ext>
              </a:extLst>
            </p:cNvPr>
            <p:cNvGrpSpPr/>
            <p:nvPr/>
          </p:nvGrpSpPr>
          <p:grpSpPr>
            <a:xfrm>
              <a:off x="7490638" y="652887"/>
              <a:ext cx="1581242" cy="1618005"/>
              <a:chOff x="9806564" y="2910590"/>
              <a:chExt cx="1581242" cy="1618005"/>
            </a:xfrm>
            <a:grpFill/>
          </p:grpSpPr>
          <p:cxnSp>
            <p:nvCxnSpPr>
              <p:cNvPr id="42" name="Straight Arrow Connector 41">
                <a:extLst>
                  <a:ext uri="{FF2B5EF4-FFF2-40B4-BE49-F238E27FC236}">
                    <a16:creationId xmlns:a16="http://schemas.microsoft.com/office/drawing/2014/main" id="{B4299A4A-0261-48DC-83F4-43A06AC8CB83}"/>
                  </a:ext>
                </a:extLst>
              </p:cNvPr>
              <p:cNvCxnSpPr/>
              <p:nvPr/>
            </p:nvCxnSpPr>
            <p:spPr>
              <a:xfrm>
                <a:off x="10400992" y="2910590"/>
                <a:ext cx="0" cy="432217"/>
              </a:xfrm>
              <a:prstGeom prst="straightConnector1">
                <a:avLst/>
              </a:prstGeom>
              <a:grpFill/>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4" name="Oval 40">
                <a:extLst>
                  <a:ext uri="{FF2B5EF4-FFF2-40B4-BE49-F238E27FC236}">
                    <a16:creationId xmlns:a16="http://schemas.microsoft.com/office/drawing/2014/main" id="{97E04AEC-EC70-47DA-BF0E-6A02017CF790}"/>
                  </a:ext>
                </a:extLst>
              </p:cNvPr>
              <p:cNvSpPr>
                <a:spLocks noChangeArrowheads="1"/>
              </p:cNvSpPr>
              <p:nvPr/>
            </p:nvSpPr>
            <p:spPr bwMode="auto">
              <a:xfrm>
                <a:off x="10133589" y="3342807"/>
                <a:ext cx="504825" cy="448372"/>
              </a:xfrm>
              <a:prstGeom prst="ellipse">
                <a:avLst/>
              </a:prstGeom>
              <a:grp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solidFill>
                      <a:srgbClr val="FF0000"/>
                    </a:solidFill>
                  </a:rPr>
                  <a:t>FC</a:t>
                </a:r>
              </a:p>
            </p:txBody>
          </p:sp>
          <p:sp>
            <p:nvSpPr>
              <p:cNvPr id="50" name="TextBox 49">
                <a:extLst>
                  <a:ext uri="{FF2B5EF4-FFF2-40B4-BE49-F238E27FC236}">
                    <a16:creationId xmlns:a16="http://schemas.microsoft.com/office/drawing/2014/main" id="{F0FC5067-1B40-40D4-BF56-7F382F0D677D}"/>
                  </a:ext>
                </a:extLst>
              </p:cNvPr>
              <p:cNvSpPr txBox="1"/>
              <p:nvPr/>
            </p:nvSpPr>
            <p:spPr>
              <a:xfrm>
                <a:off x="10573159" y="3202193"/>
                <a:ext cx="814647" cy="338554"/>
              </a:xfrm>
              <a:prstGeom prst="rect">
                <a:avLst/>
              </a:prstGeom>
              <a:noFill/>
            </p:spPr>
            <p:txBody>
              <a:bodyPr wrap="none" rtlCol="0">
                <a:spAutoFit/>
              </a:bodyPr>
              <a:lstStyle/>
              <a:p>
                <a:r>
                  <a:rPr lang="nb-NO" sz="1600" dirty="0" err="1">
                    <a:solidFill>
                      <a:srgbClr val="FF0000"/>
                    </a:solidFill>
                  </a:rPr>
                  <a:t>F</a:t>
                </a:r>
                <a:r>
                  <a:rPr lang="nb-NO" sz="1600" baseline="30000" dirty="0" err="1">
                    <a:solidFill>
                      <a:srgbClr val="FF0000"/>
                    </a:solidFill>
                  </a:rPr>
                  <a:t>sp</a:t>
                </a:r>
                <a:r>
                  <a:rPr lang="nb-NO" sz="1600" dirty="0">
                    <a:solidFill>
                      <a:srgbClr val="FF0000"/>
                    </a:solidFill>
                  </a:rPr>
                  <a:t>=</a:t>
                </a:r>
                <a:r>
                  <a:rPr lang="nb-NO" sz="1600" dirty="0" err="1">
                    <a:solidFill>
                      <a:srgbClr val="FF0000"/>
                    </a:solidFill>
                  </a:rPr>
                  <a:t>F</a:t>
                </a:r>
                <a:r>
                  <a:rPr lang="nb-NO" sz="1600" baseline="30000" dirty="0" err="1">
                    <a:solidFill>
                      <a:srgbClr val="FF0000"/>
                    </a:solidFill>
                  </a:rPr>
                  <a:t>min</a:t>
                </a:r>
                <a:endParaRPr lang="nb-NO" sz="1600" baseline="30000" dirty="0">
                  <a:solidFill>
                    <a:srgbClr val="FF0000"/>
                  </a:solidFill>
                </a:endParaRPr>
              </a:p>
            </p:txBody>
          </p:sp>
          <p:cxnSp>
            <p:nvCxnSpPr>
              <p:cNvPr id="51" name="Straight Arrow Connector 50">
                <a:extLst>
                  <a:ext uri="{FF2B5EF4-FFF2-40B4-BE49-F238E27FC236}">
                    <a16:creationId xmlns:a16="http://schemas.microsoft.com/office/drawing/2014/main" id="{446623AC-D951-4F51-BE7A-CFB3B47D07F9}"/>
                  </a:ext>
                </a:extLst>
              </p:cNvPr>
              <p:cNvCxnSpPr>
                <a:cxnSpLocks/>
              </p:cNvCxnSpPr>
              <p:nvPr/>
            </p:nvCxnSpPr>
            <p:spPr>
              <a:xfrm>
                <a:off x="9806564" y="3588895"/>
                <a:ext cx="0" cy="939700"/>
              </a:xfrm>
              <a:prstGeom prst="straightConnector1">
                <a:avLst/>
              </a:prstGeom>
              <a:grpFill/>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cxnSp>
          <p:nvCxnSpPr>
            <p:cNvPr id="54" name="Straight Connector 53">
              <a:extLst>
                <a:ext uri="{FF2B5EF4-FFF2-40B4-BE49-F238E27FC236}">
                  <a16:creationId xmlns:a16="http://schemas.microsoft.com/office/drawing/2014/main" id="{636F0C7D-D595-4C71-A1D6-8D70588C0F17}"/>
                </a:ext>
              </a:extLst>
            </p:cNvPr>
            <p:cNvCxnSpPr>
              <a:cxnSpLocks/>
            </p:cNvCxnSpPr>
            <p:nvPr/>
          </p:nvCxnSpPr>
          <p:spPr>
            <a:xfrm>
              <a:off x="7490638" y="1316785"/>
              <a:ext cx="315543" cy="0"/>
            </a:xfrm>
            <a:prstGeom prst="line">
              <a:avLst/>
            </a:prstGeom>
            <a:grpFill/>
            <a:ln w="127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960D5C3A-9825-4AD0-A245-317F4EDB6401}"/>
              </a:ext>
            </a:extLst>
          </p:cNvPr>
          <p:cNvGrpSpPr/>
          <p:nvPr/>
        </p:nvGrpSpPr>
        <p:grpSpPr>
          <a:xfrm>
            <a:off x="3304618" y="2968869"/>
            <a:ext cx="1179627" cy="553023"/>
            <a:chOff x="8886268" y="3730869"/>
            <a:chExt cx="1179627" cy="553023"/>
          </a:xfrm>
        </p:grpSpPr>
        <p:cxnSp>
          <p:nvCxnSpPr>
            <p:cNvPr id="60" name="Straight Arrow Connector 59">
              <a:extLst>
                <a:ext uri="{FF2B5EF4-FFF2-40B4-BE49-F238E27FC236}">
                  <a16:creationId xmlns:a16="http://schemas.microsoft.com/office/drawing/2014/main" id="{873F04C3-77A1-4267-8AE2-AC0F8ACCD16B}"/>
                </a:ext>
              </a:extLst>
            </p:cNvPr>
            <p:cNvCxnSpPr>
              <a:cxnSpLocks/>
            </p:cNvCxnSpPr>
            <p:nvPr/>
          </p:nvCxnSpPr>
          <p:spPr>
            <a:xfrm>
              <a:off x="9154871" y="4038646"/>
              <a:ext cx="364078" cy="0"/>
            </a:xfrm>
            <a:prstGeom prst="straightConnector1">
              <a:avLst/>
            </a:prstGeom>
            <a:solidFill>
              <a:srgbClr val="FFFFFF"/>
            </a:solidFill>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65" name="Group 64">
              <a:extLst>
                <a:ext uri="{FF2B5EF4-FFF2-40B4-BE49-F238E27FC236}">
                  <a16:creationId xmlns:a16="http://schemas.microsoft.com/office/drawing/2014/main" id="{659B0D1F-BBC9-4E03-9755-6457A047FE3A}"/>
                </a:ext>
              </a:extLst>
            </p:cNvPr>
            <p:cNvGrpSpPr/>
            <p:nvPr/>
          </p:nvGrpSpPr>
          <p:grpSpPr>
            <a:xfrm>
              <a:off x="8886268" y="3730869"/>
              <a:ext cx="1179627" cy="553023"/>
              <a:chOff x="8886268" y="3730869"/>
              <a:chExt cx="1179627" cy="553023"/>
            </a:xfrm>
          </p:grpSpPr>
          <p:sp>
            <p:nvSpPr>
              <p:cNvPr id="45" name="Oval 40">
                <a:extLst>
                  <a:ext uri="{FF2B5EF4-FFF2-40B4-BE49-F238E27FC236}">
                    <a16:creationId xmlns:a16="http://schemas.microsoft.com/office/drawing/2014/main" id="{1A9C8B28-6A46-435D-BA49-FEE5F10DE059}"/>
                  </a:ext>
                </a:extLst>
              </p:cNvPr>
              <p:cNvSpPr>
                <a:spLocks noChangeArrowheads="1"/>
              </p:cNvSpPr>
              <p:nvPr/>
            </p:nvSpPr>
            <p:spPr bwMode="auto">
              <a:xfrm>
                <a:off x="9518949" y="3742003"/>
                <a:ext cx="546946" cy="541889"/>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600" dirty="0">
                    <a:solidFill>
                      <a:srgbClr val="FF0000"/>
                    </a:solidFill>
                  </a:rPr>
                  <a:t>MAX</a:t>
                </a:r>
              </a:p>
            </p:txBody>
          </p:sp>
          <p:sp>
            <p:nvSpPr>
              <p:cNvPr id="64" name="TextBox 63">
                <a:extLst>
                  <a:ext uri="{FF2B5EF4-FFF2-40B4-BE49-F238E27FC236}">
                    <a16:creationId xmlns:a16="http://schemas.microsoft.com/office/drawing/2014/main" id="{89E0F58F-54A6-4BF6-9461-5AF391328887}"/>
                  </a:ext>
                </a:extLst>
              </p:cNvPr>
              <p:cNvSpPr txBox="1"/>
              <p:nvPr/>
            </p:nvSpPr>
            <p:spPr>
              <a:xfrm>
                <a:off x="8886268" y="3730869"/>
                <a:ext cx="901283" cy="307777"/>
              </a:xfrm>
              <a:prstGeom prst="rect">
                <a:avLst/>
              </a:prstGeom>
              <a:noFill/>
            </p:spPr>
            <p:txBody>
              <a:bodyPr wrap="square">
                <a:spAutoFit/>
              </a:bodyPr>
              <a:lstStyle/>
              <a:p>
                <a:r>
                  <a:rPr lang="nb-NO" sz="1400" dirty="0" err="1">
                    <a:solidFill>
                      <a:srgbClr val="FF0000"/>
                    </a:solidFill>
                  </a:rPr>
                  <a:t>u</a:t>
                </a:r>
                <a:r>
                  <a:rPr lang="nb-NO" sz="1400" baseline="30000" dirty="0" err="1">
                    <a:solidFill>
                      <a:srgbClr val="FF0000"/>
                    </a:solidFill>
                  </a:rPr>
                  <a:t>min</a:t>
                </a:r>
                <a:r>
                  <a:rPr lang="nb-NO" sz="1400" dirty="0">
                    <a:solidFill>
                      <a:srgbClr val="FF0000"/>
                    </a:solidFill>
                  </a:rPr>
                  <a:t>=0</a:t>
                </a:r>
                <a:endParaRPr lang="nb-NO" sz="1400" baseline="30000" dirty="0">
                  <a:solidFill>
                    <a:srgbClr val="FF0000"/>
                  </a:solidFill>
                </a:endParaRPr>
              </a:p>
            </p:txBody>
          </p:sp>
        </p:grpSp>
      </p:grpSp>
      <p:sp>
        <p:nvSpPr>
          <p:cNvPr id="67" name="TextBox 66">
            <a:extLst>
              <a:ext uri="{FF2B5EF4-FFF2-40B4-BE49-F238E27FC236}">
                <a16:creationId xmlns:a16="http://schemas.microsoft.com/office/drawing/2014/main" id="{E75A9847-302E-4B10-B61F-E8B697806AB2}"/>
              </a:ext>
            </a:extLst>
          </p:cNvPr>
          <p:cNvSpPr txBox="1"/>
          <p:nvPr/>
        </p:nvSpPr>
        <p:spPr>
          <a:xfrm>
            <a:off x="1725832" y="4552353"/>
            <a:ext cx="5771132" cy="584775"/>
          </a:xfrm>
          <a:prstGeom prst="rect">
            <a:avLst/>
          </a:prstGeom>
          <a:noFill/>
        </p:spPr>
        <p:txBody>
          <a:bodyPr wrap="none" rtlCol="0">
            <a:spAutoFit/>
          </a:bodyPr>
          <a:lstStyle/>
          <a:p>
            <a:r>
              <a:rPr lang="nb-NO" sz="1600" dirty="0">
                <a:solidFill>
                  <a:srgbClr val="FF0000"/>
                </a:solidFill>
              </a:rPr>
              <a:t>MAX-</a:t>
            </a:r>
            <a:r>
              <a:rPr lang="nb-NO" sz="1600" dirty="0" err="1">
                <a:solidFill>
                  <a:srgbClr val="FF0000"/>
                </a:solidFill>
              </a:rPr>
              <a:t>block</a:t>
            </a:r>
            <a:r>
              <a:rPr lang="nb-NO" sz="1600" dirty="0">
                <a:solidFill>
                  <a:srgbClr val="FF0000"/>
                </a:solidFill>
              </a:rPr>
              <a:t> to </a:t>
            </a:r>
            <a:r>
              <a:rPr lang="nb-NO" sz="1600" dirty="0" err="1">
                <a:solidFill>
                  <a:srgbClr val="FF0000"/>
                </a:solidFill>
              </a:rPr>
              <a:t>avoid</a:t>
            </a:r>
            <a:r>
              <a:rPr lang="nb-NO" sz="1600" dirty="0">
                <a:solidFill>
                  <a:srgbClr val="FF0000"/>
                </a:solidFill>
              </a:rPr>
              <a:t> negative </a:t>
            </a:r>
            <a:r>
              <a:rPr lang="nb-NO" sz="1600" dirty="0" err="1">
                <a:solidFill>
                  <a:srgbClr val="FF0000"/>
                </a:solidFill>
              </a:rPr>
              <a:t>flow</a:t>
            </a:r>
            <a:r>
              <a:rPr lang="nb-NO" sz="1600" dirty="0">
                <a:solidFill>
                  <a:srgbClr val="FF0000"/>
                </a:solidFill>
              </a:rPr>
              <a:t>. </a:t>
            </a:r>
          </a:p>
          <a:p>
            <a:r>
              <a:rPr lang="nb-NO" sz="1600" dirty="0">
                <a:solidFill>
                  <a:srgbClr val="FF0000"/>
                </a:solidFill>
              </a:rPr>
              <a:t>Not </a:t>
            </a:r>
            <a:r>
              <a:rPr lang="nb-NO" sz="1600" dirty="0" err="1">
                <a:solidFill>
                  <a:srgbClr val="FF0000"/>
                </a:solidFill>
              </a:rPr>
              <a:t>needed</a:t>
            </a:r>
            <a:r>
              <a:rPr lang="nb-NO" sz="1600" dirty="0">
                <a:solidFill>
                  <a:srgbClr val="FF0000"/>
                </a:solidFill>
              </a:rPr>
              <a:t> </a:t>
            </a:r>
            <a:r>
              <a:rPr lang="nb-NO" sz="1600" dirty="0" err="1">
                <a:solidFill>
                  <a:srgbClr val="FF0000"/>
                </a:solidFill>
              </a:rPr>
              <a:t>because</a:t>
            </a:r>
            <a:r>
              <a:rPr lang="nb-NO" sz="1600" dirty="0">
                <a:solidFill>
                  <a:srgbClr val="FF0000"/>
                </a:solidFill>
              </a:rPr>
              <a:t> </a:t>
            </a:r>
            <a:r>
              <a:rPr lang="nb-NO" sz="1600" dirty="0" err="1">
                <a:solidFill>
                  <a:srgbClr val="FF0000"/>
                </a:solidFill>
              </a:rPr>
              <a:t>the</a:t>
            </a:r>
            <a:r>
              <a:rPr lang="nb-NO" sz="1600" dirty="0">
                <a:solidFill>
                  <a:srgbClr val="FF0000"/>
                </a:solidFill>
              </a:rPr>
              <a:t> input (</a:t>
            </a:r>
            <a:r>
              <a:rPr lang="nb-NO" sz="1600" dirty="0" err="1">
                <a:solidFill>
                  <a:srgbClr val="FF0000"/>
                </a:solidFill>
              </a:rPr>
              <a:t>valve</a:t>
            </a:r>
            <a:r>
              <a:rPr lang="nb-NO" sz="1600" dirty="0">
                <a:solidFill>
                  <a:srgbClr val="FF0000"/>
                </a:solidFill>
              </a:rPr>
              <a:t>) has «</a:t>
            </a:r>
            <a:r>
              <a:rPr lang="nb-NO" sz="1600" dirty="0" err="1">
                <a:solidFill>
                  <a:srgbClr val="FF0000"/>
                </a:solidFill>
              </a:rPr>
              <a:t>built</a:t>
            </a:r>
            <a:r>
              <a:rPr lang="nb-NO" sz="1600" dirty="0">
                <a:solidFill>
                  <a:srgbClr val="FF0000"/>
                </a:solidFill>
              </a:rPr>
              <a:t>-in» </a:t>
            </a:r>
            <a:r>
              <a:rPr lang="nb-NO" sz="1600" dirty="0" err="1">
                <a:solidFill>
                  <a:srgbClr val="FF0000"/>
                </a:solidFill>
              </a:rPr>
              <a:t>selector</a:t>
            </a:r>
            <a:r>
              <a:rPr lang="nb-NO" sz="1600" dirty="0">
                <a:solidFill>
                  <a:srgbClr val="FF0000"/>
                </a:solidFill>
              </a:rPr>
              <a:t>, u</a:t>
            </a:r>
            <a:r>
              <a:rPr lang="nb-NO" sz="1600" i="1" dirty="0">
                <a:solidFill>
                  <a:srgbClr val="FF0000"/>
                </a:solidFill>
              </a:rPr>
              <a:t> ≥ 0.</a:t>
            </a:r>
            <a:endParaRPr lang="nb-NO" sz="1600" dirty="0">
              <a:solidFill>
                <a:srgbClr val="FF0000"/>
              </a:solidFill>
            </a:endParaRPr>
          </a:p>
        </p:txBody>
      </p:sp>
      <p:sp>
        <p:nvSpPr>
          <p:cNvPr id="73" name="TextBox 72">
            <a:extLst>
              <a:ext uri="{FF2B5EF4-FFF2-40B4-BE49-F238E27FC236}">
                <a16:creationId xmlns:a16="http://schemas.microsoft.com/office/drawing/2014/main" id="{FA823169-2398-4292-ADC6-1AB7CFC4D37B}"/>
              </a:ext>
            </a:extLst>
          </p:cNvPr>
          <p:cNvSpPr txBox="1"/>
          <p:nvPr/>
        </p:nvSpPr>
        <p:spPr>
          <a:xfrm>
            <a:off x="0" y="-2330"/>
            <a:ext cx="2514663" cy="646331"/>
          </a:xfrm>
          <a:prstGeom prst="rect">
            <a:avLst/>
          </a:prstGeom>
          <a:noFill/>
        </p:spPr>
        <p:txBody>
          <a:bodyPr wrap="none" rtlCol="0">
            <a:spAutoFit/>
          </a:bodyPr>
          <a:lstStyle/>
          <a:p>
            <a:r>
              <a:rPr lang="nb-NO" dirty="0">
                <a:highlight>
                  <a:srgbClr val="FFFF00"/>
                </a:highlight>
              </a:rPr>
              <a:t>Simple CV-MV </a:t>
            </a:r>
            <a:r>
              <a:rPr lang="nb-NO" dirty="0" err="1">
                <a:highlight>
                  <a:srgbClr val="FFFF00"/>
                </a:highlight>
              </a:rPr>
              <a:t>switching</a:t>
            </a:r>
            <a:r>
              <a:rPr lang="nb-NO" dirty="0">
                <a:highlight>
                  <a:srgbClr val="FFFF00"/>
                </a:highlight>
              </a:rPr>
              <a:t> </a:t>
            </a:r>
          </a:p>
          <a:p>
            <a:endParaRPr lang="nb-NO" dirty="0"/>
          </a:p>
        </p:txBody>
      </p:sp>
      <p:sp>
        <p:nvSpPr>
          <p:cNvPr id="74" name="TextBox 73">
            <a:extLst>
              <a:ext uri="{FF2B5EF4-FFF2-40B4-BE49-F238E27FC236}">
                <a16:creationId xmlns:a16="http://schemas.microsoft.com/office/drawing/2014/main" id="{14A5F56B-DCE2-476A-9486-0A9024D0B5CD}"/>
              </a:ext>
            </a:extLst>
          </p:cNvPr>
          <p:cNvSpPr txBox="1"/>
          <p:nvPr/>
        </p:nvSpPr>
        <p:spPr>
          <a:xfrm>
            <a:off x="1371248" y="5382359"/>
            <a:ext cx="6480300" cy="646331"/>
          </a:xfrm>
          <a:prstGeom prst="rect">
            <a:avLst/>
          </a:prstGeom>
          <a:solidFill>
            <a:srgbClr val="FFFF00"/>
          </a:solidFill>
        </p:spPr>
        <p:txBody>
          <a:bodyPr wrap="none" rtlCol="0">
            <a:spAutoFit/>
          </a:bodyPr>
          <a:lstStyle/>
          <a:p>
            <a:r>
              <a:rPr lang="nb-NO" dirty="0" err="1"/>
              <a:t>We</a:t>
            </a:r>
            <a:r>
              <a:rPr lang="nb-NO" dirty="0"/>
              <a:t> </a:t>
            </a:r>
            <a:r>
              <a:rPr lang="nb-NO" dirty="0" err="1"/>
              <a:t>satisfy</a:t>
            </a:r>
            <a:r>
              <a:rPr lang="nb-NO" dirty="0"/>
              <a:t> </a:t>
            </a:r>
            <a:r>
              <a:rPr lang="nb-NO" dirty="0" err="1"/>
              <a:t>the</a:t>
            </a:r>
            <a:r>
              <a:rPr lang="nb-NO" dirty="0"/>
              <a:t> input </a:t>
            </a:r>
            <a:r>
              <a:rPr lang="nb-NO" dirty="0" err="1"/>
              <a:t>saturation</a:t>
            </a:r>
            <a:r>
              <a:rPr lang="nb-NO" dirty="0"/>
              <a:t> </a:t>
            </a:r>
            <a:r>
              <a:rPr lang="nb-NO" dirty="0" err="1"/>
              <a:t>rule</a:t>
            </a:r>
            <a:r>
              <a:rPr lang="nb-NO" dirty="0"/>
              <a:t>: </a:t>
            </a:r>
          </a:p>
          <a:p>
            <a:r>
              <a:rPr lang="nb-NO" dirty="0"/>
              <a:t>«</a:t>
            </a:r>
            <a:r>
              <a:rPr lang="nb-NO" dirty="0" err="1"/>
              <a:t>When</a:t>
            </a:r>
            <a:r>
              <a:rPr lang="nb-NO" dirty="0"/>
              <a:t> </a:t>
            </a:r>
            <a:r>
              <a:rPr lang="nb-NO" dirty="0" err="1"/>
              <a:t>the</a:t>
            </a:r>
            <a:r>
              <a:rPr lang="nb-NO" dirty="0"/>
              <a:t> MV (u) </a:t>
            </a:r>
            <a:r>
              <a:rPr lang="nb-NO" dirty="0" err="1"/>
              <a:t>saturates</a:t>
            </a:r>
            <a:r>
              <a:rPr lang="nb-NO" dirty="0"/>
              <a:t>, control of </a:t>
            </a:r>
            <a:r>
              <a:rPr lang="nb-NO" dirty="0" err="1"/>
              <a:t>the</a:t>
            </a:r>
            <a:r>
              <a:rPr lang="nb-NO" dirty="0"/>
              <a:t> CV (y) </a:t>
            </a:r>
            <a:r>
              <a:rPr lang="nb-NO" dirty="0" err="1"/>
              <a:t>can</a:t>
            </a:r>
            <a:r>
              <a:rPr lang="nb-NO" dirty="0"/>
              <a:t> be given up»</a:t>
            </a:r>
          </a:p>
        </p:txBody>
      </p:sp>
    </p:spTree>
    <p:extLst>
      <p:ext uri="{BB962C8B-B14F-4D97-AF65-F5344CB8AC3E}">
        <p14:creationId xmlns:p14="http://schemas.microsoft.com/office/powerpoint/2010/main" val="278308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18B1-FE5E-4773-9706-46F44CA010F1}"/>
              </a:ext>
            </a:extLst>
          </p:cNvPr>
          <p:cNvSpPr>
            <a:spLocks noGrp="1"/>
          </p:cNvSpPr>
          <p:nvPr>
            <p:ph type="title"/>
          </p:nvPr>
        </p:nvSpPr>
        <p:spPr>
          <a:xfrm>
            <a:off x="730623" y="170258"/>
            <a:ext cx="10515600" cy="1325563"/>
          </a:xfrm>
        </p:spPr>
        <p:txBody>
          <a:bodyPr/>
          <a:lstStyle/>
          <a:p>
            <a:r>
              <a:rPr lang="nb-NO" dirty="0"/>
              <a:t>Anti-</a:t>
            </a:r>
            <a:r>
              <a:rPr lang="nb-NO" dirty="0" err="1"/>
              <a:t>windup</a:t>
            </a:r>
            <a:endParaRPr lang="nb-NO" dirty="0"/>
          </a:p>
        </p:txBody>
      </p:sp>
      <p:sp>
        <p:nvSpPr>
          <p:cNvPr id="3" name="Content Placeholder 2">
            <a:extLst>
              <a:ext uri="{FF2B5EF4-FFF2-40B4-BE49-F238E27FC236}">
                <a16:creationId xmlns:a16="http://schemas.microsoft.com/office/drawing/2014/main" id="{9040F3AF-D5E3-4A79-B26E-60532604DCB9}"/>
              </a:ext>
            </a:extLst>
          </p:cNvPr>
          <p:cNvSpPr>
            <a:spLocks noGrp="1"/>
          </p:cNvSpPr>
          <p:nvPr>
            <p:ph idx="1"/>
          </p:nvPr>
        </p:nvSpPr>
        <p:spPr>
          <a:xfrm>
            <a:off x="619101" y="1253331"/>
            <a:ext cx="10515600" cy="4351338"/>
          </a:xfrm>
        </p:spPr>
        <p:txBody>
          <a:bodyPr/>
          <a:lstStyle/>
          <a:p>
            <a:r>
              <a:rPr lang="nb-NO" dirty="0"/>
              <a:t>All </a:t>
            </a:r>
            <a:r>
              <a:rPr lang="nb-NO" dirty="0" err="1"/>
              <a:t>the</a:t>
            </a:r>
            <a:r>
              <a:rPr lang="nb-NO" dirty="0"/>
              <a:t> </a:t>
            </a:r>
            <a:r>
              <a:rPr lang="nb-NO" dirty="0" err="1"/>
              <a:t>controllers</a:t>
            </a:r>
            <a:r>
              <a:rPr lang="nb-NO" dirty="0"/>
              <a:t> </a:t>
            </a:r>
            <a:r>
              <a:rPr lang="nb-NO" dirty="0" err="1"/>
              <a:t>shown</a:t>
            </a:r>
            <a:r>
              <a:rPr lang="nb-NO" dirty="0"/>
              <a:t> </a:t>
            </a:r>
            <a:r>
              <a:rPr lang="nb-NO" dirty="0" err="1"/>
              <a:t>need</a:t>
            </a:r>
            <a:r>
              <a:rPr lang="nb-NO" dirty="0"/>
              <a:t> anti-</a:t>
            </a:r>
            <a:r>
              <a:rPr lang="nb-NO" dirty="0" err="1"/>
              <a:t>windup</a:t>
            </a:r>
            <a:r>
              <a:rPr lang="nb-NO" dirty="0"/>
              <a:t> to «stop </a:t>
            </a:r>
            <a:r>
              <a:rPr lang="nb-NO" dirty="0" err="1"/>
              <a:t>integration</a:t>
            </a:r>
            <a:r>
              <a:rPr lang="nb-NO" dirty="0"/>
              <a:t>» during </a:t>
            </a:r>
            <a:r>
              <a:rPr lang="nb-NO" dirty="0" err="1"/>
              <a:t>periods</a:t>
            </a:r>
            <a:r>
              <a:rPr lang="nb-NO" dirty="0"/>
              <a:t> </a:t>
            </a:r>
            <a:r>
              <a:rPr lang="nb-NO" dirty="0" err="1"/>
              <a:t>when</a:t>
            </a:r>
            <a:r>
              <a:rPr lang="nb-NO" dirty="0"/>
              <a:t> </a:t>
            </a:r>
            <a:r>
              <a:rPr lang="nb-NO" dirty="0" err="1"/>
              <a:t>the</a:t>
            </a:r>
            <a:r>
              <a:rPr lang="nb-NO" dirty="0"/>
              <a:t> control action (v</a:t>
            </a:r>
            <a:r>
              <a:rPr lang="nb-NO" baseline="-25000" dirty="0"/>
              <a:t>i</a:t>
            </a:r>
            <a:r>
              <a:rPr lang="nb-NO" dirty="0"/>
              <a:t>) is not </a:t>
            </a:r>
            <a:r>
              <a:rPr lang="nb-NO" dirty="0" err="1"/>
              <a:t>affecting</a:t>
            </a:r>
            <a:r>
              <a:rPr lang="nb-NO" dirty="0"/>
              <a:t> </a:t>
            </a:r>
            <a:r>
              <a:rPr lang="nb-NO" dirty="0" err="1"/>
              <a:t>the</a:t>
            </a:r>
            <a:r>
              <a:rPr lang="nb-NO" dirty="0"/>
              <a:t> </a:t>
            </a:r>
            <a:r>
              <a:rPr lang="nb-NO" dirty="0" err="1"/>
              <a:t>process</a:t>
            </a:r>
            <a:r>
              <a:rPr lang="nb-NO" dirty="0"/>
              <a:t>:</a:t>
            </a:r>
          </a:p>
          <a:p>
            <a:pPr lvl="1"/>
            <a:r>
              <a:rPr lang="nb-NO" dirty="0"/>
              <a:t>Controller is </a:t>
            </a:r>
            <a:r>
              <a:rPr lang="nb-NO" dirty="0" err="1"/>
              <a:t>disconnected</a:t>
            </a:r>
            <a:r>
              <a:rPr lang="nb-NO" dirty="0"/>
              <a:t> (</a:t>
            </a:r>
            <a:r>
              <a:rPr lang="nb-NO" dirty="0" err="1"/>
              <a:t>because</a:t>
            </a:r>
            <a:r>
              <a:rPr lang="nb-NO" dirty="0"/>
              <a:t> of </a:t>
            </a:r>
            <a:r>
              <a:rPr lang="nb-NO" dirty="0" err="1"/>
              <a:t>selector</a:t>
            </a:r>
            <a:r>
              <a:rPr lang="nb-NO" dirty="0"/>
              <a:t>)</a:t>
            </a:r>
          </a:p>
          <a:p>
            <a:pPr lvl="1"/>
            <a:r>
              <a:rPr lang="nb-NO" dirty="0" err="1"/>
              <a:t>Physical</a:t>
            </a:r>
            <a:r>
              <a:rPr lang="nb-NO" dirty="0"/>
              <a:t> MV (</a:t>
            </a:r>
            <a:r>
              <a:rPr lang="nb-NO" dirty="0" err="1"/>
              <a:t>u</a:t>
            </a:r>
            <a:r>
              <a:rPr lang="nb-NO" baseline="-25000" dirty="0" err="1"/>
              <a:t>i</a:t>
            </a:r>
            <a:r>
              <a:rPr lang="nb-NO" dirty="0"/>
              <a:t>)</a:t>
            </a:r>
            <a:r>
              <a:rPr lang="nb-NO" baseline="-25000" dirty="0"/>
              <a:t> </a:t>
            </a:r>
            <a:r>
              <a:rPr lang="nb-NO" dirty="0"/>
              <a:t>is </a:t>
            </a:r>
            <a:r>
              <a:rPr lang="nb-NO" dirty="0" err="1"/>
              <a:t>saturated</a:t>
            </a:r>
            <a:endParaRPr lang="nb-NO" dirty="0"/>
          </a:p>
          <a:p>
            <a:pPr marL="457200" lvl="1" indent="0">
              <a:buNone/>
            </a:pPr>
            <a:endParaRPr lang="nb-NO" dirty="0"/>
          </a:p>
          <a:p>
            <a:pPr lvl="1"/>
            <a:endParaRPr lang="nb-NO" dirty="0"/>
          </a:p>
          <a:p>
            <a:pPr lvl="1"/>
            <a:endParaRPr lang="nb-NO" dirty="0"/>
          </a:p>
        </p:txBody>
      </p:sp>
      <p:pic>
        <p:nvPicPr>
          <p:cNvPr id="5" name="Picture 4">
            <a:extLst>
              <a:ext uri="{FF2B5EF4-FFF2-40B4-BE49-F238E27FC236}">
                <a16:creationId xmlns:a16="http://schemas.microsoft.com/office/drawing/2014/main" id="{6EC469E5-351B-4B5E-AB26-E7E0D88F1BEE}"/>
              </a:ext>
            </a:extLst>
          </p:cNvPr>
          <p:cNvPicPr>
            <a:picLocks noChangeAspect="1"/>
          </p:cNvPicPr>
          <p:nvPr/>
        </p:nvPicPr>
        <p:blipFill>
          <a:blip r:embed="rId2"/>
          <a:stretch>
            <a:fillRect/>
          </a:stretch>
        </p:blipFill>
        <p:spPr>
          <a:xfrm>
            <a:off x="2866527" y="3429000"/>
            <a:ext cx="7496175" cy="1838325"/>
          </a:xfrm>
          <a:prstGeom prst="rect">
            <a:avLst/>
          </a:prstGeom>
        </p:spPr>
      </p:pic>
      <p:sp>
        <p:nvSpPr>
          <p:cNvPr id="6" name="TextBox 5">
            <a:extLst>
              <a:ext uri="{FF2B5EF4-FFF2-40B4-BE49-F238E27FC236}">
                <a16:creationId xmlns:a16="http://schemas.microsoft.com/office/drawing/2014/main" id="{B2E27615-8A14-4473-9CDB-C046693A9D9A}"/>
              </a:ext>
            </a:extLst>
          </p:cNvPr>
          <p:cNvSpPr txBox="1"/>
          <p:nvPr/>
        </p:nvSpPr>
        <p:spPr>
          <a:xfrm>
            <a:off x="2866527" y="5786651"/>
            <a:ext cx="7393178" cy="369332"/>
          </a:xfrm>
          <a:prstGeom prst="rect">
            <a:avLst/>
          </a:prstGeom>
          <a:noFill/>
        </p:spPr>
        <p:txBody>
          <a:bodyPr wrap="none" rtlCol="0">
            <a:spAutoFit/>
          </a:bodyPr>
          <a:lstStyle/>
          <a:p>
            <a:r>
              <a:rPr lang="nb-NO" dirty="0"/>
              <a:t>Anti-</a:t>
            </a:r>
            <a:r>
              <a:rPr lang="nb-NO" dirty="0" err="1"/>
              <a:t>windup</a:t>
            </a:r>
            <a:r>
              <a:rPr lang="nb-NO" dirty="0"/>
              <a:t> </a:t>
            </a:r>
            <a:r>
              <a:rPr lang="nb-NO" dirty="0" err="1"/>
              <a:t>using</a:t>
            </a:r>
            <a:r>
              <a:rPr lang="nb-NO" dirty="0"/>
              <a:t> back-</a:t>
            </a:r>
            <a:r>
              <a:rPr lang="nb-NO" dirty="0" err="1"/>
              <a:t>calculation</a:t>
            </a:r>
            <a:r>
              <a:rPr lang="nb-NO" dirty="0"/>
              <a:t>. </a:t>
            </a:r>
            <a:r>
              <a:rPr lang="nb-NO" dirty="0" err="1"/>
              <a:t>Typical</a:t>
            </a:r>
            <a:r>
              <a:rPr lang="nb-NO" dirty="0"/>
              <a:t> </a:t>
            </a:r>
            <a:r>
              <a:rPr lang="nb-NO" dirty="0" err="1"/>
              <a:t>choice</a:t>
            </a:r>
            <a:r>
              <a:rPr lang="nb-NO" dirty="0"/>
              <a:t> for </a:t>
            </a:r>
            <a:r>
              <a:rPr lang="nb-NO" dirty="0" err="1"/>
              <a:t>tracking</a:t>
            </a:r>
            <a:r>
              <a:rPr lang="nb-NO" dirty="0"/>
              <a:t> </a:t>
            </a:r>
            <a:r>
              <a:rPr lang="nb-NO" dirty="0" err="1"/>
              <a:t>constant</a:t>
            </a:r>
            <a:r>
              <a:rPr lang="nb-NO" dirty="0"/>
              <a:t>, </a:t>
            </a:r>
            <a:r>
              <a:rPr lang="nb-NO" dirty="0">
                <a:highlight>
                  <a:srgbClr val="FFFF00"/>
                </a:highlight>
              </a:rPr>
              <a:t>K</a:t>
            </a:r>
            <a:r>
              <a:rPr lang="nb-NO" baseline="-25000" dirty="0">
                <a:highlight>
                  <a:srgbClr val="FFFF00"/>
                </a:highlight>
              </a:rPr>
              <a:t>T</a:t>
            </a:r>
            <a:r>
              <a:rPr lang="nb-NO" dirty="0">
                <a:highlight>
                  <a:srgbClr val="FFFF00"/>
                </a:highlight>
              </a:rPr>
              <a:t>=1</a:t>
            </a:r>
          </a:p>
        </p:txBody>
      </p:sp>
      <p:sp>
        <p:nvSpPr>
          <p:cNvPr id="7" name="TextBox 6">
            <a:extLst>
              <a:ext uri="{FF2B5EF4-FFF2-40B4-BE49-F238E27FC236}">
                <a16:creationId xmlns:a16="http://schemas.microsoft.com/office/drawing/2014/main" id="{79B2F274-2DF1-4AF8-B583-8A2714601A34}"/>
              </a:ext>
            </a:extLst>
          </p:cNvPr>
          <p:cNvSpPr txBox="1"/>
          <p:nvPr/>
        </p:nvSpPr>
        <p:spPr>
          <a:xfrm>
            <a:off x="5657803" y="4818436"/>
            <a:ext cx="438197" cy="369332"/>
          </a:xfrm>
          <a:prstGeom prst="rect">
            <a:avLst/>
          </a:prstGeom>
          <a:solidFill>
            <a:srgbClr val="FFFF00"/>
          </a:solidFill>
        </p:spPr>
        <p:txBody>
          <a:bodyPr wrap="none" rtlCol="0">
            <a:spAutoFit/>
          </a:bodyPr>
          <a:lstStyle/>
          <a:p>
            <a:r>
              <a:rPr lang="nb-NO" dirty="0" err="1"/>
              <a:t>K</a:t>
            </a:r>
            <a:r>
              <a:rPr lang="nb-NO" baseline="-25000" dirty="0" err="1"/>
              <a:t>T,i</a:t>
            </a:r>
            <a:endParaRPr lang="nb-NO" baseline="-25000" dirty="0"/>
          </a:p>
        </p:txBody>
      </p:sp>
      <p:sp>
        <p:nvSpPr>
          <p:cNvPr id="8" name="TextBox 7">
            <a:extLst>
              <a:ext uri="{FF2B5EF4-FFF2-40B4-BE49-F238E27FC236}">
                <a16:creationId xmlns:a16="http://schemas.microsoft.com/office/drawing/2014/main" id="{C07DCF74-7295-4617-B383-39FFA65F4CAE}"/>
              </a:ext>
            </a:extLst>
          </p:cNvPr>
          <p:cNvSpPr txBox="1"/>
          <p:nvPr/>
        </p:nvSpPr>
        <p:spPr>
          <a:xfrm>
            <a:off x="7256460" y="2984827"/>
            <a:ext cx="976421" cy="523220"/>
          </a:xfrm>
          <a:prstGeom prst="rect">
            <a:avLst/>
          </a:prstGeom>
          <a:noFill/>
        </p:spPr>
        <p:txBody>
          <a:bodyPr wrap="none" rtlCol="0">
            <a:spAutoFit/>
          </a:bodyPr>
          <a:lstStyle/>
          <a:p>
            <a:r>
              <a:rPr lang="nb-NO" sz="1400" dirty="0" err="1"/>
              <a:t>Selector</a:t>
            </a:r>
            <a:r>
              <a:rPr lang="nb-NO" sz="1400" dirty="0"/>
              <a:t> or</a:t>
            </a:r>
          </a:p>
          <a:p>
            <a:r>
              <a:rPr lang="nb-NO" sz="1400" dirty="0" err="1"/>
              <a:t>saturation</a:t>
            </a:r>
            <a:endParaRPr lang="nb-NO" sz="1400" dirty="0"/>
          </a:p>
        </p:txBody>
      </p:sp>
    </p:spTree>
    <p:extLst>
      <p:ext uri="{BB962C8B-B14F-4D97-AF65-F5344CB8AC3E}">
        <p14:creationId xmlns:p14="http://schemas.microsoft.com/office/powerpoint/2010/main" val="3694944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B1E7504-98E1-490B-B6E9-B18723E00EE5}"/>
              </a:ext>
            </a:extLst>
          </p:cNvPr>
          <p:cNvCxnSpPr/>
          <p:nvPr/>
        </p:nvCxnSpPr>
        <p:spPr>
          <a:xfrm>
            <a:off x="5884442" y="3119718"/>
            <a:ext cx="301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B844A2B-0769-4603-BAD6-846617F28916}"/>
              </a:ext>
            </a:extLst>
          </p:cNvPr>
          <p:cNvCxnSpPr>
            <a:cxnSpLocks/>
          </p:cNvCxnSpPr>
          <p:nvPr/>
        </p:nvCxnSpPr>
        <p:spPr>
          <a:xfrm>
            <a:off x="5884442" y="5637007"/>
            <a:ext cx="17642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F3590D-B241-4F63-B11E-42C6EC4DE880}"/>
              </a:ext>
            </a:extLst>
          </p:cNvPr>
          <p:cNvCxnSpPr>
            <a:cxnSpLocks/>
          </p:cNvCxnSpPr>
          <p:nvPr/>
        </p:nvCxnSpPr>
        <p:spPr>
          <a:xfrm>
            <a:off x="7648696" y="4048462"/>
            <a:ext cx="12478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F4BE80-E967-4501-8267-CED365D2C27E}"/>
              </a:ext>
            </a:extLst>
          </p:cNvPr>
          <p:cNvCxnSpPr>
            <a:cxnSpLocks/>
          </p:cNvCxnSpPr>
          <p:nvPr/>
        </p:nvCxnSpPr>
        <p:spPr>
          <a:xfrm>
            <a:off x="7648696" y="4048462"/>
            <a:ext cx="0" cy="1588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C6E6AF-0362-4D9B-ABBE-2ACF12A8B47C}"/>
              </a:ext>
            </a:extLst>
          </p:cNvPr>
          <p:cNvCxnSpPr>
            <a:cxnSpLocks/>
          </p:cNvCxnSpPr>
          <p:nvPr/>
        </p:nvCxnSpPr>
        <p:spPr>
          <a:xfrm>
            <a:off x="8896583" y="3119718"/>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D8DBA2C-E1BD-4A33-AD4A-3711CBC1738E}"/>
              </a:ext>
            </a:extLst>
          </p:cNvPr>
          <p:cNvCxnSpPr>
            <a:cxnSpLocks/>
          </p:cNvCxnSpPr>
          <p:nvPr/>
        </p:nvCxnSpPr>
        <p:spPr>
          <a:xfrm>
            <a:off x="4399887" y="5409303"/>
            <a:ext cx="1486348"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3937FC09-2E51-41D5-AAD6-4342C62906D0}"/>
              </a:ext>
            </a:extLst>
          </p:cNvPr>
          <p:cNvSpPr/>
          <p:nvPr/>
        </p:nvSpPr>
        <p:spPr>
          <a:xfrm rot="1849197">
            <a:off x="5988706" y="4853947"/>
            <a:ext cx="333487" cy="645640"/>
          </a:xfrm>
          <a:custGeom>
            <a:avLst/>
            <a:gdLst>
              <a:gd name="connsiteX0" fmla="*/ 107576 w 333487"/>
              <a:gd name="connsiteY0" fmla="*/ 645487 h 645640"/>
              <a:gd name="connsiteX1" fmla="*/ 172122 w 333487"/>
              <a:gd name="connsiteY1" fmla="*/ 548669 h 645640"/>
              <a:gd name="connsiteX2" fmla="*/ 225910 w 333487"/>
              <a:gd name="connsiteY2" fmla="*/ 494880 h 645640"/>
              <a:gd name="connsiteX3" fmla="*/ 247426 w 333487"/>
              <a:gd name="connsiteY3" fmla="*/ 462607 h 645640"/>
              <a:gd name="connsiteX4" fmla="*/ 279699 w 333487"/>
              <a:gd name="connsiteY4" fmla="*/ 419577 h 645640"/>
              <a:gd name="connsiteX5" fmla="*/ 311972 w 333487"/>
              <a:gd name="connsiteY5" fmla="*/ 365789 h 645640"/>
              <a:gd name="connsiteX6" fmla="*/ 333487 w 333487"/>
              <a:gd name="connsiteY6" fmla="*/ 301243 h 645640"/>
              <a:gd name="connsiteX7" fmla="*/ 290456 w 333487"/>
              <a:gd name="connsiteY7" fmla="*/ 139878 h 645640"/>
              <a:gd name="connsiteX8" fmla="*/ 258183 w 333487"/>
              <a:gd name="connsiteY8" fmla="*/ 129120 h 645640"/>
              <a:gd name="connsiteX9" fmla="*/ 225910 w 333487"/>
              <a:gd name="connsiteY9" fmla="*/ 96847 h 645640"/>
              <a:gd name="connsiteX10" fmla="*/ 193638 w 333487"/>
              <a:gd name="connsiteY10" fmla="*/ 86090 h 645640"/>
              <a:gd name="connsiteX11" fmla="*/ 161365 w 333487"/>
              <a:gd name="connsiteY11" fmla="*/ 64574 h 645640"/>
              <a:gd name="connsiteX12" fmla="*/ 107576 w 333487"/>
              <a:gd name="connsiteY12" fmla="*/ 10786 h 645640"/>
              <a:gd name="connsiteX13" fmla="*/ 32273 w 333487"/>
              <a:gd name="connsiteY13" fmla="*/ 86090 h 645640"/>
              <a:gd name="connsiteX14" fmla="*/ 0 w 333487"/>
              <a:gd name="connsiteY14" fmla="*/ 193666 h 645640"/>
              <a:gd name="connsiteX15" fmla="*/ 10758 w 333487"/>
              <a:gd name="connsiteY15" fmla="*/ 430334 h 645640"/>
              <a:gd name="connsiteX16" fmla="*/ 32273 w 333487"/>
              <a:gd name="connsiteY16" fmla="*/ 462607 h 645640"/>
              <a:gd name="connsiteX17" fmla="*/ 86061 w 333487"/>
              <a:gd name="connsiteY17" fmla="*/ 570184 h 645640"/>
              <a:gd name="connsiteX18" fmla="*/ 107576 w 333487"/>
              <a:gd name="connsiteY18" fmla="*/ 645487 h 64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487" h="645640">
                <a:moveTo>
                  <a:pt x="107576" y="645487"/>
                </a:moveTo>
                <a:cubicBezTo>
                  <a:pt x="121920" y="641901"/>
                  <a:pt x="144540" y="579699"/>
                  <a:pt x="172122" y="548669"/>
                </a:cubicBezTo>
                <a:cubicBezTo>
                  <a:pt x="188968" y="529718"/>
                  <a:pt x="211845" y="515977"/>
                  <a:pt x="225910" y="494880"/>
                </a:cubicBezTo>
                <a:cubicBezTo>
                  <a:pt x="233082" y="484122"/>
                  <a:pt x="239911" y="473128"/>
                  <a:pt x="247426" y="462607"/>
                </a:cubicBezTo>
                <a:cubicBezTo>
                  <a:pt x="257847" y="448017"/>
                  <a:pt x="269754" y="434495"/>
                  <a:pt x="279699" y="419577"/>
                </a:cubicBezTo>
                <a:cubicBezTo>
                  <a:pt x="291297" y="402180"/>
                  <a:pt x="303320" y="384824"/>
                  <a:pt x="311972" y="365789"/>
                </a:cubicBezTo>
                <a:cubicBezTo>
                  <a:pt x="321357" y="345143"/>
                  <a:pt x="333487" y="301243"/>
                  <a:pt x="333487" y="301243"/>
                </a:cubicBezTo>
                <a:cubicBezTo>
                  <a:pt x="327136" y="237735"/>
                  <a:pt x="337506" y="186928"/>
                  <a:pt x="290456" y="139878"/>
                </a:cubicBezTo>
                <a:cubicBezTo>
                  <a:pt x="282438" y="131860"/>
                  <a:pt x="268941" y="132706"/>
                  <a:pt x="258183" y="129120"/>
                </a:cubicBezTo>
                <a:cubicBezTo>
                  <a:pt x="247425" y="118362"/>
                  <a:pt x="238569" y="105286"/>
                  <a:pt x="225910" y="96847"/>
                </a:cubicBezTo>
                <a:cubicBezTo>
                  <a:pt x="216475" y="90557"/>
                  <a:pt x="203780" y="91161"/>
                  <a:pt x="193638" y="86090"/>
                </a:cubicBezTo>
                <a:cubicBezTo>
                  <a:pt x="182074" y="80308"/>
                  <a:pt x="172123" y="71746"/>
                  <a:pt x="161365" y="64574"/>
                </a:cubicBezTo>
                <a:cubicBezTo>
                  <a:pt x="136263" y="-10729"/>
                  <a:pt x="161364" y="-7142"/>
                  <a:pt x="107576" y="10786"/>
                </a:cubicBezTo>
                <a:cubicBezTo>
                  <a:pt x="82475" y="35887"/>
                  <a:pt x="39235" y="51281"/>
                  <a:pt x="32273" y="86090"/>
                </a:cubicBezTo>
                <a:cubicBezTo>
                  <a:pt x="17728" y="158813"/>
                  <a:pt x="28306" y="122901"/>
                  <a:pt x="0" y="193666"/>
                </a:cubicBezTo>
                <a:cubicBezTo>
                  <a:pt x="3586" y="272555"/>
                  <a:pt x="1349" y="351926"/>
                  <a:pt x="10758" y="430334"/>
                </a:cubicBezTo>
                <a:cubicBezTo>
                  <a:pt x="12298" y="443171"/>
                  <a:pt x="26491" y="451043"/>
                  <a:pt x="32273" y="462607"/>
                </a:cubicBezTo>
                <a:cubicBezTo>
                  <a:pt x="70931" y="539924"/>
                  <a:pt x="33699" y="495382"/>
                  <a:pt x="86061" y="570184"/>
                </a:cubicBezTo>
                <a:cubicBezTo>
                  <a:pt x="99228" y="588994"/>
                  <a:pt x="93232" y="649073"/>
                  <a:pt x="107576" y="645487"/>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8" name="Straight Connector 17">
            <a:extLst>
              <a:ext uri="{FF2B5EF4-FFF2-40B4-BE49-F238E27FC236}">
                <a16:creationId xmlns:a16="http://schemas.microsoft.com/office/drawing/2014/main" id="{5C357D62-D90F-4BE9-8464-4CA605088629}"/>
              </a:ext>
            </a:extLst>
          </p:cNvPr>
          <p:cNvCxnSpPr>
            <a:cxnSpLocks/>
          </p:cNvCxnSpPr>
          <p:nvPr/>
        </p:nvCxnSpPr>
        <p:spPr>
          <a:xfrm flipH="1">
            <a:off x="5884442" y="3119718"/>
            <a:ext cx="1793" cy="25172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701A76D6-486F-456A-9F2A-3081854ADEE8}"/>
              </a:ext>
            </a:extLst>
          </p:cNvPr>
          <p:cNvGrpSpPr/>
          <p:nvPr/>
        </p:nvGrpSpPr>
        <p:grpSpPr>
          <a:xfrm>
            <a:off x="5063456" y="5269454"/>
            <a:ext cx="363967" cy="279698"/>
            <a:chOff x="8052099" y="6068347"/>
            <a:chExt cx="363967" cy="279698"/>
          </a:xfrm>
        </p:grpSpPr>
        <p:cxnSp>
          <p:nvCxnSpPr>
            <p:cNvPr id="21" name="Straight Connector 20">
              <a:extLst>
                <a:ext uri="{FF2B5EF4-FFF2-40B4-BE49-F238E27FC236}">
                  <a16:creationId xmlns:a16="http://schemas.microsoft.com/office/drawing/2014/main" id="{EA257153-6B7E-4F17-BF1C-221E9C5A44BE}"/>
                </a:ext>
              </a:extLst>
            </p:cNvPr>
            <p:cNvCxnSpPr>
              <a:cxnSpLocks/>
            </p:cNvCxnSpPr>
            <p:nvPr/>
          </p:nvCxnSpPr>
          <p:spPr>
            <a:xfrm>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7BFD1B-591A-4CC0-B220-485FA113E5BA}"/>
                </a:ext>
              </a:extLst>
            </p:cNvPr>
            <p:cNvCxnSpPr>
              <a:cxnSpLocks/>
            </p:cNvCxnSpPr>
            <p:nvPr/>
          </p:nvCxnSpPr>
          <p:spPr>
            <a:xfrm flipH="1">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79404A8-5483-4288-B16D-9928D2A0BCD4}"/>
                </a:ext>
              </a:extLst>
            </p:cNvPr>
            <p:cNvCxnSpPr>
              <a:cxnSpLocks/>
            </p:cNvCxnSpPr>
            <p:nvPr/>
          </p:nvCxnSpPr>
          <p:spPr>
            <a:xfrm>
              <a:off x="8416066"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85C2A9-1A0E-4A55-9FC0-EFF2E8CCFC28}"/>
                </a:ext>
              </a:extLst>
            </p:cNvPr>
            <p:cNvCxnSpPr>
              <a:cxnSpLocks/>
            </p:cNvCxnSpPr>
            <p:nvPr/>
          </p:nvCxnSpPr>
          <p:spPr>
            <a:xfrm>
              <a:off x="8052099"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Flowchart: Connector 31">
            <a:extLst>
              <a:ext uri="{FF2B5EF4-FFF2-40B4-BE49-F238E27FC236}">
                <a16:creationId xmlns:a16="http://schemas.microsoft.com/office/drawing/2014/main" id="{F09D3345-4278-4523-ABF9-ADA9233289E3}"/>
              </a:ext>
            </a:extLst>
          </p:cNvPr>
          <p:cNvSpPr/>
          <p:nvPr/>
        </p:nvSpPr>
        <p:spPr>
          <a:xfrm>
            <a:off x="9296119" y="1802775"/>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TC</a:t>
            </a:r>
          </a:p>
        </p:txBody>
      </p:sp>
      <p:cxnSp>
        <p:nvCxnSpPr>
          <p:cNvPr id="33" name="Straight Connector 32">
            <a:extLst>
              <a:ext uri="{FF2B5EF4-FFF2-40B4-BE49-F238E27FC236}">
                <a16:creationId xmlns:a16="http://schemas.microsoft.com/office/drawing/2014/main" id="{03E8D1FF-020D-42E9-B808-2D2F00B48B88}"/>
              </a:ext>
            </a:extLst>
          </p:cNvPr>
          <p:cNvCxnSpPr>
            <a:cxnSpLocks/>
          </p:cNvCxnSpPr>
          <p:nvPr/>
        </p:nvCxnSpPr>
        <p:spPr>
          <a:xfrm>
            <a:off x="8896583" y="3632499"/>
            <a:ext cx="1486348"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32F8514-C577-45A3-91D9-48436925F13D}"/>
              </a:ext>
            </a:extLst>
          </p:cNvPr>
          <p:cNvSpPr txBox="1"/>
          <p:nvPr/>
        </p:nvSpPr>
        <p:spPr>
          <a:xfrm>
            <a:off x="4758201" y="5539429"/>
            <a:ext cx="1175835" cy="369332"/>
          </a:xfrm>
          <a:prstGeom prst="rect">
            <a:avLst/>
          </a:prstGeom>
          <a:noFill/>
        </p:spPr>
        <p:txBody>
          <a:bodyPr wrap="none" rtlCol="0">
            <a:spAutoFit/>
          </a:bodyPr>
          <a:lstStyle/>
          <a:p>
            <a:r>
              <a:rPr lang="nb-NO" dirty="0"/>
              <a:t>u=</a:t>
            </a:r>
            <a:r>
              <a:rPr lang="nb-NO" dirty="0" err="1"/>
              <a:t>Fuel</a:t>
            </a:r>
            <a:r>
              <a:rPr lang="nb-NO" dirty="0"/>
              <a:t> gas</a:t>
            </a:r>
          </a:p>
        </p:txBody>
      </p:sp>
      <p:sp>
        <p:nvSpPr>
          <p:cNvPr id="35" name="TextBox 34">
            <a:extLst>
              <a:ext uri="{FF2B5EF4-FFF2-40B4-BE49-F238E27FC236}">
                <a16:creationId xmlns:a16="http://schemas.microsoft.com/office/drawing/2014/main" id="{DC6E466E-379B-43F7-8D0C-A9C013FF0BA9}"/>
              </a:ext>
            </a:extLst>
          </p:cNvPr>
          <p:cNvSpPr txBox="1"/>
          <p:nvPr/>
        </p:nvSpPr>
        <p:spPr>
          <a:xfrm>
            <a:off x="9165690" y="3669406"/>
            <a:ext cx="938590" cy="369332"/>
          </a:xfrm>
          <a:prstGeom prst="rect">
            <a:avLst/>
          </a:prstGeom>
          <a:noFill/>
        </p:spPr>
        <p:txBody>
          <a:bodyPr wrap="none" rtlCol="0">
            <a:spAutoFit/>
          </a:bodyPr>
          <a:lstStyle/>
          <a:p>
            <a:r>
              <a:rPr lang="nb-NO" dirty="0"/>
              <a:t>Flue gas</a:t>
            </a:r>
          </a:p>
        </p:txBody>
      </p:sp>
      <p:cxnSp>
        <p:nvCxnSpPr>
          <p:cNvPr id="37" name="Straight Arrow Connector 36">
            <a:extLst>
              <a:ext uri="{FF2B5EF4-FFF2-40B4-BE49-F238E27FC236}">
                <a16:creationId xmlns:a16="http://schemas.microsoft.com/office/drawing/2014/main" id="{9A8CFF39-5486-475B-BE45-768B30643611}"/>
              </a:ext>
            </a:extLst>
          </p:cNvPr>
          <p:cNvCxnSpPr>
            <a:cxnSpLocks/>
            <a:endCxn id="32" idx="4"/>
          </p:cNvCxnSpPr>
          <p:nvPr/>
        </p:nvCxnSpPr>
        <p:spPr>
          <a:xfrm flipV="1">
            <a:off x="9634985" y="2405203"/>
            <a:ext cx="0" cy="3938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70EDAE9-00E2-4ED8-A823-249B19A83E3C}"/>
              </a:ext>
            </a:extLst>
          </p:cNvPr>
          <p:cNvCxnSpPr>
            <a:cxnSpLocks/>
          </p:cNvCxnSpPr>
          <p:nvPr/>
        </p:nvCxnSpPr>
        <p:spPr>
          <a:xfrm>
            <a:off x="5227496" y="2103989"/>
            <a:ext cx="408847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A0C6A9A-6D4B-4AF3-8068-FCE839B2D6EC}"/>
              </a:ext>
            </a:extLst>
          </p:cNvPr>
          <p:cNvCxnSpPr>
            <a:cxnSpLocks/>
          </p:cNvCxnSpPr>
          <p:nvPr/>
        </p:nvCxnSpPr>
        <p:spPr>
          <a:xfrm>
            <a:off x="5225413" y="2103989"/>
            <a:ext cx="2083" cy="330045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867960E-C6E2-4057-B185-05101C0955BA}"/>
              </a:ext>
            </a:extLst>
          </p:cNvPr>
          <p:cNvCxnSpPr>
            <a:cxnSpLocks/>
          </p:cNvCxnSpPr>
          <p:nvPr/>
        </p:nvCxnSpPr>
        <p:spPr>
          <a:xfrm flipV="1">
            <a:off x="8477035" y="3429000"/>
            <a:ext cx="0" cy="1175273"/>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B18F822-8119-4D58-9BDE-531ED63AC6DB}"/>
              </a:ext>
            </a:extLst>
          </p:cNvPr>
          <p:cNvCxnSpPr/>
          <p:nvPr/>
        </p:nvCxnSpPr>
        <p:spPr>
          <a:xfrm>
            <a:off x="8477035" y="4604273"/>
            <a:ext cx="9251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B1C9660-6401-4798-9D09-89B2FDB9AF5B}"/>
              </a:ext>
            </a:extLst>
          </p:cNvPr>
          <p:cNvSpPr txBox="1"/>
          <p:nvPr/>
        </p:nvSpPr>
        <p:spPr>
          <a:xfrm>
            <a:off x="9015762" y="4629439"/>
            <a:ext cx="1367169" cy="369332"/>
          </a:xfrm>
          <a:prstGeom prst="rect">
            <a:avLst/>
          </a:prstGeom>
          <a:noFill/>
        </p:spPr>
        <p:txBody>
          <a:bodyPr wrap="none" rtlCol="0">
            <a:spAutoFit/>
          </a:bodyPr>
          <a:lstStyle/>
          <a:p>
            <a:r>
              <a:rPr lang="nb-NO" dirty="0"/>
              <a:t>Process fluid</a:t>
            </a:r>
          </a:p>
        </p:txBody>
      </p:sp>
      <p:cxnSp>
        <p:nvCxnSpPr>
          <p:cNvPr id="54" name="Straight Connector 53">
            <a:extLst>
              <a:ext uri="{FF2B5EF4-FFF2-40B4-BE49-F238E27FC236}">
                <a16:creationId xmlns:a16="http://schemas.microsoft.com/office/drawing/2014/main" id="{E7A0A733-8CAA-4D1C-9447-1B9C04C62922}"/>
              </a:ext>
            </a:extLst>
          </p:cNvPr>
          <p:cNvCxnSpPr>
            <a:cxnSpLocks/>
          </p:cNvCxnSpPr>
          <p:nvPr/>
        </p:nvCxnSpPr>
        <p:spPr>
          <a:xfrm flipV="1">
            <a:off x="7960668" y="2799005"/>
            <a:ext cx="0" cy="10739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DBD7D4-B162-4DC5-BB10-E27EE36EE00F}"/>
              </a:ext>
            </a:extLst>
          </p:cNvPr>
          <p:cNvCxnSpPr>
            <a:cxnSpLocks/>
          </p:cNvCxnSpPr>
          <p:nvPr/>
        </p:nvCxnSpPr>
        <p:spPr>
          <a:xfrm flipV="1">
            <a:off x="8272639" y="3446929"/>
            <a:ext cx="204396" cy="407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A81CB0-D556-4D92-A563-54EDE4771031}"/>
              </a:ext>
            </a:extLst>
          </p:cNvPr>
          <p:cNvCxnSpPr>
            <a:cxnSpLocks/>
          </p:cNvCxnSpPr>
          <p:nvPr/>
        </p:nvCxnSpPr>
        <p:spPr>
          <a:xfrm flipH="1" flipV="1">
            <a:off x="8171622" y="3492652"/>
            <a:ext cx="87738" cy="33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7E6693D-F4DA-467C-8905-B503EDC38D7D}"/>
              </a:ext>
            </a:extLst>
          </p:cNvPr>
          <p:cNvCxnSpPr>
            <a:cxnSpLocks/>
          </p:cNvCxnSpPr>
          <p:nvPr/>
        </p:nvCxnSpPr>
        <p:spPr>
          <a:xfrm flipV="1">
            <a:off x="7960668" y="3465834"/>
            <a:ext cx="204396" cy="407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54C0E63-32E4-4045-8E60-E7708335E495}"/>
              </a:ext>
            </a:extLst>
          </p:cNvPr>
          <p:cNvCxnSpPr/>
          <p:nvPr/>
        </p:nvCxnSpPr>
        <p:spPr>
          <a:xfrm>
            <a:off x="7960668" y="2799005"/>
            <a:ext cx="380820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868B48F-4923-47DD-B854-83AC6AD6B656}"/>
              </a:ext>
            </a:extLst>
          </p:cNvPr>
          <p:cNvCxnSpPr>
            <a:cxnSpLocks/>
          </p:cNvCxnSpPr>
          <p:nvPr/>
        </p:nvCxnSpPr>
        <p:spPr>
          <a:xfrm flipV="1">
            <a:off x="6417219" y="5561703"/>
            <a:ext cx="0" cy="537883"/>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FD8EDCD-1030-4ED9-8274-879E20B3A4E1}"/>
              </a:ext>
            </a:extLst>
          </p:cNvPr>
          <p:cNvSpPr txBox="1"/>
          <p:nvPr/>
        </p:nvSpPr>
        <p:spPr>
          <a:xfrm>
            <a:off x="6369896" y="5862873"/>
            <a:ext cx="450764" cy="369332"/>
          </a:xfrm>
          <a:prstGeom prst="rect">
            <a:avLst/>
          </a:prstGeom>
          <a:noFill/>
        </p:spPr>
        <p:txBody>
          <a:bodyPr wrap="none" rtlCol="0">
            <a:spAutoFit/>
          </a:bodyPr>
          <a:lstStyle/>
          <a:p>
            <a:r>
              <a:rPr lang="nb-NO" dirty="0"/>
              <a:t>Air</a:t>
            </a:r>
          </a:p>
        </p:txBody>
      </p:sp>
      <p:cxnSp>
        <p:nvCxnSpPr>
          <p:cNvPr id="73" name="Straight Arrow Connector 72">
            <a:extLst>
              <a:ext uri="{FF2B5EF4-FFF2-40B4-BE49-F238E27FC236}">
                <a16:creationId xmlns:a16="http://schemas.microsoft.com/office/drawing/2014/main" id="{06037753-21EB-4581-8005-DFA77AB55DCD}"/>
              </a:ext>
            </a:extLst>
          </p:cNvPr>
          <p:cNvCxnSpPr>
            <a:cxnSpLocks/>
          </p:cNvCxnSpPr>
          <p:nvPr/>
        </p:nvCxnSpPr>
        <p:spPr>
          <a:xfrm flipH="1">
            <a:off x="9993283" y="2103989"/>
            <a:ext cx="49543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3B5C414-9DBC-4610-86CC-7F2E54BEA6B9}"/>
              </a:ext>
            </a:extLst>
          </p:cNvPr>
          <p:cNvSpPr txBox="1"/>
          <p:nvPr/>
        </p:nvSpPr>
        <p:spPr>
          <a:xfrm>
            <a:off x="10382931" y="1802775"/>
            <a:ext cx="1132041" cy="369332"/>
          </a:xfrm>
          <a:prstGeom prst="rect">
            <a:avLst/>
          </a:prstGeom>
          <a:noFill/>
        </p:spPr>
        <p:txBody>
          <a:bodyPr wrap="none" rtlCol="0">
            <a:spAutoFit/>
          </a:bodyPr>
          <a:lstStyle/>
          <a:p>
            <a:r>
              <a:rPr lang="nb-NO" dirty="0">
                <a:solidFill>
                  <a:srgbClr val="FF0000"/>
                </a:solidFill>
              </a:rPr>
              <a:t>T</a:t>
            </a:r>
            <a:r>
              <a:rPr lang="nb-NO" baseline="-25000" dirty="0">
                <a:solidFill>
                  <a:srgbClr val="FF0000"/>
                </a:solidFill>
              </a:rPr>
              <a:t>1s</a:t>
            </a:r>
            <a:r>
              <a:rPr lang="nb-NO" dirty="0">
                <a:solidFill>
                  <a:srgbClr val="FF0000"/>
                </a:solidFill>
              </a:rPr>
              <a:t> = 500C</a:t>
            </a:r>
            <a:endParaRPr lang="nb-NO" baseline="-25000" dirty="0">
              <a:solidFill>
                <a:srgbClr val="FF0000"/>
              </a:solidFill>
            </a:endParaRPr>
          </a:p>
        </p:txBody>
      </p:sp>
      <p:sp>
        <p:nvSpPr>
          <p:cNvPr id="76" name="Flowchart: Connector 75">
            <a:extLst>
              <a:ext uri="{FF2B5EF4-FFF2-40B4-BE49-F238E27FC236}">
                <a16:creationId xmlns:a16="http://schemas.microsoft.com/office/drawing/2014/main" id="{AA3DE31A-63C2-4EBE-9AAE-D2386B078C5B}"/>
              </a:ext>
            </a:extLst>
          </p:cNvPr>
          <p:cNvSpPr/>
          <p:nvPr/>
        </p:nvSpPr>
        <p:spPr>
          <a:xfrm>
            <a:off x="6628223" y="2329855"/>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TC</a:t>
            </a:r>
          </a:p>
        </p:txBody>
      </p:sp>
      <p:cxnSp>
        <p:nvCxnSpPr>
          <p:cNvPr id="77" name="Straight Arrow Connector 76">
            <a:extLst>
              <a:ext uri="{FF2B5EF4-FFF2-40B4-BE49-F238E27FC236}">
                <a16:creationId xmlns:a16="http://schemas.microsoft.com/office/drawing/2014/main" id="{168CDB2B-3C9F-48E5-B407-63D7EC1E5D3A}"/>
              </a:ext>
            </a:extLst>
          </p:cNvPr>
          <p:cNvCxnSpPr>
            <a:cxnSpLocks/>
          </p:cNvCxnSpPr>
          <p:nvPr/>
        </p:nvCxnSpPr>
        <p:spPr>
          <a:xfrm flipH="1" flipV="1">
            <a:off x="6975764" y="2922817"/>
            <a:ext cx="14924" cy="6541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A98C48D-DCF2-4A96-9FF8-A98238B15F46}"/>
              </a:ext>
            </a:extLst>
          </p:cNvPr>
          <p:cNvSpPr txBox="1"/>
          <p:nvPr/>
        </p:nvSpPr>
        <p:spPr>
          <a:xfrm>
            <a:off x="7415410" y="2232772"/>
            <a:ext cx="1229824" cy="369332"/>
          </a:xfrm>
          <a:prstGeom prst="rect">
            <a:avLst/>
          </a:prstGeom>
          <a:noFill/>
        </p:spPr>
        <p:txBody>
          <a:bodyPr wrap="none" rtlCol="0">
            <a:spAutoFit/>
          </a:bodyPr>
          <a:lstStyle/>
          <a:p>
            <a:r>
              <a:rPr lang="nb-NO" dirty="0">
                <a:solidFill>
                  <a:srgbClr val="FF0000"/>
                </a:solidFill>
              </a:rPr>
              <a:t>T</a:t>
            </a:r>
            <a:r>
              <a:rPr lang="nb-NO" baseline="-25000" dirty="0">
                <a:solidFill>
                  <a:srgbClr val="FF0000"/>
                </a:solidFill>
              </a:rPr>
              <a:t>2max</a:t>
            </a:r>
            <a:r>
              <a:rPr lang="nb-NO" dirty="0">
                <a:solidFill>
                  <a:srgbClr val="FF0000"/>
                </a:solidFill>
              </a:rPr>
              <a:t>=700C</a:t>
            </a:r>
            <a:endParaRPr lang="nb-NO" baseline="-25000" dirty="0">
              <a:solidFill>
                <a:srgbClr val="FF0000"/>
              </a:solidFill>
            </a:endParaRPr>
          </a:p>
        </p:txBody>
      </p:sp>
      <p:cxnSp>
        <p:nvCxnSpPr>
          <p:cNvPr id="81" name="Straight Arrow Connector 80">
            <a:extLst>
              <a:ext uri="{FF2B5EF4-FFF2-40B4-BE49-F238E27FC236}">
                <a16:creationId xmlns:a16="http://schemas.microsoft.com/office/drawing/2014/main" id="{35FDC1D1-9D01-45FB-BFE4-97599715A52E}"/>
              </a:ext>
            </a:extLst>
          </p:cNvPr>
          <p:cNvCxnSpPr>
            <a:cxnSpLocks/>
          </p:cNvCxnSpPr>
          <p:nvPr/>
        </p:nvCxnSpPr>
        <p:spPr>
          <a:xfrm flipH="1">
            <a:off x="7305955" y="2610145"/>
            <a:ext cx="49543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Flowchart: Connector 81">
            <a:extLst>
              <a:ext uri="{FF2B5EF4-FFF2-40B4-BE49-F238E27FC236}">
                <a16:creationId xmlns:a16="http://schemas.microsoft.com/office/drawing/2014/main" id="{984FE23D-E0FD-40E5-94D8-7228F5B6DDBB}"/>
              </a:ext>
            </a:extLst>
          </p:cNvPr>
          <p:cNvSpPr/>
          <p:nvPr/>
        </p:nvSpPr>
        <p:spPr>
          <a:xfrm>
            <a:off x="4904382" y="2320389"/>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LS</a:t>
            </a:r>
          </a:p>
        </p:txBody>
      </p:sp>
      <p:cxnSp>
        <p:nvCxnSpPr>
          <p:cNvPr id="83" name="Straight Arrow Connector 82">
            <a:extLst>
              <a:ext uri="{FF2B5EF4-FFF2-40B4-BE49-F238E27FC236}">
                <a16:creationId xmlns:a16="http://schemas.microsoft.com/office/drawing/2014/main" id="{4EEB6DF9-DDE5-444F-9FE5-18F8CB07BBB0}"/>
              </a:ext>
            </a:extLst>
          </p:cNvPr>
          <p:cNvCxnSpPr>
            <a:cxnSpLocks/>
            <a:stCxn id="76" idx="2"/>
            <a:endCxn id="82" idx="6"/>
          </p:cNvCxnSpPr>
          <p:nvPr/>
        </p:nvCxnSpPr>
        <p:spPr>
          <a:xfrm flipH="1" flipV="1">
            <a:off x="5582114" y="2621603"/>
            <a:ext cx="1046109" cy="94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1B90FE29-6D32-4346-A2A7-A4F8C434F492}"/>
              </a:ext>
            </a:extLst>
          </p:cNvPr>
          <p:cNvSpPr txBox="1"/>
          <p:nvPr/>
        </p:nvSpPr>
        <p:spPr>
          <a:xfrm>
            <a:off x="9654251" y="2397387"/>
            <a:ext cx="673582" cy="369332"/>
          </a:xfrm>
          <a:prstGeom prst="rect">
            <a:avLst/>
          </a:prstGeom>
          <a:noFill/>
        </p:spPr>
        <p:txBody>
          <a:bodyPr wrap="none" rtlCol="0">
            <a:spAutoFit/>
          </a:bodyPr>
          <a:lstStyle/>
          <a:p>
            <a:r>
              <a:rPr lang="nb-NO" dirty="0">
                <a:solidFill>
                  <a:srgbClr val="FF0000"/>
                </a:solidFill>
              </a:rPr>
              <a:t>y</a:t>
            </a:r>
            <a:r>
              <a:rPr lang="nb-NO" baseline="-25000" dirty="0">
                <a:solidFill>
                  <a:srgbClr val="FF0000"/>
                </a:solidFill>
              </a:rPr>
              <a:t>1</a:t>
            </a:r>
            <a:r>
              <a:rPr lang="nb-NO" dirty="0">
                <a:solidFill>
                  <a:srgbClr val="FF0000"/>
                </a:solidFill>
              </a:rPr>
              <a:t>=T</a:t>
            </a:r>
            <a:r>
              <a:rPr lang="nb-NO" baseline="-25000" dirty="0">
                <a:solidFill>
                  <a:srgbClr val="FF0000"/>
                </a:solidFill>
              </a:rPr>
              <a:t>1</a:t>
            </a:r>
          </a:p>
        </p:txBody>
      </p:sp>
      <p:sp>
        <p:nvSpPr>
          <p:cNvPr id="87" name="TextBox 86">
            <a:extLst>
              <a:ext uri="{FF2B5EF4-FFF2-40B4-BE49-F238E27FC236}">
                <a16:creationId xmlns:a16="http://schemas.microsoft.com/office/drawing/2014/main" id="{D401DEC2-317B-4B8A-8A59-43CE8DF81054}"/>
              </a:ext>
            </a:extLst>
          </p:cNvPr>
          <p:cNvSpPr txBox="1"/>
          <p:nvPr/>
        </p:nvSpPr>
        <p:spPr>
          <a:xfrm>
            <a:off x="7028686" y="3392252"/>
            <a:ext cx="673582" cy="369332"/>
          </a:xfrm>
          <a:prstGeom prst="rect">
            <a:avLst/>
          </a:prstGeom>
          <a:noFill/>
        </p:spPr>
        <p:txBody>
          <a:bodyPr wrap="none" rtlCol="0">
            <a:spAutoFit/>
          </a:bodyPr>
          <a:lstStyle/>
          <a:p>
            <a:r>
              <a:rPr lang="nb-NO" b="1" dirty="0">
                <a:solidFill>
                  <a:srgbClr val="FF0000"/>
                </a:solidFill>
              </a:rPr>
              <a:t>y</a:t>
            </a:r>
            <a:r>
              <a:rPr lang="nb-NO" b="1" baseline="-25000" dirty="0">
                <a:solidFill>
                  <a:srgbClr val="FF0000"/>
                </a:solidFill>
              </a:rPr>
              <a:t>2</a:t>
            </a:r>
            <a:r>
              <a:rPr lang="nb-NO" b="1" dirty="0">
                <a:solidFill>
                  <a:srgbClr val="FF0000"/>
                </a:solidFill>
              </a:rPr>
              <a:t>=T</a:t>
            </a:r>
            <a:r>
              <a:rPr lang="nb-NO" b="1" baseline="-25000" dirty="0">
                <a:solidFill>
                  <a:srgbClr val="FF0000"/>
                </a:solidFill>
              </a:rPr>
              <a:t>2</a:t>
            </a:r>
          </a:p>
        </p:txBody>
      </p:sp>
      <p:sp>
        <p:nvSpPr>
          <p:cNvPr id="88" name="TextBox 87">
            <a:extLst>
              <a:ext uri="{FF2B5EF4-FFF2-40B4-BE49-F238E27FC236}">
                <a16:creationId xmlns:a16="http://schemas.microsoft.com/office/drawing/2014/main" id="{2067E58C-CCDC-4CFF-82A2-504CE51488EF}"/>
              </a:ext>
            </a:extLst>
          </p:cNvPr>
          <p:cNvSpPr txBox="1"/>
          <p:nvPr/>
        </p:nvSpPr>
        <p:spPr>
          <a:xfrm>
            <a:off x="6006369" y="1686259"/>
            <a:ext cx="396262" cy="369332"/>
          </a:xfrm>
          <a:prstGeom prst="rect">
            <a:avLst/>
          </a:prstGeom>
          <a:noFill/>
        </p:spPr>
        <p:txBody>
          <a:bodyPr wrap="none" rtlCol="0">
            <a:spAutoFit/>
          </a:bodyPr>
          <a:lstStyle/>
          <a:p>
            <a:r>
              <a:rPr lang="nb-NO" dirty="0" err="1"/>
              <a:t>u</a:t>
            </a:r>
            <a:r>
              <a:rPr lang="nb-NO" baseline="-25000" dirty="0" err="1"/>
              <a:t>A</a:t>
            </a:r>
            <a:endParaRPr lang="nb-NO" baseline="-25000" dirty="0"/>
          </a:p>
        </p:txBody>
      </p:sp>
      <p:sp>
        <p:nvSpPr>
          <p:cNvPr id="89" name="TextBox 88">
            <a:extLst>
              <a:ext uri="{FF2B5EF4-FFF2-40B4-BE49-F238E27FC236}">
                <a16:creationId xmlns:a16="http://schemas.microsoft.com/office/drawing/2014/main" id="{9E2FD501-A675-4FB0-9C9A-80A6912BA449}"/>
              </a:ext>
            </a:extLst>
          </p:cNvPr>
          <p:cNvSpPr txBox="1"/>
          <p:nvPr/>
        </p:nvSpPr>
        <p:spPr>
          <a:xfrm>
            <a:off x="6032177" y="2235904"/>
            <a:ext cx="389850" cy="369332"/>
          </a:xfrm>
          <a:prstGeom prst="rect">
            <a:avLst/>
          </a:prstGeom>
          <a:noFill/>
        </p:spPr>
        <p:txBody>
          <a:bodyPr wrap="none" rtlCol="0">
            <a:spAutoFit/>
          </a:bodyPr>
          <a:lstStyle/>
          <a:p>
            <a:r>
              <a:rPr lang="nb-NO" dirty="0" err="1"/>
              <a:t>u</a:t>
            </a:r>
            <a:r>
              <a:rPr lang="nb-NO" baseline="-25000" dirty="0" err="1"/>
              <a:t>B</a:t>
            </a:r>
            <a:endParaRPr lang="nb-NO" baseline="-25000" dirty="0"/>
          </a:p>
        </p:txBody>
      </p:sp>
      <p:sp>
        <p:nvSpPr>
          <p:cNvPr id="90" name="TextBox 89">
            <a:extLst>
              <a:ext uri="{FF2B5EF4-FFF2-40B4-BE49-F238E27FC236}">
                <a16:creationId xmlns:a16="http://schemas.microsoft.com/office/drawing/2014/main" id="{485F01C9-6AC9-4B48-A325-40FC996AC323}"/>
              </a:ext>
            </a:extLst>
          </p:cNvPr>
          <p:cNvSpPr txBox="1"/>
          <p:nvPr/>
        </p:nvSpPr>
        <p:spPr>
          <a:xfrm>
            <a:off x="4511023" y="3119717"/>
            <a:ext cx="1396536" cy="369332"/>
          </a:xfrm>
          <a:prstGeom prst="rect">
            <a:avLst/>
          </a:prstGeom>
          <a:noFill/>
        </p:spPr>
        <p:txBody>
          <a:bodyPr wrap="none" rtlCol="0">
            <a:spAutoFit/>
          </a:bodyPr>
          <a:lstStyle/>
          <a:p>
            <a:r>
              <a:rPr lang="nb-NO" dirty="0"/>
              <a:t>u=min(</a:t>
            </a:r>
            <a:r>
              <a:rPr lang="nb-NO" dirty="0" err="1"/>
              <a:t>u</a:t>
            </a:r>
            <a:r>
              <a:rPr lang="nb-NO" baseline="-25000" dirty="0" err="1"/>
              <a:t>A</a:t>
            </a:r>
            <a:r>
              <a:rPr lang="nb-NO" dirty="0" err="1"/>
              <a:t>,u</a:t>
            </a:r>
            <a:r>
              <a:rPr lang="nb-NO" baseline="-25000" dirty="0" err="1"/>
              <a:t>B</a:t>
            </a:r>
            <a:r>
              <a:rPr lang="nb-NO" dirty="0"/>
              <a:t>)</a:t>
            </a:r>
            <a:endParaRPr lang="nb-NO" baseline="-25000" dirty="0"/>
          </a:p>
        </p:txBody>
      </p:sp>
      <p:sp>
        <p:nvSpPr>
          <p:cNvPr id="2" name="Title 1">
            <a:extLst>
              <a:ext uri="{FF2B5EF4-FFF2-40B4-BE49-F238E27FC236}">
                <a16:creationId xmlns:a16="http://schemas.microsoft.com/office/drawing/2014/main" id="{A0AC9536-007E-4D31-BED8-EB9EEAA1E1C1}"/>
              </a:ext>
            </a:extLst>
          </p:cNvPr>
          <p:cNvSpPr>
            <a:spLocks noGrp="1"/>
          </p:cNvSpPr>
          <p:nvPr>
            <p:ph type="title"/>
          </p:nvPr>
        </p:nvSpPr>
        <p:spPr>
          <a:xfrm>
            <a:off x="609600" y="530260"/>
            <a:ext cx="10972800" cy="1143000"/>
          </a:xfrm>
        </p:spPr>
        <p:txBody>
          <a:bodyPr/>
          <a:lstStyle/>
          <a:p>
            <a:r>
              <a:rPr lang="nb-NO" dirty="0" err="1"/>
              <a:t>Example</a:t>
            </a:r>
            <a:r>
              <a:rPr lang="nb-NO" dirty="0"/>
              <a:t>: </a:t>
            </a:r>
            <a:r>
              <a:rPr lang="nb-NO" dirty="0" err="1"/>
              <a:t>Furnace</a:t>
            </a:r>
            <a:r>
              <a:rPr lang="nb-NO" dirty="0"/>
              <a:t> control</a:t>
            </a:r>
          </a:p>
        </p:txBody>
      </p:sp>
      <p:sp>
        <p:nvSpPr>
          <p:cNvPr id="48" name="Title 1">
            <a:extLst>
              <a:ext uri="{FF2B5EF4-FFF2-40B4-BE49-F238E27FC236}">
                <a16:creationId xmlns:a16="http://schemas.microsoft.com/office/drawing/2014/main" id="{F3CDDBB4-1415-40F5-A795-8C521DB7F363}"/>
              </a:ext>
            </a:extLst>
          </p:cNvPr>
          <p:cNvSpPr txBox="1">
            <a:spLocks/>
          </p:cNvSpPr>
          <p:nvPr/>
        </p:nvSpPr>
        <p:spPr>
          <a:xfrm>
            <a:off x="718100" y="516336"/>
            <a:ext cx="10972800" cy="1143000"/>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r>
              <a:rPr lang="nb-NO" dirty="0" err="1"/>
              <a:t>Furnace</a:t>
            </a:r>
            <a:r>
              <a:rPr lang="nb-NO" dirty="0"/>
              <a:t> control : </a:t>
            </a:r>
            <a:r>
              <a:rPr lang="nb-NO" dirty="0" err="1"/>
              <a:t>Cannot</a:t>
            </a:r>
            <a:r>
              <a:rPr lang="nb-NO" dirty="0"/>
              <a:t> </a:t>
            </a:r>
            <a:r>
              <a:rPr lang="nb-NO" dirty="0" err="1"/>
              <a:t>give</a:t>
            </a:r>
            <a:r>
              <a:rPr lang="nb-NO" dirty="0"/>
              <a:t> up control of y</a:t>
            </a:r>
            <a:r>
              <a:rPr lang="nb-NO" baseline="-25000" dirty="0"/>
              <a:t>1</a:t>
            </a:r>
            <a:r>
              <a:rPr lang="nb-NO" dirty="0"/>
              <a:t>=T</a:t>
            </a:r>
            <a:r>
              <a:rPr lang="nb-NO" baseline="-25000" dirty="0"/>
              <a:t>1</a:t>
            </a:r>
            <a:r>
              <a:rPr lang="nb-NO" dirty="0"/>
              <a:t>. </a:t>
            </a:r>
            <a:r>
              <a:rPr lang="nb-NO" dirty="0" err="1"/>
              <a:t>What</a:t>
            </a:r>
            <a:r>
              <a:rPr lang="nb-NO" dirty="0"/>
              <a:t> to do?</a:t>
            </a:r>
          </a:p>
        </p:txBody>
      </p:sp>
      <p:sp>
        <p:nvSpPr>
          <p:cNvPr id="49" name="TextBox 48">
            <a:extLst>
              <a:ext uri="{FF2B5EF4-FFF2-40B4-BE49-F238E27FC236}">
                <a16:creationId xmlns:a16="http://schemas.microsoft.com/office/drawing/2014/main" id="{783DF02A-521D-47B2-878C-2355FD5F71E1}"/>
              </a:ext>
            </a:extLst>
          </p:cNvPr>
          <p:cNvSpPr txBox="1"/>
          <p:nvPr/>
        </p:nvSpPr>
        <p:spPr>
          <a:xfrm>
            <a:off x="348706" y="2570025"/>
            <a:ext cx="4316406" cy="2862322"/>
          </a:xfrm>
          <a:prstGeom prst="rect">
            <a:avLst/>
          </a:prstGeom>
          <a:noFill/>
        </p:spPr>
        <p:txBody>
          <a:bodyPr wrap="square" rtlCol="0">
            <a:spAutoFit/>
          </a:bodyPr>
          <a:lstStyle/>
          <a:p>
            <a:r>
              <a:rPr lang="nb-NO" dirty="0"/>
              <a:t>Inputs (MV)</a:t>
            </a:r>
          </a:p>
          <a:p>
            <a:r>
              <a:rPr lang="nb-NO" dirty="0"/>
              <a:t>      u = </a:t>
            </a:r>
            <a:r>
              <a:rPr lang="nb-NO" dirty="0" err="1"/>
              <a:t>Fuel</a:t>
            </a:r>
            <a:r>
              <a:rPr lang="nb-NO" dirty="0"/>
              <a:t> gas </a:t>
            </a:r>
            <a:r>
              <a:rPr lang="nb-NO" dirty="0" err="1"/>
              <a:t>flowrate</a:t>
            </a:r>
            <a:endParaRPr lang="nb-NO" dirty="0"/>
          </a:p>
          <a:p>
            <a:r>
              <a:rPr lang="nb-NO" dirty="0"/>
              <a:t>      </a:t>
            </a:r>
            <a:r>
              <a:rPr lang="nb-NO" dirty="0">
                <a:solidFill>
                  <a:srgbClr val="FF0000"/>
                </a:solidFill>
                <a:highlight>
                  <a:srgbClr val="FFFF00"/>
                </a:highlight>
              </a:rPr>
              <a:t>u</a:t>
            </a:r>
            <a:r>
              <a:rPr lang="nb-NO" baseline="-25000" dirty="0">
                <a:solidFill>
                  <a:srgbClr val="FF0000"/>
                </a:solidFill>
                <a:highlight>
                  <a:srgbClr val="FFFF00"/>
                </a:highlight>
              </a:rPr>
              <a:t>2</a:t>
            </a:r>
            <a:r>
              <a:rPr lang="nb-NO" dirty="0">
                <a:solidFill>
                  <a:srgbClr val="FF0000"/>
                </a:solidFill>
                <a:highlight>
                  <a:srgbClr val="FFFF00"/>
                </a:highlight>
              </a:rPr>
              <a:t> = Process </a:t>
            </a:r>
            <a:r>
              <a:rPr lang="nb-NO" dirty="0" err="1">
                <a:solidFill>
                  <a:srgbClr val="FF0000"/>
                </a:solidFill>
                <a:highlight>
                  <a:srgbClr val="FFFF00"/>
                </a:highlight>
              </a:rPr>
              <a:t>flowrate</a:t>
            </a:r>
            <a:endParaRPr lang="nb-NO" dirty="0">
              <a:solidFill>
                <a:srgbClr val="FF0000"/>
              </a:solidFill>
              <a:highlight>
                <a:srgbClr val="FFFF00"/>
              </a:highlight>
            </a:endParaRPr>
          </a:p>
          <a:p>
            <a:r>
              <a:rPr lang="nb-NO" dirty="0"/>
              <a:t>Output (CV)</a:t>
            </a:r>
          </a:p>
          <a:p>
            <a:r>
              <a:rPr lang="nb-NO" dirty="0"/>
              <a:t>      y</a:t>
            </a:r>
            <a:r>
              <a:rPr lang="nb-NO" baseline="-25000" dirty="0"/>
              <a:t>1</a:t>
            </a:r>
            <a:r>
              <a:rPr lang="nb-NO" dirty="0"/>
              <a:t> = </a:t>
            </a:r>
            <a:r>
              <a:rPr lang="nb-NO" dirty="0" err="1"/>
              <a:t>process</a:t>
            </a:r>
            <a:r>
              <a:rPr lang="nb-NO" dirty="0"/>
              <a:t> </a:t>
            </a:r>
            <a:r>
              <a:rPr lang="nb-NO" dirty="0" err="1"/>
              <a:t>temperature</a:t>
            </a:r>
            <a:r>
              <a:rPr lang="nb-NO" dirty="0"/>
              <a:t> T</a:t>
            </a:r>
            <a:r>
              <a:rPr lang="nb-NO" baseline="-25000" dirty="0"/>
              <a:t>1</a:t>
            </a:r>
          </a:p>
          <a:p>
            <a:r>
              <a:rPr lang="nb-NO" dirty="0"/>
              <a:t>             (</a:t>
            </a:r>
            <a:r>
              <a:rPr lang="nb-NO" dirty="0" err="1"/>
              <a:t>with</a:t>
            </a:r>
            <a:r>
              <a:rPr lang="nb-NO" dirty="0"/>
              <a:t> </a:t>
            </a:r>
            <a:r>
              <a:rPr lang="nb-NO" dirty="0" err="1"/>
              <a:t>desired</a:t>
            </a:r>
            <a:r>
              <a:rPr lang="nb-NO" dirty="0"/>
              <a:t> setpoint)</a:t>
            </a:r>
          </a:p>
          <a:p>
            <a:endParaRPr lang="nb-NO" dirty="0"/>
          </a:p>
          <a:p>
            <a:endParaRPr lang="nb-NO" dirty="0"/>
          </a:p>
          <a:p>
            <a:endParaRPr lang="nb-NO" dirty="0"/>
          </a:p>
          <a:p>
            <a:endParaRPr lang="nb-NO" dirty="0"/>
          </a:p>
        </p:txBody>
      </p:sp>
      <p:cxnSp>
        <p:nvCxnSpPr>
          <p:cNvPr id="52" name="Straight Connector 51">
            <a:extLst>
              <a:ext uri="{FF2B5EF4-FFF2-40B4-BE49-F238E27FC236}">
                <a16:creationId xmlns:a16="http://schemas.microsoft.com/office/drawing/2014/main" id="{DD6104B4-F6D9-4820-9F50-22983E9965D2}"/>
              </a:ext>
            </a:extLst>
          </p:cNvPr>
          <p:cNvCxnSpPr>
            <a:cxnSpLocks/>
          </p:cNvCxnSpPr>
          <p:nvPr/>
        </p:nvCxnSpPr>
        <p:spPr>
          <a:xfrm>
            <a:off x="8477035" y="4604273"/>
            <a:ext cx="35625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AEDD1AC8-389C-4F74-8286-FCF5BA52F930}"/>
              </a:ext>
            </a:extLst>
          </p:cNvPr>
          <p:cNvGrpSpPr/>
          <p:nvPr/>
        </p:nvGrpSpPr>
        <p:grpSpPr>
          <a:xfrm>
            <a:off x="11354285" y="4464424"/>
            <a:ext cx="363967" cy="279698"/>
            <a:chOff x="8052099" y="6068347"/>
            <a:chExt cx="363967" cy="279698"/>
          </a:xfrm>
        </p:grpSpPr>
        <p:cxnSp>
          <p:nvCxnSpPr>
            <p:cNvPr id="56" name="Straight Connector 55">
              <a:extLst>
                <a:ext uri="{FF2B5EF4-FFF2-40B4-BE49-F238E27FC236}">
                  <a16:creationId xmlns:a16="http://schemas.microsoft.com/office/drawing/2014/main" id="{69488EA0-54D0-4E0F-AEF2-77000C5EDEDD}"/>
                </a:ext>
              </a:extLst>
            </p:cNvPr>
            <p:cNvCxnSpPr>
              <a:cxnSpLocks/>
            </p:cNvCxnSpPr>
            <p:nvPr/>
          </p:nvCxnSpPr>
          <p:spPr>
            <a:xfrm>
              <a:off x="8068235" y="6078071"/>
              <a:ext cx="346038" cy="26997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ED5737A-D36D-45AF-83B7-765E912D5EF7}"/>
                </a:ext>
              </a:extLst>
            </p:cNvPr>
            <p:cNvCxnSpPr>
              <a:cxnSpLocks/>
            </p:cNvCxnSpPr>
            <p:nvPr/>
          </p:nvCxnSpPr>
          <p:spPr>
            <a:xfrm flipH="1">
              <a:off x="8068235" y="6078071"/>
              <a:ext cx="346038" cy="26997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B27F35-5978-4CDE-814F-A1D8B0E80A31}"/>
                </a:ext>
              </a:extLst>
            </p:cNvPr>
            <p:cNvCxnSpPr>
              <a:cxnSpLocks/>
            </p:cNvCxnSpPr>
            <p:nvPr/>
          </p:nvCxnSpPr>
          <p:spPr>
            <a:xfrm>
              <a:off x="8416066" y="6068347"/>
              <a:ext cx="0" cy="26997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CE7EFA1-44F2-4C37-A57A-F7C5781E549F}"/>
                </a:ext>
              </a:extLst>
            </p:cNvPr>
            <p:cNvCxnSpPr>
              <a:cxnSpLocks/>
            </p:cNvCxnSpPr>
            <p:nvPr/>
          </p:nvCxnSpPr>
          <p:spPr>
            <a:xfrm>
              <a:off x="8052099" y="6068347"/>
              <a:ext cx="0" cy="26997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1E505C18-B9F8-4C1F-B914-9C8357C5C032}"/>
              </a:ext>
            </a:extLst>
          </p:cNvPr>
          <p:cNvSpPr txBox="1"/>
          <p:nvPr/>
        </p:nvSpPr>
        <p:spPr>
          <a:xfrm>
            <a:off x="11305858" y="4755928"/>
            <a:ext cx="450764" cy="461665"/>
          </a:xfrm>
          <a:prstGeom prst="rect">
            <a:avLst/>
          </a:prstGeom>
          <a:noFill/>
        </p:spPr>
        <p:txBody>
          <a:bodyPr wrap="none" rtlCol="0">
            <a:spAutoFit/>
          </a:bodyPr>
          <a:lstStyle/>
          <a:p>
            <a:r>
              <a:rPr lang="nb-NO" sz="2400" dirty="0">
                <a:highlight>
                  <a:srgbClr val="FFFF00"/>
                </a:highlight>
              </a:rPr>
              <a:t>u</a:t>
            </a:r>
            <a:r>
              <a:rPr lang="nb-NO" sz="2400" baseline="-25000" dirty="0">
                <a:highlight>
                  <a:srgbClr val="FFFF00"/>
                </a:highlight>
              </a:rPr>
              <a:t>2</a:t>
            </a:r>
          </a:p>
        </p:txBody>
      </p:sp>
      <p:sp>
        <p:nvSpPr>
          <p:cNvPr id="64" name="Oval 40">
            <a:extLst>
              <a:ext uri="{FF2B5EF4-FFF2-40B4-BE49-F238E27FC236}">
                <a16:creationId xmlns:a16="http://schemas.microsoft.com/office/drawing/2014/main" id="{9AAF94C1-AA15-4808-ABA7-852F7FAD046C}"/>
              </a:ext>
            </a:extLst>
          </p:cNvPr>
          <p:cNvSpPr>
            <a:spLocks noChangeArrowheads="1"/>
          </p:cNvSpPr>
          <p:nvPr/>
        </p:nvSpPr>
        <p:spPr bwMode="auto">
          <a:xfrm>
            <a:off x="4895142" y="2255099"/>
            <a:ext cx="677732" cy="707574"/>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solidFill>
                  <a:srgbClr val="FF0000"/>
                </a:solidFill>
              </a:rPr>
              <a:t>MIN</a:t>
            </a:r>
          </a:p>
        </p:txBody>
      </p:sp>
      <p:sp>
        <p:nvSpPr>
          <p:cNvPr id="65" name="TextBox 64">
            <a:extLst>
              <a:ext uri="{FF2B5EF4-FFF2-40B4-BE49-F238E27FC236}">
                <a16:creationId xmlns:a16="http://schemas.microsoft.com/office/drawing/2014/main" id="{502642AE-BAC5-58CA-CCB6-C46896551926}"/>
              </a:ext>
            </a:extLst>
          </p:cNvPr>
          <p:cNvSpPr txBox="1"/>
          <p:nvPr/>
        </p:nvSpPr>
        <p:spPr>
          <a:xfrm>
            <a:off x="-139150" y="-38879"/>
            <a:ext cx="2697149" cy="646331"/>
          </a:xfrm>
          <a:prstGeom prst="rect">
            <a:avLst/>
          </a:prstGeom>
          <a:noFill/>
        </p:spPr>
        <p:txBody>
          <a:bodyPr wrap="none" rtlCol="0">
            <a:spAutoFit/>
          </a:bodyPr>
          <a:lstStyle/>
          <a:p>
            <a:r>
              <a:rPr lang="nb-NO" dirty="0" err="1">
                <a:highlight>
                  <a:srgbClr val="FFFF00"/>
                </a:highlight>
              </a:rPr>
              <a:t>Complex</a:t>
            </a:r>
            <a:r>
              <a:rPr lang="nb-NO" dirty="0">
                <a:highlight>
                  <a:srgbClr val="FFFF00"/>
                </a:highlight>
              </a:rPr>
              <a:t> CV-MV </a:t>
            </a:r>
            <a:r>
              <a:rPr lang="nb-NO" dirty="0" err="1">
                <a:highlight>
                  <a:srgbClr val="FFFF00"/>
                </a:highlight>
              </a:rPr>
              <a:t>switching</a:t>
            </a:r>
            <a:r>
              <a:rPr lang="nb-NO" dirty="0">
                <a:highlight>
                  <a:srgbClr val="FFFF00"/>
                </a:highlight>
              </a:rPr>
              <a:t> </a:t>
            </a:r>
          </a:p>
          <a:p>
            <a:endParaRPr lang="nb-NO" dirty="0"/>
          </a:p>
        </p:txBody>
      </p:sp>
    </p:spTree>
    <p:extLst>
      <p:ext uri="{BB962C8B-B14F-4D97-AF65-F5344CB8AC3E}">
        <p14:creationId xmlns:p14="http://schemas.microsoft.com/office/powerpoint/2010/main" val="17756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792CC-A70A-6E0A-F6F5-A88F4C1F0603}"/>
              </a:ext>
            </a:extLst>
          </p:cNvPr>
          <p:cNvSpPr>
            <a:spLocks noGrp="1"/>
          </p:cNvSpPr>
          <p:nvPr>
            <p:ph idx="1"/>
          </p:nvPr>
        </p:nvSpPr>
        <p:spPr>
          <a:xfrm>
            <a:off x="76200" y="123825"/>
            <a:ext cx="4391023" cy="6219030"/>
          </a:xfrm>
        </p:spPr>
        <p:txBody>
          <a:bodyPr>
            <a:normAutofit fontScale="55000" lnSpcReduction="20000"/>
          </a:bodyPr>
          <a:lstStyle/>
          <a:p>
            <a:pPr marL="0" indent="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Advanced process control - a new beginning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Sigurd Skogestad, NTNU, Norway</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Abstract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 short version, delete the parts in red)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Control engineers rely on many tools, and although some people may think that in the future there will be one general universal tool that solves all problems, like economic model predictive control (EMPC), this is not likely to happen. The main reason is that the possible benefits of using more general tools may not be worth the increased implementation costs (including modelling efforts) compared to using simpler "conventional" advanced process control (APC) solutions. In particular, this applies to process control, where each process is often unique. In addition, for a new process, a model may not be available, so at least for the initial period of operation a conventional scheme must be implemented. Control is about implementing optimal operation in practice under varying conditions (disturbances, prices, etc.). Most people think that on-line optimization (RTO) is needed to achieve this, but in many cases it’s possible to put the optimization into the control layer using the magic of feedback.</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its introduction in the 1940’s, about 80 years ago, conventional advanced process control (APC) has largely been overlooked by the academic community, yet it is still thriving in industrial practice, even after 40 years with model-based multivariable control (MPC). So it is safe to predict that conventional APC (including PID control) will not be replaced by MPC, but will remain in the toolbox along with MPC.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Thus, it is time to give conventional APC  a “new beginning” in terms of strengthening its theoretical basis and training engineers and students on how to use it in an effective manner.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Conventional APC includes the standard control elements that industry commonly uses to enhance control when simple single-loop PID controllers do not give acceptable control performance. Examples of such control elements are cascade control, selectors, split range control, input or valve position control (VPC), multiple controllers (and MVs) for the same CV, and nonlinear calculation blocks. The goal of this talk is to take a systematic view on how to design a conventional APC system. The starting point is usually optimal steady-state economic operation. The process may have many manipulated variables (MVs) for control (typically valves), but usually most of these are used to control “active” constraints, which are the constraints which optimally should be kept at their limits at steady state. For the remaining unconstrained degrees of freedom, we should look for self-optimizing variables, which are measured variables for which the optimal values depend weakly on the disturbances.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sp>
        <p:nvSpPr>
          <p:cNvPr id="4" name="Content Placeholder 2">
            <a:extLst>
              <a:ext uri="{FF2B5EF4-FFF2-40B4-BE49-F238E27FC236}">
                <a16:creationId xmlns:a16="http://schemas.microsoft.com/office/drawing/2014/main" id="{3ADE059E-682C-D6EA-4BAE-42A343699C45}"/>
              </a:ext>
            </a:extLst>
          </p:cNvPr>
          <p:cNvSpPr txBox="1">
            <a:spLocks/>
          </p:cNvSpPr>
          <p:nvPr/>
        </p:nvSpPr>
        <p:spPr>
          <a:xfrm>
            <a:off x="4543426" y="473865"/>
            <a:ext cx="4181474" cy="5868990"/>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mj-lt"/>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j-lt"/>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Aft>
                <a:spcPts val="800"/>
              </a:spcAft>
              <a:buNone/>
            </a:pPr>
            <a:endParaRPr lang="nb-NO"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starting point is then to design a good control system for the normal (nominal) operating point, preferably based on single-loop PID controllers where each manipulated variable (MV) which is not optimally at a constraint is paired with a controlled variable (CV).  To handle interactions, disturbances and nonlinearity, one may add cascade control and calculation blocks.</a:t>
            </a:r>
            <a:endParaRPr lang="nb-NO"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However, during operation one may reach new (active) constraints, either on MVs or CVs, which may be easily observed from measurements of the potential constraints. Since the number of degrees of freedom doesn’t change, we will need to give up the control of another variable, which will either by another constraint (on CV or MV) or an unconstrained CV (self-optimizing variable). The key is then to know which variable give up, and in many cases we may determine this based on physical insight, and implement it using conventional APC elements. </a:t>
            </a: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 key new observation is that there are only four cases of switching and these may be handled by using standard APC control elements. For CV-CV switching we use selectors (overrides), for MV-MV switching we use split range control or similar, for simple CV-MV switching (where the two variables are already paired) we don’t need to do anything (except for including anti-windup in the controller) and for complex CV-MW switching we need to combine CV-CV and MV-MV switching. </a:t>
            </a:r>
            <a:endParaRPr lang="nb-NO"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main disadvantage with conventional APC compared to MPC is that it is based on single-loop controllers, so one needs to pair outputs (CVs) with inputs (MVs). For most processes this works well, but for more complex cases with many constraint switches one may get significant benefits and simplifications with MPC. Other cases where MP may offer significant benefits compared to conventional APC is for interactive processes and for cases with known future disturbances</a:t>
            </a:r>
            <a:endParaRPr lang="nb-NO"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In summary, optimal economic operation may in many cases be achieved by use of simple conventional APC elements, but there is a lack of understanding, both in industry and academia, on how such control systems should be designed. The presentation offers a new beginning in terms of providing a systematic approach.</a:t>
            </a:r>
            <a:endParaRPr lang="nb-NO" sz="18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pPr>
            <a:endParaRPr lang="nb-NO" dirty="0"/>
          </a:p>
        </p:txBody>
      </p:sp>
      <p:sp>
        <p:nvSpPr>
          <p:cNvPr id="5" name="Content Placeholder 2">
            <a:extLst>
              <a:ext uri="{FF2B5EF4-FFF2-40B4-BE49-F238E27FC236}">
                <a16:creationId xmlns:a16="http://schemas.microsoft.com/office/drawing/2014/main" id="{C97BF67F-EA6F-04E2-6889-9B4288B7721D}"/>
              </a:ext>
            </a:extLst>
          </p:cNvPr>
          <p:cNvSpPr txBox="1">
            <a:spLocks/>
          </p:cNvSpPr>
          <p:nvPr/>
        </p:nvSpPr>
        <p:spPr>
          <a:xfrm>
            <a:off x="8972549" y="636585"/>
            <a:ext cx="2990851" cy="586899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j-lt"/>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j-lt"/>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mj-lt"/>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j-lt"/>
                <a:ea typeface="+mn-ea"/>
                <a:cs typeface="Arial"/>
              </a:defRPr>
            </a:lvl4pPr>
            <a:lvl5pPr marL="2057400" indent="-228600" algn="l" defTabSz="457200" rtl="0" eaLnBrk="1" latinLnBrk="0" hangingPunct="1">
              <a:spcBef>
                <a:spcPct val="20000"/>
              </a:spcBef>
              <a:buFont typeface="Arial"/>
              <a:buChar char="»"/>
              <a:defRPr sz="1400" kern="1200">
                <a:solidFill>
                  <a:schemeClr val="tx1">
                    <a:lumMod val="75000"/>
                    <a:lumOff val="25000"/>
                  </a:schemeClr>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Bio</a:t>
            </a:r>
            <a:endParaRPr lang="nb-NO"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Sigurd Skogestad received his Ph.D. degree from the California Institute of Technology, Pasadena, USA in 1987. He has been a full professor at Norwegian University of Science and Technology (NTNU), Trondheim, Norway since 1987. He is the principal author, together with Prof. Ian Postlethwaite, of the book "Multivariable feedback control" published by Wiley in 1996 (first edition) and 2005 (second edition). His research interests include the use of feedback as a tool to make the system well-behaved (including self-optimizing control), limitations on performance in linear systems, control structure design and plantwide control, interactions between process design and control, and distillation column design, control and dynamics.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His other main interests are mountain skiing (cross country), orienteering (running around with a map) and grouse hunting. He is a Fellow of the American Institute of Chemical Engineers (2012) and IFAC (2014). </a:t>
            </a:r>
            <a:endParaRPr lang="nb-NO" sz="18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pPr>
            <a:endParaRPr lang="nb-NO" dirty="0"/>
          </a:p>
        </p:txBody>
      </p:sp>
    </p:spTree>
    <p:extLst>
      <p:ext uri="{BB962C8B-B14F-4D97-AF65-F5344CB8AC3E}">
        <p14:creationId xmlns:p14="http://schemas.microsoft.com/office/powerpoint/2010/main" val="195760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B1E7504-98E1-490B-B6E9-B18723E00EE5}"/>
              </a:ext>
            </a:extLst>
          </p:cNvPr>
          <p:cNvCxnSpPr/>
          <p:nvPr/>
        </p:nvCxnSpPr>
        <p:spPr>
          <a:xfrm>
            <a:off x="5884442" y="3119718"/>
            <a:ext cx="301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B844A2B-0769-4603-BAD6-846617F28916}"/>
              </a:ext>
            </a:extLst>
          </p:cNvPr>
          <p:cNvCxnSpPr>
            <a:cxnSpLocks/>
          </p:cNvCxnSpPr>
          <p:nvPr/>
        </p:nvCxnSpPr>
        <p:spPr>
          <a:xfrm>
            <a:off x="5884442" y="5637007"/>
            <a:ext cx="17642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F3590D-B241-4F63-B11E-42C6EC4DE880}"/>
              </a:ext>
            </a:extLst>
          </p:cNvPr>
          <p:cNvCxnSpPr>
            <a:cxnSpLocks/>
          </p:cNvCxnSpPr>
          <p:nvPr/>
        </p:nvCxnSpPr>
        <p:spPr>
          <a:xfrm>
            <a:off x="7648696" y="4048462"/>
            <a:ext cx="12478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F4BE80-E967-4501-8267-CED365D2C27E}"/>
              </a:ext>
            </a:extLst>
          </p:cNvPr>
          <p:cNvCxnSpPr>
            <a:cxnSpLocks/>
          </p:cNvCxnSpPr>
          <p:nvPr/>
        </p:nvCxnSpPr>
        <p:spPr>
          <a:xfrm>
            <a:off x="7648696" y="4048462"/>
            <a:ext cx="0" cy="1588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C6E6AF-0362-4D9B-ABBE-2ACF12A8B47C}"/>
              </a:ext>
            </a:extLst>
          </p:cNvPr>
          <p:cNvCxnSpPr>
            <a:cxnSpLocks/>
          </p:cNvCxnSpPr>
          <p:nvPr/>
        </p:nvCxnSpPr>
        <p:spPr>
          <a:xfrm>
            <a:off x="8896583" y="3119718"/>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D8DBA2C-E1BD-4A33-AD4A-3711CBC1738E}"/>
              </a:ext>
            </a:extLst>
          </p:cNvPr>
          <p:cNvCxnSpPr>
            <a:cxnSpLocks/>
          </p:cNvCxnSpPr>
          <p:nvPr/>
        </p:nvCxnSpPr>
        <p:spPr>
          <a:xfrm>
            <a:off x="4399887" y="5409303"/>
            <a:ext cx="1486348"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3937FC09-2E51-41D5-AAD6-4342C62906D0}"/>
              </a:ext>
            </a:extLst>
          </p:cNvPr>
          <p:cNvSpPr/>
          <p:nvPr/>
        </p:nvSpPr>
        <p:spPr>
          <a:xfrm rot="1849197">
            <a:off x="5988706" y="4853947"/>
            <a:ext cx="333487" cy="645640"/>
          </a:xfrm>
          <a:custGeom>
            <a:avLst/>
            <a:gdLst>
              <a:gd name="connsiteX0" fmla="*/ 107576 w 333487"/>
              <a:gd name="connsiteY0" fmla="*/ 645487 h 645640"/>
              <a:gd name="connsiteX1" fmla="*/ 172122 w 333487"/>
              <a:gd name="connsiteY1" fmla="*/ 548669 h 645640"/>
              <a:gd name="connsiteX2" fmla="*/ 225910 w 333487"/>
              <a:gd name="connsiteY2" fmla="*/ 494880 h 645640"/>
              <a:gd name="connsiteX3" fmla="*/ 247426 w 333487"/>
              <a:gd name="connsiteY3" fmla="*/ 462607 h 645640"/>
              <a:gd name="connsiteX4" fmla="*/ 279699 w 333487"/>
              <a:gd name="connsiteY4" fmla="*/ 419577 h 645640"/>
              <a:gd name="connsiteX5" fmla="*/ 311972 w 333487"/>
              <a:gd name="connsiteY5" fmla="*/ 365789 h 645640"/>
              <a:gd name="connsiteX6" fmla="*/ 333487 w 333487"/>
              <a:gd name="connsiteY6" fmla="*/ 301243 h 645640"/>
              <a:gd name="connsiteX7" fmla="*/ 290456 w 333487"/>
              <a:gd name="connsiteY7" fmla="*/ 139878 h 645640"/>
              <a:gd name="connsiteX8" fmla="*/ 258183 w 333487"/>
              <a:gd name="connsiteY8" fmla="*/ 129120 h 645640"/>
              <a:gd name="connsiteX9" fmla="*/ 225910 w 333487"/>
              <a:gd name="connsiteY9" fmla="*/ 96847 h 645640"/>
              <a:gd name="connsiteX10" fmla="*/ 193638 w 333487"/>
              <a:gd name="connsiteY10" fmla="*/ 86090 h 645640"/>
              <a:gd name="connsiteX11" fmla="*/ 161365 w 333487"/>
              <a:gd name="connsiteY11" fmla="*/ 64574 h 645640"/>
              <a:gd name="connsiteX12" fmla="*/ 107576 w 333487"/>
              <a:gd name="connsiteY12" fmla="*/ 10786 h 645640"/>
              <a:gd name="connsiteX13" fmla="*/ 32273 w 333487"/>
              <a:gd name="connsiteY13" fmla="*/ 86090 h 645640"/>
              <a:gd name="connsiteX14" fmla="*/ 0 w 333487"/>
              <a:gd name="connsiteY14" fmla="*/ 193666 h 645640"/>
              <a:gd name="connsiteX15" fmla="*/ 10758 w 333487"/>
              <a:gd name="connsiteY15" fmla="*/ 430334 h 645640"/>
              <a:gd name="connsiteX16" fmla="*/ 32273 w 333487"/>
              <a:gd name="connsiteY16" fmla="*/ 462607 h 645640"/>
              <a:gd name="connsiteX17" fmla="*/ 86061 w 333487"/>
              <a:gd name="connsiteY17" fmla="*/ 570184 h 645640"/>
              <a:gd name="connsiteX18" fmla="*/ 107576 w 333487"/>
              <a:gd name="connsiteY18" fmla="*/ 645487 h 64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487" h="645640">
                <a:moveTo>
                  <a:pt x="107576" y="645487"/>
                </a:moveTo>
                <a:cubicBezTo>
                  <a:pt x="121920" y="641901"/>
                  <a:pt x="144540" y="579699"/>
                  <a:pt x="172122" y="548669"/>
                </a:cubicBezTo>
                <a:cubicBezTo>
                  <a:pt x="188968" y="529718"/>
                  <a:pt x="211845" y="515977"/>
                  <a:pt x="225910" y="494880"/>
                </a:cubicBezTo>
                <a:cubicBezTo>
                  <a:pt x="233082" y="484122"/>
                  <a:pt x="239911" y="473128"/>
                  <a:pt x="247426" y="462607"/>
                </a:cubicBezTo>
                <a:cubicBezTo>
                  <a:pt x="257847" y="448017"/>
                  <a:pt x="269754" y="434495"/>
                  <a:pt x="279699" y="419577"/>
                </a:cubicBezTo>
                <a:cubicBezTo>
                  <a:pt x="291297" y="402180"/>
                  <a:pt x="303320" y="384824"/>
                  <a:pt x="311972" y="365789"/>
                </a:cubicBezTo>
                <a:cubicBezTo>
                  <a:pt x="321357" y="345143"/>
                  <a:pt x="333487" y="301243"/>
                  <a:pt x="333487" y="301243"/>
                </a:cubicBezTo>
                <a:cubicBezTo>
                  <a:pt x="327136" y="237735"/>
                  <a:pt x="337506" y="186928"/>
                  <a:pt x="290456" y="139878"/>
                </a:cubicBezTo>
                <a:cubicBezTo>
                  <a:pt x="282438" y="131860"/>
                  <a:pt x="268941" y="132706"/>
                  <a:pt x="258183" y="129120"/>
                </a:cubicBezTo>
                <a:cubicBezTo>
                  <a:pt x="247425" y="118362"/>
                  <a:pt x="238569" y="105286"/>
                  <a:pt x="225910" y="96847"/>
                </a:cubicBezTo>
                <a:cubicBezTo>
                  <a:pt x="216475" y="90557"/>
                  <a:pt x="203780" y="91161"/>
                  <a:pt x="193638" y="86090"/>
                </a:cubicBezTo>
                <a:cubicBezTo>
                  <a:pt x="182074" y="80308"/>
                  <a:pt x="172123" y="71746"/>
                  <a:pt x="161365" y="64574"/>
                </a:cubicBezTo>
                <a:cubicBezTo>
                  <a:pt x="136263" y="-10729"/>
                  <a:pt x="161364" y="-7142"/>
                  <a:pt x="107576" y="10786"/>
                </a:cubicBezTo>
                <a:cubicBezTo>
                  <a:pt x="82475" y="35887"/>
                  <a:pt x="39235" y="51281"/>
                  <a:pt x="32273" y="86090"/>
                </a:cubicBezTo>
                <a:cubicBezTo>
                  <a:pt x="17728" y="158813"/>
                  <a:pt x="28306" y="122901"/>
                  <a:pt x="0" y="193666"/>
                </a:cubicBezTo>
                <a:cubicBezTo>
                  <a:pt x="3586" y="272555"/>
                  <a:pt x="1349" y="351926"/>
                  <a:pt x="10758" y="430334"/>
                </a:cubicBezTo>
                <a:cubicBezTo>
                  <a:pt x="12298" y="443171"/>
                  <a:pt x="26491" y="451043"/>
                  <a:pt x="32273" y="462607"/>
                </a:cubicBezTo>
                <a:cubicBezTo>
                  <a:pt x="70931" y="539924"/>
                  <a:pt x="33699" y="495382"/>
                  <a:pt x="86061" y="570184"/>
                </a:cubicBezTo>
                <a:cubicBezTo>
                  <a:pt x="99228" y="588994"/>
                  <a:pt x="93232" y="649073"/>
                  <a:pt x="107576" y="645487"/>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8" name="Straight Connector 17">
            <a:extLst>
              <a:ext uri="{FF2B5EF4-FFF2-40B4-BE49-F238E27FC236}">
                <a16:creationId xmlns:a16="http://schemas.microsoft.com/office/drawing/2014/main" id="{5C357D62-D90F-4BE9-8464-4CA605088629}"/>
              </a:ext>
            </a:extLst>
          </p:cNvPr>
          <p:cNvCxnSpPr>
            <a:cxnSpLocks/>
          </p:cNvCxnSpPr>
          <p:nvPr/>
        </p:nvCxnSpPr>
        <p:spPr>
          <a:xfrm flipH="1">
            <a:off x="5884442" y="3119718"/>
            <a:ext cx="1793" cy="25172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701A76D6-486F-456A-9F2A-3081854ADEE8}"/>
              </a:ext>
            </a:extLst>
          </p:cNvPr>
          <p:cNvGrpSpPr/>
          <p:nvPr/>
        </p:nvGrpSpPr>
        <p:grpSpPr>
          <a:xfrm>
            <a:off x="5063456" y="5269454"/>
            <a:ext cx="363967" cy="279698"/>
            <a:chOff x="8052099" y="6068347"/>
            <a:chExt cx="363967" cy="279698"/>
          </a:xfrm>
        </p:grpSpPr>
        <p:cxnSp>
          <p:nvCxnSpPr>
            <p:cNvPr id="21" name="Straight Connector 20">
              <a:extLst>
                <a:ext uri="{FF2B5EF4-FFF2-40B4-BE49-F238E27FC236}">
                  <a16:creationId xmlns:a16="http://schemas.microsoft.com/office/drawing/2014/main" id="{EA257153-6B7E-4F17-BF1C-221E9C5A44BE}"/>
                </a:ext>
              </a:extLst>
            </p:cNvPr>
            <p:cNvCxnSpPr>
              <a:cxnSpLocks/>
            </p:cNvCxnSpPr>
            <p:nvPr/>
          </p:nvCxnSpPr>
          <p:spPr>
            <a:xfrm>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7BFD1B-591A-4CC0-B220-485FA113E5BA}"/>
                </a:ext>
              </a:extLst>
            </p:cNvPr>
            <p:cNvCxnSpPr>
              <a:cxnSpLocks/>
            </p:cNvCxnSpPr>
            <p:nvPr/>
          </p:nvCxnSpPr>
          <p:spPr>
            <a:xfrm flipH="1">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79404A8-5483-4288-B16D-9928D2A0BCD4}"/>
                </a:ext>
              </a:extLst>
            </p:cNvPr>
            <p:cNvCxnSpPr>
              <a:cxnSpLocks/>
            </p:cNvCxnSpPr>
            <p:nvPr/>
          </p:nvCxnSpPr>
          <p:spPr>
            <a:xfrm>
              <a:off x="8416066"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85C2A9-1A0E-4A55-9FC0-EFF2E8CCFC28}"/>
                </a:ext>
              </a:extLst>
            </p:cNvPr>
            <p:cNvCxnSpPr>
              <a:cxnSpLocks/>
            </p:cNvCxnSpPr>
            <p:nvPr/>
          </p:nvCxnSpPr>
          <p:spPr>
            <a:xfrm>
              <a:off x="8052099"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Flowchart: Connector 31">
            <a:extLst>
              <a:ext uri="{FF2B5EF4-FFF2-40B4-BE49-F238E27FC236}">
                <a16:creationId xmlns:a16="http://schemas.microsoft.com/office/drawing/2014/main" id="{F09D3345-4278-4523-ABF9-ADA9233289E3}"/>
              </a:ext>
            </a:extLst>
          </p:cNvPr>
          <p:cNvSpPr/>
          <p:nvPr/>
        </p:nvSpPr>
        <p:spPr>
          <a:xfrm>
            <a:off x="9296119" y="1802775"/>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TC</a:t>
            </a:r>
          </a:p>
        </p:txBody>
      </p:sp>
      <p:cxnSp>
        <p:nvCxnSpPr>
          <p:cNvPr id="33" name="Straight Connector 32">
            <a:extLst>
              <a:ext uri="{FF2B5EF4-FFF2-40B4-BE49-F238E27FC236}">
                <a16:creationId xmlns:a16="http://schemas.microsoft.com/office/drawing/2014/main" id="{03E8D1FF-020D-42E9-B808-2D2F00B48B88}"/>
              </a:ext>
            </a:extLst>
          </p:cNvPr>
          <p:cNvCxnSpPr>
            <a:cxnSpLocks/>
          </p:cNvCxnSpPr>
          <p:nvPr/>
        </p:nvCxnSpPr>
        <p:spPr>
          <a:xfrm>
            <a:off x="8896583" y="3632499"/>
            <a:ext cx="1486348"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32F8514-C577-45A3-91D9-48436925F13D}"/>
              </a:ext>
            </a:extLst>
          </p:cNvPr>
          <p:cNvSpPr txBox="1"/>
          <p:nvPr/>
        </p:nvSpPr>
        <p:spPr>
          <a:xfrm>
            <a:off x="4758201" y="5539429"/>
            <a:ext cx="1175835" cy="369332"/>
          </a:xfrm>
          <a:prstGeom prst="rect">
            <a:avLst/>
          </a:prstGeom>
          <a:noFill/>
        </p:spPr>
        <p:txBody>
          <a:bodyPr wrap="none" rtlCol="0">
            <a:spAutoFit/>
          </a:bodyPr>
          <a:lstStyle/>
          <a:p>
            <a:r>
              <a:rPr lang="nb-NO" dirty="0"/>
              <a:t>u=</a:t>
            </a:r>
            <a:r>
              <a:rPr lang="nb-NO" dirty="0" err="1"/>
              <a:t>Fuel</a:t>
            </a:r>
            <a:r>
              <a:rPr lang="nb-NO" dirty="0"/>
              <a:t> gas</a:t>
            </a:r>
          </a:p>
        </p:txBody>
      </p:sp>
      <p:sp>
        <p:nvSpPr>
          <p:cNvPr id="35" name="TextBox 34">
            <a:extLst>
              <a:ext uri="{FF2B5EF4-FFF2-40B4-BE49-F238E27FC236}">
                <a16:creationId xmlns:a16="http://schemas.microsoft.com/office/drawing/2014/main" id="{DC6E466E-379B-43F7-8D0C-A9C013FF0BA9}"/>
              </a:ext>
            </a:extLst>
          </p:cNvPr>
          <p:cNvSpPr txBox="1"/>
          <p:nvPr/>
        </p:nvSpPr>
        <p:spPr>
          <a:xfrm>
            <a:off x="9165690" y="3669406"/>
            <a:ext cx="938590" cy="369332"/>
          </a:xfrm>
          <a:prstGeom prst="rect">
            <a:avLst/>
          </a:prstGeom>
          <a:noFill/>
        </p:spPr>
        <p:txBody>
          <a:bodyPr wrap="none" rtlCol="0">
            <a:spAutoFit/>
          </a:bodyPr>
          <a:lstStyle/>
          <a:p>
            <a:r>
              <a:rPr lang="nb-NO" dirty="0"/>
              <a:t>Flue gas</a:t>
            </a:r>
          </a:p>
        </p:txBody>
      </p:sp>
      <p:cxnSp>
        <p:nvCxnSpPr>
          <p:cNvPr id="37" name="Straight Arrow Connector 36">
            <a:extLst>
              <a:ext uri="{FF2B5EF4-FFF2-40B4-BE49-F238E27FC236}">
                <a16:creationId xmlns:a16="http://schemas.microsoft.com/office/drawing/2014/main" id="{9A8CFF39-5486-475B-BE45-768B30643611}"/>
              </a:ext>
            </a:extLst>
          </p:cNvPr>
          <p:cNvCxnSpPr>
            <a:cxnSpLocks/>
            <a:endCxn id="32" idx="4"/>
          </p:cNvCxnSpPr>
          <p:nvPr/>
        </p:nvCxnSpPr>
        <p:spPr>
          <a:xfrm flipV="1">
            <a:off x="9634985" y="2405203"/>
            <a:ext cx="0" cy="3938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70EDAE9-00E2-4ED8-A823-249B19A83E3C}"/>
              </a:ext>
            </a:extLst>
          </p:cNvPr>
          <p:cNvCxnSpPr>
            <a:cxnSpLocks/>
          </p:cNvCxnSpPr>
          <p:nvPr/>
        </p:nvCxnSpPr>
        <p:spPr>
          <a:xfrm>
            <a:off x="5227496" y="2103989"/>
            <a:ext cx="408847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A0C6A9A-6D4B-4AF3-8068-FCE839B2D6EC}"/>
              </a:ext>
            </a:extLst>
          </p:cNvPr>
          <p:cNvCxnSpPr>
            <a:cxnSpLocks/>
          </p:cNvCxnSpPr>
          <p:nvPr/>
        </p:nvCxnSpPr>
        <p:spPr>
          <a:xfrm>
            <a:off x="5225413" y="2103989"/>
            <a:ext cx="3812" cy="32871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867960E-C6E2-4057-B185-05101C0955BA}"/>
              </a:ext>
            </a:extLst>
          </p:cNvPr>
          <p:cNvCxnSpPr>
            <a:cxnSpLocks/>
          </p:cNvCxnSpPr>
          <p:nvPr/>
        </p:nvCxnSpPr>
        <p:spPr>
          <a:xfrm flipV="1">
            <a:off x="8477035" y="3429000"/>
            <a:ext cx="0" cy="1175273"/>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B18F822-8119-4D58-9BDE-531ED63AC6DB}"/>
              </a:ext>
            </a:extLst>
          </p:cNvPr>
          <p:cNvCxnSpPr>
            <a:cxnSpLocks/>
          </p:cNvCxnSpPr>
          <p:nvPr/>
        </p:nvCxnSpPr>
        <p:spPr>
          <a:xfrm>
            <a:off x="8477035" y="4604273"/>
            <a:ext cx="35625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B1C9660-6401-4798-9D09-89B2FDB9AF5B}"/>
              </a:ext>
            </a:extLst>
          </p:cNvPr>
          <p:cNvSpPr txBox="1"/>
          <p:nvPr/>
        </p:nvSpPr>
        <p:spPr>
          <a:xfrm>
            <a:off x="9015762" y="4629439"/>
            <a:ext cx="1367169" cy="369332"/>
          </a:xfrm>
          <a:prstGeom prst="rect">
            <a:avLst/>
          </a:prstGeom>
          <a:noFill/>
        </p:spPr>
        <p:txBody>
          <a:bodyPr wrap="none" rtlCol="0">
            <a:spAutoFit/>
          </a:bodyPr>
          <a:lstStyle/>
          <a:p>
            <a:r>
              <a:rPr lang="nb-NO" dirty="0"/>
              <a:t>Process fluid</a:t>
            </a:r>
          </a:p>
        </p:txBody>
      </p:sp>
      <p:cxnSp>
        <p:nvCxnSpPr>
          <p:cNvPr id="54" name="Straight Connector 53">
            <a:extLst>
              <a:ext uri="{FF2B5EF4-FFF2-40B4-BE49-F238E27FC236}">
                <a16:creationId xmlns:a16="http://schemas.microsoft.com/office/drawing/2014/main" id="{E7A0A733-8CAA-4D1C-9447-1B9C04C62922}"/>
              </a:ext>
            </a:extLst>
          </p:cNvPr>
          <p:cNvCxnSpPr>
            <a:cxnSpLocks/>
          </p:cNvCxnSpPr>
          <p:nvPr/>
        </p:nvCxnSpPr>
        <p:spPr>
          <a:xfrm flipV="1">
            <a:off x="7960668" y="2799005"/>
            <a:ext cx="0" cy="10739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DBD7D4-B162-4DC5-BB10-E27EE36EE00F}"/>
              </a:ext>
            </a:extLst>
          </p:cNvPr>
          <p:cNvCxnSpPr>
            <a:cxnSpLocks/>
          </p:cNvCxnSpPr>
          <p:nvPr/>
        </p:nvCxnSpPr>
        <p:spPr>
          <a:xfrm flipV="1">
            <a:off x="8272639" y="3446929"/>
            <a:ext cx="204396" cy="407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A81CB0-D556-4D92-A563-54EDE4771031}"/>
              </a:ext>
            </a:extLst>
          </p:cNvPr>
          <p:cNvCxnSpPr>
            <a:cxnSpLocks/>
          </p:cNvCxnSpPr>
          <p:nvPr/>
        </p:nvCxnSpPr>
        <p:spPr>
          <a:xfrm flipH="1" flipV="1">
            <a:off x="8171622" y="3492652"/>
            <a:ext cx="87738" cy="33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7E6693D-F4DA-467C-8905-B503EDC38D7D}"/>
              </a:ext>
            </a:extLst>
          </p:cNvPr>
          <p:cNvCxnSpPr>
            <a:cxnSpLocks/>
          </p:cNvCxnSpPr>
          <p:nvPr/>
        </p:nvCxnSpPr>
        <p:spPr>
          <a:xfrm flipV="1">
            <a:off x="7960668" y="3465834"/>
            <a:ext cx="204396" cy="407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54C0E63-32E4-4045-8E60-E7708335E495}"/>
              </a:ext>
            </a:extLst>
          </p:cNvPr>
          <p:cNvCxnSpPr/>
          <p:nvPr/>
        </p:nvCxnSpPr>
        <p:spPr>
          <a:xfrm>
            <a:off x="7960668" y="2799005"/>
            <a:ext cx="380820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868B48F-4923-47DD-B854-83AC6AD6B656}"/>
              </a:ext>
            </a:extLst>
          </p:cNvPr>
          <p:cNvCxnSpPr>
            <a:cxnSpLocks/>
          </p:cNvCxnSpPr>
          <p:nvPr/>
        </p:nvCxnSpPr>
        <p:spPr>
          <a:xfrm flipV="1">
            <a:off x="6417219" y="5561703"/>
            <a:ext cx="0" cy="537883"/>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FD8EDCD-1030-4ED9-8274-879E20B3A4E1}"/>
              </a:ext>
            </a:extLst>
          </p:cNvPr>
          <p:cNvSpPr txBox="1"/>
          <p:nvPr/>
        </p:nvSpPr>
        <p:spPr>
          <a:xfrm>
            <a:off x="6369896" y="5862873"/>
            <a:ext cx="450764" cy="369332"/>
          </a:xfrm>
          <a:prstGeom prst="rect">
            <a:avLst/>
          </a:prstGeom>
          <a:noFill/>
        </p:spPr>
        <p:txBody>
          <a:bodyPr wrap="none" rtlCol="0">
            <a:spAutoFit/>
          </a:bodyPr>
          <a:lstStyle/>
          <a:p>
            <a:r>
              <a:rPr lang="nb-NO" dirty="0"/>
              <a:t>Air</a:t>
            </a:r>
          </a:p>
        </p:txBody>
      </p:sp>
      <p:cxnSp>
        <p:nvCxnSpPr>
          <p:cNvPr id="73" name="Straight Arrow Connector 72">
            <a:extLst>
              <a:ext uri="{FF2B5EF4-FFF2-40B4-BE49-F238E27FC236}">
                <a16:creationId xmlns:a16="http://schemas.microsoft.com/office/drawing/2014/main" id="{06037753-21EB-4581-8005-DFA77AB55DCD}"/>
              </a:ext>
            </a:extLst>
          </p:cNvPr>
          <p:cNvCxnSpPr>
            <a:cxnSpLocks/>
          </p:cNvCxnSpPr>
          <p:nvPr/>
        </p:nvCxnSpPr>
        <p:spPr>
          <a:xfrm>
            <a:off x="9609154" y="1442803"/>
            <a:ext cx="0" cy="3599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3B5C414-9DBC-4610-86CC-7F2E54BEA6B9}"/>
              </a:ext>
            </a:extLst>
          </p:cNvPr>
          <p:cNvSpPr txBox="1"/>
          <p:nvPr/>
        </p:nvSpPr>
        <p:spPr>
          <a:xfrm>
            <a:off x="9068964" y="1182405"/>
            <a:ext cx="1132041" cy="369332"/>
          </a:xfrm>
          <a:prstGeom prst="rect">
            <a:avLst/>
          </a:prstGeom>
          <a:noFill/>
        </p:spPr>
        <p:txBody>
          <a:bodyPr wrap="none" rtlCol="0">
            <a:spAutoFit/>
          </a:bodyPr>
          <a:lstStyle/>
          <a:p>
            <a:r>
              <a:rPr lang="nb-NO" dirty="0">
                <a:solidFill>
                  <a:srgbClr val="FF0000"/>
                </a:solidFill>
              </a:rPr>
              <a:t>T</a:t>
            </a:r>
            <a:r>
              <a:rPr lang="nb-NO" baseline="-25000" dirty="0">
                <a:solidFill>
                  <a:srgbClr val="FF0000"/>
                </a:solidFill>
              </a:rPr>
              <a:t>1s</a:t>
            </a:r>
            <a:r>
              <a:rPr lang="nb-NO" dirty="0">
                <a:solidFill>
                  <a:srgbClr val="FF0000"/>
                </a:solidFill>
              </a:rPr>
              <a:t> = 500C</a:t>
            </a:r>
            <a:endParaRPr lang="nb-NO" baseline="-25000" dirty="0">
              <a:solidFill>
                <a:srgbClr val="FF0000"/>
              </a:solidFill>
            </a:endParaRPr>
          </a:p>
        </p:txBody>
      </p:sp>
      <p:sp>
        <p:nvSpPr>
          <p:cNvPr id="76" name="Flowchart: Connector 75">
            <a:extLst>
              <a:ext uri="{FF2B5EF4-FFF2-40B4-BE49-F238E27FC236}">
                <a16:creationId xmlns:a16="http://schemas.microsoft.com/office/drawing/2014/main" id="{AA3DE31A-63C2-4EBE-9AAE-D2386B078C5B}"/>
              </a:ext>
            </a:extLst>
          </p:cNvPr>
          <p:cNvSpPr/>
          <p:nvPr/>
        </p:nvSpPr>
        <p:spPr>
          <a:xfrm>
            <a:off x="6628223" y="2329855"/>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TC</a:t>
            </a:r>
          </a:p>
        </p:txBody>
      </p:sp>
      <p:cxnSp>
        <p:nvCxnSpPr>
          <p:cNvPr id="77" name="Straight Arrow Connector 76">
            <a:extLst>
              <a:ext uri="{FF2B5EF4-FFF2-40B4-BE49-F238E27FC236}">
                <a16:creationId xmlns:a16="http://schemas.microsoft.com/office/drawing/2014/main" id="{168CDB2B-3C9F-48E5-B407-63D7EC1E5D3A}"/>
              </a:ext>
            </a:extLst>
          </p:cNvPr>
          <p:cNvCxnSpPr>
            <a:cxnSpLocks/>
          </p:cNvCxnSpPr>
          <p:nvPr/>
        </p:nvCxnSpPr>
        <p:spPr>
          <a:xfrm flipH="1" flipV="1">
            <a:off x="6975764" y="2922817"/>
            <a:ext cx="14924" cy="6541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A98C48D-DCF2-4A96-9FF8-A98238B15F46}"/>
              </a:ext>
            </a:extLst>
          </p:cNvPr>
          <p:cNvSpPr txBox="1"/>
          <p:nvPr/>
        </p:nvSpPr>
        <p:spPr>
          <a:xfrm>
            <a:off x="7415410" y="2232772"/>
            <a:ext cx="1229824" cy="369332"/>
          </a:xfrm>
          <a:prstGeom prst="rect">
            <a:avLst/>
          </a:prstGeom>
          <a:noFill/>
        </p:spPr>
        <p:txBody>
          <a:bodyPr wrap="none" rtlCol="0">
            <a:spAutoFit/>
          </a:bodyPr>
          <a:lstStyle/>
          <a:p>
            <a:r>
              <a:rPr lang="nb-NO" dirty="0">
                <a:solidFill>
                  <a:srgbClr val="FF0000"/>
                </a:solidFill>
              </a:rPr>
              <a:t>T</a:t>
            </a:r>
            <a:r>
              <a:rPr lang="nb-NO" baseline="-25000" dirty="0">
                <a:solidFill>
                  <a:srgbClr val="FF0000"/>
                </a:solidFill>
              </a:rPr>
              <a:t>2max</a:t>
            </a:r>
            <a:r>
              <a:rPr lang="nb-NO" dirty="0">
                <a:solidFill>
                  <a:srgbClr val="FF0000"/>
                </a:solidFill>
              </a:rPr>
              <a:t>=700C</a:t>
            </a:r>
            <a:endParaRPr lang="nb-NO" baseline="-25000" dirty="0">
              <a:solidFill>
                <a:srgbClr val="FF0000"/>
              </a:solidFill>
            </a:endParaRPr>
          </a:p>
        </p:txBody>
      </p:sp>
      <p:cxnSp>
        <p:nvCxnSpPr>
          <p:cNvPr id="81" name="Straight Arrow Connector 80">
            <a:extLst>
              <a:ext uri="{FF2B5EF4-FFF2-40B4-BE49-F238E27FC236}">
                <a16:creationId xmlns:a16="http://schemas.microsoft.com/office/drawing/2014/main" id="{35FDC1D1-9D01-45FB-BFE4-97599715A52E}"/>
              </a:ext>
            </a:extLst>
          </p:cNvPr>
          <p:cNvCxnSpPr>
            <a:cxnSpLocks/>
          </p:cNvCxnSpPr>
          <p:nvPr/>
        </p:nvCxnSpPr>
        <p:spPr>
          <a:xfrm flipH="1">
            <a:off x="7305955" y="2610145"/>
            <a:ext cx="49543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Flowchart: Connector 81">
            <a:extLst>
              <a:ext uri="{FF2B5EF4-FFF2-40B4-BE49-F238E27FC236}">
                <a16:creationId xmlns:a16="http://schemas.microsoft.com/office/drawing/2014/main" id="{984FE23D-E0FD-40E5-94D8-7228F5B6DDBB}"/>
              </a:ext>
            </a:extLst>
          </p:cNvPr>
          <p:cNvSpPr/>
          <p:nvPr/>
        </p:nvSpPr>
        <p:spPr>
          <a:xfrm>
            <a:off x="4904382" y="2320389"/>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LS</a:t>
            </a:r>
          </a:p>
        </p:txBody>
      </p:sp>
      <p:cxnSp>
        <p:nvCxnSpPr>
          <p:cNvPr id="83" name="Straight Arrow Connector 82">
            <a:extLst>
              <a:ext uri="{FF2B5EF4-FFF2-40B4-BE49-F238E27FC236}">
                <a16:creationId xmlns:a16="http://schemas.microsoft.com/office/drawing/2014/main" id="{4EEB6DF9-DDE5-444F-9FE5-18F8CB07BBB0}"/>
              </a:ext>
            </a:extLst>
          </p:cNvPr>
          <p:cNvCxnSpPr>
            <a:cxnSpLocks/>
            <a:stCxn id="76" idx="2"/>
            <a:endCxn id="82" idx="6"/>
          </p:cNvCxnSpPr>
          <p:nvPr/>
        </p:nvCxnSpPr>
        <p:spPr>
          <a:xfrm flipH="1" flipV="1">
            <a:off x="5582114" y="2621603"/>
            <a:ext cx="1046109" cy="94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1B90FE29-6D32-4346-A2A7-A4F8C434F492}"/>
              </a:ext>
            </a:extLst>
          </p:cNvPr>
          <p:cNvSpPr txBox="1"/>
          <p:nvPr/>
        </p:nvSpPr>
        <p:spPr>
          <a:xfrm>
            <a:off x="9654251" y="2397387"/>
            <a:ext cx="673582" cy="369332"/>
          </a:xfrm>
          <a:prstGeom prst="rect">
            <a:avLst/>
          </a:prstGeom>
          <a:noFill/>
        </p:spPr>
        <p:txBody>
          <a:bodyPr wrap="none" rtlCol="0">
            <a:spAutoFit/>
          </a:bodyPr>
          <a:lstStyle/>
          <a:p>
            <a:r>
              <a:rPr lang="nb-NO" dirty="0">
                <a:solidFill>
                  <a:srgbClr val="FF0000"/>
                </a:solidFill>
              </a:rPr>
              <a:t>y</a:t>
            </a:r>
            <a:r>
              <a:rPr lang="nb-NO" baseline="-25000" dirty="0">
                <a:solidFill>
                  <a:srgbClr val="FF0000"/>
                </a:solidFill>
              </a:rPr>
              <a:t>1</a:t>
            </a:r>
            <a:r>
              <a:rPr lang="nb-NO" dirty="0">
                <a:solidFill>
                  <a:srgbClr val="FF0000"/>
                </a:solidFill>
              </a:rPr>
              <a:t>=T</a:t>
            </a:r>
            <a:r>
              <a:rPr lang="nb-NO" baseline="-25000" dirty="0">
                <a:solidFill>
                  <a:srgbClr val="FF0000"/>
                </a:solidFill>
              </a:rPr>
              <a:t>1</a:t>
            </a:r>
          </a:p>
        </p:txBody>
      </p:sp>
      <p:sp>
        <p:nvSpPr>
          <p:cNvPr id="87" name="TextBox 86">
            <a:extLst>
              <a:ext uri="{FF2B5EF4-FFF2-40B4-BE49-F238E27FC236}">
                <a16:creationId xmlns:a16="http://schemas.microsoft.com/office/drawing/2014/main" id="{D401DEC2-317B-4B8A-8A59-43CE8DF81054}"/>
              </a:ext>
            </a:extLst>
          </p:cNvPr>
          <p:cNvSpPr txBox="1"/>
          <p:nvPr/>
        </p:nvSpPr>
        <p:spPr>
          <a:xfrm>
            <a:off x="7028686" y="3392252"/>
            <a:ext cx="673582" cy="369332"/>
          </a:xfrm>
          <a:prstGeom prst="rect">
            <a:avLst/>
          </a:prstGeom>
          <a:noFill/>
        </p:spPr>
        <p:txBody>
          <a:bodyPr wrap="none" rtlCol="0">
            <a:spAutoFit/>
          </a:bodyPr>
          <a:lstStyle/>
          <a:p>
            <a:r>
              <a:rPr lang="nb-NO" b="1" dirty="0">
                <a:solidFill>
                  <a:srgbClr val="FF0000"/>
                </a:solidFill>
              </a:rPr>
              <a:t>y</a:t>
            </a:r>
            <a:r>
              <a:rPr lang="nb-NO" b="1" baseline="-25000" dirty="0">
                <a:solidFill>
                  <a:srgbClr val="FF0000"/>
                </a:solidFill>
              </a:rPr>
              <a:t>2</a:t>
            </a:r>
            <a:r>
              <a:rPr lang="nb-NO" b="1" dirty="0">
                <a:solidFill>
                  <a:srgbClr val="FF0000"/>
                </a:solidFill>
              </a:rPr>
              <a:t>=T</a:t>
            </a:r>
            <a:r>
              <a:rPr lang="nb-NO" b="1" baseline="-25000" dirty="0">
                <a:solidFill>
                  <a:srgbClr val="FF0000"/>
                </a:solidFill>
              </a:rPr>
              <a:t>2</a:t>
            </a:r>
          </a:p>
        </p:txBody>
      </p:sp>
      <p:sp>
        <p:nvSpPr>
          <p:cNvPr id="88" name="TextBox 87">
            <a:extLst>
              <a:ext uri="{FF2B5EF4-FFF2-40B4-BE49-F238E27FC236}">
                <a16:creationId xmlns:a16="http://schemas.microsoft.com/office/drawing/2014/main" id="{2067E58C-CCDC-4CFF-82A2-504CE51488EF}"/>
              </a:ext>
            </a:extLst>
          </p:cNvPr>
          <p:cNvSpPr txBox="1"/>
          <p:nvPr/>
        </p:nvSpPr>
        <p:spPr>
          <a:xfrm>
            <a:off x="6006369" y="1686259"/>
            <a:ext cx="396262" cy="369332"/>
          </a:xfrm>
          <a:prstGeom prst="rect">
            <a:avLst/>
          </a:prstGeom>
          <a:noFill/>
        </p:spPr>
        <p:txBody>
          <a:bodyPr wrap="none" rtlCol="0">
            <a:spAutoFit/>
          </a:bodyPr>
          <a:lstStyle/>
          <a:p>
            <a:r>
              <a:rPr lang="nb-NO" dirty="0" err="1"/>
              <a:t>u</a:t>
            </a:r>
            <a:r>
              <a:rPr lang="nb-NO" baseline="-25000" dirty="0" err="1"/>
              <a:t>A</a:t>
            </a:r>
            <a:endParaRPr lang="nb-NO" baseline="-25000" dirty="0"/>
          </a:p>
        </p:txBody>
      </p:sp>
      <p:sp>
        <p:nvSpPr>
          <p:cNvPr id="89" name="TextBox 88">
            <a:extLst>
              <a:ext uri="{FF2B5EF4-FFF2-40B4-BE49-F238E27FC236}">
                <a16:creationId xmlns:a16="http://schemas.microsoft.com/office/drawing/2014/main" id="{9E2FD501-A675-4FB0-9C9A-80A6912BA449}"/>
              </a:ext>
            </a:extLst>
          </p:cNvPr>
          <p:cNvSpPr txBox="1"/>
          <p:nvPr/>
        </p:nvSpPr>
        <p:spPr>
          <a:xfrm>
            <a:off x="6032177" y="2235904"/>
            <a:ext cx="389850" cy="369332"/>
          </a:xfrm>
          <a:prstGeom prst="rect">
            <a:avLst/>
          </a:prstGeom>
          <a:noFill/>
        </p:spPr>
        <p:txBody>
          <a:bodyPr wrap="none" rtlCol="0">
            <a:spAutoFit/>
          </a:bodyPr>
          <a:lstStyle/>
          <a:p>
            <a:r>
              <a:rPr lang="nb-NO" dirty="0" err="1"/>
              <a:t>u</a:t>
            </a:r>
            <a:r>
              <a:rPr lang="nb-NO" baseline="-25000" dirty="0" err="1"/>
              <a:t>B</a:t>
            </a:r>
            <a:endParaRPr lang="nb-NO" baseline="-25000" dirty="0"/>
          </a:p>
        </p:txBody>
      </p:sp>
      <p:sp>
        <p:nvSpPr>
          <p:cNvPr id="90" name="TextBox 89">
            <a:extLst>
              <a:ext uri="{FF2B5EF4-FFF2-40B4-BE49-F238E27FC236}">
                <a16:creationId xmlns:a16="http://schemas.microsoft.com/office/drawing/2014/main" id="{485F01C9-6AC9-4B48-A325-40FC996AC323}"/>
              </a:ext>
            </a:extLst>
          </p:cNvPr>
          <p:cNvSpPr txBox="1"/>
          <p:nvPr/>
        </p:nvSpPr>
        <p:spPr>
          <a:xfrm>
            <a:off x="4511023" y="3119717"/>
            <a:ext cx="1397690" cy="369332"/>
          </a:xfrm>
          <a:prstGeom prst="rect">
            <a:avLst/>
          </a:prstGeom>
          <a:noFill/>
        </p:spPr>
        <p:txBody>
          <a:bodyPr wrap="none" rtlCol="0">
            <a:spAutoFit/>
          </a:bodyPr>
          <a:lstStyle/>
          <a:p>
            <a:r>
              <a:rPr lang="nb-NO" dirty="0"/>
              <a:t>u=min(</a:t>
            </a:r>
            <a:r>
              <a:rPr lang="nb-NO" dirty="0" err="1"/>
              <a:t>u</a:t>
            </a:r>
            <a:r>
              <a:rPr lang="nb-NO" baseline="-25000" dirty="0" err="1"/>
              <a:t>A</a:t>
            </a:r>
            <a:r>
              <a:rPr lang="nb-NO" dirty="0" err="1"/>
              <a:t>,u</a:t>
            </a:r>
            <a:r>
              <a:rPr lang="nb-NO" baseline="-25000" dirty="0" err="1"/>
              <a:t>B</a:t>
            </a:r>
            <a:r>
              <a:rPr lang="nb-NO" dirty="0"/>
              <a:t>)</a:t>
            </a:r>
            <a:endParaRPr lang="nb-NO" baseline="-25000" dirty="0"/>
          </a:p>
        </p:txBody>
      </p:sp>
      <p:sp>
        <p:nvSpPr>
          <p:cNvPr id="52" name="Flowchart: Connector 51">
            <a:extLst>
              <a:ext uri="{FF2B5EF4-FFF2-40B4-BE49-F238E27FC236}">
                <a16:creationId xmlns:a16="http://schemas.microsoft.com/office/drawing/2014/main" id="{407CFF9C-2562-4BEA-8B26-CD827056B127}"/>
              </a:ext>
            </a:extLst>
          </p:cNvPr>
          <p:cNvSpPr/>
          <p:nvPr/>
        </p:nvSpPr>
        <p:spPr>
          <a:xfrm>
            <a:off x="10494282" y="1770509"/>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TC</a:t>
            </a:r>
          </a:p>
        </p:txBody>
      </p:sp>
      <p:cxnSp>
        <p:nvCxnSpPr>
          <p:cNvPr id="53" name="Straight Arrow Connector 52">
            <a:extLst>
              <a:ext uri="{FF2B5EF4-FFF2-40B4-BE49-F238E27FC236}">
                <a16:creationId xmlns:a16="http://schemas.microsoft.com/office/drawing/2014/main" id="{8991516C-3B39-41E3-8FF5-853CEB3CFF2B}"/>
              </a:ext>
            </a:extLst>
          </p:cNvPr>
          <p:cNvCxnSpPr>
            <a:cxnSpLocks/>
          </p:cNvCxnSpPr>
          <p:nvPr/>
        </p:nvCxnSpPr>
        <p:spPr>
          <a:xfrm flipV="1">
            <a:off x="10807317" y="2372937"/>
            <a:ext cx="0" cy="14842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3BE3FEF-1109-4908-B622-3FED6416512E}"/>
              </a:ext>
            </a:extLst>
          </p:cNvPr>
          <p:cNvCxnSpPr>
            <a:cxnSpLocks/>
          </p:cNvCxnSpPr>
          <p:nvPr/>
        </p:nvCxnSpPr>
        <p:spPr>
          <a:xfrm>
            <a:off x="10807317" y="1410537"/>
            <a:ext cx="0" cy="3599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0E68F52-0567-41C7-9E91-10F252D8D645}"/>
              </a:ext>
            </a:extLst>
          </p:cNvPr>
          <p:cNvSpPr txBox="1"/>
          <p:nvPr/>
        </p:nvSpPr>
        <p:spPr>
          <a:xfrm>
            <a:off x="10267127" y="1150139"/>
            <a:ext cx="1877437" cy="369332"/>
          </a:xfrm>
          <a:prstGeom prst="rect">
            <a:avLst/>
          </a:prstGeom>
          <a:noFill/>
        </p:spPr>
        <p:txBody>
          <a:bodyPr wrap="none" rtlCol="0">
            <a:spAutoFit/>
          </a:bodyPr>
          <a:lstStyle/>
          <a:p>
            <a:r>
              <a:rPr lang="nb-NO" dirty="0">
                <a:solidFill>
                  <a:srgbClr val="FF0000"/>
                </a:solidFill>
              </a:rPr>
              <a:t>T’</a:t>
            </a:r>
            <a:r>
              <a:rPr lang="nb-NO" baseline="-25000" dirty="0">
                <a:solidFill>
                  <a:srgbClr val="FF0000"/>
                </a:solidFill>
              </a:rPr>
              <a:t>1s</a:t>
            </a:r>
            <a:r>
              <a:rPr lang="nb-NO" dirty="0">
                <a:solidFill>
                  <a:srgbClr val="FF0000"/>
                </a:solidFill>
              </a:rPr>
              <a:t> = T</a:t>
            </a:r>
            <a:r>
              <a:rPr lang="nb-NO" baseline="-25000" dirty="0">
                <a:solidFill>
                  <a:srgbClr val="FF0000"/>
                </a:solidFill>
              </a:rPr>
              <a:t>1s</a:t>
            </a:r>
            <a:r>
              <a:rPr lang="nb-NO" dirty="0">
                <a:solidFill>
                  <a:srgbClr val="FF0000"/>
                </a:solidFill>
              </a:rPr>
              <a:t>-5C=495C</a:t>
            </a:r>
            <a:endParaRPr lang="nb-NO" baseline="-25000" dirty="0">
              <a:solidFill>
                <a:srgbClr val="FF0000"/>
              </a:solidFill>
            </a:endParaRPr>
          </a:p>
        </p:txBody>
      </p:sp>
      <p:cxnSp>
        <p:nvCxnSpPr>
          <p:cNvPr id="60" name="Straight Connector 59">
            <a:extLst>
              <a:ext uri="{FF2B5EF4-FFF2-40B4-BE49-F238E27FC236}">
                <a16:creationId xmlns:a16="http://schemas.microsoft.com/office/drawing/2014/main" id="{58AF9D3E-28F1-45D7-BE95-776079FA3FB8}"/>
              </a:ext>
            </a:extLst>
          </p:cNvPr>
          <p:cNvCxnSpPr>
            <a:cxnSpLocks/>
          </p:cNvCxnSpPr>
          <p:nvPr/>
        </p:nvCxnSpPr>
        <p:spPr>
          <a:xfrm>
            <a:off x="9609154" y="2521364"/>
            <a:ext cx="119816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9AFB35-D610-4C07-BEDA-4712ABABCA6E}"/>
              </a:ext>
            </a:extLst>
          </p:cNvPr>
          <p:cNvCxnSpPr>
            <a:cxnSpLocks/>
          </p:cNvCxnSpPr>
          <p:nvPr/>
        </p:nvCxnSpPr>
        <p:spPr>
          <a:xfrm>
            <a:off x="11140256" y="2103989"/>
            <a:ext cx="3468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6BC8497E-5C29-4A16-A0E6-0F9A3F69088C}"/>
              </a:ext>
            </a:extLst>
          </p:cNvPr>
          <p:cNvGrpSpPr/>
          <p:nvPr/>
        </p:nvGrpSpPr>
        <p:grpSpPr>
          <a:xfrm>
            <a:off x="11354285" y="4453407"/>
            <a:ext cx="363967" cy="279698"/>
            <a:chOff x="8052099" y="6068347"/>
            <a:chExt cx="363967" cy="279698"/>
          </a:xfrm>
        </p:grpSpPr>
        <p:cxnSp>
          <p:nvCxnSpPr>
            <p:cNvPr id="65" name="Straight Connector 64">
              <a:extLst>
                <a:ext uri="{FF2B5EF4-FFF2-40B4-BE49-F238E27FC236}">
                  <a16:creationId xmlns:a16="http://schemas.microsoft.com/office/drawing/2014/main" id="{525A7403-D36D-4842-A9B6-466C6E2E1763}"/>
                </a:ext>
              </a:extLst>
            </p:cNvPr>
            <p:cNvCxnSpPr>
              <a:cxnSpLocks/>
            </p:cNvCxnSpPr>
            <p:nvPr/>
          </p:nvCxnSpPr>
          <p:spPr>
            <a:xfrm>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4A7A5BB-CCD2-44CD-A681-F2F9BF97D00B}"/>
                </a:ext>
              </a:extLst>
            </p:cNvPr>
            <p:cNvCxnSpPr>
              <a:cxnSpLocks/>
            </p:cNvCxnSpPr>
            <p:nvPr/>
          </p:nvCxnSpPr>
          <p:spPr>
            <a:xfrm flipH="1">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F6AAB47-6438-455B-89CC-402ED12D13D3}"/>
                </a:ext>
              </a:extLst>
            </p:cNvPr>
            <p:cNvCxnSpPr>
              <a:cxnSpLocks/>
            </p:cNvCxnSpPr>
            <p:nvPr/>
          </p:nvCxnSpPr>
          <p:spPr>
            <a:xfrm>
              <a:off x="8416066"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E0F84B6-662C-4B8B-9C5C-9A855836BF12}"/>
                </a:ext>
              </a:extLst>
            </p:cNvPr>
            <p:cNvCxnSpPr>
              <a:cxnSpLocks/>
            </p:cNvCxnSpPr>
            <p:nvPr/>
          </p:nvCxnSpPr>
          <p:spPr>
            <a:xfrm>
              <a:off x="8052099"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EAD48670-F147-42E2-A17E-75122B36563D}"/>
              </a:ext>
            </a:extLst>
          </p:cNvPr>
          <p:cNvSpPr txBox="1"/>
          <p:nvPr/>
        </p:nvSpPr>
        <p:spPr>
          <a:xfrm>
            <a:off x="11520121" y="3677788"/>
            <a:ext cx="385042" cy="369332"/>
          </a:xfrm>
          <a:prstGeom prst="rect">
            <a:avLst/>
          </a:prstGeom>
          <a:noFill/>
        </p:spPr>
        <p:txBody>
          <a:bodyPr wrap="none" rtlCol="0">
            <a:spAutoFit/>
          </a:bodyPr>
          <a:lstStyle/>
          <a:p>
            <a:r>
              <a:rPr lang="nb-NO" dirty="0"/>
              <a:t>u</a:t>
            </a:r>
            <a:r>
              <a:rPr lang="nb-NO" baseline="-25000" dirty="0"/>
              <a:t>2</a:t>
            </a:r>
          </a:p>
        </p:txBody>
      </p:sp>
      <p:sp>
        <p:nvSpPr>
          <p:cNvPr id="62" name="Oval 61">
            <a:extLst>
              <a:ext uri="{FF2B5EF4-FFF2-40B4-BE49-F238E27FC236}">
                <a16:creationId xmlns:a16="http://schemas.microsoft.com/office/drawing/2014/main" id="{52B9B42C-6E0B-423A-8753-637162C3215B}"/>
              </a:ext>
            </a:extLst>
          </p:cNvPr>
          <p:cNvSpPr/>
          <p:nvPr/>
        </p:nvSpPr>
        <p:spPr>
          <a:xfrm>
            <a:off x="8304639" y="1142100"/>
            <a:ext cx="3049646" cy="13542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4400" dirty="0"/>
              <a:t>TC</a:t>
            </a:r>
          </a:p>
          <a:p>
            <a:pPr algn="ctr"/>
            <a:r>
              <a:rPr lang="nb-NO" dirty="0"/>
              <a:t>Using Input-input </a:t>
            </a:r>
            <a:r>
              <a:rPr lang="nb-NO" dirty="0" err="1"/>
              <a:t>switching</a:t>
            </a:r>
            <a:r>
              <a:rPr lang="nb-NO" dirty="0"/>
              <a:t> </a:t>
            </a:r>
          </a:p>
        </p:txBody>
      </p:sp>
      <p:grpSp>
        <p:nvGrpSpPr>
          <p:cNvPr id="78" name="Group 77">
            <a:extLst>
              <a:ext uri="{FF2B5EF4-FFF2-40B4-BE49-F238E27FC236}">
                <a16:creationId xmlns:a16="http://schemas.microsoft.com/office/drawing/2014/main" id="{20876161-C6D5-4DBB-AB74-1DF3C7D31C9C}"/>
              </a:ext>
            </a:extLst>
          </p:cNvPr>
          <p:cNvGrpSpPr/>
          <p:nvPr/>
        </p:nvGrpSpPr>
        <p:grpSpPr>
          <a:xfrm>
            <a:off x="11354285" y="4464424"/>
            <a:ext cx="363967" cy="279698"/>
            <a:chOff x="8052099" y="6068347"/>
            <a:chExt cx="363967" cy="279698"/>
          </a:xfrm>
        </p:grpSpPr>
        <p:cxnSp>
          <p:nvCxnSpPr>
            <p:cNvPr id="79" name="Straight Connector 78">
              <a:extLst>
                <a:ext uri="{FF2B5EF4-FFF2-40B4-BE49-F238E27FC236}">
                  <a16:creationId xmlns:a16="http://schemas.microsoft.com/office/drawing/2014/main" id="{C564E8BC-904E-4916-AFB7-0E69134CF37C}"/>
                </a:ext>
              </a:extLst>
            </p:cNvPr>
            <p:cNvCxnSpPr>
              <a:cxnSpLocks/>
            </p:cNvCxnSpPr>
            <p:nvPr/>
          </p:nvCxnSpPr>
          <p:spPr>
            <a:xfrm>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6F8E7B1-CEDA-42C6-B59D-0723903A9633}"/>
                </a:ext>
              </a:extLst>
            </p:cNvPr>
            <p:cNvCxnSpPr>
              <a:cxnSpLocks/>
            </p:cNvCxnSpPr>
            <p:nvPr/>
          </p:nvCxnSpPr>
          <p:spPr>
            <a:xfrm flipH="1">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66FC721-C401-492C-BC66-9F40F6411D1D}"/>
                </a:ext>
              </a:extLst>
            </p:cNvPr>
            <p:cNvCxnSpPr>
              <a:cxnSpLocks/>
            </p:cNvCxnSpPr>
            <p:nvPr/>
          </p:nvCxnSpPr>
          <p:spPr>
            <a:xfrm>
              <a:off x="8416066"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5EB3CE2-8766-4724-B935-D0BEB30E2CBD}"/>
                </a:ext>
              </a:extLst>
            </p:cNvPr>
            <p:cNvCxnSpPr>
              <a:cxnSpLocks/>
            </p:cNvCxnSpPr>
            <p:nvPr/>
          </p:nvCxnSpPr>
          <p:spPr>
            <a:xfrm>
              <a:off x="8052099"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TextBox 96">
            <a:extLst>
              <a:ext uri="{FF2B5EF4-FFF2-40B4-BE49-F238E27FC236}">
                <a16:creationId xmlns:a16="http://schemas.microsoft.com/office/drawing/2014/main" id="{C69E6BF7-2E56-44DA-8E48-2FCAC3D17187}"/>
              </a:ext>
            </a:extLst>
          </p:cNvPr>
          <p:cNvSpPr txBox="1"/>
          <p:nvPr/>
        </p:nvSpPr>
        <p:spPr>
          <a:xfrm>
            <a:off x="348706" y="2570025"/>
            <a:ext cx="4316406" cy="3416320"/>
          </a:xfrm>
          <a:prstGeom prst="rect">
            <a:avLst/>
          </a:prstGeom>
          <a:noFill/>
        </p:spPr>
        <p:txBody>
          <a:bodyPr wrap="square" rtlCol="0">
            <a:spAutoFit/>
          </a:bodyPr>
          <a:lstStyle/>
          <a:p>
            <a:r>
              <a:rPr lang="nb-NO" dirty="0"/>
              <a:t>Inputs (MV)</a:t>
            </a:r>
          </a:p>
          <a:p>
            <a:r>
              <a:rPr lang="nb-NO" dirty="0"/>
              <a:t>      u = </a:t>
            </a:r>
            <a:r>
              <a:rPr lang="nb-NO" dirty="0" err="1"/>
              <a:t>Fuel</a:t>
            </a:r>
            <a:r>
              <a:rPr lang="nb-NO" dirty="0"/>
              <a:t> gas </a:t>
            </a:r>
            <a:r>
              <a:rPr lang="nb-NO" dirty="0" err="1"/>
              <a:t>flowrate</a:t>
            </a:r>
            <a:endParaRPr lang="nb-NO" dirty="0"/>
          </a:p>
          <a:p>
            <a:r>
              <a:rPr lang="nb-NO" dirty="0"/>
              <a:t>      </a:t>
            </a:r>
            <a:r>
              <a:rPr lang="nb-NO" dirty="0">
                <a:solidFill>
                  <a:srgbClr val="FF0000"/>
                </a:solidFill>
                <a:highlight>
                  <a:srgbClr val="FFFF00"/>
                </a:highlight>
              </a:rPr>
              <a:t>u2 = Process </a:t>
            </a:r>
            <a:r>
              <a:rPr lang="nb-NO" dirty="0" err="1">
                <a:solidFill>
                  <a:srgbClr val="FF0000"/>
                </a:solidFill>
                <a:highlight>
                  <a:srgbClr val="FFFF00"/>
                </a:highlight>
              </a:rPr>
              <a:t>flowrate</a:t>
            </a:r>
            <a:endParaRPr lang="nb-NO" dirty="0">
              <a:solidFill>
                <a:srgbClr val="FF0000"/>
              </a:solidFill>
              <a:highlight>
                <a:srgbClr val="FFFF00"/>
              </a:highlight>
            </a:endParaRPr>
          </a:p>
          <a:p>
            <a:r>
              <a:rPr lang="nb-NO" dirty="0"/>
              <a:t>Output (CV)</a:t>
            </a:r>
          </a:p>
          <a:p>
            <a:r>
              <a:rPr lang="nb-NO" dirty="0"/>
              <a:t>      y</a:t>
            </a:r>
            <a:r>
              <a:rPr lang="nb-NO" baseline="-25000" dirty="0"/>
              <a:t>1</a:t>
            </a:r>
            <a:r>
              <a:rPr lang="nb-NO" dirty="0"/>
              <a:t> = </a:t>
            </a:r>
            <a:r>
              <a:rPr lang="nb-NO" dirty="0" err="1"/>
              <a:t>process</a:t>
            </a:r>
            <a:r>
              <a:rPr lang="nb-NO" dirty="0"/>
              <a:t> </a:t>
            </a:r>
            <a:r>
              <a:rPr lang="nb-NO" dirty="0" err="1"/>
              <a:t>temperature</a:t>
            </a:r>
            <a:r>
              <a:rPr lang="nb-NO" dirty="0"/>
              <a:t> </a:t>
            </a:r>
          </a:p>
          <a:p>
            <a:r>
              <a:rPr lang="nb-NO" dirty="0"/>
              <a:t>             (</a:t>
            </a:r>
            <a:r>
              <a:rPr lang="nb-NO" dirty="0" err="1"/>
              <a:t>with</a:t>
            </a:r>
            <a:r>
              <a:rPr lang="nb-NO" dirty="0"/>
              <a:t> </a:t>
            </a:r>
            <a:r>
              <a:rPr lang="nb-NO" dirty="0" err="1"/>
              <a:t>desired</a:t>
            </a:r>
            <a:r>
              <a:rPr lang="nb-NO" dirty="0"/>
              <a:t> setpoint)</a:t>
            </a:r>
          </a:p>
          <a:p>
            <a:endParaRPr lang="nb-NO" dirty="0"/>
          </a:p>
          <a:p>
            <a:endParaRPr lang="nb-NO" dirty="0"/>
          </a:p>
          <a:p>
            <a:endParaRPr lang="nb-NO" dirty="0">
              <a:highlight>
                <a:srgbClr val="FFFF00"/>
              </a:highlight>
            </a:endParaRPr>
          </a:p>
          <a:p>
            <a:endParaRPr lang="nb-NO" dirty="0"/>
          </a:p>
          <a:p>
            <a:endParaRPr lang="nb-NO" dirty="0"/>
          </a:p>
          <a:p>
            <a:endParaRPr lang="nb-NO" dirty="0"/>
          </a:p>
        </p:txBody>
      </p:sp>
      <p:sp>
        <p:nvSpPr>
          <p:cNvPr id="98" name="TextBox 97">
            <a:extLst>
              <a:ext uri="{FF2B5EF4-FFF2-40B4-BE49-F238E27FC236}">
                <a16:creationId xmlns:a16="http://schemas.microsoft.com/office/drawing/2014/main" id="{8B2B19C0-0FA5-43B8-828A-5C26380F9DBD}"/>
              </a:ext>
            </a:extLst>
          </p:cNvPr>
          <p:cNvSpPr txBox="1"/>
          <p:nvPr/>
        </p:nvSpPr>
        <p:spPr>
          <a:xfrm>
            <a:off x="276004" y="4448346"/>
            <a:ext cx="4146457" cy="1384995"/>
          </a:xfrm>
          <a:prstGeom prst="rect">
            <a:avLst/>
          </a:prstGeom>
          <a:noFill/>
        </p:spPr>
        <p:txBody>
          <a:bodyPr wrap="square" rtlCol="0">
            <a:spAutoFit/>
          </a:bodyPr>
          <a:lstStyle/>
          <a:p>
            <a:r>
              <a:rPr lang="nb-NO" sz="1400" b="1" dirty="0"/>
              <a:t>Note: Standard Split Range Control (Alt. 1) is not </a:t>
            </a:r>
            <a:r>
              <a:rPr lang="nb-NO" sz="1400" b="1" dirty="0" err="1"/>
              <a:t>good</a:t>
            </a:r>
            <a:r>
              <a:rPr lang="nb-NO" sz="1400" b="1" dirty="0"/>
              <a:t> </a:t>
            </a:r>
            <a:r>
              <a:rPr lang="nb-NO" sz="1400" b="1" dirty="0" err="1"/>
              <a:t>here</a:t>
            </a:r>
            <a:r>
              <a:rPr lang="nb-NO" sz="1400" b="1" dirty="0"/>
              <a:t>.</a:t>
            </a:r>
          </a:p>
          <a:p>
            <a:r>
              <a:rPr lang="nb-NO" sz="1400" dirty="0" err="1"/>
              <a:t>Could</a:t>
            </a:r>
            <a:r>
              <a:rPr lang="nb-NO" sz="1400" dirty="0"/>
              <a:t> be </a:t>
            </a:r>
            <a:r>
              <a:rPr lang="nb-NO" sz="1400" dirty="0" err="1"/>
              <a:t>two</a:t>
            </a:r>
            <a:r>
              <a:rPr lang="nb-NO" sz="1400" dirty="0"/>
              <a:t> </a:t>
            </a:r>
            <a:r>
              <a:rPr lang="nb-NO" sz="1400" dirty="0" err="1"/>
              <a:t>reasons</a:t>
            </a:r>
            <a:r>
              <a:rPr lang="nb-NO" sz="1400" dirty="0"/>
              <a:t> for </a:t>
            </a:r>
            <a:r>
              <a:rPr lang="nb-NO" sz="1400" dirty="0" err="1"/>
              <a:t>too</a:t>
            </a:r>
            <a:r>
              <a:rPr lang="nb-NO" sz="1400" dirty="0"/>
              <a:t> </a:t>
            </a:r>
            <a:r>
              <a:rPr lang="nb-NO" sz="1400" dirty="0" err="1"/>
              <a:t>little</a:t>
            </a:r>
            <a:r>
              <a:rPr lang="nb-NO" sz="1400" dirty="0"/>
              <a:t> </a:t>
            </a:r>
            <a:r>
              <a:rPr lang="nb-NO" sz="1400" dirty="0" err="1"/>
              <a:t>fuel</a:t>
            </a:r>
            <a:endParaRPr lang="nb-NO" sz="1400" dirty="0"/>
          </a:p>
          <a:p>
            <a:pPr marL="742950" lvl="1" indent="-285750">
              <a:buFont typeface="Arial" panose="020B0604020202020204" pitchFamily="34" charset="0"/>
              <a:buChar char="•"/>
            </a:pPr>
            <a:r>
              <a:rPr lang="nb-NO" sz="1400" dirty="0" err="1"/>
              <a:t>Fuel</a:t>
            </a:r>
            <a:r>
              <a:rPr lang="nb-NO" sz="1400" dirty="0"/>
              <a:t> is </a:t>
            </a:r>
            <a:r>
              <a:rPr lang="nb-NO" sz="1400" dirty="0" err="1"/>
              <a:t>cut</a:t>
            </a:r>
            <a:r>
              <a:rPr lang="nb-NO" sz="1400" dirty="0"/>
              <a:t> back by </a:t>
            </a:r>
            <a:r>
              <a:rPr lang="nb-NO" sz="1400" dirty="0" err="1"/>
              <a:t>override</a:t>
            </a:r>
            <a:r>
              <a:rPr lang="nb-NO" sz="1400" dirty="0"/>
              <a:t> (</a:t>
            </a:r>
            <a:r>
              <a:rPr lang="nb-NO" sz="1400" dirty="0" err="1"/>
              <a:t>safety</a:t>
            </a:r>
            <a:r>
              <a:rPr lang="nb-NO" sz="1400" dirty="0"/>
              <a:t>)</a:t>
            </a:r>
          </a:p>
          <a:p>
            <a:pPr marL="742950" lvl="1" indent="-285750">
              <a:buFont typeface="Arial" panose="020B0604020202020204" pitchFamily="34" charset="0"/>
              <a:buChar char="•"/>
            </a:pPr>
            <a:r>
              <a:rPr lang="nb-NO" sz="1400" dirty="0" err="1"/>
              <a:t>Fuel</a:t>
            </a:r>
            <a:r>
              <a:rPr lang="nb-NO" sz="1400" dirty="0"/>
              <a:t> at </a:t>
            </a:r>
            <a:r>
              <a:rPr lang="nb-NO" sz="1400" dirty="0" err="1"/>
              <a:t>max</a:t>
            </a:r>
            <a:r>
              <a:rPr lang="nb-NO" sz="1400" dirty="0"/>
              <a:t>, </a:t>
            </a:r>
          </a:p>
          <a:p>
            <a:r>
              <a:rPr lang="nb-NO" sz="1400" dirty="0"/>
              <a:t>So </a:t>
            </a:r>
            <a:r>
              <a:rPr lang="nb-NO" sz="1400" dirty="0" err="1"/>
              <a:t>don’t</a:t>
            </a:r>
            <a:r>
              <a:rPr lang="nb-NO" sz="1400" dirty="0"/>
              <a:t> </a:t>
            </a:r>
            <a:r>
              <a:rPr lang="nb-NO" sz="1400" dirty="0" err="1"/>
              <a:t>know</a:t>
            </a:r>
            <a:r>
              <a:rPr lang="nb-NO" sz="1400" dirty="0"/>
              <a:t> limit for MV1 to </a:t>
            </a:r>
            <a:r>
              <a:rPr lang="nb-NO" sz="1400" dirty="0" err="1"/>
              <a:t>use</a:t>
            </a:r>
            <a:r>
              <a:rPr lang="nb-NO" sz="1400" dirty="0"/>
              <a:t> in SRC-</a:t>
            </a:r>
            <a:r>
              <a:rPr lang="nb-NO" sz="1400" dirty="0" err="1"/>
              <a:t>block</a:t>
            </a:r>
            <a:r>
              <a:rPr lang="nb-NO" sz="1400" dirty="0"/>
              <a:t>.</a:t>
            </a:r>
            <a:endParaRPr lang="nb-NO" dirty="0"/>
          </a:p>
        </p:txBody>
      </p:sp>
      <p:sp>
        <p:nvSpPr>
          <p:cNvPr id="92" name="TextBox 91">
            <a:extLst>
              <a:ext uri="{FF2B5EF4-FFF2-40B4-BE49-F238E27FC236}">
                <a16:creationId xmlns:a16="http://schemas.microsoft.com/office/drawing/2014/main" id="{68AA64F7-8FE1-4B9D-9997-C58F177E0999}"/>
              </a:ext>
            </a:extLst>
          </p:cNvPr>
          <p:cNvSpPr txBox="1"/>
          <p:nvPr/>
        </p:nvSpPr>
        <p:spPr>
          <a:xfrm>
            <a:off x="-139150" y="-38879"/>
            <a:ext cx="2697149" cy="646331"/>
          </a:xfrm>
          <a:prstGeom prst="rect">
            <a:avLst/>
          </a:prstGeom>
          <a:noFill/>
        </p:spPr>
        <p:txBody>
          <a:bodyPr wrap="none" rtlCol="0">
            <a:spAutoFit/>
          </a:bodyPr>
          <a:lstStyle/>
          <a:p>
            <a:r>
              <a:rPr lang="nb-NO" dirty="0" err="1">
                <a:highlight>
                  <a:srgbClr val="FFFF00"/>
                </a:highlight>
              </a:rPr>
              <a:t>Complex</a:t>
            </a:r>
            <a:r>
              <a:rPr lang="nb-NO" dirty="0">
                <a:highlight>
                  <a:srgbClr val="FFFF00"/>
                </a:highlight>
              </a:rPr>
              <a:t> CV-MV </a:t>
            </a:r>
            <a:r>
              <a:rPr lang="nb-NO" dirty="0" err="1">
                <a:highlight>
                  <a:srgbClr val="FFFF00"/>
                </a:highlight>
              </a:rPr>
              <a:t>switching</a:t>
            </a:r>
            <a:r>
              <a:rPr lang="nb-NO" dirty="0">
                <a:highlight>
                  <a:srgbClr val="FFFF00"/>
                </a:highlight>
              </a:rPr>
              <a:t> </a:t>
            </a:r>
          </a:p>
          <a:p>
            <a:endParaRPr lang="nb-NO" dirty="0"/>
          </a:p>
        </p:txBody>
      </p:sp>
      <p:sp>
        <p:nvSpPr>
          <p:cNvPr id="94" name="TextBox 93">
            <a:extLst>
              <a:ext uri="{FF2B5EF4-FFF2-40B4-BE49-F238E27FC236}">
                <a16:creationId xmlns:a16="http://schemas.microsoft.com/office/drawing/2014/main" id="{AE3BB2CC-9CE3-4699-B14D-6C6E41663CD6}"/>
              </a:ext>
            </a:extLst>
          </p:cNvPr>
          <p:cNvSpPr txBox="1"/>
          <p:nvPr/>
        </p:nvSpPr>
        <p:spPr>
          <a:xfrm>
            <a:off x="8064086" y="5839736"/>
            <a:ext cx="2958054" cy="523220"/>
          </a:xfrm>
          <a:prstGeom prst="rect">
            <a:avLst/>
          </a:prstGeom>
          <a:noFill/>
        </p:spPr>
        <p:txBody>
          <a:bodyPr wrap="none" rtlCol="0">
            <a:spAutoFit/>
          </a:bodyPr>
          <a:lstStyle/>
          <a:p>
            <a:r>
              <a:rPr lang="nb-NO" sz="1400" dirty="0"/>
              <a:t>u = input = manipulated variable (MV)</a:t>
            </a:r>
          </a:p>
          <a:p>
            <a:r>
              <a:rPr lang="nb-NO" sz="1400" dirty="0"/>
              <a:t>y = output = </a:t>
            </a:r>
            <a:r>
              <a:rPr lang="nb-NO" sz="1400" dirty="0" err="1"/>
              <a:t>controlled</a:t>
            </a:r>
            <a:r>
              <a:rPr lang="nb-NO" sz="1400" dirty="0"/>
              <a:t> variable (CV)</a:t>
            </a:r>
          </a:p>
        </p:txBody>
      </p:sp>
      <p:sp>
        <p:nvSpPr>
          <p:cNvPr id="95" name="Oval 40">
            <a:extLst>
              <a:ext uri="{FF2B5EF4-FFF2-40B4-BE49-F238E27FC236}">
                <a16:creationId xmlns:a16="http://schemas.microsoft.com/office/drawing/2014/main" id="{40BCF52A-F02E-4636-8B10-98F8DCFE8E55}"/>
              </a:ext>
            </a:extLst>
          </p:cNvPr>
          <p:cNvSpPr>
            <a:spLocks noChangeArrowheads="1"/>
          </p:cNvSpPr>
          <p:nvPr/>
        </p:nvSpPr>
        <p:spPr bwMode="auto">
          <a:xfrm>
            <a:off x="4895142" y="2264624"/>
            <a:ext cx="677732" cy="707574"/>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solidFill>
                  <a:srgbClr val="FF0000"/>
                </a:solidFill>
              </a:rPr>
              <a:t>MIN</a:t>
            </a:r>
          </a:p>
        </p:txBody>
      </p:sp>
      <p:cxnSp>
        <p:nvCxnSpPr>
          <p:cNvPr id="71" name="Straight Arrow Connector 70">
            <a:extLst>
              <a:ext uri="{FF2B5EF4-FFF2-40B4-BE49-F238E27FC236}">
                <a16:creationId xmlns:a16="http://schemas.microsoft.com/office/drawing/2014/main" id="{EB738525-F28C-4C56-BD93-E5D771C4C5B4}"/>
              </a:ext>
            </a:extLst>
          </p:cNvPr>
          <p:cNvCxnSpPr>
            <a:cxnSpLocks/>
          </p:cNvCxnSpPr>
          <p:nvPr/>
        </p:nvCxnSpPr>
        <p:spPr>
          <a:xfrm>
            <a:off x="11445463" y="2103988"/>
            <a:ext cx="90517" cy="24954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 name="Title 1">
            <a:extLst>
              <a:ext uri="{FF2B5EF4-FFF2-40B4-BE49-F238E27FC236}">
                <a16:creationId xmlns:a16="http://schemas.microsoft.com/office/drawing/2014/main" id="{C89D2758-3B37-4507-A5C3-63CFCABDE5EE}"/>
              </a:ext>
            </a:extLst>
          </p:cNvPr>
          <p:cNvSpPr>
            <a:spLocks noGrp="1"/>
          </p:cNvSpPr>
          <p:nvPr>
            <p:ph type="title"/>
          </p:nvPr>
        </p:nvSpPr>
        <p:spPr>
          <a:xfrm>
            <a:off x="576259" y="93586"/>
            <a:ext cx="10972800" cy="1094253"/>
          </a:xfrm>
        </p:spPr>
        <p:txBody>
          <a:bodyPr>
            <a:normAutofit fontScale="90000"/>
          </a:bodyPr>
          <a:lstStyle/>
          <a:p>
            <a:r>
              <a:rPr lang="nb-NO" dirty="0" err="1"/>
              <a:t>Cannot</a:t>
            </a:r>
            <a:r>
              <a:rPr lang="nb-NO" dirty="0"/>
              <a:t> </a:t>
            </a:r>
            <a:r>
              <a:rPr lang="nb-NO" dirty="0" err="1"/>
              <a:t>give</a:t>
            </a:r>
            <a:r>
              <a:rPr lang="nb-NO" dirty="0"/>
              <a:t> up controlling T</a:t>
            </a:r>
            <a:r>
              <a:rPr lang="nb-NO" baseline="-25000" dirty="0"/>
              <a:t>1</a:t>
            </a:r>
            <a:br>
              <a:rPr lang="nb-NO" dirty="0"/>
            </a:br>
            <a:r>
              <a:rPr lang="nb-NO" sz="3600" dirty="0"/>
              <a:t>Solution: </a:t>
            </a:r>
            <a:r>
              <a:rPr lang="nb-NO" sz="3600" dirty="0" err="1"/>
              <a:t>Cut</a:t>
            </a:r>
            <a:r>
              <a:rPr lang="nb-NO" sz="3600" dirty="0"/>
              <a:t> back </a:t>
            </a:r>
            <a:r>
              <a:rPr lang="nb-NO" sz="3600" dirty="0" err="1"/>
              <a:t>on</a:t>
            </a:r>
            <a:r>
              <a:rPr lang="nb-NO" sz="3600" dirty="0"/>
              <a:t> </a:t>
            </a:r>
            <a:r>
              <a:rPr lang="nb-NO" sz="3600" dirty="0" err="1"/>
              <a:t>process</a:t>
            </a:r>
            <a:r>
              <a:rPr lang="nb-NO" sz="3600" dirty="0"/>
              <a:t> </a:t>
            </a:r>
            <a:r>
              <a:rPr lang="nb-NO" sz="3600" dirty="0" err="1"/>
              <a:t>feed</a:t>
            </a:r>
            <a:r>
              <a:rPr lang="nb-NO" sz="3600" dirty="0"/>
              <a:t> (u</a:t>
            </a:r>
            <a:r>
              <a:rPr lang="nb-NO" sz="3600" baseline="-25000" dirty="0"/>
              <a:t>2</a:t>
            </a:r>
            <a:r>
              <a:rPr lang="nb-NO" sz="3600" dirty="0"/>
              <a:t>) </a:t>
            </a:r>
            <a:r>
              <a:rPr lang="nb-NO" sz="3600" dirty="0" err="1"/>
              <a:t>when</a:t>
            </a:r>
            <a:r>
              <a:rPr lang="nb-NO" sz="3600" dirty="0"/>
              <a:t> T</a:t>
            </a:r>
            <a:r>
              <a:rPr lang="nb-NO" sz="3600" baseline="-25000" dirty="0"/>
              <a:t>1</a:t>
            </a:r>
            <a:r>
              <a:rPr lang="nb-NO" sz="3600" dirty="0"/>
              <a:t> drops </a:t>
            </a:r>
            <a:r>
              <a:rPr lang="nb-NO" sz="3600" dirty="0" err="1"/>
              <a:t>too</a:t>
            </a:r>
            <a:r>
              <a:rPr lang="nb-NO" sz="3600" dirty="0"/>
              <a:t> </a:t>
            </a:r>
            <a:r>
              <a:rPr lang="nb-NO" sz="3600" dirty="0" err="1"/>
              <a:t>low</a:t>
            </a:r>
            <a:endParaRPr lang="nb-NO" dirty="0"/>
          </a:p>
        </p:txBody>
      </p:sp>
    </p:spTree>
    <p:extLst>
      <p:ext uri="{BB962C8B-B14F-4D97-AF65-F5344CB8AC3E}">
        <p14:creationId xmlns:p14="http://schemas.microsoft.com/office/powerpoint/2010/main" val="11233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9536-007E-4D31-BED8-EB9EEAA1E1C1}"/>
              </a:ext>
            </a:extLst>
          </p:cNvPr>
          <p:cNvSpPr>
            <a:spLocks noGrp="1"/>
          </p:cNvSpPr>
          <p:nvPr>
            <p:ph type="title"/>
          </p:nvPr>
        </p:nvSpPr>
        <p:spPr>
          <a:xfrm>
            <a:off x="576259" y="84061"/>
            <a:ext cx="10972800" cy="1094253"/>
          </a:xfrm>
        </p:spPr>
        <p:txBody>
          <a:bodyPr>
            <a:normAutofit/>
          </a:bodyPr>
          <a:lstStyle/>
          <a:p>
            <a:r>
              <a:rPr lang="nb-NO" dirty="0" err="1"/>
              <a:t>Use</a:t>
            </a:r>
            <a:r>
              <a:rPr lang="nb-NO" dirty="0"/>
              <a:t> Alt. 2: </a:t>
            </a:r>
            <a:r>
              <a:rPr lang="nb-NO" dirty="0" err="1"/>
              <a:t>Two</a:t>
            </a:r>
            <a:r>
              <a:rPr lang="nb-NO" dirty="0"/>
              <a:t> </a:t>
            </a:r>
            <a:r>
              <a:rPr lang="nb-NO" dirty="0" err="1"/>
              <a:t>controllers</a:t>
            </a:r>
            <a:endParaRPr lang="nb-NO" dirty="0"/>
          </a:p>
        </p:txBody>
      </p:sp>
      <p:cxnSp>
        <p:nvCxnSpPr>
          <p:cNvPr id="5" name="Straight Connector 4">
            <a:extLst>
              <a:ext uri="{FF2B5EF4-FFF2-40B4-BE49-F238E27FC236}">
                <a16:creationId xmlns:a16="http://schemas.microsoft.com/office/drawing/2014/main" id="{7B1E7504-98E1-490B-B6E9-B18723E00EE5}"/>
              </a:ext>
            </a:extLst>
          </p:cNvPr>
          <p:cNvCxnSpPr/>
          <p:nvPr/>
        </p:nvCxnSpPr>
        <p:spPr>
          <a:xfrm>
            <a:off x="5884442" y="3119718"/>
            <a:ext cx="301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B844A2B-0769-4603-BAD6-846617F28916}"/>
              </a:ext>
            </a:extLst>
          </p:cNvPr>
          <p:cNvCxnSpPr>
            <a:cxnSpLocks/>
          </p:cNvCxnSpPr>
          <p:nvPr/>
        </p:nvCxnSpPr>
        <p:spPr>
          <a:xfrm>
            <a:off x="5884442" y="5637007"/>
            <a:ext cx="17642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F3590D-B241-4F63-B11E-42C6EC4DE880}"/>
              </a:ext>
            </a:extLst>
          </p:cNvPr>
          <p:cNvCxnSpPr>
            <a:cxnSpLocks/>
          </p:cNvCxnSpPr>
          <p:nvPr/>
        </p:nvCxnSpPr>
        <p:spPr>
          <a:xfrm>
            <a:off x="7648696" y="4048462"/>
            <a:ext cx="12478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F4BE80-E967-4501-8267-CED365D2C27E}"/>
              </a:ext>
            </a:extLst>
          </p:cNvPr>
          <p:cNvCxnSpPr>
            <a:cxnSpLocks/>
          </p:cNvCxnSpPr>
          <p:nvPr/>
        </p:nvCxnSpPr>
        <p:spPr>
          <a:xfrm>
            <a:off x="7648696" y="4048462"/>
            <a:ext cx="0" cy="1588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C6E6AF-0362-4D9B-ABBE-2ACF12A8B47C}"/>
              </a:ext>
            </a:extLst>
          </p:cNvPr>
          <p:cNvCxnSpPr>
            <a:cxnSpLocks/>
          </p:cNvCxnSpPr>
          <p:nvPr/>
        </p:nvCxnSpPr>
        <p:spPr>
          <a:xfrm>
            <a:off x="8896583" y="3119718"/>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D8DBA2C-E1BD-4A33-AD4A-3711CBC1738E}"/>
              </a:ext>
            </a:extLst>
          </p:cNvPr>
          <p:cNvCxnSpPr>
            <a:cxnSpLocks/>
          </p:cNvCxnSpPr>
          <p:nvPr/>
        </p:nvCxnSpPr>
        <p:spPr>
          <a:xfrm>
            <a:off x="4399887" y="5409303"/>
            <a:ext cx="1486348"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3937FC09-2E51-41D5-AAD6-4342C62906D0}"/>
              </a:ext>
            </a:extLst>
          </p:cNvPr>
          <p:cNvSpPr/>
          <p:nvPr/>
        </p:nvSpPr>
        <p:spPr>
          <a:xfrm rot="1849197">
            <a:off x="5988706" y="4853947"/>
            <a:ext cx="333487" cy="645640"/>
          </a:xfrm>
          <a:custGeom>
            <a:avLst/>
            <a:gdLst>
              <a:gd name="connsiteX0" fmla="*/ 107576 w 333487"/>
              <a:gd name="connsiteY0" fmla="*/ 645487 h 645640"/>
              <a:gd name="connsiteX1" fmla="*/ 172122 w 333487"/>
              <a:gd name="connsiteY1" fmla="*/ 548669 h 645640"/>
              <a:gd name="connsiteX2" fmla="*/ 225910 w 333487"/>
              <a:gd name="connsiteY2" fmla="*/ 494880 h 645640"/>
              <a:gd name="connsiteX3" fmla="*/ 247426 w 333487"/>
              <a:gd name="connsiteY3" fmla="*/ 462607 h 645640"/>
              <a:gd name="connsiteX4" fmla="*/ 279699 w 333487"/>
              <a:gd name="connsiteY4" fmla="*/ 419577 h 645640"/>
              <a:gd name="connsiteX5" fmla="*/ 311972 w 333487"/>
              <a:gd name="connsiteY5" fmla="*/ 365789 h 645640"/>
              <a:gd name="connsiteX6" fmla="*/ 333487 w 333487"/>
              <a:gd name="connsiteY6" fmla="*/ 301243 h 645640"/>
              <a:gd name="connsiteX7" fmla="*/ 290456 w 333487"/>
              <a:gd name="connsiteY7" fmla="*/ 139878 h 645640"/>
              <a:gd name="connsiteX8" fmla="*/ 258183 w 333487"/>
              <a:gd name="connsiteY8" fmla="*/ 129120 h 645640"/>
              <a:gd name="connsiteX9" fmla="*/ 225910 w 333487"/>
              <a:gd name="connsiteY9" fmla="*/ 96847 h 645640"/>
              <a:gd name="connsiteX10" fmla="*/ 193638 w 333487"/>
              <a:gd name="connsiteY10" fmla="*/ 86090 h 645640"/>
              <a:gd name="connsiteX11" fmla="*/ 161365 w 333487"/>
              <a:gd name="connsiteY11" fmla="*/ 64574 h 645640"/>
              <a:gd name="connsiteX12" fmla="*/ 107576 w 333487"/>
              <a:gd name="connsiteY12" fmla="*/ 10786 h 645640"/>
              <a:gd name="connsiteX13" fmla="*/ 32273 w 333487"/>
              <a:gd name="connsiteY13" fmla="*/ 86090 h 645640"/>
              <a:gd name="connsiteX14" fmla="*/ 0 w 333487"/>
              <a:gd name="connsiteY14" fmla="*/ 193666 h 645640"/>
              <a:gd name="connsiteX15" fmla="*/ 10758 w 333487"/>
              <a:gd name="connsiteY15" fmla="*/ 430334 h 645640"/>
              <a:gd name="connsiteX16" fmla="*/ 32273 w 333487"/>
              <a:gd name="connsiteY16" fmla="*/ 462607 h 645640"/>
              <a:gd name="connsiteX17" fmla="*/ 86061 w 333487"/>
              <a:gd name="connsiteY17" fmla="*/ 570184 h 645640"/>
              <a:gd name="connsiteX18" fmla="*/ 107576 w 333487"/>
              <a:gd name="connsiteY18" fmla="*/ 645487 h 64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487" h="645640">
                <a:moveTo>
                  <a:pt x="107576" y="645487"/>
                </a:moveTo>
                <a:cubicBezTo>
                  <a:pt x="121920" y="641901"/>
                  <a:pt x="144540" y="579699"/>
                  <a:pt x="172122" y="548669"/>
                </a:cubicBezTo>
                <a:cubicBezTo>
                  <a:pt x="188968" y="529718"/>
                  <a:pt x="211845" y="515977"/>
                  <a:pt x="225910" y="494880"/>
                </a:cubicBezTo>
                <a:cubicBezTo>
                  <a:pt x="233082" y="484122"/>
                  <a:pt x="239911" y="473128"/>
                  <a:pt x="247426" y="462607"/>
                </a:cubicBezTo>
                <a:cubicBezTo>
                  <a:pt x="257847" y="448017"/>
                  <a:pt x="269754" y="434495"/>
                  <a:pt x="279699" y="419577"/>
                </a:cubicBezTo>
                <a:cubicBezTo>
                  <a:pt x="291297" y="402180"/>
                  <a:pt x="303320" y="384824"/>
                  <a:pt x="311972" y="365789"/>
                </a:cubicBezTo>
                <a:cubicBezTo>
                  <a:pt x="321357" y="345143"/>
                  <a:pt x="333487" y="301243"/>
                  <a:pt x="333487" y="301243"/>
                </a:cubicBezTo>
                <a:cubicBezTo>
                  <a:pt x="327136" y="237735"/>
                  <a:pt x="337506" y="186928"/>
                  <a:pt x="290456" y="139878"/>
                </a:cubicBezTo>
                <a:cubicBezTo>
                  <a:pt x="282438" y="131860"/>
                  <a:pt x="268941" y="132706"/>
                  <a:pt x="258183" y="129120"/>
                </a:cubicBezTo>
                <a:cubicBezTo>
                  <a:pt x="247425" y="118362"/>
                  <a:pt x="238569" y="105286"/>
                  <a:pt x="225910" y="96847"/>
                </a:cubicBezTo>
                <a:cubicBezTo>
                  <a:pt x="216475" y="90557"/>
                  <a:pt x="203780" y="91161"/>
                  <a:pt x="193638" y="86090"/>
                </a:cubicBezTo>
                <a:cubicBezTo>
                  <a:pt x="182074" y="80308"/>
                  <a:pt x="172123" y="71746"/>
                  <a:pt x="161365" y="64574"/>
                </a:cubicBezTo>
                <a:cubicBezTo>
                  <a:pt x="136263" y="-10729"/>
                  <a:pt x="161364" y="-7142"/>
                  <a:pt x="107576" y="10786"/>
                </a:cubicBezTo>
                <a:cubicBezTo>
                  <a:pt x="82475" y="35887"/>
                  <a:pt x="39235" y="51281"/>
                  <a:pt x="32273" y="86090"/>
                </a:cubicBezTo>
                <a:cubicBezTo>
                  <a:pt x="17728" y="158813"/>
                  <a:pt x="28306" y="122901"/>
                  <a:pt x="0" y="193666"/>
                </a:cubicBezTo>
                <a:cubicBezTo>
                  <a:pt x="3586" y="272555"/>
                  <a:pt x="1349" y="351926"/>
                  <a:pt x="10758" y="430334"/>
                </a:cubicBezTo>
                <a:cubicBezTo>
                  <a:pt x="12298" y="443171"/>
                  <a:pt x="26491" y="451043"/>
                  <a:pt x="32273" y="462607"/>
                </a:cubicBezTo>
                <a:cubicBezTo>
                  <a:pt x="70931" y="539924"/>
                  <a:pt x="33699" y="495382"/>
                  <a:pt x="86061" y="570184"/>
                </a:cubicBezTo>
                <a:cubicBezTo>
                  <a:pt x="99228" y="588994"/>
                  <a:pt x="93232" y="649073"/>
                  <a:pt x="107576" y="645487"/>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8" name="Straight Connector 17">
            <a:extLst>
              <a:ext uri="{FF2B5EF4-FFF2-40B4-BE49-F238E27FC236}">
                <a16:creationId xmlns:a16="http://schemas.microsoft.com/office/drawing/2014/main" id="{5C357D62-D90F-4BE9-8464-4CA605088629}"/>
              </a:ext>
            </a:extLst>
          </p:cNvPr>
          <p:cNvCxnSpPr>
            <a:cxnSpLocks/>
          </p:cNvCxnSpPr>
          <p:nvPr/>
        </p:nvCxnSpPr>
        <p:spPr>
          <a:xfrm flipH="1">
            <a:off x="5884442" y="3119718"/>
            <a:ext cx="1793" cy="25172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701A76D6-486F-456A-9F2A-3081854ADEE8}"/>
              </a:ext>
            </a:extLst>
          </p:cNvPr>
          <p:cNvGrpSpPr/>
          <p:nvPr/>
        </p:nvGrpSpPr>
        <p:grpSpPr>
          <a:xfrm>
            <a:off x="5063456" y="5269454"/>
            <a:ext cx="363967" cy="279698"/>
            <a:chOff x="8052099" y="6068347"/>
            <a:chExt cx="363967" cy="279698"/>
          </a:xfrm>
        </p:grpSpPr>
        <p:cxnSp>
          <p:nvCxnSpPr>
            <p:cNvPr id="21" name="Straight Connector 20">
              <a:extLst>
                <a:ext uri="{FF2B5EF4-FFF2-40B4-BE49-F238E27FC236}">
                  <a16:creationId xmlns:a16="http://schemas.microsoft.com/office/drawing/2014/main" id="{EA257153-6B7E-4F17-BF1C-221E9C5A44BE}"/>
                </a:ext>
              </a:extLst>
            </p:cNvPr>
            <p:cNvCxnSpPr>
              <a:cxnSpLocks/>
            </p:cNvCxnSpPr>
            <p:nvPr/>
          </p:nvCxnSpPr>
          <p:spPr>
            <a:xfrm>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7BFD1B-591A-4CC0-B220-485FA113E5BA}"/>
                </a:ext>
              </a:extLst>
            </p:cNvPr>
            <p:cNvCxnSpPr>
              <a:cxnSpLocks/>
            </p:cNvCxnSpPr>
            <p:nvPr/>
          </p:nvCxnSpPr>
          <p:spPr>
            <a:xfrm flipH="1">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79404A8-5483-4288-B16D-9928D2A0BCD4}"/>
                </a:ext>
              </a:extLst>
            </p:cNvPr>
            <p:cNvCxnSpPr>
              <a:cxnSpLocks/>
            </p:cNvCxnSpPr>
            <p:nvPr/>
          </p:nvCxnSpPr>
          <p:spPr>
            <a:xfrm>
              <a:off x="8416066"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85C2A9-1A0E-4A55-9FC0-EFF2E8CCFC28}"/>
                </a:ext>
              </a:extLst>
            </p:cNvPr>
            <p:cNvCxnSpPr>
              <a:cxnSpLocks/>
            </p:cNvCxnSpPr>
            <p:nvPr/>
          </p:nvCxnSpPr>
          <p:spPr>
            <a:xfrm>
              <a:off x="8052099"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Flowchart: Connector 31">
            <a:extLst>
              <a:ext uri="{FF2B5EF4-FFF2-40B4-BE49-F238E27FC236}">
                <a16:creationId xmlns:a16="http://schemas.microsoft.com/office/drawing/2014/main" id="{F09D3345-4278-4523-ABF9-ADA9233289E3}"/>
              </a:ext>
            </a:extLst>
          </p:cNvPr>
          <p:cNvSpPr/>
          <p:nvPr/>
        </p:nvSpPr>
        <p:spPr>
          <a:xfrm>
            <a:off x="9296119" y="1802775"/>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TC</a:t>
            </a:r>
          </a:p>
        </p:txBody>
      </p:sp>
      <p:cxnSp>
        <p:nvCxnSpPr>
          <p:cNvPr id="33" name="Straight Connector 32">
            <a:extLst>
              <a:ext uri="{FF2B5EF4-FFF2-40B4-BE49-F238E27FC236}">
                <a16:creationId xmlns:a16="http://schemas.microsoft.com/office/drawing/2014/main" id="{03E8D1FF-020D-42E9-B808-2D2F00B48B88}"/>
              </a:ext>
            </a:extLst>
          </p:cNvPr>
          <p:cNvCxnSpPr>
            <a:cxnSpLocks/>
          </p:cNvCxnSpPr>
          <p:nvPr/>
        </p:nvCxnSpPr>
        <p:spPr>
          <a:xfrm>
            <a:off x="8896583" y="3632499"/>
            <a:ext cx="1486348"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32F8514-C577-45A3-91D9-48436925F13D}"/>
              </a:ext>
            </a:extLst>
          </p:cNvPr>
          <p:cNvSpPr txBox="1"/>
          <p:nvPr/>
        </p:nvSpPr>
        <p:spPr>
          <a:xfrm>
            <a:off x="4758201" y="5539429"/>
            <a:ext cx="1175835" cy="369332"/>
          </a:xfrm>
          <a:prstGeom prst="rect">
            <a:avLst/>
          </a:prstGeom>
          <a:noFill/>
        </p:spPr>
        <p:txBody>
          <a:bodyPr wrap="none" rtlCol="0">
            <a:spAutoFit/>
          </a:bodyPr>
          <a:lstStyle/>
          <a:p>
            <a:r>
              <a:rPr lang="nb-NO" dirty="0"/>
              <a:t>u=</a:t>
            </a:r>
            <a:r>
              <a:rPr lang="nb-NO" dirty="0" err="1"/>
              <a:t>Fuel</a:t>
            </a:r>
            <a:r>
              <a:rPr lang="nb-NO" dirty="0"/>
              <a:t> gas</a:t>
            </a:r>
          </a:p>
        </p:txBody>
      </p:sp>
      <p:sp>
        <p:nvSpPr>
          <p:cNvPr id="35" name="TextBox 34">
            <a:extLst>
              <a:ext uri="{FF2B5EF4-FFF2-40B4-BE49-F238E27FC236}">
                <a16:creationId xmlns:a16="http://schemas.microsoft.com/office/drawing/2014/main" id="{DC6E466E-379B-43F7-8D0C-A9C013FF0BA9}"/>
              </a:ext>
            </a:extLst>
          </p:cNvPr>
          <p:cNvSpPr txBox="1"/>
          <p:nvPr/>
        </p:nvSpPr>
        <p:spPr>
          <a:xfrm>
            <a:off x="9165690" y="3669406"/>
            <a:ext cx="938590" cy="369332"/>
          </a:xfrm>
          <a:prstGeom prst="rect">
            <a:avLst/>
          </a:prstGeom>
          <a:noFill/>
        </p:spPr>
        <p:txBody>
          <a:bodyPr wrap="none" rtlCol="0">
            <a:spAutoFit/>
          </a:bodyPr>
          <a:lstStyle/>
          <a:p>
            <a:r>
              <a:rPr lang="nb-NO" dirty="0"/>
              <a:t>Flue gas</a:t>
            </a:r>
          </a:p>
        </p:txBody>
      </p:sp>
      <p:cxnSp>
        <p:nvCxnSpPr>
          <p:cNvPr id="37" name="Straight Arrow Connector 36">
            <a:extLst>
              <a:ext uri="{FF2B5EF4-FFF2-40B4-BE49-F238E27FC236}">
                <a16:creationId xmlns:a16="http://schemas.microsoft.com/office/drawing/2014/main" id="{9A8CFF39-5486-475B-BE45-768B30643611}"/>
              </a:ext>
            </a:extLst>
          </p:cNvPr>
          <p:cNvCxnSpPr>
            <a:cxnSpLocks/>
            <a:endCxn id="32" idx="4"/>
          </p:cNvCxnSpPr>
          <p:nvPr/>
        </p:nvCxnSpPr>
        <p:spPr>
          <a:xfrm flipV="1">
            <a:off x="9634985" y="2405203"/>
            <a:ext cx="0" cy="3938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70EDAE9-00E2-4ED8-A823-249B19A83E3C}"/>
              </a:ext>
            </a:extLst>
          </p:cNvPr>
          <p:cNvCxnSpPr>
            <a:cxnSpLocks/>
          </p:cNvCxnSpPr>
          <p:nvPr/>
        </p:nvCxnSpPr>
        <p:spPr>
          <a:xfrm>
            <a:off x="5227496" y="2103989"/>
            <a:ext cx="408847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A0C6A9A-6D4B-4AF3-8068-FCE839B2D6EC}"/>
              </a:ext>
            </a:extLst>
          </p:cNvPr>
          <p:cNvCxnSpPr>
            <a:cxnSpLocks/>
          </p:cNvCxnSpPr>
          <p:nvPr/>
        </p:nvCxnSpPr>
        <p:spPr>
          <a:xfrm>
            <a:off x="5225413" y="2103989"/>
            <a:ext cx="3812" cy="32871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867960E-C6E2-4057-B185-05101C0955BA}"/>
              </a:ext>
            </a:extLst>
          </p:cNvPr>
          <p:cNvCxnSpPr>
            <a:cxnSpLocks/>
          </p:cNvCxnSpPr>
          <p:nvPr/>
        </p:nvCxnSpPr>
        <p:spPr>
          <a:xfrm flipV="1">
            <a:off x="8477035" y="3429000"/>
            <a:ext cx="0" cy="1175273"/>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B18F822-8119-4D58-9BDE-531ED63AC6DB}"/>
              </a:ext>
            </a:extLst>
          </p:cNvPr>
          <p:cNvCxnSpPr>
            <a:cxnSpLocks/>
          </p:cNvCxnSpPr>
          <p:nvPr/>
        </p:nvCxnSpPr>
        <p:spPr>
          <a:xfrm>
            <a:off x="8477035" y="4604273"/>
            <a:ext cx="35625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B1C9660-6401-4798-9D09-89B2FDB9AF5B}"/>
              </a:ext>
            </a:extLst>
          </p:cNvPr>
          <p:cNvSpPr txBox="1"/>
          <p:nvPr/>
        </p:nvSpPr>
        <p:spPr>
          <a:xfrm>
            <a:off x="9015762" y="4629439"/>
            <a:ext cx="1367169" cy="369332"/>
          </a:xfrm>
          <a:prstGeom prst="rect">
            <a:avLst/>
          </a:prstGeom>
          <a:noFill/>
        </p:spPr>
        <p:txBody>
          <a:bodyPr wrap="none" rtlCol="0">
            <a:spAutoFit/>
          </a:bodyPr>
          <a:lstStyle/>
          <a:p>
            <a:r>
              <a:rPr lang="nb-NO" dirty="0"/>
              <a:t>Process fluid</a:t>
            </a:r>
          </a:p>
        </p:txBody>
      </p:sp>
      <p:cxnSp>
        <p:nvCxnSpPr>
          <p:cNvPr id="54" name="Straight Connector 53">
            <a:extLst>
              <a:ext uri="{FF2B5EF4-FFF2-40B4-BE49-F238E27FC236}">
                <a16:creationId xmlns:a16="http://schemas.microsoft.com/office/drawing/2014/main" id="{E7A0A733-8CAA-4D1C-9447-1B9C04C62922}"/>
              </a:ext>
            </a:extLst>
          </p:cNvPr>
          <p:cNvCxnSpPr>
            <a:cxnSpLocks/>
          </p:cNvCxnSpPr>
          <p:nvPr/>
        </p:nvCxnSpPr>
        <p:spPr>
          <a:xfrm flipV="1">
            <a:off x="7960668" y="2799005"/>
            <a:ext cx="0" cy="10739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DBD7D4-B162-4DC5-BB10-E27EE36EE00F}"/>
              </a:ext>
            </a:extLst>
          </p:cNvPr>
          <p:cNvCxnSpPr>
            <a:cxnSpLocks/>
          </p:cNvCxnSpPr>
          <p:nvPr/>
        </p:nvCxnSpPr>
        <p:spPr>
          <a:xfrm flipV="1">
            <a:off x="8272639" y="3446929"/>
            <a:ext cx="204396" cy="407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A81CB0-D556-4D92-A563-54EDE4771031}"/>
              </a:ext>
            </a:extLst>
          </p:cNvPr>
          <p:cNvCxnSpPr>
            <a:cxnSpLocks/>
          </p:cNvCxnSpPr>
          <p:nvPr/>
        </p:nvCxnSpPr>
        <p:spPr>
          <a:xfrm flipH="1" flipV="1">
            <a:off x="8171622" y="3492652"/>
            <a:ext cx="87738" cy="33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7E6693D-F4DA-467C-8905-B503EDC38D7D}"/>
              </a:ext>
            </a:extLst>
          </p:cNvPr>
          <p:cNvCxnSpPr>
            <a:cxnSpLocks/>
          </p:cNvCxnSpPr>
          <p:nvPr/>
        </p:nvCxnSpPr>
        <p:spPr>
          <a:xfrm flipV="1">
            <a:off x="7960668" y="3465834"/>
            <a:ext cx="204396" cy="407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54C0E63-32E4-4045-8E60-E7708335E495}"/>
              </a:ext>
            </a:extLst>
          </p:cNvPr>
          <p:cNvCxnSpPr/>
          <p:nvPr/>
        </p:nvCxnSpPr>
        <p:spPr>
          <a:xfrm>
            <a:off x="7960668" y="2799005"/>
            <a:ext cx="380820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868B48F-4923-47DD-B854-83AC6AD6B656}"/>
              </a:ext>
            </a:extLst>
          </p:cNvPr>
          <p:cNvCxnSpPr>
            <a:cxnSpLocks/>
          </p:cNvCxnSpPr>
          <p:nvPr/>
        </p:nvCxnSpPr>
        <p:spPr>
          <a:xfrm flipV="1">
            <a:off x="6417219" y="5561703"/>
            <a:ext cx="0" cy="537883"/>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FD8EDCD-1030-4ED9-8274-879E20B3A4E1}"/>
              </a:ext>
            </a:extLst>
          </p:cNvPr>
          <p:cNvSpPr txBox="1"/>
          <p:nvPr/>
        </p:nvSpPr>
        <p:spPr>
          <a:xfrm>
            <a:off x="6369896" y="5862873"/>
            <a:ext cx="450764" cy="369332"/>
          </a:xfrm>
          <a:prstGeom prst="rect">
            <a:avLst/>
          </a:prstGeom>
          <a:noFill/>
        </p:spPr>
        <p:txBody>
          <a:bodyPr wrap="none" rtlCol="0">
            <a:spAutoFit/>
          </a:bodyPr>
          <a:lstStyle/>
          <a:p>
            <a:r>
              <a:rPr lang="nb-NO" dirty="0"/>
              <a:t>Air</a:t>
            </a:r>
          </a:p>
        </p:txBody>
      </p:sp>
      <p:cxnSp>
        <p:nvCxnSpPr>
          <p:cNvPr id="73" name="Straight Arrow Connector 72">
            <a:extLst>
              <a:ext uri="{FF2B5EF4-FFF2-40B4-BE49-F238E27FC236}">
                <a16:creationId xmlns:a16="http://schemas.microsoft.com/office/drawing/2014/main" id="{06037753-21EB-4581-8005-DFA77AB55DCD}"/>
              </a:ext>
            </a:extLst>
          </p:cNvPr>
          <p:cNvCxnSpPr>
            <a:cxnSpLocks/>
          </p:cNvCxnSpPr>
          <p:nvPr/>
        </p:nvCxnSpPr>
        <p:spPr>
          <a:xfrm>
            <a:off x="9609154" y="1442803"/>
            <a:ext cx="0" cy="3599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3B5C414-9DBC-4610-86CC-7F2E54BEA6B9}"/>
              </a:ext>
            </a:extLst>
          </p:cNvPr>
          <p:cNvSpPr txBox="1"/>
          <p:nvPr/>
        </p:nvSpPr>
        <p:spPr>
          <a:xfrm>
            <a:off x="9068964" y="1182405"/>
            <a:ext cx="1132041" cy="369332"/>
          </a:xfrm>
          <a:prstGeom prst="rect">
            <a:avLst/>
          </a:prstGeom>
          <a:noFill/>
        </p:spPr>
        <p:txBody>
          <a:bodyPr wrap="none" rtlCol="0">
            <a:spAutoFit/>
          </a:bodyPr>
          <a:lstStyle/>
          <a:p>
            <a:r>
              <a:rPr lang="nb-NO" dirty="0">
                <a:solidFill>
                  <a:srgbClr val="FF0000"/>
                </a:solidFill>
              </a:rPr>
              <a:t>T</a:t>
            </a:r>
            <a:r>
              <a:rPr lang="nb-NO" baseline="-25000" dirty="0">
                <a:solidFill>
                  <a:srgbClr val="FF0000"/>
                </a:solidFill>
              </a:rPr>
              <a:t>1s</a:t>
            </a:r>
            <a:r>
              <a:rPr lang="nb-NO" dirty="0">
                <a:solidFill>
                  <a:srgbClr val="FF0000"/>
                </a:solidFill>
              </a:rPr>
              <a:t> = 500C</a:t>
            </a:r>
            <a:endParaRPr lang="nb-NO" baseline="-25000" dirty="0">
              <a:solidFill>
                <a:srgbClr val="FF0000"/>
              </a:solidFill>
            </a:endParaRPr>
          </a:p>
        </p:txBody>
      </p:sp>
      <p:sp>
        <p:nvSpPr>
          <p:cNvPr id="76" name="Flowchart: Connector 75">
            <a:extLst>
              <a:ext uri="{FF2B5EF4-FFF2-40B4-BE49-F238E27FC236}">
                <a16:creationId xmlns:a16="http://schemas.microsoft.com/office/drawing/2014/main" id="{AA3DE31A-63C2-4EBE-9AAE-D2386B078C5B}"/>
              </a:ext>
            </a:extLst>
          </p:cNvPr>
          <p:cNvSpPr/>
          <p:nvPr/>
        </p:nvSpPr>
        <p:spPr>
          <a:xfrm>
            <a:off x="6628223" y="2329855"/>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TC</a:t>
            </a:r>
          </a:p>
        </p:txBody>
      </p:sp>
      <p:cxnSp>
        <p:nvCxnSpPr>
          <p:cNvPr id="77" name="Straight Arrow Connector 76">
            <a:extLst>
              <a:ext uri="{FF2B5EF4-FFF2-40B4-BE49-F238E27FC236}">
                <a16:creationId xmlns:a16="http://schemas.microsoft.com/office/drawing/2014/main" id="{168CDB2B-3C9F-48E5-B407-63D7EC1E5D3A}"/>
              </a:ext>
            </a:extLst>
          </p:cNvPr>
          <p:cNvCxnSpPr>
            <a:cxnSpLocks/>
          </p:cNvCxnSpPr>
          <p:nvPr/>
        </p:nvCxnSpPr>
        <p:spPr>
          <a:xfrm flipH="1" flipV="1">
            <a:off x="6975764" y="2922817"/>
            <a:ext cx="14924" cy="6541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A98C48D-DCF2-4A96-9FF8-A98238B15F46}"/>
              </a:ext>
            </a:extLst>
          </p:cNvPr>
          <p:cNvSpPr txBox="1"/>
          <p:nvPr/>
        </p:nvSpPr>
        <p:spPr>
          <a:xfrm>
            <a:off x="7415410" y="2232772"/>
            <a:ext cx="1229824" cy="369332"/>
          </a:xfrm>
          <a:prstGeom prst="rect">
            <a:avLst/>
          </a:prstGeom>
          <a:noFill/>
        </p:spPr>
        <p:txBody>
          <a:bodyPr wrap="none" rtlCol="0">
            <a:spAutoFit/>
          </a:bodyPr>
          <a:lstStyle/>
          <a:p>
            <a:r>
              <a:rPr lang="nb-NO" dirty="0">
                <a:solidFill>
                  <a:srgbClr val="FF0000"/>
                </a:solidFill>
              </a:rPr>
              <a:t>T</a:t>
            </a:r>
            <a:r>
              <a:rPr lang="nb-NO" baseline="-25000" dirty="0">
                <a:solidFill>
                  <a:srgbClr val="FF0000"/>
                </a:solidFill>
              </a:rPr>
              <a:t>2max</a:t>
            </a:r>
            <a:r>
              <a:rPr lang="nb-NO" dirty="0">
                <a:solidFill>
                  <a:srgbClr val="FF0000"/>
                </a:solidFill>
              </a:rPr>
              <a:t>=700C</a:t>
            </a:r>
            <a:endParaRPr lang="nb-NO" baseline="-25000" dirty="0">
              <a:solidFill>
                <a:srgbClr val="FF0000"/>
              </a:solidFill>
            </a:endParaRPr>
          </a:p>
        </p:txBody>
      </p:sp>
      <p:cxnSp>
        <p:nvCxnSpPr>
          <p:cNvPr id="81" name="Straight Arrow Connector 80">
            <a:extLst>
              <a:ext uri="{FF2B5EF4-FFF2-40B4-BE49-F238E27FC236}">
                <a16:creationId xmlns:a16="http://schemas.microsoft.com/office/drawing/2014/main" id="{35FDC1D1-9D01-45FB-BFE4-97599715A52E}"/>
              </a:ext>
            </a:extLst>
          </p:cNvPr>
          <p:cNvCxnSpPr>
            <a:cxnSpLocks/>
          </p:cNvCxnSpPr>
          <p:nvPr/>
        </p:nvCxnSpPr>
        <p:spPr>
          <a:xfrm flipH="1">
            <a:off x="7305955" y="2610145"/>
            <a:ext cx="495432"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Flowchart: Connector 81">
            <a:extLst>
              <a:ext uri="{FF2B5EF4-FFF2-40B4-BE49-F238E27FC236}">
                <a16:creationId xmlns:a16="http://schemas.microsoft.com/office/drawing/2014/main" id="{984FE23D-E0FD-40E5-94D8-7228F5B6DDBB}"/>
              </a:ext>
            </a:extLst>
          </p:cNvPr>
          <p:cNvSpPr/>
          <p:nvPr/>
        </p:nvSpPr>
        <p:spPr>
          <a:xfrm>
            <a:off x="4904382" y="2320389"/>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LS</a:t>
            </a:r>
          </a:p>
        </p:txBody>
      </p:sp>
      <p:cxnSp>
        <p:nvCxnSpPr>
          <p:cNvPr id="83" name="Straight Arrow Connector 82">
            <a:extLst>
              <a:ext uri="{FF2B5EF4-FFF2-40B4-BE49-F238E27FC236}">
                <a16:creationId xmlns:a16="http://schemas.microsoft.com/office/drawing/2014/main" id="{4EEB6DF9-DDE5-444F-9FE5-18F8CB07BBB0}"/>
              </a:ext>
            </a:extLst>
          </p:cNvPr>
          <p:cNvCxnSpPr>
            <a:cxnSpLocks/>
            <a:stCxn id="76" idx="2"/>
            <a:endCxn id="82" idx="6"/>
          </p:cNvCxnSpPr>
          <p:nvPr/>
        </p:nvCxnSpPr>
        <p:spPr>
          <a:xfrm flipH="1" flipV="1">
            <a:off x="5582114" y="2621603"/>
            <a:ext cx="1046109" cy="94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1B90FE29-6D32-4346-A2A7-A4F8C434F492}"/>
              </a:ext>
            </a:extLst>
          </p:cNvPr>
          <p:cNvSpPr txBox="1"/>
          <p:nvPr/>
        </p:nvSpPr>
        <p:spPr>
          <a:xfrm>
            <a:off x="9654251" y="2397387"/>
            <a:ext cx="673582" cy="369332"/>
          </a:xfrm>
          <a:prstGeom prst="rect">
            <a:avLst/>
          </a:prstGeom>
          <a:noFill/>
        </p:spPr>
        <p:txBody>
          <a:bodyPr wrap="none" rtlCol="0">
            <a:spAutoFit/>
          </a:bodyPr>
          <a:lstStyle/>
          <a:p>
            <a:r>
              <a:rPr lang="nb-NO" dirty="0">
                <a:solidFill>
                  <a:srgbClr val="FF0000"/>
                </a:solidFill>
              </a:rPr>
              <a:t>y</a:t>
            </a:r>
            <a:r>
              <a:rPr lang="nb-NO" baseline="-25000" dirty="0">
                <a:solidFill>
                  <a:srgbClr val="FF0000"/>
                </a:solidFill>
              </a:rPr>
              <a:t>1</a:t>
            </a:r>
            <a:r>
              <a:rPr lang="nb-NO" dirty="0">
                <a:solidFill>
                  <a:srgbClr val="FF0000"/>
                </a:solidFill>
              </a:rPr>
              <a:t>=T</a:t>
            </a:r>
            <a:r>
              <a:rPr lang="nb-NO" baseline="-25000" dirty="0">
                <a:solidFill>
                  <a:srgbClr val="FF0000"/>
                </a:solidFill>
              </a:rPr>
              <a:t>1</a:t>
            </a:r>
          </a:p>
        </p:txBody>
      </p:sp>
      <p:sp>
        <p:nvSpPr>
          <p:cNvPr id="87" name="TextBox 86">
            <a:extLst>
              <a:ext uri="{FF2B5EF4-FFF2-40B4-BE49-F238E27FC236}">
                <a16:creationId xmlns:a16="http://schemas.microsoft.com/office/drawing/2014/main" id="{D401DEC2-317B-4B8A-8A59-43CE8DF81054}"/>
              </a:ext>
            </a:extLst>
          </p:cNvPr>
          <p:cNvSpPr txBox="1"/>
          <p:nvPr/>
        </p:nvSpPr>
        <p:spPr>
          <a:xfrm>
            <a:off x="7028686" y="3392252"/>
            <a:ext cx="673582" cy="369332"/>
          </a:xfrm>
          <a:prstGeom prst="rect">
            <a:avLst/>
          </a:prstGeom>
          <a:noFill/>
        </p:spPr>
        <p:txBody>
          <a:bodyPr wrap="none" rtlCol="0">
            <a:spAutoFit/>
          </a:bodyPr>
          <a:lstStyle/>
          <a:p>
            <a:r>
              <a:rPr lang="nb-NO" b="1" dirty="0">
                <a:solidFill>
                  <a:srgbClr val="FF0000"/>
                </a:solidFill>
              </a:rPr>
              <a:t>y</a:t>
            </a:r>
            <a:r>
              <a:rPr lang="nb-NO" b="1" baseline="-25000" dirty="0">
                <a:solidFill>
                  <a:srgbClr val="FF0000"/>
                </a:solidFill>
              </a:rPr>
              <a:t>2</a:t>
            </a:r>
            <a:r>
              <a:rPr lang="nb-NO" b="1" dirty="0">
                <a:solidFill>
                  <a:srgbClr val="FF0000"/>
                </a:solidFill>
              </a:rPr>
              <a:t>=T</a:t>
            </a:r>
            <a:r>
              <a:rPr lang="nb-NO" b="1" baseline="-25000" dirty="0">
                <a:solidFill>
                  <a:srgbClr val="FF0000"/>
                </a:solidFill>
              </a:rPr>
              <a:t>2</a:t>
            </a:r>
          </a:p>
        </p:txBody>
      </p:sp>
      <p:sp>
        <p:nvSpPr>
          <p:cNvPr id="88" name="TextBox 87">
            <a:extLst>
              <a:ext uri="{FF2B5EF4-FFF2-40B4-BE49-F238E27FC236}">
                <a16:creationId xmlns:a16="http://schemas.microsoft.com/office/drawing/2014/main" id="{2067E58C-CCDC-4CFF-82A2-504CE51488EF}"/>
              </a:ext>
            </a:extLst>
          </p:cNvPr>
          <p:cNvSpPr txBox="1"/>
          <p:nvPr/>
        </p:nvSpPr>
        <p:spPr>
          <a:xfrm>
            <a:off x="6006369" y="1686259"/>
            <a:ext cx="396262" cy="369332"/>
          </a:xfrm>
          <a:prstGeom prst="rect">
            <a:avLst/>
          </a:prstGeom>
          <a:noFill/>
        </p:spPr>
        <p:txBody>
          <a:bodyPr wrap="none" rtlCol="0">
            <a:spAutoFit/>
          </a:bodyPr>
          <a:lstStyle/>
          <a:p>
            <a:r>
              <a:rPr lang="nb-NO" dirty="0" err="1"/>
              <a:t>u</a:t>
            </a:r>
            <a:r>
              <a:rPr lang="nb-NO" baseline="-25000" dirty="0" err="1"/>
              <a:t>A</a:t>
            </a:r>
            <a:endParaRPr lang="nb-NO" baseline="-25000" dirty="0"/>
          </a:p>
        </p:txBody>
      </p:sp>
      <p:sp>
        <p:nvSpPr>
          <p:cNvPr id="89" name="TextBox 88">
            <a:extLst>
              <a:ext uri="{FF2B5EF4-FFF2-40B4-BE49-F238E27FC236}">
                <a16:creationId xmlns:a16="http://schemas.microsoft.com/office/drawing/2014/main" id="{9E2FD501-A675-4FB0-9C9A-80A6912BA449}"/>
              </a:ext>
            </a:extLst>
          </p:cNvPr>
          <p:cNvSpPr txBox="1"/>
          <p:nvPr/>
        </p:nvSpPr>
        <p:spPr>
          <a:xfrm>
            <a:off x="6032177" y="2235904"/>
            <a:ext cx="389850" cy="369332"/>
          </a:xfrm>
          <a:prstGeom prst="rect">
            <a:avLst/>
          </a:prstGeom>
          <a:noFill/>
        </p:spPr>
        <p:txBody>
          <a:bodyPr wrap="none" rtlCol="0">
            <a:spAutoFit/>
          </a:bodyPr>
          <a:lstStyle/>
          <a:p>
            <a:r>
              <a:rPr lang="nb-NO" dirty="0" err="1"/>
              <a:t>u</a:t>
            </a:r>
            <a:r>
              <a:rPr lang="nb-NO" baseline="-25000" dirty="0" err="1"/>
              <a:t>B</a:t>
            </a:r>
            <a:endParaRPr lang="nb-NO" baseline="-25000" dirty="0"/>
          </a:p>
        </p:txBody>
      </p:sp>
      <p:sp>
        <p:nvSpPr>
          <p:cNvPr id="90" name="TextBox 89">
            <a:extLst>
              <a:ext uri="{FF2B5EF4-FFF2-40B4-BE49-F238E27FC236}">
                <a16:creationId xmlns:a16="http://schemas.microsoft.com/office/drawing/2014/main" id="{485F01C9-6AC9-4B48-A325-40FC996AC323}"/>
              </a:ext>
            </a:extLst>
          </p:cNvPr>
          <p:cNvSpPr txBox="1"/>
          <p:nvPr/>
        </p:nvSpPr>
        <p:spPr>
          <a:xfrm>
            <a:off x="4511023" y="3119717"/>
            <a:ext cx="1397690" cy="369332"/>
          </a:xfrm>
          <a:prstGeom prst="rect">
            <a:avLst/>
          </a:prstGeom>
          <a:noFill/>
        </p:spPr>
        <p:txBody>
          <a:bodyPr wrap="none" rtlCol="0">
            <a:spAutoFit/>
          </a:bodyPr>
          <a:lstStyle/>
          <a:p>
            <a:r>
              <a:rPr lang="nb-NO" dirty="0"/>
              <a:t>u=min(</a:t>
            </a:r>
            <a:r>
              <a:rPr lang="nb-NO" dirty="0" err="1"/>
              <a:t>u</a:t>
            </a:r>
            <a:r>
              <a:rPr lang="nb-NO" baseline="-25000" dirty="0" err="1"/>
              <a:t>A</a:t>
            </a:r>
            <a:r>
              <a:rPr lang="nb-NO" dirty="0" err="1"/>
              <a:t>,u</a:t>
            </a:r>
            <a:r>
              <a:rPr lang="nb-NO" baseline="-25000" dirty="0" err="1"/>
              <a:t>B</a:t>
            </a:r>
            <a:r>
              <a:rPr lang="nb-NO" dirty="0"/>
              <a:t>)</a:t>
            </a:r>
            <a:endParaRPr lang="nb-NO" baseline="-25000" dirty="0"/>
          </a:p>
        </p:txBody>
      </p:sp>
      <p:sp>
        <p:nvSpPr>
          <p:cNvPr id="92" name="TextBox 91">
            <a:extLst>
              <a:ext uri="{FF2B5EF4-FFF2-40B4-BE49-F238E27FC236}">
                <a16:creationId xmlns:a16="http://schemas.microsoft.com/office/drawing/2014/main" id="{3137BD8A-A13C-4C18-B782-DD2863E088E4}"/>
              </a:ext>
            </a:extLst>
          </p:cNvPr>
          <p:cNvSpPr txBox="1"/>
          <p:nvPr/>
        </p:nvSpPr>
        <p:spPr>
          <a:xfrm>
            <a:off x="348706" y="2570025"/>
            <a:ext cx="4316406" cy="2308324"/>
          </a:xfrm>
          <a:prstGeom prst="rect">
            <a:avLst/>
          </a:prstGeom>
          <a:noFill/>
        </p:spPr>
        <p:txBody>
          <a:bodyPr wrap="square" rtlCol="0">
            <a:spAutoFit/>
          </a:bodyPr>
          <a:lstStyle/>
          <a:p>
            <a:r>
              <a:rPr lang="nb-NO" dirty="0"/>
              <a:t>Inputs (MV)</a:t>
            </a:r>
          </a:p>
          <a:p>
            <a:r>
              <a:rPr lang="nb-NO" dirty="0"/>
              <a:t>      u = </a:t>
            </a:r>
            <a:r>
              <a:rPr lang="nb-NO" dirty="0" err="1"/>
              <a:t>Fuel</a:t>
            </a:r>
            <a:r>
              <a:rPr lang="nb-NO" dirty="0"/>
              <a:t> gas </a:t>
            </a:r>
            <a:r>
              <a:rPr lang="nb-NO" dirty="0" err="1"/>
              <a:t>flowrate</a:t>
            </a:r>
            <a:endParaRPr lang="nb-NO" dirty="0"/>
          </a:p>
          <a:p>
            <a:r>
              <a:rPr lang="nb-NO" dirty="0"/>
              <a:t>      </a:t>
            </a:r>
            <a:r>
              <a:rPr lang="nb-NO" dirty="0">
                <a:solidFill>
                  <a:srgbClr val="FF0000"/>
                </a:solidFill>
              </a:rPr>
              <a:t>u2 = Process </a:t>
            </a:r>
            <a:r>
              <a:rPr lang="nb-NO" dirty="0" err="1">
                <a:solidFill>
                  <a:srgbClr val="FF0000"/>
                </a:solidFill>
              </a:rPr>
              <a:t>flowrate</a:t>
            </a:r>
            <a:endParaRPr lang="nb-NO" dirty="0">
              <a:solidFill>
                <a:srgbClr val="FF0000"/>
              </a:solidFill>
            </a:endParaRPr>
          </a:p>
          <a:p>
            <a:r>
              <a:rPr lang="nb-NO" dirty="0"/>
              <a:t>Output (CV)</a:t>
            </a:r>
          </a:p>
          <a:p>
            <a:r>
              <a:rPr lang="nb-NO" dirty="0"/>
              <a:t>      y</a:t>
            </a:r>
            <a:r>
              <a:rPr lang="nb-NO" baseline="-25000" dirty="0"/>
              <a:t>1</a:t>
            </a:r>
            <a:r>
              <a:rPr lang="nb-NO" dirty="0"/>
              <a:t> = </a:t>
            </a:r>
            <a:r>
              <a:rPr lang="nb-NO" dirty="0" err="1"/>
              <a:t>process</a:t>
            </a:r>
            <a:r>
              <a:rPr lang="nb-NO" dirty="0"/>
              <a:t> </a:t>
            </a:r>
            <a:r>
              <a:rPr lang="nb-NO" dirty="0" err="1"/>
              <a:t>temperature</a:t>
            </a:r>
            <a:r>
              <a:rPr lang="nb-NO" dirty="0"/>
              <a:t> </a:t>
            </a:r>
          </a:p>
          <a:p>
            <a:r>
              <a:rPr lang="nb-NO" dirty="0"/>
              <a:t>             (</a:t>
            </a:r>
            <a:r>
              <a:rPr lang="nb-NO" dirty="0" err="1"/>
              <a:t>with</a:t>
            </a:r>
            <a:r>
              <a:rPr lang="nb-NO" dirty="0"/>
              <a:t> </a:t>
            </a:r>
            <a:r>
              <a:rPr lang="nb-NO" dirty="0" err="1"/>
              <a:t>desired</a:t>
            </a:r>
            <a:r>
              <a:rPr lang="nb-NO" dirty="0"/>
              <a:t> setpoint)</a:t>
            </a:r>
          </a:p>
          <a:p>
            <a:endParaRPr lang="nb-NO" dirty="0"/>
          </a:p>
          <a:p>
            <a:endParaRPr lang="nb-NO" dirty="0"/>
          </a:p>
        </p:txBody>
      </p:sp>
      <p:sp>
        <p:nvSpPr>
          <p:cNvPr id="52" name="Flowchart: Connector 51">
            <a:extLst>
              <a:ext uri="{FF2B5EF4-FFF2-40B4-BE49-F238E27FC236}">
                <a16:creationId xmlns:a16="http://schemas.microsoft.com/office/drawing/2014/main" id="{407CFF9C-2562-4BEA-8B26-CD827056B127}"/>
              </a:ext>
            </a:extLst>
          </p:cNvPr>
          <p:cNvSpPr/>
          <p:nvPr/>
        </p:nvSpPr>
        <p:spPr>
          <a:xfrm>
            <a:off x="10494282" y="1770509"/>
            <a:ext cx="677732" cy="602428"/>
          </a:xfrm>
          <a:prstGeom prst="flowChartConnector">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FF0000"/>
                </a:solidFill>
              </a:rPr>
              <a:t>TC</a:t>
            </a:r>
          </a:p>
        </p:txBody>
      </p:sp>
      <p:cxnSp>
        <p:nvCxnSpPr>
          <p:cNvPr id="53" name="Straight Arrow Connector 52">
            <a:extLst>
              <a:ext uri="{FF2B5EF4-FFF2-40B4-BE49-F238E27FC236}">
                <a16:creationId xmlns:a16="http://schemas.microsoft.com/office/drawing/2014/main" id="{8991516C-3B39-41E3-8FF5-853CEB3CFF2B}"/>
              </a:ext>
            </a:extLst>
          </p:cNvPr>
          <p:cNvCxnSpPr>
            <a:cxnSpLocks/>
          </p:cNvCxnSpPr>
          <p:nvPr/>
        </p:nvCxnSpPr>
        <p:spPr>
          <a:xfrm flipV="1">
            <a:off x="10807317" y="2372937"/>
            <a:ext cx="0" cy="14842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3BE3FEF-1109-4908-B622-3FED6416512E}"/>
              </a:ext>
            </a:extLst>
          </p:cNvPr>
          <p:cNvCxnSpPr>
            <a:cxnSpLocks/>
          </p:cNvCxnSpPr>
          <p:nvPr/>
        </p:nvCxnSpPr>
        <p:spPr>
          <a:xfrm>
            <a:off x="10807317" y="1410537"/>
            <a:ext cx="0" cy="3599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0E68F52-0567-41C7-9E91-10F252D8D645}"/>
              </a:ext>
            </a:extLst>
          </p:cNvPr>
          <p:cNvSpPr txBox="1"/>
          <p:nvPr/>
        </p:nvSpPr>
        <p:spPr>
          <a:xfrm>
            <a:off x="10267127" y="1150139"/>
            <a:ext cx="1877437" cy="369332"/>
          </a:xfrm>
          <a:prstGeom prst="rect">
            <a:avLst/>
          </a:prstGeom>
          <a:noFill/>
        </p:spPr>
        <p:txBody>
          <a:bodyPr wrap="none" rtlCol="0">
            <a:spAutoFit/>
          </a:bodyPr>
          <a:lstStyle/>
          <a:p>
            <a:r>
              <a:rPr lang="nb-NO" dirty="0">
                <a:solidFill>
                  <a:srgbClr val="FF0000"/>
                </a:solidFill>
              </a:rPr>
              <a:t>T’</a:t>
            </a:r>
            <a:r>
              <a:rPr lang="nb-NO" baseline="-25000" dirty="0">
                <a:solidFill>
                  <a:srgbClr val="FF0000"/>
                </a:solidFill>
              </a:rPr>
              <a:t>1s</a:t>
            </a:r>
            <a:r>
              <a:rPr lang="nb-NO" dirty="0">
                <a:solidFill>
                  <a:srgbClr val="FF0000"/>
                </a:solidFill>
              </a:rPr>
              <a:t> = T</a:t>
            </a:r>
            <a:r>
              <a:rPr lang="nb-NO" baseline="-25000" dirty="0">
                <a:solidFill>
                  <a:srgbClr val="FF0000"/>
                </a:solidFill>
              </a:rPr>
              <a:t>1s</a:t>
            </a:r>
            <a:r>
              <a:rPr lang="nb-NO" dirty="0">
                <a:solidFill>
                  <a:srgbClr val="FF0000"/>
                </a:solidFill>
              </a:rPr>
              <a:t>-5C=495C</a:t>
            </a:r>
            <a:endParaRPr lang="nb-NO" baseline="-25000" dirty="0">
              <a:solidFill>
                <a:srgbClr val="FF0000"/>
              </a:solidFill>
            </a:endParaRPr>
          </a:p>
        </p:txBody>
      </p:sp>
      <p:cxnSp>
        <p:nvCxnSpPr>
          <p:cNvPr id="60" name="Straight Connector 59">
            <a:extLst>
              <a:ext uri="{FF2B5EF4-FFF2-40B4-BE49-F238E27FC236}">
                <a16:creationId xmlns:a16="http://schemas.microsoft.com/office/drawing/2014/main" id="{58AF9D3E-28F1-45D7-BE95-776079FA3FB8}"/>
              </a:ext>
            </a:extLst>
          </p:cNvPr>
          <p:cNvCxnSpPr>
            <a:cxnSpLocks/>
          </p:cNvCxnSpPr>
          <p:nvPr/>
        </p:nvCxnSpPr>
        <p:spPr>
          <a:xfrm>
            <a:off x="9609154" y="2521364"/>
            <a:ext cx="119816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9AFB35-D610-4C07-BEDA-4712ABABCA6E}"/>
              </a:ext>
            </a:extLst>
          </p:cNvPr>
          <p:cNvCxnSpPr>
            <a:cxnSpLocks/>
          </p:cNvCxnSpPr>
          <p:nvPr/>
        </p:nvCxnSpPr>
        <p:spPr>
          <a:xfrm>
            <a:off x="11140256" y="2103989"/>
            <a:ext cx="3468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6BC8497E-5C29-4A16-A0E6-0F9A3F69088C}"/>
              </a:ext>
            </a:extLst>
          </p:cNvPr>
          <p:cNvGrpSpPr/>
          <p:nvPr/>
        </p:nvGrpSpPr>
        <p:grpSpPr>
          <a:xfrm>
            <a:off x="11354285" y="4464424"/>
            <a:ext cx="363967" cy="279698"/>
            <a:chOff x="8052099" y="6068347"/>
            <a:chExt cx="363967" cy="279698"/>
          </a:xfrm>
        </p:grpSpPr>
        <p:cxnSp>
          <p:nvCxnSpPr>
            <p:cNvPr id="65" name="Straight Connector 64">
              <a:extLst>
                <a:ext uri="{FF2B5EF4-FFF2-40B4-BE49-F238E27FC236}">
                  <a16:creationId xmlns:a16="http://schemas.microsoft.com/office/drawing/2014/main" id="{525A7403-D36D-4842-A9B6-466C6E2E1763}"/>
                </a:ext>
              </a:extLst>
            </p:cNvPr>
            <p:cNvCxnSpPr>
              <a:cxnSpLocks/>
            </p:cNvCxnSpPr>
            <p:nvPr/>
          </p:nvCxnSpPr>
          <p:spPr>
            <a:xfrm>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4A7A5BB-CCD2-44CD-A681-F2F9BF97D00B}"/>
                </a:ext>
              </a:extLst>
            </p:cNvPr>
            <p:cNvCxnSpPr>
              <a:cxnSpLocks/>
            </p:cNvCxnSpPr>
            <p:nvPr/>
          </p:nvCxnSpPr>
          <p:spPr>
            <a:xfrm flipH="1">
              <a:off x="8068235" y="6078071"/>
              <a:ext cx="346038"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F6AAB47-6438-455B-89CC-402ED12D13D3}"/>
                </a:ext>
              </a:extLst>
            </p:cNvPr>
            <p:cNvCxnSpPr>
              <a:cxnSpLocks/>
            </p:cNvCxnSpPr>
            <p:nvPr/>
          </p:nvCxnSpPr>
          <p:spPr>
            <a:xfrm>
              <a:off x="8416066"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E0F84B6-662C-4B8B-9C5C-9A855836BF12}"/>
                </a:ext>
              </a:extLst>
            </p:cNvPr>
            <p:cNvCxnSpPr>
              <a:cxnSpLocks/>
            </p:cNvCxnSpPr>
            <p:nvPr/>
          </p:nvCxnSpPr>
          <p:spPr>
            <a:xfrm>
              <a:off x="8052099" y="6068347"/>
              <a:ext cx="0" cy="269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Arrow Connector 70">
            <a:extLst>
              <a:ext uri="{FF2B5EF4-FFF2-40B4-BE49-F238E27FC236}">
                <a16:creationId xmlns:a16="http://schemas.microsoft.com/office/drawing/2014/main" id="{EB738525-F28C-4C56-BD93-E5D771C4C5B4}"/>
              </a:ext>
            </a:extLst>
          </p:cNvPr>
          <p:cNvCxnSpPr>
            <a:cxnSpLocks/>
          </p:cNvCxnSpPr>
          <p:nvPr/>
        </p:nvCxnSpPr>
        <p:spPr>
          <a:xfrm>
            <a:off x="11445463" y="2103988"/>
            <a:ext cx="90517" cy="24954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AD48670-F147-42E2-A17E-75122B36563D}"/>
              </a:ext>
            </a:extLst>
          </p:cNvPr>
          <p:cNvSpPr txBox="1"/>
          <p:nvPr/>
        </p:nvSpPr>
        <p:spPr>
          <a:xfrm>
            <a:off x="11520121" y="3689663"/>
            <a:ext cx="385042" cy="369332"/>
          </a:xfrm>
          <a:prstGeom prst="rect">
            <a:avLst/>
          </a:prstGeom>
          <a:noFill/>
        </p:spPr>
        <p:txBody>
          <a:bodyPr wrap="none" rtlCol="0">
            <a:spAutoFit/>
          </a:bodyPr>
          <a:lstStyle/>
          <a:p>
            <a:r>
              <a:rPr lang="nb-NO" dirty="0"/>
              <a:t>u</a:t>
            </a:r>
            <a:r>
              <a:rPr lang="nb-NO" baseline="-25000" dirty="0"/>
              <a:t>2</a:t>
            </a:r>
          </a:p>
        </p:txBody>
      </p:sp>
      <p:sp>
        <p:nvSpPr>
          <p:cNvPr id="62" name="TextBox 61">
            <a:extLst>
              <a:ext uri="{FF2B5EF4-FFF2-40B4-BE49-F238E27FC236}">
                <a16:creationId xmlns:a16="http://schemas.microsoft.com/office/drawing/2014/main" id="{3289567D-4F5E-4797-B515-1BE542A90D33}"/>
              </a:ext>
            </a:extLst>
          </p:cNvPr>
          <p:cNvSpPr txBox="1"/>
          <p:nvPr/>
        </p:nvSpPr>
        <p:spPr>
          <a:xfrm>
            <a:off x="-82000" y="-76647"/>
            <a:ext cx="2697149" cy="646331"/>
          </a:xfrm>
          <a:prstGeom prst="rect">
            <a:avLst/>
          </a:prstGeom>
          <a:noFill/>
        </p:spPr>
        <p:txBody>
          <a:bodyPr wrap="none" rtlCol="0">
            <a:spAutoFit/>
          </a:bodyPr>
          <a:lstStyle/>
          <a:p>
            <a:r>
              <a:rPr lang="nb-NO" dirty="0" err="1">
                <a:highlight>
                  <a:srgbClr val="FFFF00"/>
                </a:highlight>
              </a:rPr>
              <a:t>Complex</a:t>
            </a:r>
            <a:r>
              <a:rPr lang="nb-NO" dirty="0">
                <a:highlight>
                  <a:srgbClr val="FFFF00"/>
                </a:highlight>
              </a:rPr>
              <a:t> CV-MV </a:t>
            </a:r>
            <a:r>
              <a:rPr lang="nb-NO" dirty="0" err="1">
                <a:highlight>
                  <a:srgbClr val="FFFF00"/>
                </a:highlight>
              </a:rPr>
              <a:t>switching</a:t>
            </a:r>
            <a:r>
              <a:rPr lang="nb-NO" dirty="0">
                <a:highlight>
                  <a:srgbClr val="FFFF00"/>
                </a:highlight>
              </a:rPr>
              <a:t> </a:t>
            </a:r>
          </a:p>
          <a:p>
            <a:endParaRPr lang="nb-NO" dirty="0"/>
          </a:p>
        </p:txBody>
      </p:sp>
      <p:sp>
        <p:nvSpPr>
          <p:cNvPr id="78" name="TextBox 77">
            <a:extLst>
              <a:ext uri="{FF2B5EF4-FFF2-40B4-BE49-F238E27FC236}">
                <a16:creationId xmlns:a16="http://schemas.microsoft.com/office/drawing/2014/main" id="{E3AEE17B-118D-400E-A7BB-E746F7E9A336}"/>
              </a:ext>
            </a:extLst>
          </p:cNvPr>
          <p:cNvSpPr txBox="1"/>
          <p:nvPr/>
        </p:nvSpPr>
        <p:spPr>
          <a:xfrm>
            <a:off x="8064086" y="5839736"/>
            <a:ext cx="2958054" cy="523220"/>
          </a:xfrm>
          <a:prstGeom prst="rect">
            <a:avLst/>
          </a:prstGeom>
          <a:noFill/>
        </p:spPr>
        <p:txBody>
          <a:bodyPr wrap="none" rtlCol="0">
            <a:spAutoFit/>
          </a:bodyPr>
          <a:lstStyle/>
          <a:p>
            <a:r>
              <a:rPr lang="nb-NO" sz="1400" dirty="0"/>
              <a:t>u = input = manipulated variable (MV)</a:t>
            </a:r>
          </a:p>
          <a:p>
            <a:r>
              <a:rPr lang="nb-NO" sz="1400" dirty="0"/>
              <a:t>y = output = </a:t>
            </a:r>
            <a:r>
              <a:rPr lang="nb-NO" sz="1400" dirty="0" err="1"/>
              <a:t>controlled</a:t>
            </a:r>
            <a:r>
              <a:rPr lang="nb-NO" sz="1400" dirty="0"/>
              <a:t> variable (CV)</a:t>
            </a:r>
          </a:p>
        </p:txBody>
      </p:sp>
      <p:sp>
        <p:nvSpPr>
          <p:cNvPr id="79" name="Oval 40">
            <a:extLst>
              <a:ext uri="{FF2B5EF4-FFF2-40B4-BE49-F238E27FC236}">
                <a16:creationId xmlns:a16="http://schemas.microsoft.com/office/drawing/2014/main" id="{EA8152ED-C2CB-4732-A598-2D5AA1A28E59}"/>
              </a:ext>
            </a:extLst>
          </p:cNvPr>
          <p:cNvSpPr>
            <a:spLocks noChangeArrowheads="1"/>
          </p:cNvSpPr>
          <p:nvPr/>
        </p:nvSpPr>
        <p:spPr bwMode="auto">
          <a:xfrm>
            <a:off x="4895142" y="2264624"/>
            <a:ext cx="677732" cy="707574"/>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solidFill>
                  <a:srgbClr val="FF0000"/>
                </a:solidFill>
              </a:rPr>
              <a:t>MIN</a:t>
            </a:r>
          </a:p>
        </p:txBody>
      </p:sp>
      <p:sp>
        <p:nvSpPr>
          <p:cNvPr id="84" name="TextBox 83">
            <a:extLst>
              <a:ext uri="{FF2B5EF4-FFF2-40B4-BE49-F238E27FC236}">
                <a16:creationId xmlns:a16="http://schemas.microsoft.com/office/drawing/2014/main" id="{CF3EBEA4-4948-484D-8CC5-098F446EB4D0}"/>
              </a:ext>
            </a:extLst>
          </p:cNvPr>
          <p:cNvSpPr txBox="1"/>
          <p:nvPr/>
        </p:nvSpPr>
        <p:spPr>
          <a:xfrm>
            <a:off x="180519" y="4744122"/>
            <a:ext cx="4146457" cy="923330"/>
          </a:xfrm>
          <a:prstGeom prst="rect">
            <a:avLst/>
          </a:prstGeom>
          <a:noFill/>
        </p:spPr>
        <p:txBody>
          <a:bodyPr wrap="square" rtlCol="0">
            <a:spAutoFit/>
          </a:bodyPr>
          <a:lstStyle/>
          <a:p>
            <a:pPr marL="742950" lvl="1" indent="-285750">
              <a:buFont typeface="Arial" panose="020B0604020202020204" pitchFamily="34" charset="0"/>
              <a:buChar char="•"/>
            </a:pPr>
            <a:r>
              <a:rPr lang="nb-NO" dirty="0">
                <a:highlight>
                  <a:srgbClr val="FFFF00"/>
                </a:highlight>
              </a:rPr>
              <a:t>Solution: </a:t>
            </a:r>
            <a:r>
              <a:rPr lang="nb-NO" dirty="0" err="1">
                <a:highlight>
                  <a:srgbClr val="FFFF00"/>
                </a:highlight>
              </a:rPr>
              <a:t>Two</a:t>
            </a:r>
            <a:r>
              <a:rPr lang="nb-NO" dirty="0">
                <a:highlight>
                  <a:srgbClr val="FFFF00"/>
                </a:highlight>
              </a:rPr>
              <a:t> </a:t>
            </a:r>
            <a:r>
              <a:rPr lang="nb-NO" dirty="0" err="1">
                <a:highlight>
                  <a:srgbClr val="FFFF00"/>
                </a:highlight>
              </a:rPr>
              <a:t>controllers</a:t>
            </a:r>
            <a:r>
              <a:rPr lang="nb-NO" dirty="0">
                <a:highlight>
                  <a:srgbClr val="FFFF00"/>
                </a:highlight>
              </a:rPr>
              <a:t> </a:t>
            </a:r>
            <a:r>
              <a:rPr lang="nb-NO" dirty="0" err="1">
                <a:highlight>
                  <a:srgbClr val="FFFF00"/>
                </a:highlight>
              </a:rPr>
              <a:t>with</a:t>
            </a:r>
            <a:r>
              <a:rPr lang="nb-NO" dirty="0">
                <a:highlight>
                  <a:srgbClr val="FFFF00"/>
                </a:highlight>
              </a:rPr>
              <a:t> different setpoints</a:t>
            </a:r>
          </a:p>
          <a:p>
            <a:endParaRPr lang="nb-NO" dirty="0"/>
          </a:p>
        </p:txBody>
      </p:sp>
    </p:spTree>
    <p:extLst>
      <p:ext uri="{BB962C8B-B14F-4D97-AF65-F5344CB8AC3E}">
        <p14:creationId xmlns:p14="http://schemas.microsoft.com/office/powerpoint/2010/main" val="411934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DE4AA7-AE66-0EB5-A61C-4EE62E109F0D}"/>
              </a:ext>
            </a:extLst>
          </p:cNvPr>
          <p:cNvPicPr>
            <a:picLocks noChangeAspect="1"/>
          </p:cNvPicPr>
          <p:nvPr/>
        </p:nvPicPr>
        <p:blipFill>
          <a:blip r:embed="rId2"/>
          <a:stretch>
            <a:fillRect/>
          </a:stretch>
        </p:blipFill>
        <p:spPr>
          <a:xfrm>
            <a:off x="643467" y="2006044"/>
            <a:ext cx="5294716" cy="2845909"/>
          </a:xfrm>
          <a:prstGeom prst="rect">
            <a:avLst/>
          </a:prstGeom>
        </p:spPr>
      </p:pic>
      <p:pic>
        <p:nvPicPr>
          <p:cNvPr id="11" name="Picture 10">
            <a:extLst>
              <a:ext uri="{FF2B5EF4-FFF2-40B4-BE49-F238E27FC236}">
                <a16:creationId xmlns:a16="http://schemas.microsoft.com/office/drawing/2014/main" id="{E4120703-38C6-08F7-26BF-E1842301E519}"/>
              </a:ext>
            </a:extLst>
          </p:cNvPr>
          <p:cNvPicPr>
            <a:picLocks noChangeAspect="1"/>
          </p:cNvPicPr>
          <p:nvPr/>
        </p:nvPicPr>
        <p:blipFill>
          <a:blip r:embed="rId3"/>
          <a:stretch>
            <a:fillRect/>
          </a:stretch>
        </p:blipFill>
        <p:spPr>
          <a:xfrm>
            <a:off x="6253817" y="1913388"/>
            <a:ext cx="5294715" cy="3031223"/>
          </a:xfrm>
          <a:prstGeom prst="rect">
            <a:avLst/>
          </a:prstGeom>
        </p:spPr>
      </p:pic>
      <p:sp>
        <p:nvSpPr>
          <p:cNvPr id="12" name="TextBox 11">
            <a:extLst>
              <a:ext uri="{FF2B5EF4-FFF2-40B4-BE49-F238E27FC236}">
                <a16:creationId xmlns:a16="http://schemas.microsoft.com/office/drawing/2014/main" id="{64DE4E79-BE6A-88EA-6E93-48247F1F1CA8}"/>
              </a:ext>
            </a:extLst>
          </p:cNvPr>
          <p:cNvSpPr txBox="1"/>
          <p:nvPr/>
        </p:nvSpPr>
        <p:spPr>
          <a:xfrm>
            <a:off x="1290196" y="633212"/>
            <a:ext cx="5460982" cy="523220"/>
          </a:xfrm>
          <a:prstGeom prst="rect">
            <a:avLst/>
          </a:prstGeom>
          <a:noFill/>
        </p:spPr>
        <p:txBody>
          <a:bodyPr wrap="none" rtlCol="0">
            <a:spAutoFit/>
          </a:bodyPr>
          <a:lstStyle/>
          <a:p>
            <a:r>
              <a:rPr lang="nb-NO" sz="2800" dirty="0"/>
              <a:t>Alt. 4. Shinskey. </a:t>
            </a:r>
            <a:r>
              <a:rPr lang="nb-NO" sz="2800" dirty="0" err="1"/>
              <a:t>Flooded</a:t>
            </a:r>
            <a:r>
              <a:rPr lang="nb-NO" sz="2800" dirty="0"/>
              <a:t> </a:t>
            </a:r>
            <a:r>
              <a:rPr lang="nb-NO" sz="2800" dirty="0" err="1"/>
              <a:t>condenser</a:t>
            </a:r>
            <a:r>
              <a:rPr lang="nb-NO" sz="2800" dirty="0"/>
              <a:t>, </a:t>
            </a:r>
          </a:p>
        </p:txBody>
      </p:sp>
      <p:sp>
        <p:nvSpPr>
          <p:cNvPr id="13" name="TextBox 12">
            <a:extLst>
              <a:ext uri="{FF2B5EF4-FFF2-40B4-BE49-F238E27FC236}">
                <a16:creationId xmlns:a16="http://schemas.microsoft.com/office/drawing/2014/main" id="{44DEB666-7A6B-0760-80BC-FF9B31A1E4C5}"/>
              </a:ext>
            </a:extLst>
          </p:cNvPr>
          <p:cNvSpPr txBox="1"/>
          <p:nvPr/>
        </p:nvSpPr>
        <p:spPr>
          <a:xfrm>
            <a:off x="3791607" y="2151623"/>
            <a:ext cx="405880" cy="369332"/>
          </a:xfrm>
          <a:prstGeom prst="rect">
            <a:avLst/>
          </a:prstGeom>
          <a:noFill/>
        </p:spPr>
        <p:txBody>
          <a:bodyPr wrap="none" rtlCol="0">
            <a:spAutoFit/>
          </a:bodyPr>
          <a:lstStyle/>
          <a:p>
            <a:r>
              <a:rPr lang="nb-NO" dirty="0">
                <a:solidFill>
                  <a:schemeClr val="bg1"/>
                </a:solidFill>
              </a:rPr>
              <a:t>y1</a:t>
            </a:r>
          </a:p>
        </p:txBody>
      </p:sp>
      <p:sp>
        <p:nvSpPr>
          <p:cNvPr id="19" name="TextBox 18">
            <a:extLst>
              <a:ext uri="{FF2B5EF4-FFF2-40B4-BE49-F238E27FC236}">
                <a16:creationId xmlns:a16="http://schemas.microsoft.com/office/drawing/2014/main" id="{ADCC1668-092A-DD29-CB9E-E14B02AADA4D}"/>
              </a:ext>
            </a:extLst>
          </p:cNvPr>
          <p:cNvSpPr txBox="1"/>
          <p:nvPr/>
        </p:nvSpPr>
        <p:spPr>
          <a:xfrm>
            <a:off x="4344157" y="2853650"/>
            <a:ext cx="405880" cy="369332"/>
          </a:xfrm>
          <a:prstGeom prst="rect">
            <a:avLst/>
          </a:prstGeom>
          <a:noFill/>
        </p:spPr>
        <p:txBody>
          <a:bodyPr wrap="none" rtlCol="0">
            <a:spAutoFit/>
          </a:bodyPr>
          <a:lstStyle/>
          <a:p>
            <a:r>
              <a:rPr lang="nb-NO" dirty="0">
                <a:solidFill>
                  <a:schemeClr val="bg1"/>
                </a:solidFill>
              </a:rPr>
              <a:t>y2</a:t>
            </a:r>
          </a:p>
        </p:txBody>
      </p:sp>
      <p:sp>
        <p:nvSpPr>
          <p:cNvPr id="21" name="TextBox 20">
            <a:extLst>
              <a:ext uri="{FF2B5EF4-FFF2-40B4-BE49-F238E27FC236}">
                <a16:creationId xmlns:a16="http://schemas.microsoft.com/office/drawing/2014/main" id="{597B9CD8-6A5B-7A73-EFA1-38B59B83F7FC}"/>
              </a:ext>
            </a:extLst>
          </p:cNvPr>
          <p:cNvSpPr txBox="1"/>
          <p:nvPr/>
        </p:nvSpPr>
        <p:spPr>
          <a:xfrm>
            <a:off x="3741067" y="4152380"/>
            <a:ext cx="423514" cy="369332"/>
          </a:xfrm>
          <a:prstGeom prst="rect">
            <a:avLst/>
          </a:prstGeom>
          <a:noFill/>
        </p:spPr>
        <p:txBody>
          <a:bodyPr wrap="none" rtlCol="0">
            <a:spAutoFit/>
          </a:bodyPr>
          <a:lstStyle/>
          <a:p>
            <a:r>
              <a:rPr lang="nb-NO" dirty="0">
                <a:solidFill>
                  <a:schemeClr val="bg1"/>
                </a:solidFill>
              </a:rPr>
              <a:t>u2</a:t>
            </a:r>
          </a:p>
        </p:txBody>
      </p:sp>
      <p:sp>
        <p:nvSpPr>
          <p:cNvPr id="23" name="TextBox 22">
            <a:extLst>
              <a:ext uri="{FF2B5EF4-FFF2-40B4-BE49-F238E27FC236}">
                <a16:creationId xmlns:a16="http://schemas.microsoft.com/office/drawing/2014/main" id="{0C4E8B6F-087D-EC08-F916-837D063C815F}"/>
              </a:ext>
            </a:extLst>
          </p:cNvPr>
          <p:cNvSpPr txBox="1"/>
          <p:nvPr/>
        </p:nvSpPr>
        <p:spPr>
          <a:xfrm>
            <a:off x="2380074" y="4062598"/>
            <a:ext cx="423514" cy="369332"/>
          </a:xfrm>
          <a:prstGeom prst="rect">
            <a:avLst/>
          </a:prstGeom>
          <a:noFill/>
        </p:spPr>
        <p:txBody>
          <a:bodyPr wrap="none" rtlCol="0">
            <a:spAutoFit/>
          </a:bodyPr>
          <a:lstStyle/>
          <a:p>
            <a:r>
              <a:rPr lang="nb-NO" dirty="0">
                <a:solidFill>
                  <a:schemeClr val="bg1"/>
                </a:solidFill>
              </a:rPr>
              <a:t>u1</a:t>
            </a:r>
          </a:p>
        </p:txBody>
      </p:sp>
      <p:sp>
        <p:nvSpPr>
          <p:cNvPr id="15" name="TextBox 14">
            <a:extLst>
              <a:ext uri="{FF2B5EF4-FFF2-40B4-BE49-F238E27FC236}">
                <a16:creationId xmlns:a16="http://schemas.microsoft.com/office/drawing/2014/main" id="{FD83EFFE-D5BE-1F0A-BA0A-0CA951FAE5B1}"/>
              </a:ext>
            </a:extLst>
          </p:cNvPr>
          <p:cNvSpPr txBox="1"/>
          <p:nvPr/>
        </p:nvSpPr>
        <p:spPr>
          <a:xfrm flipH="1">
            <a:off x="1156545" y="5193636"/>
            <a:ext cx="4371894" cy="1169551"/>
          </a:xfrm>
          <a:prstGeom prst="rect">
            <a:avLst/>
          </a:prstGeom>
          <a:noFill/>
        </p:spPr>
        <p:txBody>
          <a:bodyPr wrap="square" rtlCol="0">
            <a:spAutoFit/>
          </a:bodyPr>
          <a:lstStyle/>
          <a:p>
            <a:r>
              <a:rPr lang="nb-NO" sz="1400" dirty="0" err="1"/>
              <a:t>Two</a:t>
            </a:r>
            <a:r>
              <a:rPr lang="nb-NO" sz="1400" dirty="0"/>
              <a:t> </a:t>
            </a:r>
            <a:r>
              <a:rPr lang="nb-NO" sz="1400" dirty="0" err="1"/>
              <a:t>controllers</a:t>
            </a:r>
            <a:r>
              <a:rPr lang="nb-NO" sz="1400" dirty="0"/>
              <a:t> (TC for y3, PC for y1) </a:t>
            </a:r>
            <a:r>
              <a:rPr lang="nb-NO" sz="1400" dirty="0" err="1"/>
              <a:t>are</a:t>
            </a:r>
            <a:r>
              <a:rPr lang="nb-NO" sz="1400" dirty="0"/>
              <a:t> in </a:t>
            </a:r>
            <a:r>
              <a:rPr lang="nb-NO" sz="1400" dirty="0" err="1"/>
              <a:t>some</a:t>
            </a:r>
            <a:r>
              <a:rPr lang="nb-NO" sz="1400" dirty="0"/>
              <a:t> cases </a:t>
            </a:r>
            <a:r>
              <a:rPr lang="nb-NO" sz="1400" dirty="0" err="1"/>
              <a:t>competing</a:t>
            </a:r>
            <a:r>
              <a:rPr lang="nb-NO" sz="1400" dirty="0"/>
              <a:t> for </a:t>
            </a:r>
            <a:r>
              <a:rPr lang="nb-NO" sz="1400" dirty="0" err="1"/>
              <a:t>the</a:t>
            </a:r>
            <a:r>
              <a:rPr lang="nb-NO" sz="1400" dirty="0"/>
              <a:t> same input (u1), </a:t>
            </a:r>
            <a:r>
              <a:rPr lang="nb-NO" sz="1400" dirty="0" err="1"/>
              <a:t>but</a:t>
            </a:r>
            <a:r>
              <a:rPr lang="nb-NO" sz="1400" dirty="0"/>
              <a:t> PC </a:t>
            </a:r>
            <a:r>
              <a:rPr lang="nb-NO" sz="1400" dirty="0" err="1"/>
              <a:t>wins</a:t>
            </a:r>
            <a:r>
              <a:rPr lang="nb-NO" sz="1400" dirty="0"/>
              <a:t> </a:t>
            </a:r>
            <a:r>
              <a:rPr lang="nb-NO" sz="1400" dirty="0" err="1"/>
              <a:t>because</a:t>
            </a:r>
            <a:r>
              <a:rPr lang="nb-NO" sz="1400" dirty="0"/>
              <a:t> of </a:t>
            </a:r>
            <a:r>
              <a:rPr lang="nb-NO" sz="1400" dirty="0" err="1"/>
              <a:t>the</a:t>
            </a:r>
            <a:r>
              <a:rPr lang="nb-NO" sz="1400" dirty="0"/>
              <a:t> smart </a:t>
            </a:r>
            <a:r>
              <a:rPr lang="nb-NO" sz="1400" dirty="0" err="1"/>
              <a:t>use</a:t>
            </a:r>
            <a:r>
              <a:rPr lang="nb-NO" sz="1400" dirty="0"/>
              <a:t> of anti-</a:t>
            </a:r>
            <a:r>
              <a:rPr lang="nb-NO" sz="1400" dirty="0" err="1"/>
              <a:t>windup</a:t>
            </a:r>
            <a:r>
              <a:rPr lang="nb-NO" sz="1400" dirty="0"/>
              <a:t> back to TC, </a:t>
            </a:r>
            <a:r>
              <a:rPr lang="nb-NO" sz="1400" dirty="0" err="1"/>
              <a:t>which</a:t>
            </a:r>
            <a:r>
              <a:rPr lang="nb-NO" sz="1400" dirty="0"/>
              <a:t> </a:t>
            </a:r>
            <a:r>
              <a:rPr lang="nb-NO" sz="1400" dirty="0" err="1"/>
              <a:t>stops</a:t>
            </a:r>
            <a:r>
              <a:rPr lang="nb-NO" sz="1400" dirty="0"/>
              <a:t> TC from </a:t>
            </a:r>
            <a:r>
              <a:rPr lang="nb-NO" sz="1400" dirty="0" err="1"/>
              <a:t>working</a:t>
            </a:r>
            <a:r>
              <a:rPr lang="nb-NO" sz="1400" dirty="0"/>
              <a:t> (</a:t>
            </a:r>
            <a:r>
              <a:rPr lang="nb-NO" sz="1400" dirty="0" err="1"/>
              <a:t>integrating</a:t>
            </a:r>
            <a:r>
              <a:rPr lang="nb-NO" sz="1400" dirty="0"/>
              <a:t>) </a:t>
            </a:r>
            <a:r>
              <a:rPr lang="nb-NO" sz="1400" dirty="0" err="1"/>
              <a:t>when</a:t>
            </a:r>
            <a:r>
              <a:rPr lang="nb-NO" sz="1400" dirty="0"/>
              <a:t> </a:t>
            </a:r>
            <a:r>
              <a:rPr lang="nb-NO" sz="1400" dirty="0" err="1"/>
              <a:t>the</a:t>
            </a:r>
            <a:r>
              <a:rPr lang="nb-NO" sz="1400" dirty="0"/>
              <a:t> input from PC is non-zero</a:t>
            </a:r>
          </a:p>
        </p:txBody>
      </p:sp>
      <p:sp>
        <p:nvSpPr>
          <p:cNvPr id="14" name="TextBox 13">
            <a:extLst>
              <a:ext uri="{FF2B5EF4-FFF2-40B4-BE49-F238E27FC236}">
                <a16:creationId xmlns:a16="http://schemas.microsoft.com/office/drawing/2014/main" id="{C4847897-0F46-30ED-CB6B-4F87686FF594}"/>
              </a:ext>
            </a:extLst>
          </p:cNvPr>
          <p:cNvSpPr txBox="1"/>
          <p:nvPr/>
        </p:nvSpPr>
        <p:spPr>
          <a:xfrm>
            <a:off x="-74825" y="-51465"/>
            <a:ext cx="5734262" cy="400110"/>
          </a:xfrm>
          <a:prstGeom prst="rect">
            <a:avLst/>
          </a:prstGeom>
          <a:noFill/>
        </p:spPr>
        <p:txBody>
          <a:bodyPr wrap="none" rtlCol="0">
            <a:spAutoFit/>
          </a:bodyPr>
          <a:lstStyle/>
          <a:p>
            <a:r>
              <a:rPr lang="nb-NO" sz="2000" dirty="0" err="1">
                <a:highlight>
                  <a:srgbClr val="FFFF00"/>
                </a:highlight>
              </a:rPr>
              <a:t>Complex</a:t>
            </a:r>
            <a:r>
              <a:rPr lang="nb-NO" sz="2000" dirty="0">
                <a:highlight>
                  <a:srgbClr val="FFFF00"/>
                </a:highlight>
              </a:rPr>
              <a:t> CV-MV </a:t>
            </a:r>
            <a:r>
              <a:rPr lang="nb-NO" sz="2000" dirty="0" err="1">
                <a:highlight>
                  <a:srgbClr val="FFFF00"/>
                </a:highlight>
              </a:rPr>
              <a:t>switching</a:t>
            </a:r>
            <a:r>
              <a:rPr lang="nb-NO" sz="2000" dirty="0">
                <a:highlight>
                  <a:srgbClr val="FFFF00"/>
                </a:highlight>
              </a:rPr>
              <a:t> + CV-CV </a:t>
            </a:r>
            <a:r>
              <a:rPr lang="nb-NO" sz="2000" dirty="0" err="1">
                <a:highlight>
                  <a:srgbClr val="FFFF00"/>
                </a:highlight>
              </a:rPr>
              <a:t>switching</a:t>
            </a:r>
            <a:r>
              <a:rPr lang="nb-NO" sz="2000" dirty="0">
                <a:highlight>
                  <a:srgbClr val="FFFF00"/>
                </a:highlight>
              </a:rPr>
              <a:t> (Alt. 4)</a:t>
            </a:r>
          </a:p>
        </p:txBody>
      </p:sp>
      <p:sp>
        <p:nvSpPr>
          <p:cNvPr id="2" name="TextBox 1">
            <a:extLst>
              <a:ext uri="{FF2B5EF4-FFF2-40B4-BE49-F238E27FC236}">
                <a16:creationId xmlns:a16="http://schemas.microsoft.com/office/drawing/2014/main" id="{A02571DC-D4B2-684B-CC3A-528F9E93789B}"/>
              </a:ext>
            </a:extLst>
          </p:cNvPr>
          <p:cNvSpPr txBox="1"/>
          <p:nvPr/>
        </p:nvSpPr>
        <p:spPr>
          <a:xfrm>
            <a:off x="5764538" y="6334780"/>
            <a:ext cx="5431359" cy="523220"/>
          </a:xfrm>
          <a:prstGeom prst="rect">
            <a:avLst/>
          </a:prstGeom>
          <a:noFill/>
        </p:spPr>
        <p:txBody>
          <a:bodyPr wrap="none" rtlCol="0">
            <a:spAutoFit/>
          </a:bodyPr>
          <a:lstStyle/>
          <a:p>
            <a:r>
              <a:rPr lang="nb-NO" sz="1400" dirty="0" err="1"/>
              <a:t>Comment</a:t>
            </a:r>
            <a:r>
              <a:rPr lang="nb-NO" sz="1400" dirty="0"/>
              <a:t>: Alt.2 </a:t>
            </a:r>
            <a:r>
              <a:rPr lang="nb-NO" sz="1400" dirty="0" err="1"/>
              <a:t>with</a:t>
            </a:r>
            <a:r>
              <a:rPr lang="nb-NO" sz="1400" dirty="0"/>
              <a:t> </a:t>
            </a:r>
            <a:r>
              <a:rPr lang="nb-NO" sz="1400" dirty="0" err="1"/>
              <a:t>two</a:t>
            </a:r>
            <a:r>
              <a:rPr lang="nb-NO" sz="1400" dirty="0"/>
              <a:t> </a:t>
            </a:r>
            <a:r>
              <a:rPr lang="nb-NO" sz="1400" dirty="0" err="1"/>
              <a:t>controllers</a:t>
            </a:r>
            <a:r>
              <a:rPr lang="nb-NO" sz="1400" dirty="0"/>
              <a:t> (PC) </a:t>
            </a:r>
            <a:r>
              <a:rPr lang="nb-NO" sz="1400" dirty="0" err="1"/>
              <a:t>works</a:t>
            </a:r>
            <a:r>
              <a:rPr lang="nb-NO" sz="1400" dirty="0"/>
              <a:t> fine </a:t>
            </a:r>
            <a:r>
              <a:rPr lang="nb-NO" sz="1400" dirty="0" err="1"/>
              <a:t>here</a:t>
            </a:r>
            <a:r>
              <a:rPr lang="nb-NO" sz="1400" dirty="0"/>
              <a:t> and is </a:t>
            </a:r>
            <a:r>
              <a:rPr lang="nb-NO" sz="1400" dirty="0" err="1"/>
              <a:t>simpler</a:t>
            </a:r>
            <a:r>
              <a:rPr lang="nb-NO" sz="1400" dirty="0"/>
              <a:t>,</a:t>
            </a:r>
          </a:p>
          <a:p>
            <a:r>
              <a:rPr lang="nb-NO" sz="1400" dirty="0"/>
              <a:t>See </a:t>
            </a:r>
            <a:r>
              <a:rPr lang="nb-NO" sz="1400" dirty="0" err="1"/>
              <a:t>next</a:t>
            </a:r>
            <a:r>
              <a:rPr lang="nb-NO" sz="1400" dirty="0"/>
              <a:t> </a:t>
            </a:r>
            <a:r>
              <a:rPr lang="nb-NO" sz="1400" dirty="0" err="1"/>
              <a:t>page</a:t>
            </a:r>
            <a:r>
              <a:rPr lang="nb-NO" sz="1400" dirty="0"/>
              <a:t>. </a:t>
            </a:r>
          </a:p>
        </p:txBody>
      </p:sp>
      <p:sp>
        <p:nvSpPr>
          <p:cNvPr id="17" name="TextBox 16">
            <a:extLst>
              <a:ext uri="{FF2B5EF4-FFF2-40B4-BE49-F238E27FC236}">
                <a16:creationId xmlns:a16="http://schemas.microsoft.com/office/drawing/2014/main" id="{E9C717F0-EBDD-DCAE-FF01-B58D89D9046C}"/>
              </a:ext>
            </a:extLst>
          </p:cNvPr>
          <p:cNvSpPr txBox="1"/>
          <p:nvPr/>
        </p:nvSpPr>
        <p:spPr>
          <a:xfrm>
            <a:off x="2397708" y="2109669"/>
            <a:ext cx="405880" cy="369332"/>
          </a:xfrm>
          <a:prstGeom prst="rect">
            <a:avLst/>
          </a:prstGeom>
          <a:noFill/>
        </p:spPr>
        <p:txBody>
          <a:bodyPr wrap="none" rtlCol="0">
            <a:spAutoFit/>
          </a:bodyPr>
          <a:lstStyle/>
          <a:p>
            <a:r>
              <a:rPr lang="nb-NO" dirty="0">
                <a:solidFill>
                  <a:schemeClr val="bg1"/>
                </a:solidFill>
              </a:rPr>
              <a:t>y3</a:t>
            </a:r>
          </a:p>
        </p:txBody>
      </p:sp>
      <p:sp>
        <p:nvSpPr>
          <p:cNvPr id="3" name="TextBox 2">
            <a:extLst>
              <a:ext uri="{FF2B5EF4-FFF2-40B4-BE49-F238E27FC236}">
                <a16:creationId xmlns:a16="http://schemas.microsoft.com/office/drawing/2014/main" id="{B1996C17-B0C0-1D29-B476-47D4F2588D77}"/>
              </a:ext>
            </a:extLst>
          </p:cNvPr>
          <p:cNvSpPr txBox="1"/>
          <p:nvPr/>
        </p:nvSpPr>
        <p:spPr>
          <a:xfrm>
            <a:off x="6489702" y="5283200"/>
            <a:ext cx="5058830" cy="830997"/>
          </a:xfrm>
          <a:prstGeom prst="rect">
            <a:avLst/>
          </a:prstGeom>
          <a:noFill/>
        </p:spPr>
        <p:txBody>
          <a:bodyPr wrap="square" rtlCol="0">
            <a:spAutoFit/>
          </a:bodyPr>
          <a:lstStyle/>
          <a:p>
            <a:r>
              <a:rPr lang="nb-NO" sz="1200" dirty="0" err="1"/>
              <a:t>Normally</a:t>
            </a:r>
            <a:r>
              <a:rPr lang="nb-NO" sz="1200" dirty="0"/>
              <a:t>: </a:t>
            </a:r>
            <a:r>
              <a:rPr lang="nb-NO" sz="1200" dirty="0" err="1"/>
              <a:t>Use</a:t>
            </a:r>
            <a:r>
              <a:rPr lang="nb-NO" sz="1200" dirty="0"/>
              <a:t> u1 to control y3, and u2 to control y1</a:t>
            </a:r>
          </a:p>
          <a:p>
            <a:r>
              <a:rPr lang="nb-NO" sz="1200" dirty="0" err="1"/>
              <a:t>When</a:t>
            </a:r>
            <a:r>
              <a:rPr lang="nb-NO" sz="1200" dirty="0"/>
              <a:t> y2 </a:t>
            </a:r>
            <a:r>
              <a:rPr lang="nb-NO" sz="1200" dirty="0" err="1"/>
              <a:t>reaches</a:t>
            </a:r>
            <a:r>
              <a:rPr lang="nb-NO" sz="1200" dirty="0"/>
              <a:t> min: Must </a:t>
            </a:r>
            <a:r>
              <a:rPr lang="nb-NO" sz="1200" dirty="0" err="1"/>
              <a:t>use</a:t>
            </a:r>
            <a:r>
              <a:rPr lang="nb-NO" sz="1200" dirty="0"/>
              <a:t> to u2 to control y2, and </a:t>
            </a:r>
            <a:r>
              <a:rPr lang="nb-NO" sz="1200" dirty="0" err="1"/>
              <a:t>since</a:t>
            </a:r>
            <a:r>
              <a:rPr lang="nb-NO" sz="1200" dirty="0"/>
              <a:t> y1 </a:t>
            </a:r>
            <a:r>
              <a:rPr lang="nb-NO" sz="1200" dirty="0" err="1"/>
              <a:t>cannot</a:t>
            </a:r>
            <a:r>
              <a:rPr lang="nb-NO" sz="1200" dirty="0"/>
              <a:t> be given up </a:t>
            </a:r>
            <a:r>
              <a:rPr lang="nb-NO" sz="1200" dirty="0" err="1"/>
              <a:t>we</a:t>
            </a:r>
            <a:r>
              <a:rPr lang="nb-NO" sz="1200" dirty="0"/>
              <a:t> must do a </a:t>
            </a:r>
            <a:r>
              <a:rPr lang="nb-NO" sz="1200" dirty="0" err="1"/>
              <a:t>repairing</a:t>
            </a:r>
            <a:r>
              <a:rPr lang="nb-NO" sz="1200" dirty="0"/>
              <a:t> of loops </a:t>
            </a:r>
            <a:r>
              <a:rPr lang="nb-NO" sz="1200" dirty="0" err="1"/>
              <a:t>where</a:t>
            </a:r>
            <a:r>
              <a:rPr lang="nb-NO" sz="1200" dirty="0"/>
              <a:t> y3 is given up and u1 is used to control y1</a:t>
            </a:r>
          </a:p>
        </p:txBody>
      </p:sp>
    </p:spTree>
    <p:extLst>
      <p:ext uri="{BB962C8B-B14F-4D97-AF65-F5344CB8AC3E}">
        <p14:creationId xmlns:p14="http://schemas.microsoft.com/office/powerpoint/2010/main" val="2372474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568F-2596-4D4A-A1BB-3971DC171048}"/>
              </a:ext>
            </a:extLst>
          </p:cNvPr>
          <p:cNvSpPr>
            <a:spLocks noGrp="1"/>
          </p:cNvSpPr>
          <p:nvPr>
            <p:ph type="title"/>
          </p:nvPr>
        </p:nvSpPr>
        <p:spPr/>
        <p:txBody>
          <a:bodyPr/>
          <a:lstStyle/>
          <a:p>
            <a:r>
              <a:rPr lang="nb-NO" dirty="0"/>
              <a:t>Examples: Important </a:t>
            </a:r>
            <a:r>
              <a:rPr lang="nb-NO" dirty="0" err="1"/>
              <a:t>insight</a:t>
            </a:r>
            <a:endParaRPr lang="nb-NO" dirty="0"/>
          </a:p>
        </p:txBody>
      </p:sp>
      <p:sp>
        <p:nvSpPr>
          <p:cNvPr id="3" name="Content Placeholder 2">
            <a:extLst>
              <a:ext uri="{FF2B5EF4-FFF2-40B4-BE49-F238E27FC236}">
                <a16:creationId xmlns:a16="http://schemas.microsoft.com/office/drawing/2014/main" id="{BC17A8F8-0A4C-4D14-97B0-FB4E083913AA}"/>
              </a:ext>
            </a:extLst>
          </p:cNvPr>
          <p:cNvSpPr>
            <a:spLocks noGrp="1"/>
          </p:cNvSpPr>
          <p:nvPr>
            <p:ph sz="half" idx="1"/>
          </p:nvPr>
        </p:nvSpPr>
        <p:spPr>
          <a:xfrm>
            <a:off x="609599" y="1600201"/>
            <a:ext cx="10654145" cy="4525963"/>
          </a:xfrm>
        </p:spPr>
        <p:txBody>
          <a:bodyPr/>
          <a:lstStyle/>
          <a:p>
            <a:r>
              <a:rPr lang="nb-NO" dirty="0" err="1"/>
              <a:t>Many</a:t>
            </a:r>
            <a:r>
              <a:rPr lang="nb-NO" dirty="0"/>
              <a:t> problems: Optimal steady-</a:t>
            </a:r>
            <a:r>
              <a:rPr lang="nb-NO" dirty="0" err="1"/>
              <a:t>state</a:t>
            </a:r>
            <a:r>
              <a:rPr lang="nb-NO" dirty="0"/>
              <a:t> </a:t>
            </a:r>
            <a:r>
              <a:rPr lang="nb-NO" dirty="0" err="1"/>
              <a:t>solution</a:t>
            </a:r>
            <a:r>
              <a:rPr lang="nb-NO" dirty="0"/>
              <a:t> </a:t>
            </a:r>
            <a:r>
              <a:rPr lang="nb-NO" dirty="0" err="1"/>
              <a:t>always</a:t>
            </a:r>
            <a:r>
              <a:rPr lang="nb-NO" dirty="0"/>
              <a:t> at </a:t>
            </a:r>
            <a:r>
              <a:rPr lang="nb-NO" dirty="0" err="1"/>
              <a:t>constraints</a:t>
            </a:r>
            <a:endParaRPr lang="nb-NO" dirty="0"/>
          </a:p>
          <a:p>
            <a:r>
              <a:rPr lang="nb-NO" dirty="0"/>
              <a:t>In </a:t>
            </a:r>
            <a:r>
              <a:rPr lang="nb-NO" dirty="0" err="1"/>
              <a:t>this</a:t>
            </a:r>
            <a:r>
              <a:rPr lang="nb-NO" dirty="0"/>
              <a:t> case </a:t>
            </a:r>
            <a:r>
              <a:rPr lang="nb-NO" dirty="0" err="1"/>
              <a:t>optimization</a:t>
            </a:r>
            <a:r>
              <a:rPr lang="nb-NO" dirty="0"/>
              <a:t> </a:t>
            </a:r>
            <a:r>
              <a:rPr lang="nb-NO" dirty="0" err="1"/>
              <a:t>layer</a:t>
            </a:r>
            <a:r>
              <a:rPr lang="nb-NO" dirty="0"/>
              <a:t> </a:t>
            </a:r>
            <a:r>
              <a:rPr lang="nb-NO" dirty="0" err="1"/>
              <a:t>may</a:t>
            </a:r>
            <a:r>
              <a:rPr lang="nb-NO" dirty="0"/>
              <a:t> not be </a:t>
            </a:r>
            <a:r>
              <a:rPr lang="nb-NO" dirty="0" err="1"/>
              <a:t>needed</a:t>
            </a:r>
            <a:r>
              <a:rPr lang="nb-NO" dirty="0"/>
              <a:t> </a:t>
            </a:r>
          </a:p>
          <a:p>
            <a:pPr lvl="1"/>
            <a:r>
              <a:rPr lang="nb-NO" dirty="0" err="1"/>
              <a:t>if</a:t>
            </a:r>
            <a:r>
              <a:rPr lang="nb-NO" dirty="0"/>
              <a:t> </a:t>
            </a:r>
            <a:r>
              <a:rPr lang="nb-NO" dirty="0" err="1"/>
              <a:t>we</a:t>
            </a:r>
            <a:r>
              <a:rPr lang="nb-NO" dirty="0"/>
              <a:t> </a:t>
            </a:r>
            <a:r>
              <a:rPr lang="nb-NO" dirty="0" err="1"/>
              <a:t>can</a:t>
            </a:r>
            <a:r>
              <a:rPr lang="nb-NO" dirty="0"/>
              <a:t> </a:t>
            </a:r>
            <a:r>
              <a:rPr lang="nb-NO" dirty="0" err="1"/>
              <a:t>identify</a:t>
            </a:r>
            <a:r>
              <a:rPr lang="nb-NO" dirty="0"/>
              <a:t> </a:t>
            </a:r>
            <a:r>
              <a:rPr lang="nb-NO" dirty="0" err="1"/>
              <a:t>the</a:t>
            </a:r>
            <a:r>
              <a:rPr lang="nb-NO" dirty="0"/>
              <a:t> </a:t>
            </a:r>
            <a:r>
              <a:rPr lang="nb-NO" dirty="0" err="1"/>
              <a:t>active</a:t>
            </a:r>
            <a:r>
              <a:rPr lang="nb-NO" dirty="0"/>
              <a:t> </a:t>
            </a:r>
            <a:r>
              <a:rPr lang="nb-NO" dirty="0" err="1"/>
              <a:t>constraints</a:t>
            </a:r>
            <a:r>
              <a:rPr lang="nb-NO" dirty="0"/>
              <a:t> and control </a:t>
            </a:r>
            <a:r>
              <a:rPr lang="nb-NO" dirty="0" err="1"/>
              <a:t>them</a:t>
            </a:r>
            <a:r>
              <a:rPr lang="nb-NO" dirty="0"/>
              <a:t> </a:t>
            </a:r>
            <a:r>
              <a:rPr lang="nb-NO" dirty="0" err="1"/>
              <a:t>using</a:t>
            </a:r>
            <a:r>
              <a:rPr lang="nb-NO" dirty="0"/>
              <a:t> </a:t>
            </a:r>
            <a:r>
              <a:rPr lang="nb-NO" dirty="0" err="1"/>
              <a:t>selectors</a:t>
            </a:r>
            <a:endParaRPr lang="nb-NO" dirty="0"/>
          </a:p>
        </p:txBody>
      </p:sp>
    </p:spTree>
    <p:extLst>
      <p:ext uri="{BB962C8B-B14F-4D97-AF65-F5344CB8AC3E}">
        <p14:creationId xmlns:p14="http://schemas.microsoft.com/office/powerpoint/2010/main" val="1568336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4C52-F301-4014-9EC0-B0A05E315D19}"/>
              </a:ext>
            </a:extLst>
          </p:cNvPr>
          <p:cNvSpPr>
            <a:spLocks noGrp="1"/>
          </p:cNvSpPr>
          <p:nvPr>
            <p:ph type="title"/>
          </p:nvPr>
        </p:nvSpPr>
        <p:spPr>
          <a:xfrm>
            <a:off x="-55179" y="163909"/>
            <a:ext cx="12856779" cy="1143000"/>
          </a:xfrm>
        </p:spPr>
        <p:txBody>
          <a:bodyPr>
            <a:noAutofit/>
          </a:bodyPr>
          <a:lstStyle/>
          <a:p>
            <a:r>
              <a:rPr lang="nb-NO" b="0" dirty="0" err="1">
                <a:latin typeface="+mj-lt"/>
              </a:rPr>
              <a:t>Systematic</a:t>
            </a:r>
            <a:r>
              <a:rPr lang="nb-NO" b="0" dirty="0">
                <a:latin typeface="+mj-lt"/>
              </a:rPr>
              <a:t> design of simple </a:t>
            </a:r>
            <a:r>
              <a:rPr lang="nb-NO" b="0" dirty="0" err="1">
                <a:latin typeface="+mj-lt"/>
              </a:rPr>
              <a:t>advanced</a:t>
            </a:r>
            <a:r>
              <a:rPr lang="nb-NO" b="0" dirty="0">
                <a:latin typeface="+mj-lt"/>
              </a:rPr>
              <a:t> </a:t>
            </a:r>
            <a:r>
              <a:rPr lang="nb-NO" b="0" dirty="0" err="1">
                <a:latin typeface="+mj-lt"/>
              </a:rPr>
              <a:t>controllers</a:t>
            </a:r>
            <a:r>
              <a:rPr lang="nb-NO" b="0" dirty="0">
                <a:latin typeface="+mj-lt"/>
              </a:rPr>
              <a:t> (APC)</a:t>
            </a:r>
          </a:p>
        </p:txBody>
      </p:sp>
      <p:sp>
        <p:nvSpPr>
          <p:cNvPr id="3" name="Content Placeholder 2">
            <a:extLst>
              <a:ext uri="{FF2B5EF4-FFF2-40B4-BE49-F238E27FC236}">
                <a16:creationId xmlns:a16="http://schemas.microsoft.com/office/drawing/2014/main" id="{52B3D5EE-BFDD-40A3-A3A3-EF122A8215B6}"/>
              </a:ext>
            </a:extLst>
          </p:cNvPr>
          <p:cNvSpPr>
            <a:spLocks noGrp="1"/>
          </p:cNvSpPr>
          <p:nvPr>
            <p:ph idx="1"/>
          </p:nvPr>
        </p:nvSpPr>
        <p:spPr>
          <a:xfrm>
            <a:off x="609600" y="1600201"/>
            <a:ext cx="10972800" cy="5257799"/>
          </a:xfrm>
        </p:spPr>
        <p:txBody>
          <a:bodyPr>
            <a:normAutofit/>
          </a:bodyPr>
          <a:lstStyle/>
          <a:p>
            <a:r>
              <a:rPr lang="nb-NO" dirty="0"/>
              <a:t>First design simple control system for </a:t>
            </a:r>
            <a:r>
              <a:rPr lang="nb-NO" dirty="0">
                <a:highlight>
                  <a:srgbClr val="FFFF00"/>
                </a:highlight>
              </a:rPr>
              <a:t>nominal </a:t>
            </a:r>
            <a:r>
              <a:rPr lang="nb-NO" dirty="0" err="1">
                <a:highlight>
                  <a:srgbClr val="FFFF00"/>
                </a:highlight>
              </a:rPr>
              <a:t>operation</a:t>
            </a:r>
            <a:endParaRPr lang="nb-NO" dirty="0">
              <a:highlight>
                <a:srgbClr val="FFFF00"/>
              </a:highlight>
            </a:endParaRPr>
          </a:p>
          <a:p>
            <a:pPr lvl="1"/>
            <a:r>
              <a:rPr lang="nb-NO" dirty="0"/>
              <a:t>With single-loop PID control </a:t>
            </a:r>
            <a:r>
              <a:rPr lang="nb-NO" dirty="0" err="1"/>
              <a:t>we</a:t>
            </a:r>
            <a:r>
              <a:rPr lang="nb-NO" dirty="0"/>
              <a:t> </a:t>
            </a:r>
            <a:r>
              <a:rPr lang="nb-NO" dirty="0" err="1"/>
              <a:t>need</a:t>
            </a:r>
            <a:r>
              <a:rPr lang="nb-NO" dirty="0"/>
              <a:t> to make </a:t>
            </a:r>
            <a:r>
              <a:rPr lang="nb-NO" dirty="0" err="1"/>
              <a:t>pairing</a:t>
            </a:r>
            <a:r>
              <a:rPr lang="nb-NO" dirty="0"/>
              <a:t> </a:t>
            </a:r>
            <a:r>
              <a:rPr lang="nb-NO" dirty="0" err="1"/>
              <a:t>between</a:t>
            </a:r>
            <a:r>
              <a:rPr lang="nb-NO" dirty="0"/>
              <a:t> inputs (MVs) and outputs (CVs): </a:t>
            </a:r>
          </a:p>
          <a:p>
            <a:pPr lvl="1"/>
            <a:r>
              <a:rPr lang="nb-NO" dirty="0" err="1"/>
              <a:t>Should</a:t>
            </a:r>
            <a:r>
              <a:rPr lang="nb-NO" dirty="0"/>
              <a:t> </a:t>
            </a:r>
            <a:r>
              <a:rPr lang="nb-NO" dirty="0" err="1"/>
              <a:t>try</a:t>
            </a:r>
            <a:r>
              <a:rPr lang="nb-NO" dirty="0"/>
              <a:t> to </a:t>
            </a:r>
            <a:r>
              <a:rPr lang="nb-NO" dirty="0" err="1"/>
              <a:t>follow</a:t>
            </a:r>
            <a:r>
              <a:rPr lang="nb-NO" dirty="0"/>
              <a:t> </a:t>
            </a:r>
            <a:r>
              <a:rPr lang="nb-NO" dirty="0" err="1"/>
              <a:t>two</a:t>
            </a:r>
            <a:r>
              <a:rPr lang="nb-NO" dirty="0"/>
              <a:t> </a:t>
            </a:r>
            <a:r>
              <a:rPr lang="nb-NO" dirty="0" err="1"/>
              <a:t>rules</a:t>
            </a:r>
            <a:endParaRPr lang="nb-NO" dirty="0"/>
          </a:p>
          <a:p>
            <a:pPr marL="1257300" lvl="2" indent="-342900">
              <a:buFont typeface="+mj-lt"/>
              <a:buAutoNum type="arabicPeriod"/>
            </a:pPr>
            <a:r>
              <a:rPr lang="nb-NO" dirty="0">
                <a:highlight>
                  <a:srgbClr val="FFFF00"/>
                </a:highlight>
              </a:rPr>
              <a:t>«Pair </a:t>
            </a:r>
            <a:r>
              <a:rPr lang="nb-NO" dirty="0" err="1">
                <a:highlight>
                  <a:srgbClr val="FFFF00"/>
                </a:highlight>
              </a:rPr>
              <a:t>close</a:t>
            </a:r>
            <a:r>
              <a:rPr lang="nb-NO" dirty="0">
                <a:highlight>
                  <a:srgbClr val="FFFF00"/>
                </a:highlight>
              </a:rPr>
              <a:t> </a:t>
            </a:r>
            <a:r>
              <a:rPr lang="nb-NO" dirty="0" err="1">
                <a:highlight>
                  <a:srgbClr val="FFFF00"/>
                </a:highlight>
              </a:rPr>
              <a:t>rule</a:t>
            </a:r>
            <a:r>
              <a:rPr lang="nb-NO" dirty="0">
                <a:highlight>
                  <a:srgbClr val="FFFF00"/>
                </a:highlight>
              </a:rPr>
              <a:t>» (for </a:t>
            </a:r>
            <a:r>
              <a:rPr lang="nb-NO" dirty="0" err="1">
                <a:highlight>
                  <a:srgbClr val="FFFF00"/>
                </a:highlight>
              </a:rPr>
              <a:t>dynamics</a:t>
            </a:r>
            <a:r>
              <a:rPr lang="nb-NO" dirty="0">
                <a:highlight>
                  <a:srgbClr val="FFFF00"/>
                </a:highlight>
              </a:rPr>
              <a:t>). </a:t>
            </a:r>
          </a:p>
          <a:p>
            <a:pPr marL="1257300" lvl="2" indent="-342900">
              <a:buFont typeface="+mj-lt"/>
              <a:buAutoNum type="arabicPeriod"/>
            </a:pPr>
            <a:r>
              <a:rPr lang="nb-NO" dirty="0">
                <a:highlight>
                  <a:srgbClr val="FFFF00"/>
                </a:highlight>
              </a:rPr>
              <a:t>«Input </a:t>
            </a:r>
            <a:r>
              <a:rPr lang="nb-NO" dirty="0" err="1">
                <a:highlight>
                  <a:srgbClr val="FFFF00"/>
                </a:highlight>
              </a:rPr>
              <a:t>saturation</a:t>
            </a:r>
            <a:r>
              <a:rPr lang="nb-NO" dirty="0">
                <a:highlight>
                  <a:srgbClr val="FFFF00"/>
                </a:highlight>
              </a:rPr>
              <a:t> </a:t>
            </a:r>
            <a:r>
              <a:rPr lang="nb-NO" dirty="0" err="1">
                <a:highlight>
                  <a:srgbClr val="FFFF00"/>
                </a:highlight>
              </a:rPr>
              <a:t>rule</a:t>
            </a:r>
            <a:r>
              <a:rPr lang="nb-NO" dirty="0">
                <a:highlight>
                  <a:srgbClr val="FFFF00"/>
                </a:highlight>
              </a:rPr>
              <a:t>»:</a:t>
            </a:r>
            <a:endParaRPr lang="nb-NO" dirty="0"/>
          </a:p>
          <a:p>
            <a:endParaRPr lang="nb-NO" dirty="0"/>
          </a:p>
        </p:txBody>
      </p:sp>
      <p:grpSp>
        <p:nvGrpSpPr>
          <p:cNvPr id="5" name="Group 4">
            <a:extLst>
              <a:ext uri="{FF2B5EF4-FFF2-40B4-BE49-F238E27FC236}">
                <a16:creationId xmlns:a16="http://schemas.microsoft.com/office/drawing/2014/main" id="{26620CAC-54FD-4162-AA9E-A40BF97FBCB6}"/>
              </a:ext>
            </a:extLst>
          </p:cNvPr>
          <p:cNvGrpSpPr/>
          <p:nvPr/>
        </p:nvGrpSpPr>
        <p:grpSpPr>
          <a:xfrm>
            <a:off x="9232703" y="1370013"/>
            <a:ext cx="1719161" cy="573143"/>
            <a:chOff x="8175448" y="158071"/>
            <a:chExt cx="2178614" cy="819571"/>
          </a:xfrm>
        </p:grpSpPr>
        <p:grpSp>
          <p:nvGrpSpPr>
            <p:cNvPr id="6" name="Group 5">
              <a:extLst>
                <a:ext uri="{FF2B5EF4-FFF2-40B4-BE49-F238E27FC236}">
                  <a16:creationId xmlns:a16="http://schemas.microsoft.com/office/drawing/2014/main" id="{74C85CC1-7E2C-4B49-80A7-0F0654A4A2AC}"/>
                </a:ext>
              </a:extLst>
            </p:cNvPr>
            <p:cNvGrpSpPr/>
            <p:nvPr/>
          </p:nvGrpSpPr>
          <p:grpSpPr>
            <a:xfrm>
              <a:off x="8184233" y="285068"/>
              <a:ext cx="2169829" cy="692574"/>
              <a:chOff x="8163946" y="776718"/>
              <a:chExt cx="2169829" cy="692574"/>
            </a:xfrm>
          </p:grpSpPr>
          <p:sp>
            <p:nvSpPr>
              <p:cNvPr id="11" name="Rectangle 10">
                <a:extLst>
                  <a:ext uri="{FF2B5EF4-FFF2-40B4-BE49-F238E27FC236}">
                    <a16:creationId xmlns:a16="http://schemas.microsoft.com/office/drawing/2014/main" id="{F931C840-A03C-4B67-B1C8-FA63E4D871CF}"/>
                  </a:ext>
                </a:extLst>
              </p:cNvPr>
              <p:cNvSpPr/>
              <p:nvPr/>
            </p:nvSpPr>
            <p:spPr>
              <a:xfrm>
                <a:off x="8664366" y="776718"/>
                <a:ext cx="1158240" cy="69257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rgbClr val="FF0000"/>
                    </a:solidFill>
                  </a:rPr>
                  <a:t>Process</a:t>
                </a:r>
              </a:p>
            </p:txBody>
          </p:sp>
          <p:cxnSp>
            <p:nvCxnSpPr>
              <p:cNvPr id="12" name="Straight Arrow Connector 11">
                <a:extLst>
                  <a:ext uri="{FF2B5EF4-FFF2-40B4-BE49-F238E27FC236}">
                    <a16:creationId xmlns:a16="http://schemas.microsoft.com/office/drawing/2014/main" id="{A48E35CF-A58A-404A-B6DA-E06A20B8182C}"/>
                  </a:ext>
                </a:extLst>
              </p:cNvPr>
              <p:cNvCxnSpPr/>
              <p:nvPr/>
            </p:nvCxnSpPr>
            <p:spPr>
              <a:xfrm>
                <a:off x="8163946" y="1297494"/>
                <a:ext cx="500419"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17507127-DC45-47B1-8EC5-7B3E23111DA9}"/>
                  </a:ext>
                </a:extLst>
              </p:cNvPr>
              <p:cNvCxnSpPr/>
              <p:nvPr/>
            </p:nvCxnSpPr>
            <p:spPr>
              <a:xfrm>
                <a:off x="8163947" y="1007228"/>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BABB1F4-64D8-4BEF-9A98-7B95FB9F0216}"/>
                  </a:ext>
                </a:extLst>
              </p:cNvPr>
              <p:cNvCxnSpPr/>
              <p:nvPr/>
            </p:nvCxnSpPr>
            <p:spPr>
              <a:xfrm>
                <a:off x="9833356" y="1041333"/>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17B6E35-0C90-4E5D-8EC2-AA93A1693A1E}"/>
                  </a:ext>
                </a:extLst>
              </p:cNvPr>
              <p:cNvCxnSpPr/>
              <p:nvPr/>
            </p:nvCxnSpPr>
            <p:spPr>
              <a:xfrm>
                <a:off x="9833356" y="1296093"/>
                <a:ext cx="500419" cy="0"/>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grpSp>
        <p:sp>
          <p:nvSpPr>
            <p:cNvPr id="7" name="TextBox 6">
              <a:extLst>
                <a:ext uri="{FF2B5EF4-FFF2-40B4-BE49-F238E27FC236}">
                  <a16:creationId xmlns:a16="http://schemas.microsoft.com/office/drawing/2014/main" id="{32E1864E-6ECB-4A70-8630-B090C72B1CDC}"/>
                </a:ext>
              </a:extLst>
            </p:cNvPr>
            <p:cNvSpPr txBox="1"/>
            <p:nvPr/>
          </p:nvSpPr>
          <p:spPr>
            <a:xfrm>
              <a:off x="8182669" y="525347"/>
              <a:ext cx="184731" cy="369332"/>
            </a:xfrm>
            <a:prstGeom prst="rect">
              <a:avLst/>
            </a:prstGeom>
            <a:noFill/>
          </p:spPr>
          <p:txBody>
            <a:bodyPr wrap="none" rtlCol="0">
              <a:spAutoFit/>
            </a:bodyPr>
            <a:lstStyle/>
            <a:p>
              <a:endParaRPr lang="nb-NO" dirty="0"/>
            </a:p>
          </p:txBody>
        </p:sp>
        <p:sp>
          <p:nvSpPr>
            <p:cNvPr id="8" name="TextBox 7">
              <a:extLst>
                <a:ext uri="{FF2B5EF4-FFF2-40B4-BE49-F238E27FC236}">
                  <a16:creationId xmlns:a16="http://schemas.microsoft.com/office/drawing/2014/main" id="{947720C5-EC3D-437D-A2D2-AE200FAC39A1}"/>
                </a:ext>
              </a:extLst>
            </p:cNvPr>
            <p:cNvSpPr txBox="1"/>
            <p:nvPr/>
          </p:nvSpPr>
          <p:spPr>
            <a:xfrm>
              <a:off x="8175448" y="158071"/>
              <a:ext cx="184731" cy="369332"/>
            </a:xfrm>
            <a:prstGeom prst="rect">
              <a:avLst/>
            </a:prstGeom>
            <a:noFill/>
          </p:spPr>
          <p:txBody>
            <a:bodyPr wrap="none" rtlCol="0">
              <a:spAutoFit/>
            </a:bodyPr>
            <a:lstStyle/>
            <a:p>
              <a:endParaRPr lang="nb-NO" dirty="0"/>
            </a:p>
          </p:txBody>
        </p:sp>
        <p:sp>
          <p:nvSpPr>
            <p:cNvPr id="9" name="TextBox 8">
              <a:extLst>
                <a:ext uri="{FF2B5EF4-FFF2-40B4-BE49-F238E27FC236}">
                  <a16:creationId xmlns:a16="http://schemas.microsoft.com/office/drawing/2014/main" id="{66BA7EE0-E857-4CA1-8D04-EB013CCCF65B}"/>
                </a:ext>
              </a:extLst>
            </p:cNvPr>
            <p:cNvSpPr txBox="1"/>
            <p:nvPr/>
          </p:nvSpPr>
          <p:spPr>
            <a:xfrm>
              <a:off x="9894609" y="547627"/>
              <a:ext cx="184731" cy="369332"/>
            </a:xfrm>
            <a:prstGeom prst="rect">
              <a:avLst/>
            </a:prstGeom>
            <a:noFill/>
          </p:spPr>
          <p:txBody>
            <a:bodyPr wrap="none" rtlCol="0">
              <a:spAutoFit/>
            </a:bodyPr>
            <a:lstStyle/>
            <a:p>
              <a:endParaRPr lang="nb-NO" dirty="0"/>
            </a:p>
          </p:txBody>
        </p:sp>
        <p:sp>
          <p:nvSpPr>
            <p:cNvPr id="10" name="TextBox 9">
              <a:extLst>
                <a:ext uri="{FF2B5EF4-FFF2-40B4-BE49-F238E27FC236}">
                  <a16:creationId xmlns:a16="http://schemas.microsoft.com/office/drawing/2014/main" id="{90EB0266-F641-486B-9530-E2DAE1F58A2E}"/>
                </a:ext>
              </a:extLst>
            </p:cNvPr>
            <p:cNvSpPr txBox="1"/>
            <p:nvPr/>
          </p:nvSpPr>
          <p:spPr>
            <a:xfrm>
              <a:off x="9887388" y="180351"/>
              <a:ext cx="184731" cy="369332"/>
            </a:xfrm>
            <a:prstGeom prst="rect">
              <a:avLst/>
            </a:prstGeom>
            <a:noFill/>
          </p:spPr>
          <p:txBody>
            <a:bodyPr wrap="none" rtlCol="0">
              <a:spAutoFit/>
            </a:bodyPr>
            <a:lstStyle/>
            <a:p>
              <a:endParaRPr lang="nb-NO" dirty="0"/>
            </a:p>
          </p:txBody>
        </p:sp>
      </p:grpSp>
    </p:spTree>
    <p:extLst>
      <p:ext uri="{BB962C8B-B14F-4D97-AF65-F5344CB8AC3E}">
        <p14:creationId xmlns:p14="http://schemas.microsoft.com/office/powerpoint/2010/main" val="386692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3D5EE-BFDD-40A3-A3A3-EF122A8215B6}"/>
              </a:ext>
            </a:extLst>
          </p:cNvPr>
          <p:cNvSpPr>
            <a:spLocks noGrp="1"/>
          </p:cNvSpPr>
          <p:nvPr>
            <p:ph idx="1"/>
          </p:nvPr>
        </p:nvSpPr>
        <p:spPr>
          <a:xfrm>
            <a:off x="609600" y="1225447"/>
            <a:ext cx="10972800" cy="5257799"/>
          </a:xfrm>
        </p:spPr>
        <p:txBody>
          <a:bodyPr>
            <a:normAutofit fontScale="85000" lnSpcReduction="10000"/>
          </a:bodyPr>
          <a:lstStyle/>
          <a:p>
            <a:r>
              <a:rPr lang="nb-NO" dirty="0" err="1"/>
              <a:t>Then</a:t>
            </a:r>
            <a:r>
              <a:rPr lang="nb-NO" dirty="0"/>
              <a:t> make a list of </a:t>
            </a:r>
            <a:r>
              <a:rPr lang="nb-NO" dirty="0" err="1">
                <a:highlight>
                  <a:srgbClr val="FFFF00"/>
                </a:highlight>
              </a:rPr>
              <a:t>possible</a:t>
            </a:r>
            <a:r>
              <a:rPr lang="nb-NO" dirty="0">
                <a:highlight>
                  <a:srgbClr val="FFFF00"/>
                </a:highlight>
              </a:rPr>
              <a:t> </a:t>
            </a:r>
            <a:r>
              <a:rPr lang="nb-NO" dirty="0" err="1">
                <a:highlight>
                  <a:srgbClr val="FFFF00"/>
                </a:highlight>
              </a:rPr>
              <a:t>new</a:t>
            </a:r>
            <a:r>
              <a:rPr lang="nb-NO" dirty="0">
                <a:highlight>
                  <a:srgbClr val="FFFF00"/>
                </a:highlight>
              </a:rPr>
              <a:t> </a:t>
            </a:r>
            <a:r>
              <a:rPr lang="nb-NO" dirty="0" err="1">
                <a:highlight>
                  <a:srgbClr val="FFFF00"/>
                </a:highlight>
              </a:rPr>
              <a:t>contraints</a:t>
            </a:r>
            <a:r>
              <a:rPr lang="nb-NO" dirty="0">
                <a:highlight>
                  <a:srgbClr val="FFFF00"/>
                </a:highlight>
              </a:rPr>
              <a:t> </a:t>
            </a:r>
            <a:r>
              <a:rPr lang="nb-NO" dirty="0" err="1"/>
              <a:t>that</a:t>
            </a:r>
            <a:r>
              <a:rPr lang="nb-NO" dirty="0"/>
              <a:t> </a:t>
            </a:r>
            <a:r>
              <a:rPr lang="nb-NO" dirty="0" err="1"/>
              <a:t>may</a:t>
            </a:r>
            <a:r>
              <a:rPr lang="nb-NO" dirty="0"/>
              <a:t> be </a:t>
            </a:r>
            <a:r>
              <a:rPr lang="nb-NO" dirty="0" err="1"/>
              <a:t>encountered</a:t>
            </a:r>
            <a:r>
              <a:rPr lang="nb-NO" dirty="0"/>
              <a:t> (</a:t>
            </a:r>
            <a:r>
              <a:rPr lang="nb-NO" dirty="0" err="1"/>
              <a:t>because</a:t>
            </a:r>
            <a:r>
              <a:rPr lang="nb-NO" dirty="0"/>
              <a:t> of </a:t>
            </a:r>
            <a:r>
              <a:rPr lang="nb-NO" dirty="0" err="1"/>
              <a:t>disturbances</a:t>
            </a:r>
            <a:r>
              <a:rPr lang="nb-NO" dirty="0"/>
              <a:t>, parameter </a:t>
            </a:r>
            <a:r>
              <a:rPr lang="nb-NO" dirty="0" err="1"/>
              <a:t>changes</a:t>
            </a:r>
            <a:r>
              <a:rPr lang="nb-NO" dirty="0"/>
              <a:t>, </a:t>
            </a:r>
            <a:r>
              <a:rPr lang="nb-NO" dirty="0" err="1"/>
              <a:t>price</a:t>
            </a:r>
            <a:r>
              <a:rPr lang="nb-NO" dirty="0"/>
              <a:t> </a:t>
            </a:r>
            <a:r>
              <a:rPr lang="nb-NO" dirty="0" err="1"/>
              <a:t>changes</a:t>
            </a:r>
            <a:r>
              <a:rPr lang="nb-NO" dirty="0"/>
              <a:t>)</a:t>
            </a:r>
          </a:p>
          <a:p>
            <a:r>
              <a:rPr lang="nb-NO" dirty="0"/>
              <a:t>Reach </a:t>
            </a:r>
            <a:r>
              <a:rPr lang="nb-NO" dirty="0" err="1"/>
              <a:t>constraint</a:t>
            </a:r>
            <a:r>
              <a:rPr lang="nb-NO" dirty="0"/>
              <a:t> </a:t>
            </a:r>
            <a:r>
              <a:rPr lang="nb-NO" dirty="0" err="1"/>
              <a:t>on</a:t>
            </a:r>
            <a:r>
              <a:rPr lang="nb-NO" dirty="0"/>
              <a:t> </a:t>
            </a:r>
            <a:r>
              <a:rPr lang="nb-NO" dirty="0" err="1"/>
              <a:t>new</a:t>
            </a:r>
            <a:r>
              <a:rPr lang="nb-NO" dirty="0"/>
              <a:t> CV</a:t>
            </a:r>
          </a:p>
          <a:p>
            <a:pPr lvl="1"/>
            <a:r>
              <a:rPr lang="nb-NO" dirty="0"/>
              <a:t>Simplest: </a:t>
            </a:r>
            <a:r>
              <a:rPr lang="nb-NO" dirty="0" err="1"/>
              <a:t>Find</a:t>
            </a:r>
            <a:r>
              <a:rPr lang="nb-NO" dirty="0"/>
              <a:t> an </a:t>
            </a:r>
            <a:r>
              <a:rPr lang="nb-NO" dirty="0" err="1"/>
              <a:t>unused</a:t>
            </a:r>
            <a:r>
              <a:rPr lang="nb-NO" dirty="0"/>
              <a:t> input (</a:t>
            </a:r>
            <a:r>
              <a:rPr lang="nb-NO" dirty="0">
                <a:highlight>
                  <a:srgbClr val="FFFF00"/>
                </a:highlight>
              </a:rPr>
              <a:t>simple CV-MV </a:t>
            </a:r>
            <a:r>
              <a:rPr lang="nb-NO" dirty="0" err="1">
                <a:highlight>
                  <a:srgbClr val="FFFF00"/>
                </a:highlight>
              </a:rPr>
              <a:t>switching</a:t>
            </a:r>
            <a:r>
              <a:rPr lang="nb-NO" dirty="0"/>
              <a:t>)</a:t>
            </a:r>
          </a:p>
          <a:p>
            <a:pPr lvl="1"/>
            <a:r>
              <a:rPr lang="nb-NO" dirty="0" err="1"/>
              <a:t>Otherwise</a:t>
            </a:r>
            <a:r>
              <a:rPr lang="nb-NO" dirty="0"/>
              <a:t>: </a:t>
            </a:r>
            <a:r>
              <a:rPr lang="nb-NO" dirty="0">
                <a:highlight>
                  <a:srgbClr val="FFFF00"/>
                </a:highlight>
              </a:rPr>
              <a:t>CV-CV </a:t>
            </a:r>
            <a:r>
              <a:rPr lang="nb-NO" dirty="0" err="1">
                <a:highlight>
                  <a:srgbClr val="FFFF00"/>
                </a:highlight>
              </a:rPr>
              <a:t>switching</a:t>
            </a:r>
            <a:r>
              <a:rPr lang="nb-NO" dirty="0">
                <a:highlight>
                  <a:srgbClr val="FFFF00"/>
                </a:highlight>
              </a:rPr>
              <a:t> </a:t>
            </a:r>
            <a:r>
              <a:rPr lang="nb-NO" dirty="0" err="1"/>
              <a:t>using</a:t>
            </a:r>
            <a:r>
              <a:rPr lang="nb-NO" dirty="0"/>
              <a:t> </a:t>
            </a:r>
            <a:r>
              <a:rPr lang="nb-NO" dirty="0" err="1"/>
              <a:t>selector</a:t>
            </a:r>
            <a:r>
              <a:rPr lang="nb-NO" dirty="0"/>
              <a:t> (</a:t>
            </a:r>
            <a:r>
              <a:rPr lang="nb-NO" dirty="0" err="1"/>
              <a:t>may</a:t>
            </a:r>
            <a:r>
              <a:rPr lang="nb-NO" dirty="0"/>
              <a:t> </a:t>
            </a:r>
            <a:r>
              <a:rPr lang="nb-NO" dirty="0" err="1"/>
              <a:t>involve</a:t>
            </a:r>
            <a:r>
              <a:rPr lang="nb-NO" dirty="0"/>
              <a:t> giving up a CV-</a:t>
            </a:r>
            <a:r>
              <a:rPr lang="nb-NO" dirty="0" err="1"/>
              <a:t>constraint</a:t>
            </a:r>
            <a:r>
              <a:rPr lang="nb-NO" dirty="0"/>
              <a:t> or a </a:t>
            </a:r>
            <a:r>
              <a:rPr lang="nb-NO" dirty="0" err="1"/>
              <a:t>self-optimizing</a:t>
            </a:r>
            <a:r>
              <a:rPr lang="nb-NO" dirty="0"/>
              <a:t> CV)</a:t>
            </a:r>
          </a:p>
          <a:p>
            <a:r>
              <a:rPr lang="nb-NO" dirty="0"/>
              <a:t>Reach </a:t>
            </a:r>
            <a:r>
              <a:rPr lang="nb-NO" dirty="0" err="1"/>
              <a:t>constraint</a:t>
            </a:r>
            <a:r>
              <a:rPr lang="nb-NO" dirty="0"/>
              <a:t> </a:t>
            </a:r>
            <a:r>
              <a:rPr lang="nb-NO" dirty="0" err="1"/>
              <a:t>on</a:t>
            </a:r>
            <a:r>
              <a:rPr lang="nb-NO" dirty="0"/>
              <a:t> MV (</a:t>
            </a:r>
            <a:r>
              <a:rPr lang="nb-NO" dirty="0" err="1"/>
              <a:t>which</a:t>
            </a:r>
            <a:r>
              <a:rPr lang="nb-NO" dirty="0"/>
              <a:t> is used to control a CV)</a:t>
            </a:r>
          </a:p>
          <a:p>
            <a:pPr lvl="1"/>
            <a:r>
              <a:rPr lang="nb-NO" dirty="0"/>
              <a:t>Simplest (If </a:t>
            </a:r>
            <a:r>
              <a:rPr lang="nb-NO" dirty="0" err="1"/>
              <a:t>we</a:t>
            </a:r>
            <a:r>
              <a:rPr lang="nb-NO" dirty="0"/>
              <a:t> </a:t>
            </a:r>
            <a:r>
              <a:rPr lang="nb-NO" dirty="0" err="1"/>
              <a:t>followed</a:t>
            </a:r>
            <a:r>
              <a:rPr lang="nb-NO" dirty="0"/>
              <a:t> input </a:t>
            </a:r>
            <a:r>
              <a:rPr lang="nb-NO" dirty="0" err="1"/>
              <a:t>saturation</a:t>
            </a:r>
            <a:r>
              <a:rPr lang="nb-NO" dirty="0"/>
              <a:t> </a:t>
            </a:r>
            <a:r>
              <a:rPr lang="nb-NO" dirty="0" err="1"/>
              <a:t>rule</a:t>
            </a:r>
            <a:r>
              <a:rPr lang="nb-NO" dirty="0"/>
              <a:t>):</a:t>
            </a:r>
          </a:p>
          <a:p>
            <a:pPr lvl="2"/>
            <a:r>
              <a:rPr lang="nb-NO" dirty="0" err="1"/>
              <a:t>Can</a:t>
            </a:r>
            <a:r>
              <a:rPr lang="nb-NO" dirty="0"/>
              <a:t> </a:t>
            </a:r>
            <a:r>
              <a:rPr lang="nb-NO" dirty="0" err="1"/>
              <a:t>give</a:t>
            </a:r>
            <a:r>
              <a:rPr lang="nb-NO" dirty="0"/>
              <a:t> ip controlling </a:t>
            </a:r>
            <a:r>
              <a:rPr lang="nb-NO" dirty="0" err="1"/>
              <a:t>the</a:t>
            </a:r>
            <a:r>
              <a:rPr lang="nb-NO" dirty="0"/>
              <a:t> CV (</a:t>
            </a:r>
            <a:r>
              <a:rPr lang="nb-NO" dirty="0">
                <a:highlight>
                  <a:srgbClr val="FFFF00"/>
                </a:highlight>
              </a:rPr>
              <a:t>Simple CV-MV </a:t>
            </a:r>
            <a:r>
              <a:rPr lang="nb-NO" dirty="0" err="1">
                <a:highlight>
                  <a:srgbClr val="FFFF00"/>
                </a:highlight>
              </a:rPr>
              <a:t>switching</a:t>
            </a:r>
            <a:r>
              <a:rPr lang="nb-NO" dirty="0">
                <a:highlight>
                  <a:srgbClr val="FFFF00"/>
                </a:highlight>
              </a:rPr>
              <a:t>)</a:t>
            </a:r>
          </a:p>
          <a:p>
            <a:pPr lvl="2"/>
            <a:r>
              <a:rPr lang="nb-NO" dirty="0" err="1"/>
              <a:t>Don’t</a:t>
            </a:r>
            <a:r>
              <a:rPr lang="nb-NO" dirty="0"/>
              <a:t> ned to do </a:t>
            </a:r>
            <a:r>
              <a:rPr lang="nb-NO" dirty="0" err="1"/>
              <a:t>anything</a:t>
            </a:r>
            <a:endParaRPr lang="nb-NO" dirty="0"/>
          </a:p>
          <a:p>
            <a:pPr lvl="1"/>
            <a:r>
              <a:rPr lang="nb-NO" dirty="0" err="1"/>
              <a:t>Otherwise</a:t>
            </a:r>
            <a:r>
              <a:rPr lang="nb-NO" dirty="0"/>
              <a:t> (</a:t>
            </a:r>
            <a:r>
              <a:rPr lang="nb-NO" dirty="0" err="1"/>
              <a:t>if</a:t>
            </a:r>
            <a:r>
              <a:rPr lang="nb-NO" dirty="0"/>
              <a:t> </a:t>
            </a:r>
            <a:r>
              <a:rPr lang="nb-NO" dirty="0" err="1"/>
              <a:t>we</a:t>
            </a:r>
            <a:r>
              <a:rPr lang="nb-NO" dirty="0"/>
              <a:t> </a:t>
            </a:r>
            <a:r>
              <a:rPr lang="nb-NO" dirty="0" err="1"/>
              <a:t>cannot</a:t>
            </a:r>
            <a:r>
              <a:rPr lang="nb-NO" dirty="0"/>
              <a:t> </a:t>
            </a:r>
            <a:r>
              <a:rPr lang="nb-NO" dirty="0" err="1"/>
              <a:t>give</a:t>
            </a:r>
            <a:r>
              <a:rPr lang="nb-NO" dirty="0"/>
              <a:t> up controlling CV)</a:t>
            </a:r>
          </a:p>
          <a:p>
            <a:pPr lvl="2"/>
            <a:r>
              <a:rPr lang="nb-NO" dirty="0"/>
              <a:t>Simplest: </a:t>
            </a:r>
            <a:r>
              <a:rPr lang="nb-NO" dirty="0" err="1"/>
              <a:t>Find</a:t>
            </a:r>
            <a:r>
              <a:rPr lang="nb-NO" dirty="0"/>
              <a:t> an </a:t>
            </a:r>
            <a:r>
              <a:rPr lang="nb-NO" dirty="0" err="1"/>
              <a:t>unused</a:t>
            </a:r>
            <a:r>
              <a:rPr lang="nb-NO" dirty="0"/>
              <a:t> input </a:t>
            </a:r>
          </a:p>
          <a:p>
            <a:pPr lvl="3"/>
            <a:r>
              <a:rPr lang="nb-NO" dirty="0">
                <a:highlight>
                  <a:srgbClr val="FFFF00"/>
                </a:highlight>
              </a:rPr>
              <a:t>MV-MV </a:t>
            </a:r>
            <a:r>
              <a:rPr lang="nb-NO" dirty="0" err="1">
                <a:highlight>
                  <a:srgbClr val="FFFF00"/>
                </a:highlight>
              </a:rPr>
              <a:t>switching</a:t>
            </a:r>
            <a:endParaRPr lang="nb-NO" dirty="0">
              <a:highlight>
                <a:srgbClr val="FFFF00"/>
              </a:highlight>
            </a:endParaRPr>
          </a:p>
          <a:p>
            <a:pPr lvl="2"/>
            <a:r>
              <a:rPr lang="nb-NO" dirty="0" err="1"/>
              <a:t>Otherwise</a:t>
            </a:r>
            <a:r>
              <a:rPr lang="nb-NO" dirty="0"/>
              <a:t>: Pair </a:t>
            </a:r>
            <a:r>
              <a:rPr lang="nb-NO" dirty="0" err="1"/>
              <a:t>with</a:t>
            </a:r>
            <a:r>
              <a:rPr lang="nb-NO" dirty="0"/>
              <a:t> a MV </a:t>
            </a:r>
            <a:r>
              <a:rPr lang="nb-NO" dirty="0" err="1"/>
              <a:t>that</a:t>
            </a:r>
            <a:r>
              <a:rPr lang="nb-NO" dirty="0"/>
              <a:t> </a:t>
            </a:r>
            <a:r>
              <a:rPr lang="nb-NO" dirty="0" err="1"/>
              <a:t>already</a:t>
            </a:r>
            <a:r>
              <a:rPr lang="nb-NO" dirty="0"/>
              <a:t> </a:t>
            </a:r>
            <a:r>
              <a:rPr lang="nb-NO" dirty="0" err="1"/>
              <a:t>controls</a:t>
            </a:r>
            <a:r>
              <a:rPr lang="nb-NO" dirty="0"/>
              <a:t> </a:t>
            </a:r>
            <a:r>
              <a:rPr lang="nb-NO" dirty="0" err="1"/>
              <a:t>another</a:t>
            </a:r>
            <a:r>
              <a:rPr lang="nb-NO" dirty="0"/>
              <a:t> CV</a:t>
            </a:r>
          </a:p>
          <a:p>
            <a:pPr lvl="3"/>
            <a:r>
              <a:rPr lang="nb-NO" dirty="0" err="1">
                <a:highlight>
                  <a:srgbClr val="FFFF00"/>
                </a:highlight>
              </a:rPr>
              <a:t>Complex</a:t>
            </a:r>
            <a:r>
              <a:rPr lang="nb-NO" dirty="0">
                <a:highlight>
                  <a:srgbClr val="FFFF00"/>
                </a:highlight>
              </a:rPr>
              <a:t> CV-MV </a:t>
            </a:r>
            <a:r>
              <a:rPr lang="nb-NO" dirty="0" err="1">
                <a:highlight>
                  <a:srgbClr val="FFFF00"/>
                </a:highlight>
              </a:rPr>
              <a:t>switching</a:t>
            </a:r>
            <a:r>
              <a:rPr lang="nb-NO" dirty="0">
                <a:highlight>
                  <a:srgbClr val="FFFF00"/>
                </a:highlight>
              </a:rPr>
              <a:t> </a:t>
            </a:r>
          </a:p>
          <a:p>
            <a:pPr lvl="3"/>
            <a:r>
              <a:rPr lang="nb-NO" dirty="0"/>
              <a:t>Must </a:t>
            </a:r>
            <a:r>
              <a:rPr lang="nb-NO" dirty="0" err="1"/>
              <a:t>combine</a:t>
            </a:r>
            <a:r>
              <a:rPr lang="nb-NO" dirty="0"/>
              <a:t> MV-MV and CV-CV </a:t>
            </a:r>
            <a:r>
              <a:rPr lang="nb-NO" dirty="0" err="1"/>
              <a:t>switching</a:t>
            </a:r>
            <a:endParaRPr lang="nb-NO" dirty="0"/>
          </a:p>
          <a:p>
            <a:r>
              <a:rPr lang="nb-NO" dirty="0"/>
              <a:t>Is </a:t>
            </a:r>
            <a:r>
              <a:rPr lang="nb-NO" dirty="0" err="1"/>
              <a:t>this</a:t>
            </a:r>
            <a:r>
              <a:rPr lang="nb-NO" dirty="0"/>
              <a:t> </a:t>
            </a:r>
            <a:r>
              <a:rPr lang="nb-NO" dirty="0" err="1"/>
              <a:t>always</a:t>
            </a:r>
            <a:r>
              <a:rPr lang="nb-NO" dirty="0"/>
              <a:t> </a:t>
            </a:r>
            <a:r>
              <a:rPr lang="nb-NO" dirty="0" err="1"/>
              <a:t>possible</a:t>
            </a:r>
            <a:r>
              <a:rPr lang="nb-NO" dirty="0"/>
              <a:t>? No, </a:t>
            </a:r>
            <a:r>
              <a:rPr lang="nb-NO" dirty="0" err="1"/>
              <a:t>pairing</a:t>
            </a:r>
            <a:r>
              <a:rPr lang="nb-NO" dirty="0"/>
              <a:t> inputs and outputs </a:t>
            </a:r>
            <a:r>
              <a:rPr lang="nb-NO" dirty="0" err="1"/>
              <a:t>may</a:t>
            </a:r>
            <a:r>
              <a:rPr lang="nb-NO" dirty="0"/>
              <a:t> be impossible </a:t>
            </a:r>
            <a:r>
              <a:rPr lang="nb-NO" dirty="0" err="1"/>
              <a:t>with</a:t>
            </a:r>
            <a:r>
              <a:rPr lang="nb-NO" dirty="0"/>
              <a:t> </a:t>
            </a:r>
            <a:r>
              <a:rPr lang="nb-NO" dirty="0" err="1"/>
              <a:t>many</a:t>
            </a:r>
            <a:r>
              <a:rPr lang="nb-NO" dirty="0"/>
              <a:t> </a:t>
            </a:r>
            <a:r>
              <a:rPr lang="nb-NO" dirty="0" err="1"/>
              <a:t>constraints</a:t>
            </a:r>
            <a:r>
              <a:rPr lang="nb-NO" dirty="0"/>
              <a:t>.</a:t>
            </a:r>
          </a:p>
          <a:p>
            <a:r>
              <a:rPr lang="nb-NO" dirty="0"/>
              <a:t>May </a:t>
            </a:r>
            <a:r>
              <a:rPr lang="nb-NO" dirty="0" err="1"/>
              <a:t>then</a:t>
            </a:r>
            <a:r>
              <a:rPr lang="nb-NO" dirty="0"/>
              <a:t> </a:t>
            </a:r>
            <a:r>
              <a:rPr lang="nb-NO" dirty="0" err="1"/>
              <a:t>use</a:t>
            </a:r>
            <a:r>
              <a:rPr lang="nb-NO" dirty="0"/>
              <a:t> MPC </a:t>
            </a:r>
            <a:r>
              <a:rPr lang="nb-NO" dirty="0" err="1"/>
              <a:t>instead</a:t>
            </a:r>
            <a:endParaRPr lang="nb-NO" dirty="0"/>
          </a:p>
          <a:p>
            <a:endParaRPr lang="nb-NO" dirty="0"/>
          </a:p>
        </p:txBody>
      </p:sp>
      <p:sp>
        <p:nvSpPr>
          <p:cNvPr id="7" name="Title 1">
            <a:extLst>
              <a:ext uri="{FF2B5EF4-FFF2-40B4-BE49-F238E27FC236}">
                <a16:creationId xmlns:a16="http://schemas.microsoft.com/office/drawing/2014/main" id="{43358423-85AC-33E5-FFA4-87EF35F764D1}"/>
              </a:ext>
            </a:extLst>
          </p:cNvPr>
          <p:cNvSpPr>
            <a:spLocks noGrp="1"/>
          </p:cNvSpPr>
          <p:nvPr>
            <p:ph type="title"/>
          </p:nvPr>
        </p:nvSpPr>
        <p:spPr>
          <a:xfrm>
            <a:off x="-55179" y="163909"/>
            <a:ext cx="12856779" cy="1143000"/>
          </a:xfrm>
        </p:spPr>
        <p:txBody>
          <a:bodyPr>
            <a:noAutofit/>
          </a:bodyPr>
          <a:lstStyle/>
          <a:p>
            <a:r>
              <a:rPr lang="nb-NO" b="0" dirty="0" err="1">
                <a:latin typeface="+mj-lt"/>
              </a:rPr>
              <a:t>Systematic</a:t>
            </a:r>
            <a:r>
              <a:rPr lang="nb-NO" b="0" dirty="0">
                <a:latin typeface="+mj-lt"/>
              </a:rPr>
              <a:t> design of simple </a:t>
            </a:r>
            <a:r>
              <a:rPr lang="nb-NO" b="0" dirty="0" err="1">
                <a:latin typeface="+mj-lt"/>
              </a:rPr>
              <a:t>advanced</a:t>
            </a:r>
            <a:r>
              <a:rPr lang="nb-NO" b="0" dirty="0">
                <a:latin typeface="+mj-lt"/>
              </a:rPr>
              <a:t> </a:t>
            </a:r>
            <a:r>
              <a:rPr lang="nb-NO" b="0" dirty="0" err="1">
                <a:latin typeface="+mj-lt"/>
              </a:rPr>
              <a:t>controllers</a:t>
            </a:r>
            <a:r>
              <a:rPr lang="nb-NO" b="0" dirty="0">
                <a:latin typeface="+mj-lt"/>
              </a:rPr>
              <a:t> (APC)</a:t>
            </a:r>
          </a:p>
        </p:txBody>
      </p:sp>
    </p:spTree>
    <p:extLst>
      <p:ext uri="{BB962C8B-B14F-4D97-AF65-F5344CB8AC3E}">
        <p14:creationId xmlns:p14="http://schemas.microsoft.com/office/powerpoint/2010/main" val="257433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4">
            <a:extLst>
              <a:ext uri="{FF2B5EF4-FFF2-40B4-BE49-F238E27FC236}">
                <a16:creationId xmlns:a16="http://schemas.microsoft.com/office/drawing/2014/main" id="{814D8C57-ABB3-4C39-B018-979138A1C840}"/>
              </a:ext>
            </a:extLst>
          </p:cNvPr>
          <p:cNvSpPr>
            <a:spLocks noChangeShapeType="1"/>
          </p:cNvSpPr>
          <p:nvPr/>
        </p:nvSpPr>
        <p:spPr bwMode="auto">
          <a:xfrm>
            <a:off x="4440238" y="3140075"/>
            <a:ext cx="0" cy="1081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5" name="Line 5">
            <a:extLst>
              <a:ext uri="{FF2B5EF4-FFF2-40B4-BE49-F238E27FC236}">
                <a16:creationId xmlns:a16="http://schemas.microsoft.com/office/drawing/2014/main" id="{AA160845-A5F9-4790-B99F-F9A12DEA7CAD}"/>
              </a:ext>
            </a:extLst>
          </p:cNvPr>
          <p:cNvSpPr>
            <a:spLocks noChangeShapeType="1"/>
          </p:cNvSpPr>
          <p:nvPr/>
        </p:nvSpPr>
        <p:spPr bwMode="auto">
          <a:xfrm>
            <a:off x="4440239" y="4221163"/>
            <a:ext cx="2447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6" name="Line 9">
            <a:extLst>
              <a:ext uri="{FF2B5EF4-FFF2-40B4-BE49-F238E27FC236}">
                <a16:creationId xmlns:a16="http://schemas.microsoft.com/office/drawing/2014/main" id="{26BE147E-11A6-457D-BC6B-5B56E4E97D04}"/>
              </a:ext>
            </a:extLst>
          </p:cNvPr>
          <p:cNvSpPr>
            <a:spLocks noChangeShapeType="1"/>
          </p:cNvSpPr>
          <p:nvPr/>
        </p:nvSpPr>
        <p:spPr bwMode="auto">
          <a:xfrm>
            <a:off x="6888163" y="3140075"/>
            <a:ext cx="0" cy="1081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7" name="Line 11">
            <a:extLst>
              <a:ext uri="{FF2B5EF4-FFF2-40B4-BE49-F238E27FC236}">
                <a16:creationId xmlns:a16="http://schemas.microsoft.com/office/drawing/2014/main" id="{99366BD4-80DB-48F2-88F7-E0D8B7D4CEBD}"/>
              </a:ext>
            </a:extLst>
          </p:cNvPr>
          <p:cNvSpPr>
            <a:spLocks noChangeShapeType="1"/>
          </p:cNvSpPr>
          <p:nvPr/>
        </p:nvSpPr>
        <p:spPr bwMode="auto">
          <a:xfrm>
            <a:off x="4440239" y="3355975"/>
            <a:ext cx="24479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9" name="Line 13">
            <a:extLst>
              <a:ext uri="{FF2B5EF4-FFF2-40B4-BE49-F238E27FC236}">
                <a16:creationId xmlns:a16="http://schemas.microsoft.com/office/drawing/2014/main" id="{7C4C0A94-2BC0-4836-859B-BD438637ED8F}"/>
              </a:ext>
            </a:extLst>
          </p:cNvPr>
          <p:cNvSpPr>
            <a:spLocks noChangeShapeType="1"/>
          </p:cNvSpPr>
          <p:nvPr/>
        </p:nvSpPr>
        <p:spPr bwMode="auto">
          <a:xfrm>
            <a:off x="2576513" y="4117293"/>
            <a:ext cx="184467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80" name="Line 14">
            <a:extLst>
              <a:ext uri="{FF2B5EF4-FFF2-40B4-BE49-F238E27FC236}">
                <a16:creationId xmlns:a16="http://schemas.microsoft.com/office/drawing/2014/main" id="{6D445155-0A74-4CB9-B399-F0756D7111AA}"/>
              </a:ext>
            </a:extLst>
          </p:cNvPr>
          <p:cNvSpPr>
            <a:spLocks noChangeShapeType="1"/>
          </p:cNvSpPr>
          <p:nvPr/>
        </p:nvSpPr>
        <p:spPr bwMode="auto">
          <a:xfrm>
            <a:off x="6672263" y="4076701"/>
            <a:ext cx="0" cy="360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81" name="Line 15">
            <a:extLst>
              <a:ext uri="{FF2B5EF4-FFF2-40B4-BE49-F238E27FC236}">
                <a16:creationId xmlns:a16="http://schemas.microsoft.com/office/drawing/2014/main" id="{E4329BA6-4C6F-4B99-9C70-A8767F73EE87}"/>
              </a:ext>
            </a:extLst>
          </p:cNvPr>
          <p:cNvSpPr>
            <a:spLocks noChangeShapeType="1"/>
          </p:cNvSpPr>
          <p:nvPr/>
        </p:nvSpPr>
        <p:spPr bwMode="auto">
          <a:xfrm>
            <a:off x="6672263" y="4437063"/>
            <a:ext cx="15113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82" name="AutoShape 16">
            <a:extLst>
              <a:ext uri="{FF2B5EF4-FFF2-40B4-BE49-F238E27FC236}">
                <a16:creationId xmlns:a16="http://schemas.microsoft.com/office/drawing/2014/main" id="{FBC3C61A-CBAB-46C1-99DC-1D23F0FB58BA}"/>
              </a:ext>
            </a:extLst>
          </p:cNvPr>
          <p:cNvSpPr>
            <a:spLocks noChangeArrowheads="1"/>
          </p:cNvSpPr>
          <p:nvPr/>
        </p:nvSpPr>
        <p:spPr bwMode="auto">
          <a:xfrm rot="5400000">
            <a:off x="7395369" y="4302919"/>
            <a:ext cx="325438" cy="228600"/>
          </a:xfrm>
          <a:prstGeom prst="flowChartCollat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b-NO" altLang="nb-NO" sz="1800"/>
          </a:p>
        </p:txBody>
      </p:sp>
      <p:sp>
        <p:nvSpPr>
          <p:cNvPr id="54284" name="Text Box 30">
            <a:extLst>
              <a:ext uri="{FF2B5EF4-FFF2-40B4-BE49-F238E27FC236}">
                <a16:creationId xmlns:a16="http://schemas.microsoft.com/office/drawing/2014/main" id="{F0444250-3220-4DE0-A693-21F1DE2F4254}"/>
              </a:ext>
            </a:extLst>
          </p:cNvPr>
          <p:cNvSpPr txBox="1">
            <a:spLocks noChangeArrowheads="1"/>
          </p:cNvSpPr>
          <p:nvPr/>
        </p:nvSpPr>
        <p:spPr bwMode="auto">
          <a:xfrm>
            <a:off x="2504317" y="4101684"/>
            <a:ext cx="12779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1600" dirty="0"/>
              <a:t>Disturbance</a:t>
            </a:r>
          </a:p>
        </p:txBody>
      </p:sp>
      <p:sp>
        <p:nvSpPr>
          <p:cNvPr id="54285" name="Text Box 31">
            <a:extLst>
              <a:ext uri="{FF2B5EF4-FFF2-40B4-BE49-F238E27FC236}">
                <a16:creationId xmlns:a16="http://schemas.microsoft.com/office/drawing/2014/main" id="{FAAD42AC-850B-4BC1-A951-1F6AD5AE4FA8}"/>
              </a:ext>
            </a:extLst>
          </p:cNvPr>
          <p:cNvSpPr txBox="1">
            <a:spLocks noChangeArrowheads="1"/>
          </p:cNvSpPr>
          <p:nvPr/>
        </p:nvSpPr>
        <p:spPr bwMode="auto">
          <a:xfrm>
            <a:off x="7988009" y="3985870"/>
            <a:ext cx="1103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1800" dirty="0"/>
              <a:t>F</a:t>
            </a:r>
            <a:r>
              <a:rPr lang="en-US" altLang="nb-NO" sz="1800" baseline="-25000" dirty="0"/>
              <a:t>2</a:t>
            </a:r>
            <a:r>
              <a:rPr lang="en-US" altLang="nb-NO" sz="1800" dirty="0"/>
              <a:t> [m3/s]</a:t>
            </a:r>
          </a:p>
        </p:txBody>
      </p:sp>
      <p:sp>
        <p:nvSpPr>
          <p:cNvPr id="54327" name="TextBox 1">
            <a:extLst>
              <a:ext uri="{FF2B5EF4-FFF2-40B4-BE49-F238E27FC236}">
                <a16:creationId xmlns:a16="http://schemas.microsoft.com/office/drawing/2014/main" id="{704BA408-9619-43AB-82C9-31C9C54B2609}"/>
              </a:ext>
            </a:extLst>
          </p:cNvPr>
          <p:cNvSpPr txBox="1">
            <a:spLocks noChangeArrowheads="1"/>
          </p:cNvSpPr>
          <p:nvPr/>
        </p:nvSpPr>
        <p:spPr bwMode="auto">
          <a:xfrm>
            <a:off x="2384414" y="101600"/>
            <a:ext cx="45576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dirty="0"/>
              <a:t>Example : Level control </a:t>
            </a:r>
          </a:p>
        </p:txBody>
      </p:sp>
      <p:sp>
        <p:nvSpPr>
          <p:cNvPr id="37" name="Line 12">
            <a:extLst>
              <a:ext uri="{FF2B5EF4-FFF2-40B4-BE49-F238E27FC236}">
                <a16:creationId xmlns:a16="http://schemas.microsoft.com/office/drawing/2014/main" id="{B55FD77A-B781-4BF0-8B14-CB425C19EAAD}"/>
              </a:ext>
            </a:extLst>
          </p:cNvPr>
          <p:cNvSpPr>
            <a:spLocks noChangeShapeType="1"/>
          </p:cNvSpPr>
          <p:nvPr/>
        </p:nvSpPr>
        <p:spPr bwMode="auto">
          <a:xfrm flipV="1">
            <a:off x="2595562" y="3845719"/>
            <a:ext cx="1844676" cy="15079"/>
          </a:xfrm>
          <a:prstGeom prst="line">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38" name="AutoShape 16">
            <a:extLst>
              <a:ext uri="{FF2B5EF4-FFF2-40B4-BE49-F238E27FC236}">
                <a16:creationId xmlns:a16="http://schemas.microsoft.com/office/drawing/2014/main" id="{E960C2E6-9249-405A-AE32-DFC2038AB8C1}"/>
              </a:ext>
            </a:extLst>
          </p:cNvPr>
          <p:cNvSpPr>
            <a:spLocks noChangeArrowheads="1"/>
          </p:cNvSpPr>
          <p:nvPr/>
        </p:nvSpPr>
        <p:spPr bwMode="auto">
          <a:xfrm rot="5400000">
            <a:off x="3240881" y="3708851"/>
            <a:ext cx="325437" cy="228600"/>
          </a:xfrm>
          <a:prstGeom prst="flowChartCollat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b-NO" altLang="nb-NO" sz="1800"/>
          </a:p>
        </p:txBody>
      </p:sp>
      <p:grpSp>
        <p:nvGrpSpPr>
          <p:cNvPr id="3" name="Group 2">
            <a:extLst>
              <a:ext uri="{FF2B5EF4-FFF2-40B4-BE49-F238E27FC236}">
                <a16:creationId xmlns:a16="http://schemas.microsoft.com/office/drawing/2014/main" id="{434DB188-7B2C-43FB-A748-19769DC501E8}"/>
              </a:ext>
            </a:extLst>
          </p:cNvPr>
          <p:cNvGrpSpPr/>
          <p:nvPr/>
        </p:nvGrpSpPr>
        <p:grpSpPr>
          <a:xfrm>
            <a:off x="5825320" y="1585738"/>
            <a:ext cx="1739902" cy="2840748"/>
            <a:chOff x="5806270" y="1585738"/>
            <a:chExt cx="1739902" cy="2840748"/>
          </a:xfrm>
        </p:grpSpPr>
        <p:sp>
          <p:nvSpPr>
            <p:cNvPr id="54289" name="Line 40">
              <a:extLst>
                <a:ext uri="{FF2B5EF4-FFF2-40B4-BE49-F238E27FC236}">
                  <a16:creationId xmlns:a16="http://schemas.microsoft.com/office/drawing/2014/main" id="{5F053603-4954-4541-9371-F04C4EBFC57C}"/>
                </a:ext>
              </a:extLst>
            </p:cNvPr>
            <p:cNvSpPr>
              <a:spLocks noChangeShapeType="1"/>
            </p:cNvSpPr>
            <p:nvPr/>
          </p:nvSpPr>
          <p:spPr bwMode="auto">
            <a:xfrm flipH="1">
              <a:off x="6058682" y="2806323"/>
              <a:ext cx="0" cy="549652"/>
            </a:xfrm>
            <a:prstGeom prst="line">
              <a:avLst/>
            </a:prstGeom>
            <a:noFill/>
            <a:ln w="12700">
              <a:solidFill>
                <a:srgbClr val="FF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97" name="Oval 40">
              <a:extLst>
                <a:ext uri="{FF2B5EF4-FFF2-40B4-BE49-F238E27FC236}">
                  <a16:creationId xmlns:a16="http://schemas.microsoft.com/office/drawing/2014/main" id="{04FEEDE3-DCE9-4359-B822-B0416A2227CD}"/>
                </a:ext>
              </a:extLst>
            </p:cNvPr>
            <p:cNvSpPr>
              <a:spLocks noChangeArrowheads="1"/>
            </p:cNvSpPr>
            <p:nvPr/>
          </p:nvSpPr>
          <p:spPr bwMode="auto">
            <a:xfrm>
              <a:off x="5806270" y="2375152"/>
              <a:ext cx="504825" cy="448372"/>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a:solidFill>
                    <a:srgbClr val="FF0000"/>
                  </a:solidFill>
                </a:rPr>
                <a:t>LC</a:t>
              </a:r>
            </a:p>
          </p:txBody>
        </p:sp>
        <p:cxnSp>
          <p:nvCxnSpPr>
            <p:cNvPr id="54298" name="Straight Arrow Connector 48">
              <a:extLst>
                <a:ext uri="{FF2B5EF4-FFF2-40B4-BE49-F238E27FC236}">
                  <a16:creationId xmlns:a16="http://schemas.microsoft.com/office/drawing/2014/main" id="{19C2EE19-728B-476C-B7E7-AF8A2FE15C5D}"/>
                </a:ext>
              </a:extLst>
            </p:cNvPr>
            <p:cNvCxnSpPr>
              <a:cxnSpLocks noChangeShapeType="1"/>
            </p:cNvCxnSpPr>
            <p:nvPr/>
          </p:nvCxnSpPr>
          <p:spPr bwMode="auto">
            <a:xfrm>
              <a:off x="6346022" y="2628611"/>
              <a:ext cx="1174749" cy="0"/>
            </a:xfrm>
            <a:prstGeom prst="straightConnector1">
              <a:avLst/>
            </a:prstGeom>
            <a:noFill/>
            <a:ln w="9525" algn="ctr">
              <a:solidFill>
                <a:srgbClr val="FF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82">
              <a:extLst>
                <a:ext uri="{FF2B5EF4-FFF2-40B4-BE49-F238E27FC236}">
                  <a16:creationId xmlns:a16="http://schemas.microsoft.com/office/drawing/2014/main" id="{958C0912-840E-4049-AC32-2C7CD8C38C12}"/>
                </a:ext>
              </a:extLst>
            </p:cNvPr>
            <p:cNvSpPr txBox="1">
              <a:spLocks noChangeArrowheads="1"/>
            </p:cNvSpPr>
            <p:nvPr/>
          </p:nvSpPr>
          <p:spPr bwMode="auto">
            <a:xfrm>
              <a:off x="5825507" y="1585738"/>
              <a:ext cx="492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t>SP</a:t>
              </a:r>
            </a:p>
          </p:txBody>
        </p:sp>
        <p:cxnSp>
          <p:nvCxnSpPr>
            <p:cNvPr id="59" name="Straight Arrow Connector 48">
              <a:extLst>
                <a:ext uri="{FF2B5EF4-FFF2-40B4-BE49-F238E27FC236}">
                  <a16:creationId xmlns:a16="http://schemas.microsoft.com/office/drawing/2014/main" id="{23AD32C2-6CDB-4209-866A-9D74CB268259}"/>
                </a:ext>
              </a:extLst>
            </p:cNvPr>
            <p:cNvCxnSpPr>
              <a:cxnSpLocks noChangeShapeType="1"/>
            </p:cNvCxnSpPr>
            <p:nvPr/>
          </p:nvCxnSpPr>
          <p:spPr bwMode="auto">
            <a:xfrm>
              <a:off x="7520771" y="2566267"/>
              <a:ext cx="25401" cy="1860219"/>
            </a:xfrm>
            <a:prstGeom prst="straightConnector1">
              <a:avLst/>
            </a:prstGeom>
            <a:noFill/>
            <a:ln w="9525" algn="ctr">
              <a:solidFill>
                <a:srgbClr val="FF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77">
              <a:extLst>
                <a:ext uri="{FF2B5EF4-FFF2-40B4-BE49-F238E27FC236}">
                  <a16:creationId xmlns:a16="http://schemas.microsoft.com/office/drawing/2014/main" id="{B5F4ABEB-C8F1-4179-B4B9-E7F785ECFF6F}"/>
                </a:ext>
              </a:extLst>
            </p:cNvPr>
            <p:cNvCxnSpPr>
              <a:cxnSpLocks noChangeShapeType="1"/>
            </p:cNvCxnSpPr>
            <p:nvPr/>
          </p:nvCxnSpPr>
          <p:spPr bwMode="auto">
            <a:xfrm>
              <a:off x="6058681" y="1920497"/>
              <a:ext cx="1" cy="422276"/>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 name="Group 4">
            <a:extLst>
              <a:ext uri="{FF2B5EF4-FFF2-40B4-BE49-F238E27FC236}">
                <a16:creationId xmlns:a16="http://schemas.microsoft.com/office/drawing/2014/main" id="{1A04444B-2BF5-4BDA-A4F0-C04A1FE901A1}"/>
              </a:ext>
            </a:extLst>
          </p:cNvPr>
          <p:cNvGrpSpPr/>
          <p:nvPr/>
        </p:nvGrpSpPr>
        <p:grpSpPr>
          <a:xfrm>
            <a:off x="3106070" y="2262575"/>
            <a:ext cx="1257162" cy="1564094"/>
            <a:chOff x="3106070" y="2262575"/>
            <a:chExt cx="1257162" cy="1564094"/>
          </a:xfrm>
        </p:grpSpPr>
        <p:grpSp>
          <p:nvGrpSpPr>
            <p:cNvPr id="4" name="Group 3">
              <a:extLst>
                <a:ext uri="{FF2B5EF4-FFF2-40B4-BE49-F238E27FC236}">
                  <a16:creationId xmlns:a16="http://schemas.microsoft.com/office/drawing/2014/main" id="{1A5A50FC-A876-4EBE-8277-5CFDE01FC81C}"/>
                </a:ext>
              </a:extLst>
            </p:cNvPr>
            <p:cNvGrpSpPr/>
            <p:nvPr/>
          </p:nvGrpSpPr>
          <p:grpSpPr>
            <a:xfrm>
              <a:off x="3142230" y="2688504"/>
              <a:ext cx="1221002" cy="1138165"/>
              <a:chOff x="3151993" y="2688504"/>
              <a:chExt cx="1221002" cy="1138165"/>
            </a:xfrm>
          </p:grpSpPr>
          <p:sp>
            <p:nvSpPr>
              <p:cNvPr id="41" name="Oval 40">
                <a:extLst>
                  <a:ext uri="{FF2B5EF4-FFF2-40B4-BE49-F238E27FC236}">
                    <a16:creationId xmlns:a16="http://schemas.microsoft.com/office/drawing/2014/main" id="{48574E09-A1BE-4338-9818-078ECCC71DEA}"/>
                  </a:ext>
                </a:extLst>
              </p:cNvPr>
              <p:cNvSpPr>
                <a:spLocks noChangeArrowheads="1"/>
              </p:cNvSpPr>
              <p:nvPr/>
            </p:nvSpPr>
            <p:spPr bwMode="auto">
              <a:xfrm>
                <a:off x="3151993" y="3110780"/>
                <a:ext cx="504825" cy="504825"/>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a:solidFill>
                      <a:srgbClr val="FF0000"/>
                    </a:solidFill>
                  </a:rPr>
                  <a:t>FC</a:t>
                </a:r>
              </a:p>
            </p:txBody>
          </p:sp>
          <p:cxnSp>
            <p:nvCxnSpPr>
              <p:cNvPr id="42" name="Straight Connector 57">
                <a:extLst>
                  <a:ext uri="{FF2B5EF4-FFF2-40B4-BE49-F238E27FC236}">
                    <a16:creationId xmlns:a16="http://schemas.microsoft.com/office/drawing/2014/main" id="{E6DADC6E-6CFF-47BA-B75F-C73EA66F8A6B}"/>
                  </a:ext>
                </a:extLst>
              </p:cNvPr>
              <p:cNvCxnSpPr>
                <a:cxnSpLocks noChangeShapeType="1"/>
              </p:cNvCxnSpPr>
              <p:nvPr/>
            </p:nvCxnSpPr>
            <p:spPr bwMode="auto">
              <a:xfrm flipV="1">
                <a:off x="3857625" y="3370263"/>
                <a:ext cx="0" cy="456406"/>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59">
                <a:extLst>
                  <a:ext uri="{FF2B5EF4-FFF2-40B4-BE49-F238E27FC236}">
                    <a16:creationId xmlns:a16="http://schemas.microsoft.com/office/drawing/2014/main" id="{770B2079-B1F7-4A2F-AB96-DCD68EB2E8B9}"/>
                  </a:ext>
                </a:extLst>
              </p:cNvPr>
              <p:cNvCxnSpPr>
                <a:cxnSpLocks noChangeShapeType="1"/>
                <a:endCxn id="41" idx="6"/>
              </p:cNvCxnSpPr>
              <p:nvPr/>
            </p:nvCxnSpPr>
            <p:spPr bwMode="auto">
              <a:xfrm flipH="1">
                <a:off x="3656818" y="3351213"/>
                <a:ext cx="229382" cy="1198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62">
                <a:extLst>
                  <a:ext uri="{FF2B5EF4-FFF2-40B4-BE49-F238E27FC236}">
                    <a16:creationId xmlns:a16="http://schemas.microsoft.com/office/drawing/2014/main" id="{02859762-0B22-4818-9AA1-55C99FC86DD9}"/>
                  </a:ext>
                </a:extLst>
              </p:cNvPr>
              <p:cNvCxnSpPr>
                <a:cxnSpLocks noChangeShapeType="1"/>
                <a:stCxn id="41" idx="4"/>
              </p:cNvCxnSpPr>
              <p:nvPr/>
            </p:nvCxnSpPr>
            <p:spPr bwMode="auto">
              <a:xfrm flipH="1">
                <a:off x="3398055" y="3615604"/>
                <a:ext cx="6350" cy="19685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77">
                <a:extLst>
                  <a:ext uri="{FF2B5EF4-FFF2-40B4-BE49-F238E27FC236}">
                    <a16:creationId xmlns:a16="http://schemas.microsoft.com/office/drawing/2014/main" id="{F0266372-8509-4743-BC9B-D76B4F91B3AF}"/>
                  </a:ext>
                </a:extLst>
              </p:cNvPr>
              <p:cNvCxnSpPr>
                <a:cxnSpLocks noChangeShapeType="1"/>
                <a:endCxn id="41" idx="0"/>
              </p:cNvCxnSpPr>
              <p:nvPr/>
            </p:nvCxnSpPr>
            <p:spPr bwMode="auto">
              <a:xfrm>
                <a:off x="3404405" y="2688504"/>
                <a:ext cx="1" cy="422276"/>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84">
                <a:extLst>
                  <a:ext uri="{FF2B5EF4-FFF2-40B4-BE49-F238E27FC236}">
                    <a16:creationId xmlns:a16="http://schemas.microsoft.com/office/drawing/2014/main" id="{34E4CE51-0C62-4B6B-A1EA-3721337B2BD0}"/>
                  </a:ext>
                </a:extLst>
              </p:cNvPr>
              <p:cNvSpPr txBox="1">
                <a:spLocks noChangeArrowheads="1"/>
              </p:cNvSpPr>
              <p:nvPr/>
            </p:nvSpPr>
            <p:spPr bwMode="auto">
              <a:xfrm>
                <a:off x="3790783" y="3419790"/>
                <a:ext cx="582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t>F</a:t>
                </a:r>
                <a:r>
                  <a:rPr lang="en-US" altLang="nb-NO" sz="1800" baseline="-25000" dirty="0"/>
                  <a:t>1,m</a:t>
                </a:r>
              </a:p>
            </p:txBody>
          </p:sp>
        </p:grpSp>
        <p:sp>
          <p:nvSpPr>
            <p:cNvPr id="31" name="TextBox 82">
              <a:extLst>
                <a:ext uri="{FF2B5EF4-FFF2-40B4-BE49-F238E27FC236}">
                  <a16:creationId xmlns:a16="http://schemas.microsoft.com/office/drawing/2014/main" id="{376FBF84-630D-4BC4-B9EC-807ED21C9669}"/>
                </a:ext>
              </a:extLst>
            </p:cNvPr>
            <p:cNvSpPr txBox="1">
              <a:spLocks noChangeArrowheads="1"/>
            </p:cNvSpPr>
            <p:nvPr/>
          </p:nvSpPr>
          <p:spPr bwMode="auto">
            <a:xfrm>
              <a:off x="3106070" y="2262575"/>
              <a:ext cx="530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t>F</a:t>
              </a:r>
              <a:r>
                <a:rPr lang="en-US" altLang="nb-NO" sz="1800" baseline="-25000" dirty="0"/>
                <a:t>1,s</a:t>
              </a:r>
            </a:p>
          </p:txBody>
        </p:sp>
      </p:grpSp>
      <p:sp>
        <p:nvSpPr>
          <p:cNvPr id="32" name="Text Box 31">
            <a:extLst>
              <a:ext uri="{FF2B5EF4-FFF2-40B4-BE49-F238E27FC236}">
                <a16:creationId xmlns:a16="http://schemas.microsoft.com/office/drawing/2014/main" id="{35B36789-CAE9-49D4-B348-D74501B85E80}"/>
              </a:ext>
            </a:extLst>
          </p:cNvPr>
          <p:cNvSpPr txBox="1">
            <a:spLocks noChangeArrowheads="1"/>
          </p:cNvSpPr>
          <p:nvPr/>
        </p:nvSpPr>
        <p:spPr bwMode="auto">
          <a:xfrm>
            <a:off x="1584620" y="3480220"/>
            <a:ext cx="1103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1800" dirty="0"/>
              <a:t>F</a:t>
            </a:r>
            <a:r>
              <a:rPr lang="en-US" altLang="nb-NO" sz="1800" baseline="-25000" dirty="0"/>
              <a:t>1</a:t>
            </a:r>
            <a:r>
              <a:rPr lang="en-US" altLang="nb-NO" sz="1800" dirty="0"/>
              <a:t> [m3/s]</a:t>
            </a:r>
          </a:p>
        </p:txBody>
      </p:sp>
      <p:sp>
        <p:nvSpPr>
          <p:cNvPr id="2" name="TextBox 1">
            <a:extLst>
              <a:ext uri="{FF2B5EF4-FFF2-40B4-BE49-F238E27FC236}">
                <a16:creationId xmlns:a16="http://schemas.microsoft.com/office/drawing/2014/main" id="{EB978B4D-402C-4A0C-B5A5-27EA18255B54}"/>
              </a:ext>
            </a:extLst>
          </p:cNvPr>
          <p:cNvSpPr txBox="1"/>
          <p:nvPr/>
        </p:nvSpPr>
        <p:spPr>
          <a:xfrm>
            <a:off x="146574" y="654385"/>
            <a:ext cx="6099788" cy="1077218"/>
          </a:xfrm>
          <a:prstGeom prst="rect">
            <a:avLst/>
          </a:prstGeom>
          <a:noFill/>
        </p:spPr>
        <p:txBody>
          <a:bodyPr wrap="square" rtlCol="0">
            <a:spAutoFit/>
          </a:bodyPr>
          <a:lstStyle/>
          <a:p>
            <a:r>
              <a:rPr lang="nb-NO" sz="1600" dirty="0"/>
              <a:t>MV1 = z1 (</a:t>
            </a:r>
            <a:r>
              <a:rPr lang="nb-NO" sz="1600" dirty="0" err="1"/>
              <a:t>inflow</a:t>
            </a:r>
            <a:r>
              <a:rPr lang="nb-NO" sz="1600" dirty="0"/>
              <a:t> </a:t>
            </a:r>
            <a:r>
              <a:rPr lang="nb-NO" sz="1600" dirty="0" err="1"/>
              <a:t>valve</a:t>
            </a:r>
            <a:r>
              <a:rPr lang="nb-NO" sz="1600" dirty="0"/>
              <a:t> </a:t>
            </a:r>
            <a:r>
              <a:rPr lang="nb-NO" sz="1600" dirty="0" err="1"/>
              <a:t>position</a:t>
            </a:r>
            <a:r>
              <a:rPr lang="nb-NO" sz="1600" dirty="0"/>
              <a:t>)</a:t>
            </a:r>
          </a:p>
          <a:p>
            <a:r>
              <a:rPr lang="nb-NO" sz="1600" dirty="0"/>
              <a:t>MV2 = z2 (</a:t>
            </a:r>
            <a:r>
              <a:rPr lang="nb-NO" sz="1600" dirty="0" err="1"/>
              <a:t>outflow</a:t>
            </a:r>
            <a:r>
              <a:rPr lang="nb-NO" sz="1600" dirty="0"/>
              <a:t> </a:t>
            </a:r>
            <a:r>
              <a:rPr lang="nb-NO" sz="1600" dirty="0" err="1"/>
              <a:t>valve</a:t>
            </a:r>
            <a:r>
              <a:rPr lang="nb-NO" sz="1600" dirty="0"/>
              <a:t> </a:t>
            </a:r>
            <a:r>
              <a:rPr lang="nb-NO" sz="1600" dirty="0" err="1"/>
              <a:t>position</a:t>
            </a:r>
            <a:r>
              <a:rPr lang="nb-NO" sz="1600" dirty="0"/>
              <a:t>) (</a:t>
            </a:r>
            <a:r>
              <a:rPr lang="nb-NO" sz="1600" dirty="0" err="1"/>
              <a:t>likely</a:t>
            </a:r>
            <a:r>
              <a:rPr lang="nb-NO" sz="1600" dirty="0"/>
              <a:t> to </a:t>
            </a:r>
            <a:r>
              <a:rPr lang="nb-NO" sz="1600" dirty="0" err="1"/>
              <a:t>saturate</a:t>
            </a:r>
            <a:r>
              <a:rPr lang="nb-NO" sz="1600" dirty="0"/>
              <a:t>)</a:t>
            </a:r>
          </a:p>
          <a:p>
            <a:r>
              <a:rPr lang="nb-NO" sz="1600" dirty="0"/>
              <a:t>CV1 = F1 (</a:t>
            </a:r>
            <a:r>
              <a:rPr lang="nb-NO" sz="1600" dirty="0" err="1"/>
              <a:t>inflow</a:t>
            </a:r>
            <a:r>
              <a:rPr lang="nb-NO" sz="1600" dirty="0"/>
              <a:t>): </a:t>
            </a:r>
            <a:r>
              <a:rPr lang="nb-NO" sz="1600" dirty="0" err="1"/>
              <a:t>Should</a:t>
            </a:r>
            <a:r>
              <a:rPr lang="nb-NO" sz="1600" dirty="0"/>
              <a:t> be </a:t>
            </a:r>
            <a:r>
              <a:rPr lang="nb-NO" sz="1600" dirty="0" err="1"/>
              <a:t>controlled</a:t>
            </a:r>
            <a:r>
              <a:rPr lang="nb-NO" sz="1600" dirty="0"/>
              <a:t> at setpoint </a:t>
            </a:r>
            <a:r>
              <a:rPr lang="en-US" altLang="nb-NO" sz="1600" dirty="0"/>
              <a:t>F</a:t>
            </a:r>
            <a:r>
              <a:rPr lang="en-US" altLang="nb-NO" sz="1600" baseline="-25000" dirty="0"/>
              <a:t>1,s</a:t>
            </a:r>
            <a:r>
              <a:rPr lang="en-US" altLang="nb-NO" sz="1600" dirty="0"/>
              <a:t> </a:t>
            </a:r>
            <a:r>
              <a:rPr lang="nb-NO" sz="1600" dirty="0"/>
              <a:t>(</a:t>
            </a:r>
            <a:r>
              <a:rPr lang="nb-NO" sz="1600" dirty="0" err="1"/>
              <a:t>if</a:t>
            </a:r>
            <a:r>
              <a:rPr lang="nb-NO" sz="1600" dirty="0"/>
              <a:t> </a:t>
            </a:r>
            <a:r>
              <a:rPr lang="nb-NO" sz="1600" dirty="0" err="1"/>
              <a:t>possible</a:t>
            </a:r>
            <a:r>
              <a:rPr lang="nb-NO" sz="1600" dirty="0"/>
              <a:t>)</a:t>
            </a:r>
          </a:p>
          <a:p>
            <a:r>
              <a:rPr lang="nb-NO" sz="1600" dirty="0"/>
              <a:t>CV2 = </a:t>
            </a:r>
            <a:r>
              <a:rPr lang="nb-NO" sz="1600" dirty="0" err="1"/>
              <a:t>level</a:t>
            </a:r>
            <a:r>
              <a:rPr lang="nb-NO" sz="1600" dirty="0"/>
              <a:t>: must </a:t>
            </a:r>
            <a:r>
              <a:rPr lang="nb-NO" sz="1600" dirty="0" err="1"/>
              <a:t>always</a:t>
            </a:r>
            <a:r>
              <a:rPr lang="nb-NO" sz="1600" dirty="0"/>
              <a:t> be </a:t>
            </a:r>
            <a:r>
              <a:rPr lang="nb-NO" sz="1600" dirty="0" err="1"/>
              <a:t>controlled</a:t>
            </a:r>
            <a:r>
              <a:rPr lang="nb-NO" sz="1600" dirty="0"/>
              <a:t> (at </a:t>
            </a:r>
            <a:r>
              <a:rPr lang="nb-NO" sz="1600" dirty="0" err="1"/>
              <a:t>some</a:t>
            </a:r>
            <a:r>
              <a:rPr lang="nb-NO" sz="1600" dirty="0"/>
              <a:t> SP)</a:t>
            </a:r>
          </a:p>
        </p:txBody>
      </p:sp>
      <p:sp>
        <p:nvSpPr>
          <p:cNvPr id="33" name="TextBox 1">
            <a:extLst>
              <a:ext uri="{FF2B5EF4-FFF2-40B4-BE49-F238E27FC236}">
                <a16:creationId xmlns:a16="http://schemas.microsoft.com/office/drawing/2014/main" id="{D529781B-4AEE-4E93-88E4-B95DD0F8ACFE}"/>
              </a:ext>
            </a:extLst>
          </p:cNvPr>
          <p:cNvSpPr txBox="1">
            <a:spLocks noChangeArrowheads="1"/>
          </p:cNvSpPr>
          <p:nvPr/>
        </p:nvSpPr>
        <p:spPr bwMode="auto">
          <a:xfrm>
            <a:off x="1727189" y="5036711"/>
            <a:ext cx="101168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2000" dirty="0">
                <a:highlight>
                  <a:srgbClr val="FFFF00"/>
                </a:highlight>
              </a:rPr>
              <a:t>Problem: outflow-valve may saturate at fully open (z2=1) and then we lose level control</a:t>
            </a:r>
          </a:p>
          <a:p>
            <a:pPr eaLnBrk="1" hangingPunct="1">
              <a:spcBef>
                <a:spcPct val="0"/>
              </a:spcBef>
              <a:buFontTx/>
              <a:buNone/>
            </a:pPr>
            <a:r>
              <a:rPr lang="en-US" altLang="nb-NO" sz="2000" dirty="0"/>
              <a:t>Note: We did not following the “input saturation rule” which says: </a:t>
            </a:r>
          </a:p>
          <a:p>
            <a:pPr eaLnBrk="1" hangingPunct="1">
              <a:spcBef>
                <a:spcPct val="0"/>
              </a:spcBef>
              <a:buFontTx/>
              <a:buNone/>
            </a:pPr>
            <a:r>
              <a:rPr lang="en-US" altLang="nb-NO" sz="2000" dirty="0"/>
              <a:t>Pair MV that may saturate (z2) with CV that can be given up (F1)</a:t>
            </a:r>
          </a:p>
        </p:txBody>
      </p:sp>
      <p:sp>
        <p:nvSpPr>
          <p:cNvPr id="7" name="TextBox 6">
            <a:extLst>
              <a:ext uri="{FF2B5EF4-FFF2-40B4-BE49-F238E27FC236}">
                <a16:creationId xmlns:a16="http://schemas.microsoft.com/office/drawing/2014/main" id="{EF93F5BF-1042-44A0-90E1-DD72D1AE5AAB}"/>
              </a:ext>
            </a:extLst>
          </p:cNvPr>
          <p:cNvSpPr txBox="1"/>
          <p:nvPr/>
        </p:nvSpPr>
        <p:spPr>
          <a:xfrm>
            <a:off x="7343293" y="4532118"/>
            <a:ext cx="393056" cy="369332"/>
          </a:xfrm>
          <a:prstGeom prst="rect">
            <a:avLst/>
          </a:prstGeom>
          <a:noFill/>
        </p:spPr>
        <p:txBody>
          <a:bodyPr wrap="none" rtlCol="0">
            <a:spAutoFit/>
          </a:bodyPr>
          <a:lstStyle/>
          <a:p>
            <a:r>
              <a:rPr lang="nb-NO" dirty="0"/>
              <a:t>z2</a:t>
            </a:r>
          </a:p>
        </p:txBody>
      </p:sp>
      <p:sp>
        <p:nvSpPr>
          <p:cNvPr id="8" name="TextBox 7">
            <a:extLst>
              <a:ext uri="{FF2B5EF4-FFF2-40B4-BE49-F238E27FC236}">
                <a16:creationId xmlns:a16="http://schemas.microsoft.com/office/drawing/2014/main" id="{F0F62AD5-B92E-444D-BF43-C1ACEC632986}"/>
              </a:ext>
            </a:extLst>
          </p:cNvPr>
          <p:cNvSpPr txBox="1"/>
          <p:nvPr/>
        </p:nvSpPr>
        <p:spPr>
          <a:xfrm>
            <a:off x="3214235" y="3834626"/>
            <a:ext cx="393056" cy="369332"/>
          </a:xfrm>
          <a:prstGeom prst="rect">
            <a:avLst/>
          </a:prstGeom>
          <a:noFill/>
        </p:spPr>
        <p:txBody>
          <a:bodyPr wrap="none" rtlCol="0">
            <a:spAutoFit/>
          </a:bodyPr>
          <a:lstStyle/>
          <a:p>
            <a:r>
              <a:rPr lang="nb-NO" dirty="0"/>
              <a:t>z1</a:t>
            </a:r>
          </a:p>
        </p:txBody>
      </p:sp>
      <p:sp>
        <p:nvSpPr>
          <p:cNvPr id="6" name="TextBox 5">
            <a:extLst>
              <a:ext uri="{FF2B5EF4-FFF2-40B4-BE49-F238E27FC236}">
                <a16:creationId xmlns:a16="http://schemas.microsoft.com/office/drawing/2014/main" id="{E8C40B78-C65B-48C9-81F0-869803179791}"/>
              </a:ext>
            </a:extLst>
          </p:cNvPr>
          <p:cNvSpPr txBox="1"/>
          <p:nvPr/>
        </p:nvSpPr>
        <p:spPr>
          <a:xfrm>
            <a:off x="44105" y="1868197"/>
            <a:ext cx="4153701" cy="677108"/>
          </a:xfrm>
          <a:prstGeom prst="rect">
            <a:avLst/>
          </a:prstGeom>
          <a:noFill/>
        </p:spPr>
        <p:txBody>
          <a:bodyPr wrap="none" rtlCol="0">
            <a:spAutoFit/>
          </a:bodyPr>
          <a:lstStyle/>
          <a:p>
            <a:r>
              <a:rPr lang="en-US" altLang="nb-NO" sz="2000" dirty="0" err="1">
                <a:highlight>
                  <a:srgbClr val="FFFF00"/>
                </a:highlight>
              </a:rPr>
              <a:t>Nomimal</a:t>
            </a:r>
            <a:r>
              <a:rPr lang="en-US" altLang="nb-NO" sz="2000" dirty="0">
                <a:highlight>
                  <a:srgbClr val="FFFF00"/>
                </a:highlight>
              </a:rPr>
              <a:t> design with “pair-close” rule</a:t>
            </a:r>
          </a:p>
          <a:p>
            <a:endParaRPr lang="nb-NO" dirty="0"/>
          </a:p>
        </p:txBody>
      </p:sp>
      <p:grpSp>
        <p:nvGrpSpPr>
          <p:cNvPr id="39" name="Group 38">
            <a:extLst>
              <a:ext uri="{FF2B5EF4-FFF2-40B4-BE49-F238E27FC236}">
                <a16:creationId xmlns:a16="http://schemas.microsoft.com/office/drawing/2014/main" id="{5CABBE4A-CC73-4FDF-990D-15DF61962A9C}"/>
              </a:ext>
            </a:extLst>
          </p:cNvPr>
          <p:cNvGrpSpPr/>
          <p:nvPr/>
        </p:nvGrpSpPr>
        <p:grpSpPr>
          <a:xfrm>
            <a:off x="7061753" y="641099"/>
            <a:ext cx="1719161" cy="573143"/>
            <a:chOff x="8175448" y="158071"/>
            <a:chExt cx="2178614" cy="819571"/>
          </a:xfrm>
        </p:grpSpPr>
        <p:grpSp>
          <p:nvGrpSpPr>
            <p:cNvPr id="40" name="Group 39">
              <a:extLst>
                <a:ext uri="{FF2B5EF4-FFF2-40B4-BE49-F238E27FC236}">
                  <a16:creationId xmlns:a16="http://schemas.microsoft.com/office/drawing/2014/main" id="{0B35734C-6576-42F8-BD92-9565F5580157}"/>
                </a:ext>
              </a:extLst>
            </p:cNvPr>
            <p:cNvGrpSpPr/>
            <p:nvPr/>
          </p:nvGrpSpPr>
          <p:grpSpPr>
            <a:xfrm>
              <a:off x="8184233" y="285068"/>
              <a:ext cx="2169829" cy="692574"/>
              <a:chOff x="8163946" y="776718"/>
              <a:chExt cx="2169829" cy="692574"/>
            </a:xfrm>
          </p:grpSpPr>
          <p:sp>
            <p:nvSpPr>
              <p:cNvPr id="52" name="Rectangle 51">
                <a:extLst>
                  <a:ext uri="{FF2B5EF4-FFF2-40B4-BE49-F238E27FC236}">
                    <a16:creationId xmlns:a16="http://schemas.microsoft.com/office/drawing/2014/main" id="{B6D2B5DB-02B5-4493-9792-F6BD1477B5F9}"/>
                  </a:ext>
                </a:extLst>
              </p:cNvPr>
              <p:cNvSpPr/>
              <p:nvPr/>
            </p:nvSpPr>
            <p:spPr>
              <a:xfrm>
                <a:off x="8664366" y="776718"/>
                <a:ext cx="1158240" cy="69257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rgbClr val="FF0000"/>
                    </a:solidFill>
                  </a:rPr>
                  <a:t>Process</a:t>
                </a:r>
              </a:p>
            </p:txBody>
          </p:sp>
          <p:cxnSp>
            <p:nvCxnSpPr>
              <p:cNvPr id="53" name="Straight Arrow Connector 52">
                <a:extLst>
                  <a:ext uri="{FF2B5EF4-FFF2-40B4-BE49-F238E27FC236}">
                    <a16:creationId xmlns:a16="http://schemas.microsoft.com/office/drawing/2014/main" id="{32E84FE3-E3C2-4BF3-9DE2-B15C727B6E46}"/>
                  </a:ext>
                </a:extLst>
              </p:cNvPr>
              <p:cNvCxnSpPr/>
              <p:nvPr/>
            </p:nvCxnSpPr>
            <p:spPr>
              <a:xfrm>
                <a:off x="8163946" y="1297494"/>
                <a:ext cx="500419" cy="0"/>
              </a:xfrm>
              <a:prstGeom prst="straightConnector1">
                <a:avLst/>
              </a:prstGeom>
              <a:ln cmpd="sng">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348420F4-7CEB-4CF9-BC12-0D149CF335A7}"/>
                  </a:ext>
                </a:extLst>
              </p:cNvPr>
              <p:cNvCxnSpPr/>
              <p:nvPr/>
            </p:nvCxnSpPr>
            <p:spPr>
              <a:xfrm>
                <a:off x="8163947" y="1007228"/>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A8BE008C-946C-4549-9C72-20E25C452020}"/>
                  </a:ext>
                </a:extLst>
              </p:cNvPr>
              <p:cNvCxnSpPr/>
              <p:nvPr/>
            </p:nvCxnSpPr>
            <p:spPr>
              <a:xfrm>
                <a:off x="9833356" y="1041333"/>
                <a:ext cx="5004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B0E16533-5DFD-4791-A3AE-8B594A688E26}"/>
                  </a:ext>
                </a:extLst>
              </p:cNvPr>
              <p:cNvCxnSpPr/>
              <p:nvPr/>
            </p:nvCxnSpPr>
            <p:spPr>
              <a:xfrm>
                <a:off x="9833356" y="1296093"/>
                <a:ext cx="500419" cy="0"/>
              </a:xfrm>
              <a:prstGeom prst="straightConnector1">
                <a:avLst/>
              </a:prstGeom>
              <a:ln>
                <a:prstDash val="solid"/>
                <a:tailEnd type="triangle"/>
              </a:ln>
            </p:spPr>
            <p:style>
              <a:lnRef idx="2">
                <a:schemeClr val="accent1"/>
              </a:lnRef>
              <a:fillRef idx="0">
                <a:schemeClr val="accent1"/>
              </a:fillRef>
              <a:effectRef idx="1">
                <a:schemeClr val="accent1"/>
              </a:effectRef>
              <a:fontRef idx="minor">
                <a:schemeClr val="tx1"/>
              </a:fontRef>
            </p:style>
          </p:cxnSp>
        </p:grpSp>
        <p:sp>
          <p:nvSpPr>
            <p:cNvPr id="48" name="TextBox 47">
              <a:extLst>
                <a:ext uri="{FF2B5EF4-FFF2-40B4-BE49-F238E27FC236}">
                  <a16:creationId xmlns:a16="http://schemas.microsoft.com/office/drawing/2014/main" id="{F1F5874E-5F23-4D33-82E0-D248278AB68C}"/>
                </a:ext>
              </a:extLst>
            </p:cNvPr>
            <p:cNvSpPr txBox="1"/>
            <p:nvPr/>
          </p:nvSpPr>
          <p:spPr>
            <a:xfrm>
              <a:off x="8182669" y="525347"/>
              <a:ext cx="184731" cy="369332"/>
            </a:xfrm>
            <a:prstGeom prst="rect">
              <a:avLst/>
            </a:prstGeom>
            <a:noFill/>
          </p:spPr>
          <p:txBody>
            <a:bodyPr wrap="none" rtlCol="0">
              <a:spAutoFit/>
            </a:bodyPr>
            <a:lstStyle/>
            <a:p>
              <a:endParaRPr lang="nb-NO" dirty="0"/>
            </a:p>
          </p:txBody>
        </p:sp>
        <p:sp>
          <p:nvSpPr>
            <p:cNvPr id="49" name="TextBox 48">
              <a:extLst>
                <a:ext uri="{FF2B5EF4-FFF2-40B4-BE49-F238E27FC236}">
                  <a16:creationId xmlns:a16="http://schemas.microsoft.com/office/drawing/2014/main" id="{0A8F7EF5-B866-4953-A79E-1E6DA6BE8BBD}"/>
                </a:ext>
              </a:extLst>
            </p:cNvPr>
            <p:cNvSpPr txBox="1"/>
            <p:nvPr/>
          </p:nvSpPr>
          <p:spPr>
            <a:xfrm>
              <a:off x="8175448" y="158071"/>
              <a:ext cx="184731" cy="369332"/>
            </a:xfrm>
            <a:prstGeom prst="rect">
              <a:avLst/>
            </a:prstGeom>
            <a:noFill/>
          </p:spPr>
          <p:txBody>
            <a:bodyPr wrap="none" rtlCol="0">
              <a:spAutoFit/>
            </a:bodyPr>
            <a:lstStyle/>
            <a:p>
              <a:endParaRPr lang="nb-NO" dirty="0"/>
            </a:p>
          </p:txBody>
        </p:sp>
        <p:sp>
          <p:nvSpPr>
            <p:cNvPr id="50" name="TextBox 49">
              <a:extLst>
                <a:ext uri="{FF2B5EF4-FFF2-40B4-BE49-F238E27FC236}">
                  <a16:creationId xmlns:a16="http://schemas.microsoft.com/office/drawing/2014/main" id="{D702CEAD-63BC-4346-914D-519A28E939C9}"/>
                </a:ext>
              </a:extLst>
            </p:cNvPr>
            <p:cNvSpPr txBox="1"/>
            <p:nvPr/>
          </p:nvSpPr>
          <p:spPr>
            <a:xfrm>
              <a:off x="9894609" y="547627"/>
              <a:ext cx="184731" cy="369332"/>
            </a:xfrm>
            <a:prstGeom prst="rect">
              <a:avLst/>
            </a:prstGeom>
            <a:noFill/>
          </p:spPr>
          <p:txBody>
            <a:bodyPr wrap="none" rtlCol="0">
              <a:spAutoFit/>
            </a:bodyPr>
            <a:lstStyle/>
            <a:p>
              <a:endParaRPr lang="nb-NO" dirty="0"/>
            </a:p>
          </p:txBody>
        </p:sp>
        <p:sp>
          <p:nvSpPr>
            <p:cNvPr id="51" name="TextBox 50">
              <a:extLst>
                <a:ext uri="{FF2B5EF4-FFF2-40B4-BE49-F238E27FC236}">
                  <a16:creationId xmlns:a16="http://schemas.microsoft.com/office/drawing/2014/main" id="{9C074C21-57A5-4F95-9F79-C7B0330871AE}"/>
                </a:ext>
              </a:extLst>
            </p:cNvPr>
            <p:cNvSpPr txBox="1"/>
            <p:nvPr/>
          </p:nvSpPr>
          <p:spPr>
            <a:xfrm>
              <a:off x="9887388" y="180351"/>
              <a:ext cx="184731" cy="369332"/>
            </a:xfrm>
            <a:prstGeom prst="rect">
              <a:avLst/>
            </a:prstGeom>
            <a:noFill/>
          </p:spPr>
          <p:txBody>
            <a:bodyPr wrap="none" rtlCol="0">
              <a:spAutoFit/>
            </a:bodyPr>
            <a:lstStyle/>
            <a:p>
              <a:endParaRPr lang="nb-NO" dirty="0"/>
            </a:p>
          </p:txBody>
        </p:sp>
      </p:grpSp>
    </p:spTree>
    <p:extLst>
      <p:ext uri="{BB962C8B-B14F-4D97-AF65-F5344CB8AC3E}">
        <p14:creationId xmlns:p14="http://schemas.microsoft.com/office/powerpoint/2010/main" val="50538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4">
            <a:extLst>
              <a:ext uri="{FF2B5EF4-FFF2-40B4-BE49-F238E27FC236}">
                <a16:creationId xmlns:a16="http://schemas.microsoft.com/office/drawing/2014/main" id="{814D8C57-ABB3-4C39-B018-979138A1C840}"/>
              </a:ext>
            </a:extLst>
          </p:cNvPr>
          <p:cNvSpPr>
            <a:spLocks noChangeShapeType="1"/>
          </p:cNvSpPr>
          <p:nvPr/>
        </p:nvSpPr>
        <p:spPr bwMode="auto">
          <a:xfrm>
            <a:off x="4440238" y="3140075"/>
            <a:ext cx="0" cy="1081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5" name="Line 5">
            <a:extLst>
              <a:ext uri="{FF2B5EF4-FFF2-40B4-BE49-F238E27FC236}">
                <a16:creationId xmlns:a16="http://schemas.microsoft.com/office/drawing/2014/main" id="{AA160845-A5F9-4790-B99F-F9A12DEA7CAD}"/>
              </a:ext>
            </a:extLst>
          </p:cNvPr>
          <p:cNvSpPr>
            <a:spLocks noChangeShapeType="1"/>
          </p:cNvSpPr>
          <p:nvPr/>
        </p:nvSpPr>
        <p:spPr bwMode="auto">
          <a:xfrm>
            <a:off x="4440239" y="4221163"/>
            <a:ext cx="2447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6" name="Line 9">
            <a:extLst>
              <a:ext uri="{FF2B5EF4-FFF2-40B4-BE49-F238E27FC236}">
                <a16:creationId xmlns:a16="http://schemas.microsoft.com/office/drawing/2014/main" id="{26BE147E-11A6-457D-BC6B-5B56E4E97D04}"/>
              </a:ext>
            </a:extLst>
          </p:cNvPr>
          <p:cNvSpPr>
            <a:spLocks noChangeShapeType="1"/>
          </p:cNvSpPr>
          <p:nvPr/>
        </p:nvSpPr>
        <p:spPr bwMode="auto">
          <a:xfrm>
            <a:off x="6888163" y="3140075"/>
            <a:ext cx="0" cy="1081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7" name="Line 11">
            <a:extLst>
              <a:ext uri="{FF2B5EF4-FFF2-40B4-BE49-F238E27FC236}">
                <a16:creationId xmlns:a16="http://schemas.microsoft.com/office/drawing/2014/main" id="{99366BD4-80DB-48F2-88F7-E0D8B7D4CEBD}"/>
              </a:ext>
            </a:extLst>
          </p:cNvPr>
          <p:cNvSpPr>
            <a:spLocks noChangeShapeType="1"/>
          </p:cNvSpPr>
          <p:nvPr/>
        </p:nvSpPr>
        <p:spPr bwMode="auto">
          <a:xfrm>
            <a:off x="4440239" y="3355975"/>
            <a:ext cx="24479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9" name="Line 13">
            <a:extLst>
              <a:ext uri="{FF2B5EF4-FFF2-40B4-BE49-F238E27FC236}">
                <a16:creationId xmlns:a16="http://schemas.microsoft.com/office/drawing/2014/main" id="{7C4C0A94-2BC0-4836-859B-BD438637ED8F}"/>
              </a:ext>
            </a:extLst>
          </p:cNvPr>
          <p:cNvSpPr>
            <a:spLocks noChangeShapeType="1"/>
          </p:cNvSpPr>
          <p:nvPr/>
        </p:nvSpPr>
        <p:spPr bwMode="auto">
          <a:xfrm>
            <a:off x="2576513" y="4117293"/>
            <a:ext cx="184467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80" name="Line 14">
            <a:extLst>
              <a:ext uri="{FF2B5EF4-FFF2-40B4-BE49-F238E27FC236}">
                <a16:creationId xmlns:a16="http://schemas.microsoft.com/office/drawing/2014/main" id="{6D445155-0A74-4CB9-B399-F0756D7111AA}"/>
              </a:ext>
            </a:extLst>
          </p:cNvPr>
          <p:cNvSpPr>
            <a:spLocks noChangeShapeType="1"/>
          </p:cNvSpPr>
          <p:nvPr/>
        </p:nvSpPr>
        <p:spPr bwMode="auto">
          <a:xfrm>
            <a:off x="6672263" y="4076701"/>
            <a:ext cx="0" cy="360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81" name="Line 15">
            <a:extLst>
              <a:ext uri="{FF2B5EF4-FFF2-40B4-BE49-F238E27FC236}">
                <a16:creationId xmlns:a16="http://schemas.microsoft.com/office/drawing/2014/main" id="{E4329BA6-4C6F-4B99-9C70-A8767F73EE87}"/>
              </a:ext>
            </a:extLst>
          </p:cNvPr>
          <p:cNvSpPr>
            <a:spLocks noChangeShapeType="1"/>
          </p:cNvSpPr>
          <p:nvPr/>
        </p:nvSpPr>
        <p:spPr bwMode="auto">
          <a:xfrm>
            <a:off x="6672263" y="4437063"/>
            <a:ext cx="15113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82" name="AutoShape 16">
            <a:extLst>
              <a:ext uri="{FF2B5EF4-FFF2-40B4-BE49-F238E27FC236}">
                <a16:creationId xmlns:a16="http://schemas.microsoft.com/office/drawing/2014/main" id="{FBC3C61A-CBAB-46C1-99DC-1D23F0FB58BA}"/>
              </a:ext>
            </a:extLst>
          </p:cNvPr>
          <p:cNvSpPr>
            <a:spLocks noChangeArrowheads="1"/>
          </p:cNvSpPr>
          <p:nvPr/>
        </p:nvSpPr>
        <p:spPr bwMode="auto">
          <a:xfrm rot="5400000">
            <a:off x="7395369" y="4302919"/>
            <a:ext cx="325438" cy="228600"/>
          </a:xfrm>
          <a:prstGeom prst="flowChartCollat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b-NO" altLang="nb-NO" sz="1800"/>
          </a:p>
        </p:txBody>
      </p:sp>
      <p:sp>
        <p:nvSpPr>
          <p:cNvPr id="54284" name="Text Box 30">
            <a:extLst>
              <a:ext uri="{FF2B5EF4-FFF2-40B4-BE49-F238E27FC236}">
                <a16:creationId xmlns:a16="http://schemas.microsoft.com/office/drawing/2014/main" id="{F0444250-3220-4DE0-A693-21F1DE2F4254}"/>
              </a:ext>
            </a:extLst>
          </p:cNvPr>
          <p:cNvSpPr txBox="1">
            <a:spLocks noChangeArrowheads="1"/>
          </p:cNvSpPr>
          <p:nvPr/>
        </p:nvSpPr>
        <p:spPr bwMode="auto">
          <a:xfrm>
            <a:off x="2504317" y="4101684"/>
            <a:ext cx="12779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1600" dirty="0"/>
              <a:t>Disturbance</a:t>
            </a:r>
          </a:p>
        </p:txBody>
      </p:sp>
      <p:sp>
        <p:nvSpPr>
          <p:cNvPr id="54289" name="Line 40">
            <a:extLst>
              <a:ext uri="{FF2B5EF4-FFF2-40B4-BE49-F238E27FC236}">
                <a16:creationId xmlns:a16="http://schemas.microsoft.com/office/drawing/2014/main" id="{5F053603-4954-4541-9371-F04C4EBFC57C}"/>
              </a:ext>
            </a:extLst>
          </p:cNvPr>
          <p:cNvSpPr>
            <a:spLocks noChangeShapeType="1"/>
          </p:cNvSpPr>
          <p:nvPr/>
        </p:nvSpPr>
        <p:spPr bwMode="auto">
          <a:xfrm flipH="1">
            <a:off x="6095999" y="2806323"/>
            <a:ext cx="0" cy="549652"/>
          </a:xfrm>
          <a:prstGeom prst="line">
            <a:avLst/>
          </a:prstGeom>
          <a:noFill/>
          <a:ln w="12700">
            <a:solidFill>
              <a:srgbClr val="FF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97" name="Oval 40">
            <a:extLst>
              <a:ext uri="{FF2B5EF4-FFF2-40B4-BE49-F238E27FC236}">
                <a16:creationId xmlns:a16="http://schemas.microsoft.com/office/drawing/2014/main" id="{04FEEDE3-DCE9-4359-B822-B0416A2227CD}"/>
              </a:ext>
            </a:extLst>
          </p:cNvPr>
          <p:cNvSpPr>
            <a:spLocks noChangeArrowheads="1"/>
          </p:cNvSpPr>
          <p:nvPr/>
        </p:nvSpPr>
        <p:spPr bwMode="auto">
          <a:xfrm>
            <a:off x="5843587" y="2375152"/>
            <a:ext cx="504825" cy="448372"/>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a:solidFill>
                  <a:srgbClr val="FF0000"/>
                </a:solidFill>
              </a:rPr>
              <a:t>LC</a:t>
            </a:r>
          </a:p>
        </p:txBody>
      </p:sp>
      <p:cxnSp>
        <p:nvCxnSpPr>
          <p:cNvPr id="54298" name="Straight Arrow Connector 48">
            <a:extLst>
              <a:ext uri="{FF2B5EF4-FFF2-40B4-BE49-F238E27FC236}">
                <a16:creationId xmlns:a16="http://schemas.microsoft.com/office/drawing/2014/main" id="{19C2EE19-728B-476C-B7E7-AF8A2FE15C5D}"/>
              </a:ext>
            </a:extLst>
          </p:cNvPr>
          <p:cNvCxnSpPr>
            <a:cxnSpLocks noChangeShapeType="1"/>
            <a:stCxn id="54297" idx="2"/>
          </p:cNvCxnSpPr>
          <p:nvPr/>
        </p:nvCxnSpPr>
        <p:spPr bwMode="auto">
          <a:xfrm flipH="1">
            <a:off x="3371473" y="2599338"/>
            <a:ext cx="2472114" cy="0"/>
          </a:xfrm>
          <a:prstGeom prst="straightConnector1">
            <a:avLst/>
          </a:prstGeom>
          <a:noFill/>
          <a:ln w="9525" algn="ctr">
            <a:solidFill>
              <a:srgbClr val="FF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327" name="TextBox 1">
            <a:extLst>
              <a:ext uri="{FF2B5EF4-FFF2-40B4-BE49-F238E27FC236}">
                <a16:creationId xmlns:a16="http://schemas.microsoft.com/office/drawing/2014/main" id="{704BA408-9619-43AB-82C9-31C9C54B2609}"/>
              </a:ext>
            </a:extLst>
          </p:cNvPr>
          <p:cNvSpPr txBox="1">
            <a:spLocks noChangeArrowheads="1"/>
          </p:cNvSpPr>
          <p:nvPr/>
        </p:nvSpPr>
        <p:spPr bwMode="auto">
          <a:xfrm>
            <a:off x="1047614" y="721396"/>
            <a:ext cx="98427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2400" dirty="0">
                <a:highlight>
                  <a:srgbClr val="FFFF00"/>
                </a:highlight>
              </a:rPr>
              <a:t>Nominal design with Reverse pairing </a:t>
            </a:r>
            <a:r>
              <a:rPr lang="en-US" altLang="nb-NO" sz="2400" dirty="0"/>
              <a:t>(follows “input saturation rule”):</a:t>
            </a:r>
          </a:p>
        </p:txBody>
      </p:sp>
      <p:sp>
        <p:nvSpPr>
          <p:cNvPr id="37" name="Line 12">
            <a:extLst>
              <a:ext uri="{FF2B5EF4-FFF2-40B4-BE49-F238E27FC236}">
                <a16:creationId xmlns:a16="http://schemas.microsoft.com/office/drawing/2014/main" id="{B55FD77A-B781-4BF0-8B14-CB425C19EAAD}"/>
              </a:ext>
            </a:extLst>
          </p:cNvPr>
          <p:cNvSpPr>
            <a:spLocks noChangeShapeType="1"/>
          </p:cNvSpPr>
          <p:nvPr/>
        </p:nvSpPr>
        <p:spPr bwMode="auto">
          <a:xfrm flipV="1">
            <a:off x="2595562" y="3845719"/>
            <a:ext cx="1844676" cy="15079"/>
          </a:xfrm>
          <a:prstGeom prst="line">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38" name="AutoShape 16">
            <a:extLst>
              <a:ext uri="{FF2B5EF4-FFF2-40B4-BE49-F238E27FC236}">
                <a16:creationId xmlns:a16="http://schemas.microsoft.com/office/drawing/2014/main" id="{E960C2E6-9249-405A-AE32-DFC2038AB8C1}"/>
              </a:ext>
            </a:extLst>
          </p:cNvPr>
          <p:cNvSpPr>
            <a:spLocks noChangeArrowheads="1"/>
          </p:cNvSpPr>
          <p:nvPr/>
        </p:nvSpPr>
        <p:spPr bwMode="auto">
          <a:xfrm rot="5400000">
            <a:off x="3240881" y="3708851"/>
            <a:ext cx="325437" cy="228600"/>
          </a:xfrm>
          <a:prstGeom prst="flowChartCollat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b-NO" altLang="nb-NO" sz="1800"/>
          </a:p>
        </p:txBody>
      </p:sp>
      <p:sp>
        <p:nvSpPr>
          <p:cNvPr id="41" name="Oval 40">
            <a:extLst>
              <a:ext uri="{FF2B5EF4-FFF2-40B4-BE49-F238E27FC236}">
                <a16:creationId xmlns:a16="http://schemas.microsoft.com/office/drawing/2014/main" id="{48574E09-A1BE-4338-9818-078ECCC71DEA}"/>
              </a:ext>
            </a:extLst>
          </p:cNvPr>
          <p:cNvSpPr>
            <a:spLocks noChangeArrowheads="1"/>
          </p:cNvSpPr>
          <p:nvPr/>
        </p:nvSpPr>
        <p:spPr bwMode="auto">
          <a:xfrm>
            <a:off x="7356476" y="3340894"/>
            <a:ext cx="504825" cy="504825"/>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a:solidFill>
                  <a:srgbClr val="FF0000"/>
                </a:solidFill>
              </a:rPr>
              <a:t>FC</a:t>
            </a:r>
          </a:p>
        </p:txBody>
      </p:sp>
      <p:cxnSp>
        <p:nvCxnSpPr>
          <p:cNvPr id="42" name="Straight Connector 57">
            <a:extLst>
              <a:ext uri="{FF2B5EF4-FFF2-40B4-BE49-F238E27FC236}">
                <a16:creationId xmlns:a16="http://schemas.microsoft.com/office/drawing/2014/main" id="{E6DADC6E-6CFF-47BA-B75F-C73EA66F8A6B}"/>
              </a:ext>
            </a:extLst>
          </p:cNvPr>
          <p:cNvCxnSpPr>
            <a:cxnSpLocks noChangeShapeType="1"/>
          </p:cNvCxnSpPr>
          <p:nvPr/>
        </p:nvCxnSpPr>
        <p:spPr bwMode="auto">
          <a:xfrm flipV="1">
            <a:off x="3857625" y="3593306"/>
            <a:ext cx="0" cy="233363"/>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77">
            <a:extLst>
              <a:ext uri="{FF2B5EF4-FFF2-40B4-BE49-F238E27FC236}">
                <a16:creationId xmlns:a16="http://schemas.microsoft.com/office/drawing/2014/main" id="{F0266372-8509-4743-BC9B-D76B4F91B3AF}"/>
              </a:ext>
            </a:extLst>
          </p:cNvPr>
          <p:cNvCxnSpPr>
            <a:cxnSpLocks noChangeShapeType="1"/>
            <a:endCxn id="41" idx="0"/>
          </p:cNvCxnSpPr>
          <p:nvPr/>
        </p:nvCxnSpPr>
        <p:spPr bwMode="auto">
          <a:xfrm>
            <a:off x="7608888" y="2918618"/>
            <a:ext cx="1" cy="422276"/>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82">
            <a:extLst>
              <a:ext uri="{FF2B5EF4-FFF2-40B4-BE49-F238E27FC236}">
                <a16:creationId xmlns:a16="http://schemas.microsoft.com/office/drawing/2014/main" id="{958C0912-840E-4049-AC32-2C7CD8C38C12}"/>
              </a:ext>
            </a:extLst>
          </p:cNvPr>
          <p:cNvSpPr txBox="1">
            <a:spLocks noChangeArrowheads="1"/>
          </p:cNvSpPr>
          <p:nvPr/>
        </p:nvSpPr>
        <p:spPr bwMode="auto">
          <a:xfrm>
            <a:off x="5862824" y="1585738"/>
            <a:ext cx="492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t>SP</a:t>
            </a:r>
          </a:p>
        </p:txBody>
      </p:sp>
      <p:sp>
        <p:nvSpPr>
          <p:cNvPr id="47" name="TextBox 84">
            <a:extLst>
              <a:ext uri="{FF2B5EF4-FFF2-40B4-BE49-F238E27FC236}">
                <a16:creationId xmlns:a16="http://schemas.microsoft.com/office/drawing/2014/main" id="{34E4CE51-0C62-4B6B-A1EA-3721337B2BD0}"/>
              </a:ext>
            </a:extLst>
          </p:cNvPr>
          <p:cNvSpPr txBox="1">
            <a:spLocks noChangeArrowheads="1"/>
          </p:cNvSpPr>
          <p:nvPr/>
        </p:nvSpPr>
        <p:spPr bwMode="auto">
          <a:xfrm>
            <a:off x="3835412" y="3163474"/>
            <a:ext cx="582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t>F</a:t>
            </a:r>
            <a:r>
              <a:rPr lang="en-US" altLang="nb-NO" sz="1800" baseline="-25000" dirty="0"/>
              <a:t>1,m</a:t>
            </a:r>
          </a:p>
        </p:txBody>
      </p:sp>
      <p:cxnSp>
        <p:nvCxnSpPr>
          <p:cNvPr id="59" name="Straight Arrow Connector 48">
            <a:extLst>
              <a:ext uri="{FF2B5EF4-FFF2-40B4-BE49-F238E27FC236}">
                <a16:creationId xmlns:a16="http://schemas.microsoft.com/office/drawing/2014/main" id="{23AD32C2-6CDB-4209-866A-9D74CB268259}"/>
              </a:ext>
            </a:extLst>
          </p:cNvPr>
          <p:cNvCxnSpPr>
            <a:cxnSpLocks noChangeShapeType="1"/>
          </p:cNvCxnSpPr>
          <p:nvPr/>
        </p:nvCxnSpPr>
        <p:spPr bwMode="auto">
          <a:xfrm>
            <a:off x="7583488" y="3860798"/>
            <a:ext cx="1" cy="565688"/>
          </a:xfrm>
          <a:prstGeom prst="straightConnector1">
            <a:avLst/>
          </a:prstGeom>
          <a:noFill/>
          <a:ln w="9525" algn="ctr">
            <a:solidFill>
              <a:srgbClr val="FF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77">
            <a:extLst>
              <a:ext uri="{FF2B5EF4-FFF2-40B4-BE49-F238E27FC236}">
                <a16:creationId xmlns:a16="http://schemas.microsoft.com/office/drawing/2014/main" id="{B5F4ABEB-C8F1-4179-B4B9-E7F785ECFF6F}"/>
              </a:ext>
            </a:extLst>
          </p:cNvPr>
          <p:cNvCxnSpPr>
            <a:cxnSpLocks noChangeShapeType="1"/>
          </p:cNvCxnSpPr>
          <p:nvPr/>
        </p:nvCxnSpPr>
        <p:spPr bwMode="auto">
          <a:xfrm>
            <a:off x="6095998" y="1920497"/>
            <a:ext cx="1" cy="422276"/>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82">
            <a:extLst>
              <a:ext uri="{FF2B5EF4-FFF2-40B4-BE49-F238E27FC236}">
                <a16:creationId xmlns:a16="http://schemas.microsoft.com/office/drawing/2014/main" id="{376FBF84-630D-4BC4-B9EC-807ED21C9669}"/>
              </a:ext>
            </a:extLst>
          </p:cNvPr>
          <p:cNvSpPr txBox="1">
            <a:spLocks noChangeArrowheads="1"/>
          </p:cNvSpPr>
          <p:nvPr/>
        </p:nvSpPr>
        <p:spPr bwMode="auto">
          <a:xfrm>
            <a:off x="7362343" y="2562781"/>
            <a:ext cx="530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t>F</a:t>
            </a:r>
            <a:r>
              <a:rPr lang="en-US" altLang="nb-NO" sz="1800" baseline="-25000" dirty="0"/>
              <a:t>2,s</a:t>
            </a:r>
          </a:p>
        </p:txBody>
      </p:sp>
      <p:cxnSp>
        <p:nvCxnSpPr>
          <p:cNvPr id="39" name="Straight Arrow Connector 77">
            <a:extLst>
              <a:ext uri="{FF2B5EF4-FFF2-40B4-BE49-F238E27FC236}">
                <a16:creationId xmlns:a16="http://schemas.microsoft.com/office/drawing/2014/main" id="{5C1AD21D-11A1-4C29-AE9D-423B3759AE4C}"/>
              </a:ext>
            </a:extLst>
          </p:cNvPr>
          <p:cNvCxnSpPr>
            <a:cxnSpLocks noChangeShapeType="1"/>
            <a:endCxn id="38" idx="1"/>
          </p:cNvCxnSpPr>
          <p:nvPr/>
        </p:nvCxnSpPr>
        <p:spPr bwMode="auto">
          <a:xfrm flipH="1">
            <a:off x="3403600" y="2587433"/>
            <a:ext cx="3282" cy="1235719"/>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4E59A50A-B5CF-4EFD-B641-667E7DEAAD31}"/>
              </a:ext>
            </a:extLst>
          </p:cNvPr>
          <p:cNvSpPr txBox="1"/>
          <p:nvPr/>
        </p:nvSpPr>
        <p:spPr>
          <a:xfrm>
            <a:off x="4085509" y="5005393"/>
            <a:ext cx="6236194" cy="646331"/>
          </a:xfrm>
          <a:prstGeom prst="rect">
            <a:avLst/>
          </a:prstGeom>
          <a:noFill/>
        </p:spPr>
        <p:txBody>
          <a:bodyPr wrap="none" rtlCol="0">
            <a:spAutoFit/>
          </a:bodyPr>
          <a:lstStyle/>
          <a:p>
            <a:r>
              <a:rPr lang="en-US" altLang="nb-NO" dirty="0"/>
              <a:t>BUT with Reverse pairing: Get </a:t>
            </a:r>
            <a:r>
              <a:rPr lang="en-US" altLang="nb-NO" dirty="0">
                <a:highlight>
                  <a:srgbClr val="FFFF00"/>
                </a:highlight>
              </a:rPr>
              <a:t>“long loop” </a:t>
            </a:r>
            <a:r>
              <a:rPr lang="en-US" altLang="nb-NO" dirty="0"/>
              <a:t>for flow control </a:t>
            </a:r>
          </a:p>
          <a:p>
            <a:r>
              <a:rPr lang="nb-NO" dirty="0"/>
              <a:t>In </a:t>
            </a:r>
            <a:r>
              <a:rPr lang="nb-NO" dirty="0" err="1"/>
              <a:t>addition</a:t>
            </a:r>
            <a:r>
              <a:rPr lang="nb-NO" dirty="0"/>
              <a:t>: </a:t>
            </a:r>
            <a:r>
              <a:rPr lang="nb-NO" dirty="0" err="1"/>
              <a:t>loose</a:t>
            </a:r>
            <a:r>
              <a:rPr lang="nb-NO" dirty="0"/>
              <a:t> control of y2= </a:t>
            </a:r>
            <a:r>
              <a:rPr lang="nb-NO" dirty="0" err="1"/>
              <a:t>level</a:t>
            </a:r>
            <a:r>
              <a:rPr lang="nb-NO" dirty="0"/>
              <a:t> </a:t>
            </a:r>
            <a:r>
              <a:rPr lang="nb-NO" dirty="0" err="1"/>
              <a:t>if</a:t>
            </a:r>
            <a:r>
              <a:rPr lang="nb-NO" dirty="0"/>
              <a:t> z1 (F1-valve) </a:t>
            </a:r>
            <a:r>
              <a:rPr lang="nb-NO" dirty="0" err="1"/>
              <a:t>saturates</a:t>
            </a:r>
            <a:r>
              <a:rPr lang="nb-NO" dirty="0"/>
              <a:t> </a:t>
            </a:r>
          </a:p>
        </p:txBody>
      </p:sp>
      <p:sp>
        <p:nvSpPr>
          <p:cNvPr id="48" name="Text Box 31">
            <a:extLst>
              <a:ext uri="{FF2B5EF4-FFF2-40B4-BE49-F238E27FC236}">
                <a16:creationId xmlns:a16="http://schemas.microsoft.com/office/drawing/2014/main" id="{9B2F0401-9A7F-4101-BE71-228F1A8C6F65}"/>
              </a:ext>
            </a:extLst>
          </p:cNvPr>
          <p:cNvSpPr txBox="1">
            <a:spLocks noChangeArrowheads="1"/>
          </p:cNvSpPr>
          <p:nvPr/>
        </p:nvSpPr>
        <p:spPr bwMode="auto">
          <a:xfrm>
            <a:off x="1584620" y="3470695"/>
            <a:ext cx="1103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1800" dirty="0"/>
              <a:t>F</a:t>
            </a:r>
            <a:r>
              <a:rPr lang="en-US" altLang="nb-NO" sz="1800" baseline="-25000" dirty="0"/>
              <a:t>1</a:t>
            </a:r>
            <a:r>
              <a:rPr lang="en-US" altLang="nb-NO" sz="1800" dirty="0"/>
              <a:t> [m3/s]</a:t>
            </a:r>
          </a:p>
        </p:txBody>
      </p:sp>
      <p:sp>
        <p:nvSpPr>
          <p:cNvPr id="49" name="Text Box 31">
            <a:extLst>
              <a:ext uri="{FF2B5EF4-FFF2-40B4-BE49-F238E27FC236}">
                <a16:creationId xmlns:a16="http://schemas.microsoft.com/office/drawing/2014/main" id="{9B1F73A5-3870-45AF-B92B-C3242DD9EC95}"/>
              </a:ext>
            </a:extLst>
          </p:cNvPr>
          <p:cNvSpPr txBox="1">
            <a:spLocks noChangeArrowheads="1"/>
          </p:cNvSpPr>
          <p:nvPr/>
        </p:nvSpPr>
        <p:spPr bwMode="auto">
          <a:xfrm>
            <a:off x="7988009" y="3985870"/>
            <a:ext cx="1103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1800" dirty="0"/>
              <a:t>F</a:t>
            </a:r>
            <a:r>
              <a:rPr lang="en-US" altLang="nb-NO" sz="1800" baseline="-25000" dirty="0"/>
              <a:t>2</a:t>
            </a:r>
            <a:r>
              <a:rPr lang="en-US" altLang="nb-NO" sz="1800" dirty="0"/>
              <a:t> [m3/s]</a:t>
            </a:r>
          </a:p>
        </p:txBody>
      </p:sp>
      <p:sp>
        <p:nvSpPr>
          <p:cNvPr id="2" name="TextBox 1">
            <a:extLst>
              <a:ext uri="{FF2B5EF4-FFF2-40B4-BE49-F238E27FC236}">
                <a16:creationId xmlns:a16="http://schemas.microsoft.com/office/drawing/2014/main" id="{B0F8B6C7-EE2E-41E2-94E2-1C78508E6AF3}"/>
              </a:ext>
            </a:extLst>
          </p:cNvPr>
          <p:cNvSpPr txBox="1"/>
          <p:nvPr/>
        </p:nvSpPr>
        <p:spPr>
          <a:xfrm>
            <a:off x="5098245" y="3571637"/>
            <a:ext cx="2254459" cy="369332"/>
          </a:xfrm>
          <a:prstGeom prst="rect">
            <a:avLst/>
          </a:prstGeom>
          <a:noFill/>
        </p:spPr>
        <p:txBody>
          <a:bodyPr wrap="square" rtlCol="0">
            <a:spAutoFit/>
          </a:bodyPr>
          <a:lstStyle/>
          <a:p>
            <a:r>
              <a:rPr lang="nb-NO" dirty="0">
                <a:solidFill>
                  <a:srgbClr val="FF0000"/>
                </a:solidFill>
                <a:highlight>
                  <a:srgbClr val="FFFF00"/>
                </a:highlight>
              </a:rPr>
              <a:t>«</a:t>
            </a:r>
            <a:r>
              <a:rPr lang="nb-NO" dirty="0" err="1">
                <a:solidFill>
                  <a:srgbClr val="FF0000"/>
                </a:solidFill>
                <a:highlight>
                  <a:srgbClr val="FFFF00"/>
                </a:highlight>
              </a:rPr>
              <a:t>long</a:t>
            </a:r>
            <a:r>
              <a:rPr lang="nb-NO" dirty="0">
                <a:solidFill>
                  <a:srgbClr val="FF0000"/>
                </a:solidFill>
                <a:highlight>
                  <a:srgbClr val="FFFF00"/>
                </a:highlight>
              </a:rPr>
              <a:t> loop»</a:t>
            </a:r>
          </a:p>
        </p:txBody>
      </p:sp>
      <p:cxnSp>
        <p:nvCxnSpPr>
          <p:cNvPr id="33" name="Straight Arrow Connector 48">
            <a:extLst>
              <a:ext uri="{FF2B5EF4-FFF2-40B4-BE49-F238E27FC236}">
                <a16:creationId xmlns:a16="http://schemas.microsoft.com/office/drawing/2014/main" id="{B9AFF42A-C528-4443-944F-BC064FB370F0}"/>
              </a:ext>
            </a:extLst>
          </p:cNvPr>
          <p:cNvCxnSpPr>
            <a:cxnSpLocks noChangeShapeType="1"/>
          </p:cNvCxnSpPr>
          <p:nvPr/>
        </p:nvCxnSpPr>
        <p:spPr bwMode="auto">
          <a:xfrm>
            <a:off x="3857625" y="3563905"/>
            <a:ext cx="3527000" cy="4969"/>
          </a:xfrm>
          <a:prstGeom prst="straightConnector1">
            <a:avLst/>
          </a:prstGeom>
          <a:noFill/>
          <a:ln w="9525" algn="ctr">
            <a:solidFill>
              <a:srgbClr val="FF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a:extLst>
              <a:ext uri="{FF2B5EF4-FFF2-40B4-BE49-F238E27FC236}">
                <a16:creationId xmlns:a16="http://schemas.microsoft.com/office/drawing/2014/main" id="{79AE1CAE-4F3A-4EDC-9E07-DFBCC93292BC}"/>
              </a:ext>
            </a:extLst>
          </p:cNvPr>
          <p:cNvSpPr txBox="1"/>
          <p:nvPr/>
        </p:nvSpPr>
        <p:spPr>
          <a:xfrm>
            <a:off x="-30776" y="-6509"/>
            <a:ext cx="6189515" cy="646331"/>
          </a:xfrm>
          <a:prstGeom prst="rect">
            <a:avLst/>
          </a:prstGeom>
          <a:noFill/>
        </p:spPr>
        <p:txBody>
          <a:bodyPr wrap="none" rtlCol="0">
            <a:spAutoFit/>
          </a:bodyPr>
          <a:lstStyle/>
          <a:p>
            <a:r>
              <a:rPr lang="nb-NO" dirty="0">
                <a:highlight>
                  <a:srgbClr val="FFFF00"/>
                </a:highlight>
              </a:rPr>
              <a:t>This </a:t>
            </a:r>
            <a:r>
              <a:rPr lang="nb-NO" dirty="0" err="1">
                <a:highlight>
                  <a:srgbClr val="FFFF00"/>
                </a:highlight>
              </a:rPr>
              <a:t>gives</a:t>
            </a:r>
            <a:r>
              <a:rPr lang="nb-NO" dirty="0">
                <a:highlight>
                  <a:srgbClr val="FFFF00"/>
                </a:highlight>
              </a:rPr>
              <a:t> simple CV-MV </a:t>
            </a:r>
            <a:r>
              <a:rPr lang="nb-NO" dirty="0" err="1">
                <a:highlight>
                  <a:srgbClr val="FFFF00"/>
                </a:highlight>
              </a:rPr>
              <a:t>switching</a:t>
            </a:r>
            <a:r>
              <a:rPr lang="nb-NO" dirty="0">
                <a:highlight>
                  <a:srgbClr val="FFFF00"/>
                </a:highlight>
              </a:rPr>
              <a:t> (</a:t>
            </a:r>
            <a:r>
              <a:rPr lang="nb-NO" dirty="0" err="1">
                <a:highlight>
                  <a:srgbClr val="FFFF00"/>
                </a:highlight>
              </a:rPr>
              <a:t>if</a:t>
            </a:r>
            <a:r>
              <a:rPr lang="nb-NO" dirty="0">
                <a:highlight>
                  <a:srgbClr val="FFFF00"/>
                </a:highlight>
              </a:rPr>
              <a:t> z2 </a:t>
            </a:r>
            <a:r>
              <a:rPr lang="nb-NO" dirty="0" err="1">
                <a:highlight>
                  <a:srgbClr val="FFFF00"/>
                </a:highlight>
              </a:rPr>
              <a:t>saturates</a:t>
            </a:r>
            <a:r>
              <a:rPr lang="nb-NO" dirty="0">
                <a:highlight>
                  <a:srgbClr val="FFFF00"/>
                </a:highlight>
              </a:rPr>
              <a:t> at </a:t>
            </a:r>
            <a:r>
              <a:rPr lang="nb-NO" dirty="0" err="1">
                <a:highlight>
                  <a:srgbClr val="FFFF00"/>
                </a:highlight>
              </a:rPr>
              <a:t>fully</a:t>
            </a:r>
            <a:r>
              <a:rPr lang="nb-NO" dirty="0">
                <a:highlight>
                  <a:srgbClr val="FFFF00"/>
                </a:highlight>
              </a:rPr>
              <a:t> </a:t>
            </a:r>
            <a:r>
              <a:rPr lang="nb-NO" dirty="0" err="1">
                <a:highlight>
                  <a:srgbClr val="FFFF00"/>
                </a:highlight>
              </a:rPr>
              <a:t>open</a:t>
            </a:r>
            <a:r>
              <a:rPr lang="nb-NO" dirty="0">
                <a:highlight>
                  <a:srgbClr val="FFFF00"/>
                </a:highlight>
              </a:rPr>
              <a:t>) </a:t>
            </a:r>
          </a:p>
          <a:p>
            <a:endParaRPr lang="nb-NO" dirty="0"/>
          </a:p>
        </p:txBody>
      </p:sp>
      <p:sp>
        <p:nvSpPr>
          <p:cNvPr id="4" name="TextBox 3">
            <a:extLst>
              <a:ext uri="{FF2B5EF4-FFF2-40B4-BE49-F238E27FC236}">
                <a16:creationId xmlns:a16="http://schemas.microsoft.com/office/drawing/2014/main" id="{7E046A4E-8ECC-4ABF-9609-978312E79967}"/>
              </a:ext>
            </a:extLst>
          </p:cNvPr>
          <p:cNvSpPr txBox="1"/>
          <p:nvPr/>
        </p:nvSpPr>
        <p:spPr>
          <a:xfrm>
            <a:off x="133564" y="6020925"/>
            <a:ext cx="4085734" cy="369332"/>
          </a:xfrm>
          <a:prstGeom prst="rect">
            <a:avLst/>
          </a:prstGeom>
          <a:noFill/>
        </p:spPr>
        <p:txBody>
          <a:bodyPr wrap="none" rtlCol="0">
            <a:spAutoFit/>
          </a:bodyPr>
          <a:lstStyle/>
          <a:p>
            <a:r>
              <a:rPr lang="nb-NO" dirty="0">
                <a:highlight>
                  <a:srgbClr val="FFFF00"/>
                </a:highlight>
              </a:rPr>
              <a:t>«Long loop» </a:t>
            </a:r>
            <a:r>
              <a:rPr lang="nb-NO" dirty="0"/>
              <a:t>= Works </a:t>
            </a:r>
            <a:r>
              <a:rPr lang="nb-NO" dirty="0" err="1"/>
              <a:t>through</a:t>
            </a:r>
            <a:r>
              <a:rPr lang="nb-NO" dirty="0"/>
              <a:t> </a:t>
            </a:r>
            <a:r>
              <a:rPr lang="nb-NO" dirty="0" err="1"/>
              <a:t>other</a:t>
            </a:r>
            <a:r>
              <a:rPr lang="nb-NO" dirty="0"/>
              <a:t> loops</a:t>
            </a:r>
          </a:p>
        </p:txBody>
      </p:sp>
    </p:spTree>
    <p:extLst>
      <p:ext uri="{BB962C8B-B14F-4D97-AF65-F5344CB8AC3E}">
        <p14:creationId xmlns:p14="http://schemas.microsoft.com/office/powerpoint/2010/main" val="192601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4">
            <a:extLst>
              <a:ext uri="{FF2B5EF4-FFF2-40B4-BE49-F238E27FC236}">
                <a16:creationId xmlns:a16="http://schemas.microsoft.com/office/drawing/2014/main" id="{814D8C57-ABB3-4C39-B018-979138A1C840}"/>
              </a:ext>
            </a:extLst>
          </p:cNvPr>
          <p:cNvSpPr>
            <a:spLocks noChangeShapeType="1"/>
          </p:cNvSpPr>
          <p:nvPr/>
        </p:nvSpPr>
        <p:spPr bwMode="auto">
          <a:xfrm>
            <a:off x="4440238" y="3140075"/>
            <a:ext cx="0" cy="1081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5" name="Line 5">
            <a:extLst>
              <a:ext uri="{FF2B5EF4-FFF2-40B4-BE49-F238E27FC236}">
                <a16:creationId xmlns:a16="http://schemas.microsoft.com/office/drawing/2014/main" id="{AA160845-A5F9-4790-B99F-F9A12DEA7CAD}"/>
              </a:ext>
            </a:extLst>
          </p:cNvPr>
          <p:cNvSpPr>
            <a:spLocks noChangeShapeType="1"/>
          </p:cNvSpPr>
          <p:nvPr/>
        </p:nvSpPr>
        <p:spPr bwMode="auto">
          <a:xfrm>
            <a:off x="4440239" y="4221163"/>
            <a:ext cx="2447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6" name="Line 9">
            <a:extLst>
              <a:ext uri="{FF2B5EF4-FFF2-40B4-BE49-F238E27FC236}">
                <a16:creationId xmlns:a16="http://schemas.microsoft.com/office/drawing/2014/main" id="{26BE147E-11A6-457D-BC6B-5B56E4E97D04}"/>
              </a:ext>
            </a:extLst>
          </p:cNvPr>
          <p:cNvSpPr>
            <a:spLocks noChangeShapeType="1"/>
          </p:cNvSpPr>
          <p:nvPr/>
        </p:nvSpPr>
        <p:spPr bwMode="auto">
          <a:xfrm>
            <a:off x="6888163" y="3140075"/>
            <a:ext cx="0" cy="1081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7" name="Line 11">
            <a:extLst>
              <a:ext uri="{FF2B5EF4-FFF2-40B4-BE49-F238E27FC236}">
                <a16:creationId xmlns:a16="http://schemas.microsoft.com/office/drawing/2014/main" id="{99366BD4-80DB-48F2-88F7-E0D8B7D4CEBD}"/>
              </a:ext>
            </a:extLst>
          </p:cNvPr>
          <p:cNvSpPr>
            <a:spLocks noChangeShapeType="1"/>
          </p:cNvSpPr>
          <p:nvPr/>
        </p:nvSpPr>
        <p:spPr bwMode="auto">
          <a:xfrm>
            <a:off x="4440239" y="3355975"/>
            <a:ext cx="24479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9" name="Line 13">
            <a:extLst>
              <a:ext uri="{FF2B5EF4-FFF2-40B4-BE49-F238E27FC236}">
                <a16:creationId xmlns:a16="http://schemas.microsoft.com/office/drawing/2014/main" id="{7C4C0A94-2BC0-4836-859B-BD438637ED8F}"/>
              </a:ext>
            </a:extLst>
          </p:cNvPr>
          <p:cNvSpPr>
            <a:spLocks noChangeShapeType="1"/>
          </p:cNvSpPr>
          <p:nvPr/>
        </p:nvSpPr>
        <p:spPr bwMode="auto">
          <a:xfrm>
            <a:off x="2576513" y="4117293"/>
            <a:ext cx="184467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80" name="Line 14">
            <a:extLst>
              <a:ext uri="{FF2B5EF4-FFF2-40B4-BE49-F238E27FC236}">
                <a16:creationId xmlns:a16="http://schemas.microsoft.com/office/drawing/2014/main" id="{6D445155-0A74-4CB9-B399-F0756D7111AA}"/>
              </a:ext>
            </a:extLst>
          </p:cNvPr>
          <p:cNvSpPr>
            <a:spLocks noChangeShapeType="1"/>
          </p:cNvSpPr>
          <p:nvPr/>
        </p:nvSpPr>
        <p:spPr bwMode="auto">
          <a:xfrm>
            <a:off x="6672263" y="4076701"/>
            <a:ext cx="0" cy="360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81" name="Line 15">
            <a:extLst>
              <a:ext uri="{FF2B5EF4-FFF2-40B4-BE49-F238E27FC236}">
                <a16:creationId xmlns:a16="http://schemas.microsoft.com/office/drawing/2014/main" id="{E4329BA6-4C6F-4B99-9C70-A8767F73EE87}"/>
              </a:ext>
            </a:extLst>
          </p:cNvPr>
          <p:cNvSpPr>
            <a:spLocks noChangeShapeType="1"/>
          </p:cNvSpPr>
          <p:nvPr/>
        </p:nvSpPr>
        <p:spPr bwMode="auto">
          <a:xfrm>
            <a:off x="6672263" y="4437063"/>
            <a:ext cx="15113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82" name="AutoShape 16">
            <a:extLst>
              <a:ext uri="{FF2B5EF4-FFF2-40B4-BE49-F238E27FC236}">
                <a16:creationId xmlns:a16="http://schemas.microsoft.com/office/drawing/2014/main" id="{FBC3C61A-CBAB-46C1-99DC-1D23F0FB58BA}"/>
              </a:ext>
            </a:extLst>
          </p:cNvPr>
          <p:cNvSpPr>
            <a:spLocks noChangeArrowheads="1"/>
          </p:cNvSpPr>
          <p:nvPr/>
        </p:nvSpPr>
        <p:spPr bwMode="auto">
          <a:xfrm rot="5400000">
            <a:off x="7395369" y="4302919"/>
            <a:ext cx="325438" cy="228600"/>
          </a:xfrm>
          <a:prstGeom prst="flowChartCollat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b-NO" altLang="nb-NO" sz="1800"/>
          </a:p>
        </p:txBody>
      </p:sp>
      <p:sp>
        <p:nvSpPr>
          <p:cNvPr id="54284" name="Text Box 30">
            <a:extLst>
              <a:ext uri="{FF2B5EF4-FFF2-40B4-BE49-F238E27FC236}">
                <a16:creationId xmlns:a16="http://schemas.microsoft.com/office/drawing/2014/main" id="{F0444250-3220-4DE0-A693-21F1DE2F4254}"/>
              </a:ext>
            </a:extLst>
          </p:cNvPr>
          <p:cNvSpPr txBox="1">
            <a:spLocks noChangeArrowheads="1"/>
          </p:cNvSpPr>
          <p:nvPr/>
        </p:nvSpPr>
        <p:spPr bwMode="auto">
          <a:xfrm>
            <a:off x="2504317" y="4101684"/>
            <a:ext cx="12779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1600" dirty="0"/>
              <a:t>Disturbance</a:t>
            </a:r>
          </a:p>
        </p:txBody>
      </p:sp>
      <p:sp>
        <p:nvSpPr>
          <p:cNvPr id="54289" name="Line 40">
            <a:extLst>
              <a:ext uri="{FF2B5EF4-FFF2-40B4-BE49-F238E27FC236}">
                <a16:creationId xmlns:a16="http://schemas.microsoft.com/office/drawing/2014/main" id="{5F053603-4954-4541-9371-F04C4EBFC57C}"/>
              </a:ext>
            </a:extLst>
          </p:cNvPr>
          <p:cNvSpPr>
            <a:spLocks noChangeShapeType="1"/>
          </p:cNvSpPr>
          <p:nvPr/>
        </p:nvSpPr>
        <p:spPr bwMode="auto">
          <a:xfrm flipH="1">
            <a:off x="6095999" y="2806323"/>
            <a:ext cx="0" cy="549652"/>
          </a:xfrm>
          <a:prstGeom prst="line">
            <a:avLst/>
          </a:prstGeom>
          <a:noFill/>
          <a:ln w="12700">
            <a:solidFill>
              <a:srgbClr val="FF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97" name="Oval 40">
            <a:extLst>
              <a:ext uri="{FF2B5EF4-FFF2-40B4-BE49-F238E27FC236}">
                <a16:creationId xmlns:a16="http://schemas.microsoft.com/office/drawing/2014/main" id="{04FEEDE3-DCE9-4359-B822-B0416A2227CD}"/>
              </a:ext>
            </a:extLst>
          </p:cNvPr>
          <p:cNvSpPr>
            <a:spLocks noChangeArrowheads="1"/>
          </p:cNvSpPr>
          <p:nvPr/>
        </p:nvSpPr>
        <p:spPr bwMode="auto">
          <a:xfrm>
            <a:off x="5843587" y="2375152"/>
            <a:ext cx="504825" cy="448372"/>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a:solidFill>
                  <a:srgbClr val="FF0000"/>
                </a:solidFill>
              </a:rPr>
              <a:t>LC</a:t>
            </a:r>
          </a:p>
        </p:txBody>
      </p:sp>
      <p:cxnSp>
        <p:nvCxnSpPr>
          <p:cNvPr id="54298" name="Straight Arrow Connector 48">
            <a:extLst>
              <a:ext uri="{FF2B5EF4-FFF2-40B4-BE49-F238E27FC236}">
                <a16:creationId xmlns:a16="http://schemas.microsoft.com/office/drawing/2014/main" id="{19C2EE19-728B-476C-B7E7-AF8A2FE15C5D}"/>
              </a:ext>
            </a:extLst>
          </p:cNvPr>
          <p:cNvCxnSpPr>
            <a:cxnSpLocks noChangeShapeType="1"/>
          </p:cNvCxnSpPr>
          <p:nvPr/>
        </p:nvCxnSpPr>
        <p:spPr bwMode="auto">
          <a:xfrm>
            <a:off x="6383339" y="2628611"/>
            <a:ext cx="1174749" cy="0"/>
          </a:xfrm>
          <a:prstGeom prst="straightConnector1">
            <a:avLst/>
          </a:prstGeom>
          <a:noFill/>
          <a:ln w="9525" algn="ctr">
            <a:solidFill>
              <a:srgbClr val="FF0000"/>
            </a:solidFill>
            <a:prstDash val="solid"/>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Line 12">
            <a:extLst>
              <a:ext uri="{FF2B5EF4-FFF2-40B4-BE49-F238E27FC236}">
                <a16:creationId xmlns:a16="http://schemas.microsoft.com/office/drawing/2014/main" id="{B55FD77A-B781-4BF0-8B14-CB425C19EAAD}"/>
              </a:ext>
            </a:extLst>
          </p:cNvPr>
          <p:cNvSpPr>
            <a:spLocks noChangeShapeType="1"/>
          </p:cNvSpPr>
          <p:nvPr/>
        </p:nvSpPr>
        <p:spPr bwMode="auto">
          <a:xfrm flipV="1">
            <a:off x="2595562" y="3845719"/>
            <a:ext cx="1844676" cy="15079"/>
          </a:xfrm>
          <a:prstGeom prst="line">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38" name="AutoShape 16">
            <a:extLst>
              <a:ext uri="{FF2B5EF4-FFF2-40B4-BE49-F238E27FC236}">
                <a16:creationId xmlns:a16="http://schemas.microsoft.com/office/drawing/2014/main" id="{E960C2E6-9249-405A-AE32-DFC2038AB8C1}"/>
              </a:ext>
            </a:extLst>
          </p:cNvPr>
          <p:cNvSpPr>
            <a:spLocks noChangeArrowheads="1"/>
          </p:cNvSpPr>
          <p:nvPr/>
        </p:nvSpPr>
        <p:spPr bwMode="auto">
          <a:xfrm rot="5400000">
            <a:off x="3240881" y="3708851"/>
            <a:ext cx="325437" cy="228600"/>
          </a:xfrm>
          <a:prstGeom prst="flowChartCollat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b-NO" altLang="nb-NO" sz="1800"/>
          </a:p>
        </p:txBody>
      </p:sp>
      <p:sp>
        <p:nvSpPr>
          <p:cNvPr id="41" name="Oval 40">
            <a:extLst>
              <a:ext uri="{FF2B5EF4-FFF2-40B4-BE49-F238E27FC236}">
                <a16:creationId xmlns:a16="http://schemas.microsoft.com/office/drawing/2014/main" id="{48574E09-A1BE-4338-9818-078ECCC71DEA}"/>
              </a:ext>
            </a:extLst>
          </p:cNvPr>
          <p:cNvSpPr>
            <a:spLocks noChangeArrowheads="1"/>
          </p:cNvSpPr>
          <p:nvPr/>
        </p:nvSpPr>
        <p:spPr bwMode="auto">
          <a:xfrm>
            <a:off x="3151993" y="3110780"/>
            <a:ext cx="504825" cy="504825"/>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a:solidFill>
                  <a:srgbClr val="FF0000"/>
                </a:solidFill>
              </a:rPr>
              <a:t>FC</a:t>
            </a:r>
          </a:p>
        </p:txBody>
      </p:sp>
      <p:cxnSp>
        <p:nvCxnSpPr>
          <p:cNvPr id="42" name="Straight Connector 57">
            <a:extLst>
              <a:ext uri="{FF2B5EF4-FFF2-40B4-BE49-F238E27FC236}">
                <a16:creationId xmlns:a16="http://schemas.microsoft.com/office/drawing/2014/main" id="{E6DADC6E-6CFF-47BA-B75F-C73EA66F8A6B}"/>
              </a:ext>
            </a:extLst>
          </p:cNvPr>
          <p:cNvCxnSpPr>
            <a:cxnSpLocks noChangeShapeType="1"/>
          </p:cNvCxnSpPr>
          <p:nvPr/>
        </p:nvCxnSpPr>
        <p:spPr bwMode="auto">
          <a:xfrm flipV="1">
            <a:off x="3857625" y="3370263"/>
            <a:ext cx="0" cy="456406"/>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59">
            <a:extLst>
              <a:ext uri="{FF2B5EF4-FFF2-40B4-BE49-F238E27FC236}">
                <a16:creationId xmlns:a16="http://schemas.microsoft.com/office/drawing/2014/main" id="{770B2079-B1F7-4A2F-AB96-DCD68EB2E8B9}"/>
              </a:ext>
            </a:extLst>
          </p:cNvPr>
          <p:cNvCxnSpPr>
            <a:cxnSpLocks noChangeShapeType="1"/>
            <a:endCxn id="41" idx="6"/>
          </p:cNvCxnSpPr>
          <p:nvPr/>
        </p:nvCxnSpPr>
        <p:spPr bwMode="auto">
          <a:xfrm flipH="1">
            <a:off x="3656818" y="3351213"/>
            <a:ext cx="229382" cy="1198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62">
            <a:extLst>
              <a:ext uri="{FF2B5EF4-FFF2-40B4-BE49-F238E27FC236}">
                <a16:creationId xmlns:a16="http://schemas.microsoft.com/office/drawing/2014/main" id="{02859762-0B22-4818-9AA1-55C99FC86DD9}"/>
              </a:ext>
            </a:extLst>
          </p:cNvPr>
          <p:cNvCxnSpPr>
            <a:cxnSpLocks noChangeShapeType="1"/>
            <a:stCxn id="41" idx="4"/>
          </p:cNvCxnSpPr>
          <p:nvPr/>
        </p:nvCxnSpPr>
        <p:spPr bwMode="auto">
          <a:xfrm flipH="1">
            <a:off x="3398055" y="3615604"/>
            <a:ext cx="6350" cy="19685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77">
            <a:extLst>
              <a:ext uri="{FF2B5EF4-FFF2-40B4-BE49-F238E27FC236}">
                <a16:creationId xmlns:a16="http://schemas.microsoft.com/office/drawing/2014/main" id="{F0266372-8509-4743-BC9B-D76B4F91B3AF}"/>
              </a:ext>
            </a:extLst>
          </p:cNvPr>
          <p:cNvCxnSpPr>
            <a:cxnSpLocks noChangeShapeType="1"/>
            <a:stCxn id="36" idx="4"/>
            <a:endCxn id="41" idx="0"/>
          </p:cNvCxnSpPr>
          <p:nvPr/>
        </p:nvCxnSpPr>
        <p:spPr bwMode="auto">
          <a:xfrm>
            <a:off x="3388841" y="2806369"/>
            <a:ext cx="15565" cy="304411"/>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82">
            <a:extLst>
              <a:ext uri="{FF2B5EF4-FFF2-40B4-BE49-F238E27FC236}">
                <a16:creationId xmlns:a16="http://schemas.microsoft.com/office/drawing/2014/main" id="{958C0912-840E-4049-AC32-2C7CD8C38C12}"/>
              </a:ext>
            </a:extLst>
          </p:cNvPr>
          <p:cNvSpPr txBox="1">
            <a:spLocks noChangeArrowheads="1"/>
          </p:cNvSpPr>
          <p:nvPr/>
        </p:nvSpPr>
        <p:spPr bwMode="auto">
          <a:xfrm>
            <a:off x="5779283" y="1585738"/>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t>SP-L</a:t>
            </a:r>
          </a:p>
        </p:txBody>
      </p:sp>
      <p:sp>
        <p:nvSpPr>
          <p:cNvPr id="47" name="TextBox 84">
            <a:extLst>
              <a:ext uri="{FF2B5EF4-FFF2-40B4-BE49-F238E27FC236}">
                <a16:creationId xmlns:a16="http://schemas.microsoft.com/office/drawing/2014/main" id="{34E4CE51-0C62-4B6B-A1EA-3721337B2BD0}"/>
              </a:ext>
            </a:extLst>
          </p:cNvPr>
          <p:cNvSpPr txBox="1">
            <a:spLocks noChangeArrowheads="1"/>
          </p:cNvSpPr>
          <p:nvPr/>
        </p:nvSpPr>
        <p:spPr bwMode="auto">
          <a:xfrm>
            <a:off x="3790783" y="3419790"/>
            <a:ext cx="582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t>F</a:t>
            </a:r>
            <a:r>
              <a:rPr lang="en-US" altLang="nb-NO" sz="1800" baseline="-25000" dirty="0"/>
              <a:t>1,m</a:t>
            </a:r>
          </a:p>
        </p:txBody>
      </p:sp>
      <p:cxnSp>
        <p:nvCxnSpPr>
          <p:cNvPr id="59" name="Straight Arrow Connector 48">
            <a:extLst>
              <a:ext uri="{FF2B5EF4-FFF2-40B4-BE49-F238E27FC236}">
                <a16:creationId xmlns:a16="http://schemas.microsoft.com/office/drawing/2014/main" id="{23AD32C2-6CDB-4209-866A-9D74CB268259}"/>
              </a:ext>
            </a:extLst>
          </p:cNvPr>
          <p:cNvCxnSpPr>
            <a:cxnSpLocks noChangeShapeType="1"/>
          </p:cNvCxnSpPr>
          <p:nvPr/>
        </p:nvCxnSpPr>
        <p:spPr bwMode="auto">
          <a:xfrm>
            <a:off x="7558088" y="2628611"/>
            <a:ext cx="25401" cy="1797875"/>
          </a:xfrm>
          <a:prstGeom prst="straightConnector1">
            <a:avLst/>
          </a:prstGeom>
          <a:noFill/>
          <a:ln w="9525" algn="ctr">
            <a:solidFill>
              <a:srgbClr val="FF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77">
            <a:extLst>
              <a:ext uri="{FF2B5EF4-FFF2-40B4-BE49-F238E27FC236}">
                <a16:creationId xmlns:a16="http://schemas.microsoft.com/office/drawing/2014/main" id="{B5F4ABEB-C8F1-4179-B4B9-E7F785ECFF6F}"/>
              </a:ext>
            </a:extLst>
          </p:cNvPr>
          <p:cNvCxnSpPr>
            <a:cxnSpLocks noChangeShapeType="1"/>
          </p:cNvCxnSpPr>
          <p:nvPr/>
        </p:nvCxnSpPr>
        <p:spPr bwMode="auto">
          <a:xfrm>
            <a:off x="6095998" y="1920497"/>
            <a:ext cx="1" cy="422276"/>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82">
            <a:extLst>
              <a:ext uri="{FF2B5EF4-FFF2-40B4-BE49-F238E27FC236}">
                <a16:creationId xmlns:a16="http://schemas.microsoft.com/office/drawing/2014/main" id="{376FBF84-630D-4BC4-B9EC-807ED21C9669}"/>
              </a:ext>
            </a:extLst>
          </p:cNvPr>
          <p:cNvSpPr txBox="1">
            <a:spLocks noChangeArrowheads="1"/>
          </p:cNvSpPr>
          <p:nvPr/>
        </p:nvSpPr>
        <p:spPr bwMode="auto">
          <a:xfrm>
            <a:off x="2392403" y="2149006"/>
            <a:ext cx="530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t>F</a:t>
            </a:r>
            <a:r>
              <a:rPr lang="en-US" altLang="nb-NO" sz="1800" baseline="-25000" dirty="0"/>
              <a:t>1,s</a:t>
            </a:r>
          </a:p>
        </p:txBody>
      </p:sp>
      <p:sp>
        <p:nvSpPr>
          <p:cNvPr id="28" name="TextBox 1">
            <a:extLst>
              <a:ext uri="{FF2B5EF4-FFF2-40B4-BE49-F238E27FC236}">
                <a16:creationId xmlns:a16="http://schemas.microsoft.com/office/drawing/2014/main" id="{F63382EC-8D35-4FA1-94B5-D7055CFDA788}"/>
              </a:ext>
            </a:extLst>
          </p:cNvPr>
          <p:cNvSpPr txBox="1">
            <a:spLocks noChangeArrowheads="1"/>
          </p:cNvSpPr>
          <p:nvPr/>
        </p:nvSpPr>
        <p:spPr bwMode="auto">
          <a:xfrm>
            <a:off x="1050753" y="281284"/>
            <a:ext cx="926433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2000" dirty="0"/>
              <a:t>Alternative solution: </a:t>
            </a:r>
            <a:r>
              <a:rPr lang="en-US" altLang="nb-NO" sz="2000" dirty="0">
                <a:highlight>
                  <a:srgbClr val="FFFF00"/>
                </a:highlight>
              </a:rPr>
              <a:t>Follow “Pair close”-rule </a:t>
            </a:r>
            <a:r>
              <a:rPr lang="en-US" altLang="nb-NO" sz="2000" dirty="0"/>
              <a:t>and use </a:t>
            </a:r>
            <a:r>
              <a:rPr lang="en-US" altLang="nb-NO" sz="2000" dirty="0">
                <a:highlight>
                  <a:srgbClr val="FFFF00"/>
                </a:highlight>
              </a:rPr>
              <a:t>Complex CV-MV switching</a:t>
            </a:r>
            <a:r>
              <a:rPr lang="en-US" altLang="nb-NO" sz="2000" dirty="0"/>
              <a:t>.</a:t>
            </a:r>
          </a:p>
          <a:p>
            <a:pPr algn="ctr" eaLnBrk="1" hangingPunct="1">
              <a:spcBef>
                <a:spcPct val="0"/>
              </a:spcBef>
              <a:buFontTx/>
              <a:buNone/>
            </a:pPr>
            <a:r>
              <a:rPr lang="en-US" altLang="nb-NO" sz="1600" dirty="0"/>
              <a:t>When z2 saturates at max, use the other MV (z1) for level control and give up controlling F1</a:t>
            </a:r>
          </a:p>
          <a:p>
            <a:pPr algn="ctr" eaLnBrk="1" hangingPunct="1">
              <a:spcBef>
                <a:spcPct val="0"/>
              </a:spcBef>
              <a:buFontTx/>
              <a:buNone/>
            </a:pPr>
            <a:r>
              <a:rPr lang="en-US" altLang="nb-NO" sz="1600" dirty="0"/>
              <a:t>Get: </a:t>
            </a:r>
            <a:r>
              <a:rPr lang="en-US" altLang="nb-NO" sz="1600" dirty="0">
                <a:highlight>
                  <a:srgbClr val="FFFF00"/>
                </a:highlight>
              </a:rPr>
              <a:t>“Bidirectional inventory control”</a:t>
            </a:r>
            <a:endParaRPr lang="en-US" altLang="nb-NO" sz="2000" dirty="0">
              <a:highlight>
                <a:srgbClr val="FFFF00"/>
              </a:highlight>
            </a:endParaRPr>
          </a:p>
        </p:txBody>
      </p:sp>
      <p:sp>
        <p:nvSpPr>
          <p:cNvPr id="32" name="Line 40">
            <a:extLst>
              <a:ext uri="{FF2B5EF4-FFF2-40B4-BE49-F238E27FC236}">
                <a16:creationId xmlns:a16="http://schemas.microsoft.com/office/drawing/2014/main" id="{7028189D-5505-4FD3-9874-68208F2C17A5}"/>
              </a:ext>
            </a:extLst>
          </p:cNvPr>
          <p:cNvSpPr>
            <a:spLocks noChangeShapeType="1"/>
          </p:cNvSpPr>
          <p:nvPr/>
        </p:nvSpPr>
        <p:spPr bwMode="auto">
          <a:xfrm flipH="1">
            <a:off x="5372388" y="2798439"/>
            <a:ext cx="0" cy="549652"/>
          </a:xfrm>
          <a:prstGeom prst="line">
            <a:avLst/>
          </a:prstGeom>
          <a:noFill/>
          <a:ln w="12700">
            <a:solidFill>
              <a:srgbClr val="FF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33" name="Oval 40">
            <a:extLst>
              <a:ext uri="{FF2B5EF4-FFF2-40B4-BE49-F238E27FC236}">
                <a16:creationId xmlns:a16="http://schemas.microsoft.com/office/drawing/2014/main" id="{C7FD2005-FE38-4394-B7A5-B62E52152C9B}"/>
              </a:ext>
            </a:extLst>
          </p:cNvPr>
          <p:cNvSpPr>
            <a:spLocks noChangeArrowheads="1"/>
          </p:cNvSpPr>
          <p:nvPr/>
        </p:nvSpPr>
        <p:spPr bwMode="auto">
          <a:xfrm>
            <a:off x="5119976" y="2367268"/>
            <a:ext cx="504825" cy="448372"/>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a:solidFill>
                  <a:srgbClr val="FF0000"/>
                </a:solidFill>
              </a:rPr>
              <a:t>LC</a:t>
            </a:r>
          </a:p>
        </p:txBody>
      </p:sp>
      <p:sp>
        <p:nvSpPr>
          <p:cNvPr id="34" name="TextBox 82">
            <a:extLst>
              <a:ext uri="{FF2B5EF4-FFF2-40B4-BE49-F238E27FC236}">
                <a16:creationId xmlns:a16="http://schemas.microsoft.com/office/drawing/2014/main" id="{9C1FBED5-8E23-4D99-83B3-EAA528A01B7F}"/>
              </a:ext>
            </a:extLst>
          </p:cNvPr>
          <p:cNvSpPr txBox="1">
            <a:spLocks noChangeArrowheads="1"/>
          </p:cNvSpPr>
          <p:nvPr/>
        </p:nvSpPr>
        <p:spPr bwMode="auto">
          <a:xfrm>
            <a:off x="4998336" y="1606429"/>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t>SP-H</a:t>
            </a:r>
          </a:p>
        </p:txBody>
      </p:sp>
      <p:cxnSp>
        <p:nvCxnSpPr>
          <p:cNvPr id="35" name="Straight Arrow Connector 77">
            <a:extLst>
              <a:ext uri="{FF2B5EF4-FFF2-40B4-BE49-F238E27FC236}">
                <a16:creationId xmlns:a16="http://schemas.microsoft.com/office/drawing/2014/main" id="{3E374805-BD90-493D-BDD9-2ED553D73061}"/>
              </a:ext>
            </a:extLst>
          </p:cNvPr>
          <p:cNvCxnSpPr>
            <a:cxnSpLocks noChangeShapeType="1"/>
          </p:cNvCxnSpPr>
          <p:nvPr/>
        </p:nvCxnSpPr>
        <p:spPr bwMode="auto">
          <a:xfrm>
            <a:off x="5372387" y="1912613"/>
            <a:ext cx="1" cy="422276"/>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Oval 35">
            <a:extLst>
              <a:ext uri="{FF2B5EF4-FFF2-40B4-BE49-F238E27FC236}">
                <a16:creationId xmlns:a16="http://schemas.microsoft.com/office/drawing/2014/main" id="{3D070C7F-2017-445F-A6E9-1095E289BAFF}"/>
              </a:ext>
            </a:extLst>
          </p:cNvPr>
          <p:cNvSpPr>
            <a:spLocks noChangeArrowheads="1"/>
          </p:cNvSpPr>
          <p:nvPr/>
        </p:nvSpPr>
        <p:spPr bwMode="auto">
          <a:xfrm>
            <a:off x="3136428" y="2352675"/>
            <a:ext cx="504825" cy="453694"/>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solidFill>
                  <a:srgbClr val="FF0000"/>
                </a:solidFill>
              </a:rPr>
              <a:t>MIN</a:t>
            </a:r>
          </a:p>
        </p:txBody>
      </p:sp>
      <p:cxnSp>
        <p:nvCxnSpPr>
          <p:cNvPr id="39" name="Straight Arrow Connector 48">
            <a:extLst>
              <a:ext uri="{FF2B5EF4-FFF2-40B4-BE49-F238E27FC236}">
                <a16:creationId xmlns:a16="http://schemas.microsoft.com/office/drawing/2014/main" id="{287F06B8-2A20-48B5-B587-49F7112F9FA2}"/>
              </a:ext>
            </a:extLst>
          </p:cNvPr>
          <p:cNvCxnSpPr>
            <a:cxnSpLocks noChangeShapeType="1"/>
            <a:stCxn id="33" idx="2"/>
            <a:endCxn id="36" idx="6"/>
          </p:cNvCxnSpPr>
          <p:nvPr/>
        </p:nvCxnSpPr>
        <p:spPr bwMode="auto">
          <a:xfrm flipH="1" flipV="1">
            <a:off x="3641253" y="2579522"/>
            <a:ext cx="1478723" cy="11932"/>
          </a:xfrm>
          <a:prstGeom prst="straightConnector1">
            <a:avLst/>
          </a:prstGeom>
          <a:noFill/>
          <a:ln w="9525" algn="ctr">
            <a:solidFill>
              <a:srgbClr val="FF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77">
            <a:extLst>
              <a:ext uri="{FF2B5EF4-FFF2-40B4-BE49-F238E27FC236}">
                <a16:creationId xmlns:a16="http://schemas.microsoft.com/office/drawing/2014/main" id="{8BD8DB73-8798-4758-9D45-0562D3D33E32}"/>
              </a:ext>
            </a:extLst>
          </p:cNvPr>
          <p:cNvCxnSpPr>
            <a:cxnSpLocks noChangeShapeType="1"/>
          </p:cNvCxnSpPr>
          <p:nvPr/>
        </p:nvCxnSpPr>
        <p:spPr bwMode="auto">
          <a:xfrm>
            <a:off x="2757015" y="2566267"/>
            <a:ext cx="379413" cy="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31">
            <a:extLst>
              <a:ext uri="{FF2B5EF4-FFF2-40B4-BE49-F238E27FC236}">
                <a16:creationId xmlns:a16="http://schemas.microsoft.com/office/drawing/2014/main" id="{FC07EB39-15F6-47A1-8A65-76421285B3AD}"/>
              </a:ext>
            </a:extLst>
          </p:cNvPr>
          <p:cNvSpPr txBox="1">
            <a:spLocks noChangeArrowheads="1"/>
          </p:cNvSpPr>
          <p:nvPr/>
        </p:nvSpPr>
        <p:spPr bwMode="auto">
          <a:xfrm>
            <a:off x="1584620" y="3480220"/>
            <a:ext cx="1103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1800" dirty="0"/>
              <a:t>F</a:t>
            </a:r>
            <a:r>
              <a:rPr lang="en-US" altLang="nb-NO" sz="1800" baseline="-25000" dirty="0"/>
              <a:t>1</a:t>
            </a:r>
            <a:r>
              <a:rPr lang="en-US" altLang="nb-NO" sz="1800" dirty="0"/>
              <a:t> [m3/s]</a:t>
            </a:r>
          </a:p>
        </p:txBody>
      </p:sp>
      <p:sp>
        <p:nvSpPr>
          <p:cNvPr id="50" name="Text Box 31">
            <a:extLst>
              <a:ext uri="{FF2B5EF4-FFF2-40B4-BE49-F238E27FC236}">
                <a16:creationId xmlns:a16="http://schemas.microsoft.com/office/drawing/2014/main" id="{06F4AE16-BBB4-4C80-B937-ED50DFFAA7FC}"/>
              </a:ext>
            </a:extLst>
          </p:cNvPr>
          <p:cNvSpPr txBox="1">
            <a:spLocks noChangeArrowheads="1"/>
          </p:cNvSpPr>
          <p:nvPr/>
        </p:nvSpPr>
        <p:spPr bwMode="auto">
          <a:xfrm>
            <a:off x="7988009" y="3985870"/>
            <a:ext cx="1103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1800" dirty="0"/>
              <a:t>F</a:t>
            </a:r>
            <a:r>
              <a:rPr lang="en-US" altLang="nb-NO" sz="1800" baseline="-25000" dirty="0"/>
              <a:t>2</a:t>
            </a:r>
            <a:r>
              <a:rPr lang="en-US" altLang="nb-NO" sz="1800" dirty="0"/>
              <a:t> [m3/s]</a:t>
            </a:r>
          </a:p>
        </p:txBody>
      </p:sp>
      <p:sp>
        <p:nvSpPr>
          <p:cNvPr id="51" name="TextBox 50">
            <a:extLst>
              <a:ext uri="{FF2B5EF4-FFF2-40B4-BE49-F238E27FC236}">
                <a16:creationId xmlns:a16="http://schemas.microsoft.com/office/drawing/2014/main" id="{49D2B44C-5F14-4D2D-A1FE-7076CCA464B2}"/>
              </a:ext>
            </a:extLst>
          </p:cNvPr>
          <p:cNvSpPr txBox="1"/>
          <p:nvPr/>
        </p:nvSpPr>
        <p:spPr>
          <a:xfrm>
            <a:off x="4306718" y="5140249"/>
            <a:ext cx="6731342" cy="923330"/>
          </a:xfrm>
          <a:prstGeom prst="rect">
            <a:avLst/>
          </a:prstGeom>
          <a:noFill/>
        </p:spPr>
        <p:txBody>
          <a:bodyPr wrap="square" rtlCol="0">
            <a:spAutoFit/>
          </a:bodyPr>
          <a:lstStyle/>
          <a:p>
            <a:pPr marL="285750" indent="-285750">
              <a:buFont typeface="Arial" panose="020B0604020202020204" pitchFamily="34" charset="0"/>
              <a:buChar char="•"/>
            </a:pPr>
            <a:r>
              <a:rPr lang="nb-NO" dirty="0" err="1"/>
              <a:t>Avoid</a:t>
            </a:r>
            <a:r>
              <a:rPr lang="nb-NO" dirty="0"/>
              <a:t> </a:t>
            </a:r>
            <a:r>
              <a:rPr lang="nb-NO" dirty="0" err="1"/>
              <a:t>long</a:t>
            </a:r>
            <a:r>
              <a:rPr lang="nb-NO" dirty="0"/>
              <a:t> loop for control of F1</a:t>
            </a:r>
          </a:p>
          <a:p>
            <a:pPr marL="285750" indent="-285750">
              <a:buFont typeface="Arial" panose="020B0604020202020204" pitchFamily="34" charset="0"/>
              <a:buChar char="•"/>
            </a:pPr>
            <a:r>
              <a:rPr lang="nb-NO" dirty="0"/>
              <a:t>Works </a:t>
            </a:r>
            <a:r>
              <a:rPr lang="nb-NO" dirty="0" err="1"/>
              <a:t>both</a:t>
            </a:r>
            <a:r>
              <a:rPr lang="nb-NO" dirty="0"/>
              <a:t> </a:t>
            </a:r>
            <a:r>
              <a:rPr lang="nb-NO" dirty="0" err="1"/>
              <a:t>when</a:t>
            </a:r>
            <a:r>
              <a:rPr lang="nb-NO" dirty="0"/>
              <a:t> F1-valve or F2-valve </a:t>
            </a:r>
            <a:r>
              <a:rPr lang="nb-NO" dirty="0" err="1"/>
              <a:t>saturate</a:t>
            </a:r>
            <a:r>
              <a:rPr lang="nb-NO" dirty="0"/>
              <a:t> at </a:t>
            </a:r>
            <a:r>
              <a:rPr lang="nb-NO" dirty="0" err="1"/>
              <a:t>open</a:t>
            </a:r>
            <a:r>
              <a:rPr lang="nb-NO" dirty="0"/>
              <a:t> </a:t>
            </a:r>
          </a:p>
          <a:p>
            <a:r>
              <a:rPr lang="nb-NO" dirty="0"/>
              <a:t>Overall: </a:t>
            </a:r>
            <a:r>
              <a:rPr lang="nb-NO" dirty="0" err="1"/>
              <a:t>seems</a:t>
            </a:r>
            <a:r>
              <a:rPr lang="nb-NO" dirty="0"/>
              <a:t> to be </a:t>
            </a:r>
            <a:r>
              <a:rPr lang="nb-NO" dirty="0" err="1"/>
              <a:t>the</a:t>
            </a:r>
            <a:r>
              <a:rPr lang="nb-NO" dirty="0"/>
              <a:t> best </a:t>
            </a:r>
            <a:r>
              <a:rPr lang="nb-NO" dirty="0" err="1"/>
              <a:t>solution</a:t>
            </a:r>
            <a:endParaRPr lang="nb-NO" dirty="0"/>
          </a:p>
        </p:txBody>
      </p:sp>
      <p:sp>
        <p:nvSpPr>
          <p:cNvPr id="2" name="Oval 1">
            <a:extLst>
              <a:ext uri="{FF2B5EF4-FFF2-40B4-BE49-F238E27FC236}">
                <a16:creationId xmlns:a16="http://schemas.microsoft.com/office/drawing/2014/main" id="{F30965BE-5AEE-4B40-8F02-EC287A914557}"/>
              </a:ext>
            </a:extLst>
          </p:cNvPr>
          <p:cNvSpPr/>
          <p:nvPr/>
        </p:nvSpPr>
        <p:spPr>
          <a:xfrm>
            <a:off x="4816002" y="1354225"/>
            <a:ext cx="1733835" cy="16943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800" dirty="0"/>
              <a:t>LC</a:t>
            </a:r>
          </a:p>
          <a:p>
            <a:pPr algn="ctr"/>
            <a:r>
              <a:rPr lang="nb-NO" dirty="0"/>
              <a:t>Using</a:t>
            </a:r>
          </a:p>
          <a:p>
            <a:pPr algn="ctr"/>
            <a:r>
              <a:rPr lang="nb-NO" dirty="0"/>
              <a:t>MV-MV </a:t>
            </a:r>
          </a:p>
          <a:p>
            <a:pPr algn="ctr"/>
            <a:r>
              <a:rPr lang="nb-NO" dirty="0" err="1"/>
              <a:t>switching</a:t>
            </a:r>
            <a:r>
              <a:rPr lang="nb-NO" dirty="0"/>
              <a:t> </a:t>
            </a:r>
          </a:p>
        </p:txBody>
      </p:sp>
      <p:sp>
        <p:nvSpPr>
          <p:cNvPr id="40" name="TextBox 39">
            <a:extLst>
              <a:ext uri="{FF2B5EF4-FFF2-40B4-BE49-F238E27FC236}">
                <a16:creationId xmlns:a16="http://schemas.microsoft.com/office/drawing/2014/main" id="{AF231204-A3A1-44D4-A316-F43583FE5055}"/>
              </a:ext>
            </a:extLst>
          </p:cNvPr>
          <p:cNvSpPr txBox="1"/>
          <p:nvPr/>
        </p:nvSpPr>
        <p:spPr>
          <a:xfrm>
            <a:off x="-47505" y="-25531"/>
            <a:ext cx="3294748" cy="646331"/>
          </a:xfrm>
          <a:prstGeom prst="rect">
            <a:avLst/>
          </a:prstGeom>
          <a:noFill/>
        </p:spPr>
        <p:txBody>
          <a:bodyPr wrap="none" rtlCol="0">
            <a:spAutoFit/>
          </a:bodyPr>
          <a:lstStyle/>
          <a:p>
            <a:r>
              <a:rPr lang="nb-NO" dirty="0">
                <a:highlight>
                  <a:srgbClr val="FFFF00"/>
                </a:highlight>
              </a:rPr>
              <a:t>This is </a:t>
            </a:r>
            <a:r>
              <a:rPr lang="nb-NO" dirty="0" err="1">
                <a:highlight>
                  <a:srgbClr val="FFFF00"/>
                </a:highlight>
              </a:rPr>
              <a:t>complex</a:t>
            </a:r>
            <a:r>
              <a:rPr lang="nb-NO" dirty="0">
                <a:highlight>
                  <a:srgbClr val="FFFF00"/>
                </a:highlight>
              </a:rPr>
              <a:t> CV-MV </a:t>
            </a:r>
            <a:r>
              <a:rPr lang="nb-NO" dirty="0" err="1">
                <a:highlight>
                  <a:srgbClr val="FFFF00"/>
                </a:highlight>
              </a:rPr>
              <a:t>switching</a:t>
            </a:r>
            <a:r>
              <a:rPr lang="nb-NO" dirty="0">
                <a:highlight>
                  <a:srgbClr val="FFFF00"/>
                </a:highlight>
              </a:rPr>
              <a:t> </a:t>
            </a:r>
          </a:p>
          <a:p>
            <a:endParaRPr lang="nb-NO" dirty="0"/>
          </a:p>
        </p:txBody>
      </p:sp>
    </p:spTree>
    <p:extLst>
      <p:ext uri="{BB962C8B-B14F-4D97-AF65-F5344CB8AC3E}">
        <p14:creationId xmlns:p14="http://schemas.microsoft.com/office/powerpoint/2010/main" val="106413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4">
            <a:extLst>
              <a:ext uri="{FF2B5EF4-FFF2-40B4-BE49-F238E27FC236}">
                <a16:creationId xmlns:a16="http://schemas.microsoft.com/office/drawing/2014/main" id="{814D8C57-ABB3-4C39-B018-979138A1C840}"/>
              </a:ext>
            </a:extLst>
          </p:cNvPr>
          <p:cNvSpPr>
            <a:spLocks noChangeShapeType="1"/>
          </p:cNvSpPr>
          <p:nvPr/>
        </p:nvSpPr>
        <p:spPr bwMode="auto">
          <a:xfrm>
            <a:off x="4440238" y="3140075"/>
            <a:ext cx="0" cy="1081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5" name="Line 5">
            <a:extLst>
              <a:ext uri="{FF2B5EF4-FFF2-40B4-BE49-F238E27FC236}">
                <a16:creationId xmlns:a16="http://schemas.microsoft.com/office/drawing/2014/main" id="{AA160845-A5F9-4790-B99F-F9A12DEA7CAD}"/>
              </a:ext>
            </a:extLst>
          </p:cNvPr>
          <p:cNvSpPr>
            <a:spLocks noChangeShapeType="1"/>
          </p:cNvSpPr>
          <p:nvPr/>
        </p:nvSpPr>
        <p:spPr bwMode="auto">
          <a:xfrm>
            <a:off x="4440239" y="4221163"/>
            <a:ext cx="2447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6" name="Line 9">
            <a:extLst>
              <a:ext uri="{FF2B5EF4-FFF2-40B4-BE49-F238E27FC236}">
                <a16:creationId xmlns:a16="http://schemas.microsoft.com/office/drawing/2014/main" id="{26BE147E-11A6-457D-BC6B-5B56E4E97D04}"/>
              </a:ext>
            </a:extLst>
          </p:cNvPr>
          <p:cNvSpPr>
            <a:spLocks noChangeShapeType="1"/>
          </p:cNvSpPr>
          <p:nvPr/>
        </p:nvSpPr>
        <p:spPr bwMode="auto">
          <a:xfrm>
            <a:off x="6888163" y="3140075"/>
            <a:ext cx="0" cy="10810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7" name="Line 11">
            <a:extLst>
              <a:ext uri="{FF2B5EF4-FFF2-40B4-BE49-F238E27FC236}">
                <a16:creationId xmlns:a16="http://schemas.microsoft.com/office/drawing/2014/main" id="{99366BD4-80DB-48F2-88F7-E0D8B7D4CEBD}"/>
              </a:ext>
            </a:extLst>
          </p:cNvPr>
          <p:cNvSpPr>
            <a:spLocks noChangeShapeType="1"/>
          </p:cNvSpPr>
          <p:nvPr/>
        </p:nvSpPr>
        <p:spPr bwMode="auto">
          <a:xfrm>
            <a:off x="4440239" y="3355975"/>
            <a:ext cx="24479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79" name="Line 13">
            <a:extLst>
              <a:ext uri="{FF2B5EF4-FFF2-40B4-BE49-F238E27FC236}">
                <a16:creationId xmlns:a16="http://schemas.microsoft.com/office/drawing/2014/main" id="{7C4C0A94-2BC0-4836-859B-BD438637ED8F}"/>
              </a:ext>
            </a:extLst>
          </p:cNvPr>
          <p:cNvSpPr>
            <a:spLocks noChangeShapeType="1"/>
          </p:cNvSpPr>
          <p:nvPr/>
        </p:nvSpPr>
        <p:spPr bwMode="auto">
          <a:xfrm>
            <a:off x="2576513" y="4117293"/>
            <a:ext cx="184467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80" name="Line 14">
            <a:extLst>
              <a:ext uri="{FF2B5EF4-FFF2-40B4-BE49-F238E27FC236}">
                <a16:creationId xmlns:a16="http://schemas.microsoft.com/office/drawing/2014/main" id="{6D445155-0A74-4CB9-B399-F0756D7111AA}"/>
              </a:ext>
            </a:extLst>
          </p:cNvPr>
          <p:cNvSpPr>
            <a:spLocks noChangeShapeType="1"/>
          </p:cNvSpPr>
          <p:nvPr/>
        </p:nvSpPr>
        <p:spPr bwMode="auto">
          <a:xfrm>
            <a:off x="6672263" y="4076701"/>
            <a:ext cx="0" cy="360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81" name="Line 15">
            <a:extLst>
              <a:ext uri="{FF2B5EF4-FFF2-40B4-BE49-F238E27FC236}">
                <a16:creationId xmlns:a16="http://schemas.microsoft.com/office/drawing/2014/main" id="{E4329BA6-4C6F-4B99-9C70-A8767F73EE87}"/>
              </a:ext>
            </a:extLst>
          </p:cNvPr>
          <p:cNvSpPr>
            <a:spLocks noChangeShapeType="1"/>
          </p:cNvSpPr>
          <p:nvPr/>
        </p:nvSpPr>
        <p:spPr bwMode="auto">
          <a:xfrm>
            <a:off x="6672263" y="4437063"/>
            <a:ext cx="15113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82" name="AutoShape 16">
            <a:extLst>
              <a:ext uri="{FF2B5EF4-FFF2-40B4-BE49-F238E27FC236}">
                <a16:creationId xmlns:a16="http://schemas.microsoft.com/office/drawing/2014/main" id="{FBC3C61A-CBAB-46C1-99DC-1D23F0FB58BA}"/>
              </a:ext>
            </a:extLst>
          </p:cNvPr>
          <p:cNvSpPr>
            <a:spLocks noChangeArrowheads="1"/>
          </p:cNvSpPr>
          <p:nvPr/>
        </p:nvSpPr>
        <p:spPr bwMode="auto">
          <a:xfrm rot="5400000">
            <a:off x="7395369" y="4302919"/>
            <a:ext cx="325438" cy="228600"/>
          </a:xfrm>
          <a:prstGeom prst="flowChartCollat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b-NO" altLang="nb-NO" sz="1800"/>
          </a:p>
        </p:txBody>
      </p:sp>
      <p:sp>
        <p:nvSpPr>
          <p:cNvPr id="54284" name="Text Box 30">
            <a:extLst>
              <a:ext uri="{FF2B5EF4-FFF2-40B4-BE49-F238E27FC236}">
                <a16:creationId xmlns:a16="http://schemas.microsoft.com/office/drawing/2014/main" id="{F0444250-3220-4DE0-A693-21F1DE2F4254}"/>
              </a:ext>
            </a:extLst>
          </p:cNvPr>
          <p:cNvSpPr txBox="1">
            <a:spLocks noChangeArrowheads="1"/>
          </p:cNvSpPr>
          <p:nvPr/>
        </p:nvSpPr>
        <p:spPr bwMode="auto">
          <a:xfrm>
            <a:off x="2504317" y="4101684"/>
            <a:ext cx="12779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1600" dirty="0"/>
              <a:t>Disturbance</a:t>
            </a:r>
          </a:p>
        </p:txBody>
      </p:sp>
      <p:sp>
        <p:nvSpPr>
          <p:cNvPr id="54289" name="Line 40">
            <a:extLst>
              <a:ext uri="{FF2B5EF4-FFF2-40B4-BE49-F238E27FC236}">
                <a16:creationId xmlns:a16="http://schemas.microsoft.com/office/drawing/2014/main" id="{5F053603-4954-4541-9371-F04C4EBFC57C}"/>
              </a:ext>
            </a:extLst>
          </p:cNvPr>
          <p:cNvSpPr>
            <a:spLocks noChangeShapeType="1"/>
          </p:cNvSpPr>
          <p:nvPr/>
        </p:nvSpPr>
        <p:spPr bwMode="auto">
          <a:xfrm flipH="1">
            <a:off x="6095999" y="2806323"/>
            <a:ext cx="0" cy="549652"/>
          </a:xfrm>
          <a:prstGeom prst="line">
            <a:avLst/>
          </a:prstGeom>
          <a:noFill/>
          <a:ln w="12700">
            <a:solidFill>
              <a:srgbClr val="FF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4297" name="Oval 40">
            <a:extLst>
              <a:ext uri="{FF2B5EF4-FFF2-40B4-BE49-F238E27FC236}">
                <a16:creationId xmlns:a16="http://schemas.microsoft.com/office/drawing/2014/main" id="{04FEEDE3-DCE9-4359-B822-B0416A2227CD}"/>
              </a:ext>
            </a:extLst>
          </p:cNvPr>
          <p:cNvSpPr>
            <a:spLocks noChangeArrowheads="1"/>
          </p:cNvSpPr>
          <p:nvPr/>
        </p:nvSpPr>
        <p:spPr bwMode="auto">
          <a:xfrm>
            <a:off x="5843587" y="2375152"/>
            <a:ext cx="504825" cy="448372"/>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a:solidFill>
                  <a:srgbClr val="FF0000"/>
                </a:solidFill>
              </a:rPr>
              <a:t>LC</a:t>
            </a:r>
          </a:p>
        </p:txBody>
      </p:sp>
      <p:cxnSp>
        <p:nvCxnSpPr>
          <p:cNvPr id="54298" name="Straight Arrow Connector 48">
            <a:extLst>
              <a:ext uri="{FF2B5EF4-FFF2-40B4-BE49-F238E27FC236}">
                <a16:creationId xmlns:a16="http://schemas.microsoft.com/office/drawing/2014/main" id="{19C2EE19-728B-476C-B7E7-AF8A2FE15C5D}"/>
              </a:ext>
            </a:extLst>
          </p:cNvPr>
          <p:cNvCxnSpPr>
            <a:cxnSpLocks noChangeShapeType="1"/>
          </p:cNvCxnSpPr>
          <p:nvPr/>
        </p:nvCxnSpPr>
        <p:spPr bwMode="auto">
          <a:xfrm>
            <a:off x="6383339" y="2628611"/>
            <a:ext cx="1174749" cy="0"/>
          </a:xfrm>
          <a:prstGeom prst="straightConnector1">
            <a:avLst/>
          </a:prstGeom>
          <a:noFill/>
          <a:ln w="9525" algn="ctr">
            <a:solidFill>
              <a:srgbClr val="FF0000"/>
            </a:solidFill>
            <a:prstDash val="solid"/>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Line 12">
            <a:extLst>
              <a:ext uri="{FF2B5EF4-FFF2-40B4-BE49-F238E27FC236}">
                <a16:creationId xmlns:a16="http://schemas.microsoft.com/office/drawing/2014/main" id="{B55FD77A-B781-4BF0-8B14-CB425C19EAAD}"/>
              </a:ext>
            </a:extLst>
          </p:cNvPr>
          <p:cNvSpPr>
            <a:spLocks noChangeShapeType="1"/>
          </p:cNvSpPr>
          <p:nvPr/>
        </p:nvSpPr>
        <p:spPr bwMode="auto">
          <a:xfrm flipV="1">
            <a:off x="2595562" y="3845719"/>
            <a:ext cx="1844676" cy="15079"/>
          </a:xfrm>
          <a:prstGeom prst="line">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38" name="AutoShape 16">
            <a:extLst>
              <a:ext uri="{FF2B5EF4-FFF2-40B4-BE49-F238E27FC236}">
                <a16:creationId xmlns:a16="http://schemas.microsoft.com/office/drawing/2014/main" id="{E960C2E6-9249-405A-AE32-DFC2038AB8C1}"/>
              </a:ext>
            </a:extLst>
          </p:cNvPr>
          <p:cNvSpPr>
            <a:spLocks noChangeArrowheads="1"/>
          </p:cNvSpPr>
          <p:nvPr/>
        </p:nvSpPr>
        <p:spPr bwMode="auto">
          <a:xfrm rot="5400000">
            <a:off x="3240881" y="3708851"/>
            <a:ext cx="325437" cy="228600"/>
          </a:xfrm>
          <a:prstGeom prst="flowChartCollat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nb-NO" altLang="nb-NO" sz="1800"/>
          </a:p>
        </p:txBody>
      </p:sp>
      <p:sp>
        <p:nvSpPr>
          <p:cNvPr id="41" name="Oval 40">
            <a:extLst>
              <a:ext uri="{FF2B5EF4-FFF2-40B4-BE49-F238E27FC236}">
                <a16:creationId xmlns:a16="http://schemas.microsoft.com/office/drawing/2014/main" id="{48574E09-A1BE-4338-9818-078ECCC71DEA}"/>
              </a:ext>
            </a:extLst>
          </p:cNvPr>
          <p:cNvSpPr>
            <a:spLocks noChangeArrowheads="1"/>
          </p:cNvSpPr>
          <p:nvPr/>
        </p:nvSpPr>
        <p:spPr bwMode="auto">
          <a:xfrm>
            <a:off x="3151993" y="3110780"/>
            <a:ext cx="504825" cy="504825"/>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a:solidFill>
                  <a:srgbClr val="FF0000"/>
                </a:solidFill>
              </a:rPr>
              <a:t>FC</a:t>
            </a:r>
          </a:p>
        </p:txBody>
      </p:sp>
      <p:cxnSp>
        <p:nvCxnSpPr>
          <p:cNvPr id="42" name="Straight Connector 57">
            <a:extLst>
              <a:ext uri="{FF2B5EF4-FFF2-40B4-BE49-F238E27FC236}">
                <a16:creationId xmlns:a16="http://schemas.microsoft.com/office/drawing/2014/main" id="{E6DADC6E-6CFF-47BA-B75F-C73EA66F8A6B}"/>
              </a:ext>
            </a:extLst>
          </p:cNvPr>
          <p:cNvCxnSpPr>
            <a:cxnSpLocks noChangeShapeType="1"/>
          </p:cNvCxnSpPr>
          <p:nvPr/>
        </p:nvCxnSpPr>
        <p:spPr bwMode="auto">
          <a:xfrm flipV="1">
            <a:off x="3857625" y="3370263"/>
            <a:ext cx="0" cy="456406"/>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59">
            <a:extLst>
              <a:ext uri="{FF2B5EF4-FFF2-40B4-BE49-F238E27FC236}">
                <a16:creationId xmlns:a16="http://schemas.microsoft.com/office/drawing/2014/main" id="{770B2079-B1F7-4A2F-AB96-DCD68EB2E8B9}"/>
              </a:ext>
            </a:extLst>
          </p:cNvPr>
          <p:cNvCxnSpPr>
            <a:cxnSpLocks noChangeShapeType="1"/>
            <a:endCxn id="41" idx="6"/>
          </p:cNvCxnSpPr>
          <p:nvPr/>
        </p:nvCxnSpPr>
        <p:spPr bwMode="auto">
          <a:xfrm flipH="1">
            <a:off x="3656818" y="3351213"/>
            <a:ext cx="229382" cy="1198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62">
            <a:extLst>
              <a:ext uri="{FF2B5EF4-FFF2-40B4-BE49-F238E27FC236}">
                <a16:creationId xmlns:a16="http://schemas.microsoft.com/office/drawing/2014/main" id="{02859762-0B22-4818-9AA1-55C99FC86DD9}"/>
              </a:ext>
            </a:extLst>
          </p:cNvPr>
          <p:cNvCxnSpPr>
            <a:cxnSpLocks noChangeShapeType="1"/>
            <a:stCxn id="41" idx="4"/>
          </p:cNvCxnSpPr>
          <p:nvPr/>
        </p:nvCxnSpPr>
        <p:spPr bwMode="auto">
          <a:xfrm flipH="1">
            <a:off x="3398055" y="3615604"/>
            <a:ext cx="6350" cy="19685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77">
            <a:extLst>
              <a:ext uri="{FF2B5EF4-FFF2-40B4-BE49-F238E27FC236}">
                <a16:creationId xmlns:a16="http://schemas.microsoft.com/office/drawing/2014/main" id="{F0266372-8509-4743-BC9B-D76B4F91B3AF}"/>
              </a:ext>
            </a:extLst>
          </p:cNvPr>
          <p:cNvCxnSpPr>
            <a:cxnSpLocks noChangeShapeType="1"/>
            <a:stCxn id="36" idx="4"/>
            <a:endCxn id="41" idx="0"/>
          </p:cNvCxnSpPr>
          <p:nvPr/>
        </p:nvCxnSpPr>
        <p:spPr bwMode="auto">
          <a:xfrm>
            <a:off x="3388841" y="2806369"/>
            <a:ext cx="15565" cy="304411"/>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82">
            <a:extLst>
              <a:ext uri="{FF2B5EF4-FFF2-40B4-BE49-F238E27FC236}">
                <a16:creationId xmlns:a16="http://schemas.microsoft.com/office/drawing/2014/main" id="{958C0912-840E-4049-AC32-2C7CD8C38C12}"/>
              </a:ext>
            </a:extLst>
          </p:cNvPr>
          <p:cNvSpPr txBox="1">
            <a:spLocks noChangeArrowheads="1"/>
          </p:cNvSpPr>
          <p:nvPr/>
        </p:nvSpPr>
        <p:spPr bwMode="auto">
          <a:xfrm>
            <a:off x="5779283" y="1585738"/>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t>SP-L</a:t>
            </a:r>
          </a:p>
        </p:txBody>
      </p:sp>
      <p:sp>
        <p:nvSpPr>
          <p:cNvPr id="47" name="TextBox 84">
            <a:extLst>
              <a:ext uri="{FF2B5EF4-FFF2-40B4-BE49-F238E27FC236}">
                <a16:creationId xmlns:a16="http://schemas.microsoft.com/office/drawing/2014/main" id="{34E4CE51-0C62-4B6B-A1EA-3721337B2BD0}"/>
              </a:ext>
            </a:extLst>
          </p:cNvPr>
          <p:cNvSpPr txBox="1">
            <a:spLocks noChangeArrowheads="1"/>
          </p:cNvSpPr>
          <p:nvPr/>
        </p:nvSpPr>
        <p:spPr bwMode="auto">
          <a:xfrm>
            <a:off x="3790783" y="3419790"/>
            <a:ext cx="582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t>F</a:t>
            </a:r>
            <a:r>
              <a:rPr lang="en-US" altLang="nb-NO" sz="1800" baseline="-25000" dirty="0"/>
              <a:t>1,m</a:t>
            </a:r>
          </a:p>
        </p:txBody>
      </p:sp>
      <p:cxnSp>
        <p:nvCxnSpPr>
          <p:cNvPr id="59" name="Straight Arrow Connector 48">
            <a:extLst>
              <a:ext uri="{FF2B5EF4-FFF2-40B4-BE49-F238E27FC236}">
                <a16:creationId xmlns:a16="http://schemas.microsoft.com/office/drawing/2014/main" id="{23AD32C2-6CDB-4209-866A-9D74CB268259}"/>
              </a:ext>
            </a:extLst>
          </p:cNvPr>
          <p:cNvCxnSpPr>
            <a:cxnSpLocks noChangeShapeType="1"/>
          </p:cNvCxnSpPr>
          <p:nvPr/>
        </p:nvCxnSpPr>
        <p:spPr bwMode="auto">
          <a:xfrm>
            <a:off x="7558088" y="2628611"/>
            <a:ext cx="25401" cy="1797875"/>
          </a:xfrm>
          <a:prstGeom prst="straightConnector1">
            <a:avLst/>
          </a:prstGeom>
          <a:noFill/>
          <a:ln w="9525" algn="ctr">
            <a:solidFill>
              <a:srgbClr val="FF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77">
            <a:extLst>
              <a:ext uri="{FF2B5EF4-FFF2-40B4-BE49-F238E27FC236}">
                <a16:creationId xmlns:a16="http://schemas.microsoft.com/office/drawing/2014/main" id="{B5F4ABEB-C8F1-4179-B4B9-E7F785ECFF6F}"/>
              </a:ext>
            </a:extLst>
          </p:cNvPr>
          <p:cNvCxnSpPr>
            <a:cxnSpLocks noChangeShapeType="1"/>
          </p:cNvCxnSpPr>
          <p:nvPr/>
        </p:nvCxnSpPr>
        <p:spPr bwMode="auto">
          <a:xfrm>
            <a:off x="6095998" y="1920497"/>
            <a:ext cx="1" cy="422276"/>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82">
            <a:extLst>
              <a:ext uri="{FF2B5EF4-FFF2-40B4-BE49-F238E27FC236}">
                <a16:creationId xmlns:a16="http://schemas.microsoft.com/office/drawing/2014/main" id="{376FBF84-630D-4BC4-B9EC-807ED21C9669}"/>
              </a:ext>
            </a:extLst>
          </p:cNvPr>
          <p:cNvSpPr txBox="1">
            <a:spLocks noChangeArrowheads="1"/>
          </p:cNvSpPr>
          <p:nvPr/>
        </p:nvSpPr>
        <p:spPr bwMode="auto">
          <a:xfrm>
            <a:off x="2392403" y="2149006"/>
            <a:ext cx="530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t>F</a:t>
            </a:r>
            <a:r>
              <a:rPr lang="en-US" altLang="nb-NO" sz="1800" baseline="-25000" dirty="0"/>
              <a:t>1,s</a:t>
            </a:r>
          </a:p>
        </p:txBody>
      </p:sp>
      <p:sp>
        <p:nvSpPr>
          <p:cNvPr id="29" name="TextBox 28">
            <a:extLst>
              <a:ext uri="{FF2B5EF4-FFF2-40B4-BE49-F238E27FC236}">
                <a16:creationId xmlns:a16="http://schemas.microsoft.com/office/drawing/2014/main" id="{252D2F4D-049B-43FB-B848-FBD02AF60E7E}"/>
              </a:ext>
            </a:extLst>
          </p:cNvPr>
          <p:cNvSpPr txBox="1"/>
          <p:nvPr/>
        </p:nvSpPr>
        <p:spPr>
          <a:xfrm>
            <a:off x="330731" y="5255796"/>
            <a:ext cx="3310522" cy="923330"/>
          </a:xfrm>
          <a:prstGeom prst="rect">
            <a:avLst/>
          </a:prstGeom>
          <a:noFill/>
        </p:spPr>
        <p:txBody>
          <a:bodyPr wrap="none" rtlCol="0">
            <a:spAutoFit/>
          </a:bodyPr>
          <a:lstStyle/>
          <a:p>
            <a:r>
              <a:rPr lang="nb-NO" dirty="0" err="1"/>
              <a:t>Recommended</a:t>
            </a:r>
            <a:r>
              <a:rPr lang="nb-NO" dirty="0"/>
              <a:t>: </a:t>
            </a:r>
            <a:r>
              <a:rPr lang="nb-NO" dirty="0" err="1"/>
              <a:t>Two</a:t>
            </a:r>
            <a:r>
              <a:rPr lang="nb-NO" dirty="0"/>
              <a:t> </a:t>
            </a:r>
            <a:r>
              <a:rPr lang="nb-NO" dirty="0" err="1"/>
              <a:t>controllers</a:t>
            </a:r>
            <a:endParaRPr lang="nb-NO" dirty="0"/>
          </a:p>
          <a:p>
            <a:r>
              <a:rPr lang="nb-NO" dirty="0"/>
              <a:t>SP-L = </a:t>
            </a:r>
            <a:r>
              <a:rPr lang="nb-NO" dirty="0" err="1"/>
              <a:t>low</a:t>
            </a:r>
            <a:r>
              <a:rPr lang="nb-NO" dirty="0"/>
              <a:t> </a:t>
            </a:r>
            <a:r>
              <a:rPr lang="nb-NO" dirty="0" err="1"/>
              <a:t>level</a:t>
            </a:r>
            <a:r>
              <a:rPr lang="nb-NO" dirty="0"/>
              <a:t> setpoint</a:t>
            </a:r>
          </a:p>
          <a:p>
            <a:r>
              <a:rPr lang="nb-NO" dirty="0"/>
              <a:t>SP-H = </a:t>
            </a:r>
            <a:r>
              <a:rPr lang="nb-NO" dirty="0" err="1"/>
              <a:t>high</a:t>
            </a:r>
            <a:r>
              <a:rPr lang="nb-NO" dirty="0"/>
              <a:t> </a:t>
            </a:r>
            <a:r>
              <a:rPr lang="nb-NO" dirty="0" err="1"/>
              <a:t>level</a:t>
            </a:r>
            <a:r>
              <a:rPr lang="nb-NO" dirty="0"/>
              <a:t> setpoint</a:t>
            </a:r>
          </a:p>
        </p:txBody>
      </p:sp>
      <p:sp>
        <p:nvSpPr>
          <p:cNvPr id="32" name="Line 40">
            <a:extLst>
              <a:ext uri="{FF2B5EF4-FFF2-40B4-BE49-F238E27FC236}">
                <a16:creationId xmlns:a16="http://schemas.microsoft.com/office/drawing/2014/main" id="{7028189D-5505-4FD3-9874-68208F2C17A5}"/>
              </a:ext>
            </a:extLst>
          </p:cNvPr>
          <p:cNvSpPr>
            <a:spLocks noChangeShapeType="1"/>
          </p:cNvSpPr>
          <p:nvPr/>
        </p:nvSpPr>
        <p:spPr bwMode="auto">
          <a:xfrm flipH="1">
            <a:off x="5372388" y="2798439"/>
            <a:ext cx="0" cy="549652"/>
          </a:xfrm>
          <a:prstGeom prst="line">
            <a:avLst/>
          </a:prstGeom>
          <a:noFill/>
          <a:ln w="12700">
            <a:solidFill>
              <a:srgbClr val="FF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33" name="Oval 40">
            <a:extLst>
              <a:ext uri="{FF2B5EF4-FFF2-40B4-BE49-F238E27FC236}">
                <a16:creationId xmlns:a16="http://schemas.microsoft.com/office/drawing/2014/main" id="{C7FD2005-FE38-4394-B7A5-B62E52152C9B}"/>
              </a:ext>
            </a:extLst>
          </p:cNvPr>
          <p:cNvSpPr>
            <a:spLocks noChangeArrowheads="1"/>
          </p:cNvSpPr>
          <p:nvPr/>
        </p:nvSpPr>
        <p:spPr bwMode="auto">
          <a:xfrm>
            <a:off x="5119976" y="2367268"/>
            <a:ext cx="504825" cy="448372"/>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a:solidFill>
                  <a:srgbClr val="FF0000"/>
                </a:solidFill>
              </a:rPr>
              <a:t>LC</a:t>
            </a:r>
          </a:p>
        </p:txBody>
      </p:sp>
      <p:sp>
        <p:nvSpPr>
          <p:cNvPr id="34" name="TextBox 82">
            <a:extLst>
              <a:ext uri="{FF2B5EF4-FFF2-40B4-BE49-F238E27FC236}">
                <a16:creationId xmlns:a16="http://schemas.microsoft.com/office/drawing/2014/main" id="{9C1FBED5-8E23-4D99-83B3-EAA528A01B7F}"/>
              </a:ext>
            </a:extLst>
          </p:cNvPr>
          <p:cNvSpPr txBox="1">
            <a:spLocks noChangeArrowheads="1"/>
          </p:cNvSpPr>
          <p:nvPr/>
        </p:nvSpPr>
        <p:spPr bwMode="auto">
          <a:xfrm>
            <a:off x="4998336" y="1606429"/>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t>SP-H</a:t>
            </a:r>
          </a:p>
        </p:txBody>
      </p:sp>
      <p:cxnSp>
        <p:nvCxnSpPr>
          <p:cNvPr id="35" name="Straight Arrow Connector 77">
            <a:extLst>
              <a:ext uri="{FF2B5EF4-FFF2-40B4-BE49-F238E27FC236}">
                <a16:creationId xmlns:a16="http://schemas.microsoft.com/office/drawing/2014/main" id="{3E374805-BD90-493D-BDD9-2ED553D73061}"/>
              </a:ext>
            </a:extLst>
          </p:cNvPr>
          <p:cNvCxnSpPr>
            <a:cxnSpLocks noChangeShapeType="1"/>
          </p:cNvCxnSpPr>
          <p:nvPr/>
        </p:nvCxnSpPr>
        <p:spPr bwMode="auto">
          <a:xfrm>
            <a:off x="5372387" y="1912613"/>
            <a:ext cx="1" cy="422276"/>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Oval 35">
            <a:extLst>
              <a:ext uri="{FF2B5EF4-FFF2-40B4-BE49-F238E27FC236}">
                <a16:creationId xmlns:a16="http://schemas.microsoft.com/office/drawing/2014/main" id="{3D070C7F-2017-445F-A6E9-1095E289BAFF}"/>
              </a:ext>
            </a:extLst>
          </p:cNvPr>
          <p:cNvSpPr>
            <a:spLocks noChangeArrowheads="1"/>
          </p:cNvSpPr>
          <p:nvPr/>
        </p:nvSpPr>
        <p:spPr bwMode="auto">
          <a:xfrm>
            <a:off x="3136428" y="2352675"/>
            <a:ext cx="504825" cy="453694"/>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solidFill>
                  <a:srgbClr val="FF0000"/>
                </a:solidFill>
              </a:rPr>
              <a:t>MIN</a:t>
            </a:r>
          </a:p>
        </p:txBody>
      </p:sp>
      <p:cxnSp>
        <p:nvCxnSpPr>
          <p:cNvPr id="39" name="Straight Arrow Connector 48">
            <a:extLst>
              <a:ext uri="{FF2B5EF4-FFF2-40B4-BE49-F238E27FC236}">
                <a16:creationId xmlns:a16="http://schemas.microsoft.com/office/drawing/2014/main" id="{287F06B8-2A20-48B5-B587-49F7112F9FA2}"/>
              </a:ext>
            </a:extLst>
          </p:cNvPr>
          <p:cNvCxnSpPr>
            <a:cxnSpLocks noChangeShapeType="1"/>
            <a:stCxn id="33" idx="2"/>
            <a:endCxn id="36" idx="6"/>
          </p:cNvCxnSpPr>
          <p:nvPr/>
        </p:nvCxnSpPr>
        <p:spPr bwMode="auto">
          <a:xfrm flipH="1" flipV="1">
            <a:off x="3641253" y="2579522"/>
            <a:ext cx="1478723" cy="11932"/>
          </a:xfrm>
          <a:prstGeom prst="straightConnector1">
            <a:avLst/>
          </a:prstGeom>
          <a:noFill/>
          <a:ln w="9525" algn="ctr">
            <a:solidFill>
              <a:srgbClr val="FF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77">
            <a:extLst>
              <a:ext uri="{FF2B5EF4-FFF2-40B4-BE49-F238E27FC236}">
                <a16:creationId xmlns:a16="http://schemas.microsoft.com/office/drawing/2014/main" id="{8BD8DB73-8798-4758-9D45-0562D3D33E32}"/>
              </a:ext>
            </a:extLst>
          </p:cNvPr>
          <p:cNvCxnSpPr>
            <a:cxnSpLocks noChangeShapeType="1"/>
          </p:cNvCxnSpPr>
          <p:nvPr/>
        </p:nvCxnSpPr>
        <p:spPr bwMode="auto">
          <a:xfrm>
            <a:off x="2757015" y="2566267"/>
            <a:ext cx="379413" cy="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31">
            <a:extLst>
              <a:ext uri="{FF2B5EF4-FFF2-40B4-BE49-F238E27FC236}">
                <a16:creationId xmlns:a16="http://schemas.microsoft.com/office/drawing/2014/main" id="{FC07EB39-15F6-47A1-8A65-76421285B3AD}"/>
              </a:ext>
            </a:extLst>
          </p:cNvPr>
          <p:cNvSpPr txBox="1">
            <a:spLocks noChangeArrowheads="1"/>
          </p:cNvSpPr>
          <p:nvPr/>
        </p:nvSpPr>
        <p:spPr bwMode="auto">
          <a:xfrm>
            <a:off x="1584620" y="3480220"/>
            <a:ext cx="1103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1800" dirty="0"/>
              <a:t>F</a:t>
            </a:r>
            <a:r>
              <a:rPr lang="en-US" altLang="nb-NO" sz="1800" baseline="-25000" dirty="0"/>
              <a:t>1</a:t>
            </a:r>
            <a:r>
              <a:rPr lang="en-US" altLang="nb-NO" sz="1800" dirty="0"/>
              <a:t> [m3/s]</a:t>
            </a:r>
          </a:p>
        </p:txBody>
      </p:sp>
      <p:sp>
        <p:nvSpPr>
          <p:cNvPr id="50" name="Text Box 31">
            <a:extLst>
              <a:ext uri="{FF2B5EF4-FFF2-40B4-BE49-F238E27FC236}">
                <a16:creationId xmlns:a16="http://schemas.microsoft.com/office/drawing/2014/main" id="{06F4AE16-BBB4-4C80-B937-ED50DFFAA7FC}"/>
              </a:ext>
            </a:extLst>
          </p:cNvPr>
          <p:cNvSpPr txBox="1">
            <a:spLocks noChangeArrowheads="1"/>
          </p:cNvSpPr>
          <p:nvPr/>
        </p:nvSpPr>
        <p:spPr bwMode="auto">
          <a:xfrm>
            <a:off x="7988009" y="3985870"/>
            <a:ext cx="11031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b-NO" sz="1800" dirty="0"/>
              <a:t>F</a:t>
            </a:r>
            <a:r>
              <a:rPr lang="en-US" altLang="nb-NO" sz="1800" baseline="-25000" dirty="0"/>
              <a:t>2</a:t>
            </a:r>
            <a:r>
              <a:rPr lang="en-US" altLang="nb-NO" sz="1800" dirty="0"/>
              <a:t> [m3/s]</a:t>
            </a:r>
          </a:p>
        </p:txBody>
      </p:sp>
      <p:sp>
        <p:nvSpPr>
          <p:cNvPr id="51" name="TextBox 50">
            <a:extLst>
              <a:ext uri="{FF2B5EF4-FFF2-40B4-BE49-F238E27FC236}">
                <a16:creationId xmlns:a16="http://schemas.microsoft.com/office/drawing/2014/main" id="{49D2B44C-5F14-4D2D-A1FE-7076CCA464B2}"/>
              </a:ext>
            </a:extLst>
          </p:cNvPr>
          <p:cNvSpPr txBox="1"/>
          <p:nvPr/>
        </p:nvSpPr>
        <p:spPr>
          <a:xfrm>
            <a:off x="4306718" y="5348129"/>
            <a:ext cx="6731342" cy="369332"/>
          </a:xfrm>
          <a:prstGeom prst="rect">
            <a:avLst/>
          </a:prstGeom>
          <a:noFill/>
        </p:spPr>
        <p:txBody>
          <a:bodyPr wrap="square" rtlCol="0">
            <a:spAutoFit/>
          </a:bodyPr>
          <a:lstStyle/>
          <a:p>
            <a:r>
              <a:rPr lang="nb-NO" dirty="0" err="1">
                <a:highlight>
                  <a:srgbClr val="FFFF00"/>
                </a:highlight>
              </a:rPr>
              <a:t>Use</a:t>
            </a:r>
            <a:r>
              <a:rPr lang="nb-NO" dirty="0">
                <a:highlight>
                  <a:srgbClr val="FFFF00"/>
                </a:highlight>
              </a:rPr>
              <a:t> of </a:t>
            </a:r>
            <a:r>
              <a:rPr lang="nb-NO" dirty="0" err="1">
                <a:highlight>
                  <a:srgbClr val="FFFF00"/>
                </a:highlight>
              </a:rPr>
              <a:t>two</a:t>
            </a:r>
            <a:r>
              <a:rPr lang="nb-NO" dirty="0">
                <a:highlight>
                  <a:srgbClr val="FFFF00"/>
                </a:highlight>
              </a:rPr>
              <a:t> setpoints is </a:t>
            </a:r>
            <a:r>
              <a:rPr lang="nb-NO" dirty="0" err="1">
                <a:highlight>
                  <a:srgbClr val="FFFF00"/>
                </a:highlight>
              </a:rPr>
              <a:t>good</a:t>
            </a:r>
            <a:r>
              <a:rPr lang="nb-NO" dirty="0">
                <a:highlight>
                  <a:srgbClr val="FFFF00"/>
                </a:highlight>
              </a:rPr>
              <a:t> for </a:t>
            </a:r>
            <a:r>
              <a:rPr lang="nb-NO" dirty="0" err="1">
                <a:highlight>
                  <a:srgbClr val="FFFF00"/>
                </a:highlight>
              </a:rPr>
              <a:t>using</a:t>
            </a:r>
            <a:r>
              <a:rPr lang="nb-NO" dirty="0">
                <a:highlight>
                  <a:srgbClr val="FFFF00"/>
                </a:highlight>
              </a:rPr>
              <a:t> buffer </a:t>
            </a:r>
            <a:r>
              <a:rPr lang="nb-NO" dirty="0" err="1">
                <a:highlight>
                  <a:srgbClr val="FFFF00"/>
                </a:highlight>
              </a:rPr>
              <a:t>dynamically</a:t>
            </a:r>
            <a:r>
              <a:rPr lang="nb-NO" dirty="0">
                <a:highlight>
                  <a:srgbClr val="FFFF00"/>
                </a:highlight>
              </a:rPr>
              <a:t>!!  </a:t>
            </a:r>
          </a:p>
        </p:txBody>
      </p:sp>
      <p:sp>
        <p:nvSpPr>
          <p:cNvPr id="40" name="TextBox 1">
            <a:extLst>
              <a:ext uri="{FF2B5EF4-FFF2-40B4-BE49-F238E27FC236}">
                <a16:creationId xmlns:a16="http://schemas.microsoft.com/office/drawing/2014/main" id="{247D7BA3-0095-467F-A39E-ACBDB2FD9067}"/>
              </a:ext>
            </a:extLst>
          </p:cNvPr>
          <p:cNvSpPr txBox="1">
            <a:spLocks noChangeArrowheads="1"/>
          </p:cNvSpPr>
          <p:nvPr/>
        </p:nvSpPr>
        <p:spPr bwMode="auto">
          <a:xfrm>
            <a:off x="1050753" y="281284"/>
            <a:ext cx="926433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2000" dirty="0"/>
              <a:t>Alternative solution: </a:t>
            </a:r>
            <a:r>
              <a:rPr lang="en-US" altLang="nb-NO" sz="2000" dirty="0">
                <a:highlight>
                  <a:srgbClr val="FFFF00"/>
                </a:highlight>
              </a:rPr>
              <a:t>Follow “Pair close”-rule </a:t>
            </a:r>
            <a:r>
              <a:rPr lang="en-US" altLang="nb-NO" sz="2000" dirty="0"/>
              <a:t>and use Complex CV-MV switching.</a:t>
            </a:r>
          </a:p>
          <a:p>
            <a:pPr algn="ctr" eaLnBrk="1" hangingPunct="1">
              <a:spcBef>
                <a:spcPct val="0"/>
              </a:spcBef>
              <a:buFontTx/>
              <a:buNone/>
            </a:pPr>
            <a:r>
              <a:rPr lang="en-US" altLang="nb-NO" sz="1600" dirty="0"/>
              <a:t>When z2 saturates at max, use the other MV (z1) for level control and give up controlling F1</a:t>
            </a:r>
          </a:p>
          <a:p>
            <a:pPr algn="ctr" eaLnBrk="1" hangingPunct="1">
              <a:spcBef>
                <a:spcPct val="0"/>
              </a:spcBef>
              <a:buFontTx/>
              <a:buNone/>
            </a:pPr>
            <a:r>
              <a:rPr lang="en-US" altLang="nb-NO" sz="1600" dirty="0"/>
              <a:t>Get: </a:t>
            </a:r>
            <a:r>
              <a:rPr lang="en-US" altLang="nb-NO" sz="1600" dirty="0">
                <a:highlight>
                  <a:srgbClr val="FFFF00"/>
                </a:highlight>
              </a:rPr>
              <a:t>“Bidirectional inventory control”</a:t>
            </a:r>
            <a:endParaRPr lang="en-US" altLang="nb-NO" sz="2000" dirty="0">
              <a:highlight>
                <a:srgbClr val="FFFF00"/>
              </a:highlight>
            </a:endParaRPr>
          </a:p>
        </p:txBody>
      </p:sp>
      <p:sp>
        <p:nvSpPr>
          <p:cNvPr id="54" name="TextBox 53">
            <a:extLst>
              <a:ext uri="{FF2B5EF4-FFF2-40B4-BE49-F238E27FC236}">
                <a16:creationId xmlns:a16="http://schemas.microsoft.com/office/drawing/2014/main" id="{F0C24F37-8137-4974-935C-589608C812A5}"/>
              </a:ext>
            </a:extLst>
          </p:cNvPr>
          <p:cNvSpPr txBox="1"/>
          <p:nvPr/>
        </p:nvSpPr>
        <p:spPr>
          <a:xfrm>
            <a:off x="-47505" y="-25531"/>
            <a:ext cx="3294748" cy="646331"/>
          </a:xfrm>
          <a:prstGeom prst="rect">
            <a:avLst/>
          </a:prstGeom>
          <a:noFill/>
        </p:spPr>
        <p:txBody>
          <a:bodyPr wrap="none" rtlCol="0">
            <a:spAutoFit/>
          </a:bodyPr>
          <a:lstStyle/>
          <a:p>
            <a:r>
              <a:rPr lang="nb-NO" dirty="0">
                <a:highlight>
                  <a:srgbClr val="FFFF00"/>
                </a:highlight>
              </a:rPr>
              <a:t>This is </a:t>
            </a:r>
            <a:r>
              <a:rPr lang="nb-NO" dirty="0" err="1">
                <a:highlight>
                  <a:srgbClr val="FFFF00"/>
                </a:highlight>
              </a:rPr>
              <a:t>complex</a:t>
            </a:r>
            <a:r>
              <a:rPr lang="nb-NO" dirty="0">
                <a:highlight>
                  <a:srgbClr val="FFFF00"/>
                </a:highlight>
              </a:rPr>
              <a:t> CV-MV </a:t>
            </a:r>
            <a:r>
              <a:rPr lang="nb-NO" dirty="0" err="1">
                <a:highlight>
                  <a:srgbClr val="FFFF00"/>
                </a:highlight>
              </a:rPr>
              <a:t>switching</a:t>
            </a:r>
            <a:r>
              <a:rPr lang="nb-NO" dirty="0">
                <a:highlight>
                  <a:srgbClr val="FFFF00"/>
                </a:highlight>
              </a:rPr>
              <a:t> </a:t>
            </a:r>
          </a:p>
          <a:p>
            <a:endParaRPr lang="nb-NO" dirty="0"/>
          </a:p>
        </p:txBody>
      </p:sp>
    </p:spTree>
    <p:extLst>
      <p:ext uri="{BB962C8B-B14F-4D97-AF65-F5344CB8AC3E}">
        <p14:creationId xmlns:p14="http://schemas.microsoft.com/office/powerpoint/2010/main" val="363522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3386-1393-47CF-B730-72CCF00A748A}"/>
              </a:ext>
            </a:extLst>
          </p:cNvPr>
          <p:cNvSpPr>
            <a:spLocks noGrp="1"/>
          </p:cNvSpPr>
          <p:nvPr>
            <p:ph type="title"/>
          </p:nvPr>
        </p:nvSpPr>
        <p:spPr>
          <a:xfrm>
            <a:off x="542694" y="1341435"/>
            <a:ext cx="5791200" cy="1143000"/>
          </a:xfrm>
        </p:spPr>
        <p:txBody>
          <a:bodyPr>
            <a:normAutofit fontScale="90000"/>
          </a:bodyPr>
          <a:lstStyle/>
          <a:p>
            <a:r>
              <a:rPr lang="en-US" dirty="0"/>
              <a:t>“The goal of my research is to develop simple yet rigorous methods to solve problems of engineering significance” </a:t>
            </a:r>
            <a:endParaRPr lang="nb-NO" dirty="0"/>
          </a:p>
        </p:txBody>
      </p:sp>
      <p:pic>
        <p:nvPicPr>
          <p:cNvPr id="4" name="Picture 3">
            <a:extLst>
              <a:ext uri="{FF2B5EF4-FFF2-40B4-BE49-F238E27FC236}">
                <a16:creationId xmlns:a16="http://schemas.microsoft.com/office/drawing/2014/main" id="{B1108F46-D2ED-4069-94B0-1A4E4A337030}"/>
              </a:ext>
            </a:extLst>
          </p:cNvPr>
          <p:cNvPicPr>
            <a:picLocks noChangeAspect="1"/>
          </p:cNvPicPr>
          <p:nvPr/>
        </p:nvPicPr>
        <p:blipFill>
          <a:blip r:embed="rId2"/>
          <a:stretch>
            <a:fillRect/>
          </a:stretch>
        </p:blipFill>
        <p:spPr>
          <a:xfrm>
            <a:off x="6989838" y="274637"/>
            <a:ext cx="5202162" cy="5714983"/>
          </a:xfrm>
          <a:prstGeom prst="rect">
            <a:avLst/>
          </a:prstGeom>
        </p:spPr>
      </p:pic>
    </p:spTree>
    <p:extLst>
      <p:ext uri="{BB962C8B-B14F-4D97-AF65-F5344CB8AC3E}">
        <p14:creationId xmlns:p14="http://schemas.microsoft.com/office/powerpoint/2010/main" val="28147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6C84E9A-7F0E-4CBA-8927-6138922C63B9}"/>
              </a:ext>
            </a:extLst>
          </p:cNvPr>
          <p:cNvSpPr txBox="1"/>
          <p:nvPr/>
        </p:nvSpPr>
        <p:spPr>
          <a:xfrm>
            <a:off x="609600" y="1382453"/>
            <a:ext cx="10727319" cy="461665"/>
          </a:xfrm>
          <a:prstGeom prst="rect">
            <a:avLst/>
          </a:prstGeom>
          <a:noFill/>
        </p:spPr>
        <p:txBody>
          <a:bodyPr wrap="square" rtlCol="0">
            <a:spAutoFit/>
          </a:bodyPr>
          <a:lstStyle/>
          <a:p>
            <a:r>
              <a:rPr lang="nb-NO" sz="2400" dirty="0" err="1"/>
              <a:t>Reconfigures</a:t>
            </a:r>
            <a:r>
              <a:rPr lang="nb-NO" sz="2400" dirty="0"/>
              <a:t> </a:t>
            </a:r>
            <a:r>
              <a:rPr lang="nb-NO" sz="2400" dirty="0" err="1"/>
              <a:t>automatically</a:t>
            </a:r>
            <a:r>
              <a:rPr lang="nb-NO" sz="2400" dirty="0"/>
              <a:t> </a:t>
            </a:r>
            <a:r>
              <a:rPr lang="nb-NO" sz="2400" dirty="0" err="1"/>
              <a:t>with</a:t>
            </a:r>
            <a:r>
              <a:rPr lang="nb-NO" sz="2400" dirty="0"/>
              <a:t> optimal buffer management!!</a:t>
            </a:r>
          </a:p>
        </p:txBody>
      </p:sp>
      <p:pic>
        <p:nvPicPr>
          <p:cNvPr id="7" name="Picture 6">
            <a:extLst>
              <a:ext uri="{FF2B5EF4-FFF2-40B4-BE49-F238E27FC236}">
                <a16:creationId xmlns:a16="http://schemas.microsoft.com/office/drawing/2014/main" id="{B533EAC8-C35B-4A01-BE90-A10156EC8F1D}"/>
              </a:ext>
            </a:extLst>
          </p:cNvPr>
          <p:cNvPicPr>
            <a:picLocks noChangeAspect="1"/>
          </p:cNvPicPr>
          <p:nvPr/>
        </p:nvPicPr>
        <p:blipFill>
          <a:blip r:embed="rId2"/>
          <a:stretch>
            <a:fillRect/>
          </a:stretch>
        </p:blipFill>
        <p:spPr>
          <a:xfrm>
            <a:off x="1415672" y="1920245"/>
            <a:ext cx="10286582" cy="3017510"/>
          </a:xfrm>
          <a:prstGeom prst="rect">
            <a:avLst/>
          </a:prstGeom>
        </p:spPr>
      </p:pic>
      <p:pic>
        <p:nvPicPr>
          <p:cNvPr id="9" name="Picture 2">
            <a:extLst>
              <a:ext uri="{FF2B5EF4-FFF2-40B4-BE49-F238E27FC236}">
                <a16:creationId xmlns:a16="http://schemas.microsoft.com/office/drawing/2014/main" id="{16EC4DD8-4AB6-46E0-871C-C72BE1942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905" y="5440362"/>
            <a:ext cx="893558" cy="193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C8D83ED-40E9-4A31-8AD8-FFA848A7F96A}"/>
              </a:ext>
            </a:extLst>
          </p:cNvPr>
          <p:cNvSpPr txBox="1"/>
          <p:nvPr/>
        </p:nvSpPr>
        <p:spPr>
          <a:xfrm>
            <a:off x="0" y="5509311"/>
            <a:ext cx="5252010" cy="307777"/>
          </a:xfrm>
          <a:prstGeom prst="rect">
            <a:avLst/>
          </a:prstGeom>
          <a:solidFill>
            <a:schemeClr val="bg1"/>
          </a:solidFill>
        </p:spPr>
        <p:txBody>
          <a:bodyPr wrap="square" rtlCol="0">
            <a:spAutoFit/>
          </a:bodyPr>
          <a:lstStyle/>
          <a:p>
            <a:r>
              <a:rPr lang="nb-NO" sz="1400" dirty="0"/>
              <a:t>F.G. Shinskey, «Controlling multivariable processes», ISA, 1981, Ch.3</a:t>
            </a:r>
          </a:p>
        </p:txBody>
      </p:sp>
      <p:sp>
        <p:nvSpPr>
          <p:cNvPr id="8" name="TextBox 7">
            <a:extLst>
              <a:ext uri="{FF2B5EF4-FFF2-40B4-BE49-F238E27FC236}">
                <a16:creationId xmlns:a16="http://schemas.microsoft.com/office/drawing/2014/main" id="{F9764196-F93E-4E1D-AC60-3602A56B91AD}"/>
              </a:ext>
            </a:extLst>
          </p:cNvPr>
          <p:cNvSpPr txBox="1"/>
          <p:nvPr/>
        </p:nvSpPr>
        <p:spPr>
          <a:xfrm>
            <a:off x="22239" y="5838633"/>
            <a:ext cx="6530570" cy="738664"/>
          </a:xfrm>
          <a:prstGeom prst="rect">
            <a:avLst/>
          </a:prstGeom>
          <a:noFill/>
        </p:spPr>
        <p:txBody>
          <a:bodyPr wrap="none" rtlCol="0">
            <a:spAutoFit/>
          </a:bodyPr>
          <a:lstStyle/>
          <a:p>
            <a:pPr algn="l"/>
            <a:r>
              <a:rPr lang="nb-NO" sz="1200" b="0" i="0" u="none" strike="noStrike" baseline="0" dirty="0">
                <a:latin typeface="CMR10"/>
              </a:rPr>
              <a:t>Cristina Zotica, Krister </a:t>
            </a:r>
            <a:r>
              <a:rPr lang="nb-NO" sz="1200" b="0" i="0" u="none" strike="noStrike" baseline="0" dirty="0" err="1">
                <a:latin typeface="CMR10"/>
              </a:rPr>
              <a:t>Forsman</a:t>
            </a:r>
            <a:r>
              <a:rPr lang="nb-NO" sz="1200" b="0" i="0" u="none" strike="noStrike" baseline="0" dirty="0">
                <a:latin typeface="CMR10"/>
              </a:rPr>
              <a:t>, Sigurd Skogestad</a:t>
            </a:r>
            <a:r>
              <a:rPr lang="nb-NO" sz="1200" b="0" i="0" u="none" strike="noStrike" baseline="0" dirty="0">
                <a:latin typeface="CMR7"/>
              </a:rPr>
              <a:t> ,»</a:t>
            </a:r>
            <a:r>
              <a:rPr lang="en-US" sz="1200" b="0" i="0" u="none" strike="noStrike" baseline="0" dirty="0">
                <a:latin typeface="CMR12"/>
              </a:rPr>
              <a:t>Bidirectional inventory control with optimal use of</a:t>
            </a:r>
          </a:p>
          <a:p>
            <a:pPr algn="l"/>
            <a:r>
              <a:rPr lang="nb-NO" sz="1200" b="0" i="0" u="none" strike="noStrike" baseline="0" dirty="0" err="1">
                <a:latin typeface="CMR12"/>
              </a:rPr>
              <a:t>intermediate</a:t>
            </a:r>
            <a:r>
              <a:rPr lang="nb-NO" sz="1200" b="0" i="0" u="none" strike="noStrike" baseline="0" dirty="0">
                <a:latin typeface="CMR12"/>
              </a:rPr>
              <a:t> </a:t>
            </a:r>
            <a:r>
              <a:rPr lang="nb-NO" sz="1200" b="0" i="0" u="none" strike="noStrike" baseline="0" dirty="0" err="1">
                <a:latin typeface="CMR12"/>
              </a:rPr>
              <a:t>storage</a:t>
            </a:r>
            <a:r>
              <a:rPr lang="nb-NO" sz="1200" b="0" i="0" u="none" strike="noStrike" baseline="0" dirty="0">
                <a:latin typeface="CMR12"/>
              </a:rPr>
              <a:t>», Computers and chemical engineering, 2022</a:t>
            </a:r>
          </a:p>
          <a:p>
            <a:pPr algn="l"/>
            <a:r>
              <a:rPr lang="nb-NO" sz="1800" b="0" i="0" u="none" strike="noStrike" baseline="0" dirty="0">
                <a:latin typeface="CMR7"/>
              </a:rPr>
              <a:t>,</a:t>
            </a:r>
            <a:endParaRPr lang="nb-NO" dirty="0"/>
          </a:p>
        </p:txBody>
      </p:sp>
      <p:pic>
        <p:nvPicPr>
          <p:cNvPr id="4" name="Picture 3">
            <a:extLst>
              <a:ext uri="{FF2B5EF4-FFF2-40B4-BE49-F238E27FC236}">
                <a16:creationId xmlns:a16="http://schemas.microsoft.com/office/drawing/2014/main" id="{22C38AD7-8396-3409-AAFE-B50C3DB8EF90}"/>
              </a:ext>
            </a:extLst>
          </p:cNvPr>
          <p:cNvPicPr>
            <a:picLocks noChangeAspect="1"/>
          </p:cNvPicPr>
          <p:nvPr/>
        </p:nvPicPr>
        <p:blipFill>
          <a:blip r:embed="rId4"/>
          <a:stretch>
            <a:fillRect/>
          </a:stretch>
        </p:blipFill>
        <p:spPr>
          <a:xfrm>
            <a:off x="8080384" y="5356698"/>
            <a:ext cx="2345701" cy="1456680"/>
          </a:xfrm>
          <a:prstGeom prst="rect">
            <a:avLst/>
          </a:prstGeom>
        </p:spPr>
      </p:pic>
      <p:sp>
        <p:nvSpPr>
          <p:cNvPr id="12" name="Title 1">
            <a:extLst>
              <a:ext uri="{FF2B5EF4-FFF2-40B4-BE49-F238E27FC236}">
                <a16:creationId xmlns:a16="http://schemas.microsoft.com/office/drawing/2014/main" id="{A3C8EB4B-8EEB-1436-6019-C71747928B7D}"/>
              </a:ext>
            </a:extLst>
          </p:cNvPr>
          <p:cNvSpPr>
            <a:spLocks noGrp="1"/>
          </p:cNvSpPr>
          <p:nvPr>
            <p:ph type="title"/>
          </p:nvPr>
        </p:nvSpPr>
        <p:spPr>
          <a:xfrm>
            <a:off x="609600" y="274638"/>
            <a:ext cx="10972800" cy="1143000"/>
          </a:xfrm>
        </p:spPr>
        <p:txBody>
          <a:bodyPr/>
          <a:lstStyle/>
          <a:p>
            <a:r>
              <a:rPr lang="nb-NO" dirty="0" err="1"/>
              <a:t>Generalization</a:t>
            </a:r>
            <a:r>
              <a:rPr lang="nb-NO" dirty="0"/>
              <a:t> of </a:t>
            </a:r>
            <a:r>
              <a:rPr lang="nb-NO" dirty="0" err="1"/>
              <a:t>bidirectional</a:t>
            </a:r>
            <a:r>
              <a:rPr lang="nb-NO" dirty="0"/>
              <a:t> inventory control</a:t>
            </a:r>
          </a:p>
        </p:txBody>
      </p:sp>
      <p:sp>
        <p:nvSpPr>
          <p:cNvPr id="13" name="TextBox 12">
            <a:extLst>
              <a:ext uri="{FF2B5EF4-FFF2-40B4-BE49-F238E27FC236}">
                <a16:creationId xmlns:a16="http://schemas.microsoft.com/office/drawing/2014/main" id="{57CF3CB2-1511-A71E-34EB-AAA9D9CE8C79}"/>
              </a:ext>
            </a:extLst>
          </p:cNvPr>
          <p:cNvSpPr txBox="1"/>
          <p:nvPr/>
        </p:nvSpPr>
        <p:spPr>
          <a:xfrm>
            <a:off x="190657" y="2667154"/>
            <a:ext cx="1225015" cy="1046440"/>
          </a:xfrm>
          <a:prstGeom prst="rect">
            <a:avLst/>
          </a:prstGeom>
          <a:noFill/>
        </p:spPr>
        <p:txBody>
          <a:bodyPr wrap="none" rtlCol="0">
            <a:spAutoFit/>
          </a:bodyPr>
          <a:lstStyle/>
          <a:p>
            <a:r>
              <a:rPr lang="nb-NO" sz="2000" i="1" dirty="0">
                <a:latin typeface="+mj-lt"/>
              </a:rPr>
              <a:t>Max </a:t>
            </a:r>
            <a:r>
              <a:rPr lang="nb-NO" sz="2000" i="1" dirty="0" err="1">
                <a:latin typeface="+mj-lt"/>
              </a:rPr>
              <a:t>flow</a:t>
            </a:r>
            <a:r>
              <a:rPr lang="nb-NO" sz="2000" i="1" dirty="0">
                <a:latin typeface="+mj-lt"/>
              </a:rPr>
              <a:t>:</a:t>
            </a:r>
          </a:p>
          <a:p>
            <a:r>
              <a:rPr lang="nb-NO" sz="2400" i="1" dirty="0" err="1">
                <a:latin typeface="+mj-lt"/>
              </a:rPr>
              <a:t>F</a:t>
            </a:r>
            <a:r>
              <a:rPr lang="nb-NO" sz="2400" i="1" baseline="30000" dirty="0" err="1">
                <a:latin typeface="+mj-lt"/>
              </a:rPr>
              <a:t>s</a:t>
            </a:r>
            <a:r>
              <a:rPr lang="nb-NO" sz="2400" i="1" dirty="0">
                <a:latin typeface="+mj-lt"/>
              </a:rPr>
              <a:t>=∞</a:t>
            </a:r>
            <a:endParaRPr lang="nb-NO" sz="2400" b="0" i="1" dirty="0">
              <a:latin typeface="+mj-lt"/>
            </a:endParaRPr>
          </a:p>
          <a:p>
            <a:endParaRPr lang="nb-NO" dirty="0"/>
          </a:p>
        </p:txBody>
      </p:sp>
    </p:spTree>
    <p:extLst>
      <p:ext uri="{BB962C8B-B14F-4D97-AF65-F5344CB8AC3E}">
        <p14:creationId xmlns:p14="http://schemas.microsoft.com/office/powerpoint/2010/main" val="753532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63C8F9-ECB3-45E0-A60C-4B8ED46FA65E}"/>
              </a:ext>
            </a:extLst>
          </p:cNvPr>
          <p:cNvPicPr>
            <a:picLocks noChangeAspect="1"/>
          </p:cNvPicPr>
          <p:nvPr/>
        </p:nvPicPr>
        <p:blipFill>
          <a:blip r:embed="rId2"/>
          <a:stretch>
            <a:fillRect/>
          </a:stretch>
        </p:blipFill>
        <p:spPr>
          <a:xfrm>
            <a:off x="1795549" y="198581"/>
            <a:ext cx="8168112" cy="2396069"/>
          </a:xfrm>
          <a:prstGeom prst="rect">
            <a:avLst/>
          </a:prstGeom>
        </p:spPr>
      </p:pic>
      <p:cxnSp>
        <p:nvCxnSpPr>
          <p:cNvPr id="3" name="Connector: Curved 2">
            <a:extLst>
              <a:ext uri="{FF2B5EF4-FFF2-40B4-BE49-F238E27FC236}">
                <a16:creationId xmlns:a16="http://schemas.microsoft.com/office/drawing/2014/main" id="{7D5A1C67-4220-4D1D-B240-33E1C4D87B98}"/>
              </a:ext>
            </a:extLst>
          </p:cNvPr>
          <p:cNvCxnSpPr>
            <a:cxnSpLocks/>
          </p:cNvCxnSpPr>
          <p:nvPr/>
        </p:nvCxnSpPr>
        <p:spPr>
          <a:xfrm>
            <a:off x="3238257" y="1671546"/>
            <a:ext cx="646487" cy="12700"/>
          </a:xfrm>
          <a:prstGeom prst="curvedConnector3">
            <a:avLst/>
          </a:prstGeom>
          <a:ln>
            <a:solidFill>
              <a:srgbClr val="F07EE2"/>
            </a:solidFill>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710B152C-62EA-4B4D-9FB6-B70B9FD53C0F}"/>
              </a:ext>
            </a:extLst>
          </p:cNvPr>
          <p:cNvCxnSpPr>
            <a:cxnSpLocks/>
          </p:cNvCxnSpPr>
          <p:nvPr/>
        </p:nvCxnSpPr>
        <p:spPr>
          <a:xfrm>
            <a:off x="5627151" y="1658846"/>
            <a:ext cx="646487" cy="12700"/>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0" name="Connector: Curved 9">
            <a:extLst>
              <a:ext uri="{FF2B5EF4-FFF2-40B4-BE49-F238E27FC236}">
                <a16:creationId xmlns:a16="http://schemas.microsoft.com/office/drawing/2014/main" id="{57DDA130-4953-43AF-869D-E9792C549715}"/>
              </a:ext>
            </a:extLst>
          </p:cNvPr>
          <p:cNvCxnSpPr>
            <a:cxnSpLocks/>
          </p:cNvCxnSpPr>
          <p:nvPr/>
        </p:nvCxnSpPr>
        <p:spPr>
          <a:xfrm>
            <a:off x="7969452" y="1652496"/>
            <a:ext cx="646487" cy="12700"/>
          </a:xfrm>
          <a:prstGeom prst="curvedConnector3">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63CC0C9-B72D-4804-A4D8-BCB432304F53}"/>
              </a:ext>
            </a:extLst>
          </p:cNvPr>
          <p:cNvSpPr txBox="1"/>
          <p:nvPr/>
        </p:nvSpPr>
        <p:spPr>
          <a:xfrm>
            <a:off x="2442949" y="1952866"/>
            <a:ext cx="601447" cy="369332"/>
          </a:xfrm>
          <a:prstGeom prst="rect">
            <a:avLst/>
          </a:prstGeom>
          <a:noFill/>
        </p:spPr>
        <p:txBody>
          <a:bodyPr wrap="none" rtlCol="0">
            <a:spAutoFit/>
          </a:bodyPr>
          <a:lstStyle/>
          <a:p>
            <a:r>
              <a:rPr lang="nb-NO" dirty="0">
                <a:solidFill>
                  <a:srgbClr val="F07EE2"/>
                </a:solidFill>
              </a:rPr>
              <a:t>F</a:t>
            </a:r>
            <a:r>
              <a:rPr lang="nb-NO" baseline="-25000" dirty="0">
                <a:solidFill>
                  <a:srgbClr val="F07EE2"/>
                </a:solidFill>
              </a:rPr>
              <a:t>0</a:t>
            </a:r>
            <a:r>
              <a:rPr lang="nb-NO" dirty="0">
                <a:solidFill>
                  <a:srgbClr val="F07EE2"/>
                </a:solidFill>
              </a:rPr>
              <a:t>=1</a:t>
            </a:r>
            <a:endParaRPr lang="nb-NO" baseline="-25000" dirty="0">
              <a:solidFill>
                <a:srgbClr val="F07EE2"/>
              </a:solidFill>
            </a:endParaRPr>
          </a:p>
        </p:txBody>
      </p:sp>
      <p:sp>
        <p:nvSpPr>
          <p:cNvPr id="12" name="TextBox 11">
            <a:extLst>
              <a:ext uri="{FF2B5EF4-FFF2-40B4-BE49-F238E27FC236}">
                <a16:creationId xmlns:a16="http://schemas.microsoft.com/office/drawing/2014/main" id="{9E62F6F9-38C4-431B-ACE0-D33DBCC93639}"/>
              </a:ext>
            </a:extLst>
          </p:cNvPr>
          <p:cNvSpPr txBox="1"/>
          <p:nvPr/>
        </p:nvSpPr>
        <p:spPr>
          <a:xfrm>
            <a:off x="6904504" y="1963201"/>
            <a:ext cx="601447" cy="369332"/>
          </a:xfrm>
          <a:prstGeom prst="rect">
            <a:avLst/>
          </a:prstGeom>
          <a:noFill/>
        </p:spPr>
        <p:txBody>
          <a:bodyPr wrap="none" rtlCol="0">
            <a:spAutoFit/>
          </a:bodyPr>
          <a:lstStyle/>
          <a:p>
            <a:r>
              <a:rPr lang="nb-NO" dirty="0">
                <a:solidFill>
                  <a:schemeClr val="accent3">
                    <a:lumMod val="75000"/>
                  </a:schemeClr>
                </a:solidFill>
              </a:rPr>
              <a:t>F</a:t>
            </a:r>
            <a:r>
              <a:rPr lang="nb-NO" baseline="-25000" dirty="0">
                <a:solidFill>
                  <a:schemeClr val="accent3">
                    <a:lumMod val="75000"/>
                  </a:schemeClr>
                </a:solidFill>
              </a:rPr>
              <a:t>2</a:t>
            </a:r>
            <a:r>
              <a:rPr lang="nb-NO" dirty="0">
                <a:solidFill>
                  <a:schemeClr val="accent3">
                    <a:lumMod val="75000"/>
                  </a:schemeClr>
                </a:solidFill>
              </a:rPr>
              <a:t>=1</a:t>
            </a:r>
            <a:endParaRPr lang="nb-NO" baseline="-25000" dirty="0">
              <a:solidFill>
                <a:schemeClr val="accent3">
                  <a:lumMod val="75000"/>
                </a:schemeClr>
              </a:solidFill>
            </a:endParaRPr>
          </a:p>
        </p:txBody>
      </p:sp>
      <p:sp>
        <p:nvSpPr>
          <p:cNvPr id="14" name="TextBox 13">
            <a:extLst>
              <a:ext uri="{FF2B5EF4-FFF2-40B4-BE49-F238E27FC236}">
                <a16:creationId xmlns:a16="http://schemas.microsoft.com/office/drawing/2014/main" id="{434BBF92-3285-4249-91F2-FB2B28199476}"/>
              </a:ext>
            </a:extLst>
          </p:cNvPr>
          <p:cNvSpPr txBox="1"/>
          <p:nvPr/>
        </p:nvSpPr>
        <p:spPr>
          <a:xfrm>
            <a:off x="9112155" y="1937723"/>
            <a:ext cx="601447" cy="369332"/>
          </a:xfrm>
          <a:prstGeom prst="rect">
            <a:avLst/>
          </a:prstGeom>
          <a:noFill/>
        </p:spPr>
        <p:txBody>
          <a:bodyPr wrap="none" rtlCol="0">
            <a:spAutoFit/>
          </a:bodyPr>
          <a:lstStyle/>
          <a:p>
            <a:r>
              <a:rPr lang="nb-NO" dirty="0">
                <a:solidFill>
                  <a:schemeClr val="accent4">
                    <a:lumMod val="75000"/>
                  </a:schemeClr>
                </a:solidFill>
              </a:rPr>
              <a:t>F</a:t>
            </a:r>
            <a:r>
              <a:rPr lang="nb-NO" baseline="-25000" dirty="0">
                <a:solidFill>
                  <a:schemeClr val="accent4">
                    <a:lumMod val="75000"/>
                  </a:schemeClr>
                </a:solidFill>
              </a:rPr>
              <a:t>3</a:t>
            </a:r>
            <a:r>
              <a:rPr lang="nb-NO" dirty="0">
                <a:solidFill>
                  <a:schemeClr val="accent4">
                    <a:lumMod val="75000"/>
                  </a:schemeClr>
                </a:solidFill>
              </a:rPr>
              <a:t>=1</a:t>
            </a:r>
            <a:endParaRPr lang="nb-NO" baseline="-25000" dirty="0">
              <a:solidFill>
                <a:schemeClr val="accent4">
                  <a:lumMod val="75000"/>
                </a:schemeClr>
              </a:solidFill>
            </a:endParaRPr>
          </a:p>
        </p:txBody>
      </p:sp>
      <p:sp>
        <p:nvSpPr>
          <p:cNvPr id="15" name="TextBox 14">
            <a:extLst>
              <a:ext uri="{FF2B5EF4-FFF2-40B4-BE49-F238E27FC236}">
                <a16:creationId xmlns:a16="http://schemas.microsoft.com/office/drawing/2014/main" id="{C0FD1CC0-6566-40E2-93A2-2DF74B3B18C8}"/>
              </a:ext>
            </a:extLst>
          </p:cNvPr>
          <p:cNvSpPr txBox="1"/>
          <p:nvPr/>
        </p:nvSpPr>
        <p:spPr>
          <a:xfrm>
            <a:off x="4565420" y="1968019"/>
            <a:ext cx="601447" cy="369332"/>
          </a:xfrm>
          <a:prstGeom prst="rect">
            <a:avLst/>
          </a:prstGeom>
          <a:noFill/>
        </p:spPr>
        <p:txBody>
          <a:bodyPr wrap="none" rtlCol="0">
            <a:spAutoFit/>
          </a:bodyPr>
          <a:lstStyle/>
          <a:p>
            <a:r>
              <a:rPr lang="nb-NO" dirty="0">
                <a:solidFill>
                  <a:schemeClr val="accent1"/>
                </a:solidFill>
              </a:rPr>
              <a:t>F</a:t>
            </a:r>
            <a:r>
              <a:rPr lang="nb-NO" baseline="-25000" dirty="0">
                <a:solidFill>
                  <a:schemeClr val="accent1"/>
                </a:solidFill>
              </a:rPr>
              <a:t>1</a:t>
            </a:r>
            <a:r>
              <a:rPr lang="nb-NO" dirty="0">
                <a:solidFill>
                  <a:schemeClr val="accent1"/>
                </a:solidFill>
              </a:rPr>
              <a:t>=1</a:t>
            </a:r>
            <a:endParaRPr lang="nb-NO" baseline="-25000" dirty="0">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67" name="Ink 66">
                <a:extLst>
                  <a:ext uri="{FF2B5EF4-FFF2-40B4-BE49-F238E27FC236}">
                    <a16:creationId xmlns:a16="http://schemas.microsoft.com/office/drawing/2014/main" id="{A8C2D533-C045-4892-867D-0CFEF585EECF}"/>
                  </a:ext>
                </a:extLst>
              </p14:cNvPr>
              <p14:cNvContentPartPr/>
              <p14:nvPr/>
            </p14:nvContentPartPr>
            <p14:xfrm>
              <a:off x="2648556" y="1111735"/>
              <a:ext cx="699614" cy="566368"/>
            </p14:xfrm>
          </p:contentPart>
        </mc:Choice>
        <mc:Fallback xmlns="">
          <p:pic>
            <p:nvPicPr>
              <p:cNvPr id="67" name="Ink 66">
                <a:extLst>
                  <a:ext uri="{FF2B5EF4-FFF2-40B4-BE49-F238E27FC236}">
                    <a16:creationId xmlns:a16="http://schemas.microsoft.com/office/drawing/2014/main" id="{A8C2D533-C045-4892-867D-0CFEF585EECF}"/>
                  </a:ext>
                </a:extLst>
              </p:cNvPr>
              <p:cNvPicPr/>
              <p:nvPr/>
            </p:nvPicPr>
            <p:blipFill>
              <a:blip r:embed="rId4"/>
              <a:stretch>
                <a:fillRect/>
              </a:stretch>
            </p:blipFill>
            <p:spPr>
              <a:xfrm>
                <a:off x="2639919" y="1102734"/>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8" name="Ink 67">
                <a:extLst>
                  <a:ext uri="{FF2B5EF4-FFF2-40B4-BE49-F238E27FC236}">
                    <a16:creationId xmlns:a16="http://schemas.microsoft.com/office/drawing/2014/main" id="{104D09A1-418F-4570-A633-6DF52812C78D}"/>
                  </a:ext>
                </a:extLst>
              </p14:cNvPr>
              <p14:cNvContentPartPr/>
              <p14:nvPr/>
            </p14:nvContentPartPr>
            <p14:xfrm>
              <a:off x="4862174" y="1086423"/>
              <a:ext cx="699614" cy="566368"/>
            </p14:xfrm>
          </p:contentPart>
        </mc:Choice>
        <mc:Fallback xmlns="">
          <p:pic>
            <p:nvPicPr>
              <p:cNvPr id="68" name="Ink 67">
                <a:extLst>
                  <a:ext uri="{FF2B5EF4-FFF2-40B4-BE49-F238E27FC236}">
                    <a16:creationId xmlns:a16="http://schemas.microsoft.com/office/drawing/2014/main" id="{104D09A1-418F-4570-A633-6DF52812C78D}"/>
                  </a:ext>
                </a:extLst>
              </p:cNvPr>
              <p:cNvPicPr/>
              <p:nvPr/>
            </p:nvPicPr>
            <p:blipFill>
              <a:blip r:embed="rId6"/>
              <a:stretch>
                <a:fillRect/>
              </a:stretch>
            </p:blipFill>
            <p:spPr>
              <a:xfrm>
                <a:off x="4853537" y="1077422"/>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9" name="Ink 68">
                <a:extLst>
                  <a:ext uri="{FF2B5EF4-FFF2-40B4-BE49-F238E27FC236}">
                    <a16:creationId xmlns:a16="http://schemas.microsoft.com/office/drawing/2014/main" id="{3D1B8AB1-722D-48FB-8158-6A69F3F69F5D}"/>
                  </a:ext>
                </a:extLst>
              </p14:cNvPr>
              <p14:cNvContentPartPr/>
              <p14:nvPr/>
            </p14:nvContentPartPr>
            <p14:xfrm>
              <a:off x="7238831" y="1133351"/>
              <a:ext cx="699614" cy="566368"/>
            </p14:xfrm>
          </p:contentPart>
        </mc:Choice>
        <mc:Fallback xmlns="">
          <p:pic>
            <p:nvPicPr>
              <p:cNvPr id="69" name="Ink 68">
                <a:extLst>
                  <a:ext uri="{FF2B5EF4-FFF2-40B4-BE49-F238E27FC236}">
                    <a16:creationId xmlns:a16="http://schemas.microsoft.com/office/drawing/2014/main" id="{3D1B8AB1-722D-48FB-8158-6A69F3F69F5D}"/>
                  </a:ext>
                </a:extLst>
              </p:cNvPr>
              <p:cNvPicPr/>
              <p:nvPr/>
            </p:nvPicPr>
            <p:blipFill>
              <a:blip r:embed="rId8"/>
              <a:stretch>
                <a:fillRect/>
              </a:stretch>
            </p:blipFill>
            <p:spPr>
              <a:xfrm>
                <a:off x="7230194" y="1124350"/>
                <a:ext cx="717248" cy="584011"/>
              </a:xfrm>
              <a:prstGeom prst="rect">
                <a:avLst/>
              </a:prstGeom>
            </p:spPr>
          </p:pic>
        </mc:Fallback>
      </mc:AlternateContent>
      <p:sp>
        <p:nvSpPr>
          <p:cNvPr id="70" name="Oval 69">
            <a:extLst>
              <a:ext uri="{FF2B5EF4-FFF2-40B4-BE49-F238E27FC236}">
                <a16:creationId xmlns:a16="http://schemas.microsoft.com/office/drawing/2014/main" id="{23DE2C77-B88F-4D9B-A9BD-32CAE93970F2}"/>
              </a:ext>
            </a:extLst>
          </p:cNvPr>
          <p:cNvSpPr/>
          <p:nvPr/>
        </p:nvSpPr>
        <p:spPr>
          <a:xfrm>
            <a:off x="9057563" y="272955"/>
            <a:ext cx="427630" cy="382137"/>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73" name="Straight Connector 72">
            <a:extLst>
              <a:ext uri="{FF2B5EF4-FFF2-40B4-BE49-F238E27FC236}">
                <a16:creationId xmlns:a16="http://schemas.microsoft.com/office/drawing/2014/main" id="{253C1B8D-526A-4E30-8D05-5DE6DEAB6CAF}"/>
              </a:ext>
            </a:extLst>
          </p:cNvPr>
          <p:cNvCxnSpPr/>
          <p:nvPr/>
        </p:nvCxnSpPr>
        <p:spPr>
          <a:xfrm>
            <a:off x="9560257" y="450861"/>
            <a:ext cx="53226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A770274-C8DF-43CD-9910-41B5AFBB7662}"/>
              </a:ext>
            </a:extLst>
          </p:cNvPr>
          <p:cNvSpPr txBox="1"/>
          <p:nvPr/>
        </p:nvSpPr>
        <p:spPr>
          <a:xfrm>
            <a:off x="10028437" y="224402"/>
            <a:ext cx="301686" cy="369332"/>
          </a:xfrm>
          <a:prstGeom prst="rect">
            <a:avLst/>
          </a:prstGeom>
          <a:noFill/>
        </p:spPr>
        <p:txBody>
          <a:bodyPr wrap="none" rtlCol="0">
            <a:spAutoFit/>
          </a:bodyPr>
          <a:lstStyle/>
          <a:p>
            <a:r>
              <a:rPr lang="nb-NO" dirty="0">
                <a:solidFill>
                  <a:srgbClr val="7030A0"/>
                </a:solidFill>
              </a:rPr>
              <a:t>1</a:t>
            </a:r>
          </a:p>
        </p:txBody>
      </p:sp>
      <p:sp>
        <p:nvSpPr>
          <p:cNvPr id="100" name="TextBox 99">
            <a:extLst>
              <a:ext uri="{FF2B5EF4-FFF2-40B4-BE49-F238E27FC236}">
                <a16:creationId xmlns:a16="http://schemas.microsoft.com/office/drawing/2014/main" id="{40131B84-4C6A-48D3-99AF-F43E4F09A2C6}"/>
              </a:ext>
            </a:extLst>
          </p:cNvPr>
          <p:cNvSpPr txBox="1"/>
          <p:nvPr/>
        </p:nvSpPr>
        <p:spPr>
          <a:xfrm>
            <a:off x="7147230" y="328821"/>
            <a:ext cx="428322" cy="307777"/>
          </a:xfrm>
          <a:prstGeom prst="rect">
            <a:avLst/>
          </a:prstGeom>
          <a:noFill/>
        </p:spPr>
        <p:txBody>
          <a:bodyPr wrap="none" rtlCol="0">
            <a:spAutoFit/>
          </a:bodyPr>
          <a:lstStyle/>
          <a:p>
            <a:r>
              <a:rPr lang="nb-NO" sz="1400" dirty="0"/>
              <a:t>=∞</a:t>
            </a:r>
          </a:p>
        </p:txBody>
      </p:sp>
      <p:sp>
        <p:nvSpPr>
          <p:cNvPr id="101" name="TextBox 100">
            <a:extLst>
              <a:ext uri="{FF2B5EF4-FFF2-40B4-BE49-F238E27FC236}">
                <a16:creationId xmlns:a16="http://schemas.microsoft.com/office/drawing/2014/main" id="{7C40985B-A42C-41D4-9A47-679197308766}"/>
              </a:ext>
            </a:extLst>
          </p:cNvPr>
          <p:cNvSpPr txBox="1"/>
          <p:nvPr/>
        </p:nvSpPr>
        <p:spPr>
          <a:xfrm>
            <a:off x="2662550" y="328821"/>
            <a:ext cx="428322" cy="307777"/>
          </a:xfrm>
          <a:prstGeom prst="rect">
            <a:avLst/>
          </a:prstGeom>
          <a:noFill/>
        </p:spPr>
        <p:txBody>
          <a:bodyPr wrap="none" rtlCol="0">
            <a:spAutoFit/>
          </a:bodyPr>
          <a:lstStyle/>
          <a:p>
            <a:r>
              <a:rPr lang="nb-NO" sz="1400" dirty="0"/>
              <a:t>=∞</a:t>
            </a:r>
          </a:p>
        </p:txBody>
      </p:sp>
      <p:sp>
        <p:nvSpPr>
          <p:cNvPr id="102" name="TextBox 101">
            <a:extLst>
              <a:ext uri="{FF2B5EF4-FFF2-40B4-BE49-F238E27FC236}">
                <a16:creationId xmlns:a16="http://schemas.microsoft.com/office/drawing/2014/main" id="{EA212A42-7C9D-47B7-B7DD-2A7F50C2CC03}"/>
              </a:ext>
            </a:extLst>
          </p:cNvPr>
          <p:cNvSpPr txBox="1"/>
          <p:nvPr/>
        </p:nvSpPr>
        <p:spPr>
          <a:xfrm>
            <a:off x="4772362" y="334153"/>
            <a:ext cx="428322" cy="307777"/>
          </a:xfrm>
          <a:prstGeom prst="rect">
            <a:avLst/>
          </a:prstGeom>
          <a:noFill/>
        </p:spPr>
        <p:txBody>
          <a:bodyPr wrap="none" rtlCol="0">
            <a:spAutoFit/>
          </a:bodyPr>
          <a:lstStyle/>
          <a:p>
            <a:r>
              <a:rPr lang="nb-NO" sz="1400" dirty="0"/>
              <a:t>=∞</a:t>
            </a:r>
          </a:p>
        </p:txBody>
      </p:sp>
    </p:spTree>
    <p:extLst>
      <p:ext uri="{BB962C8B-B14F-4D97-AF65-F5344CB8AC3E}">
        <p14:creationId xmlns:p14="http://schemas.microsoft.com/office/powerpoint/2010/main" val="110367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63C8F9-ECB3-45E0-A60C-4B8ED46FA65E}"/>
              </a:ext>
            </a:extLst>
          </p:cNvPr>
          <p:cNvPicPr>
            <a:picLocks noChangeAspect="1"/>
          </p:cNvPicPr>
          <p:nvPr/>
        </p:nvPicPr>
        <p:blipFill>
          <a:blip r:embed="rId2"/>
          <a:stretch>
            <a:fillRect/>
          </a:stretch>
        </p:blipFill>
        <p:spPr>
          <a:xfrm>
            <a:off x="1795549" y="198581"/>
            <a:ext cx="8168112" cy="2396069"/>
          </a:xfrm>
          <a:prstGeom prst="rect">
            <a:avLst/>
          </a:prstGeom>
        </p:spPr>
      </p:pic>
      <p:cxnSp>
        <p:nvCxnSpPr>
          <p:cNvPr id="3" name="Connector: Curved 2">
            <a:extLst>
              <a:ext uri="{FF2B5EF4-FFF2-40B4-BE49-F238E27FC236}">
                <a16:creationId xmlns:a16="http://schemas.microsoft.com/office/drawing/2014/main" id="{7D5A1C67-4220-4D1D-B240-33E1C4D87B98}"/>
              </a:ext>
            </a:extLst>
          </p:cNvPr>
          <p:cNvCxnSpPr>
            <a:cxnSpLocks/>
          </p:cNvCxnSpPr>
          <p:nvPr/>
        </p:nvCxnSpPr>
        <p:spPr>
          <a:xfrm>
            <a:off x="3238257" y="1671546"/>
            <a:ext cx="646487" cy="12700"/>
          </a:xfrm>
          <a:prstGeom prst="curvedConnector3">
            <a:avLst/>
          </a:prstGeom>
          <a:ln>
            <a:solidFill>
              <a:srgbClr val="F07EE2"/>
            </a:solidFill>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710B152C-62EA-4B4D-9FB6-B70B9FD53C0F}"/>
              </a:ext>
            </a:extLst>
          </p:cNvPr>
          <p:cNvCxnSpPr>
            <a:cxnSpLocks/>
          </p:cNvCxnSpPr>
          <p:nvPr/>
        </p:nvCxnSpPr>
        <p:spPr>
          <a:xfrm>
            <a:off x="5627151" y="1658846"/>
            <a:ext cx="646487" cy="12700"/>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0" name="Connector: Curved 9">
            <a:extLst>
              <a:ext uri="{FF2B5EF4-FFF2-40B4-BE49-F238E27FC236}">
                <a16:creationId xmlns:a16="http://schemas.microsoft.com/office/drawing/2014/main" id="{57DDA130-4953-43AF-869D-E9792C549715}"/>
              </a:ext>
            </a:extLst>
          </p:cNvPr>
          <p:cNvCxnSpPr>
            <a:cxnSpLocks/>
          </p:cNvCxnSpPr>
          <p:nvPr/>
        </p:nvCxnSpPr>
        <p:spPr>
          <a:xfrm>
            <a:off x="7969452" y="1652496"/>
            <a:ext cx="646487" cy="12700"/>
          </a:xfrm>
          <a:prstGeom prst="curvedConnector3">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63CC0C9-B72D-4804-A4D8-BCB432304F53}"/>
              </a:ext>
            </a:extLst>
          </p:cNvPr>
          <p:cNvSpPr txBox="1"/>
          <p:nvPr/>
        </p:nvSpPr>
        <p:spPr>
          <a:xfrm>
            <a:off x="2442949" y="1952866"/>
            <a:ext cx="601447" cy="369332"/>
          </a:xfrm>
          <a:prstGeom prst="rect">
            <a:avLst/>
          </a:prstGeom>
          <a:noFill/>
        </p:spPr>
        <p:txBody>
          <a:bodyPr wrap="none" rtlCol="0">
            <a:spAutoFit/>
          </a:bodyPr>
          <a:lstStyle/>
          <a:p>
            <a:r>
              <a:rPr lang="nb-NO" dirty="0">
                <a:solidFill>
                  <a:srgbClr val="F07EE2"/>
                </a:solidFill>
              </a:rPr>
              <a:t>F</a:t>
            </a:r>
            <a:r>
              <a:rPr lang="nb-NO" baseline="-25000" dirty="0">
                <a:solidFill>
                  <a:srgbClr val="F07EE2"/>
                </a:solidFill>
              </a:rPr>
              <a:t>0</a:t>
            </a:r>
            <a:r>
              <a:rPr lang="nb-NO" dirty="0">
                <a:solidFill>
                  <a:srgbClr val="F07EE2"/>
                </a:solidFill>
              </a:rPr>
              <a:t>=1</a:t>
            </a:r>
            <a:endParaRPr lang="nb-NO" baseline="-25000" dirty="0">
              <a:solidFill>
                <a:srgbClr val="F07EE2"/>
              </a:solidFill>
            </a:endParaRPr>
          </a:p>
        </p:txBody>
      </p:sp>
      <p:sp>
        <p:nvSpPr>
          <p:cNvPr id="12" name="TextBox 11">
            <a:extLst>
              <a:ext uri="{FF2B5EF4-FFF2-40B4-BE49-F238E27FC236}">
                <a16:creationId xmlns:a16="http://schemas.microsoft.com/office/drawing/2014/main" id="{9E62F6F9-38C4-431B-ACE0-D33DBCC93639}"/>
              </a:ext>
            </a:extLst>
          </p:cNvPr>
          <p:cNvSpPr txBox="1"/>
          <p:nvPr/>
        </p:nvSpPr>
        <p:spPr>
          <a:xfrm>
            <a:off x="6904504" y="1963201"/>
            <a:ext cx="601447" cy="369332"/>
          </a:xfrm>
          <a:prstGeom prst="rect">
            <a:avLst/>
          </a:prstGeom>
          <a:noFill/>
        </p:spPr>
        <p:txBody>
          <a:bodyPr wrap="none" rtlCol="0">
            <a:spAutoFit/>
          </a:bodyPr>
          <a:lstStyle/>
          <a:p>
            <a:r>
              <a:rPr lang="nb-NO" dirty="0">
                <a:solidFill>
                  <a:schemeClr val="accent3">
                    <a:lumMod val="75000"/>
                  </a:schemeClr>
                </a:solidFill>
              </a:rPr>
              <a:t>F</a:t>
            </a:r>
            <a:r>
              <a:rPr lang="nb-NO" baseline="-25000" dirty="0">
                <a:solidFill>
                  <a:schemeClr val="accent3">
                    <a:lumMod val="75000"/>
                  </a:schemeClr>
                </a:solidFill>
              </a:rPr>
              <a:t>2</a:t>
            </a:r>
            <a:r>
              <a:rPr lang="nb-NO" dirty="0">
                <a:solidFill>
                  <a:schemeClr val="accent3">
                    <a:lumMod val="75000"/>
                  </a:schemeClr>
                </a:solidFill>
              </a:rPr>
              <a:t>=1</a:t>
            </a:r>
            <a:endParaRPr lang="nb-NO" baseline="-25000" dirty="0">
              <a:solidFill>
                <a:schemeClr val="accent3">
                  <a:lumMod val="75000"/>
                </a:schemeClr>
              </a:solidFill>
            </a:endParaRPr>
          </a:p>
        </p:txBody>
      </p:sp>
      <p:sp>
        <p:nvSpPr>
          <p:cNvPr id="14" name="TextBox 13">
            <a:extLst>
              <a:ext uri="{FF2B5EF4-FFF2-40B4-BE49-F238E27FC236}">
                <a16:creationId xmlns:a16="http://schemas.microsoft.com/office/drawing/2014/main" id="{434BBF92-3285-4249-91F2-FB2B28199476}"/>
              </a:ext>
            </a:extLst>
          </p:cNvPr>
          <p:cNvSpPr txBox="1"/>
          <p:nvPr/>
        </p:nvSpPr>
        <p:spPr>
          <a:xfrm>
            <a:off x="9112155" y="1937723"/>
            <a:ext cx="601447" cy="369332"/>
          </a:xfrm>
          <a:prstGeom prst="rect">
            <a:avLst/>
          </a:prstGeom>
          <a:noFill/>
        </p:spPr>
        <p:txBody>
          <a:bodyPr wrap="none" rtlCol="0">
            <a:spAutoFit/>
          </a:bodyPr>
          <a:lstStyle/>
          <a:p>
            <a:r>
              <a:rPr lang="nb-NO" dirty="0">
                <a:solidFill>
                  <a:schemeClr val="accent4">
                    <a:lumMod val="75000"/>
                  </a:schemeClr>
                </a:solidFill>
              </a:rPr>
              <a:t>F</a:t>
            </a:r>
            <a:r>
              <a:rPr lang="nb-NO" baseline="-25000" dirty="0">
                <a:solidFill>
                  <a:schemeClr val="accent4">
                    <a:lumMod val="75000"/>
                  </a:schemeClr>
                </a:solidFill>
              </a:rPr>
              <a:t>3</a:t>
            </a:r>
            <a:r>
              <a:rPr lang="nb-NO" dirty="0">
                <a:solidFill>
                  <a:schemeClr val="accent4">
                    <a:lumMod val="75000"/>
                  </a:schemeClr>
                </a:solidFill>
              </a:rPr>
              <a:t>=1</a:t>
            </a:r>
            <a:endParaRPr lang="nb-NO" baseline="-25000" dirty="0">
              <a:solidFill>
                <a:schemeClr val="accent4">
                  <a:lumMod val="75000"/>
                </a:schemeClr>
              </a:solidFill>
            </a:endParaRPr>
          </a:p>
        </p:txBody>
      </p:sp>
      <p:sp>
        <p:nvSpPr>
          <p:cNvPr id="15" name="TextBox 14">
            <a:extLst>
              <a:ext uri="{FF2B5EF4-FFF2-40B4-BE49-F238E27FC236}">
                <a16:creationId xmlns:a16="http://schemas.microsoft.com/office/drawing/2014/main" id="{C0FD1CC0-6566-40E2-93A2-2DF74B3B18C8}"/>
              </a:ext>
            </a:extLst>
          </p:cNvPr>
          <p:cNvSpPr txBox="1"/>
          <p:nvPr/>
        </p:nvSpPr>
        <p:spPr>
          <a:xfrm>
            <a:off x="4565420" y="1968019"/>
            <a:ext cx="776175" cy="369332"/>
          </a:xfrm>
          <a:prstGeom prst="rect">
            <a:avLst/>
          </a:prstGeom>
          <a:noFill/>
        </p:spPr>
        <p:txBody>
          <a:bodyPr wrap="none" rtlCol="0">
            <a:spAutoFit/>
          </a:bodyPr>
          <a:lstStyle/>
          <a:p>
            <a:r>
              <a:rPr lang="nb-NO" dirty="0">
                <a:solidFill>
                  <a:schemeClr val="accent1"/>
                </a:solidFill>
              </a:rPr>
              <a:t>F</a:t>
            </a:r>
            <a:r>
              <a:rPr lang="nb-NO" baseline="-25000" dirty="0">
                <a:solidFill>
                  <a:schemeClr val="accent1"/>
                </a:solidFill>
              </a:rPr>
              <a:t>1</a:t>
            </a:r>
            <a:r>
              <a:rPr lang="nb-NO" dirty="0">
                <a:solidFill>
                  <a:schemeClr val="accent1"/>
                </a:solidFill>
              </a:rPr>
              <a:t>=0.5</a:t>
            </a:r>
            <a:endParaRPr lang="nb-NO" baseline="-25000" dirty="0">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67" name="Ink 66">
                <a:extLst>
                  <a:ext uri="{FF2B5EF4-FFF2-40B4-BE49-F238E27FC236}">
                    <a16:creationId xmlns:a16="http://schemas.microsoft.com/office/drawing/2014/main" id="{A8C2D533-C045-4892-867D-0CFEF585EECF}"/>
                  </a:ext>
                </a:extLst>
              </p14:cNvPr>
              <p14:cNvContentPartPr/>
              <p14:nvPr/>
            </p14:nvContentPartPr>
            <p14:xfrm>
              <a:off x="2648556" y="1111735"/>
              <a:ext cx="699614" cy="566368"/>
            </p14:xfrm>
          </p:contentPart>
        </mc:Choice>
        <mc:Fallback xmlns="">
          <p:pic>
            <p:nvPicPr>
              <p:cNvPr id="67" name="Ink 66">
                <a:extLst>
                  <a:ext uri="{FF2B5EF4-FFF2-40B4-BE49-F238E27FC236}">
                    <a16:creationId xmlns:a16="http://schemas.microsoft.com/office/drawing/2014/main" id="{A8C2D533-C045-4892-867D-0CFEF585EECF}"/>
                  </a:ext>
                </a:extLst>
              </p:cNvPr>
              <p:cNvPicPr/>
              <p:nvPr/>
            </p:nvPicPr>
            <p:blipFill>
              <a:blip r:embed="rId4"/>
              <a:stretch>
                <a:fillRect/>
              </a:stretch>
            </p:blipFill>
            <p:spPr>
              <a:xfrm>
                <a:off x="2639919" y="1102734"/>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8" name="Ink 67">
                <a:extLst>
                  <a:ext uri="{FF2B5EF4-FFF2-40B4-BE49-F238E27FC236}">
                    <a16:creationId xmlns:a16="http://schemas.microsoft.com/office/drawing/2014/main" id="{104D09A1-418F-4570-A633-6DF52812C78D}"/>
                  </a:ext>
                </a:extLst>
              </p14:cNvPr>
              <p14:cNvContentPartPr/>
              <p14:nvPr/>
            </p14:nvContentPartPr>
            <p14:xfrm>
              <a:off x="4862174" y="1086423"/>
              <a:ext cx="699614" cy="566368"/>
            </p14:xfrm>
          </p:contentPart>
        </mc:Choice>
        <mc:Fallback xmlns="">
          <p:pic>
            <p:nvPicPr>
              <p:cNvPr id="68" name="Ink 67">
                <a:extLst>
                  <a:ext uri="{FF2B5EF4-FFF2-40B4-BE49-F238E27FC236}">
                    <a16:creationId xmlns:a16="http://schemas.microsoft.com/office/drawing/2014/main" id="{104D09A1-418F-4570-A633-6DF52812C78D}"/>
                  </a:ext>
                </a:extLst>
              </p:cNvPr>
              <p:cNvPicPr/>
              <p:nvPr/>
            </p:nvPicPr>
            <p:blipFill>
              <a:blip r:embed="rId6"/>
              <a:stretch>
                <a:fillRect/>
              </a:stretch>
            </p:blipFill>
            <p:spPr>
              <a:xfrm>
                <a:off x="4853537" y="1077422"/>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9" name="Ink 68">
                <a:extLst>
                  <a:ext uri="{FF2B5EF4-FFF2-40B4-BE49-F238E27FC236}">
                    <a16:creationId xmlns:a16="http://schemas.microsoft.com/office/drawing/2014/main" id="{3D1B8AB1-722D-48FB-8158-6A69F3F69F5D}"/>
                  </a:ext>
                </a:extLst>
              </p14:cNvPr>
              <p14:cNvContentPartPr/>
              <p14:nvPr/>
            </p14:nvContentPartPr>
            <p14:xfrm>
              <a:off x="7238831" y="1133351"/>
              <a:ext cx="699614" cy="566368"/>
            </p14:xfrm>
          </p:contentPart>
        </mc:Choice>
        <mc:Fallback xmlns="">
          <p:pic>
            <p:nvPicPr>
              <p:cNvPr id="69" name="Ink 68">
                <a:extLst>
                  <a:ext uri="{FF2B5EF4-FFF2-40B4-BE49-F238E27FC236}">
                    <a16:creationId xmlns:a16="http://schemas.microsoft.com/office/drawing/2014/main" id="{3D1B8AB1-722D-48FB-8158-6A69F3F69F5D}"/>
                  </a:ext>
                </a:extLst>
              </p:cNvPr>
              <p:cNvPicPr/>
              <p:nvPr/>
            </p:nvPicPr>
            <p:blipFill>
              <a:blip r:embed="rId8"/>
              <a:stretch>
                <a:fillRect/>
              </a:stretch>
            </p:blipFill>
            <p:spPr>
              <a:xfrm>
                <a:off x="7230194" y="1124350"/>
                <a:ext cx="717248" cy="584011"/>
              </a:xfrm>
              <a:prstGeom prst="rect">
                <a:avLst/>
              </a:prstGeom>
            </p:spPr>
          </p:pic>
        </mc:Fallback>
      </mc:AlternateContent>
      <p:sp>
        <p:nvSpPr>
          <p:cNvPr id="70" name="Oval 69">
            <a:extLst>
              <a:ext uri="{FF2B5EF4-FFF2-40B4-BE49-F238E27FC236}">
                <a16:creationId xmlns:a16="http://schemas.microsoft.com/office/drawing/2014/main" id="{23DE2C77-B88F-4D9B-A9BD-32CAE93970F2}"/>
              </a:ext>
            </a:extLst>
          </p:cNvPr>
          <p:cNvSpPr/>
          <p:nvPr/>
        </p:nvSpPr>
        <p:spPr>
          <a:xfrm>
            <a:off x="9057563" y="272955"/>
            <a:ext cx="427630" cy="382137"/>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73" name="Straight Connector 72">
            <a:extLst>
              <a:ext uri="{FF2B5EF4-FFF2-40B4-BE49-F238E27FC236}">
                <a16:creationId xmlns:a16="http://schemas.microsoft.com/office/drawing/2014/main" id="{253C1B8D-526A-4E30-8D05-5DE6DEAB6CAF}"/>
              </a:ext>
            </a:extLst>
          </p:cNvPr>
          <p:cNvCxnSpPr/>
          <p:nvPr/>
        </p:nvCxnSpPr>
        <p:spPr>
          <a:xfrm>
            <a:off x="9560257" y="450861"/>
            <a:ext cx="53226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A770274-C8DF-43CD-9910-41B5AFBB7662}"/>
              </a:ext>
            </a:extLst>
          </p:cNvPr>
          <p:cNvSpPr txBox="1"/>
          <p:nvPr/>
        </p:nvSpPr>
        <p:spPr>
          <a:xfrm>
            <a:off x="10028437" y="224402"/>
            <a:ext cx="301686" cy="369332"/>
          </a:xfrm>
          <a:prstGeom prst="rect">
            <a:avLst/>
          </a:prstGeom>
          <a:noFill/>
        </p:spPr>
        <p:txBody>
          <a:bodyPr wrap="none" rtlCol="0">
            <a:spAutoFit/>
          </a:bodyPr>
          <a:lstStyle/>
          <a:p>
            <a:r>
              <a:rPr lang="nb-NO" dirty="0">
                <a:solidFill>
                  <a:srgbClr val="7030A0"/>
                </a:solidFill>
              </a:rPr>
              <a:t>1</a:t>
            </a:r>
          </a:p>
        </p:txBody>
      </p:sp>
      <p:grpSp>
        <p:nvGrpSpPr>
          <p:cNvPr id="99" name="Group 98">
            <a:extLst>
              <a:ext uri="{FF2B5EF4-FFF2-40B4-BE49-F238E27FC236}">
                <a16:creationId xmlns:a16="http://schemas.microsoft.com/office/drawing/2014/main" id="{2E71C17B-5D6A-478F-8750-A008A9E25EDC}"/>
              </a:ext>
            </a:extLst>
          </p:cNvPr>
          <p:cNvGrpSpPr/>
          <p:nvPr/>
        </p:nvGrpSpPr>
        <p:grpSpPr>
          <a:xfrm>
            <a:off x="4506802" y="-48232"/>
            <a:ext cx="1179835" cy="690162"/>
            <a:chOff x="4506802" y="-48232"/>
            <a:chExt cx="1179835" cy="690162"/>
          </a:xfrm>
          <a:noFill/>
        </p:grpSpPr>
        <p:sp>
          <p:nvSpPr>
            <p:cNvPr id="71" name="Oval 70">
              <a:extLst>
                <a:ext uri="{FF2B5EF4-FFF2-40B4-BE49-F238E27FC236}">
                  <a16:creationId xmlns:a16="http://schemas.microsoft.com/office/drawing/2014/main" id="{749B46C7-3504-4A89-87F4-AB28E164254B}"/>
                </a:ext>
              </a:extLst>
            </p:cNvPr>
            <p:cNvSpPr/>
            <p:nvPr/>
          </p:nvSpPr>
          <p:spPr>
            <a:xfrm>
              <a:off x="4506802" y="259793"/>
              <a:ext cx="427630" cy="382137"/>
            </a:xfrm>
            <a:prstGeom prst="ellipse">
              <a:avLst/>
            </a:prstGeom>
            <a:grp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8" name="Group 97">
              <a:extLst>
                <a:ext uri="{FF2B5EF4-FFF2-40B4-BE49-F238E27FC236}">
                  <a16:creationId xmlns:a16="http://schemas.microsoft.com/office/drawing/2014/main" id="{7C5FD5B2-857B-4352-9450-F589EC31157B}"/>
                </a:ext>
              </a:extLst>
            </p:cNvPr>
            <p:cNvGrpSpPr/>
            <p:nvPr/>
          </p:nvGrpSpPr>
          <p:grpSpPr>
            <a:xfrm>
              <a:off x="4733023" y="-48232"/>
              <a:ext cx="953614" cy="651297"/>
              <a:chOff x="4733023" y="-48232"/>
              <a:chExt cx="953614" cy="651297"/>
            </a:xfrm>
            <a:grpFill/>
          </p:grpSpPr>
          <p:cxnSp>
            <p:nvCxnSpPr>
              <p:cNvPr id="76" name="Connector: Elbow 75">
                <a:extLst>
                  <a:ext uri="{FF2B5EF4-FFF2-40B4-BE49-F238E27FC236}">
                    <a16:creationId xmlns:a16="http://schemas.microsoft.com/office/drawing/2014/main" id="{CA712B1E-B3E2-4114-9CB9-848704B36424}"/>
                  </a:ext>
                </a:extLst>
              </p:cNvPr>
              <p:cNvCxnSpPr>
                <a:cxnSpLocks/>
              </p:cNvCxnSpPr>
              <p:nvPr/>
            </p:nvCxnSpPr>
            <p:spPr>
              <a:xfrm>
                <a:off x="4733023" y="36613"/>
                <a:ext cx="575956" cy="557121"/>
              </a:xfrm>
              <a:prstGeom prst="bentConnector3">
                <a:avLst/>
              </a:prstGeom>
              <a:grpFill/>
            </p:spPr>
            <p:style>
              <a:lnRef idx="2">
                <a:schemeClr val="accent1"/>
              </a:lnRef>
              <a:fillRef idx="0">
                <a:schemeClr val="accent1"/>
              </a:fillRef>
              <a:effectRef idx="1">
                <a:schemeClr val="accent1"/>
              </a:effectRef>
              <a:fontRef idx="minor">
                <a:schemeClr val="tx1"/>
              </a:fontRef>
            </p:style>
          </p:cxnSp>
          <p:cxnSp>
            <p:nvCxnSpPr>
              <p:cNvPr id="81" name="Connector: Elbow 80">
                <a:extLst>
                  <a:ext uri="{FF2B5EF4-FFF2-40B4-BE49-F238E27FC236}">
                    <a16:creationId xmlns:a16="http://schemas.microsoft.com/office/drawing/2014/main" id="{800FC731-22DA-47FA-BD6C-D40023ABF97D}"/>
                  </a:ext>
                </a:extLst>
              </p:cNvPr>
              <p:cNvCxnSpPr>
                <a:cxnSpLocks/>
              </p:cNvCxnSpPr>
              <p:nvPr/>
            </p:nvCxnSpPr>
            <p:spPr>
              <a:xfrm rot="5400000" flipH="1" flipV="1">
                <a:off x="5156505" y="72933"/>
                <a:ext cx="651297" cy="408967"/>
              </a:xfrm>
              <a:prstGeom prst="bentConnector3">
                <a:avLst>
                  <a:gd name="adj1" fmla="val 100292"/>
                </a:avLst>
              </a:prstGeom>
              <a:grpFill/>
            </p:spPr>
            <p:style>
              <a:lnRef idx="2">
                <a:schemeClr val="accent1"/>
              </a:lnRef>
              <a:fillRef idx="0">
                <a:schemeClr val="accent1"/>
              </a:fillRef>
              <a:effectRef idx="1">
                <a:schemeClr val="accent1"/>
              </a:effectRef>
              <a:fontRef idx="minor">
                <a:schemeClr val="tx1"/>
              </a:fontRef>
            </p:style>
          </p:cxnSp>
        </p:grpSp>
      </p:grpSp>
      <p:sp>
        <p:nvSpPr>
          <p:cNvPr id="100" name="TextBox 99">
            <a:extLst>
              <a:ext uri="{FF2B5EF4-FFF2-40B4-BE49-F238E27FC236}">
                <a16:creationId xmlns:a16="http://schemas.microsoft.com/office/drawing/2014/main" id="{40131B84-4C6A-48D3-99AF-F43E4F09A2C6}"/>
              </a:ext>
            </a:extLst>
          </p:cNvPr>
          <p:cNvSpPr txBox="1"/>
          <p:nvPr/>
        </p:nvSpPr>
        <p:spPr>
          <a:xfrm>
            <a:off x="7147230" y="328821"/>
            <a:ext cx="428322" cy="307777"/>
          </a:xfrm>
          <a:prstGeom prst="rect">
            <a:avLst/>
          </a:prstGeom>
          <a:noFill/>
        </p:spPr>
        <p:txBody>
          <a:bodyPr wrap="none" rtlCol="0">
            <a:spAutoFit/>
          </a:bodyPr>
          <a:lstStyle/>
          <a:p>
            <a:r>
              <a:rPr lang="nb-NO" sz="1400" dirty="0"/>
              <a:t>=∞</a:t>
            </a:r>
          </a:p>
        </p:txBody>
      </p:sp>
      <p:sp>
        <p:nvSpPr>
          <p:cNvPr id="101" name="TextBox 100">
            <a:extLst>
              <a:ext uri="{FF2B5EF4-FFF2-40B4-BE49-F238E27FC236}">
                <a16:creationId xmlns:a16="http://schemas.microsoft.com/office/drawing/2014/main" id="{7C40985B-A42C-41D4-9A47-679197308766}"/>
              </a:ext>
            </a:extLst>
          </p:cNvPr>
          <p:cNvSpPr txBox="1"/>
          <p:nvPr/>
        </p:nvSpPr>
        <p:spPr>
          <a:xfrm>
            <a:off x="2662550" y="328821"/>
            <a:ext cx="428322" cy="307777"/>
          </a:xfrm>
          <a:prstGeom prst="rect">
            <a:avLst/>
          </a:prstGeom>
          <a:noFill/>
        </p:spPr>
        <p:txBody>
          <a:bodyPr wrap="none" rtlCol="0">
            <a:spAutoFit/>
          </a:bodyPr>
          <a:lstStyle/>
          <a:p>
            <a:r>
              <a:rPr lang="nb-NO" sz="1400" dirty="0"/>
              <a:t>=∞</a:t>
            </a:r>
          </a:p>
        </p:txBody>
      </p:sp>
      <p:sp>
        <p:nvSpPr>
          <p:cNvPr id="27" name="TextBox 26">
            <a:extLst>
              <a:ext uri="{FF2B5EF4-FFF2-40B4-BE49-F238E27FC236}">
                <a16:creationId xmlns:a16="http://schemas.microsoft.com/office/drawing/2014/main" id="{5818867D-5AFE-4E33-B853-B11AA957965E}"/>
              </a:ext>
            </a:extLst>
          </p:cNvPr>
          <p:cNvSpPr txBox="1"/>
          <p:nvPr/>
        </p:nvSpPr>
        <p:spPr>
          <a:xfrm>
            <a:off x="4891056" y="525734"/>
            <a:ext cx="539458" cy="369332"/>
          </a:xfrm>
          <a:prstGeom prst="rect">
            <a:avLst/>
          </a:prstGeom>
          <a:noFill/>
        </p:spPr>
        <p:txBody>
          <a:bodyPr wrap="square" rtlCol="0">
            <a:spAutoFit/>
          </a:bodyPr>
          <a:lstStyle/>
          <a:p>
            <a:r>
              <a:rPr lang="nb-NO" dirty="0">
                <a:solidFill>
                  <a:schemeClr val="tx2"/>
                </a:solidFill>
              </a:rPr>
              <a:t>0.5</a:t>
            </a:r>
          </a:p>
        </p:txBody>
      </p:sp>
    </p:spTree>
    <p:extLst>
      <p:ext uri="{BB962C8B-B14F-4D97-AF65-F5344CB8AC3E}">
        <p14:creationId xmlns:p14="http://schemas.microsoft.com/office/powerpoint/2010/main" val="3618703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63C8F9-ECB3-45E0-A60C-4B8ED46FA65E}"/>
              </a:ext>
            </a:extLst>
          </p:cNvPr>
          <p:cNvPicPr>
            <a:picLocks noChangeAspect="1"/>
          </p:cNvPicPr>
          <p:nvPr/>
        </p:nvPicPr>
        <p:blipFill>
          <a:blip r:embed="rId2"/>
          <a:stretch>
            <a:fillRect/>
          </a:stretch>
        </p:blipFill>
        <p:spPr>
          <a:xfrm>
            <a:off x="1795549" y="198581"/>
            <a:ext cx="8168112" cy="2396069"/>
          </a:xfrm>
          <a:prstGeom prst="rect">
            <a:avLst/>
          </a:prstGeom>
        </p:spPr>
      </p:pic>
      <p:cxnSp>
        <p:nvCxnSpPr>
          <p:cNvPr id="3" name="Connector: Curved 2">
            <a:extLst>
              <a:ext uri="{FF2B5EF4-FFF2-40B4-BE49-F238E27FC236}">
                <a16:creationId xmlns:a16="http://schemas.microsoft.com/office/drawing/2014/main" id="{7D5A1C67-4220-4D1D-B240-33E1C4D87B98}"/>
              </a:ext>
            </a:extLst>
          </p:cNvPr>
          <p:cNvCxnSpPr>
            <a:cxnSpLocks/>
          </p:cNvCxnSpPr>
          <p:nvPr/>
        </p:nvCxnSpPr>
        <p:spPr>
          <a:xfrm>
            <a:off x="3238257" y="1671546"/>
            <a:ext cx="646487" cy="12700"/>
          </a:xfrm>
          <a:prstGeom prst="curvedConnector3">
            <a:avLst/>
          </a:prstGeom>
          <a:ln>
            <a:solidFill>
              <a:srgbClr val="F07EE2"/>
            </a:solidFill>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710B152C-62EA-4B4D-9FB6-B70B9FD53C0F}"/>
              </a:ext>
            </a:extLst>
          </p:cNvPr>
          <p:cNvCxnSpPr>
            <a:cxnSpLocks/>
          </p:cNvCxnSpPr>
          <p:nvPr/>
        </p:nvCxnSpPr>
        <p:spPr>
          <a:xfrm>
            <a:off x="5627151" y="1658846"/>
            <a:ext cx="646487" cy="12700"/>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0" name="Connector: Curved 9">
            <a:extLst>
              <a:ext uri="{FF2B5EF4-FFF2-40B4-BE49-F238E27FC236}">
                <a16:creationId xmlns:a16="http://schemas.microsoft.com/office/drawing/2014/main" id="{57DDA130-4953-43AF-869D-E9792C549715}"/>
              </a:ext>
            </a:extLst>
          </p:cNvPr>
          <p:cNvCxnSpPr>
            <a:cxnSpLocks/>
          </p:cNvCxnSpPr>
          <p:nvPr/>
        </p:nvCxnSpPr>
        <p:spPr>
          <a:xfrm>
            <a:off x="7969452" y="1652496"/>
            <a:ext cx="646487" cy="12700"/>
          </a:xfrm>
          <a:prstGeom prst="curvedConnector3">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63CC0C9-B72D-4804-A4D8-BCB432304F53}"/>
              </a:ext>
            </a:extLst>
          </p:cNvPr>
          <p:cNvSpPr txBox="1"/>
          <p:nvPr/>
        </p:nvSpPr>
        <p:spPr>
          <a:xfrm>
            <a:off x="2442949" y="1952866"/>
            <a:ext cx="776175" cy="369332"/>
          </a:xfrm>
          <a:prstGeom prst="rect">
            <a:avLst/>
          </a:prstGeom>
          <a:noFill/>
        </p:spPr>
        <p:txBody>
          <a:bodyPr wrap="none" rtlCol="0">
            <a:spAutoFit/>
          </a:bodyPr>
          <a:lstStyle/>
          <a:p>
            <a:r>
              <a:rPr lang="nb-NO" dirty="0">
                <a:solidFill>
                  <a:srgbClr val="F07EE2"/>
                </a:solidFill>
              </a:rPr>
              <a:t>F</a:t>
            </a:r>
            <a:r>
              <a:rPr lang="nb-NO" baseline="-25000" dirty="0">
                <a:solidFill>
                  <a:srgbClr val="F07EE2"/>
                </a:solidFill>
              </a:rPr>
              <a:t>0</a:t>
            </a:r>
            <a:r>
              <a:rPr lang="nb-NO" dirty="0">
                <a:solidFill>
                  <a:srgbClr val="F07EE2"/>
                </a:solidFill>
              </a:rPr>
              <a:t>=0.5</a:t>
            </a:r>
            <a:endParaRPr lang="nb-NO" baseline="-25000" dirty="0">
              <a:solidFill>
                <a:srgbClr val="F07EE2"/>
              </a:solidFill>
            </a:endParaRPr>
          </a:p>
        </p:txBody>
      </p:sp>
      <p:sp>
        <p:nvSpPr>
          <p:cNvPr id="12" name="TextBox 11">
            <a:extLst>
              <a:ext uri="{FF2B5EF4-FFF2-40B4-BE49-F238E27FC236}">
                <a16:creationId xmlns:a16="http://schemas.microsoft.com/office/drawing/2014/main" id="{9E62F6F9-38C4-431B-ACE0-D33DBCC93639}"/>
              </a:ext>
            </a:extLst>
          </p:cNvPr>
          <p:cNvSpPr txBox="1"/>
          <p:nvPr/>
        </p:nvSpPr>
        <p:spPr>
          <a:xfrm>
            <a:off x="6904504" y="1963201"/>
            <a:ext cx="601447" cy="369332"/>
          </a:xfrm>
          <a:prstGeom prst="rect">
            <a:avLst/>
          </a:prstGeom>
          <a:noFill/>
        </p:spPr>
        <p:txBody>
          <a:bodyPr wrap="none" rtlCol="0">
            <a:spAutoFit/>
          </a:bodyPr>
          <a:lstStyle/>
          <a:p>
            <a:r>
              <a:rPr lang="nb-NO" dirty="0">
                <a:solidFill>
                  <a:schemeClr val="accent3">
                    <a:lumMod val="75000"/>
                  </a:schemeClr>
                </a:solidFill>
              </a:rPr>
              <a:t>F</a:t>
            </a:r>
            <a:r>
              <a:rPr lang="nb-NO" baseline="-25000" dirty="0">
                <a:solidFill>
                  <a:schemeClr val="accent3">
                    <a:lumMod val="75000"/>
                  </a:schemeClr>
                </a:solidFill>
              </a:rPr>
              <a:t>2</a:t>
            </a:r>
            <a:r>
              <a:rPr lang="nb-NO" dirty="0">
                <a:solidFill>
                  <a:schemeClr val="accent3">
                    <a:lumMod val="75000"/>
                  </a:schemeClr>
                </a:solidFill>
              </a:rPr>
              <a:t>=1</a:t>
            </a:r>
            <a:endParaRPr lang="nb-NO" baseline="-25000" dirty="0">
              <a:solidFill>
                <a:schemeClr val="accent3">
                  <a:lumMod val="75000"/>
                </a:schemeClr>
              </a:solidFill>
            </a:endParaRPr>
          </a:p>
        </p:txBody>
      </p:sp>
      <p:sp>
        <p:nvSpPr>
          <p:cNvPr id="14" name="TextBox 13">
            <a:extLst>
              <a:ext uri="{FF2B5EF4-FFF2-40B4-BE49-F238E27FC236}">
                <a16:creationId xmlns:a16="http://schemas.microsoft.com/office/drawing/2014/main" id="{434BBF92-3285-4249-91F2-FB2B28199476}"/>
              </a:ext>
            </a:extLst>
          </p:cNvPr>
          <p:cNvSpPr txBox="1"/>
          <p:nvPr/>
        </p:nvSpPr>
        <p:spPr>
          <a:xfrm>
            <a:off x="9112155" y="1937723"/>
            <a:ext cx="601447" cy="369332"/>
          </a:xfrm>
          <a:prstGeom prst="rect">
            <a:avLst/>
          </a:prstGeom>
          <a:noFill/>
        </p:spPr>
        <p:txBody>
          <a:bodyPr wrap="none" rtlCol="0">
            <a:spAutoFit/>
          </a:bodyPr>
          <a:lstStyle/>
          <a:p>
            <a:r>
              <a:rPr lang="nb-NO" dirty="0">
                <a:solidFill>
                  <a:schemeClr val="accent4">
                    <a:lumMod val="75000"/>
                  </a:schemeClr>
                </a:solidFill>
              </a:rPr>
              <a:t>F</a:t>
            </a:r>
            <a:r>
              <a:rPr lang="nb-NO" baseline="-25000" dirty="0">
                <a:solidFill>
                  <a:schemeClr val="accent4">
                    <a:lumMod val="75000"/>
                  </a:schemeClr>
                </a:solidFill>
              </a:rPr>
              <a:t>3</a:t>
            </a:r>
            <a:r>
              <a:rPr lang="nb-NO" dirty="0">
                <a:solidFill>
                  <a:schemeClr val="accent4">
                    <a:lumMod val="75000"/>
                  </a:schemeClr>
                </a:solidFill>
              </a:rPr>
              <a:t>=1</a:t>
            </a:r>
            <a:endParaRPr lang="nb-NO" baseline="-25000" dirty="0">
              <a:solidFill>
                <a:schemeClr val="accent4">
                  <a:lumMod val="75000"/>
                </a:schemeClr>
              </a:solidFill>
            </a:endParaRPr>
          </a:p>
        </p:txBody>
      </p:sp>
      <p:sp>
        <p:nvSpPr>
          <p:cNvPr id="15" name="TextBox 14">
            <a:extLst>
              <a:ext uri="{FF2B5EF4-FFF2-40B4-BE49-F238E27FC236}">
                <a16:creationId xmlns:a16="http://schemas.microsoft.com/office/drawing/2014/main" id="{C0FD1CC0-6566-40E2-93A2-2DF74B3B18C8}"/>
              </a:ext>
            </a:extLst>
          </p:cNvPr>
          <p:cNvSpPr txBox="1"/>
          <p:nvPr/>
        </p:nvSpPr>
        <p:spPr>
          <a:xfrm>
            <a:off x="4565420" y="1968019"/>
            <a:ext cx="776175" cy="369332"/>
          </a:xfrm>
          <a:prstGeom prst="rect">
            <a:avLst/>
          </a:prstGeom>
          <a:noFill/>
        </p:spPr>
        <p:txBody>
          <a:bodyPr wrap="none" rtlCol="0">
            <a:spAutoFit/>
          </a:bodyPr>
          <a:lstStyle/>
          <a:p>
            <a:r>
              <a:rPr lang="nb-NO" dirty="0">
                <a:solidFill>
                  <a:schemeClr val="accent1"/>
                </a:solidFill>
              </a:rPr>
              <a:t>F</a:t>
            </a:r>
            <a:r>
              <a:rPr lang="nb-NO" baseline="-25000" dirty="0">
                <a:solidFill>
                  <a:schemeClr val="accent1"/>
                </a:solidFill>
              </a:rPr>
              <a:t>1</a:t>
            </a:r>
            <a:r>
              <a:rPr lang="nb-NO" dirty="0">
                <a:solidFill>
                  <a:schemeClr val="accent1"/>
                </a:solidFill>
              </a:rPr>
              <a:t>=0.5</a:t>
            </a:r>
            <a:endParaRPr lang="nb-NO" baseline="-25000" dirty="0">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67" name="Ink 66">
                <a:extLst>
                  <a:ext uri="{FF2B5EF4-FFF2-40B4-BE49-F238E27FC236}">
                    <a16:creationId xmlns:a16="http://schemas.microsoft.com/office/drawing/2014/main" id="{A8C2D533-C045-4892-867D-0CFEF585EECF}"/>
                  </a:ext>
                </a:extLst>
              </p14:cNvPr>
              <p14:cNvContentPartPr/>
              <p14:nvPr/>
            </p14:nvContentPartPr>
            <p14:xfrm>
              <a:off x="2648556" y="1111735"/>
              <a:ext cx="699614" cy="566368"/>
            </p14:xfrm>
          </p:contentPart>
        </mc:Choice>
        <mc:Fallback xmlns="">
          <p:pic>
            <p:nvPicPr>
              <p:cNvPr id="67" name="Ink 66">
                <a:extLst>
                  <a:ext uri="{FF2B5EF4-FFF2-40B4-BE49-F238E27FC236}">
                    <a16:creationId xmlns:a16="http://schemas.microsoft.com/office/drawing/2014/main" id="{A8C2D533-C045-4892-867D-0CFEF585EECF}"/>
                  </a:ext>
                </a:extLst>
              </p:cNvPr>
              <p:cNvPicPr/>
              <p:nvPr/>
            </p:nvPicPr>
            <p:blipFill>
              <a:blip r:embed="rId5"/>
              <a:stretch>
                <a:fillRect/>
              </a:stretch>
            </p:blipFill>
            <p:spPr>
              <a:xfrm>
                <a:off x="2639919" y="1102734"/>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9" name="Ink 68">
                <a:extLst>
                  <a:ext uri="{FF2B5EF4-FFF2-40B4-BE49-F238E27FC236}">
                    <a16:creationId xmlns:a16="http://schemas.microsoft.com/office/drawing/2014/main" id="{3D1B8AB1-722D-48FB-8158-6A69F3F69F5D}"/>
                  </a:ext>
                </a:extLst>
              </p14:cNvPr>
              <p14:cNvContentPartPr/>
              <p14:nvPr/>
            </p14:nvContentPartPr>
            <p14:xfrm>
              <a:off x="7238831" y="1133351"/>
              <a:ext cx="699614" cy="566368"/>
            </p14:xfrm>
          </p:contentPart>
        </mc:Choice>
        <mc:Fallback xmlns="">
          <p:pic>
            <p:nvPicPr>
              <p:cNvPr id="69" name="Ink 68">
                <a:extLst>
                  <a:ext uri="{FF2B5EF4-FFF2-40B4-BE49-F238E27FC236}">
                    <a16:creationId xmlns:a16="http://schemas.microsoft.com/office/drawing/2014/main" id="{3D1B8AB1-722D-48FB-8158-6A69F3F69F5D}"/>
                  </a:ext>
                </a:extLst>
              </p:cNvPr>
              <p:cNvPicPr/>
              <p:nvPr/>
            </p:nvPicPr>
            <p:blipFill>
              <a:blip r:embed="rId7"/>
              <a:stretch>
                <a:fillRect/>
              </a:stretch>
            </p:blipFill>
            <p:spPr>
              <a:xfrm>
                <a:off x="7230194" y="1124350"/>
                <a:ext cx="717248" cy="584011"/>
              </a:xfrm>
              <a:prstGeom prst="rect">
                <a:avLst/>
              </a:prstGeom>
            </p:spPr>
          </p:pic>
        </mc:Fallback>
      </mc:AlternateContent>
      <p:sp>
        <p:nvSpPr>
          <p:cNvPr id="70" name="Oval 69">
            <a:extLst>
              <a:ext uri="{FF2B5EF4-FFF2-40B4-BE49-F238E27FC236}">
                <a16:creationId xmlns:a16="http://schemas.microsoft.com/office/drawing/2014/main" id="{23DE2C77-B88F-4D9B-A9BD-32CAE93970F2}"/>
              </a:ext>
            </a:extLst>
          </p:cNvPr>
          <p:cNvSpPr/>
          <p:nvPr/>
        </p:nvSpPr>
        <p:spPr>
          <a:xfrm>
            <a:off x="9057563" y="272955"/>
            <a:ext cx="427630" cy="382137"/>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73" name="Straight Connector 72">
            <a:extLst>
              <a:ext uri="{FF2B5EF4-FFF2-40B4-BE49-F238E27FC236}">
                <a16:creationId xmlns:a16="http://schemas.microsoft.com/office/drawing/2014/main" id="{253C1B8D-526A-4E30-8D05-5DE6DEAB6CAF}"/>
              </a:ext>
            </a:extLst>
          </p:cNvPr>
          <p:cNvCxnSpPr/>
          <p:nvPr/>
        </p:nvCxnSpPr>
        <p:spPr>
          <a:xfrm>
            <a:off x="9560257" y="450861"/>
            <a:ext cx="53226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A770274-C8DF-43CD-9910-41B5AFBB7662}"/>
              </a:ext>
            </a:extLst>
          </p:cNvPr>
          <p:cNvSpPr txBox="1"/>
          <p:nvPr/>
        </p:nvSpPr>
        <p:spPr>
          <a:xfrm>
            <a:off x="10028437" y="224402"/>
            <a:ext cx="301686" cy="369332"/>
          </a:xfrm>
          <a:prstGeom prst="rect">
            <a:avLst/>
          </a:prstGeom>
          <a:noFill/>
        </p:spPr>
        <p:txBody>
          <a:bodyPr wrap="none" rtlCol="0">
            <a:spAutoFit/>
          </a:bodyPr>
          <a:lstStyle/>
          <a:p>
            <a:r>
              <a:rPr lang="nb-NO" dirty="0">
                <a:solidFill>
                  <a:srgbClr val="7030A0"/>
                </a:solidFill>
              </a:rPr>
              <a:t>1</a:t>
            </a:r>
          </a:p>
        </p:txBody>
      </p:sp>
      <p:grpSp>
        <p:nvGrpSpPr>
          <p:cNvPr id="99" name="Group 98">
            <a:extLst>
              <a:ext uri="{FF2B5EF4-FFF2-40B4-BE49-F238E27FC236}">
                <a16:creationId xmlns:a16="http://schemas.microsoft.com/office/drawing/2014/main" id="{2E71C17B-5D6A-478F-8750-A008A9E25EDC}"/>
              </a:ext>
            </a:extLst>
          </p:cNvPr>
          <p:cNvGrpSpPr/>
          <p:nvPr/>
        </p:nvGrpSpPr>
        <p:grpSpPr>
          <a:xfrm>
            <a:off x="4506802" y="-48232"/>
            <a:ext cx="1179835" cy="943298"/>
            <a:chOff x="4506802" y="-48232"/>
            <a:chExt cx="1179835" cy="943298"/>
          </a:xfrm>
          <a:noFill/>
        </p:grpSpPr>
        <p:sp>
          <p:nvSpPr>
            <p:cNvPr id="71" name="Oval 70">
              <a:extLst>
                <a:ext uri="{FF2B5EF4-FFF2-40B4-BE49-F238E27FC236}">
                  <a16:creationId xmlns:a16="http://schemas.microsoft.com/office/drawing/2014/main" id="{749B46C7-3504-4A89-87F4-AB28E164254B}"/>
                </a:ext>
              </a:extLst>
            </p:cNvPr>
            <p:cNvSpPr/>
            <p:nvPr/>
          </p:nvSpPr>
          <p:spPr>
            <a:xfrm>
              <a:off x="4506802" y="259793"/>
              <a:ext cx="427630" cy="382137"/>
            </a:xfrm>
            <a:prstGeom prst="ellipse">
              <a:avLst/>
            </a:prstGeom>
            <a:grp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8" name="Group 97">
              <a:extLst>
                <a:ext uri="{FF2B5EF4-FFF2-40B4-BE49-F238E27FC236}">
                  <a16:creationId xmlns:a16="http://schemas.microsoft.com/office/drawing/2014/main" id="{7C5FD5B2-857B-4352-9450-F589EC31157B}"/>
                </a:ext>
              </a:extLst>
            </p:cNvPr>
            <p:cNvGrpSpPr/>
            <p:nvPr/>
          </p:nvGrpSpPr>
          <p:grpSpPr>
            <a:xfrm>
              <a:off x="4733023" y="-48232"/>
              <a:ext cx="953614" cy="943298"/>
              <a:chOff x="4733023" y="-48232"/>
              <a:chExt cx="953614" cy="943298"/>
            </a:xfrm>
            <a:grpFill/>
          </p:grpSpPr>
          <p:cxnSp>
            <p:nvCxnSpPr>
              <p:cNvPr id="76" name="Connector: Elbow 75">
                <a:extLst>
                  <a:ext uri="{FF2B5EF4-FFF2-40B4-BE49-F238E27FC236}">
                    <a16:creationId xmlns:a16="http://schemas.microsoft.com/office/drawing/2014/main" id="{CA712B1E-B3E2-4114-9CB9-848704B36424}"/>
                  </a:ext>
                </a:extLst>
              </p:cNvPr>
              <p:cNvCxnSpPr>
                <a:cxnSpLocks/>
              </p:cNvCxnSpPr>
              <p:nvPr/>
            </p:nvCxnSpPr>
            <p:spPr>
              <a:xfrm>
                <a:off x="4733023" y="36613"/>
                <a:ext cx="575956" cy="557121"/>
              </a:xfrm>
              <a:prstGeom prst="bentConnector3">
                <a:avLst/>
              </a:prstGeom>
              <a:grpFill/>
            </p:spPr>
            <p:style>
              <a:lnRef idx="2">
                <a:schemeClr val="accent1"/>
              </a:lnRef>
              <a:fillRef idx="0">
                <a:schemeClr val="accent1"/>
              </a:fillRef>
              <a:effectRef idx="1">
                <a:schemeClr val="accent1"/>
              </a:effectRef>
              <a:fontRef idx="minor">
                <a:schemeClr val="tx1"/>
              </a:fontRef>
            </p:style>
          </p:cxnSp>
          <p:cxnSp>
            <p:nvCxnSpPr>
              <p:cNvPr id="81" name="Connector: Elbow 80">
                <a:extLst>
                  <a:ext uri="{FF2B5EF4-FFF2-40B4-BE49-F238E27FC236}">
                    <a16:creationId xmlns:a16="http://schemas.microsoft.com/office/drawing/2014/main" id="{800FC731-22DA-47FA-BD6C-D40023ABF97D}"/>
                  </a:ext>
                </a:extLst>
              </p:cNvPr>
              <p:cNvCxnSpPr>
                <a:cxnSpLocks/>
              </p:cNvCxnSpPr>
              <p:nvPr/>
            </p:nvCxnSpPr>
            <p:spPr>
              <a:xfrm rot="5400000" flipH="1" flipV="1">
                <a:off x="5156505" y="72933"/>
                <a:ext cx="651297" cy="408967"/>
              </a:xfrm>
              <a:prstGeom prst="bentConnector3">
                <a:avLst>
                  <a:gd name="adj1" fmla="val 100292"/>
                </a:avLst>
              </a:prstGeom>
              <a:grpFill/>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3649E635-9B96-43D2-96FA-43B1E81F2A92}"/>
                  </a:ext>
                </a:extLst>
              </p:cNvPr>
              <p:cNvSpPr txBox="1"/>
              <p:nvPr/>
            </p:nvSpPr>
            <p:spPr>
              <a:xfrm>
                <a:off x="4891056" y="525734"/>
                <a:ext cx="539458" cy="369332"/>
              </a:xfrm>
              <a:prstGeom prst="rect">
                <a:avLst/>
              </a:prstGeom>
              <a:grpFill/>
            </p:spPr>
            <p:txBody>
              <a:bodyPr wrap="square" rtlCol="0">
                <a:spAutoFit/>
              </a:bodyPr>
              <a:lstStyle/>
              <a:p>
                <a:r>
                  <a:rPr lang="nb-NO" dirty="0">
                    <a:solidFill>
                      <a:schemeClr val="tx2"/>
                    </a:solidFill>
                  </a:rPr>
                  <a:t>0.5</a:t>
                </a:r>
              </a:p>
            </p:txBody>
          </p:sp>
        </p:grpSp>
      </p:grpSp>
      <p:sp>
        <p:nvSpPr>
          <p:cNvPr id="100" name="TextBox 99">
            <a:extLst>
              <a:ext uri="{FF2B5EF4-FFF2-40B4-BE49-F238E27FC236}">
                <a16:creationId xmlns:a16="http://schemas.microsoft.com/office/drawing/2014/main" id="{40131B84-4C6A-48D3-99AF-F43E4F09A2C6}"/>
              </a:ext>
            </a:extLst>
          </p:cNvPr>
          <p:cNvSpPr txBox="1"/>
          <p:nvPr/>
        </p:nvSpPr>
        <p:spPr>
          <a:xfrm>
            <a:off x="7147230" y="328821"/>
            <a:ext cx="428322" cy="307777"/>
          </a:xfrm>
          <a:prstGeom prst="rect">
            <a:avLst/>
          </a:prstGeom>
          <a:noFill/>
        </p:spPr>
        <p:txBody>
          <a:bodyPr wrap="none" rtlCol="0">
            <a:spAutoFit/>
          </a:bodyPr>
          <a:lstStyle/>
          <a:p>
            <a:r>
              <a:rPr lang="nb-NO" sz="1400" dirty="0"/>
              <a:t>=∞</a:t>
            </a:r>
          </a:p>
        </p:txBody>
      </p:sp>
      <p:sp>
        <p:nvSpPr>
          <p:cNvPr id="101" name="TextBox 100">
            <a:extLst>
              <a:ext uri="{FF2B5EF4-FFF2-40B4-BE49-F238E27FC236}">
                <a16:creationId xmlns:a16="http://schemas.microsoft.com/office/drawing/2014/main" id="{7C40985B-A42C-41D4-9A47-679197308766}"/>
              </a:ext>
            </a:extLst>
          </p:cNvPr>
          <p:cNvSpPr txBox="1"/>
          <p:nvPr/>
        </p:nvSpPr>
        <p:spPr>
          <a:xfrm>
            <a:off x="2662550" y="328821"/>
            <a:ext cx="428322" cy="307777"/>
          </a:xfrm>
          <a:prstGeom prst="rect">
            <a:avLst/>
          </a:prstGeom>
          <a:noFill/>
        </p:spPr>
        <p:txBody>
          <a:bodyPr wrap="none" rtlCol="0">
            <a:spAutoFit/>
          </a:bodyPr>
          <a:lstStyle/>
          <a:p>
            <a:r>
              <a:rPr lang="nb-NO" sz="1400" dirty="0"/>
              <a:t>=∞</a:t>
            </a:r>
          </a:p>
        </p:txBody>
      </p:sp>
      <p:cxnSp>
        <p:nvCxnSpPr>
          <p:cNvPr id="4" name="Straight Arrow Connector 3">
            <a:extLst>
              <a:ext uri="{FF2B5EF4-FFF2-40B4-BE49-F238E27FC236}">
                <a16:creationId xmlns:a16="http://schemas.microsoft.com/office/drawing/2014/main" id="{310D57FD-DC03-4672-9742-F6308BF8A4E1}"/>
              </a:ext>
            </a:extLst>
          </p:cNvPr>
          <p:cNvCxnSpPr/>
          <p:nvPr/>
        </p:nvCxnSpPr>
        <p:spPr>
          <a:xfrm>
            <a:off x="5943600" y="1684246"/>
            <a:ext cx="0" cy="3902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739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63C8F9-ECB3-45E0-A60C-4B8ED46FA65E}"/>
              </a:ext>
            </a:extLst>
          </p:cNvPr>
          <p:cNvPicPr>
            <a:picLocks noChangeAspect="1"/>
          </p:cNvPicPr>
          <p:nvPr/>
        </p:nvPicPr>
        <p:blipFill>
          <a:blip r:embed="rId2"/>
          <a:stretch>
            <a:fillRect/>
          </a:stretch>
        </p:blipFill>
        <p:spPr>
          <a:xfrm>
            <a:off x="1795549" y="198581"/>
            <a:ext cx="8168112" cy="2396069"/>
          </a:xfrm>
          <a:prstGeom prst="rect">
            <a:avLst/>
          </a:prstGeom>
        </p:spPr>
      </p:pic>
      <p:cxnSp>
        <p:nvCxnSpPr>
          <p:cNvPr id="3" name="Connector: Curved 2">
            <a:extLst>
              <a:ext uri="{FF2B5EF4-FFF2-40B4-BE49-F238E27FC236}">
                <a16:creationId xmlns:a16="http://schemas.microsoft.com/office/drawing/2014/main" id="{7D5A1C67-4220-4D1D-B240-33E1C4D87B98}"/>
              </a:ext>
            </a:extLst>
          </p:cNvPr>
          <p:cNvCxnSpPr>
            <a:cxnSpLocks/>
          </p:cNvCxnSpPr>
          <p:nvPr/>
        </p:nvCxnSpPr>
        <p:spPr>
          <a:xfrm>
            <a:off x="3238257" y="1671546"/>
            <a:ext cx="646487" cy="12700"/>
          </a:xfrm>
          <a:prstGeom prst="curvedConnector3">
            <a:avLst/>
          </a:prstGeom>
          <a:ln>
            <a:solidFill>
              <a:srgbClr val="F07EE2"/>
            </a:solidFill>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710B152C-62EA-4B4D-9FB6-B70B9FD53C0F}"/>
              </a:ext>
            </a:extLst>
          </p:cNvPr>
          <p:cNvCxnSpPr>
            <a:cxnSpLocks/>
          </p:cNvCxnSpPr>
          <p:nvPr/>
        </p:nvCxnSpPr>
        <p:spPr>
          <a:xfrm>
            <a:off x="5581832" y="2083871"/>
            <a:ext cx="646487" cy="12700"/>
          </a:xfrm>
          <a:prstGeom prst="curvedConnector3">
            <a:avLst>
              <a:gd name="adj1" fmla="val 50001"/>
            </a:avLst>
          </a:prstGeom>
        </p:spPr>
        <p:style>
          <a:lnRef idx="2">
            <a:schemeClr val="accent1"/>
          </a:lnRef>
          <a:fillRef idx="0">
            <a:schemeClr val="accent1"/>
          </a:fillRef>
          <a:effectRef idx="1">
            <a:schemeClr val="accent1"/>
          </a:effectRef>
          <a:fontRef idx="minor">
            <a:schemeClr val="tx1"/>
          </a:fontRef>
        </p:style>
      </p:cxnSp>
      <p:cxnSp>
        <p:nvCxnSpPr>
          <p:cNvPr id="10" name="Connector: Curved 9">
            <a:extLst>
              <a:ext uri="{FF2B5EF4-FFF2-40B4-BE49-F238E27FC236}">
                <a16:creationId xmlns:a16="http://schemas.microsoft.com/office/drawing/2014/main" id="{57DDA130-4953-43AF-869D-E9792C549715}"/>
              </a:ext>
            </a:extLst>
          </p:cNvPr>
          <p:cNvCxnSpPr>
            <a:cxnSpLocks/>
          </p:cNvCxnSpPr>
          <p:nvPr/>
        </p:nvCxnSpPr>
        <p:spPr>
          <a:xfrm>
            <a:off x="7969452" y="1652496"/>
            <a:ext cx="646487" cy="12700"/>
          </a:xfrm>
          <a:prstGeom prst="curvedConnector3">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63CC0C9-B72D-4804-A4D8-BCB432304F53}"/>
              </a:ext>
            </a:extLst>
          </p:cNvPr>
          <p:cNvSpPr txBox="1"/>
          <p:nvPr/>
        </p:nvSpPr>
        <p:spPr>
          <a:xfrm>
            <a:off x="2442949" y="1952866"/>
            <a:ext cx="776175" cy="369332"/>
          </a:xfrm>
          <a:prstGeom prst="rect">
            <a:avLst/>
          </a:prstGeom>
          <a:noFill/>
        </p:spPr>
        <p:txBody>
          <a:bodyPr wrap="none" rtlCol="0">
            <a:spAutoFit/>
          </a:bodyPr>
          <a:lstStyle/>
          <a:p>
            <a:r>
              <a:rPr lang="nb-NO" dirty="0">
                <a:solidFill>
                  <a:srgbClr val="F07EE2"/>
                </a:solidFill>
              </a:rPr>
              <a:t>F</a:t>
            </a:r>
            <a:r>
              <a:rPr lang="nb-NO" baseline="-25000" dirty="0">
                <a:solidFill>
                  <a:srgbClr val="F07EE2"/>
                </a:solidFill>
              </a:rPr>
              <a:t>0</a:t>
            </a:r>
            <a:r>
              <a:rPr lang="nb-NO" dirty="0">
                <a:solidFill>
                  <a:srgbClr val="F07EE2"/>
                </a:solidFill>
              </a:rPr>
              <a:t>=0.5</a:t>
            </a:r>
            <a:endParaRPr lang="nb-NO" baseline="-25000" dirty="0">
              <a:solidFill>
                <a:srgbClr val="F07EE2"/>
              </a:solidFill>
            </a:endParaRPr>
          </a:p>
        </p:txBody>
      </p:sp>
      <p:sp>
        <p:nvSpPr>
          <p:cNvPr id="12" name="TextBox 11">
            <a:extLst>
              <a:ext uri="{FF2B5EF4-FFF2-40B4-BE49-F238E27FC236}">
                <a16:creationId xmlns:a16="http://schemas.microsoft.com/office/drawing/2014/main" id="{9E62F6F9-38C4-431B-ACE0-D33DBCC93639}"/>
              </a:ext>
            </a:extLst>
          </p:cNvPr>
          <p:cNvSpPr txBox="1"/>
          <p:nvPr/>
        </p:nvSpPr>
        <p:spPr>
          <a:xfrm>
            <a:off x="6904504" y="1963201"/>
            <a:ext cx="776175" cy="369332"/>
          </a:xfrm>
          <a:prstGeom prst="rect">
            <a:avLst/>
          </a:prstGeom>
          <a:noFill/>
        </p:spPr>
        <p:txBody>
          <a:bodyPr wrap="none" rtlCol="0">
            <a:spAutoFit/>
          </a:bodyPr>
          <a:lstStyle/>
          <a:p>
            <a:r>
              <a:rPr lang="nb-NO" dirty="0">
                <a:solidFill>
                  <a:schemeClr val="accent3">
                    <a:lumMod val="75000"/>
                  </a:schemeClr>
                </a:solidFill>
              </a:rPr>
              <a:t>F</a:t>
            </a:r>
            <a:r>
              <a:rPr lang="nb-NO" baseline="-25000" dirty="0">
                <a:solidFill>
                  <a:schemeClr val="accent3">
                    <a:lumMod val="75000"/>
                  </a:schemeClr>
                </a:solidFill>
              </a:rPr>
              <a:t>2</a:t>
            </a:r>
            <a:r>
              <a:rPr lang="nb-NO" dirty="0">
                <a:solidFill>
                  <a:schemeClr val="accent3">
                    <a:lumMod val="75000"/>
                  </a:schemeClr>
                </a:solidFill>
              </a:rPr>
              <a:t>=0.5</a:t>
            </a:r>
            <a:endParaRPr lang="nb-NO" baseline="-25000" dirty="0">
              <a:solidFill>
                <a:schemeClr val="accent3">
                  <a:lumMod val="75000"/>
                </a:schemeClr>
              </a:solidFill>
            </a:endParaRPr>
          </a:p>
        </p:txBody>
      </p:sp>
      <p:sp>
        <p:nvSpPr>
          <p:cNvPr id="14" name="TextBox 13">
            <a:extLst>
              <a:ext uri="{FF2B5EF4-FFF2-40B4-BE49-F238E27FC236}">
                <a16:creationId xmlns:a16="http://schemas.microsoft.com/office/drawing/2014/main" id="{434BBF92-3285-4249-91F2-FB2B28199476}"/>
              </a:ext>
            </a:extLst>
          </p:cNvPr>
          <p:cNvSpPr txBox="1"/>
          <p:nvPr/>
        </p:nvSpPr>
        <p:spPr>
          <a:xfrm>
            <a:off x="9112155" y="1937723"/>
            <a:ext cx="601447" cy="369332"/>
          </a:xfrm>
          <a:prstGeom prst="rect">
            <a:avLst/>
          </a:prstGeom>
          <a:noFill/>
        </p:spPr>
        <p:txBody>
          <a:bodyPr wrap="none" rtlCol="0">
            <a:spAutoFit/>
          </a:bodyPr>
          <a:lstStyle/>
          <a:p>
            <a:r>
              <a:rPr lang="nb-NO" dirty="0">
                <a:solidFill>
                  <a:schemeClr val="accent4">
                    <a:lumMod val="75000"/>
                  </a:schemeClr>
                </a:solidFill>
              </a:rPr>
              <a:t>F</a:t>
            </a:r>
            <a:r>
              <a:rPr lang="nb-NO" baseline="-25000" dirty="0">
                <a:solidFill>
                  <a:schemeClr val="accent4">
                    <a:lumMod val="75000"/>
                  </a:schemeClr>
                </a:solidFill>
              </a:rPr>
              <a:t>3</a:t>
            </a:r>
            <a:r>
              <a:rPr lang="nb-NO" dirty="0">
                <a:solidFill>
                  <a:schemeClr val="accent4">
                    <a:lumMod val="75000"/>
                  </a:schemeClr>
                </a:solidFill>
              </a:rPr>
              <a:t>=1</a:t>
            </a:r>
            <a:endParaRPr lang="nb-NO" baseline="-25000" dirty="0">
              <a:solidFill>
                <a:schemeClr val="accent4">
                  <a:lumMod val="75000"/>
                </a:schemeClr>
              </a:solidFill>
            </a:endParaRPr>
          </a:p>
        </p:txBody>
      </p:sp>
      <p:sp>
        <p:nvSpPr>
          <p:cNvPr id="15" name="TextBox 14">
            <a:extLst>
              <a:ext uri="{FF2B5EF4-FFF2-40B4-BE49-F238E27FC236}">
                <a16:creationId xmlns:a16="http://schemas.microsoft.com/office/drawing/2014/main" id="{C0FD1CC0-6566-40E2-93A2-2DF74B3B18C8}"/>
              </a:ext>
            </a:extLst>
          </p:cNvPr>
          <p:cNvSpPr txBox="1"/>
          <p:nvPr/>
        </p:nvSpPr>
        <p:spPr>
          <a:xfrm>
            <a:off x="4565420" y="1968019"/>
            <a:ext cx="776175" cy="369332"/>
          </a:xfrm>
          <a:prstGeom prst="rect">
            <a:avLst/>
          </a:prstGeom>
          <a:noFill/>
        </p:spPr>
        <p:txBody>
          <a:bodyPr wrap="none" rtlCol="0">
            <a:spAutoFit/>
          </a:bodyPr>
          <a:lstStyle/>
          <a:p>
            <a:r>
              <a:rPr lang="nb-NO" dirty="0">
                <a:solidFill>
                  <a:schemeClr val="accent1"/>
                </a:solidFill>
              </a:rPr>
              <a:t>F</a:t>
            </a:r>
            <a:r>
              <a:rPr lang="nb-NO" baseline="-25000" dirty="0">
                <a:solidFill>
                  <a:schemeClr val="accent1"/>
                </a:solidFill>
              </a:rPr>
              <a:t>1</a:t>
            </a:r>
            <a:r>
              <a:rPr lang="nb-NO" dirty="0">
                <a:solidFill>
                  <a:schemeClr val="accent1"/>
                </a:solidFill>
              </a:rPr>
              <a:t>=0.5</a:t>
            </a:r>
            <a:endParaRPr lang="nb-NO" baseline="-25000" dirty="0">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67" name="Ink 66">
                <a:extLst>
                  <a:ext uri="{FF2B5EF4-FFF2-40B4-BE49-F238E27FC236}">
                    <a16:creationId xmlns:a16="http://schemas.microsoft.com/office/drawing/2014/main" id="{A8C2D533-C045-4892-867D-0CFEF585EECF}"/>
                  </a:ext>
                </a:extLst>
              </p14:cNvPr>
              <p14:cNvContentPartPr/>
              <p14:nvPr/>
            </p14:nvContentPartPr>
            <p14:xfrm>
              <a:off x="2648556" y="1111735"/>
              <a:ext cx="699614" cy="566368"/>
            </p14:xfrm>
          </p:contentPart>
        </mc:Choice>
        <mc:Fallback xmlns="">
          <p:pic>
            <p:nvPicPr>
              <p:cNvPr id="67" name="Ink 66">
                <a:extLst>
                  <a:ext uri="{FF2B5EF4-FFF2-40B4-BE49-F238E27FC236}">
                    <a16:creationId xmlns:a16="http://schemas.microsoft.com/office/drawing/2014/main" id="{A8C2D533-C045-4892-867D-0CFEF585EECF}"/>
                  </a:ext>
                </a:extLst>
              </p:cNvPr>
              <p:cNvPicPr/>
              <p:nvPr/>
            </p:nvPicPr>
            <p:blipFill>
              <a:blip r:embed="rId5"/>
              <a:stretch>
                <a:fillRect/>
              </a:stretch>
            </p:blipFill>
            <p:spPr>
              <a:xfrm>
                <a:off x="2639919" y="1102734"/>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8" name="Ink 67">
                <a:extLst>
                  <a:ext uri="{FF2B5EF4-FFF2-40B4-BE49-F238E27FC236}">
                    <a16:creationId xmlns:a16="http://schemas.microsoft.com/office/drawing/2014/main" id="{104D09A1-418F-4570-A633-6DF52812C78D}"/>
                  </a:ext>
                </a:extLst>
              </p14:cNvPr>
              <p14:cNvContentPartPr/>
              <p14:nvPr/>
            </p14:nvContentPartPr>
            <p14:xfrm flipH="1">
              <a:off x="6332560" y="1066243"/>
              <a:ext cx="770773" cy="566368"/>
            </p14:xfrm>
          </p:contentPart>
        </mc:Choice>
        <mc:Fallback xmlns="">
          <p:pic>
            <p:nvPicPr>
              <p:cNvPr id="68" name="Ink 67">
                <a:extLst>
                  <a:ext uri="{FF2B5EF4-FFF2-40B4-BE49-F238E27FC236}">
                    <a16:creationId xmlns:a16="http://schemas.microsoft.com/office/drawing/2014/main" id="{104D09A1-418F-4570-A633-6DF52812C78D}"/>
                  </a:ext>
                </a:extLst>
              </p:cNvPr>
              <p:cNvPicPr/>
              <p:nvPr/>
            </p:nvPicPr>
            <p:blipFill>
              <a:blip r:embed="rId7"/>
              <a:stretch>
                <a:fillRect/>
              </a:stretch>
            </p:blipFill>
            <p:spPr>
              <a:xfrm flipH="1">
                <a:off x="6323560" y="1057242"/>
                <a:ext cx="788413" cy="584011"/>
              </a:xfrm>
              <a:prstGeom prst="rect">
                <a:avLst/>
              </a:prstGeom>
            </p:spPr>
          </p:pic>
        </mc:Fallback>
      </mc:AlternateContent>
      <p:sp>
        <p:nvSpPr>
          <p:cNvPr id="70" name="Oval 69">
            <a:extLst>
              <a:ext uri="{FF2B5EF4-FFF2-40B4-BE49-F238E27FC236}">
                <a16:creationId xmlns:a16="http://schemas.microsoft.com/office/drawing/2014/main" id="{23DE2C77-B88F-4D9B-A9BD-32CAE93970F2}"/>
              </a:ext>
            </a:extLst>
          </p:cNvPr>
          <p:cNvSpPr/>
          <p:nvPr/>
        </p:nvSpPr>
        <p:spPr>
          <a:xfrm>
            <a:off x="9057563" y="272955"/>
            <a:ext cx="427630" cy="382137"/>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73" name="Straight Connector 72">
            <a:extLst>
              <a:ext uri="{FF2B5EF4-FFF2-40B4-BE49-F238E27FC236}">
                <a16:creationId xmlns:a16="http://schemas.microsoft.com/office/drawing/2014/main" id="{253C1B8D-526A-4E30-8D05-5DE6DEAB6CAF}"/>
              </a:ext>
            </a:extLst>
          </p:cNvPr>
          <p:cNvCxnSpPr/>
          <p:nvPr/>
        </p:nvCxnSpPr>
        <p:spPr>
          <a:xfrm>
            <a:off x="9560257" y="450861"/>
            <a:ext cx="53226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A770274-C8DF-43CD-9910-41B5AFBB7662}"/>
              </a:ext>
            </a:extLst>
          </p:cNvPr>
          <p:cNvSpPr txBox="1"/>
          <p:nvPr/>
        </p:nvSpPr>
        <p:spPr>
          <a:xfrm>
            <a:off x="10028437" y="224402"/>
            <a:ext cx="301686" cy="369332"/>
          </a:xfrm>
          <a:prstGeom prst="rect">
            <a:avLst/>
          </a:prstGeom>
          <a:noFill/>
        </p:spPr>
        <p:txBody>
          <a:bodyPr wrap="none" rtlCol="0">
            <a:spAutoFit/>
          </a:bodyPr>
          <a:lstStyle/>
          <a:p>
            <a:r>
              <a:rPr lang="nb-NO" dirty="0">
                <a:solidFill>
                  <a:srgbClr val="7030A0"/>
                </a:solidFill>
              </a:rPr>
              <a:t>1</a:t>
            </a:r>
          </a:p>
        </p:txBody>
      </p:sp>
      <p:grpSp>
        <p:nvGrpSpPr>
          <p:cNvPr id="99" name="Group 98">
            <a:extLst>
              <a:ext uri="{FF2B5EF4-FFF2-40B4-BE49-F238E27FC236}">
                <a16:creationId xmlns:a16="http://schemas.microsoft.com/office/drawing/2014/main" id="{2E71C17B-5D6A-478F-8750-A008A9E25EDC}"/>
              </a:ext>
            </a:extLst>
          </p:cNvPr>
          <p:cNvGrpSpPr/>
          <p:nvPr/>
        </p:nvGrpSpPr>
        <p:grpSpPr>
          <a:xfrm>
            <a:off x="4506802" y="-48232"/>
            <a:ext cx="1179835" cy="943298"/>
            <a:chOff x="4506802" y="-48232"/>
            <a:chExt cx="1179835" cy="943298"/>
          </a:xfrm>
          <a:noFill/>
        </p:grpSpPr>
        <p:sp>
          <p:nvSpPr>
            <p:cNvPr id="71" name="Oval 70">
              <a:extLst>
                <a:ext uri="{FF2B5EF4-FFF2-40B4-BE49-F238E27FC236}">
                  <a16:creationId xmlns:a16="http://schemas.microsoft.com/office/drawing/2014/main" id="{749B46C7-3504-4A89-87F4-AB28E164254B}"/>
                </a:ext>
              </a:extLst>
            </p:cNvPr>
            <p:cNvSpPr/>
            <p:nvPr/>
          </p:nvSpPr>
          <p:spPr>
            <a:xfrm>
              <a:off x="4506802" y="259793"/>
              <a:ext cx="427630" cy="382137"/>
            </a:xfrm>
            <a:prstGeom prst="ellipse">
              <a:avLst/>
            </a:prstGeom>
            <a:grp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8" name="Group 97">
              <a:extLst>
                <a:ext uri="{FF2B5EF4-FFF2-40B4-BE49-F238E27FC236}">
                  <a16:creationId xmlns:a16="http://schemas.microsoft.com/office/drawing/2014/main" id="{7C5FD5B2-857B-4352-9450-F589EC31157B}"/>
                </a:ext>
              </a:extLst>
            </p:cNvPr>
            <p:cNvGrpSpPr/>
            <p:nvPr/>
          </p:nvGrpSpPr>
          <p:grpSpPr>
            <a:xfrm>
              <a:off x="4733023" y="-48232"/>
              <a:ext cx="953614" cy="943298"/>
              <a:chOff x="4733023" y="-48232"/>
              <a:chExt cx="953614" cy="943298"/>
            </a:xfrm>
            <a:grpFill/>
          </p:grpSpPr>
          <p:cxnSp>
            <p:nvCxnSpPr>
              <p:cNvPr id="76" name="Connector: Elbow 75">
                <a:extLst>
                  <a:ext uri="{FF2B5EF4-FFF2-40B4-BE49-F238E27FC236}">
                    <a16:creationId xmlns:a16="http://schemas.microsoft.com/office/drawing/2014/main" id="{CA712B1E-B3E2-4114-9CB9-848704B36424}"/>
                  </a:ext>
                </a:extLst>
              </p:cNvPr>
              <p:cNvCxnSpPr>
                <a:cxnSpLocks/>
              </p:cNvCxnSpPr>
              <p:nvPr/>
            </p:nvCxnSpPr>
            <p:spPr>
              <a:xfrm>
                <a:off x="4733023" y="36613"/>
                <a:ext cx="575956" cy="557121"/>
              </a:xfrm>
              <a:prstGeom prst="bentConnector3">
                <a:avLst/>
              </a:prstGeom>
              <a:grpFill/>
            </p:spPr>
            <p:style>
              <a:lnRef idx="2">
                <a:schemeClr val="accent1"/>
              </a:lnRef>
              <a:fillRef idx="0">
                <a:schemeClr val="accent1"/>
              </a:fillRef>
              <a:effectRef idx="1">
                <a:schemeClr val="accent1"/>
              </a:effectRef>
              <a:fontRef idx="minor">
                <a:schemeClr val="tx1"/>
              </a:fontRef>
            </p:style>
          </p:cxnSp>
          <p:cxnSp>
            <p:nvCxnSpPr>
              <p:cNvPr id="81" name="Connector: Elbow 80">
                <a:extLst>
                  <a:ext uri="{FF2B5EF4-FFF2-40B4-BE49-F238E27FC236}">
                    <a16:creationId xmlns:a16="http://schemas.microsoft.com/office/drawing/2014/main" id="{800FC731-22DA-47FA-BD6C-D40023ABF97D}"/>
                  </a:ext>
                </a:extLst>
              </p:cNvPr>
              <p:cNvCxnSpPr>
                <a:cxnSpLocks/>
              </p:cNvCxnSpPr>
              <p:nvPr/>
            </p:nvCxnSpPr>
            <p:spPr>
              <a:xfrm rot="5400000" flipH="1" flipV="1">
                <a:off x="5156505" y="72933"/>
                <a:ext cx="651297" cy="408967"/>
              </a:xfrm>
              <a:prstGeom prst="bentConnector3">
                <a:avLst>
                  <a:gd name="adj1" fmla="val 100292"/>
                </a:avLst>
              </a:prstGeom>
              <a:grpFill/>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3649E635-9B96-43D2-96FA-43B1E81F2A92}"/>
                  </a:ext>
                </a:extLst>
              </p:cNvPr>
              <p:cNvSpPr txBox="1"/>
              <p:nvPr/>
            </p:nvSpPr>
            <p:spPr>
              <a:xfrm>
                <a:off x="4891056" y="525734"/>
                <a:ext cx="539458" cy="369332"/>
              </a:xfrm>
              <a:prstGeom prst="rect">
                <a:avLst/>
              </a:prstGeom>
              <a:grpFill/>
            </p:spPr>
            <p:txBody>
              <a:bodyPr wrap="square" rtlCol="0">
                <a:spAutoFit/>
              </a:bodyPr>
              <a:lstStyle/>
              <a:p>
                <a:r>
                  <a:rPr lang="nb-NO" dirty="0">
                    <a:solidFill>
                      <a:schemeClr val="tx2"/>
                    </a:solidFill>
                  </a:rPr>
                  <a:t>0.5</a:t>
                </a:r>
              </a:p>
            </p:txBody>
          </p:sp>
        </p:grpSp>
      </p:grpSp>
      <p:sp>
        <p:nvSpPr>
          <p:cNvPr id="100" name="TextBox 99">
            <a:extLst>
              <a:ext uri="{FF2B5EF4-FFF2-40B4-BE49-F238E27FC236}">
                <a16:creationId xmlns:a16="http://schemas.microsoft.com/office/drawing/2014/main" id="{40131B84-4C6A-48D3-99AF-F43E4F09A2C6}"/>
              </a:ext>
            </a:extLst>
          </p:cNvPr>
          <p:cNvSpPr txBox="1"/>
          <p:nvPr/>
        </p:nvSpPr>
        <p:spPr>
          <a:xfrm>
            <a:off x="7147230" y="328821"/>
            <a:ext cx="428322" cy="307777"/>
          </a:xfrm>
          <a:prstGeom prst="rect">
            <a:avLst/>
          </a:prstGeom>
          <a:noFill/>
        </p:spPr>
        <p:txBody>
          <a:bodyPr wrap="none" rtlCol="0">
            <a:spAutoFit/>
          </a:bodyPr>
          <a:lstStyle/>
          <a:p>
            <a:r>
              <a:rPr lang="nb-NO" sz="1400" dirty="0"/>
              <a:t>=∞</a:t>
            </a:r>
          </a:p>
        </p:txBody>
      </p:sp>
      <p:sp>
        <p:nvSpPr>
          <p:cNvPr id="101" name="TextBox 100">
            <a:extLst>
              <a:ext uri="{FF2B5EF4-FFF2-40B4-BE49-F238E27FC236}">
                <a16:creationId xmlns:a16="http://schemas.microsoft.com/office/drawing/2014/main" id="{7C40985B-A42C-41D4-9A47-679197308766}"/>
              </a:ext>
            </a:extLst>
          </p:cNvPr>
          <p:cNvSpPr txBox="1"/>
          <p:nvPr/>
        </p:nvSpPr>
        <p:spPr>
          <a:xfrm>
            <a:off x="2662550" y="328821"/>
            <a:ext cx="428322" cy="307777"/>
          </a:xfrm>
          <a:prstGeom prst="rect">
            <a:avLst/>
          </a:prstGeom>
          <a:noFill/>
        </p:spPr>
        <p:txBody>
          <a:bodyPr wrap="none" rtlCol="0">
            <a:spAutoFit/>
          </a:bodyPr>
          <a:lstStyle/>
          <a:p>
            <a:r>
              <a:rPr lang="nb-NO" sz="1400" dirty="0"/>
              <a:t>=∞</a:t>
            </a:r>
          </a:p>
        </p:txBody>
      </p:sp>
      <p:cxnSp>
        <p:nvCxnSpPr>
          <p:cNvPr id="6" name="Straight Arrow Connector 5">
            <a:extLst>
              <a:ext uri="{FF2B5EF4-FFF2-40B4-BE49-F238E27FC236}">
                <a16:creationId xmlns:a16="http://schemas.microsoft.com/office/drawing/2014/main" id="{F265E0DB-76D3-44F0-A487-C9886AC615C8}"/>
              </a:ext>
            </a:extLst>
          </p:cNvPr>
          <p:cNvCxnSpPr/>
          <p:nvPr/>
        </p:nvCxnSpPr>
        <p:spPr>
          <a:xfrm>
            <a:off x="8291015" y="1671546"/>
            <a:ext cx="0" cy="418675"/>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78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63C8F9-ECB3-45E0-A60C-4B8ED46FA65E}"/>
              </a:ext>
            </a:extLst>
          </p:cNvPr>
          <p:cNvPicPr>
            <a:picLocks noChangeAspect="1"/>
          </p:cNvPicPr>
          <p:nvPr/>
        </p:nvPicPr>
        <p:blipFill>
          <a:blip r:embed="rId2"/>
          <a:stretch>
            <a:fillRect/>
          </a:stretch>
        </p:blipFill>
        <p:spPr>
          <a:xfrm>
            <a:off x="1795549" y="198581"/>
            <a:ext cx="8168112" cy="2396069"/>
          </a:xfrm>
          <a:prstGeom prst="rect">
            <a:avLst/>
          </a:prstGeom>
        </p:spPr>
      </p:pic>
      <p:cxnSp>
        <p:nvCxnSpPr>
          <p:cNvPr id="3" name="Connector: Curved 2">
            <a:extLst>
              <a:ext uri="{FF2B5EF4-FFF2-40B4-BE49-F238E27FC236}">
                <a16:creationId xmlns:a16="http://schemas.microsoft.com/office/drawing/2014/main" id="{7D5A1C67-4220-4D1D-B240-33E1C4D87B98}"/>
              </a:ext>
            </a:extLst>
          </p:cNvPr>
          <p:cNvCxnSpPr>
            <a:cxnSpLocks/>
          </p:cNvCxnSpPr>
          <p:nvPr/>
        </p:nvCxnSpPr>
        <p:spPr>
          <a:xfrm>
            <a:off x="3238257" y="1671546"/>
            <a:ext cx="646487" cy="12700"/>
          </a:xfrm>
          <a:prstGeom prst="curvedConnector3">
            <a:avLst/>
          </a:prstGeom>
          <a:ln>
            <a:solidFill>
              <a:srgbClr val="F07EE2"/>
            </a:solidFill>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710B152C-62EA-4B4D-9FB6-B70B9FD53C0F}"/>
              </a:ext>
            </a:extLst>
          </p:cNvPr>
          <p:cNvCxnSpPr>
            <a:cxnSpLocks/>
          </p:cNvCxnSpPr>
          <p:nvPr/>
        </p:nvCxnSpPr>
        <p:spPr>
          <a:xfrm>
            <a:off x="5581832" y="2083871"/>
            <a:ext cx="646487" cy="12700"/>
          </a:xfrm>
          <a:prstGeom prst="curvedConnector3">
            <a:avLst>
              <a:gd name="adj1" fmla="val 50001"/>
            </a:avLst>
          </a:prstGeom>
        </p:spPr>
        <p:style>
          <a:lnRef idx="2">
            <a:schemeClr val="accent1"/>
          </a:lnRef>
          <a:fillRef idx="0">
            <a:schemeClr val="accent1"/>
          </a:fillRef>
          <a:effectRef idx="1">
            <a:schemeClr val="accent1"/>
          </a:effectRef>
          <a:fontRef idx="minor">
            <a:schemeClr val="tx1"/>
          </a:fontRef>
        </p:style>
      </p:cxnSp>
      <p:cxnSp>
        <p:nvCxnSpPr>
          <p:cNvPr id="10" name="Connector: Curved 9">
            <a:extLst>
              <a:ext uri="{FF2B5EF4-FFF2-40B4-BE49-F238E27FC236}">
                <a16:creationId xmlns:a16="http://schemas.microsoft.com/office/drawing/2014/main" id="{57DDA130-4953-43AF-869D-E9792C549715}"/>
              </a:ext>
            </a:extLst>
          </p:cNvPr>
          <p:cNvCxnSpPr>
            <a:cxnSpLocks/>
          </p:cNvCxnSpPr>
          <p:nvPr/>
        </p:nvCxnSpPr>
        <p:spPr>
          <a:xfrm>
            <a:off x="7983174" y="2065464"/>
            <a:ext cx="646487" cy="12700"/>
          </a:xfrm>
          <a:prstGeom prst="curvedConnector3">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63CC0C9-B72D-4804-A4D8-BCB432304F53}"/>
              </a:ext>
            </a:extLst>
          </p:cNvPr>
          <p:cNvSpPr txBox="1"/>
          <p:nvPr/>
        </p:nvSpPr>
        <p:spPr>
          <a:xfrm>
            <a:off x="2442949" y="1952866"/>
            <a:ext cx="776175" cy="369332"/>
          </a:xfrm>
          <a:prstGeom prst="rect">
            <a:avLst/>
          </a:prstGeom>
          <a:noFill/>
        </p:spPr>
        <p:txBody>
          <a:bodyPr wrap="none" rtlCol="0">
            <a:spAutoFit/>
          </a:bodyPr>
          <a:lstStyle/>
          <a:p>
            <a:r>
              <a:rPr lang="nb-NO" dirty="0">
                <a:solidFill>
                  <a:srgbClr val="F07EE2"/>
                </a:solidFill>
              </a:rPr>
              <a:t>F</a:t>
            </a:r>
            <a:r>
              <a:rPr lang="nb-NO" baseline="-25000" dirty="0">
                <a:solidFill>
                  <a:srgbClr val="F07EE2"/>
                </a:solidFill>
              </a:rPr>
              <a:t>0</a:t>
            </a:r>
            <a:r>
              <a:rPr lang="nb-NO" dirty="0">
                <a:solidFill>
                  <a:srgbClr val="F07EE2"/>
                </a:solidFill>
              </a:rPr>
              <a:t>=0.5</a:t>
            </a:r>
            <a:endParaRPr lang="nb-NO" baseline="-25000" dirty="0">
              <a:solidFill>
                <a:srgbClr val="F07EE2"/>
              </a:solidFill>
            </a:endParaRPr>
          </a:p>
        </p:txBody>
      </p:sp>
      <p:sp>
        <p:nvSpPr>
          <p:cNvPr id="12" name="TextBox 11">
            <a:extLst>
              <a:ext uri="{FF2B5EF4-FFF2-40B4-BE49-F238E27FC236}">
                <a16:creationId xmlns:a16="http://schemas.microsoft.com/office/drawing/2014/main" id="{9E62F6F9-38C4-431B-ACE0-D33DBCC93639}"/>
              </a:ext>
            </a:extLst>
          </p:cNvPr>
          <p:cNvSpPr txBox="1"/>
          <p:nvPr/>
        </p:nvSpPr>
        <p:spPr>
          <a:xfrm>
            <a:off x="6904504" y="1963201"/>
            <a:ext cx="776175" cy="369332"/>
          </a:xfrm>
          <a:prstGeom prst="rect">
            <a:avLst/>
          </a:prstGeom>
          <a:noFill/>
        </p:spPr>
        <p:txBody>
          <a:bodyPr wrap="none" rtlCol="0">
            <a:spAutoFit/>
          </a:bodyPr>
          <a:lstStyle/>
          <a:p>
            <a:r>
              <a:rPr lang="nb-NO" dirty="0">
                <a:solidFill>
                  <a:schemeClr val="accent3">
                    <a:lumMod val="75000"/>
                  </a:schemeClr>
                </a:solidFill>
              </a:rPr>
              <a:t>F</a:t>
            </a:r>
            <a:r>
              <a:rPr lang="nb-NO" baseline="-25000" dirty="0">
                <a:solidFill>
                  <a:schemeClr val="accent3">
                    <a:lumMod val="75000"/>
                  </a:schemeClr>
                </a:solidFill>
              </a:rPr>
              <a:t>2</a:t>
            </a:r>
            <a:r>
              <a:rPr lang="nb-NO" dirty="0">
                <a:solidFill>
                  <a:schemeClr val="accent3">
                    <a:lumMod val="75000"/>
                  </a:schemeClr>
                </a:solidFill>
              </a:rPr>
              <a:t>=0.5</a:t>
            </a:r>
            <a:endParaRPr lang="nb-NO" baseline="-25000" dirty="0">
              <a:solidFill>
                <a:schemeClr val="accent3">
                  <a:lumMod val="75000"/>
                </a:schemeClr>
              </a:solidFill>
            </a:endParaRPr>
          </a:p>
        </p:txBody>
      </p:sp>
      <p:sp>
        <p:nvSpPr>
          <p:cNvPr id="14" name="TextBox 13">
            <a:extLst>
              <a:ext uri="{FF2B5EF4-FFF2-40B4-BE49-F238E27FC236}">
                <a16:creationId xmlns:a16="http://schemas.microsoft.com/office/drawing/2014/main" id="{434BBF92-3285-4249-91F2-FB2B28199476}"/>
              </a:ext>
            </a:extLst>
          </p:cNvPr>
          <p:cNvSpPr txBox="1"/>
          <p:nvPr/>
        </p:nvSpPr>
        <p:spPr>
          <a:xfrm>
            <a:off x="9112155" y="1937723"/>
            <a:ext cx="776175" cy="369332"/>
          </a:xfrm>
          <a:prstGeom prst="rect">
            <a:avLst/>
          </a:prstGeom>
          <a:noFill/>
        </p:spPr>
        <p:txBody>
          <a:bodyPr wrap="none" rtlCol="0">
            <a:spAutoFit/>
          </a:bodyPr>
          <a:lstStyle/>
          <a:p>
            <a:r>
              <a:rPr lang="nb-NO" dirty="0">
                <a:solidFill>
                  <a:schemeClr val="accent4">
                    <a:lumMod val="75000"/>
                  </a:schemeClr>
                </a:solidFill>
              </a:rPr>
              <a:t>F</a:t>
            </a:r>
            <a:r>
              <a:rPr lang="nb-NO" baseline="-25000" dirty="0">
                <a:solidFill>
                  <a:schemeClr val="accent4">
                    <a:lumMod val="75000"/>
                  </a:schemeClr>
                </a:solidFill>
              </a:rPr>
              <a:t>3</a:t>
            </a:r>
            <a:r>
              <a:rPr lang="nb-NO" dirty="0">
                <a:solidFill>
                  <a:schemeClr val="accent4">
                    <a:lumMod val="75000"/>
                  </a:schemeClr>
                </a:solidFill>
              </a:rPr>
              <a:t>=0.5</a:t>
            </a:r>
            <a:endParaRPr lang="nb-NO" baseline="-25000" dirty="0">
              <a:solidFill>
                <a:schemeClr val="accent4">
                  <a:lumMod val="75000"/>
                </a:schemeClr>
              </a:solidFill>
            </a:endParaRPr>
          </a:p>
        </p:txBody>
      </p:sp>
      <p:sp>
        <p:nvSpPr>
          <p:cNvPr id="15" name="TextBox 14">
            <a:extLst>
              <a:ext uri="{FF2B5EF4-FFF2-40B4-BE49-F238E27FC236}">
                <a16:creationId xmlns:a16="http://schemas.microsoft.com/office/drawing/2014/main" id="{C0FD1CC0-6566-40E2-93A2-2DF74B3B18C8}"/>
              </a:ext>
            </a:extLst>
          </p:cNvPr>
          <p:cNvSpPr txBox="1"/>
          <p:nvPr/>
        </p:nvSpPr>
        <p:spPr>
          <a:xfrm>
            <a:off x="4565419" y="1968019"/>
            <a:ext cx="713917" cy="646331"/>
          </a:xfrm>
          <a:prstGeom prst="rect">
            <a:avLst/>
          </a:prstGeom>
          <a:noFill/>
        </p:spPr>
        <p:txBody>
          <a:bodyPr wrap="square" rtlCol="0">
            <a:spAutoFit/>
          </a:bodyPr>
          <a:lstStyle/>
          <a:p>
            <a:r>
              <a:rPr lang="nb-NO" dirty="0" err="1">
                <a:solidFill>
                  <a:schemeClr val="accent1"/>
                </a:solidFill>
              </a:rPr>
              <a:t>Fully</a:t>
            </a:r>
            <a:r>
              <a:rPr lang="nb-NO" dirty="0">
                <a:solidFill>
                  <a:schemeClr val="accent1"/>
                </a:solidFill>
              </a:rPr>
              <a:t> </a:t>
            </a:r>
            <a:r>
              <a:rPr lang="nb-NO" dirty="0" err="1">
                <a:solidFill>
                  <a:schemeClr val="accent1"/>
                </a:solidFill>
              </a:rPr>
              <a:t>open</a:t>
            </a:r>
            <a:endParaRPr lang="nb-NO" dirty="0">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67" name="Ink 66">
                <a:extLst>
                  <a:ext uri="{FF2B5EF4-FFF2-40B4-BE49-F238E27FC236}">
                    <a16:creationId xmlns:a16="http://schemas.microsoft.com/office/drawing/2014/main" id="{A8C2D533-C045-4892-867D-0CFEF585EECF}"/>
                  </a:ext>
                </a:extLst>
              </p14:cNvPr>
              <p14:cNvContentPartPr/>
              <p14:nvPr/>
            </p14:nvContentPartPr>
            <p14:xfrm>
              <a:off x="2648556" y="1111735"/>
              <a:ext cx="699614" cy="566368"/>
            </p14:xfrm>
          </p:contentPart>
        </mc:Choice>
        <mc:Fallback xmlns="">
          <p:pic>
            <p:nvPicPr>
              <p:cNvPr id="67" name="Ink 66">
                <a:extLst>
                  <a:ext uri="{FF2B5EF4-FFF2-40B4-BE49-F238E27FC236}">
                    <a16:creationId xmlns:a16="http://schemas.microsoft.com/office/drawing/2014/main" id="{A8C2D533-C045-4892-867D-0CFEF585EECF}"/>
                  </a:ext>
                </a:extLst>
              </p:cNvPr>
              <p:cNvPicPr/>
              <p:nvPr/>
            </p:nvPicPr>
            <p:blipFill>
              <a:blip r:embed="rId5"/>
              <a:stretch>
                <a:fillRect/>
              </a:stretch>
            </p:blipFill>
            <p:spPr>
              <a:xfrm>
                <a:off x="2639919" y="1102734"/>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8" name="Ink 67">
                <a:extLst>
                  <a:ext uri="{FF2B5EF4-FFF2-40B4-BE49-F238E27FC236}">
                    <a16:creationId xmlns:a16="http://schemas.microsoft.com/office/drawing/2014/main" id="{104D09A1-418F-4570-A633-6DF52812C78D}"/>
                  </a:ext>
                </a:extLst>
              </p14:cNvPr>
              <p14:cNvContentPartPr/>
              <p14:nvPr/>
            </p14:nvContentPartPr>
            <p14:xfrm flipH="1">
              <a:off x="6332560" y="1066243"/>
              <a:ext cx="770773" cy="566368"/>
            </p14:xfrm>
          </p:contentPart>
        </mc:Choice>
        <mc:Fallback xmlns="">
          <p:pic>
            <p:nvPicPr>
              <p:cNvPr id="68" name="Ink 67">
                <a:extLst>
                  <a:ext uri="{FF2B5EF4-FFF2-40B4-BE49-F238E27FC236}">
                    <a16:creationId xmlns:a16="http://schemas.microsoft.com/office/drawing/2014/main" id="{104D09A1-418F-4570-A633-6DF52812C78D}"/>
                  </a:ext>
                </a:extLst>
              </p:cNvPr>
              <p:cNvPicPr/>
              <p:nvPr/>
            </p:nvPicPr>
            <p:blipFill>
              <a:blip r:embed="rId7"/>
              <a:stretch>
                <a:fillRect/>
              </a:stretch>
            </p:blipFill>
            <p:spPr>
              <a:xfrm flipH="1">
                <a:off x="6323560" y="1057242"/>
                <a:ext cx="788413" cy="584011"/>
              </a:xfrm>
              <a:prstGeom prst="rect">
                <a:avLst/>
              </a:prstGeom>
            </p:spPr>
          </p:pic>
        </mc:Fallback>
      </mc:AlternateContent>
      <p:sp>
        <p:nvSpPr>
          <p:cNvPr id="70" name="Oval 69">
            <a:extLst>
              <a:ext uri="{FF2B5EF4-FFF2-40B4-BE49-F238E27FC236}">
                <a16:creationId xmlns:a16="http://schemas.microsoft.com/office/drawing/2014/main" id="{23DE2C77-B88F-4D9B-A9BD-32CAE93970F2}"/>
              </a:ext>
            </a:extLst>
          </p:cNvPr>
          <p:cNvSpPr/>
          <p:nvPr/>
        </p:nvSpPr>
        <p:spPr>
          <a:xfrm>
            <a:off x="9057563" y="272955"/>
            <a:ext cx="427630" cy="382137"/>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73" name="Straight Connector 72">
            <a:extLst>
              <a:ext uri="{FF2B5EF4-FFF2-40B4-BE49-F238E27FC236}">
                <a16:creationId xmlns:a16="http://schemas.microsoft.com/office/drawing/2014/main" id="{253C1B8D-526A-4E30-8D05-5DE6DEAB6CAF}"/>
              </a:ext>
            </a:extLst>
          </p:cNvPr>
          <p:cNvCxnSpPr/>
          <p:nvPr/>
        </p:nvCxnSpPr>
        <p:spPr>
          <a:xfrm>
            <a:off x="9560257" y="450861"/>
            <a:ext cx="53226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A770274-C8DF-43CD-9910-41B5AFBB7662}"/>
              </a:ext>
            </a:extLst>
          </p:cNvPr>
          <p:cNvSpPr txBox="1"/>
          <p:nvPr/>
        </p:nvSpPr>
        <p:spPr>
          <a:xfrm>
            <a:off x="10028437" y="224402"/>
            <a:ext cx="301686" cy="369332"/>
          </a:xfrm>
          <a:prstGeom prst="rect">
            <a:avLst/>
          </a:prstGeom>
          <a:noFill/>
        </p:spPr>
        <p:txBody>
          <a:bodyPr wrap="none" rtlCol="0">
            <a:spAutoFit/>
          </a:bodyPr>
          <a:lstStyle/>
          <a:p>
            <a:r>
              <a:rPr lang="nb-NO" dirty="0">
                <a:solidFill>
                  <a:srgbClr val="7030A0"/>
                </a:solidFill>
              </a:rPr>
              <a:t>1</a:t>
            </a:r>
          </a:p>
        </p:txBody>
      </p:sp>
      <p:sp>
        <p:nvSpPr>
          <p:cNvPr id="100" name="TextBox 99">
            <a:extLst>
              <a:ext uri="{FF2B5EF4-FFF2-40B4-BE49-F238E27FC236}">
                <a16:creationId xmlns:a16="http://schemas.microsoft.com/office/drawing/2014/main" id="{40131B84-4C6A-48D3-99AF-F43E4F09A2C6}"/>
              </a:ext>
            </a:extLst>
          </p:cNvPr>
          <p:cNvSpPr txBox="1"/>
          <p:nvPr/>
        </p:nvSpPr>
        <p:spPr>
          <a:xfrm>
            <a:off x="7147230" y="328821"/>
            <a:ext cx="428322" cy="307777"/>
          </a:xfrm>
          <a:prstGeom prst="rect">
            <a:avLst/>
          </a:prstGeom>
          <a:noFill/>
        </p:spPr>
        <p:txBody>
          <a:bodyPr wrap="none" rtlCol="0">
            <a:spAutoFit/>
          </a:bodyPr>
          <a:lstStyle/>
          <a:p>
            <a:r>
              <a:rPr lang="nb-NO" sz="1400" dirty="0"/>
              <a:t>=∞</a:t>
            </a:r>
          </a:p>
        </p:txBody>
      </p:sp>
      <p:sp>
        <p:nvSpPr>
          <p:cNvPr id="101" name="TextBox 100">
            <a:extLst>
              <a:ext uri="{FF2B5EF4-FFF2-40B4-BE49-F238E27FC236}">
                <a16:creationId xmlns:a16="http://schemas.microsoft.com/office/drawing/2014/main" id="{7C40985B-A42C-41D4-9A47-679197308766}"/>
              </a:ext>
            </a:extLst>
          </p:cNvPr>
          <p:cNvSpPr txBox="1"/>
          <p:nvPr/>
        </p:nvSpPr>
        <p:spPr>
          <a:xfrm>
            <a:off x="2662550" y="328821"/>
            <a:ext cx="428322" cy="307777"/>
          </a:xfrm>
          <a:prstGeom prst="rect">
            <a:avLst/>
          </a:prstGeom>
          <a:noFill/>
        </p:spPr>
        <p:txBody>
          <a:bodyPr wrap="none" rtlCol="0">
            <a:spAutoFit/>
          </a:bodyPr>
          <a:lstStyle/>
          <a:p>
            <a:r>
              <a:rPr lang="nb-NO" sz="1400" dirty="0"/>
              <a:t>=∞</a:t>
            </a:r>
          </a:p>
        </p:txBody>
      </p:sp>
      <p:sp>
        <p:nvSpPr>
          <p:cNvPr id="102" name="TextBox 101">
            <a:extLst>
              <a:ext uri="{FF2B5EF4-FFF2-40B4-BE49-F238E27FC236}">
                <a16:creationId xmlns:a16="http://schemas.microsoft.com/office/drawing/2014/main" id="{EA212A42-7C9D-47B7-B7DD-2A7F50C2CC03}"/>
              </a:ext>
            </a:extLst>
          </p:cNvPr>
          <p:cNvSpPr txBox="1"/>
          <p:nvPr/>
        </p:nvSpPr>
        <p:spPr>
          <a:xfrm>
            <a:off x="4772362" y="334153"/>
            <a:ext cx="428322" cy="307777"/>
          </a:xfrm>
          <a:prstGeom prst="rect">
            <a:avLst/>
          </a:prstGeom>
          <a:noFill/>
        </p:spPr>
        <p:txBody>
          <a:bodyPr wrap="none" rtlCol="0">
            <a:spAutoFit/>
          </a:bodyPr>
          <a:lstStyle/>
          <a:p>
            <a:r>
              <a:rPr lang="nb-NO" sz="1400" dirty="0"/>
              <a:t>=∞</a:t>
            </a:r>
          </a:p>
        </p:txBody>
      </p:sp>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52A2836C-179F-45FC-B624-B5DD977470E7}"/>
                  </a:ext>
                </a:extLst>
              </p14:cNvPr>
              <p14:cNvContentPartPr/>
              <p14:nvPr/>
            </p14:nvContentPartPr>
            <p14:xfrm flipH="1">
              <a:off x="8584931" y="1103932"/>
              <a:ext cx="646487" cy="566368"/>
            </p14:xfrm>
          </p:contentPart>
        </mc:Choice>
        <mc:Fallback xmlns="">
          <p:pic>
            <p:nvPicPr>
              <p:cNvPr id="30" name="Ink 29">
                <a:extLst>
                  <a:ext uri="{FF2B5EF4-FFF2-40B4-BE49-F238E27FC236}">
                    <a16:creationId xmlns:a16="http://schemas.microsoft.com/office/drawing/2014/main" id="{52A2836C-179F-45FC-B624-B5DD977470E7}"/>
                  </a:ext>
                </a:extLst>
              </p:cNvPr>
              <p:cNvPicPr/>
              <p:nvPr/>
            </p:nvPicPr>
            <p:blipFill>
              <a:blip r:embed="rId9"/>
              <a:stretch>
                <a:fillRect/>
              </a:stretch>
            </p:blipFill>
            <p:spPr>
              <a:xfrm flipH="1">
                <a:off x="8575932" y="1094931"/>
                <a:ext cx="664125" cy="584011"/>
              </a:xfrm>
              <a:prstGeom prst="rect">
                <a:avLst/>
              </a:prstGeom>
            </p:spPr>
          </p:pic>
        </mc:Fallback>
      </mc:AlternateContent>
      <p:pic>
        <p:nvPicPr>
          <p:cNvPr id="26" name="Picture 25">
            <a:extLst>
              <a:ext uri="{FF2B5EF4-FFF2-40B4-BE49-F238E27FC236}">
                <a16:creationId xmlns:a16="http://schemas.microsoft.com/office/drawing/2014/main" id="{23D84082-407D-463F-923A-7987BA37DF1C}"/>
              </a:ext>
            </a:extLst>
          </p:cNvPr>
          <p:cNvPicPr>
            <a:picLocks noChangeAspect="1"/>
          </p:cNvPicPr>
          <p:nvPr/>
        </p:nvPicPr>
        <p:blipFill>
          <a:blip r:embed="rId10"/>
          <a:stretch>
            <a:fillRect/>
          </a:stretch>
        </p:blipFill>
        <p:spPr>
          <a:xfrm>
            <a:off x="1622374" y="2560531"/>
            <a:ext cx="8772525" cy="3248025"/>
          </a:xfrm>
          <a:prstGeom prst="rect">
            <a:avLst/>
          </a:prstGeom>
        </p:spPr>
      </p:pic>
    </p:spTree>
    <p:extLst>
      <p:ext uri="{BB962C8B-B14F-4D97-AF65-F5344CB8AC3E}">
        <p14:creationId xmlns:p14="http://schemas.microsoft.com/office/powerpoint/2010/main" val="150247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63C8F9-ECB3-45E0-A60C-4B8ED46FA65E}"/>
              </a:ext>
            </a:extLst>
          </p:cNvPr>
          <p:cNvPicPr>
            <a:picLocks noChangeAspect="1"/>
          </p:cNvPicPr>
          <p:nvPr/>
        </p:nvPicPr>
        <p:blipFill>
          <a:blip r:embed="rId2"/>
          <a:stretch>
            <a:fillRect/>
          </a:stretch>
        </p:blipFill>
        <p:spPr>
          <a:xfrm>
            <a:off x="1795549" y="198581"/>
            <a:ext cx="8168112" cy="2396069"/>
          </a:xfrm>
          <a:prstGeom prst="rect">
            <a:avLst/>
          </a:prstGeom>
        </p:spPr>
      </p:pic>
      <p:cxnSp>
        <p:nvCxnSpPr>
          <p:cNvPr id="3" name="Connector: Curved 2">
            <a:extLst>
              <a:ext uri="{FF2B5EF4-FFF2-40B4-BE49-F238E27FC236}">
                <a16:creationId xmlns:a16="http://schemas.microsoft.com/office/drawing/2014/main" id="{7D5A1C67-4220-4D1D-B240-33E1C4D87B98}"/>
              </a:ext>
            </a:extLst>
          </p:cNvPr>
          <p:cNvCxnSpPr>
            <a:cxnSpLocks/>
          </p:cNvCxnSpPr>
          <p:nvPr/>
        </p:nvCxnSpPr>
        <p:spPr>
          <a:xfrm>
            <a:off x="3238257" y="1671546"/>
            <a:ext cx="646487" cy="12700"/>
          </a:xfrm>
          <a:prstGeom prst="curvedConnector3">
            <a:avLst/>
          </a:prstGeom>
          <a:ln>
            <a:solidFill>
              <a:srgbClr val="F07EE2"/>
            </a:solidFill>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710B152C-62EA-4B4D-9FB6-B70B9FD53C0F}"/>
              </a:ext>
            </a:extLst>
          </p:cNvPr>
          <p:cNvCxnSpPr>
            <a:cxnSpLocks/>
          </p:cNvCxnSpPr>
          <p:nvPr/>
        </p:nvCxnSpPr>
        <p:spPr>
          <a:xfrm>
            <a:off x="5627151" y="1658846"/>
            <a:ext cx="646487" cy="12700"/>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0" name="Connector: Curved 9">
            <a:extLst>
              <a:ext uri="{FF2B5EF4-FFF2-40B4-BE49-F238E27FC236}">
                <a16:creationId xmlns:a16="http://schemas.microsoft.com/office/drawing/2014/main" id="{57DDA130-4953-43AF-869D-E9792C549715}"/>
              </a:ext>
            </a:extLst>
          </p:cNvPr>
          <p:cNvCxnSpPr>
            <a:cxnSpLocks/>
          </p:cNvCxnSpPr>
          <p:nvPr/>
        </p:nvCxnSpPr>
        <p:spPr>
          <a:xfrm>
            <a:off x="7969452" y="1652496"/>
            <a:ext cx="646487" cy="12700"/>
          </a:xfrm>
          <a:prstGeom prst="curvedConnector3">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63CC0C9-B72D-4804-A4D8-BCB432304F53}"/>
              </a:ext>
            </a:extLst>
          </p:cNvPr>
          <p:cNvSpPr txBox="1"/>
          <p:nvPr/>
        </p:nvSpPr>
        <p:spPr>
          <a:xfrm>
            <a:off x="2442949" y="1952866"/>
            <a:ext cx="601447" cy="369332"/>
          </a:xfrm>
          <a:prstGeom prst="rect">
            <a:avLst/>
          </a:prstGeom>
          <a:noFill/>
        </p:spPr>
        <p:txBody>
          <a:bodyPr wrap="none" rtlCol="0">
            <a:spAutoFit/>
          </a:bodyPr>
          <a:lstStyle/>
          <a:p>
            <a:r>
              <a:rPr lang="nb-NO" dirty="0">
                <a:solidFill>
                  <a:srgbClr val="F07EE2"/>
                </a:solidFill>
              </a:rPr>
              <a:t>F</a:t>
            </a:r>
            <a:r>
              <a:rPr lang="nb-NO" baseline="-25000" dirty="0">
                <a:solidFill>
                  <a:srgbClr val="F07EE2"/>
                </a:solidFill>
              </a:rPr>
              <a:t>0</a:t>
            </a:r>
            <a:r>
              <a:rPr lang="nb-NO" dirty="0">
                <a:solidFill>
                  <a:srgbClr val="F07EE2"/>
                </a:solidFill>
              </a:rPr>
              <a:t>=1</a:t>
            </a:r>
            <a:endParaRPr lang="nb-NO" baseline="-25000" dirty="0">
              <a:solidFill>
                <a:srgbClr val="F07EE2"/>
              </a:solidFill>
            </a:endParaRPr>
          </a:p>
        </p:txBody>
      </p:sp>
      <p:sp>
        <p:nvSpPr>
          <p:cNvPr id="12" name="TextBox 11">
            <a:extLst>
              <a:ext uri="{FF2B5EF4-FFF2-40B4-BE49-F238E27FC236}">
                <a16:creationId xmlns:a16="http://schemas.microsoft.com/office/drawing/2014/main" id="{9E62F6F9-38C4-431B-ACE0-D33DBCC93639}"/>
              </a:ext>
            </a:extLst>
          </p:cNvPr>
          <p:cNvSpPr txBox="1"/>
          <p:nvPr/>
        </p:nvSpPr>
        <p:spPr>
          <a:xfrm>
            <a:off x="6904504" y="1963201"/>
            <a:ext cx="601447" cy="369332"/>
          </a:xfrm>
          <a:prstGeom prst="rect">
            <a:avLst/>
          </a:prstGeom>
          <a:noFill/>
        </p:spPr>
        <p:txBody>
          <a:bodyPr wrap="none" rtlCol="0">
            <a:spAutoFit/>
          </a:bodyPr>
          <a:lstStyle/>
          <a:p>
            <a:r>
              <a:rPr lang="nb-NO" dirty="0">
                <a:solidFill>
                  <a:schemeClr val="accent3">
                    <a:lumMod val="75000"/>
                  </a:schemeClr>
                </a:solidFill>
              </a:rPr>
              <a:t>F</a:t>
            </a:r>
            <a:r>
              <a:rPr lang="nb-NO" baseline="-25000" dirty="0">
                <a:solidFill>
                  <a:schemeClr val="accent3">
                    <a:lumMod val="75000"/>
                  </a:schemeClr>
                </a:solidFill>
              </a:rPr>
              <a:t>2</a:t>
            </a:r>
            <a:r>
              <a:rPr lang="nb-NO" dirty="0">
                <a:solidFill>
                  <a:schemeClr val="accent3">
                    <a:lumMod val="75000"/>
                  </a:schemeClr>
                </a:solidFill>
              </a:rPr>
              <a:t>=1</a:t>
            </a:r>
            <a:endParaRPr lang="nb-NO" baseline="-25000" dirty="0">
              <a:solidFill>
                <a:schemeClr val="accent3">
                  <a:lumMod val="75000"/>
                </a:schemeClr>
              </a:solidFill>
            </a:endParaRPr>
          </a:p>
        </p:txBody>
      </p:sp>
      <p:sp>
        <p:nvSpPr>
          <p:cNvPr id="14" name="TextBox 13">
            <a:extLst>
              <a:ext uri="{FF2B5EF4-FFF2-40B4-BE49-F238E27FC236}">
                <a16:creationId xmlns:a16="http://schemas.microsoft.com/office/drawing/2014/main" id="{434BBF92-3285-4249-91F2-FB2B28199476}"/>
              </a:ext>
            </a:extLst>
          </p:cNvPr>
          <p:cNvSpPr txBox="1"/>
          <p:nvPr/>
        </p:nvSpPr>
        <p:spPr>
          <a:xfrm>
            <a:off x="9112155" y="1937723"/>
            <a:ext cx="601447" cy="369332"/>
          </a:xfrm>
          <a:prstGeom prst="rect">
            <a:avLst/>
          </a:prstGeom>
          <a:noFill/>
        </p:spPr>
        <p:txBody>
          <a:bodyPr wrap="none" rtlCol="0">
            <a:spAutoFit/>
          </a:bodyPr>
          <a:lstStyle/>
          <a:p>
            <a:r>
              <a:rPr lang="nb-NO" dirty="0">
                <a:solidFill>
                  <a:schemeClr val="accent4">
                    <a:lumMod val="75000"/>
                  </a:schemeClr>
                </a:solidFill>
              </a:rPr>
              <a:t>F</a:t>
            </a:r>
            <a:r>
              <a:rPr lang="nb-NO" baseline="-25000" dirty="0">
                <a:solidFill>
                  <a:schemeClr val="accent4">
                    <a:lumMod val="75000"/>
                  </a:schemeClr>
                </a:solidFill>
              </a:rPr>
              <a:t>3</a:t>
            </a:r>
            <a:r>
              <a:rPr lang="nb-NO" dirty="0">
                <a:solidFill>
                  <a:schemeClr val="accent4">
                    <a:lumMod val="75000"/>
                  </a:schemeClr>
                </a:solidFill>
              </a:rPr>
              <a:t>=1</a:t>
            </a:r>
            <a:endParaRPr lang="nb-NO" baseline="-25000" dirty="0">
              <a:solidFill>
                <a:schemeClr val="accent4">
                  <a:lumMod val="75000"/>
                </a:schemeClr>
              </a:solidFill>
            </a:endParaRPr>
          </a:p>
        </p:txBody>
      </p:sp>
      <p:sp>
        <p:nvSpPr>
          <p:cNvPr id="15" name="TextBox 14">
            <a:extLst>
              <a:ext uri="{FF2B5EF4-FFF2-40B4-BE49-F238E27FC236}">
                <a16:creationId xmlns:a16="http://schemas.microsoft.com/office/drawing/2014/main" id="{C0FD1CC0-6566-40E2-93A2-2DF74B3B18C8}"/>
              </a:ext>
            </a:extLst>
          </p:cNvPr>
          <p:cNvSpPr txBox="1"/>
          <p:nvPr/>
        </p:nvSpPr>
        <p:spPr>
          <a:xfrm>
            <a:off x="4565420" y="1968019"/>
            <a:ext cx="601447" cy="369332"/>
          </a:xfrm>
          <a:prstGeom prst="rect">
            <a:avLst/>
          </a:prstGeom>
          <a:noFill/>
        </p:spPr>
        <p:txBody>
          <a:bodyPr wrap="none" rtlCol="0">
            <a:spAutoFit/>
          </a:bodyPr>
          <a:lstStyle/>
          <a:p>
            <a:r>
              <a:rPr lang="nb-NO" dirty="0">
                <a:solidFill>
                  <a:schemeClr val="accent1"/>
                </a:solidFill>
              </a:rPr>
              <a:t>F</a:t>
            </a:r>
            <a:r>
              <a:rPr lang="nb-NO" baseline="-25000" dirty="0">
                <a:solidFill>
                  <a:schemeClr val="accent1"/>
                </a:solidFill>
              </a:rPr>
              <a:t>1</a:t>
            </a:r>
            <a:r>
              <a:rPr lang="nb-NO" dirty="0">
                <a:solidFill>
                  <a:schemeClr val="accent1"/>
                </a:solidFill>
              </a:rPr>
              <a:t>=1</a:t>
            </a:r>
            <a:endParaRPr lang="nb-NO" baseline="-25000" dirty="0">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67" name="Ink 66">
                <a:extLst>
                  <a:ext uri="{FF2B5EF4-FFF2-40B4-BE49-F238E27FC236}">
                    <a16:creationId xmlns:a16="http://schemas.microsoft.com/office/drawing/2014/main" id="{A8C2D533-C045-4892-867D-0CFEF585EECF}"/>
                  </a:ext>
                </a:extLst>
              </p14:cNvPr>
              <p14:cNvContentPartPr/>
              <p14:nvPr/>
            </p14:nvContentPartPr>
            <p14:xfrm>
              <a:off x="2648556" y="1111735"/>
              <a:ext cx="699614" cy="566368"/>
            </p14:xfrm>
          </p:contentPart>
        </mc:Choice>
        <mc:Fallback xmlns="">
          <p:pic>
            <p:nvPicPr>
              <p:cNvPr id="67" name="Ink 66">
                <a:extLst>
                  <a:ext uri="{FF2B5EF4-FFF2-40B4-BE49-F238E27FC236}">
                    <a16:creationId xmlns:a16="http://schemas.microsoft.com/office/drawing/2014/main" id="{A8C2D533-C045-4892-867D-0CFEF585EECF}"/>
                  </a:ext>
                </a:extLst>
              </p:cNvPr>
              <p:cNvPicPr/>
              <p:nvPr/>
            </p:nvPicPr>
            <p:blipFill>
              <a:blip r:embed="rId5"/>
              <a:stretch>
                <a:fillRect/>
              </a:stretch>
            </p:blipFill>
            <p:spPr>
              <a:xfrm>
                <a:off x="2639919" y="1102734"/>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8" name="Ink 67">
                <a:extLst>
                  <a:ext uri="{FF2B5EF4-FFF2-40B4-BE49-F238E27FC236}">
                    <a16:creationId xmlns:a16="http://schemas.microsoft.com/office/drawing/2014/main" id="{104D09A1-418F-4570-A633-6DF52812C78D}"/>
                  </a:ext>
                </a:extLst>
              </p14:cNvPr>
              <p14:cNvContentPartPr/>
              <p14:nvPr/>
            </p14:nvContentPartPr>
            <p14:xfrm>
              <a:off x="4862174" y="1086423"/>
              <a:ext cx="699614" cy="566368"/>
            </p14:xfrm>
          </p:contentPart>
        </mc:Choice>
        <mc:Fallback xmlns="">
          <p:pic>
            <p:nvPicPr>
              <p:cNvPr id="68" name="Ink 67">
                <a:extLst>
                  <a:ext uri="{FF2B5EF4-FFF2-40B4-BE49-F238E27FC236}">
                    <a16:creationId xmlns:a16="http://schemas.microsoft.com/office/drawing/2014/main" id="{104D09A1-418F-4570-A633-6DF52812C78D}"/>
                  </a:ext>
                </a:extLst>
              </p:cNvPr>
              <p:cNvPicPr/>
              <p:nvPr/>
            </p:nvPicPr>
            <p:blipFill>
              <a:blip r:embed="rId7"/>
              <a:stretch>
                <a:fillRect/>
              </a:stretch>
            </p:blipFill>
            <p:spPr>
              <a:xfrm>
                <a:off x="4853537" y="1077422"/>
                <a:ext cx="717248" cy="58401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9" name="Ink 68">
                <a:extLst>
                  <a:ext uri="{FF2B5EF4-FFF2-40B4-BE49-F238E27FC236}">
                    <a16:creationId xmlns:a16="http://schemas.microsoft.com/office/drawing/2014/main" id="{3D1B8AB1-722D-48FB-8158-6A69F3F69F5D}"/>
                  </a:ext>
                </a:extLst>
              </p14:cNvPr>
              <p14:cNvContentPartPr/>
              <p14:nvPr/>
            </p14:nvContentPartPr>
            <p14:xfrm>
              <a:off x="7238831" y="1133351"/>
              <a:ext cx="699614" cy="566368"/>
            </p14:xfrm>
          </p:contentPart>
        </mc:Choice>
        <mc:Fallback xmlns="">
          <p:pic>
            <p:nvPicPr>
              <p:cNvPr id="69" name="Ink 68">
                <a:extLst>
                  <a:ext uri="{FF2B5EF4-FFF2-40B4-BE49-F238E27FC236}">
                    <a16:creationId xmlns:a16="http://schemas.microsoft.com/office/drawing/2014/main" id="{3D1B8AB1-722D-48FB-8158-6A69F3F69F5D}"/>
                  </a:ext>
                </a:extLst>
              </p:cNvPr>
              <p:cNvPicPr/>
              <p:nvPr/>
            </p:nvPicPr>
            <p:blipFill>
              <a:blip r:embed="rId9"/>
              <a:stretch>
                <a:fillRect/>
              </a:stretch>
            </p:blipFill>
            <p:spPr>
              <a:xfrm>
                <a:off x="7230194" y="1124350"/>
                <a:ext cx="717248" cy="584011"/>
              </a:xfrm>
              <a:prstGeom prst="rect">
                <a:avLst/>
              </a:prstGeom>
            </p:spPr>
          </p:pic>
        </mc:Fallback>
      </mc:AlternateContent>
      <p:sp>
        <p:nvSpPr>
          <p:cNvPr id="70" name="Oval 69">
            <a:extLst>
              <a:ext uri="{FF2B5EF4-FFF2-40B4-BE49-F238E27FC236}">
                <a16:creationId xmlns:a16="http://schemas.microsoft.com/office/drawing/2014/main" id="{23DE2C77-B88F-4D9B-A9BD-32CAE93970F2}"/>
              </a:ext>
            </a:extLst>
          </p:cNvPr>
          <p:cNvSpPr/>
          <p:nvPr/>
        </p:nvSpPr>
        <p:spPr>
          <a:xfrm>
            <a:off x="9057563" y="272955"/>
            <a:ext cx="427630" cy="382137"/>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73" name="Straight Connector 72">
            <a:extLst>
              <a:ext uri="{FF2B5EF4-FFF2-40B4-BE49-F238E27FC236}">
                <a16:creationId xmlns:a16="http://schemas.microsoft.com/office/drawing/2014/main" id="{253C1B8D-526A-4E30-8D05-5DE6DEAB6CAF}"/>
              </a:ext>
            </a:extLst>
          </p:cNvPr>
          <p:cNvCxnSpPr/>
          <p:nvPr/>
        </p:nvCxnSpPr>
        <p:spPr>
          <a:xfrm>
            <a:off x="9560257" y="450861"/>
            <a:ext cx="53226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A770274-C8DF-43CD-9910-41B5AFBB7662}"/>
              </a:ext>
            </a:extLst>
          </p:cNvPr>
          <p:cNvSpPr txBox="1"/>
          <p:nvPr/>
        </p:nvSpPr>
        <p:spPr>
          <a:xfrm>
            <a:off x="10028437" y="224402"/>
            <a:ext cx="301686" cy="369332"/>
          </a:xfrm>
          <a:prstGeom prst="rect">
            <a:avLst/>
          </a:prstGeom>
          <a:noFill/>
        </p:spPr>
        <p:txBody>
          <a:bodyPr wrap="none" rtlCol="0">
            <a:spAutoFit/>
          </a:bodyPr>
          <a:lstStyle/>
          <a:p>
            <a:r>
              <a:rPr lang="nb-NO" dirty="0">
                <a:solidFill>
                  <a:srgbClr val="7030A0"/>
                </a:solidFill>
              </a:rPr>
              <a:t>1</a:t>
            </a:r>
          </a:p>
        </p:txBody>
      </p:sp>
      <p:sp>
        <p:nvSpPr>
          <p:cNvPr id="100" name="TextBox 99">
            <a:extLst>
              <a:ext uri="{FF2B5EF4-FFF2-40B4-BE49-F238E27FC236}">
                <a16:creationId xmlns:a16="http://schemas.microsoft.com/office/drawing/2014/main" id="{40131B84-4C6A-48D3-99AF-F43E4F09A2C6}"/>
              </a:ext>
            </a:extLst>
          </p:cNvPr>
          <p:cNvSpPr txBox="1"/>
          <p:nvPr/>
        </p:nvSpPr>
        <p:spPr>
          <a:xfrm>
            <a:off x="7147230" y="328821"/>
            <a:ext cx="428322" cy="307777"/>
          </a:xfrm>
          <a:prstGeom prst="rect">
            <a:avLst/>
          </a:prstGeom>
          <a:noFill/>
        </p:spPr>
        <p:txBody>
          <a:bodyPr wrap="none" rtlCol="0">
            <a:spAutoFit/>
          </a:bodyPr>
          <a:lstStyle/>
          <a:p>
            <a:r>
              <a:rPr lang="nb-NO" sz="1400" dirty="0"/>
              <a:t>=∞</a:t>
            </a:r>
          </a:p>
        </p:txBody>
      </p:sp>
      <p:sp>
        <p:nvSpPr>
          <p:cNvPr id="101" name="TextBox 100">
            <a:extLst>
              <a:ext uri="{FF2B5EF4-FFF2-40B4-BE49-F238E27FC236}">
                <a16:creationId xmlns:a16="http://schemas.microsoft.com/office/drawing/2014/main" id="{7C40985B-A42C-41D4-9A47-679197308766}"/>
              </a:ext>
            </a:extLst>
          </p:cNvPr>
          <p:cNvSpPr txBox="1"/>
          <p:nvPr/>
        </p:nvSpPr>
        <p:spPr>
          <a:xfrm>
            <a:off x="2662550" y="328821"/>
            <a:ext cx="428322" cy="307777"/>
          </a:xfrm>
          <a:prstGeom prst="rect">
            <a:avLst/>
          </a:prstGeom>
          <a:noFill/>
        </p:spPr>
        <p:txBody>
          <a:bodyPr wrap="none" rtlCol="0">
            <a:spAutoFit/>
          </a:bodyPr>
          <a:lstStyle/>
          <a:p>
            <a:r>
              <a:rPr lang="nb-NO" sz="1400" dirty="0"/>
              <a:t>=∞</a:t>
            </a:r>
          </a:p>
        </p:txBody>
      </p:sp>
      <p:sp>
        <p:nvSpPr>
          <p:cNvPr id="25" name="TextBox 24">
            <a:extLst>
              <a:ext uri="{FF2B5EF4-FFF2-40B4-BE49-F238E27FC236}">
                <a16:creationId xmlns:a16="http://schemas.microsoft.com/office/drawing/2014/main" id="{08968455-74DB-4FD8-95F6-F21577A3C785}"/>
              </a:ext>
            </a:extLst>
          </p:cNvPr>
          <p:cNvSpPr txBox="1"/>
          <p:nvPr/>
        </p:nvSpPr>
        <p:spPr>
          <a:xfrm>
            <a:off x="422841" y="3344754"/>
            <a:ext cx="8952451" cy="646331"/>
          </a:xfrm>
          <a:prstGeom prst="rect">
            <a:avLst/>
          </a:prstGeom>
          <a:noFill/>
        </p:spPr>
        <p:txBody>
          <a:bodyPr wrap="none" rtlCol="0">
            <a:spAutoFit/>
          </a:bodyPr>
          <a:lstStyle/>
          <a:p>
            <a:r>
              <a:rPr lang="nb-NO" dirty="0">
                <a:solidFill>
                  <a:srgbClr val="FF0000"/>
                </a:solidFill>
              </a:rPr>
              <a:t>Challenge: </a:t>
            </a:r>
            <a:r>
              <a:rPr lang="nb-NO" dirty="0" err="1">
                <a:solidFill>
                  <a:srgbClr val="FF0000"/>
                </a:solidFill>
              </a:rPr>
              <a:t>Can</a:t>
            </a:r>
            <a:r>
              <a:rPr lang="nb-NO" dirty="0">
                <a:solidFill>
                  <a:srgbClr val="FF0000"/>
                </a:solidFill>
              </a:rPr>
              <a:t> MPC be </a:t>
            </a:r>
            <a:r>
              <a:rPr lang="nb-NO" dirty="0" err="1">
                <a:solidFill>
                  <a:srgbClr val="FF0000"/>
                </a:solidFill>
              </a:rPr>
              <a:t>made</a:t>
            </a:r>
            <a:r>
              <a:rPr lang="nb-NO" dirty="0">
                <a:solidFill>
                  <a:srgbClr val="FF0000"/>
                </a:solidFill>
              </a:rPr>
              <a:t> to do his? </a:t>
            </a:r>
            <a:r>
              <a:rPr lang="nb-NO" dirty="0" err="1">
                <a:solidFill>
                  <a:srgbClr val="FF0000"/>
                </a:solidFill>
              </a:rPr>
              <a:t>Optimally</a:t>
            </a:r>
            <a:r>
              <a:rPr lang="nb-NO" dirty="0">
                <a:solidFill>
                  <a:srgbClr val="FF0000"/>
                </a:solidFill>
              </a:rPr>
              <a:t> </a:t>
            </a:r>
            <a:r>
              <a:rPr lang="nb-NO" dirty="0" err="1">
                <a:solidFill>
                  <a:srgbClr val="FF0000"/>
                </a:solidFill>
              </a:rPr>
              <a:t>reconfigure</a:t>
            </a:r>
            <a:r>
              <a:rPr lang="nb-NO" dirty="0">
                <a:solidFill>
                  <a:srgbClr val="FF0000"/>
                </a:solidFill>
              </a:rPr>
              <a:t> loops and </a:t>
            </a:r>
            <a:r>
              <a:rPr lang="nb-NO" dirty="0" err="1">
                <a:solidFill>
                  <a:srgbClr val="FF0000"/>
                </a:solidFill>
              </a:rPr>
              <a:t>find</a:t>
            </a:r>
            <a:r>
              <a:rPr lang="nb-NO" dirty="0">
                <a:solidFill>
                  <a:srgbClr val="FF0000"/>
                </a:solidFill>
              </a:rPr>
              <a:t> optimal buffer? </a:t>
            </a:r>
          </a:p>
          <a:p>
            <a:r>
              <a:rPr lang="nb-NO" dirty="0">
                <a:solidFill>
                  <a:srgbClr val="FF0000"/>
                </a:solidFill>
              </a:rPr>
              <a:t>YES. </a:t>
            </a:r>
            <a:r>
              <a:rPr lang="nb-NO" dirty="0" err="1">
                <a:solidFill>
                  <a:srgbClr val="FF0000"/>
                </a:solidFill>
              </a:rPr>
              <a:t>Give</a:t>
            </a:r>
            <a:r>
              <a:rPr lang="nb-NO" dirty="0">
                <a:solidFill>
                  <a:srgbClr val="FF0000"/>
                </a:solidFill>
              </a:rPr>
              <a:t> </a:t>
            </a:r>
            <a:r>
              <a:rPr lang="nb-NO" dirty="0" err="1">
                <a:solidFill>
                  <a:srgbClr val="FF0000"/>
                </a:solidFill>
              </a:rPr>
              <a:t>unachievable</a:t>
            </a:r>
            <a:r>
              <a:rPr lang="nb-NO" dirty="0">
                <a:solidFill>
                  <a:srgbClr val="FF0000"/>
                </a:solidFill>
              </a:rPr>
              <a:t> </a:t>
            </a:r>
            <a:r>
              <a:rPr lang="nb-NO" dirty="0" err="1">
                <a:solidFill>
                  <a:srgbClr val="FF0000"/>
                </a:solidFill>
              </a:rPr>
              <a:t>high</a:t>
            </a:r>
            <a:r>
              <a:rPr lang="nb-NO" dirty="0">
                <a:solidFill>
                  <a:srgbClr val="FF0000"/>
                </a:solidFill>
              </a:rPr>
              <a:t> setpoints </a:t>
            </a:r>
            <a:r>
              <a:rPr lang="nb-NO" dirty="0" err="1">
                <a:solidFill>
                  <a:srgbClr val="FF0000"/>
                </a:solidFill>
              </a:rPr>
              <a:t>on</a:t>
            </a:r>
            <a:r>
              <a:rPr lang="nb-NO" dirty="0">
                <a:solidFill>
                  <a:srgbClr val="FF0000"/>
                </a:solidFill>
              </a:rPr>
              <a:t> all </a:t>
            </a:r>
            <a:r>
              <a:rPr lang="nb-NO" dirty="0" err="1">
                <a:solidFill>
                  <a:srgbClr val="FF0000"/>
                </a:solidFill>
              </a:rPr>
              <a:t>flows</a:t>
            </a:r>
            <a:endParaRPr lang="nb-NO" dirty="0">
              <a:solidFill>
                <a:srgbClr val="FF0000"/>
              </a:solidFill>
            </a:endParaRPr>
          </a:p>
        </p:txBody>
      </p:sp>
    </p:spTree>
    <p:extLst>
      <p:ext uri="{BB962C8B-B14F-4D97-AF65-F5344CB8AC3E}">
        <p14:creationId xmlns:p14="http://schemas.microsoft.com/office/powerpoint/2010/main" val="30332775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6C84E9A-7F0E-4CBA-8927-6138922C63B9}"/>
              </a:ext>
            </a:extLst>
          </p:cNvPr>
          <p:cNvSpPr txBox="1"/>
          <p:nvPr/>
        </p:nvSpPr>
        <p:spPr>
          <a:xfrm>
            <a:off x="143123" y="367814"/>
            <a:ext cx="10727319" cy="830997"/>
          </a:xfrm>
          <a:prstGeom prst="rect">
            <a:avLst/>
          </a:prstGeom>
          <a:noFill/>
        </p:spPr>
        <p:txBody>
          <a:bodyPr wrap="square" rtlCol="0">
            <a:spAutoFit/>
          </a:bodyPr>
          <a:lstStyle/>
          <a:p>
            <a:r>
              <a:rPr lang="nb-NO" sz="2400" dirty="0"/>
              <a:t>Extension . </a:t>
            </a:r>
            <a:r>
              <a:rPr lang="nb-NO" sz="2400" b="1" dirty="0"/>
              <a:t>Bidirectional inventory control </a:t>
            </a:r>
            <a:r>
              <a:rPr lang="nb-NO" sz="2400" b="1" dirty="0" err="1">
                <a:solidFill>
                  <a:srgbClr val="FF0000"/>
                </a:solidFill>
              </a:rPr>
              <a:t>with</a:t>
            </a:r>
            <a:r>
              <a:rPr lang="nb-NO" sz="2400" b="1" dirty="0">
                <a:solidFill>
                  <a:srgbClr val="FF0000"/>
                </a:solidFill>
              </a:rPr>
              <a:t> minimum </a:t>
            </a:r>
            <a:r>
              <a:rPr lang="nb-NO" sz="2400" b="1" dirty="0" err="1">
                <a:solidFill>
                  <a:srgbClr val="FF0000"/>
                </a:solidFill>
              </a:rPr>
              <a:t>flow</a:t>
            </a:r>
            <a:r>
              <a:rPr lang="nb-NO" sz="2400" b="1" dirty="0">
                <a:solidFill>
                  <a:srgbClr val="FF0000"/>
                </a:solidFill>
              </a:rPr>
              <a:t> for F</a:t>
            </a:r>
            <a:r>
              <a:rPr lang="nb-NO" sz="2400" b="1" baseline="-25000" dirty="0">
                <a:solidFill>
                  <a:srgbClr val="FF0000"/>
                </a:solidFill>
              </a:rPr>
              <a:t>2</a:t>
            </a:r>
          </a:p>
          <a:p>
            <a:r>
              <a:rPr lang="nb-NO" sz="2400" dirty="0"/>
              <a:t>                     </a:t>
            </a:r>
          </a:p>
        </p:txBody>
      </p:sp>
      <p:pic>
        <p:nvPicPr>
          <p:cNvPr id="7" name="Picture 6">
            <a:extLst>
              <a:ext uri="{FF2B5EF4-FFF2-40B4-BE49-F238E27FC236}">
                <a16:creationId xmlns:a16="http://schemas.microsoft.com/office/drawing/2014/main" id="{B533EAC8-C35B-4A01-BE90-A10156EC8F1D}"/>
              </a:ext>
            </a:extLst>
          </p:cNvPr>
          <p:cNvPicPr>
            <a:picLocks noChangeAspect="1"/>
          </p:cNvPicPr>
          <p:nvPr/>
        </p:nvPicPr>
        <p:blipFill>
          <a:blip r:embed="rId2"/>
          <a:stretch>
            <a:fillRect/>
          </a:stretch>
        </p:blipFill>
        <p:spPr>
          <a:xfrm>
            <a:off x="1415672" y="1920245"/>
            <a:ext cx="10286582" cy="3017510"/>
          </a:xfrm>
          <a:prstGeom prst="rect">
            <a:avLst/>
          </a:prstGeom>
        </p:spPr>
      </p:pic>
      <p:sp>
        <p:nvSpPr>
          <p:cNvPr id="2" name="TextBox 1">
            <a:extLst>
              <a:ext uri="{FF2B5EF4-FFF2-40B4-BE49-F238E27FC236}">
                <a16:creationId xmlns:a16="http://schemas.microsoft.com/office/drawing/2014/main" id="{53B1A85D-D478-41CA-971A-180722FBA20E}"/>
              </a:ext>
            </a:extLst>
          </p:cNvPr>
          <p:cNvSpPr txBox="1"/>
          <p:nvPr/>
        </p:nvSpPr>
        <p:spPr>
          <a:xfrm>
            <a:off x="250441" y="2630406"/>
            <a:ext cx="1225015" cy="1046440"/>
          </a:xfrm>
          <a:prstGeom prst="rect">
            <a:avLst/>
          </a:prstGeom>
          <a:noFill/>
        </p:spPr>
        <p:txBody>
          <a:bodyPr wrap="none" rtlCol="0">
            <a:spAutoFit/>
          </a:bodyPr>
          <a:lstStyle/>
          <a:p>
            <a:r>
              <a:rPr lang="nb-NO" sz="2000" i="1" dirty="0">
                <a:latin typeface="+mj-lt"/>
              </a:rPr>
              <a:t>Max </a:t>
            </a:r>
            <a:r>
              <a:rPr lang="nb-NO" sz="2000" i="1" dirty="0" err="1">
                <a:latin typeface="+mj-lt"/>
              </a:rPr>
              <a:t>flow</a:t>
            </a:r>
            <a:r>
              <a:rPr lang="nb-NO" sz="2000" i="1" dirty="0">
                <a:latin typeface="+mj-lt"/>
              </a:rPr>
              <a:t>:</a:t>
            </a:r>
          </a:p>
          <a:p>
            <a:r>
              <a:rPr lang="nb-NO" sz="2400" i="1" dirty="0" err="1">
                <a:latin typeface="+mj-lt"/>
              </a:rPr>
              <a:t>F</a:t>
            </a:r>
            <a:r>
              <a:rPr lang="nb-NO" sz="2400" i="1" baseline="30000" dirty="0" err="1">
                <a:latin typeface="+mj-lt"/>
              </a:rPr>
              <a:t>s</a:t>
            </a:r>
            <a:r>
              <a:rPr lang="nb-NO" sz="2400" i="1" dirty="0">
                <a:latin typeface="+mj-lt"/>
              </a:rPr>
              <a:t>=∞</a:t>
            </a:r>
            <a:endParaRPr lang="nb-NO" sz="2400" b="0" i="1" dirty="0">
              <a:latin typeface="+mj-lt"/>
            </a:endParaRPr>
          </a:p>
          <a:p>
            <a:endParaRPr lang="nb-NO" dirty="0"/>
          </a:p>
        </p:txBody>
      </p:sp>
      <p:sp>
        <p:nvSpPr>
          <p:cNvPr id="12" name="Line 40">
            <a:extLst>
              <a:ext uri="{FF2B5EF4-FFF2-40B4-BE49-F238E27FC236}">
                <a16:creationId xmlns:a16="http://schemas.microsoft.com/office/drawing/2014/main" id="{81CFC532-C0F1-ACD2-EF6A-B9B279E85434}"/>
              </a:ext>
            </a:extLst>
          </p:cNvPr>
          <p:cNvSpPr>
            <a:spLocks noChangeShapeType="1"/>
          </p:cNvSpPr>
          <p:nvPr/>
        </p:nvSpPr>
        <p:spPr bwMode="auto">
          <a:xfrm flipH="1">
            <a:off x="6646848" y="2099881"/>
            <a:ext cx="0" cy="1144917"/>
          </a:xfrm>
          <a:prstGeom prst="line">
            <a:avLst/>
          </a:prstGeom>
          <a:noFill/>
          <a:ln w="12700">
            <a:solidFill>
              <a:srgbClr val="FF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3" name="Oval 40">
            <a:extLst>
              <a:ext uri="{FF2B5EF4-FFF2-40B4-BE49-F238E27FC236}">
                <a16:creationId xmlns:a16="http://schemas.microsoft.com/office/drawing/2014/main" id="{29A0AF10-13FE-CCE7-F458-D680F6AEA745}"/>
              </a:ext>
            </a:extLst>
          </p:cNvPr>
          <p:cNvSpPr>
            <a:spLocks noChangeArrowheads="1"/>
          </p:cNvSpPr>
          <p:nvPr/>
        </p:nvSpPr>
        <p:spPr bwMode="auto">
          <a:xfrm>
            <a:off x="6486662" y="1752165"/>
            <a:ext cx="390120" cy="347716"/>
          </a:xfrm>
          <a:prstGeom prst="ellipse">
            <a:avLst/>
          </a:prstGeom>
          <a:solidFill>
            <a:srgbClr val="FFFFFF"/>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b-NO" sz="1800" dirty="0">
                <a:solidFill>
                  <a:srgbClr val="FF0000"/>
                </a:solidFill>
              </a:rPr>
              <a:t>IC</a:t>
            </a:r>
          </a:p>
        </p:txBody>
      </p:sp>
      <p:cxnSp>
        <p:nvCxnSpPr>
          <p:cNvPr id="15" name="Straight Arrow Connector 77">
            <a:extLst>
              <a:ext uri="{FF2B5EF4-FFF2-40B4-BE49-F238E27FC236}">
                <a16:creationId xmlns:a16="http://schemas.microsoft.com/office/drawing/2014/main" id="{AA67E9B6-C12B-5183-5EC7-D998515DA27A}"/>
              </a:ext>
            </a:extLst>
          </p:cNvPr>
          <p:cNvCxnSpPr>
            <a:cxnSpLocks noChangeShapeType="1"/>
          </p:cNvCxnSpPr>
          <p:nvPr/>
        </p:nvCxnSpPr>
        <p:spPr bwMode="auto">
          <a:xfrm>
            <a:off x="6646849" y="1422588"/>
            <a:ext cx="0" cy="329577"/>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F478861D-7C4B-D6EA-CA4A-F3CF0751E640}"/>
              </a:ext>
            </a:extLst>
          </p:cNvPr>
          <p:cNvSpPr txBox="1"/>
          <p:nvPr/>
        </p:nvSpPr>
        <p:spPr>
          <a:xfrm>
            <a:off x="7868674" y="1752165"/>
            <a:ext cx="499335" cy="276999"/>
          </a:xfrm>
          <a:prstGeom prst="rect">
            <a:avLst/>
          </a:prstGeom>
          <a:solidFill>
            <a:schemeClr val="bg1"/>
          </a:solidFill>
          <a:ln w="22225">
            <a:solidFill>
              <a:srgbClr val="FF0000"/>
            </a:solidFill>
          </a:ln>
        </p:spPr>
        <p:txBody>
          <a:bodyPr wrap="square" rtlCol="0">
            <a:spAutoFit/>
          </a:bodyPr>
          <a:lstStyle/>
          <a:p>
            <a:r>
              <a:rPr lang="nb-NO" sz="1200" dirty="0"/>
              <a:t>min</a:t>
            </a:r>
          </a:p>
        </p:txBody>
      </p:sp>
      <p:sp>
        <p:nvSpPr>
          <p:cNvPr id="17" name="TextBox 16">
            <a:extLst>
              <a:ext uri="{FF2B5EF4-FFF2-40B4-BE49-F238E27FC236}">
                <a16:creationId xmlns:a16="http://schemas.microsoft.com/office/drawing/2014/main" id="{D5C34F9F-8680-B89D-7360-A8FD06245438}"/>
              </a:ext>
            </a:extLst>
          </p:cNvPr>
          <p:cNvSpPr txBox="1"/>
          <p:nvPr/>
        </p:nvSpPr>
        <p:spPr>
          <a:xfrm>
            <a:off x="7882984" y="2206639"/>
            <a:ext cx="499335" cy="276999"/>
          </a:xfrm>
          <a:prstGeom prst="rect">
            <a:avLst/>
          </a:prstGeom>
          <a:solidFill>
            <a:schemeClr val="bg1"/>
          </a:solidFill>
          <a:ln w="22225">
            <a:solidFill>
              <a:srgbClr val="FF0000"/>
            </a:solidFill>
          </a:ln>
        </p:spPr>
        <p:txBody>
          <a:bodyPr wrap="square" rtlCol="0">
            <a:spAutoFit/>
          </a:bodyPr>
          <a:lstStyle/>
          <a:p>
            <a:r>
              <a:rPr lang="nb-NO" sz="1200" dirty="0" err="1"/>
              <a:t>max</a:t>
            </a:r>
            <a:endParaRPr lang="nb-NO" sz="1200" dirty="0"/>
          </a:p>
        </p:txBody>
      </p:sp>
      <p:sp>
        <p:nvSpPr>
          <p:cNvPr id="22" name="Line 40">
            <a:extLst>
              <a:ext uri="{FF2B5EF4-FFF2-40B4-BE49-F238E27FC236}">
                <a16:creationId xmlns:a16="http://schemas.microsoft.com/office/drawing/2014/main" id="{5FDE813C-6D7F-86AB-D5EE-E444147CAE16}"/>
              </a:ext>
            </a:extLst>
          </p:cNvPr>
          <p:cNvSpPr>
            <a:spLocks noChangeShapeType="1"/>
          </p:cNvSpPr>
          <p:nvPr/>
        </p:nvSpPr>
        <p:spPr bwMode="auto">
          <a:xfrm flipH="1">
            <a:off x="6896621" y="1890664"/>
            <a:ext cx="972052" cy="0"/>
          </a:xfrm>
          <a:prstGeom prst="line">
            <a:avLst/>
          </a:prstGeom>
          <a:noFill/>
          <a:ln w="12700">
            <a:solidFill>
              <a:srgbClr val="FF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dirty="0"/>
          </a:p>
        </p:txBody>
      </p:sp>
      <p:sp>
        <p:nvSpPr>
          <p:cNvPr id="24" name="Line 40">
            <a:extLst>
              <a:ext uri="{FF2B5EF4-FFF2-40B4-BE49-F238E27FC236}">
                <a16:creationId xmlns:a16="http://schemas.microsoft.com/office/drawing/2014/main" id="{A569C9F6-F303-93A5-9EE9-7ABE4B012CE8}"/>
              </a:ext>
            </a:extLst>
          </p:cNvPr>
          <p:cNvSpPr>
            <a:spLocks noChangeShapeType="1"/>
          </p:cNvSpPr>
          <p:nvPr/>
        </p:nvSpPr>
        <p:spPr bwMode="auto">
          <a:xfrm>
            <a:off x="8403962" y="2345138"/>
            <a:ext cx="379508" cy="0"/>
          </a:xfrm>
          <a:prstGeom prst="line">
            <a:avLst/>
          </a:prstGeom>
          <a:noFill/>
          <a:ln w="12700">
            <a:solidFill>
              <a:srgbClr val="FF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dirty="0"/>
          </a:p>
        </p:txBody>
      </p:sp>
      <p:sp>
        <p:nvSpPr>
          <p:cNvPr id="25" name="Line 40">
            <a:extLst>
              <a:ext uri="{FF2B5EF4-FFF2-40B4-BE49-F238E27FC236}">
                <a16:creationId xmlns:a16="http://schemas.microsoft.com/office/drawing/2014/main" id="{7380A796-0AD2-A1F8-2560-13BE536785C2}"/>
              </a:ext>
            </a:extLst>
          </p:cNvPr>
          <p:cNvSpPr>
            <a:spLocks noChangeShapeType="1"/>
          </p:cNvSpPr>
          <p:nvPr/>
        </p:nvSpPr>
        <p:spPr bwMode="auto">
          <a:xfrm flipH="1" flipV="1">
            <a:off x="8814752" y="1462982"/>
            <a:ext cx="2768" cy="937268"/>
          </a:xfrm>
          <a:prstGeom prst="line">
            <a:avLst/>
          </a:prstGeom>
          <a:noFill/>
          <a:ln w="12700">
            <a:solidFill>
              <a:srgbClr val="FF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dirty="0"/>
          </a:p>
        </p:txBody>
      </p:sp>
      <p:sp>
        <p:nvSpPr>
          <p:cNvPr id="26" name="TextBox 25">
            <a:extLst>
              <a:ext uri="{FF2B5EF4-FFF2-40B4-BE49-F238E27FC236}">
                <a16:creationId xmlns:a16="http://schemas.microsoft.com/office/drawing/2014/main" id="{C6F2B168-6A14-18B0-9C29-68B275D6AF5C}"/>
              </a:ext>
            </a:extLst>
          </p:cNvPr>
          <p:cNvSpPr txBox="1"/>
          <p:nvPr/>
        </p:nvSpPr>
        <p:spPr>
          <a:xfrm>
            <a:off x="8489150" y="1182225"/>
            <a:ext cx="630301" cy="369332"/>
          </a:xfrm>
          <a:prstGeom prst="rect">
            <a:avLst/>
          </a:prstGeom>
          <a:noFill/>
        </p:spPr>
        <p:txBody>
          <a:bodyPr wrap="none" rtlCol="0">
            <a:spAutoFit/>
          </a:bodyPr>
          <a:lstStyle/>
          <a:p>
            <a:r>
              <a:rPr lang="nb-NO" dirty="0">
                <a:solidFill>
                  <a:srgbClr val="FF0000"/>
                </a:solidFill>
                <a:latin typeface="Times" panose="02020603050405020304" pitchFamily="18" charset="0"/>
                <a:cs typeface="Times" panose="02020603050405020304" pitchFamily="18" charset="0"/>
              </a:rPr>
              <a:t>F</a:t>
            </a:r>
            <a:r>
              <a:rPr lang="nb-NO" baseline="-25000" dirty="0">
                <a:solidFill>
                  <a:srgbClr val="FF0000"/>
                </a:solidFill>
                <a:latin typeface="Times" panose="02020603050405020304" pitchFamily="18" charset="0"/>
                <a:cs typeface="Times" panose="02020603050405020304" pitchFamily="18" charset="0"/>
              </a:rPr>
              <a:t>2</a:t>
            </a:r>
            <a:r>
              <a:rPr lang="nb-NO" baseline="30000" dirty="0">
                <a:solidFill>
                  <a:srgbClr val="FF0000"/>
                </a:solidFill>
                <a:latin typeface="Times" panose="02020603050405020304" pitchFamily="18" charset="0"/>
                <a:cs typeface="Times" panose="02020603050405020304" pitchFamily="18" charset="0"/>
              </a:rPr>
              <a:t>min</a:t>
            </a:r>
          </a:p>
        </p:txBody>
      </p:sp>
      <p:sp>
        <p:nvSpPr>
          <p:cNvPr id="27" name="TextBox 26">
            <a:extLst>
              <a:ext uri="{FF2B5EF4-FFF2-40B4-BE49-F238E27FC236}">
                <a16:creationId xmlns:a16="http://schemas.microsoft.com/office/drawing/2014/main" id="{3C200198-1AF4-3A52-F767-530AF08EC602}"/>
              </a:ext>
            </a:extLst>
          </p:cNvPr>
          <p:cNvSpPr txBox="1"/>
          <p:nvPr/>
        </p:nvSpPr>
        <p:spPr>
          <a:xfrm>
            <a:off x="986840" y="4959036"/>
            <a:ext cx="5128327" cy="1384995"/>
          </a:xfrm>
          <a:prstGeom prst="rect">
            <a:avLst/>
          </a:prstGeom>
          <a:noFill/>
        </p:spPr>
        <p:txBody>
          <a:bodyPr wrap="none" rtlCol="0">
            <a:spAutoFit/>
          </a:bodyPr>
          <a:lstStyle/>
          <a:p>
            <a:r>
              <a:rPr lang="nb-NO" sz="1200" dirty="0"/>
              <a:t>Level M (medium) in Unit 2 is </a:t>
            </a:r>
            <a:r>
              <a:rPr lang="nb-NO" sz="1200" dirty="0" err="1"/>
              <a:t>the</a:t>
            </a:r>
            <a:r>
              <a:rPr lang="nb-NO" sz="1200" dirty="0"/>
              <a:t> </a:t>
            </a:r>
            <a:r>
              <a:rPr lang="nb-NO" sz="1200" dirty="0" err="1"/>
              <a:t>new</a:t>
            </a:r>
            <a:r>
              <a:rPr lang="nb-NO" sz="1200" dirty="0"/>
              <a:t> «normal </a:t>
            </a:r>
            <a:r>
              <a:rPr lang="nb-NO" sz="1200" dirty="0" err="1"/>
              <a:t>low</a:t>
            </a:r>
            <a:r>
              <a:rPr lang="nb-NO" sz="1200" dirty="0"/>
              <a:t>» </a:t>
            </a:r>
            <a:r>
              <a:rPr lang="nb-NO" sz="1200" dirty="0" err="1"/>
              <a:t>level</a:t>
            </a:r>
            <a:r>
              <a:rPr lang="nb-NO" sz="1200" dirty="0"/>
              <a:t>. </a:t>
            </a:r>
          </a:p>
          <a:p>
            <a:r>
              <a:rPr lang="nb-NO" sz="1200" dirty="0"/>
              <a:t>M </a:t>
            </a:r>
            <a:r>
              <a:rPr lang="nb-NO" sz="1200" dirty="0" err="1"/>
              <a:t>should</a:t>
            </a:r>
            <a:r>
              <a:rPr lang="nb-NO" sz="1200" dirty="0"/>
              <a:t> be </a:t>
            </a:r>
            <a:r>
              <a:rPr lang="nb-NO" sz="1200" dirty="0" err="1"/>
              <a:t>large</a:t>
            </a:r>
            <a:r>
              <a:rPr lang="nb-NO" sz="1200" dirty="0"/>
              <a:t> to </a:t>
            </a:r>
            <a:r>
              <a:rPr lang="nb-NO" sz="1200" dirty="0" err="1"/>
              <a:t>keep</a:t>
            </a:r>
            <a:r>
              <a:rPr lang="nb-NO" sz="1200" dirty="0"/>
              <a:t> F</a:t>
            </a:r>
            <a:r>
              <a:rPr lang="nb-NO" sz="1200" baseline="-25000" dirty="0"/>
              <a:t>2</a:t>
            </a:r>
            <a:r>
              <a:rPr lang="nb-NO" sz="1200" dirty="0"/>
              <a:t>&gt;F</a:t>
            </a:r>
            <a:r>
              <a:rPr lang="nb-NO" sz="1200" baseline="-25000" dirty="0"/>
              <a:t>2</a:t>
            </a:r>
            <a:r>
              <a:rPr lang="nb-NO" sz="1200" baseline="30000" dirty="0"/>
              <a:t>min</a:t>
            </a:r>
            <a:r>
              <a:rPr lang="nb-NO" sz="1200" dirty="0"/>
              <a:t> for a </a:t>
            </a:r>
            <a:r>
              <a:rPr lang="nb-NO" sz="1200" dirty="0" err="1"/>
              <a:t>temporary</a:t>
            </a:r>
            <a:r>
              <a:rPr lang="nb-NO" sz="1200" dirty="0"/>
              <a:t> </a:t>
            </a:r>
            <a:r>
              <a:rPr lang="nb-NO" sz="1200" dirty="0" err="1"/>
              <a:t>drop</a:t>
            </a:r>
            <a:r>
              <a:rPr lang="nb-NO" sz="1200" dirty="0"/>
              <a:t> in F</a:t>
            </a:r>
            <a:r>
              <a:rPr lang="nb-NO" sz="1200" baseline="-25000" dirty="0"/>
              <a:t>1</a:t>
            </a:r>
            <a:r>
              <a:rPr lang="nb-NO" sz="1200" dirty="0"/>
              <a:t> </a:t>
            </a:r>
          </a:p>
          <a:p>
            <a:r>
              <a:rPr lang="nb-NO" sz="1200" dirty="0"/>
              <a:t>M </a:t>
            </a:r>
            <a:r>
              <a:rPr lang="nb-NO" sz="1200" dirty="0" err="1"/>
              <a:t>may</a:t>
            </a:r>
            <a:r>
              <a:rPr lang="nb-NO" sz="1200" dirty="0"/>
              <a:t> be </a:t>
            </a:r>
            <a:r>
              <a:rPr lang="nb-NO" sz="1200" dirty="0" err="1"/>
              <a:t>set</a:t>
            </a:r>
            <a:r>
              <a:rPr lang="nb-NO" sz="1200" dirty="0"/>
              <a:t> by </a:t>
            </a:r>
            <a:r>
              <a:rPr lang="nb-NO" sz="1200" dirty="0" err="1"/>
              <a:t>the</a:t>
            </a:r>
            <a:r>
              <a:rPr lang="nb-NO" sz="1200" dirty="0"/>
              <a:t> operators (</a:t>
            </a:r>
            <a:r>
              <a:rPr lang="nb-NO" sz="1200" dirty="0" err="1"/>
              <a:t>because</a:t>
            </a:r>
            <a:r>
              <a:rPr lang="nb-NO" sz="1200" dirty="0"/>
              <a:t> </a:t>
            </a:r>
            <a:r>
              <a:rPr lang="nb-NO" sz="1200" dirty="0" err="1"/>
              <a:t>they</a:t>
            </a:r>
            <a:r>
              <a:rPr lang="nb-NO" sz="1200" dirty="0"/>
              <a:t> </a:t>
            </a:r>
            <a:r>
              <a:rPr lang="nb-NO" sz="1200" dirty="0" err="1"/>
              <a:t>may</a:t>
            </a:r>
            <a:r>
              <a:rPr lang="nb-NO" sz="1200" dirty="0"/>
              <a:t> </a:t>
            </a:r>
            <a:r>
              <a:rPr lang="nb-NO" sz="1200" dirty="0" err="1"/>
              <a:t>know</a:t>
            </a:r>
            <a:r>
              <a:rPr lang="nb-NO" sz="1200" dirty="0"/>
              <a:t> </a:t>
            </a:r>
            <a:r>
              <a:rPr lang="nb-NO" sz="1200" dirty="0" err="1"/>
              <a:t>about</a:t>
            </a:r>
            <a:r>
              <a:rPr lang="nb-NO" sz="1200" dirty="0"/>
              <a:t> </a:t>
            </a:r>
            <a:r>
              <a:rPr lang="nb-NO" sz="1200" dirty="0" err="1"/>
              <a:t>expected</a:t>
            </a:r>
            <a:r>
              <a:rPr lang="nb-NO" sz="1200" dirty="0"/>
              <a:t> </a:t>
            </a:r>
            <a:r>
              <a:rPr lang="nb-NO" sz="1200" dirty="0" err="1"/>
              <a:t>stops</a:t>
            </a:r>
            <a:r>
              <a:rPr lang="nb-NO" sz="1200" dirty="0"/>
              <a:t>)</a:t>
            </a:r>
          </a:p>
          <a:p>
            <a:endParaRPr lang="nb-NO" sz="1200" dirty="0"/>
          </a:p>
          <a:p>
            <a:r>
              <a:rPr lang="nb-NO" sz="1200" dirty="0"/>
              <a:t>Note: The order of </a:t>
            </a:r>
            <a:r>
              <a:rPr lang="nb-NO" sz="1200" dirty="0" err="1"/>
              <a:t>selectors</a:t>
            </a:r>
            <a:r>
              <a:rPr lang="nb-NO" sz="1200" dirty="0"/>
              <a:t> is </a:t>
            </a:r>
            <a:r>
              <a:rPr lang="nb-NO" sz="1200" dirty="0" err="1"/>
              <a:t>important</a:t>
            </a:r>
            <a:endParaRPr lang="nb-NO" sz="1200" dirty="0"/>
          </a:p>
          <a:p>
            <a:endParaRPr lang="nb-NO" sz="1200" dirty="0"/>
          </a:p>
          <a:p>
            <a:r>
              <a:rPr lang="nb-NO" sz="1200" dirty="0" err="1"/>
              <a:t>Gets</a:t>
            </a:r>
            <a:r>
              <a:rPr lang="nb-NO" sz="1200" dirty="0"/>
              <a:t> </a:t>
            </a:r>
            <a:r>
              <a:rPr lang="nb-NO" sz="1200" dirty="0" err="1"/>
              <a:t>complicated</a:t>
            </a:r>
            <a:r>
              <a:rPr lang="nb-NO" sz="1200" dirty="0"/>
              <a:t>…… </a:t>
            </a:r>
            <a:r>
              <a:rPr lang="nb-NO" sz="1200" dirty="0" err="1"/>
              <a:t>but</a:t>
            </a:r>
            <a:r>
              <a:rPr lang="nb-NO" sz="1200" dirty="0"/>
              <a:t> not sure </a:t>
            </a:r>
            <a:r>
              <a:rPr lang="nb-NO" sz="1200" dirty="0" err="1"/>
              <a:t>if</a:t>
            </a:r>
            <a:r>
              <a:rPr lang="nb-NO" sz="1200" dirty="0"/>
              <a:t> MPC </a:t>
            </a:r>
            <a:r>
              <a:rPr lang="nb-NO" sz="1200" dirty="0" err="1"/>
              <a:t>can</a:t>
            </a:r>
            <a:r>
              <a:rPr lang="nb-NO" sz="1200" dirty="0"/>
              <a:t> be </a:t>
            </a:r>
            <a:r>
              <a:rPr lang="nb-NO" sz="1200" dirty="0" err="1"/>
              <a:t>made</a:t>
            </a:r>
            <a:r>
              <a:rPr lang="nb-NO" sz="1200" dirty="0"/>
              <a:t> to </a:t>
            </a:r>
            <a:r>
              <a:rPr lang="nb-NO" sz="1200" dirty="0" err="1"/>
              <a:t>work</a:t>
            </a:r>
            <a:endParaRPr lang="nb-NO" sz="1200" dirty="0"/>
          </a:p>
        </p:txBody>
      </p:sp>
      <p:sp>
        <p:nvSpPr>
          <p:cNvPr id="32" name="TextBox 31">
            <a:extLst>
              <a:ext uri="{FF2B5EF4-FFF2-40B4-BE49-F238E27FC236}">
                <a16:creationId xmlns:a16="http://schemas.microsoft.com/office/drawing/2014/main" id="{BA22F6B7-3F7A-FD7D-6031-5317A1670C0D}"/>
              </a:ext>
            </a:extLst>
          </p:cNvPr>
          <p:cNvSpPr txBox="1"/>
          <p:nvPr/>
        </p:nvSpPr>
        <p:spPr>
          <a:xfrm>
            <a:off x="6445828" y="1097935"/>
            <a:ext cx="389850" cy="369332"/>
          </a:xfrm>
          <a:prstGeom prst="rect">
            <a:avLst/>
          </a:prstGeom>
          <a:noFill/>
        </p:spPr>
        <p:txBody>
          <a:bodyPr wrap="none" rtlCol="0">
            <a:spAutoFit/>
          </a:bodyPr>
          <a:lstStyle/>
          <a:p>
            <a:r>
              <a:rPr lang="nb-NO" dirty="0">
                <a:solidFill>
                  <a:srgbClr val="FF0000"/>
                </a:solidFill>
                <a:latin typeface="Times" panose="02020603050405020304" pitchFamily="18" charset="0"/>
                <a:cs typeface="Times" panose="02020603050405020304" pitchFamily="18" charset="0"/>
              </a:rPr>
              <a:t>M</a:t>
            </a:r>
          </a:p>
        </p:txBody>
      </p:sp>
      <p:sp>
        <p:nvSpPr>
          <p:cNvPr id="33" name="TextBox 32">
            <a:extLst>
              <a:ext uri="{FF2B5EF4-FFF2-40B4-BE49-F238E27FC236}">
                <a16:creationId xmlns:a16="http://schemas.microsoft.com/office/drawing/2014/main" id="{BD5C7DB1-6045-E45E-9757-B1CCD10F18B7}"/>
              </a:ext>
            </a:extLst>
          </p:cNvPr>
          <p:cNvSpPr txBox="1"/>
          <p:nvPr/>
        </p:nvSpPr>
        <p:spPr>
          <a:xfrm>
            <a:off x="10870442" y="677732"/>
            <a:ext cx="184731" cy="369332"/>
          </a:xfrm>
          <a:prstGeom prst="rect">
            <a:avLst/>
          </a:prstGeom>
          <a:noFill/>
        </p:spPr>
        <p:txBody>
          <a:bodyPr wrap="none" rtlCol="0">
            <a:spAutoFit/>
          </a:bodyPr>
          <a:lstStyle/>
          <a:p>
            <a:endParaRPr lang="nb-NO" dirty="0"/>
          </a:p>
        </p:txBody>
      </p:sp>
      <p:sp>
        <p:nvSpPr>
          <p:cNvPr id="34" name="TextBox 33">
            <a:extLst>
              <a:ext uri="{FF2B5EF4-FFF2-40B4-BE49-F238E27FC236}">
                <a16:creationId xmlns:a16="http://schemas.microsoft.com/office/drawing/2014/main" id="{64C24A6F-5051-ED48-12A7-760A59D375F5}"/>
              </a:ext>
            </a:extLst>
          </p:cNvPr>
          <p:cNvSpPr txBox="1"/>
          <p:nvPr/>
        </p:nvSpPr>
        <p:spPr>
          <a:xfrm>
            <a:off x="2356415" y="4208320"/>
            <a:ext cx="389850" cy="369332"/>
          </a:xfrm>
          <a:prstGeom prst="rect">
            <a:avLst/>
          </a:prstGeom>
          <a:noFill/>
        </p:spPr>
        <p:txBody>
          <a:bodyPr wrap="none" rtlCol="0">
            <a:spAutoFit/>
          </a:bodyPr>
          <a:lstStyle/>
          <a:p>
            <a:r>
              <a:rPr lang="nb-NO" dirty="0">
                <a:latin typeface="Times" panose="02020603050405020304" pitchFamily="18" charset="0"/>
                <a:cs typeface="Times" panose="02020603050405020304" pitchFamily="18" charset="0"/>
              </a:rPr>
              <a:t>F</a:t>
            </a:r>
            <a:r>
              <a:rPr lang="nb-NO" baseline="-25000" dirty="0">
                <a:latin typeface="Times" panose="02020603050405020304" pitchFamily="18" charset="0"/>
                <a:cs typeface="Times" panose="02020603050405020304" pitchFamily="18" charset="0"/>
              </a:rPr>
              <a:t>0</a:t>
            </a:r>
          </a:p>
        </p:txBody>
      </p:sp>
      <p:sp>
        <p:nvSpPr>
          <p:cNvPr id="35" name="TextBox 34">
            <a:extLst>
              <a:ext uri="{FF2B5EF4-FFF2-40B4-BE49-F238E27FC236}">
                <a16:creationId xmlns:a16="http://schemas.microsoft.com/office/drawing/2014/main" id="{0F862E2B-80EB-B0A5-32A5-AAAFCD46EEC4}"/>
              </a:ext>
            </a:extLst>
          </p:cNvPr>
          <p:cNvSpPr txBox="1"/>
          <p:nvPr/>
        </p:nvSpPr>
        <p:spPr>
          <a:xfrm>
            <a:off x="4961807" y="4208320"/>
            <a:ext cx="389850" cy="369332"/>
          </a:xfrm>
          <a:prstGeom prst="rect">
            <a:avLst/>
          </a:prstGeom>
          <a:noFill/>
        </p:spPr>
        <p:txBody>
          <a:bodyPr wrap="none" rtlCol="0">
            <a:spAutoFit/>
          </a:bodyPr>
          <a:lstStyle/>
          <a:p>
            <a:r>
              <a:rPr lang="nb-NO" dirty="0">
                <a:latin typeface="Times" panose="02020603050405020304" pitchFamily="18" charset="0"/>
                <a:cs typeface="Times" panose="02020603050405020304" pitchFamily="18" charset="0"/>
              </a:rPr>
              <a:t>F</a:t>
            </a:r>
            <a:r>
              <a:rPr lang="nb-NO" baseline="-25000" dirty="0">
                <a:latin typeface="Times" panose="02020603050405020304" pitchFamily="18" charset="0"/>
                <a:cs typeface="Times" panose="02020603050405020304" pitchFamily="18" charset="0"/>
              </a:rPr>
              <a:t>1</a:t>
            </a:r>
          </a:p>
        </p:txBody>
      </p:sp>
      <p:sp>
        <p:nvSpPr>
          <p:cNvPr id="36" name="TextBox 35">
            <a:extLst>
              <a:ext uri="{FF2B5EF4-FFF2-40B4-BE49-F238E27FC236}">
                <a16:creationId xmlns:a16="http://schemas.microsoft.com/office/drawing/2014/main" id="{7AE65BE0-BDB9-ED1A-BBE0-DE29150C2957}"/>
              </a:ext>
            </a:extLst>
          </p:cNvPr>
          <p:cNvSpPr txBox="1"/>
          <p:nvPr/>
        </p:nvSpPr>
        <p:spPr>
          <a:xfrm>
            <a:off x="7915385" y="4159157"/>
            <a:ext cx="389850" cy="369332"/>
          </a:xfrm>
          <a:prstGeom prst="rect">
            <a:avLst/>
          </a:prstGeom>
          <a:noFill/>
        </p:spPr>
        <p:txBody>
          <a:bodyPr wrap="none" rtlCol="0">
            <a:spAutoFit/>
          </a:bodyPr>
          <a:lstStyle/>
          <a:p>
            <a:r>
              <a:rPr lang="nb-NO" dirty="0">
                <a:latin typeface="Times" panose="02020603050405020304" pitchFamily="18" charset="0"/>
                <a:cs typeface="Times" panose="02020603050405020304" pitchFamily="18" charset="0"/>
              </a:rPr>
              <a:t>F</a:t>
            </a:r>
            <a:r>
              <a:rPr lang="nb-NO" baseline="-25000" dirty="0">
                <a:latin typeface="Times" panose="02020603050405020304" pitchFamily="18" charset="0"/>
                <a:cs typeface="Times" panose="02020603050405020304" pitchFamily="18" charset="0"/>
              </a:rPr>
              <a:t>2</a:t>
            </a:r>
          </a:p>
        </p:txBody>
      </p:sp>
      <p:sp>
        <p:nvSpPr>
          <p:cNvPr id="37" name="TextBox 36">
            <a:extLst>
              <a:ext uri="{FF2B5EF4-FFF2-40B4-BE49-F238E27FC236}">
                <a16:creationId xmlns:a16="http://schemas.microsoft.com/office/drawing/2014/main" id="{DF92D321-41FE-C56A-A263-DC1A787209E3}"/>
              </a:ext>
            </a:extLst>
          </p:cNvPr>
          <p:cNvSpPr txBox="1"/>
          <p:nvPr/>
        </p:nvSpPr>
        <p:spPr>
          <a:xfrm>
            <a:off x="10665323" y="4208320"/>
            <a:ext cx="389850" cy="369332"/>
          </a:xfrm>
          <a:prstGeom prst="rect">
            <a:avLst/>
          </a:prstGeom>
          <a:noFill/>
        </p:spPr>
        <p:txBody>
          <a:bodyPr wrap="none" rtlCol="0">
            <a:spAutoFit/>
          </a:bodyPr>
          <a:lstStyle/>
          <a:p>
            <a:r>
              <a:rPr lang="nb-NO" dirty="0">
                <a:latin typeface="Times" panose="02020603050405020304" pitchFamily="18" charset="0"/>
                <a:cs typeface="Times" panose="02020603050405020304" pitchFamily="18" charset="0"/>
              </a:rPr>
              <a:t>F</a:t>
            </a:r>
            <a:r>
              <a:rPr lang="nb-NO" baseline="-25000" dirty="0">
                <a:latin typeface="Times" panose="02020603050405020304" pitchFamily="18" charset="0"/>
                <a:cs typeface="Times" panose="02020603050405020304" pitchFamily="18" charset="0"/>
              </a:rPr>
              <a:t>3</a:t>
            </a:r>
          </a:p>
        </p:txBody>
      </p:sp>
      <p:sp>
        <p:nvSpPr>
          <p:cNvPr id="41" name="TextBox 40">
            <a:extLst>
              <a:ext uri="{FF2B5EF4-FFF2-40B4-BE49-F238E27FC236}">
                <a16:creationId xmlns:a16="http://schemas.microsoft.com/office/drawing/2014/main" id="{016432E1-83E5-EDED-2175-C0265B96437A}"/>
              </a:ext>
            </a:extLst>
          </p:cNvPr>
          <p:cNvSpPr txBox="1"/>
          <p:nvPr/>
        </p:nvSpPr>
        <p:spPr>
          <a:xfrm>
            <a:off x="7900616" y="1144103"/>
            <a:ext cx="372218" cy="369332"/>
          </a:xfrm>
          <a:prstGeom prst="rect">
            <a:avLst/>
          </a:prstGeom>
          <a:noFill/>
        </p:spPr>
        <p:txBody>
          <a:bodyPr wrap="none" rtlCol="0">
            <a:spAutoFit/>
          </a:bodyPr>
          <a:lstStyle/>
          <a:p>
            <a:r>
              <a:rPr lang="nb-NO" dirty="0" err="1">
                <a:latin typeface="Times" panose="02020603050405020304" pitchFamily="18" charset="0"/>
                <a:cs typeface="Times" panose="02020603050405020304" pitchFamily="18" charset="0"/>
              </a:rPr>
              <a:t>F</a:t>
            </a:r>
            <a:r>
              <a:rPr lang="nb-NO" baseline="30000" dirty="0" err="1">
                <a:latin typeface="Times" panose="02020603050405020304" pitchFamily="18" charset="0"/>
                <a:cs typeface="Times" panose="02020603050405020304" pitchFamily="18" charset="0"/>
              </a:rPr>
              <a:t>s</a:t>
            </a:r>
            <a:endParaRPr lang="nb-NO" baseline="30000" dirty="0">
              <a:latin typeface="Times" panose="02020603050405020304" pitchFamily="18" charset="0"/>
              <a:cs typeface="Times" panose="02020603050405020304" pitchFamily="18" charset="0"/>
            </a:endParaRPr>
          </a:p>
        </p:txBody>
      </p:sp>
      <p:cxnSp>
        <p:nvCxnSpPr>
          <p:cNvPr id="42" name="Straight Arrow Connector 77">
            <a:extLst>
              <a:ext uri="{FF2B5EF4-FFF2-40B4-BE49-F238E27FC236}">
                <a16:creationId xmlns:a16="http://schemas.microsoft.com/office/drawing/2014/main" id="{22C7849D-ACEF-45AA-0944-0D718CBE2205}"/>
              </a:ext>
            </a:extLst>
          </p:cNvPr>
          <p:cNvCxnSpPr>
            <a:cxnSpLocks noChangeShapeType="1"/>
          </p:cNvCxnSpPr>
          <p:nvPr/>
        </p:nvCxnSpPr>
        <p:spPr bwMode="auto">
          <a:xfrm>
            <a:off x="8065867" y="1478025"/>
            <a:ext cx="0" cy="250481"/>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77">
            <a:extLst>
              <a:ext uri="{FF2B5EF4-FFF2-40B4-BE49-F238E27FC236}">
                <a16:creationId xmlns:a16="http://schemas.microsoft.com/office/drawing/2014/main" id="{F00B5DE0-7E38-249A-C6D4-372E8C5A6C89}"/>
              </a:ext>
            </a:extLst>
          </p:cNvPr>
          <p:cNvCxnSpPr>
            <a:cxnSpLocks noChangeShapeType="1"/>
            <a:stCxn id="5" idx="2"/>
          </p:cNvCxnSpPr>
          <p:nvPr/>
        </p:nvCxnSpPr>
        <p:spPr bwMode="auto">
          <a:xfrm flipH="1">
            <a:off x="8110310" y="2029164"/>
            <a:ext cx="8032" cy="177475"/>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46">
            <a:extLst>
              <a:ext uri="{FF2B5EF4-FFF2-40B4-BE49-F238E27FC236}">
                <a16:creationId xmlns:a16="http://schemas.microsoft.com/office/drawing/2014/main" id="{256726D1-30B4-8F11-7325-4971D18C8376}"/>
              </a:ext>
            </a:extLst>
          </p:cNvPr>
          <p:cNvSpPr txBox="1"/>
          <p:nvPr/>
        </p:nvSpPr>
        <p:spPr>
          <a:xfrm>
            <a:off x="0" y="17607"/>
            <a:ext cx="896399" cy="261610"/>
          </a:xfrm>
          <a:prstGeom prst="rect">
            <a:avLst/>
          </a:prstGeom>
          <a:noFill/>
        </p:spPr>
        <p:txBody>
          <a:bodyPr wrap="none" rtlCol="0">
            <a:spAutoFit/>
          </a:bodyPr>
          <a:lstStyle/>
          <a:p>
            <a:r>
              <a:rPr lang="nb-NO" sz="1100" dirty="0"/>
              <a:t>16 </a:t>
            </a:r>
            <a:r>
              <a:rPr lang="nb-NO" sz="1100" dirty="0" err="1"/>
              <a:t>July</a:t>
            </a:r>
            <a:r>
              <a:rPr lang="nb-NO" sz="1100" dirty="0"/>
              <a:t> 2022</a:t>
            </a:r>
          </a:p>
        </p:txBody>
      </p:sp>
    </p:spTree>
    <p:extLst>
      <p:ext uri="{BB962C8B-B14F-4D97-AF65-F5344CB8AC3E}">
        <p14:creationId xmlns:p14="http://schemas.microsoft.com/office/powerpoint/2010/main" val="1456791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1C62-7725-46A2-B90D-01367112C00B}"/>
              </a:ext>
            </a:extLst>
          </p:cNvPr>
          <p:cNvSpPr>
            <a:spLocks noGrp="1"/>
          </p:cNvSpPr>
          <p:nvPr>
            <p:ph type="title"/>
          </p:nvPr>
        </p:nvSpPr>
        <p:spPr/>
        <p:txBody>
          <a:bodyPr>
            <a:normAutofit fontScale="90000"/>
          </a:bodyPr>
          <a:lstStyle/>
          <a:p>
            <a:r>
              <a:rPr lang="nb-NO" dirty="0" err="1"/>
              <a:t>Implementing</a:t>
            </a:r>
            <a:r>
              <a:rPr lang="nb-NO" dirty="0"/>
              <a:t> optimal </a:t>
            </a:r>
            <a:r>
              <a:rPr lang="nb-NO" dirty="0" err="1"/>
              <a:t>operation</a:t>
            </a:r>
            <a:r>
              <a:rPr lang="nb-NO" dirty="0"/>
              <a:t> </a:t>
            </a:r>
            <a:br>
              <a:rPr lang="nb-NO" dirty="0"/>
            </a:br>
            <a:r>
              <a:rPr lang="nb-NO" dirty="0" err="1"/>
              <a:t>Summary</a:t>
            </a:r>
            <a:r>
              <a:rPr lang="nb-NO" dirty="0"/>
              <a:t> </a:t>
            </a:r>
          </a:p>
        </p:txBody>
      </p:sp>
      <p:sp>
        <p:nvSpPr>
          <p:cNvPr id="3" name="Content Placeholder 2">
            <a:extLst>
              <a:ext uri="{FF2B5EF4-FFF2-40B4-BE49-F238E27FC236}">
                <a16:creationId xmlns:a16="http://schemas.microsoft.com/office/drawing/2014/main" id="{FA67933D-E339-4A95-84CB-B52E68A43A10}"/>
              </a:ext>
            </a:extLst>
          </p:cNvPr>
          <p:cNvSpPr>
            <a:spLocks noGrp="1"/>
          </p:cNvSpPr>
          <p:nvPr>
            <p:ph idx="1"/>
          </p:nvPr>
        </p:nvSpPr>
        <p:spPr/>
        <p:txBody>
          <a:bodyPr>
            <a:normAutofit fontScale="70000" lnSpcReduction="20000"/>
          </a:bodyPr>
          <a:lstStyle/>
          <a:p>
            <a:r>
              <a:rPr lang="en-US" dirty="0"/>
              <a:t>Most people think </a:t>
            </a:r>
          </a:p>
          <a:p>
            <a:pPr lvl="1"/>
            <a:r>
              <a:rPr lang="en-US" dirty="0"/>
              <a:t>You need a detailed nonlinear model and an on-line optimizer (RTO) if you want to optimize the process</a:t>
            </a:r>
          </a:p>
          <a:p>
            <a:pPr lvl="1"/>
            <a:r>
              <a:rPr lang="en-US" dirty="0"/>
              <a:t>You need a dynamic model and model predictive control (MPC) if you want to handle constraints</a:t>
            </a:r>
          </a:p>
          <a:p>
            <a:pPr lvl="1"/>
            <a:r>
              <a:rPr lang="en-US" dirty="0"/>
              <a:t>The alternative is Machine Learning</a:t>
            </a:r>
          </a:p>
          <a:p>
            <a:endParaRPr lang="en-US" dirty="0"/>
          </a:p>
          <a:p>
            <a:r>
              <a:rPr lang="en-US" dirty="0">
                <a:solidFill>
                  <a:srgbClr val="FF0000"/>
                </a:solidFill>
              </a:rPr>
              <a:t>No! In many cases you just need to measure the constraints and use PID control</a:t>
            </a:r>
          </a:p>
          <a:p>
            <a:pPr lvl="1"/>
            <a:r>
              <a:rPr lang="en-US" dirty="0"/>
              <a:t>«Conventional advanced process control (APC)»</a:t>
            </a:r>
          </a:p>
          <a:p>
            <a:endParaRPr lang="en-US" dirty="0"/>
          </a:p>
          <a:p>
            <a:r>
              <a:rPr lang="en-US" dirty="0"/>
              <a:t>How can this be possible?</a:t>
            </a:r>
          </a:p>
          <a:p>
            <a:pPr lvl="1"/>
            <a:r>
              <a:rPr lang="en-US" dirty="0"/>
              <a:t>Because optimal operation is usually at constraints</a:t>
            </a:r>
          </a:p>
          <a:p>
            <a:pPr lvl="1"/>
            <a:r>
              <a:rPr lang="en-US" dirty="0"/>
              <a:t>PID-controllers can be used to identify and control the active constraints</a:t>
            </a:r>
          </a:p>
          <a:p>
            <a:pPr lvl="1"/>
            <a:r>
              <a:rPr lang="en-US" dirty="0"/>
              <a:t>For unconstrained degrees of freedom, one often have «self-optimizing» variables</a:t>
            </a:r>
          </a:p>
          <a:p>
            <a:pPr lvl="1"/>
            <a:endParaRPr lang="en-US" dirty="0"/>
          </a:p>
          <a:p>
            <a:r>
              <a:rPr lang="en-US" dirty="0">
                <a:solidFill>
                  <a:srgbClr val="FF0000"/>
                </a:solidFill>
              </a:rPr>
              <a:t>This fact </a:t>
            </a:r>
            <a:r>
              <a:rPr lang="en-US" dirty="0"/>
              <a:t>is </a:t>
            </a:r>
            <a:r>
              <a:rPr lang="en-US" u="sng" dirty="0"/>
              <a:t>not</a:t>
            </a:r>
            <a:r>
              <a:rPr lang="en-US" dirty="0"/>
              <a:t> well known, even to control professors</a:t>
            </a:r>
          </a:p>
          <a:p>
            <a:pPr lvl="1"/>
            <a:r>
              <a:rPr lang="en-US" dirty="0"/>
              <a:t>Because most APC-applications are </a:t>
            </a:r>
            <a:r>
              <a:rPr lang="en-US" i="1" dirty="0"/>
              <a:t>ad hoc</a:t>
            </a:r>
          </a:p>
          <a:p>
            <a:pPr lvl="1"/>
            <a:r>
              <a:rPr lang="en-US" dirty="0"/>
              <a:t>Few systematic design methods exists</a:t>
            </a:r>
          </a:p>
          <a:p>
            <a:pPr lvl="1"/>
            <a:endParaRPr lang="en-US" dirty="0"/>
          </a:p>
          <a:p>
            <a:pPr marL="400050"/>
            <a:r>
              <a:rPr lang="en-US" dirty="0"/>
              <a:t>Today APC (ARC) and MPC are in parallel universes</a:t>
            </a:r>
          </a:p>
          <a:p>
            <a:pPr marL="800100" lvl="1"/>
            <a:r>
              <a:rPr lang="en-US" dirty="0"/>
              <a:t>Both are needed in the control engineer's toolbox</a:t>
            </a:r>
          </a:p>
          <a:p>
            <a:pPr lvl="1"/>
            <a:endParaRPr lang="nb-NO" dirty="0"/>
          </a:p>
          <a:p>
            <a:endParaRPr lang="nb-NO" dirty="0"/>
          </a:p>
        </p:txBody>
      </p:sp>
    </p:spTree>
    <p:extLst>
      <p:ext uri="{BB962C8B-B14F-4D97-AF65-F5344CB8AC3E}">
        <p14:creationId xmlns:p14="http://schemas.microsoft.com/office/powerpoint/2010/main" val="74796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9609-6F95-4528-B7C8-F57F75DBD85B}"/>
              </a:ext>
            </a:extLst>
          </p:cNvPr>
          <p:cNvSpPr>
            <a:spLocks noGrp="1"/>
          </p:cNvSpPr>
          <p:nvPr>
            <p:ph type="title"/>
          </p:nvPr>
        </p:nvSpPr>
        <p:spPr/>
        <p:txBody>
          <a:bodyPr/>
          <a:lstStyle/>
          <a:p>
            <a:r>
              <a:rPr lang="nb-NO" dirty="0" err="1"/>
              <a:t>Conclusion</a:t>
            </a:r>
            <a:endParaRPr lang="nb-NO" dirty="0"/>
          </a:p>
        </p:txBody>
      </p:sp>
      <p:sp>
        <p:nvSpPr>
          <p:cNvPr id="3" name="Content Placeholder 2">
            <a:extLst>
              <a:ext uri="{FF2B5EF4-FFF2-40B4-BE49-F238E27FC236}">
                <a16:creationId xmlns:a16="http://schemas.microsoft.com/office/drawing/2014/main" id="{03CFF328-3F22-41EF-82C5-1B20FB4456FB}"/>
              </a:ext>
            </a:extLst>
          </p:cNvPr>
          <p:cNvSpPr>
            <a:spLocks noGrp="1"/>
          </p:cNvSpPr>
          <p:nvPr>
            <p:ph idx="1"/>
          </p:nvPr>
        </p:nvSpPr>
        <p:spPr>
          <a:xfrm>
            <a:off x="609600" y="1377398"/>
            <a:ext cx="10972800" cy="4071134"/>
          </a:xfrm>
        </p:spPr>
        <p:txBody>
          <a:bodyPr>
            <a:normAutofit/>
          </a:bodyPr>
          <a:lstStyle/>
          <a:p>
            <a:r>
              <a:rPr lang="en-US" dirty="0"/>
              <a:t>Put optimization into the control layer</a:t>
            </a:r>
          </a:p>
          <a:p>
            <a:pPr lvl="1"/>
            <a:r>
              <a:rPr lang="en-US" dirty="0"/>
              <a:t>It’s much faster and more effective</a:t>
            </a:r>
          </a:p>
          <a:p>
            <a:r>
              <a:rPr lang="en-US" dirty="0"/>
              <a:t>Conventional Advanced </a:t>
            </a:r>
            <a:r>
              <a:rPr lang="en-US"/>
              <a:t>process control (APC) </a:t>
            </a:r>
            <a:r>
              <a:rPr lang="en-US" dirty="0"/>
              <a:t>works very well in many cases</a:t>
            </a:r>
          </a:p>
          <a:p>
            <a:pPr lvl="1"/>
            <a:r>
              <a:rPr lang="en-US" dirty="0"/>
              <a:t>Optimization by feedback </a:t>
            </a:r>
          </a:p>
          <a:p>
            <a:pPr lvl="2"/>
            <a:r>
              <a:rPr lang="en-US" dirty="0"/>
              <a:t>Self-optimizing control</a:t>
            </a:r>
          </a:p>
          <a:p>
            <a:pPr lvl="2"/>
            <a:r>
              <a:rPr lang="en-US" dirty="0"/>
              <a:t>Active constraint switching</a:t>
            </a:r>
          </a:p>
          <a:p>
            <a:pPr lvl="1"/>
            <a:r>
              <a:rPr lang="en-US" dirty="0"/>
              <a:t>Need to pair input and output.</a:t>
            </a:r>
          </a:p>
          <a:p>
            <a:pPr lvl="2"/>
            <a:r>
              <a:rPr lang="en-US" dirty="0"/>
              <a:t>Advantage: The engineer can specify directly the solution</a:t>
            </a:r>
          </a:p>
          <a:p>
            <a:pPr lvl="2"/>
            <a:r>
              <a:rPr lang="en-US" dirty="0"/>
              <a:t>Problem: May not be possible for complex cases</a:t>
            </a:r>
          </a:p>
          <a:p>
            <a:pPr lvl="1"/>
            <a:r>
              <a:rPr lang="en-US" dirty="0"/>
              <a:t>Need model only for parts of the process (for tuning)</a:t>
            </a:r>
          </a:p>
          <a:p>
            <a:pPr lvl="1"/>
            <a:r>
              <a:rPr lang="en-US" dirty="0"/>
              <a:t>Conventional APC: </a:t>
            </a:r>
            <a:r>
              <a:rPr lang="en-US" b="1" dirty="0">
                <a:solidFill>
                  <a:srgbClr val="FF0000"/>
                </a:solidFill>
              </a:rPr>
              <a:t>A new beginning needed in terms of developing theory and design metho</a:t>
            </a:r>
            <a:r>
              <a:rPr lang="nb-NO" b="1" dirty="0" err="1">
                <a:solidFill>
                  <a:srgbClr val="FF0000"/>
                </a:solidFill>
              </a:rPr>
              <a:t>ds</a:t>
            </a:r>
            <a:endParaRPr lang="nb-NO" b="1" dirty="0">
              <a:solidFill>
                <a:srgbClr val="FF0000"/>
              </a:solidFill>
            </a:endParaRPr>
          </a:p>
          <a:p>
            <a:pPr lvl="1"/>
            <a:endParaRPr lang="nb-NO" b="1" dirty="0">
              <a:solidFill>
                <a:srgbClr val="FF0000"/>
              </a:solidFill>
            </a:endParaRPr>
          </a:p>
          <a:p>
            <a:pPr lvl="1"/>
            <a:endParaRPr lang="nb-NO" dirty="0"/>
          </a:p>
          <a:p>
            <a:pPr lvl="1"/>
            <a:endParaRPr lang="nb-NO" dirty="0"/>
          </a:p>
        </p:txBody>
      </p:sp>
      <p:pic>
        <p:nvPicPr>
          <p:cNvPr id="4" name="Bilde 7">
            <a:extLst>
              <a:ext uri="{FF2B5EF4-FFF2-40B4-BE49-F238E27FC236}">
                <a16:creationId xmlns:a16="http://schemas.microsoft.com/office/drawing/2014/main" id="{FCBDA17C-FEFD-4DBE-A81D-7F89D3E47471}"/>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453857" y="5831657"/>
            <a:ext cx="1478358" cy="534253"/>
          </a:xfrm>
          <a:prstGeom prst="rect">
            <a:avLst/>
          </a:prstGeom>
        </p:spPr>
      </p:pic>
      <p:pic>
        <p:nvPicPr>
          <p:cNvPr id="5" name="Picture 8" descr="Subsea production and processing">
            <a:extLst>
              <a:ext uri="{FF2B5EF4-FFF2-40B4-BE49-F238E27FC236}">
                <a16:creationId xmlns:a16="http://schemas.microsoft.com/office/drawing/2014/main" id="{8FA56D2B-80BF-4DA8-88D8-16618FE8863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0346156" y="5831657"/>
            <a:ext cx="1547530" cy="4534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Image result for sfi research council">
            <a:extLst>
              <a:ext uri="{FF2B5EF4-FFF2-40B4-BE49-F238E27FC236}">
                <a16:creationId xmlns:a16="http://schemas.microsoft.com/office/drawing/2014/main" id="{1F6E422A-5C7C-4847-BD0E-739F7BD4D75B}"/>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33253" y="5670566"/>
            <a:ext cx="1346679" cy="8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11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s-MX" dirty="0" err="1"/>
              <a:t>Outline</a:t>
            </a:r>
            <a:endParaRPr lang="nb-NO" dirty="0"/>
          </a:p>
        </p:txBody>
      </p:sp>
      <p:sp>
        <p:nvSpPr>
          <p:cNvPr id="4" name="Plassholder for innhold 3"/>
          <p:cNvSpPr>
            <a:spLocks noGrp="1"/>
          </p:cNvSpPr>
          <p:nvPr>
            <p:ph idx="1"/>
          </p:nvPr>
        </p:nvSpPr>
        <p:spPr/>
        <p:txBody>
          <a:bodyPr>
            <a:normAutofit fontScale="92500" lnSpcReduction="10000"/>
          </a:bodyPr>
          <a:lstStyle/>
          <a:p>
            <a:pPr marL="457200" indent="-457200">
              <a:lnSpc>
                <a:spcPct val="160000"/>
              </a:lnSpc>
              <a:spcBef>
                <a:spcPts val="0"/>
              </a:spcBef>
              <a:buFont typeface="+mj-lt"/>
              <a:buAutoNum type="arabicPeriod"/>
            </a:pPr>
            <a:r>
              <a:rPr lang="es-MX" dirty="0" err="1">
                <a:solidFill>
                  <a:schemeClr val="tx1"/>
                </a:solidFill>
              </a:rPr>
              <a:t>Introduction</a:t>
            </a:r>
            <a:r>
              <a:rPr lang="es-MX" dirty="0">
                <a:solidFill>
                  <a:schemeClr val="tx1"/>
                </a:solidFill>
              </a:rPr>
              <a:t>: </a:t>
            </a:r>
            <a:r>
              <a:rPr lang="es-MX" dirty="0" err="1">
                <a:solidFill>
                  <a:schemeClr val="tx1"/>
                </a:solidFill>
              </a:rPr>
              <a:t>Why</a:t>
            </a:r>
            <a:r>
              <a:rPr lang="es-MX" dirty="0">
                <a:solidFill>
                  <a:schemeClr val="tx1"/>
                </a:solidFill>
              </a:rPr>
              <a:t> do </a:t>
            </a:r>
            <a:r>
              <a:rPr lang="es-MX" dirty="0" err="1">
                <a:solidFill>
                  <a:schemeClr val="tx1"/>
                </a:solidFill>
              </a:rPr>
              <a:t>we</a:t>
            </a:r>
            <a:r>
              <a:rPr lang="es-MX" dirty="0">
                <a:solidFill>
                  <a:schemeClr val="tx1"/>
                </a:solidFill>
              </a:rPr>
              <a:t> </a:t>
            </a:r>
            <a:r>
              <a:rPr lang="es-MX" dirty="0" err="1">
                <a:solidFill>
                  <a:schemeClr val="tx1"/>
                </a:solidFill>
              </a:rPr>
              <a:t>need</a:t>
            </a:r>
            <a:r>
              <a:rPr lang="es-MX" dirty="0">
                <a:solidFill>
                  <a:schemeClr val="tx1"/>
                </a:solidFill>
              </a:rPr>
              <a:t> control?</a:t>
            </a:r>
          </a:p>
          <a:p>
            <a:pPr marL="457200" indent="-457200">
              <a:lnSpc>
                <a:spcPct val="160000"/>
              </a:lnSpc>
              <a:spcBef>
                <a:spcPts val="0"/>
              </a:spcBef>
              <a:buFont typeface="+mj-lt"/>
              <a:buAutoNum type="arabicPeriod"/>
            </a:pPr>
            <a:r>
              <a:rPr lang="es-MX" dirty="0">
                <a:solidFill>
                  <a:schemeClr val="tx1"/>
                </a:solidFill>
              </a:rPr>
              <a:t>Control: </a:t>
            </a:r>
            <a:r>
              <a:rPr lang="es-MX" dirty="0" err="1">
                <a:solidFill>
                  <a:schemeClr val="tx1"/>
                </a:solidFill>
              </a:rPr>
              <a:t>The</a:t>
            </a:r>
            <a:r>
              <a:rPr lang="es-MX" dirty="0">
                <a:solidFill>
                  <a:schemeClr val="tx1"/>
                </a:solidFill>
              </a:rPr>
              <a:t> </a:t>
            </a:r>
            <a:r>
              <a:rPr lang="es-MX" dirty="0" err="1">
                <a:solidFill>
                  <a:schemeClr val="tx1"/>
                </a:solidFill>
              </a:rPr>
              <a:t>two</a:t>
            </a:r>
            <a:r>
              <a:rPr lang="es-MX" dirty="0">
                <a:solidFill>
                  <a:schemeClr val="tx1"/>
                </a:solidFill>
              </a:rPr>
              <a:t> </a:t>
            </a:r>
            <a:r>
              <a:rPr lang="es-MX" dirty="0" err="1">
                <a:solidFill>
                  <a:schemeClr val="tx1"/>
                </a:solidFill>
              </a:rPr>
              <a:t>approaches</a:t>
            </a:r>
            <a:r>
              <a:rPr lang="es-MX" dirty="0">
                <a:solidFill>
                  <a:schemeClr val="tx1"/>
                </a:solidFill>
              </a:rPr>
              <a:t> </a:t>
            </a:r>
            <a:r>
              <a:rPr lang="es-MX" dirty="0" err="1">
                <a:solidFill>
                  <a:schemeClr val="tx1"/>
                </a:solidFill>
              </a:rPr>
              <a:t>to</a:t>
            </a:r>
            <a:r>
              <a:rPr lang="es-MX" dirty="0">
                <a:solidFill>
                  <a:schemeClr val="tx1"/>
                </a:solidFill>
              </a:rPr>
              <a:t> control</a:t>
            </a:r>
          </a:p>
          <a:p>
            <a:pPr marL="857250" lvl="1" indent="-457200">
              <a:lnSpc>
                <a:spcPct val="160000"/>
              </a:lnSpc>
              <a:spcBef>
                <a:spcPts val="0"/>
              </a:spcBef>
              <a:buFont typeface="Arial" panose="020B0604020202020204" pitchFamily="34" charset="0"/>
              <a:buChar char="•"/>
            </a:pPr>
            <a:r>
              <a:rPr lang="es-MX" dirty="0" err="1">
                <a:solidFill>
                  <a:schemeClr val="tx1"/>
                </a:solidFill>
              </a:rPr>
              <a:t>Centralized</a:t>
            </a:r>
            <a:r>
              <a:rPr lang="es-MX" dirty="0">
                <a:solidFill>
                  <a:schemeClr val="tx1"/>
                </a:solidFill>
              </a:rPr>
              <a:t>: “</a:t>
            </a:r>
            <a:r>
              <a:rPr lang="es-MX" dirty="0" err="1">
                <a:solidFill>
                  <a:schemeClr val="tx1"/>
                </a:solidFill>
              </a:rPr>
              <a:t>One</a:t>
            </a:r>
            <a:r>
              <a:rPr lang="es-MX" dirty="0">
                <a:solidFill>
                  <a:schemeClr val="tx1"/>
                </a:solidFill>
              </a:rPr>
              <a:t> </a:t>
            </a:r>
            <a:r>
              <a:rPr lang="es-MX" dirty="0" err="1">
                <a:solidFill>
                  <a:schemeClr val="tx1"/>
                </a:solidFill>
              </a:rPr>
              <a:t>big</a:t>
            </a:r>
            <a:r>
              <a:rPr lang="es-MX" dirty="0">
                <a:solidFill>
                  <a:schemeClr val="tx1"/>
                </a:solidFill>
              </a:rPr>
              <a:t> controller”. </a:t>
            </a:r>
            <a:r>
              <a:rPr lang="es-MX" dirty="0" err="1">
                <a:solidFill>
                  <a:schemeClr val="tx1"/>
                </a:solidFill>
              </a:rPr>
              <a:t>Model</a:t>
            </a:r>
            <a:r>
              <a:rPr lang="es-MX" dirty="0">
                <a:solidFill>
                  <a:schemeClr val="tx1"/>
                </a:solidFill>
              </a:rPr>
              <a:t> predictive control (MPC) and EMPC</a:t>
            </a:r>
          </a:p>
          <a:p>
            <a:pPr marL="857250" lvl="1" indent="-457200">
              <a:lnSpc>
                <a:spcPct val="160000"/>
              </a:lnSpc>
              <a:spcBef>
                <a:spcPts val="0"/>
              </a:spcBef>
              <a:buFont typeface="Arial" panose="020B0604020202020204" pitchFamily="34" charset="0"/>
              <a:buChar char="•"/>
            </a:pPr>
            <a:r>
              <a:rPr lang="es-MX" dirty="0" err="1">
                <a:solidFill>
                  <a:schemeClr val="tx1"/>
                </a:solidFill>
              </a:rPr>
              <a:t>Decomposed</a:t>
            </a:r>
            <a:r>
              <a:rPr lang="es-MX" dirty="0">
                <a:solidFill>
                  <a:schemeClr val="tx1"/>
                </a:solidFill>
              </a:rPr>
              <a:t>: PID, </a:t>
            </a:r>
            <a:r>
              <a:rPr lang="es-MX" dirty="0" err="1">
                <a:solidFill>
                  <a:schemeClr val="tx1"/>
                </a:solidFill>
              </a:rPr>
              <a:t>Conventional</a:t>
            </a:r>
            <a:r>
              <a:rPr lang="es-MX" dirty="0">
                <a:solidFill>
                  <a:schemeClr val="tx1"/>
                </a:solidFill>
              </a:rPr>
              <a:t> </a:t>
            </a:r>
            <a:r>
              <a:rPr lang="es-MX" dirty="0" err="1">
                <a:solidFill>
                  <a:schemeClr val="tx1"/>
                </a:solidFill>
              </a:rPr>
              <a:t>advanced</a:t>
            </a:r>
            <a:r>
              <a:rPr lang="es-MX" dirty="0">
                <a:solidFill>
                  <a:schemeClr val="tx1"/>
                </a:solidFill>
              </a:rPr>
              <a:t> Process control (APC)</a:t>
            </a:r>
          </a:p>
          <a:p>
            <a:pPr marL="457200" indent="-457200">
              <a:lnSpc>
                <a:spcPct val="160000"/>
              </a:lnSpc>
              <a:spcBef>
                <a:spcPts val="0"/>
              </a:spcBef>
              <a:buFont typeface="+mj-lt"/>
              <a:buAutoNum type="arabicPeriod"/>
            </a:pPr>
            <a:r>
              <a:rPr lang="es-MX" dirty="0" err="1">
                <a:solidFill>
                  <a:schemeClr val="tx1"/>
                </a:solidFill>
              </a:rPr>
              <a:t>Conventional</a:t>
            </a:r>
            <a:r>
              <a:rPr lang="es-MX" dirty="0">
                <a:solidFill>
                  <a:schemeClr val="tx1"/>
                </a:solidFill>
              </a:rPr>
              <a:t> APC </a:t>
            </a:r>
            <a:r>
              <a:rPr lang="es-MX" dirty="0" err="1">
                <a:solidFill>
                  <a:schemeClr val="tx1"/>
                </a:solidFill>
              </a:rPr>
              <a:t>elements</a:t>
            </a:r>
            <a:endParaRPr lang="es-MX" dirty="0">
              <a:solidFill>
                <a:schemeClr val="tx1"/>
              </a:solidFill>
            </a:endParaRPr>
          </a:p>
          <a:p>
            <a:pPr marL="457200" indent="-457200">
              <a:lnSpc>
                <a:spcPct val="160000"/>
              </a:lnSpc>
              <a:spcBef>
                <a:spcPts val="0"/>
              </a:spcBef>
              <a:buFont typeface="+mj-lt"/>
              <a:buAutoNum type="arabicPeriod"/>
            </a:pPr>
            <a:r>
              <a:rPr lang="es-MX" dirty="0" err="1">
                <a:solidFill>
                  <a:schemeClr val="tx1"/>
                </a:solidFill>
              </a:rPr>
              <a:t>Using</a:t>
            </a:r>
            <a:r>
              <a:rPr lang="es-MX" dirty="0">
                <a:solidFill>
                  <a:schemeClr val="tx1"/>
                </a:solidFill>
              </a:rPr>
              <a:t> </a:t>
            </a:r>
            <a:r>
              <a:rPr lang="es-MX" dirty="0" err="1">
                <a:solidFill>
                  <a:schemeClr val="tx1"/>
                </a:solidFill>
              </a:rPr>
              <a:t>conventional</a:t>
            </a:r>
            <a:r>
              <a:rPr lang="es-MX" dirty="0">
                <a:solidFill>
                  <a:schemeClr val="tx1"/>
                </a:solidFill>
              </a:rPr>
              <a:t> APC </a:t>
            </a:r>
            <a:r>
              <a:rPr lang="es-MX" dirty="0" err="1">
                <a:solidFill>
                  <a:schemeClr val="tx1"/>
                </a:solidFill>
              </a:rPr>
              <a:t>to</a:t>
            </a:r>
            <a:r>
              <a:rPr lang="es-MX" dirty="0">
                <a:solidFill>
                  <a:schemeClr val="tx1"/>
                </a:solidFill>
              </a:rPr>
              <a:t> </a:t>
            </a:r>
            <a:r>
              <a:rPr lang="es-MX" dirty="0" err="1">
                <a:solidFill>
                  <a:schemeClr val="tx1"/>
                </a:solidFill>
              </a:rPr>
              <a:t>handle</a:t>
            </a:r>
            <a:r>
              <a:rPr lang="es-MX" dirty="0">
                <a:solidFill>
                  <a:schemeClr val="tx1"/>
                </a:solidFill>
              </a:rPr>
              <a:t> Optimization – </a:t>
            </a:r>
            <a:r>
              <a:rPr lang="es-MX" dirty="0" err="1">
                <a:solidFill>
                  <a:schemeClr val="tx1"/>
                </a:solidFill>
              </a:rPr>
              <a:t>with</a:t>
            </a:r>
            <a:r>
              <a:rPr lang="es-MX" dirty="0">
                <a:solidFill>
                  <a:schemeClr val="tx1"/>
                </a:solidFill>
              </a:rPr>
              <a:t> </a:t>
            </a:r>
            <a:r>
              <a:rPr lang="es-MX" dirty="0" err="1">
                <a:solidFill>
                  <a:schemeClr val="tx1"/>
                </a:solidFill>
              </a:rPr>
              <a:t>changing</a:t>
            </a:r>
            <a:r>
              <a:rPr lang="es-MX" dirty="0">
                <a:solidFill>
                  <a:schemeClr val="tx1"/>
                </a:solidFill>
              </a:rPr>
              <a:t> active </a:t>
            </a:r>
            <a:r>
              <a:rPr lang="es-MX" dirty="0" err="1">
                <a:solidFill>
                  <a:schemeClr val="tx1"/>
                </a:solidFill>
              </a:rPr>
              <a:t>constraints</a:t>
            </a:r>
            <a:endParaRPr lang="es-MX" dirty="0">
              <a:solidFill>
                <a:schemeClr val="tx1"/>
              </a:solidFill>
            </a:endParaRPr>
          </a:p>
          <a:p>
            <a:pPr marL="857250" lvl="1" indent="-457200">
              <a:lnSpc>
                <a:spcPct val="160000"/>
              </a:lnSpc>
              <a:spcBef>
                <a:spcPts val="0"/>
              </a:spcBef>
              <a:buFont typeface="Arial" panose="020B0604020202020204" pitchFamily="34" charset="0"/>
              <a:buChar char="•"/>
            </a:pPr>
            <a:r>
              <a:rPr lang="es-MX" dirty="0" err="1">
                <a:solidFill>
                  <a:schemeClr val="tx1"/>
                </a:solidFill>
              </a:rPr>
              <a:t>Many</a:t>
            </a:r>
            <a:r>
              <a:rPr lang="es-MX" dirty="0">
                <a:solidFill>
                  <a:schemeClr val="tx1"/>
                </a:solidFill>
              </a:rPr>
              <a:t> </a:t>
            </a:r>
            <a:r>
              <a:rPr lang="es-MX" dirty="0" err="1">
                <a:solidFill>
                  <a:schemeClr val="tx1"/>
                </a:solidFill>
              </a:rPr>
              <a:t>examples</a:t>
            </a:r>
            <a:endParaRPr lang="es-MX" dirty="0">
              <a:solidFill>
                <a:schemeClr val="tx1"/>
              </a:solidFill>
            </a:endParaRPr>
          </a:p>
          <a:p>
            <a:pPr marL="857250" lvl="1" indent="-457200">
              <a:lnSpc>
                <a:spcPct val="160000"/>
              </a:lnSpc>
              <a:spcBef>
                <a:spcPts val="0"/>
              </a:spcBef>
              <a:buFont typeface="Arial" panose="020B0604020202020204" pitchFamily="34" charset="0"/>
              <a:buChar char="•"/>
            </a:pPr>
            <a:r>
              <a:rPr lang="es-MX" dirty="0">
                <a:solidFill>
                  <a:schemeClr val="tx1"/>
                </a:solidFill>
              </a:rPr>
              <a:t>PID-control, </a:t>
            </a:r>
            <a:r>
              <a:rPr lang="es-MX" dirty="0" err="1">
                <a:solidFill>
                  <a:schemeClr val="tx1"/>
                </a:solidFill>
              </a:rPr>
              <a:t>Selectors</a:t>
            </a:r>
            <a:r>
              <a:rPr lang="es-MX" dirty="0">
                <a:solidFill>
                  <a:schemeClr val="tx1"/>
                </a:solidFill>
              </a:rPr>
              <a:t>, Split </a:t>
            </a:r>
            <a:r>
              <a:rPr lang="es-MX" dirty="0" err="1">
                <a:solidFill>
                  <a:schemeClr val="tx1"/>
                </a:solidFill>
              </a:rPr>
              <a:t>range</a:t>
            </a:r>
            <a:r>
              <a:rPr lang="es-MX" dirty="0">
                <a:solidFill>
                  <a:schemeClr val="tx1"/>
                </a:solidFill>
              </a:rPr>
              <a:t> control</a:t>
            </a:r>
          </a:p>
          <a:p>
            <a:pPr marL="457200" indent="-457200">
              <a:lnSpc>
                <a:spcPct val="160000"/>
              </a:lnSpc>
              <a:spcBef>
                <a:spcPts val="0"/>
              </a:spcBef>
              <a:buFont typeface="+mj-lt"/>
              <a:buAutoNum type="arabicPeriod"/>
            </a:pPr>
            <a:r>
              <a:rPr lang="es-MX" dirty="0" err="1">
                <a:solidFill>
                  <a:schemeClr val="tx1"/>
                </a:solidFill>
              </a:rPr>
              <a:t>Conclusion</a:t>
            </a:r>
            <a:endParaRPr lang="nb-NO" dirty="0">
              <a:solidFill>
                <a:schemeClr val="tx1"/>
              </a:solidFill>
            </a:endParaRPr>
          </a:p>
        </p:txBody>
      </p:sp>
    </p:spTree>
    <p:extLst>
      <p:ext uri="{BB962C8B-B14F-4D97-AF65-F5344CB8AC3E}">
        <p14:creationId xmlns:p14="http://schemas.microsoft.com/office/powerpoint/2010/main" val="14692260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9423A-08EF-435E-A0CA-28E4B9E9E552}"/>
              </a:ext>
            </a:extLst>
          </p:cNvPr>
          <p:cNvSpPr>
            <a:spLocks noGrp="1"/>
          </p:cNvSpPr>
          <p:nvPr>
            <p:ph type="dt" sz="quarter" idx="10"/>
          </p:nvPr>
        </p:nvSpPr>
        <p:spPr bwMode="auto">
          <a:xfrm>
            <a:off x="838200" y="6356350"/>
            <a:ext cx="2743200" cy="3651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AB4387A-5C13-814B-9861-E20C1738B473}" type="datetimeFigureOut">
              <a:rPr lang="nb-NO" smtClean="0"/>
              <a:pPr>
                <a:defRPr/>
              </a:pPr>
              <a:t>17.08.2022</a:t>
            </a:fld>
            <a:endParaRPr lang="nn-NO"/>
          </a:p>
        </p:txBody>
      </p:sp>
      <p:pic>
        <p:nvPicPr>
          <p:cNvPr id="14340" name="Picture 2" descr="C:\Users\skoge\Desktop\Fish-Against-the-Flow.jpg">
            <a:extLst>
              <a:ext uri="{FF2B5EF4-FFF2-40B4-BE49-F238E27FC236}">
                <a16:creationId xmlns:a16="http://schemas.microsoft.com/office/drawing/2014/main" id="{D50B8C3C-9DE8-496F-81D8-63D8FF6C7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274764"/>
            <a:ext cx="7551738"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Notched Right Arrow 4">
            <a:extLst>
              <a:ext uri="{FF2B5EF4-FFF2-40B4-BE49-F238E27FC236}">
                <a16:creationId xmlns:a16="http://schemas.microsoft.com/office/drawing/2014/main" id="{27127404-FF9F-45E8-9847-36A8908E89D3}"/>
              </a:ext>
            </a:extLst>
          </p:cNvPr>
          <p:cNvSpPr>
            <a:spLocks noChangeArrowheads="1"/>
          </p:cNvSpPr>
          <p:nvPr/>
        </p:nvSpPr>
        <p:spPr bwMode="auto">
          <a:xfrm>
            <a:off x="7751764" y="49212"/>
            <a:ext cx="2897186" cy="1201739"/>
          </a:xfrm>
          <a:prstGeom prst="notchedRightArrow">
            <a:avLst>
              <a:gd name="adj1" fmla="val 50000"/>
              <a:gd name="adj2" fmla="val 49955"/>
            </a:avLst>
          </a:prstGeom>
          <a:solidFill>
            <a:schemeClr val="tx2">
              <a:lumMod val="40000"/>
              <a:lumOff val="60000"/>
            </a:schemeClr>
          </a:solidFill>
          <a:ln w="9525" algn="ctr">
            <a:solidFill>
              <a:schemeClr val="tx1"/>
            </a:solidFill>
            <a:round/>
            <a:headEnd/>
            <a:tailEnd/>
          </a:ln>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Arial" panose="020B0604020202020204" pitchFamily="34" charset="0"/>
              </a:rPr>
              <a:t>Optimal centralized</a:t>
            </a:r>
          </a:p>
          <a:p>
            <a:pPr>
              <a:spcBef>
                <a:spcPct val="0"/>
              </a:spcBef>
              <a:buFontTx/>
              <a:buNone/>
            </a:pPr>
            <a:r>
              <a:rPr lang="en-US" altLang="nb-NO" sz="1800" dirty="0">
                <a:latin typeface="Arial" panose="020B0604020202020204" pitchFamily="34" charset="0"/>
              </a:rPr>
              <a:t>Solution (</a:t>
            </a:r>
            <a:r>
              <a:rPr lang="en-US" altLang="nb-NO" sz="1800" b="1" dirty="0">
                <a:latin typeface="Arial" panose="020B0604020202020204" pitchFamily="34" charset="0"/>
              </a:rPr>
              <a:t>EMPC</a:t>
            </a:r>
            <a:r>
              <a:rPr lang="en-US" altLang="nb-NO" sz="1800" dirty="0">
                <a:latin typeface="Arial" panose="020B0604020202020204" pitchFamily="34" charset="0"/>
              </a:rPr>
              <a:t>)</a:t>
            </a:r>
          </a:p>
        </p:txBody>
      </p:sp>
      <p:sp>
        <p:nvSpPr>
          <p:cNvPr id="14342" name="TextBox 5">
            <a:extLst>
              <a:ext uri="{FF2B5EF4-FFF2-40B4-BE49-F238E27FC236}">
                <a16:creationId xmlns:a16="http://schemas.microsoft.com/office/drawing/2014/main" id="{9CA82F12-548C-47BB-98A8-D6FCFFF4E930}"/>
              </a:ext>
            </a:extLst>
          </p:cNvPr>
          <p:cNvSpPr txBox="1">
            <a:spLocks noChangeArrowheads="1"/>
          </p:cNvSpPr>
          <p:nvPr/>
        </p:nvSpPr>
        <p:spPr bwMode="auto">
          <a:xfrm>
            <a:off x="6146896" y="3160584"/>
            <a:ext cx="1988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2400" b="1" dirty="0">
                <a:latin typeface="Arial" panose="020B0604020202020204" pitchFamily="34" charset="0"/>
              </a:rPr>
              <a:t>Sigurd (me)</a:t>
            </a:r>
          </a:p>
        </p:txBody>
      </p:sp>
      <p:sp>
        <p:nvSpPr>
          <p:cNvPr id="14343" name="Rectangle 6">
            <a:extLst>
              <a:ext uri="{FF2B5EF4-FFF2-40B4-BE49-F238E27FC236}">
                <a16:creationId xmlns:a16="http://schemas.microsoft.com/office/drawing/2014/main" id="{6C100AE1-C096-487A-98B9-EB4374A5CC8A}"/>
              </a:ext>
            </a:extLst>
          </p:cNvPr>
          <p:cNvSpPr>
            <a:spLocks noChangeArrowheads="1"/>
          </p:cNvSpPr>
          <p:nvPr/>
        </p:nvSpPr>
        <p:spPr bwMode="auto">
          <a:xfrm>
            <a:off x="9013031" y="972345"/>
            <a:ext cx="71438" cy="438150"/>
          </a:xfrm>
          <a:prstGeom prst="rect">
            <a:avLst/>
          </a:prstGeom>
          <a:solidFill>
            <a:schemeClr val="accent1"/>
          </a:solidFill>
          <a:ln w="9525" algn="ctr">
            <a:solidFill>
              <a:schemeClr val="tx1"/>
            </a:solidFill>
            <a:round/>
            <a:headEnd/>
            <a:tailEnd/>
          </a:ln>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a:latin typeface="Arial" panose="020B0604020202020204" pitchFamily="34" charset="0"/>
            </a:endParaRPr>
          </a:p>
        </p:txBody>
      </p:sp>
      <p:sp>
        <p:nvSpPr>
          <p:cNvPr id="14344" name="TextBox 7">
            <a:extLst>
              <a:ext uri="{FF2B5EF4-FFF2-40B4-BE49-F238E27FC236}">
                <a16:creationId xmlns:a16="http://schemas.microsoft.com/office/drawing/2014/main" id="{1B7E091E-24BC-4A31-B807-795E241DC0E8}"/>
              </a:ext>
            </a:extLst>
          </p:cNvPr>
          <p:cNvSpPr txBox="1">
            <a:spLocks noChangeArrowheads="1"/>
          </p:cNvSpPr>
          <p:nvPr/>
        </p:nvSpPr>
        <p:spPr bwMode="auto">
          <a:xfrm>
            <a:off x="139699" y="604540"/>
            <a:ext cx="72326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2400" b="1" dirty="0">
                <a:latin typeface="Arial" panose="020B0604020202020204" pitchFamily="34" charset="0"/>
              </a:rPr>
              <a:t>Academic process control community fish pond</a:t>
            </a:r>
          </a:p>
        </p:txBody>
      </p:sp>
      <p:sp>
        <p:nvSpPr>
          <p:cNvPr id="9" name="Notched Right Arrow 4">
            <a:extLst>
              <a:ext uri="{FF2B5EF4-FFF2-40B4-BE49-F238E27FC236}">
                <a16:creationId xmlns:a16="http://schemas.microsoft.com/office/drawing/2014/main" id="{D79A3C59-9674-4BCA-BCC4-D9330B103289}"/>
              </a:ext>
            </a:extLst>
          </p:cNvPr>
          <p:cNvSpPr>
            <a:spLocks noChangeArrowheads="1"/>
          </p:cNvSpPr>
          <p:nvPr/>
        </p:nvSpPr>
        <p:spPr bwMode="auto">
          <a:xfrm rot="10800000">
            <a:off x="139699" y="2708938"/>
            <a:ext cx="2331271" cy="871802"/>
          </a:xfrm>
          <a:prstGeom prst="notchedRightArrow">
            <a:avLst>
              <a:gd name="adj1" fmla="val 50000"/>
              <a:gd name="adj2" fmla="val 49955"/>
            </a:avLst>
          </a:prstGeom>
          <a:solidFill>
            <a:schemeClr val="tx2">
              <a:lumMod val="40000"/>
              <a:lumOff val="60000"/>
            </a:schemeClr>
          </a:solidFill>
          <a:ln w="9525" algn="ctr">
            <a:solidFill>
              <a:schemeClr val="tx1"/>
            </a:solidFill>
            <a:round/>
            <a:headEnd/>
            <a:tailEnd/>
          </a:ln>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en-US" altLang="nb-NO" sz="1800" dirty="0">
              <a:latin typeface="Arial" panose="020B0604020202020204" pitchFamily="34" charset="0"/>
            </a:endParaRPr>
          </a:p>
        </p:txBody>
      </p:sp>
      <p:sp>
        <p:nvSpPr>
          <p:cNvPr id="4" name="TextBox 3">
            <a:extLst>
              <a:ext uri="{FF2B5EF4-FFF2-40B4-BE49-F238E27FC236}">
                <a16:creationId xmlns:a16="http://schemas.microsoft.com/office/drawing/2014/main" id="{53464BE6-8649-4549-9376-DD9FEA961404}"/>
              </a:ext>
            </a:extLst>
          </p:cNvPr>
          <p:cNvSpPr txBox="1"/>
          <p:nvPr/>
        </p:nvSpPr>
        <p:spPr>
          <a:xfrm>
            <a:off x="299163" y="2811602"/>
            <a:ext cx="2325701" cy="646331"/>
          </a:xfrm>
          <a:prstGeom prst="rect">
            <a:avLst/>
          </a:prstGeom>
          <a:noFill/>
        </p:spPr>
        <p:txBody>
          <a:bodyPr wrap="none" rtlCol="0">
            <a:spAutoFit/>
          </a:bodyPr>
          <a:lstStyle/>
          <a:p>
            <a:r>
              <a:rPr lang="nb-NO" dirty="0"/>
              <a:t>Simple </a:t>
            </a:r>
            <a:r>
              <a:rPr lang="nb-NO" dirty="0" err="1"/>
              <a:t>solutions</a:t>
            </a:r>
            <a:r>
              <a:rPr lang="nb-NO" dirty="0"/>
              <a:t> </a:t>
            </a:r>
            <a:r>
              <a:rPr lang="nb-NO" dirty="0" err="1"/>
              <a:t>that</a:t>
            </a:r>
            <a:r>
              <a:rPr lang="nb-NO" dirty="0"/>
              <a:t> </a:t>
            </a:r>
          </a:p>
          <a:p>
            <a:r>
              <a:rPr lang="nb-NO" dirty="0" err="1"/>
              <a:t>work</a:t>
            </a:r>
            <a:r>
              <a:rPr lang="nb-NO" dirty="0"/>
              <a:t> (</a:t>
            </a:r>
            <a:r>
              <a:rPr lang="nb-NO" dirty="0" err="1"/>
              <a:t>selector</a:t>
            </a:r>
            <a:r>
              <a:rPr lang="nb-NO" dirty="0"/>
              <a:t>, PID++)</a:t>
            </a:r>
          </a:p>
        </p:txBody>
      </p:sp>
    </p:spTree>
    <p:extLst>
      <p:ext uri="{BB962C8B-B14F-4D97-AF65-F5344CB8AC3E}">
        <p14:creationId xmlns:p14="http://schemas.microsoft.com/office/powerpoint/2010/main" val="305887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bwMode="auto">
          <a:xfrm>
            <a:off x="8458200" y="6243638"/>
            <a:ext cx="1905000" cy="457200"/>
          </a:xfrm>
          <a:prstGeom prst="rect">
            <a:avLst/>
          </a:prstGeom>
          <a:noFill/>
          <a:ln>
            <a:miter lim="800000"/>
            <a:headEnd/>
            <a:tailEnd/>
          </a:ln>
        </p:spPr>
        <p:txBody>
          <a:bodyPr/>
          <a:lstStyle/>
          <a:p>
            <a:pPr algn="r">
              <a:defRPr/>
            </a:pPr>
            <a:endParaRPr lang="nn-NO" sz="1400"/>
          </a:p>
          <a:p>
            <a:pPr algn="r">
              <a:defRPr/>
            </a:pPr>
            <a:r>
              <a:rPr lang="nn-NO" sz="1400"/>
              <a:t> </a:t>
            </a:r>
          </a:p>
          <a:p>
            <a:pPr algn="r">
              <a:defRPr/>
            </a:pPr>
            <a:endParaRPr lang="nn-NO" sz="1400"/>
          </a:p>
        </p:txBody>
      </p:sp>
      <p:sp>
        <p:nvSpPr>
          <p:cNvPr id="5" name="Footer Placeholder 4"/>
          <p:cNvSpPr txBox="1">
            <a:spLocks noGrp="1"/>
          </p:cNvSpPr>
          <p:nvPr/>
        </p:nvSpPr>
        <p:spPr bwMode="auto">
          <a:xfrm>
            <a:off x="2438400" y="6248400"/>
            <a:ext cx="2895600" cy="457200"/>
          </a:xfrm>
          <a:prstGeom prst="rect">
            <a:avLst/>
          </a:prstGeom>
          <a:noFill/>
          <a:ln>
            <a:miter lim="800000"/>
            <a:headEnd/>
            <a:tailEnd/>
          </a:ln>
        </p:spPr>
        <p:txBody>
          <a:bodyPr/>
          <a:lstStyle/>
          <a:p>
            <a:pPr>
              <a:defRPr/>
            </a:pPr>
            <a:endParaRPr lang="nn-NO" sz="1400"/>
          </a:p>
          <a:p>
            <a:pPr>
              <a:defRPr/>
            </a:pPr>
            <a:endParaRPr lang="nn-NO" sz="1400"/>
          </a:p>
        </p:txBody>
      </p:sp>
      <p:sp>
        <p:nvSpPr>
          <p:cNvPr id="13317" name="Rectangle 3"/>
          <p:cNvSpPr>
            <a:spLocks noGrp="1" noChangeArrowheads="1"/>
          </p:cNvSpPr>
          <p:nvPr>
            <p:ph type="body" idx="4294967295"/>
          </p:nvPr>
        </p:nvSpPr>
        <p:spPr>
          <a:xfrm>
            <a:off x="390525" y="1657350"/>
            <a:ext cx="4391093" cy="4351338"/>
          </a:xfrm>
        </p:spPr>
        <p:txBody>
          <a:bodyPr/>
          <a:lstStyle/>
          <a:p>
            <a:r>
              <a:rPr lang="en-US" altLang="nb-NO" dirty="0"/>
              <a:t>How should we use the inputs u  (valves)?</a:t>
            </a:r>
          </a:p>
          <a:p>
            <a:r>
              <a:rPr lang="en-US" altLang="nb-NO" dirty="0"/>
              <a:t>How use measurements </a:t>
            </a:r>
            <a:r>
              <a:rPr lang="en-US" altLang="nb-NO" dirty="0">
                <a:solidFill>
                  <a:srgbClr val="FF0000"/>
                </a:solidFill>
              </a:rPr>
              <a:t>y?</a:t>
            </a:r>
          </a:p>
          <a:p>
            <a:r>
              <a:rPr lang="en-US" altLang="nb-NO" dirty="0"/>
              <a:t>What should we control? and why?</a:t>
            </a:r>
          </a:p>
          <a:p>
            <a:r>
              <a:rPr lang="en-US" altLang="nb-NO" dirty="0"/>
              <a:t>Where do we start?</a:t>
            </a:r>
          </a:p>
          <a:p>
            <a:r>
              <a:rPr lang="en-US" altLang="nb-NO" dirty="0"/>
              <a:t>etc.</a:t>
            </a:r>
          </a:p>
          <a:p>
            <a:r>
              <a:rPr lang="en-US" altLang="nb-NO" dirty="0"/>
              <a:t>etc.</a:t>
            </a:r>
          </a:p>
        </p:txBody>
      </p:sp>
      <p:pic>
        <p:nvPicPr>
          <p:cNvPr id="6" name="Picture 2">
            <a:extLst>
              <a:ext uri="{FF2B5EF4-FFF2-40B4-BE49-F238E27FC236}">
                <a16:creationId xmlns:a16="http://schemas.microsoft.com/office/drawing/2014/main" id="{EE532D9A-5584-496C-A208-73AD367C5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1016914"/>
            <a:ext cx="66865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04B5080-F584-45CE-AC62-08ACA69F6C38}"/>
              </a:ext>
            </a:extLst>
          </p:cNvPr>
          <p:cNvSpPr txBox="1"/>
          <p:nvPr/>
        </p:nvSpPr>
        <p:spPr>
          <a:xfrm>
            <a:off x="5802164" y="5499557"/>
            <a:ext cx="4472186" cy="369332"/>
          </a:xfrm>
          <a:prstGeom prst="rect">
            <a:avLst/>
          </a:prstGeom>
          <a:noFill/>
        </p:spPr>
        <p:txBody>
          <a:bodyPr wrap="none" rtlCol="0">
            <a:spAutoFit/>
          </a:bodyPr>
          <a:lstStyle/>
          <a:p>
            <a:r>
              <a:rPr lang="en-US" altLang="nb-NO" dirty="0"/>
              <a:t>Tennessee Eastman challenge problem (1991)</a:t>
            </a:r>
            <a:endParaRPr lang="nb-NO" dirty="0"/>
          </a:p>
        </p:txBody>
      </p:sp>
      <p:sp>
        <p:nvSpPr>
          <p:cNvPr id="3" name="Oval 2">
            <a:extLst>
              <a:ext uri="{FF2B5EF4-FFF2-40B4-BE49-F238E27FC236}">
                <a16:creationId xmlns:a16="http://schemas.microsoft.com/office/drawing/2014/main" id="{4B747793-7E8E-420D-A3CA-4C625505CE34}"/>
              </a:ext>
            </a:extLst>
          </p:cNvPr>
          <p:cNvSpPr/>
          <p:nvPr/>
        </p:nvSpPr>
        <p:spPr>
          <a:xfrm>
            <a:off x="6019252" y="1723545"/>
            <a:ext cx="401283" cy="436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Oval 8">
            <a:extLst>
              <a:ext uri="{FF2B5EF4-FFF2-40B4-BE49-F238E27FC236}">
                <a16:creationId xmlns:a16="http://schemas.microsoft.com/office/drawing/2014/main" id="{6D2308CD-5AC6-40A0-8C44-9AC1954D6D19}"/>
              </a:ext>
            </a:extLst>
          </p:cNvPr>
          <p:cNvSpPr/>
          <p:nvPr/>
        </p:nvSpPr>
        <p:spPr>
          <a:xfrm>
            <a:off x="6028024" y="2333144"/>
            <a:ext cx="401283" cy="436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Oval 9">
            <a:extLst>
              <a:ext uri="{FF2B5EF4-FFF2-40B4-BE49-F238E27FC236}">
                <a16:creationId xmlns:a16="http://schemas.microsoft.com/office/drawing/2014/main" id="{C25D78C9-8527-4AEB-BB50-D35AF57904E2}"/>
              </a:ext>
            </a:extLst>
          </p:cNvPr>
          <p:cNvSpPr/>
          <p:nvPr/>
        </p:nvSpPr>
        <p:spPr>
          <a:xfrm>
            <a:off x="6075169" y="2869275"/>
            <a:ext cx="401283" cy="436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Oval 10">
            <a:extLst>
              <a:ext uri="{FF2B5EF4-FFF2-40B4-BE49-F238E27FC236}">
                <a16:creationId xmlns:a16="http://schemas.microsoft.com/office/drawing/2014/main" id="{042B6E02-B8F4-44BC-A839-A2DEA7D5414F}"/>
              </a:ext>
            </a:extLst>
          </p:cNvPr>
          <p:cNvSpPr/>
          <p:nvPr/>
        </p:nvSpPr>
        <p:spPr>
          <a:xfrm>
            <a:off x="6069140" y="4719621"/>
            <a:ext cx="401283" cy="436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a:extLst>
              <a:ext uri="{FF2B5EF4-FFF2-40B4-BE49-F238E27FC236}">
                <a16:creationId xmlns:a16="http://schemas.microsoft.com/office/drawing/2014/main" id="{5B6320B1-92EF-40B4-806D-36F2DE96073D}"/>
              </a:ext>
            </a:extLst>
          </p:cNvPr>
          <p:cNvSpPr/>
          <p:nvPr/>
        </p:nvSpPr>
        <p:spPr>
          <a:xfrm>
            <a:off x="8398241" y="2146751"/>
            <a:ext cx="401283" cy="436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Oval 12">
            <a:extLst>
              <a:ext uri="{FF2B5EF4-FFF2-40B4-BE49-F238E27FC236}">
                <a16:creationId xmlns:a16="http://schemas.microsoft.com/office/drawing/2014/main" id="{1044BF55-1D1B-4127-BF27-B945732BC8C9}"/>
              </a:ext>
            </a:extLst>
          </p:cNvPr>
          <p:cNvSpPr/>
          <p:nvPr/>
        </p:nvSpPr>
        <p:spPr>
          <a:xfrm>
            <a:off x="9715226" y="1272922"/>
            <a:ext cx="401283" cy="436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a:extLst>
              <a:ext uri="{FF2B5EF4-FFF2-40B4-BE49-F238E27FC236}">
                <a16:creationId xmlns:a16="http://schemas.microsoft.com/office/drawing/2014/main" id="{475A5C90-8BB1-48F6-84B5-554D573FE4D1}"/>
              </a:ext>
            </a:extLst>
          </p:cNvPr>
          <p:cNvSpPr/>
          <p:nvPr/>
        </p:nvSpPr>
        <p:spPr>
          <a:xfrm>
            <a:off x="9458462" y="3022228"/>
            <a:ext cx="401283" cy="436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Oval 14">
            <a:extLst>
              <a:ext uri="{FF2B5EF4-FFF2-40B4-BE49-F238E27FC236}">
                <a16:creationId xmlns:a16="http://schemas.microsoft.com/office/drawing/2014/main" id="{FAC691B0-6258-4D37-B381-87FC40BE8888}"/>
              </a:ext>
            </a:extLst>
          </p:cNvPr>
          <p:cNvSpPr/>
          <p:nvPr/>
        </p:nvSpPr>
        <p:spPr>
          <a:xfrm>
            <a:off x="10725218" y="1783563"/>
            <a:ext cx="401283" cy="436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a:extLst>
              <a:ext uri="{FF2B5EF4-FFF2-40B4-BE49-F238E27FC236}">
                <a16:creationId xmlns:a16="http://schemas.microsoft.com/office/drawing/2014/main" id="{410E7058-6199-4A2D-B449-828F1F50EDCA}"/>
              </a:ext>
            </a:extLst>
          </p:cNvPr>
          <p:cNvSpPr/>
          <p:nvPr/>
        </p:nvSpPr>
        <p:spPr>
          <a:xfrm>
            <a:off x="7837615" y="3515609"/>
            <a:ext cx="401283" cy="436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Oval 16">
            <a:extLst>
              <a:ext uri="{FF2B5EF4-FFF2-40B4-BE49-F238E27FC236}">
                <a16:creationId xmlns:a16="http://schemas.microsoft.com/office/drawing/2014/main" id="{C3FB617C-4EC3-4FAD-BFFF-8C0EE0743A39}"/>
              </a:ext>
            </a:extLst>
          </p:cNvPr>
          <p:cNvSpPr/>
          <p:nvPr/>
        </p:nvSpPr>
        <p:spPr>
          <a:xfrm>
            <a:off x="1648420" y="2074238"/>
            <a:ext cx="401283" cy="436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Oval 18">
            <a:extLst>
              <a:ext uri="{FF2B5EF4-FFF2-40B4-BE49-F238E27FC236}">
                <a16:creationId xmlns:a16="http://schemas.microsoft.com/office/drawing/2014/main" id="{C9A52298-A96A-4F4A-A253-5B394F141C15}"/>
              </a:ext>
            </a:extLst>
          </p:cNvPr>
          <p:cNvSpPr/>
          <p:nvPr/>
        </p:nvSpPr>
        <p:spPr>
          <a:xfrm>
            <a:off x="6910628" y="2224048"/>
            <a:ext cx="401283" cy="436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Oval 19">
            <a:extLst>
              <a:ext uri="{FF2B5EF4-FFF2-40B4-BE49-F238E27FC236}">
                <a16:creationId xmlns:a16="http://schemas.microsoft.com/office/drawing/2014/main" id="{0E6BA0EA-15B7-4D6B-944A-B37A38378210}"/>
              </a:ext>
            </a:extLst>
          </p:cNvPr>
          <p:cNvSpPr/>
          <p:nvPr/>
        </p:nvSpPr>
        <p:spPr>
          <a:xfrm>
            <a:off x="9761275" y="4071214"/>
            <a:ext cx="401283" cy="436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Oval 20">
            <a:extLst>
              <a:ext uri="{FF2B5EF4-FFF2-40B4-BE49-F238E27FC236}">
                <a16:creationId xmlns:a16="http://schemas.microsoft.com/office/drawing/2014/main" id="{19B243CD-C58D-43AD-9DCC-79106869C413}"/>
              </a:ext>
            </a:extLst>
          </p:cNvPr>
          <p:cNvSpPr/>
          <p:nvPr/>
        </p:nvSpPr>
        <p:spPr>
          <a:xfrm>
            <a:off x="10162558" y="4692050"/>
            <a:ext cx="401283" cy="43636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xt Box 4">
            <a:extLst>
              <a:ext uri="{FF2B5EF4-FFF2-40B4-BE49-F238E27FC236}">
                <a16:creationId xmlns:a16="http://schemas.microsoft.com/office/drawing/2014/main" id="{DFDF2889-3FFD-4086-0C9B-0BB6D11F85F5}"/>
              </a:ext>
            </a:extLst>
          </p:cNvPr>
          <p:cNvSpPr txBox="1">
            <a:spLocks noChangeArrowheads="1"/>
          </p:cNvSpPr>
          <p:nvPr/>
        </p:nvSpPr>
        <p:spPr bwMode="auto">
          <a:xfrm>
            <a:off x="1319977" y="169615"/>
            <a:ext cx="96872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sz="2800">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3600" dirty="0"/>
              <a:t>How design a control system for a complete plant? </a:t>
            </a:r>
          </a:p>
        </p:txBody>
      </p:sp>
    </p:spTree>
    <p:extLst>
      <p:ext uri="{BB962C8B-B14F-4D97-AF65-F5344CB8AC3E}">
        <p14:creationId xmlns:p14="http://schemas.microsoft.com/office/powerpoint/2010/main" val="20654951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C5E7-F4D0-4C7A-BC83-AE5322531322}"/>
              </a:ext>
            </a:extLst>
          </p:cNvPr>
          <p:cNvSpPr>
            <a:spLocks noGrp="1"/>
          </p:cNvSpPr>
          <p:nvPr>
            <p:ph type="title"/>
          </p:nvPr>
        </p:nvSpPr>
        <p:spPr/>
        <p:txBody>
          <a:bodyPr>
            <a:normAutofit fontScale="90000"/>
          </a:bodyPr>
          <a:lstStyle/>
          <a:p>
            <a:r>
              <a:rPr lang="nb-NO" dirty="0"/>
              <a:t>Control is </a:t>
            </a:r>
            <a:r>
              <a:rPr lang="nb-NO" dirty="0" err="1"/>
              <a:t>about</a:t>
            </a:r>
            <a:r>
              <a:rPr lang="nb-NO" dirty="0"/>
              <a:t> </a:t>
            </a:r>
            <a:r>
              <a:rPr lang="nb-NO" dirty="0" err="1"/>
              <a:t>implementing</a:t>
            </a:r>
            <a:r>
              <a:rPr lang="nb-NO" dirty="0"/>
              <a:t> optimal </a:t>
            </a:r>
            <a:r>
              <a:rPr lang="nb-NO" dirty="0" err="1"/>
              <a:t>operation</a:t>
            </a:r>
            <a:r>
              <a:rPr lang="nb-NO" dirty="0"/>
              <a:t> </a:t>
            </a:r>
            <a:br>
              <a:rPr lang="nb-NO" dirty="0"/>
            </a:br>
            <a:endParaRPr lang="nb-NO" dirty="0"/>
          </a:p>
        </p:txBody>
      </p:sp>
      <p:sp>
        <p:nvSpPr>
          <p:cNvPr id="3" name="Content Placeholder 2">
            <a:extLst>
              <a:ext uri="{FF2B5EF4-FFF2-40B4-BE49-F238E27FC236}">
                <a16:creationId xmlns:a16="http://schemas.microsoft.com/office/drawing/2014/main" id="{CC154275-1A73-4A70-A403-98D857C2E460}"/>
              </a:ext>
            </a:extLst>
          </p:cNvPr>
          <p:cNvSpPr>
            <a:spLocks noGrp="1"/>
          </p:cNvSpPr>
          <p:nvPr>
            <p:ph idx="1"/>
          </p:nvPr>
        </p:nvSpPr>
        <p:spPr/>
        <p:txBody>
          <a:bodyPr>
            <a:normAutofit/>
          </a:bodyPr>
          <a:lstStyle/>
          <a:p>
            <a:r>
              <a:rPr lang="en-US" dirty="0"/>
              <a:t>Given process plant </a:t>
            </a:r>
          </a:p>
          <a:p>
            <a:r>
              <a:rPr lang="en-US" dirty="0"/>
              <a:t>Want to Maximize profit P =&gt; Minimize cost J=-P [$/s]</a:t>
            </a:r>
          </a:p>
          <a:p>
            <a:pPr lvl="1"/>
            <a:r>
              <a:rPr lang="en-US" altLang="nb-NO" sz="3200" dirty="0">
                <a:solidFill>
                  <a:srgbClr val="FF0000"/>
                </a:solidFill>
              </a:rPr>
              <a:t>J</a:t>
            </a:r>
            <a:r>
              <a:rPr lang="en-US" altLang="nb-NO" sz="2400" dirty="0">
                <a:solidFill>
                  <a:srgbClr val="FF0000"/>
                </a:solidFill>
              </a:rPr>
              <a:t> = cost feed + cost energy – value products </a:t>
            </a:r>
          </a:p>
          <a:p>
            <a:pPr lvl="2"/>
            <a:r>
              <a:rPr lang="en-US" dirty="0"/>
              <a:t>Excluding fixed costs (capital costs, </a:t>
            </a:r>
            <a:r>
              <a:rPr lang="en-US" dirty="0" err="1"/>
              <a:t>personell</a:t>
            </a:r>
            <a:r>
              <a:rPr lang="en-US" dirty="0"/>
              <a:t> costs, </a:t>
            </a:r>
            <a:r>
              <a:rPr lang="en-US" dirty="0" err="1"/>
              <a:t>etc</a:t>
            </a:r>
            <a:r>
              <a:rPr lang="en-US" dirty="0"/>
              <a:t>)</a:t>
            </a:r>
          </a:p>
          <a:p>
            <a:r>
              <a:rPr lang="en-US" dirty="0"/>
              <a:t>Subject to satisfying constraints on </a:t>
            </a:r>
          </a:p>
          <a:p>
            <a:pPr lvl="2"/>
            <a:r>
              <a:rPr lang="en-US" dirty="0"/>
              <a:t>Products (quality)</a:t>
            </a:r>
          </a:p>
          <a:p>
            <a:pPr lvl="2"/>
            <a:r>
              <a:rPr lang="en-US" dirty="0"/>
              <a:t>Inputs (max, min)</a:t>
            </a:r>
          </a:p>
          <a:p>
            <a:pPr lvl="2"/>
            <a:r>
              <a:rPr lang="en-US" dirty="0"/>
              <a:t>States </a:t>
            </a:r>
          </a:p>
          <a:p>
            <a:r>
              <a:rPr lang="en-US" dirty="0"/>
              <a:t>Degrees of freedom = manipulated variables (MVs) = inputs u</a:t>
            </a:r>
          </a:p>
        </p:txBody>
      </p:sp>
      <p:sp>
        <p:nvSpPr>
          <p:cNvPr id="4" name="Title 1">
            <a:extLst>
              <a:ext uri="{FF2B5EF4-FFF2-40B4-BE49-F238E27FC236}">
                <a16:creationId xmlns:a16="http://schemas.microsoft.com/office/drawing/2014/main" id="{8CC0FFA2-295D-98EC-527D-2D99A54DB6F9}"/>
              </a:ext>
            </a:extLst>
          </p:cNvPr>
          <p:cNvSpPr txBox="1">
            <a:spLocks/>
          </p:cNvSpPr>
          <p:nvPr/>
        </p:nvSpPr>
        <p:spPr>
          <a:xfrm>
            <a:off x="609600" y="542541"/>
            <a:ext cx="10972800" cy="11430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000" b="1" i="0" kern="1200">
                <a:solidFill>
                  <a:schemeClr val="tx1"/>
                </a:solidFill>
                <a:latin typeface="Calibri Light" panose="020F0302020204030204" pitchFamily="34" charset="0"/>
                <a:ea typeface="+mj-ea"/>
                <a:cs typeface="Calibri Light" panose="020F0302020204030204" pitchFamily="34" charset="0"/>
              </a:defRPr>
            </a:lvl1pPr>
          </a:lstStyle>
          <a:p>
            <a:r>
              <a:rPr lang="nb-NO" dirty="0" err="1"/>
              <a:t>What</a:t>
            </a:r>
            <a:r>
              <a:rPr lang="nb-NO" dirty="0"/>
              <a:t> is Optimal </a:t>
            </a:r>
            <a:r>
              <a:rPr lang="nb-NO" dirty="0" err="1"/>
              <a:t>operation</a:t>
            </a:r>
            <a:r>
              <a:rPr lang="nb-NO" dirty="0"/>
              <a:t>?</a:t>
            </a:r>
          </a:p>
        </p:txBody>
      </p:sp>
    </p:spTree>
    <p:extLst>
      <p:ext uri="{BB962C8B-B14F-4D97-AF65-F5344CB8AC3E}">
        <p14:creationId xmlns:p14="http://schemas.microsoft.com/office/powerpoint/2010/main" val="13089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6185</Words>
  <Application>Microsoft Office PowerPoint</Application>
  <PresentationFormat>Widescreen</PresentationFormat>
  <Paragraphs>906</Paragraphs>
  <Slides>70</Slides>
  <Notes>7</Notes>
  <HiddenSlides>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Arial</vt:lpstr>
      <vt:lpstr>Calibri</vt:lpstr>
      <vt:lpstr>Calibri Light</vt:lpstr>
      <vt:lpstr>CMR10</vt:lpstr>
      <vt:lpstr>CMR12</vt:lpstr>
      <vt:lpstr>CMR7</vt:lpstr>
      <vt:lpstr>t1-gul-regular</vt:lpstr>
      <vt:lpstr>t1-gul-regular-italic</vt:lpstr>
      <vt:lpstr>Times</vt:lpstr>
      <vt:lpstr>Times New Roman</vt:lpstr>
      <vt:lpstr>Office-tema</vt:lpstr>
      <vt:lpstr>Advanced process control – A new beginning</vt:lpstr>
      <vt:lpstr>PowerPoint Presentation</vt:lpstr>
      <vt:lpstr>About Sigurd Skogestad</vt:lpstr>
      <vt:lpstr>PowerPoint Presentation</vt:lpstr>
      <vt:lpstr>PowerPoint Presentation</vt:lpstr>
      <vt:lpstr>“The goal of my research is to develop simple yet rigorous methods to solve problems of engineering significance” </vt:lpstr>
      <vt:lpstr>Outline</vt:lpstr>
      <vt:lpstr>PowerPoint Presentation</vt:lpstr>
      <vt:lpstr>Control is about implementing optimal operation  </vt:lpstr>
      <vt:lpstr>PowerPoint Presentation</vt:lpstr>
      <vt:lpstr>In practice: Hierarchical decision system  based on time scale separation</vt:lpstr>
      <vt:lpstr>Notation</vt:lpstr>
      <vt:lpstr>Main objectives control</vt:lpstr>
      <vt:lpstr>Hierarchical structure: Degrees of freedom unchanged</vt:lpstr>
      <vt:lpstr>Two ways of decomposing the control system</vt:lpstr>
      <vt:lpstr>Control layers</vt:lpstr>
      <vt:lpstr>Supervisory control: Conventional APC vs. MPC</vt:lpstr>
      <vt:lpstr>Conventional advanced process control (APC)  </vt:lpstr>
      <vt:lpstr>PowerPoint Presentation</vt:lpstr>
      <vt:lpstr>Conventional «Advanced» process control (APC)</vt:lpstr>
      <vt:lpstr>PowerPoint Presentation</vt:lpstr>
      <vt:lpstr>Rest of the talk </vt:lpstr>
      <vt:lpstr>MV-CV Pairing  Two main rules</vt:lpstr>
      <vt:lpstr>Changing active constraints and APC Two main cases</vt:lpstr>
      <vt:lpstr>MV-MV switching</vt:lpstr>
      <vt:lpstr>Example MV-MV switching </vt:lpstr>
      <vt:lpstr>Split range control: Donald Eckman (1945)</vt:lpstr>
      <vt:lpstr>PowerPoint Presentation</vt:lpstr>
      <vt:lpstr>PowerPoint Presentation</vt:lpstr>
      <vt:lpstr>PowerPoint Presentation</vt:lpstr>
      <vt:lpstr>PowerPoint Presentation</vt:lpstr>
      <vt:lpstr>Simulation of standard  and generalized SRC</vt:lpstr>
      <vt:lpstr>What about Model Predictive control (MPC)?</vt:lpstr>
      <vt:lpstr>Comparison of Generalized SRC  and MPC</vt:lpstr>
      <vt:lpstr>PowerPoint Presentation</vt:lpstr>
      <vt:lpstr>PowerPoint Presentation</vt:lpstr>
      <vt:lpstr>Alt. 3. Input (valve) position control (VPC)</vt:lpstr>
      <vt:lpstr>CV-CV switching: Use selectors (only* option!)</vt:lpstr>
      <vt:lpstr>Furnace control</vt:lpstr>
      <vt:lpstr>Furnace control with cascade (selector on CV)</vt:lpstr>
      <vt:lpstr>Design of selector structure</vt:lpstr>
      <vt:lpstr>Valves have “built-in” selectors</vt:lpstr>
      <vt:lpstr>Example: Optimal operation of distillation column.  Top product valueable</vt:lpstr>
      <vt:lpstr>Example: Adaptive cruise control</vt:lpstr>
      <vt:lpstr>Challenges selectors </vt:lpstr>
      <vt:lpstr>CV-MV switching (because of constraint on MV)</vt:lpstr>
      <vt:lpstr>Anti-surge control</vt:lpstr>
      <vt:lpstr>Anti-windup</vt:lpstr>
      <vt:lpstr>Example: Furnace control</vt:lpstr>
      <vt:lpstr>Cannot give up controlling T1 Solution: Cut back on process feed (u2) when T1 drops too low</vt:lpstr>
      <vt:lpstr>Use Alt. 2: Two controllers</vt:lpstr>
      <vt:lpstr>PowerPoint Presentation</vt:lpstr>
      <vt:lpstr>Examples: Important insight</vt:lpstr>
      <vt:lpstr>Systematic design of simple advanced controllers (APC)</vt:lpstr>
      <vt:lpstr>Systematic design of simple advanced controllers (APC)</vt:lpstr>
      <vt:lpstr>PowerPoint Presentation</vt:lpstr>
      <vt:lpstr>PowerPoint Presentation</vt:lpstr>
      <vt:lpstr>PowerPoint Presentation</vt:lpstr>
      <vt:lpstr>PowerPoint Presentation</vt:lpstr>
      <vt:lpstr>Generalization of bidirectional inventory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Implementing optimal operation  Summary </vt:lpstr>
      <vt:lpstr>Conclusion</vt:lpstr>
      <vt:lpstr>PowerPoint Presentation</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Sigurd Skogestad</cp:lastModifiedBy>
  <cp:revision>556</cp:revision>
  <dcterms:created xsi:type="dcterms:W3CDTF">2013-06-10T16:56:09Z</dcterms:created>
  <dcterms:modified xsi:type="dcterms:W3CDTF">2022-08-17T11:41:44Z</dcterms:modified>
</cp:coreProperties>
</file>