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4" r:id="rId2"/>
    <p:sldMasterId id="2147483672" r:id="rId3"/>
    <p:sldMasterId id="2147483660" r:id="rId4"/>
  </p:sldMasterIdLst>
  <p:notesMasterIdLst>
    <p:notesMasterId r:id="rId58"/>
  </p:notesMasterIdLst>
  <p:sldIdLst>
    <p:sldId id="335" r:id="rId5"/>
    <p:sldId id="1357" r:id="rId6"/>
    <p:sldId id="1371" r:id="rId7"/>
    <p:sldId id="1370" r:id="rId8"/>
    <p:sldId id="1241" r:id="rId9"/>
    <p:sldId id="1250" r:id="rId10"/>
    <p:sldId id="1263" r:id="rId11"/>
    <p:sldId id="1251" r:id="rId12"/>
    <p:sldId id="1253" r:id="rId13"/>
    <p:sldId id="1268" r:id="rId14"/>
    <p:sldId id="1246" r:id="rId15"/>
    <p:sldId id="1245" r:id="rId16"/>
    <p:sldId id="1255" r:id="rId17"/>
    <p:sldId id="1365" r:id="rId18"/>
    <p:sldId id="1366" r:id="rId19"/>
    <p:sldId id="1364" r:id="rId20"/>
    <p:sldId id="1368" r:id="rId21"/>
    <p:sldId id="343" r:id="rId22"/>
    <p:sldId id="1270" r:id="rId23"/>
    <p:sldId id="340" r:id="rId24"/>
    <p:sldId id="1345" r:id="rId25"/>
    <p:sldId id="1339" r:id="rId26"/>
    <p:sldId id="1340" r:id="rId27"/>
    <p:sldId id="458" r:id="rId28"/>
    <p:sldId id="1389" r:id="rId29"/>
    <p:sldId id="1009" r:id="rId30"/>
    <p:sldId id="1317" r:id="rId31"/>
    <p:sldId id="1310" r:id="rId32"/>
    <p:sldId id="1311" r:id="rId33"/>
    <p:sldId id="1322" r:id="rId34"/>
    <p:sldId id="1390" r:id="rId35"/>
    <p:sldId id="1337" r:id="rId36"/>
    <p:sldId id="1335" r:id="rId37"/>
    <p:sldId id="1336" r:id="rId38"/>
    <p:sldId id="454" r:id="rId39"/>
    <p:sldId id="1028" r:id="rId40"/>
    <p:sldId id="1326" r:id="rId41"/>
    <p:sldId id="1328" r:id="rId42"/>
    <p:sldId id="1348" r:id="rId43"/>
    <p:sldId id="1334" r:id="rId44"/>
    <p:sldId id="1342" r:id="rId45"/>
    <p:sldId id="1346" r:id="rId46"/>
    <p:sldId id="1351" r:id="rId47"/>
    <p:sldId id="1349" r:id="rId48"/>
    <p:sldId id="1352" r:id="rId49"/>
    <p:sldId id="1350" r:id="rId50"/>
    <p:sldId id="1354" r:id="rId51"/>
    <p:sldId id="1347" r:id="rId52"/>
    <p:sldId id="1329" r:id="rId53"/>
    <p:sldId id="1333" r:id="rId54"/>
    <p:sldId id="1325" r:id="rId55"/>
    <p:sldId id="1332" r:id="rId56"/>
    <p:sldId id="1146" r:id="rId57"/>
  </p:sldIdLst>
  <p:sldSz cx="12192000" cy="6858000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D05923-191A-4EC9-824E-F1DDC64F726C}">
          <p14:sldIdLst>
            <p14:sldId id="335"/>
            <p14:sldId id="1357"/>
            <p14:sldId id="1371"/>
            <p14:sldId id="1370"/>
            <p14:sldId id="1241"/>
            <p14:sldId id="1250"/>
            <p14:sldId id="1263"/>
            <p14:sldId id="1251"/>
            <p14:sldId id="1253"/>
            <p14:sldId id="1268"/>
            <p14:sldId id="1246"/>
            <p14:sldId id="1245"/>
            <p14:sldId id="1255"/>
            <p14:sldId id="1365"/>
            <p14:sldId id="1366"/>
            <p14:sldId id="1364"/>
            <p14:sldId id="1368"/>
            <p14:sldId id="343"/>
            <p14:sldId id="1270"/>
            <p14:sldId id="340"/>
            <p14:sldId id="1345"/>
            <p14:sldId id="1339"/>
            <p14:sldId id="1340"/>
            <p14:sldId id="458"/>
            <p14:sldId id="1389"/>
            <p14:sldId id="1009"/>
            <p14:sldId id="1317"/>
            <p14:sldId id="1310"/>
            <p14:sldId id="1311"/>
            <p14:sldId id="1322"/>
            <p14:sldId id="1390"/>
            <p14:sldId id="1337"/>
            <p14:sldId id="1335"/>
            <p14:sldId id="1336"/>
            <p14:sldId id="454"/>
            <p14:sldId id="1028"/>
            <p14:sldId id="1326"/>
            <p14:sldId id="1328"/>
            <p14:sldId id="1348"/>
            <p14:sldId id="1334"/>
            <p14:sldId id="1342"/>
            <p14:sldId id="1346"/>
            <p14:sldId id="1351"/>
            <p14:sldId id="1349"/>
            <p14:sldId id="1352"/>
            <p14:sldId id="1350"/>
            <p14:sldId id="1354"/>
            <p14:sldId id="1347"/>
            <p14:sldId id="1329"/>
            <p14:sldId id="1333"/>
            <p14:sldId id="1325"/>
            <p14:sldId id="1332"/>
            <p14:sldId id="1146"/>
          </p14:sldIdLst>
        </p14:section>
        <p14:section name="Untitled Section" id="{1E33EE7C-B44B-40C9-BDCA-71BA9E71A21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na Zotica" initials="CZ" lastIdx="13" clrIdx="0">
    <p:extLst>
      <p:ext uri="{19B8F6BF-5375-455C-9EA6-DF929625EA0E}">
        <p15:presenceInfo xmlns:p15="http://schemas.microsoft.com/office/powerpoint/2012/main" userId="S-1-5-21-3959417778-1711865379-3952174976-198246" providerId="AD"/>
      </p:ext>
    </p:extLst>
  </p:cmAuthor>
  <p:cmAuthor id="2" name="Sigurd Skogestad" initials="SS" lastIdx="3" clrIdx="1">
    <p:extLst>
      <p:ext uri="{19B8F6BF-5375-455C-9EA6-DF929625EA0E}">
        <p15:presenceInfo xmlns:p15="http://schemas.microsoft.com/office/powerpoint/2012/main" userId="S::skoge@ntnu.no::9e9b58ab-b7e1-46a9-91ee-ee3a58a3ed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07EE2"/>
    <a:srgbClr val="FFC000"/>
    <a:srgbClr val="FFCC00"/>
    <a:srgbClr val="0D3475"/>
    <a:srgbClr val="BBA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3" autoAdjust="0"/>
    <p:restoredTop sz="94660"/>
  </p:normalViewPr>
  <p:slideViewPr>
    <p:cSldViewPr snapToGrid="0" snapToObjects="1">
      <p:cViewPr varScale="1">
        <p:scale>
          <a:sx n="125" d="100"/>
          <a:sy n="125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08.862"/>
    </inkml:context>
    <inkml:brush xml:id="br0">
      <inkml:brushProperty name="width" value="0.05" units="cm"/>
      <inkml:brushProperty name="height" value="0.05" units="cm"/>
      <inkml:brushProperty name="color" value="#F07EE2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49.643"/>
    </inkml:context>
    <inkml:brush xml:id="br0">
      <inkml:brushProperty name="width" value="0.05" units="cm"/>
      <inkml:brushProperty name="height" value="0.05" units="cm"/>
      <inkml:brushProperty name="color" value="#1F497D"/>
      <inkml:brushProperty name="ignorePressure" value="1"/>
    </inkml:brush>
  </inkml:definitions>
  <inkml:trace contextRef="#ctx0" brushRef="#br0">16 1572,'-1'-2,"-1"0,0 0,1 0,-1-1,1 1,0 0,0-1,0 1,0-1,1 1,-1-1,0-4,0-34,1 33,4-46,3 1,16-64,-10 62,8-104,-17 131,0 0,2 1,1 0,2 0,21-46,1-4,2-24,13-35,-30 94,-10 25,0 1,1 0,1 0,10-15,115-138,-123 155,1 0,1 1,0 0,1 1,0 0,1 1,1 0,-1 1,2 1,0 0,0 1,27-10,-35 15,0 0,0-1,11-7,-14 7,1 1,1 0,-1 0,0 0,1 0,11-2,23-2,0 1,1 2,-1 1,63 4,-97 0,1 1,-1 0,0 0,0 0,0 0,0 1,0 0,0 1,-1-1,8 7,-4-4,-1 0,1-1,18 7,129 31,0 0,-109-29,50 8,-93-21,-1 1,0-1,1 1,-1 0,0 0,0 0,0 0,-1 0,1 1,-1 0,1 0,-1 0,0 0,0 0,3 6,4 5,-1 0,11 25,-13-24,-3-5,0 0,-1 0,4 20,-6-21,1 0,0-1,1 1,0 0,0-1,6 9,5 8,16 41,-18-37,17 30,-20-42,-2 0,0 1,-1 0,-1 0,-1 0,0 1,-2-1,0 1,-3 33,3-32,1 0,0-1,2 1,1-1,16 37,-11-29,33 108,-17-46,10 60,-26-101,-10-46,-1 1,0-1,1 1,-1 0,-1-1,1 1,0-1,-1 1,1 0,-1-1,0 1,0-1,0 1,0-1,-3 5,3-8,1 1,0 0,-1 0,1 0,0 0,-1 0,1-1,0 1,-1 0,1 0,0-1,0 1,-1 0,1 0,0-1,0 1,0 0,-1-1,1 1,0 0,0-1,0 1,0 0,0-1,0 1,0 0,-1-1,1 1,0 0,0-1,1 1,-1 0,0-1,0 1,0-1,-2-16,1 10,2-52,0 54,0 0,1 0,-1 0,1 0,0 1,0-1,0 0,1 1,5-7,10-16,-14 20,1 0,-1 0,2 1,-1-1,1 1,12-10,-18 15,0 1,0 0,1 0,-1 0,0 0,0-1,0 1,1 0,-1 0,0 0,0 0,1 0,-1 0,0 0,0 0,1 0,-1-1,0 1,0 0,1 0,-1 0,0 0,0 1,1-1,-1 0,0 0,0 0,1 0,-1 0,0 0,0 0,1 0,-1 0,0 0,0 1,1-1,-1 0,2 11,-5 12,-1-15,0 1,0-1,-1 0,0 0,-1-1,0 0,0 0,-1 0,0 0,0-1,-14 9,21-14,0-1,-1 0,1 0,-1 1,1-1,0 0,-1 0,1 0,-1 0,1 1,-1-1,1 0,-1 0,1 0,-1 0,1 0,-1 0,1 0,-1 0,1 0,-1-1,1 1,0 0,-1 0,1 0,-1 0,1-1,-1 1,1 0,0 0,-1-1,1 1,-1 0,1 0,0-1,0 1,-1-1,1 1,0 0,-1-1,1 1,0 0,0-1,0 1,0-1,-1 1,1-1,0 1,0 0,0-1,0 1,0-1,0 1,0-1,1 0,-3-32,2 25,0 5,-1 0,0-1,1 1,-1 0,-1 0,1-1,0 1,-1 0,0 0,0 0,0 1,0-1,0 0,0 1,-4-4,-4-1,0-1,-22-12,31 20,-5-2,0-1,0 1,0 1,-1-1,1 1,-1 0,1 0,-1 1,1-1,-13 2,13-1,-9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08.862"/>
    </inkml:context>
    <inkml:brush xml:id="br0">
      <inkml:brushProperty name="width" value="0.05" units="cm"/>
      <inkml:brushProperty name="height" value="0.05" units="cm"/>
      <inkml:brushProperty name="color" value="#F07EE2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49.643"/>
    </inkml:context>
    <inkml:brush xml:id="br0">
      <inkml:brushProperty name="width" value="0.05" units="cm"/>
      <inkml:brushProperty name="height" value="0.05" units="cm"/>
      <inkml:brushProperty name="color" value="#1F497D"/>
      <inkml:brushProperty name="ignorePressure" value="1"/>
    </inkml:brush>
  </inkml:definitions>
  <inkml:trace contextRef="#ctx0" brushRef="#br0">16 1572,'-1'-2,"-1"0,0 0,1 0,-1-1,1 1,0 0,0-1,0 1,0-1,1 1,-1-1,0-4,0-34,1 33,4-46,3 1,16-64,-10 62,8-104,-17 131,0 0,2 1,1 0,2 0,21-46,1-4,2-24,13-35,-30 94,-10 25,0 1,1 0,1 0,10-15,115-138,-123 155,1 0,1 1,0 0,1 1,0 0,1 1,1 0,-1 1,2 1,0 0,0 1,27-10,-35 15,0 0,0-1,11-7,-14 7,1 1,1 0,-1 0,0 0,1 0,11-2,23-2,0 1,1 2,-1 1,63 4,-97 0,1 1,-1 0,0 0,0 0,0 0,0 1,0 0,0 1,-1-1,8 7,-4-4,-1 0,1-1,18 7,129 31,0 0,-109-29,50 8,-93-21,-1 1,0-1,1 1,-1 0,0 0,0 0,0 0,-1 0,1 1,-1 0,1 0,-1 0,0 0,0 0,3 6,4 5,-1 0,11 25,-13-24,-3-5,0 0,-1 0,4 20,-6-21,1 0,0-1,1 1,0 0,0-1,6 9,5 8,16 41,-18-37,17 30,-20-42,-2 0,0 1,-1 0,-1 0,-1 0,0 1,-2-1,0 1,-3 33,3-32,1 0,0-1,2 1,1-1,16 37,-11-29,33 108,-17-46,10 60,-26-101,-10-46,-1 1,0-1,1 1,-1 0,-1-1,1 1,0-1,-1 1,1 0,-1-1,0 1,0-1,0 1,0-1,-3 5,3-8,1 1,0 0,-1 0,1 0,0 0,-1 0,1-1,0 1,-1 0,1 0,0-1,0 1,-1 0,1 0,0-1,0 1,0 0,-1-1,1 1,0 0,0-1,0 1,0 0,0-1,0 1,0 0,-1-1,1 1,0 0,0-1,1 1,-1 0,0-1,0 1,0-1,-2-16,1 10,2-52,0 54,0 0,1 0,-1 0,1 0,0 1,0-1,0 0,1 1,5-7,10-16,-14 20,1 0,-1 0,2 1,-1-1,1 1,12-10,-18 15,0 1,0 0,1 0,-1 0,0 0,0-1,0 1,1 0,-1 0,0 0,0 0,1 0,-1 0,0 0,0 0,1 0,-1-1,0 1,0 0,1 0,-1 0,0 0,0 1,1-1,-1 0,0 0,0 0,1 0,-1 0,0 0,0 0,1 0,-1 0,0 0,0 1,1-1,-1 0,2 11,-5 12,-1-15,0 1,0-1,-1 0,0 0,-1-1,0 0,0 0,-1 0,0 0,0-1,-14 9,21-14,0-1,-1 0,1 0,-1 1,1-1,0 0,-1 0,1 0,-1 0,1 1,-1-1,1 0,-1 0,1 0,-1 0,1 0,-1 0,1 0,-1 0,1 0,-1-1,1 1,0 0,-1 0,1 0,-1 0,1-1,-1 1,1 0,0 0,-1-1,1 1,-1 0,1 0,0-1,0 1,-1-1,1 1,0 0,-1-1,1 1,0 0,0-1,0 1,0-1,-1 1,1-1,0 1,0 0,0-1,0 1,0-1,0 1,0-1,1 0,-3-32,2 25,0 5,-1 0,0-1,1 1,-1 0,-1 0,1-1,0 1,-1 0,0 0,0 0,0 1,0-1,0 0,0 1,-4-4,-4-1,0-1,-22-12,31 20,-5-2,0-1,0 1,0 1,-1-1,1 1,-1 0,1 0,-1 1,1-1,-13 2,13-1,-9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33:01.714"/>
    </inkml:context>
    <inkml:brush xml:id="br0">
      <inkml:brushProperty name="width" value="0.05" units="cm"/>
      <inkml:brushProperty name="height" value="0.05" units="cm"/>
      <inkml:brushProperty name="color" value="#00B050"/>
      <inkml:brushProperty name="ignorePressure" value="1"/>
    </inkml:brush>
  </inkml:definitions>
  <inkml:trace contextRef="#ctx0" brushRef="#br0">14 1572,'-2'-2,"1"0,-1 0,1 0,0-1,0 1,0 0,0-1,0 1,1-1,-1 1,1-1,-1-4,0-34,1 33,3-46,3 1,14-64,-10 62,8-104,-15 131,1 0,1 1,1 0,1 0,18-46,1-4,2-24,11-35,-26 94,-8 25,0 1,1 0,0 0,10-15,95-138,-102 155,0 0,1 1,0 0,1 1,0 0,1 1,0 0,0 1,1 1,1 0,-1 1,23-10,-29 15,0 0,-1-1,10-7,-11 7,0 1,0 0,0 0,1 0,-1 0,11-2,18-2,0 1,1 2,0 1,52 4,-81 0,0 1,1 0,-1 0,0 0,0 0,-1 1,1 0,0 1,-1-1,7 7,-4-4,0 0,0-1,15 7,109 31,0 0,-92-29,42 8,-78-21,0 1,-1-1,1 1,-1 0,1 0,-1 0,0 0,0 0,0 1,0 0,0 0,0 0,0 0,-1 0,3 6,4 5,-2 0,10 25,-11-24,-3-5,0 0,0 0,2 20,-3-21,-1 0,1-1,0 1,1 0,0-1,4 9,4 8,15 41,-16-37,15 30,-18-42,-1 0,0 1,-1 0,-1 0,-1 0,0 1,-1-1,0 1,-3 33,3-32,0 0,1-1,1 1,1-1,14 37,-11-29,30 108,-16-46,9 60,-21-101,-10-46,0 1,1-1,-1 1,0 0,0-1,-1 1,1-1,0 1,-1 0,1-1,-1 1,0-1,0 1,0-1,-2 5,2-8,1 1,0 0,-1 0,1 0,0 0,0 0,-1-1,1 1,0 0,0 0,-1-1,1 1,0 0,0 0,0-1,-1 1,1 0,0-1,0 1,0 0,0-1,0 1,0 0,0-1,0 1,-1 0,1-1,0 1,0 0,0-1,0 1,1 0,-1-1,0 1,0-1,-2-16,2 10,1-52,-1 54,1 0,0 0,0 0,1 0,0 1,-1-1,2 0,-1 1,4-7,10-16,-13 20,1 0,0 0,0 1,0-1,1 1,11-10,-16 15,0 1,0 0,0 0,0 0,1 0,-1-1,0 1,0 0,0 0,0 0,1 0,-1 0,0 0,0 0,0 0,1 0,-1-1,0 1,0 0,1 0,-1 0,0 0,0 1,0-1,1 0,-1 0,0 0,0 0,1 0,-1 0,0 0,0 0,0 0,0 0,1 1,-1-1,0 0,2 11,-5 12,0-15,0 1,-1-1,0 0,0 0,-1-1,0 0,0 0,-1 0,0 0,0-1,-11 9,17-14,-1-1,1 0,0 0,-1 1,1-1,0 0,-1 0,1 0,-1 0,1 1,0-1,-1 0,1 0,-1 0,1 0,0 0,-1 0,1 0,-1 0,1 0,0-1,-1 1,1 0,-1 0,1 0,0 0,-1-1,1 1,0 0,-1 0,1-1,0 1,-1 0,1 0,0-1,0 1,-1-1,1 1,0 0,0-1,0 1,-1 0,1-1,0 1,0-1,0 1,0-1,0 1,0 0,0-1,0 1,0-1,0 1,0-1,0 0,-1-32,1 25,-1 5,1 0,-1-1,1 1,-1 0,0 0,0-1,0 1,-1 0,1 0,-1 0,1 1,-1-1,0 0,0 1,-3-4,-3-1,-1-1,-18-12,27 20,-5-2,0-1,0 1,-1 1,1-1,-1 1,1 0,0 0,-1 1,0-1,-9 2,10-1,-7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08.862"/>
    </inkml:context>
    <inkml:brush xml:id="br0">
      <inkml:brushProperty name="width" value="0.05" units="cm"/>
      <inkml:brushProperty name="height" value="0.05" units="cm"/>
      <inkml:brushProperty name="color" value="#F07EE2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49.643"/>
    </inkml:context>
    <inkml:brush xml:id="br0">
      <inkml:brushProperty name="width" value="0.05" units="cm"/>
      <inkml:brushProperty name="height" value="0.05" units="cm"/>
      <inkml:brushProperty name="color" value="#1F497D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50.155"/>
    </inkml:context>
    <inkml:brush xml:id="br0">
      <inkml:brushProperty name="width" value="0.05" units="cm"/>
      <inkml:brushProperty name="height" value="0.05" units="cm"/>
      <inkml:brushProperty name="color" value="#00B050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49.643"/>
    </inkml:context>
    <inkml:brush xml:id="br0">
      <inkml:brushProperty name="width" value="0.05" units="cm"/>
      <inkml:brushProperty name="height" value="0.05" units="cm"/>
      <inkml:brushProperty name="color" value="#1F497D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50.155"/>
    </inkml:context>
    <inkml:brush xml:id="br0">
      <inkml:brushProperty name="width" value="0.05" units="cm"/>
      <inkml:brushProperty name="height" value="0.05" units="cm"/>
      <inkml:brushProperty name="color" value="#00B050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08.862"/>
    </inkml:context>
    <inkml:brush xml:id="br0">
      <inkml:brushProperty name="width" value="0.05" units="cm"/>
      <inkml:brushProperty name="height" value="0.05" units="cm"/>
      <inkml:brushProperty name="color" value="#F07EE2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49.643"/>
    </inkml:context>
    <inkml:brush xml:id="br0">
      <inkml:brushProperty name="width" value="0.05" units="cm"/>
      <inkml:brushProperty name="height" value="0.05" units="cm"/>
      <inkml:brushProperty name="color" value="#1F497D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50.155"/>
    </inkml:context>
    <inkml:brush xml:id="br0">
      <inkml:brushProperty name="width" value="0.05" units="cm"/>
      <inkml:brushProperty name="height" value="0.05" units="cm"/>
      <inkml:brushProperty name="color" value="#00B050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08.862"/>
    </inkml:context>
    <inkml:brush xml:id="br0">
      <inkml:brushProperty name="width" value="0.05" units="cm"/>
      <inkml:brushProperty name="height" value="0.05" units="cm"/>
      <inkml:brushProperty name="color" value="#F07EE2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50.155"/>
    </inkml:context>
    <inkml:brush xml:id="br0">
      <inkml:brushProperty name="width" value="0.05" units="cm"/>
      <inkml:brushProperty name="height" value="0.05" units="cm"/>
      <inkml:brushProperty name="color" value="#00B050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08T12:06:08.862"/>
    </inkml:context>
    <inkml:brush xml:id="br0">
      <inkml:brushProperty name="width" value="0.05" units="cm"/>
      <inkml:brushProperty name="height" value="0.05" units="cm"/>
      <inkml:brushProperty name="color" value="#F07EE2"/>
      <inkml:brushProperty name="ignorePressure" value="1"/>
    </inkml:brush>
  </inkml:definitions>
  <inkml:trace contextRef="#ctx0" brushRef="#br0">1929 1572,'1'-2,"1"0,-1 0,0 0,1-1,-1 1,0 0,0-1,0 1,-1-1,1 1,0-1,-1-4,1-34,-1 33,-3-46,-3 1,-16-64,11 62,-9-104,17 131,-1 0,-1 1,-2 0,-1 0,-19-46,-1-4,-2-24,-12-35,28 94,9 25,-1 1,0 0,-1 0,-10-15,-104-138,112 155,-1 0,-1 1,0 0,0 1,-1 0,-1 1,0 0,-1 1,0 1,0 0,-1 1,-23-10,30 15,1 0,0-1,-11-7,13 7,0 1,-1 0,0 0,1 0,-1 0,-11-2,-20-2,0 1,-1 2,0 1,-56 4,87 0,1 1,-1 0,0 0,1 0,0 0,-1 1,1 0,0 1,0-1,-7 7,5-4,-1 0,0-1,-16 7,-117 31,-1 0,100-29,-47 8,86-21,0 1,1-1,-1 1,0 0,0 0,1 0,-1 0,1 0,-1 1,1 0,0 0,0 0,1 0,-1 0,-3 6,-3 5,1 0,-10 25,11-24,4-5,-1 0,1 0,-2 20,3-21,1 0,-1-1,-1 1,0 0,0-1,-4 9,-6 8,-14 41,16-37,-16 30,19-42,1 0,1 1,1 0,0 0,1 0,1 1,1-1,1 1,1 33,-1-32,-2 0,0-1,-2 1,0-1,-15 37,11-29,-32 108,17-46,-9 60,22-101,10-46,1 1,0-1,0 1,0 0,0-1,0 1,0-1,1 1,-1 0,1-1,0 1,0-1,0 1,0-1,3 5,-4-8,0 1,1 0,-1 0,0 0,1 0,-1 0,0-1,0 1,1 0,-1 0,0-1,0 1,1 0,-1 0,0-1,0 1,0 0,0-1,1 1,-1 0,0-1,0 1,0 0,0-1,0 1,0 0,0-1,0 1,0 0,0-1,0 1,0 0,0-1,0 1,0-1,2-16,-2 10,-1-52,0 54,1 0,-2 0,1 0,-1 0,1 1,-1-1,-1 0,1 1,-5-7,-10-16,14 20,-1 0,-1 0,1 1,-1-1,0 1,-12-10,17 15,0 1,0 0,-1 0,1 0,0 0,0-1,0 1,-1 0,1 0,0 0,0 0,0 0,-1 0,1 0,0 0,0 0,-1-1,1 1,0 0,0 0,-1 0,1 0,0 1,0-1,0 0,-1 0,1 0,0 0,0 0,-1 0,1 0,0 0,0 0,0 0,-1 1,1-1,0 0,-2 11,5 12,0-15,1 1,0-1,0 0,1 0,0-1,0 0,1 0,0 0,0 0,1-1,12 9,-19-14,0-1,1 0,-1 0,0 1,1-1,-1 0,1 0,-1 0,1 0,-1 1,0-1,1 0,-1 0,1 0,-1 0,1 0,-1 0,0 0,1 0,-1 0,1-1,-1 1,1 0,-1 0,0 0,1 0,-1-1,1 1,-1 0,0 0,1-1,-1 1,0 0,1 0,-1-1,0 1,0-1,1 1,-1 0,0-1,0 1,0 0,1-1,-1 1,0-1,0 1,0-1,0 1,0 0,0-1,0 1,0-1,0 1,0-1,0 0,1-32,-1 25,1 5,-1 0,1-1,0 1,-1 0,1 0,1-1,-1 1,0 0,1 0,0 0,0 1,-1-1,2 0,-1 1,3-4,4-1,0-1,20-12,-28 20,4-2,1-1,-1 1,1 1,0-1,0 1,0 0,-1 0,1 1,0-1,11 2,-11-1,7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0FA8F-A353-4977-89AC-727E962172A0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B9CF5-CADC-47C8-90B6-0047F2E1BB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2416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 b="0" i="0"/>
            </a:pPr>
            <a:fld id="{03FED6E5-ED65-4858-B424-9922C4728F8B}" type="slidenum">
              <a:rPr lang="nb-NO" smtClean="0"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36182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57625" y="9445625"/>
            <a:ext cx="294798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05" tIns="45853" rIns="91705" bIns="45853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C9C7E305-4ADA-4121-997F-9FD5C53A75EC}" type="slidenum">
              <a:rPr lang="ar-SA" altLang="nb-NO" sz="1200">
                <a:latin typeface="Times" panose="02020603050405020304" pitchFamily="18" charset="0"/>
              </a:rPr>
              <a:pPr algn="r"/>
              <a:t>18</a:t>
            </a:fld>
            <a:endParaRPr lang="nn-NO" altLang="nb-NO" sz="1200">
              <a:latin typeface="Times" panose="02020603050405020304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60267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57625" y="9445625"/>
            <a:ext cx="294798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05" tIns="45853" rIns="91705" bIns="45853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C9C7E305-4ADA-4121-997F-9FD5C53A75EC}" type="slidenum">
              <a:rPr lang="ar-SA" altLang="nb-NO" sz="1200">
                <a:latin typeface="Times" panose="02020603050405020304" pitchFamily="18" charset="0"/>
              </a:rPr>
              <a:pPr algn="r"/>
              <a:t>19</a:t>
            </a:fld>
            <a:endParaRPr lang="nn-NO" altLang="nb-NO" sz="1200">
              <a:latin typeface="Times" panose="02020603050405020304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75955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 txBox="1">
            <a:spLocks noGrp="1" noChangeArrowheads="1"/>
          </p:cNvSpPr>
          <p:nvPr/>
        </p:nvSpPr>
        <p:spPr bwMode="auto">
          <a:xfrm>
            <a:off x="3857625" y="9445625"/>
            <a:ext cx="294798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05" tIns="45853" rIns="91705" bIns="45853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23C1004A-3DE3-4588-ABE9-E0AC35113A2D}" type="slidenum">
              <a:rPr lang="ar-SA" altLang="nb-NO" sz="1200">
                <a:latin typeface="Times" panose="02020603050405020304" pitchFamily="18" charset="0"/>
              </a:rPr>
              <a:pPr algn="r"/>
              <a:t>20</a:t>
            </a:fld>
            <a:endParaRPr lang="nn-NO" altLang="nb-NO" sz="1200">
              <a:latin typeface="Times" panose="02020603050405020304" pitchFamily="18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29839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F221F87-2B60-4105-A68C-0B94EEFEE6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2FBEFCF-F303-4C1A-B658-1647574FB1C9}" type="slidenum">
              <a:rPr lang="ar-SA" altLang="nb-NO"/>
              <a:pPr>
                <a:spcBef>
                  <a:spcPct val="0"/>
                </a:spcBef>
              </a:pPr>
              <a:t>28</a:t>
            </a:fld>
            <a:endParaRPr lang="nn-NO" altLang="nb-NO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C5712981-864B-4E31-8D2F-673978692A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E161C1A5-DE69-4617-82E3-25EC2CEF22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99659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49325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49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FE87F7A-16B3-42E8-AF11-32AD6AD2C1A2}" type="slidenum">
              <a:rPr lang="ar-SA" altLang="nb-NO" smtClean="0"/>
              <a:pPr>
                <a:spcBef>
                  <a:spcPct val="0"/>
                </a:spcBef>
              </a:pPr>
              <a:t>35</a:t>
            </a:fld>
            <a:endParaRPr lang="nn-NO" altLang="nb-NO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89319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15"/>
            <a:ext cx="10363200" cy="901094"/>
          </a:xfrm>
        </p:spPr>
        <p:txBody>
          <a:bodyPr anchor="t" anchorCtr="0"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4"/>
            <a:ext cx="103632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l"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235241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>
            <a:normAutofit/>
          </a:bodyPr>
          <a:lstStyle>
            <a:lvl1pPr>
              <a:defRPr sz="4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7171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7605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8828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2675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9354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5739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53493" y="6537870"/>
            <a:ext cx="456108" cy="252102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000" b="1" i="0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nb-NO" sz="1000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6713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1156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0114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7333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1737-0A4A-4DB4-BC3B-16F9BBE12DA5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0736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81161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7133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5317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2147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76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4432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3115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5620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57020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0538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15696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BF62-1437-42A1-9A9C-040CDC86C808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1111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4771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3578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60075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1884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61440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53719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74210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23662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9911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45382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7863-FE82-4862-914B-A127150EC428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5738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normAutofit/>
          </a:bodyPr>
          <a:lstStyle>
            <a:lvl1pPr algn="l"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6" name="Bilde 5" descr="hor_blaa_stripe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8448"/>
            <a:ext cx="12192000" cy="47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09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708" r:id="rId12"/>
    <p:sldLayoutId id="2147483659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C1737-0A4A-4DB4-BC3B-16F9BBE12DA5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0EC37-9CDE-46BE-AE8D-D547DDF5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784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5BF62-1437-42A1-9A9C-040CDC86C808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9EA91-4702-48A2-94C7-2A4C527363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723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B7863-FE82-4862-914B-A127150EC428}" type="datetimeFigureOut">
              <a:rPr lang="nb-NO" smtClean="0"/>
              <a:t>29.04.2022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2E6F1-2B18-47C1-90AC-B901DF76A4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043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journal/00981354/143/supp/C" TargetMode="External"/><Relationship Id="rId2" Type="http://schemas.openxmlformats.org/officeDocument/2006/relationships/hyperlink" Target="https://www.sciencedirect.com/science/journal/00981354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customXml" Target="../ink/ink2.xml"/><Relationship Id="rId4" Type="http://schemas.openxmlformats.org/officeDocument/2006/relationships/image" Target="../media/image26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customXml" Target="../ink/ink5.xml"/><Relationship Id="rId4" Type="http://schemas.openxmlformats.org/officeDocument/2006/relationships/image" Target="../media/image2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7" Type="http://schemas.openxmlformats.org/officeDocument/2006/relationships/image" Target="../media/image28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2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7" Type="http://schemas.openxmlformats.org/officeDocument/2006/relationships/image" Target="../media/image30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5" Type="http://schemas.openxmlformats.org/officeDocument/2006/relationships/image" Target="../media/image26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customXml" Target="../ink/ink11.xml"/><Relationship Id="rId7" Type="http://schemas.openxmlformats.org/officeDocument/2006/relationships/image" Target="../media/image30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5" Type="http://schemas.openxmlformats.org/officeDocument/2006/relationships/image" Target="../media/image260.png"/><Relationship Id="rId10" Type="http://schemas.openxmlformats.org/officeDocument/2006/relationships/image" Target="../media/image65.png"/><Relationship Id="rId9" Type="http://schemas.openxmlformats.org/officeDocument/2006/relationships/image" Target="../media/image31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3" Type="http://schemas.openxmlformats.org/officeDocument/2006/relationships/customXml" Target="../ink/ink14.xml"/><Relationship Id="rId7" Type="http://schemas.openxmlformats.org/officeDocument/2006/relationships/image" Target="../media/image27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.xml"/><Relationship Id="rId5" Type="http://schemas.openxmlformats.org/officeDocument/2006/relationships/image" Target="../media/image260.png"/><Relationship Id="rId9" Type="http://schemas.openxmlformats.org/officeDocument/2006/relationships/image" Target="../media/image28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6188" y="793916"/>
            <a:ext cx="11930321" cy="901094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Putting Optimization into process control</a:t>
            </a:r>
            <a:endParaRPr lang="nb-NO" sz="19900" dirty="0">
              <a:solidFill>
                <a:srgbClr val="FF0000"/>
              </a:solidFill>
            </a:endParaRPr>
          </a:p>
        </p:txBody>
      </p:sp>
      <p:sp>
        <p:nvSpPr>
          <p:cNvPr id="7" name="Undertittel 2"/>
          <p:cNvSpPr>
            <a:spLocks noGrp="1"/>
          </p:cNvSpPr>
          <p:nvPr>
            <p:ph type="subTitle" idx="1"/>
          </p:nvPr>
        </p:nvSpPr>
        <p:spPr>
          <a:xfrm>
            <a:off x="2179336" y="2690310"/>
            <a:ext cx="7833327" cy="3561730"/>
          </a:xfrm>
        </p:spPr>
        <p:txBody>
          <a:bodyPr>
            <a:noAutofit/>
          </a:bodyPr>
          <a:lstStyle/>
          <a:p>
            <a:pPr algn="ctr"/>
            <a:r>
              <a:rPr lang="es-MX" sz="3600" b="1" dirty="0">
                <a:solidFill>
                  <a:schemeClr val="tx1"/>
                </a:solidFill>
              </a:rPr>
              <a:t>Sigurd Skogestad</a:t>
            </a:r>
          </a:p>
          <a:p>
            <a:pPr algn="ctr"/>
            <a:endParaRPr lang="es-MX" sz="2200" b="1" dirty="0">
              <a:solidFill>
                <a:schemeClr val="tx1"/>
              </a:solidFill>
            </a:endParaRPr>
          </a:p>
          <a:p>
            <a:pPr algn="ctr"/>
            <a:r>
              <a:rPr lang="es-MX" sz="2200" b="1" dirty="0">
                <a:solidFill>
                  <a:schemeClr val="tx1"/>
                </a:solidFill>
              </a:rPr>
              <a:t>Department of </a:t>
            </a:r>
            <a:r>
              <a:rPr lang="es-MX" sz="2200" b="1" dirty="0" err="1">
                <a:solidFill>
                  <a:schemeClr val="tx1"/>
                </a:solidFill>
              </a:rPr>
              <a:t>Chemical</a:t>
            </a:r>
            <a:r>
              <a:rPr lang="es-MX" sz="2200" b="1" dirty="0">
                <a:solidFill>
                  <a:schemeClr val="tx1"/>
                </a:solidFill>
              </a:rPr>
              <a:t> </a:t>
            </a:r>
            <a:r>
              <a:rPr lang="es-MX" sz="2200" b="1" dirty="0" err="1">
                <a:solidFill>
                  <a:schemeClr val="tx1"/>
                </a:solidFill>
              </a:rPr>
              <a:t>Engineering</a:t>
            </a:r>
            <a:endParaRPr lang="es-MX" sz="2200" b="1" dirty="0">
              <a:solidFill>
                <a:schemeClr val="tx1"/>
              </a:solidFill>
            </a:endParaRPr>
          </a:p>
          <a:p>
            <a:pPr algn="ctr"/>
            <a:r>
              <a:rPr lang="es-MX" sz="2200" b="1" dirty="0" err="1">
                <a:solidFill>
                  <a:schemeClr val="tx1"/>
                </a:solidFill>
              </a:rPr>
              <a:t>Norwegian</a:t>
            </a:r>
            <a:r>
              <a:rPr lang="es-MX" sz="2200" b="1" dirty="0">
                <a:solidFill>
                  <a:schemeClr val="tx1"/>
                </a:solidFill>
              </a:rPr>
              <a:t> University of Science and Technology (NTNU)</a:t>
            </a:r>
          </a:p>
          <a:p>
            <a:pPr algn="ctr"/>
            <a:r>
              <a:rPr lang="es-MX" sz="2200" b="1" dirty="0">
                <a:solidFill>
                  <a:schemeClr val="tx1"/>
                </a:solidFill>
              </a:rPr>
              <a:t>Trondheim</a:t>
            </a:r>
          </a:p>
          <a:p>
            <a:pPr algn="ctr"/>
            <a:endParaRPr lang="es-MX" sz="2200" b="1" dirty="0">
              <a:solidFill>
                <a:schemeClr val="tx1"/>
              </a:solidFill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656301" y="5796961"/>
            <a:ext cx="5284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dirty="0"/>
              <a:t>Imperial College, London, 29 April 2022(</a:t>
            </a:r>
            <a:r>
              <a:rPr lang="nb-NO" dirty="0" err="1"/>
              <a:t>virtual</a:t>
            </a:r>
            <a:r>
              <a:rPr lang="nb-NO" dirty="0"/>
              <a:t>)</a:t>
            </a:r>
            <a:r>
              <a:rPr lang="nb-NO" altLang="nb-NO" sz="1600" dirty="0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6670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1CF112-F905-4A18-BB13-253E4B6B2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3325" y="2038349"/>
            <a:ext cx="7791450" cy="3590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A598DA-DE64-48F4-B22F-0534AF6B1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53" y="791944"/>
            <a:ext cx="3099280" cy="4466610"/>
          </a:xfrm>
          <a:prstGeom prst="rect">
            <a:avLst/>
          </a:prstGeom>
          <a:scene3d>
            <a:camera prst="orthographicFront">
              <a:rot lat="0" lon="0" rev="60000"/>
            </a:camera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063B86-CF86-4548-A223-22B49BC4D81C}"/>
              </a:ext>
            </a:extLst>
          </p:cNvPr>
          <p:cNvSpPr txBox="1"/>
          <p:nvPr/>
        </p:nvSpPr>
        <p:spPr>
          <a:xfrm>
            <a:off x="400050" y="5419725"/>
            <a:ext cx="2669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At </a:t>
            </a:r>
            <a:r>
              <a:rPr lang="nb-NO" dirty="0" err="1"/>
              <a:t>home</a:t>
            </a:r>
            <a:r>
              <a:rPr lang="nb-NO" dirty="0"/>
              <a:t> </a:t>
            </a:r>
            <a:r>
              <a:rPr lang="nb-NO" dirty="0" err="1"/>
              <a:t>doing</a:t>
            </a:r>
            <a:r>
              <a:rPr lang="nb-NO" dirty="0"/>
              <a:t> </a:t>
            </a:r>
            <a:r>
              <a:rPr lang="nb-NO" dirty="0" err="1"/>
              <a:t>moonshine</a:t>
            </a:r>
            <a:endParaRPr lang="nb-NO" dirty="0"/>
          </a:p>
          <a:p>
            <a:r>
              <a:rPr lang="nb-NO" dirty="0" err="1"/>
              <a:t>distillation</a:t>
            </a:r>
            <a:r>
              <a:rPr lang="nb-NO" dirty="0"/>
              <a:t> (1979)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BA396D-BB92-4837-B2C4-86591FF5E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275" y="404812"/>
            <a:ext cx="2609850" cy="1476375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91A8B86D-626C-4A8C-BB7E-F5BB117E66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0087" y="10001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altLang="nb-NO" sz="3800" dirty="0">
                <a:solidFill>
                  <a:srgbClr val="FF0000"/>
                </a:solidFill>
              </a:rPr>
              <a:t>Distillation</a:t>
            </a:r>
            <a:br>
              <a:rPr lang="en-US" altLang="nb-NO" sz="3800" dirty="0"/>
            </a:br>
            <a:endParaRPr lang="en-US" altLang="nb-NO" sz="3800" dirty="0"/>
          </a:p>
        </p:txBody>
      </p:sp>
    </p:spTree>
    <p:extLst>
      <p:ext uri="{BB962C8B-B14F-4D97-AF65-F5344CB8AC3E}">
        <p14:creationId xmlns:p14="http://schemas.microsoft.com/office/powerpoint/2010/main" val="69516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B2A29-16A5-4DF5-B6B2-4D2C7692F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2275"/>
            <a:ext cx="10096500" cy="3838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A9047E-789B-4D18-A4BD-10E8E615F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1239"/>
            <a:ext cx="863917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7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97B562-AAD0-4F91-9DD8-CDDCECF8F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3605"/>
            <a:ext cx="11481072" cy="9519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55EFE-92B8-40C2-88B0-B99FECED7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09" y="4202130"/>
            <a:ext cx="4484518" cy="22318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5B5E56-FBBB-40AA-A96A-0F657A7BEFF2}"/>
              </a:ext>
            </a:extLst>
          </p:cNvPr>
          <p:cNvSpPr/>
          <p:nvPr/>
        </p:nvSpPr>
        <p:spPr>
          <a:xfrm>
            <a:off x="6381750" y="804321"/>
            <a:ext cx="1057275" cy="57680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DB0005-A0A0-4E36-8370-94A0B9747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92" y="2424629"/>
            <a:ext cx="1705510" cy="789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77405-6109-4B4A-9FE7-27541F0BE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81" y="3217764"/>
            <a:ext cx="2564460" cy="410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592918-0D49-4654-AE6B-0159E2262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181" y="3635783"/>
            <a:ext cx="1114375" cy="387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5C9B2D-E058-47F4-9B1B-F19B8521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5996" y="2135132"/>
            <a:ext cx="7404566" cy="2080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D4121-1986-4C15-83B9-69DC9A2E6B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181" y="1718586"/>
            <a:ext cx="3722691" cy="8563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4B3CB16-EE15-4A5F-8FE6-D87DA4108245}"/>
              </a:ext>
            </a:extLst>
          </p:cNvPr>
          <p:cNvSpPr/>
          <p:nvPr/>
        </p:nvSpPr>
        <p:spPr>
          <a:xfrm>
            <a:off x="269661" y="2568540"/>
            <a:ext cx="2802312" cy="14819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D784DF-756B-419D-9200-9D60A01A6ABF}"/>
                  </a:ext>
                </a:extLst>
              </p:cNvPr>
              <p:cNvSpPr txBox="1"/>
              <p:nvPr/>
            </p:nvSpPr>
            <p:spPr>
              <a:xfrm>
                <a:off x="3189342" y="2986931"/>
                <a:ext cx="12696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2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nb-NO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nb-NO" sz="2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nb-NO" sz="2400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nb-NO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D784DF-756B-419D-9200-9D60A01A6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342" y="2986931"/>
                <a:ext cx="1269642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E4784D8-51EA-4F26-A691-7DAB1817AF2D}"/>
              </a:ext>
            </a:extLst>
          </p:cNvPr>
          <p:cNvSpPr txBox="1"/>
          <p:nvPr/>
        </p:nvSpPr>
        <p:spPr>
          <a:xfrm>
            <a:off x="3071973" y="2680257"/>
            <a:ext cx="191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Tuning parameter: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7C3913-9EC6-448F-A2F8-8E78FCEBA663}"/>
              </a:ext>
            </a:extLst>
          </p:cNvPr>
          <p:cNvSpPr/>
          <p:nvPr/>
        </p:nvSpPr>
        <p:spPr>
          <a:xfrm>
            <a:off x="1119884" y="2963932"/>
            <a:ext cx="286286" cy="246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BA646D5-6BEC-439E-A0B1-CB90C84082B1}"/>
              </a:ext>
            </a:extLst>
          </p:cNvPr>
          <p:cNvSpPr/>
          <p:nvPr/>
        </p:nvSpPr>
        <p:spPr>
          <a:xfrm>
            <a:off x="2050465" y="3286098"/>
            <a:ext cx="286286" cy="246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4A3E379-E4CA-45DA-8CD0-EAA345FE5FF5}"/>
              </a:ext>
            </a:extLst>
          </p:cNvPr>
          <p:cNvSpPr/>
          <p:nvPr/>
        </p:nvSpPr>
        <p:spPr>
          <a:xfrm>
            <a:off x="3345178" y="3106167"/>
            <a:ext cx="315716" cy="3321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9DB4EF-0ABB-43C5-851D-798B901E1C53}"/>
              </a:ext>
            </a:extLst>
          </p:cNvPr>
          <p:cNvSpPr txBox="1"/>
          <p:nvPr/>
        </p:nvSpPr>
        <p:spPr>
          <a:xfrm>
            <a:off x="163720" y="119469"/>
            <a:ext cx="529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rgbClr val="FF0000"/>
                </a:solidFill>
              </a:rPr>
              <a:t>SIMC PID tuning </a:t>
            </a:r>
            <a:r>
              <a:rPr lang="nb-NO" sz="3200" dirty="0" err="1">
                <a:solidFill>
                  <a:srgbClr val="FF0000"/>
                </a:solidFill>
              </a:rPr>
              <a:t>rule</a:t>
            </a:r>
            <a:r>
              <a:rPr lang="nb-NO" sz="3200" dirty="0">
                <a:solidFill>
                  <a:srgbClr val="FF0000"/>
                </a:solidFill>
              </a:rPr>
              <a:t> (2001) </a:t>
            </a:r>
            <a:endParaRPr lang="nb-NO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A8566B-44EF-45C6-8190-7D3C7EF15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4734445" y="2039871"/>
            <a:ext cx="7667668" cy="417283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451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18D404-A70E-4FA9-B761-F46C7BB4D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6893" y="291655"/>
            <a:ext cx="3354618" cy="4826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5A34EA-6515-4AD2-97F2-856378FCE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33" y="274638"/>
            <a:ext cx="3328392" cy="48243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88BB1D-5CD8-476C-A170-A70F2CF16791}"/>
              </a:ext>
            </a:extLst>
          </p:cNvPr>
          <p:cNvSpPr txBox="1"/>
          <p:nvPr/>
        </p:nvSpPr>
        <p:spPr>
          <a:xfrm>
            <a:off x="377571" y="5091008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2000, 2003, 2009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55C564-7554-4E70-8736-28BB8DAF7D0C}"/>
              </a:ext>
            </a:extLst>
          </p:cNvPr>
          <p:cNvSpPr txBox="1"/>
          <p:nvPr/>
        </p:nvSpPr>
        <p:spPr>
          <a:xfrm>
            <a:off x="8398276" y="525068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2009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EC86DD-1A55-43D6-BA2E-899CB3528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108" y="291655"/>
            <a:ext cx="2200847" cy="53283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793D5D-ADC0-4424-8C1D-6F858446DCC8}"/>
              </a:ext>
            </a:extLst>
          </p:cNvPr>
          <p:cNvSpPr txBox="1"/>
          <p:nvPr/>
        </p:nvSpPr>
        <p:spPr>
          <a:xfrm>
            <a:off x="5229225" y="56255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448652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CFEBE-4BDF-4712-AD72-86BF18C64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Chemical Engineering and Process Systems Engineering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DD8E8F-CA60-475E-B764-B86DC01EC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3937" y="1705769"/>
            <a:ext cx="10144125" cy="4314825"/>
          </a:xfrm>
        </p:spPr>
      </p:pic>
    </p:spTree>
    <p:extLst>
      <p:ext uri="{BB962C8B-B14F-4D97-AF65-F5344CB8AC3E}">
        <p14:creationId xmlns:p14="http://schemas.microsoft.com/office/powerpoint/2010/main" val="2885507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923E4-90BB-4DD9-89DB-0B3AE9FA4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69F46-72F5-4CA6-A53C-192216445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E06D04-4B3D-4E1B-8FDE-10C396E27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001" y="0"/>
            <a:ext cx="8637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07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DEF06-1495-4323-8E22-4AC5C039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Process systems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400B0-BB77-464C-A1AE-CA4427381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getting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big</a:t>
            </a:r>
            <a:r>
              <a:rPr lang="nb-NO" dirty="0"/>
              <a:t> </a:t>
            </a:r>
            <a:r>
              <a:rPr lang="nb-NO" dirty="0" err="1"/>
              <a:t>picture</a:t>
            </a:r>
            <a:r>
              <a:rPr lang="nb-NO" dirty="0"/>
              <a:t>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loosing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details</a:t>
            </a:r>
            <a:endParaRPr lang="nb-NO" dirty="0"/>
          </a:p>
          <a:p>
            <a:endParaRPr lang="nb-NO" dirty="0"/>
          </a:p>
          <a:p>
            <a:r>
              <a:rPr lang="nb-NO" dirty="0" err="1"/>
              <a:t>Studying</a:t>
            </a:r>
            <a:r>
              <a:rPr lang="nb-NO" dirty="0"/>
              <a:t> and </a:t>
            </a:r>
            <a:r>
              <a:rPr lang="nb-NO" dirty="0" err="1"/>
              <a:t>combining</a:t>
            </a:r>
            <a:r>
              <a:rPr lang="nb-NO" dirty="0"/>
              <a:t> different </a:t>
            </a:r>
            <a:r>
              <a:rPr lang="nb-NO" dirty="0" err="1"/>
              <a:t>length</a:t>
            </a:r>
            <a:r>
              <a:rPr lang="nb-NO" dirty="0"/>
              <a:t> </a:t>
            </a:r>
            <a:r>
              <a:rPr lang="nb-NO" dirty="0" err="1"/>
              <a:t>scales</a:t>
            </a:r>
            <a:r>
              <a:rPr lang="nb-NO" dirty="0"/>
              <a:t> (</a:t>
            </a:r>
            <a:r>
              <a:rPr lang="nb-NO" dirty="0" err="1"/>
              <a:t>nm</a:t>
            </a:r>
            <a:r>
              <a:rPr lang="nb-NO" dirty="0"/>
              <a:t> to km)</a:t>
            </a:r>
          </a:p>
          <a:p>
            <a:r>
              <a:rPr lang="nb-NO" dirty="0"/>
              <a:t>… different time </a:t>
            </a:r>
            <a:r>
              <a:rPr lang="nb-NO" dirty="0" err="1"/>
              <a:t>scales</a:t>
            </a:r>
            <a:r>
              <a:rPr lang="nb-NO" dirty="0"/>
              <a:t> </a:t>
            </a:r>
          </a:p>
          <a:p>
            <a:endParaRPr lang="nb-NO" dirty="0"/>
          </a:p>
          <a:p>
            <a:r>
              <a:rPr lang="nb-NO" dirty="0" err="1"/>
              <a:t>Also</a:t>
            </a:r>
            <a:r>
              <a:rPr lang="nb-NO" dirty="0"/>
              <a:t>: … </a:t>
            </a:r>
            <a:r>
              <a:rPr lang="nb-NO" dirty="0" err="1"/>
              <a:t>combining</a:t>
            </a:r>
            <a:r>
              <a:rPr lang="nb-NO" dirty="0"/>
              <a:t> </a:t>
            </a:r>
            <a:r>
              <a:rPr lang="nb-NO" dirty="0" err="1"/>
              <a:t>physical</a:t>
            </a:r>
            <a:r>
              <a:rPr lang="nb-NO" dirty="0"/>
              <a:t> </a:t>
            </a:r>
            <a:r>
              <a:rPr lang="nb-NO" dirty="0" err="1"/>
              <a:t>models</a:t>
            </a:r>
            <a:r>
              <a:rPr lang="nb-NO" dirty="0"/>
              <a:t> and data</a:t>
            </a:r>
          </a:p>
          <a:p>
            <a:endParaRPr lang="nb-NO" dirty="0"/>
          </a:p>
          <a:p>
            <a:r>
              <a:rPr lang="nb-NO" dirty="0" err="1"/>
              <a:t>Classical</a:t>
            </a:r>
            <a:r>
              <a:rPr lang="nb-NO" dirty="0"/>
              <a:t> </a:t>
            </a:r>
            <a:r>
              <a:rPr lang="nb-NO" dirty="0" err="1"/>
              <a:t>solution</a:t>
            </a:r>
            <a:r>
              <a:rPr lang="nb-NO" dirty="0"/>
              <a:t>: Make «</a:t>
            </a:r>
            <a:r>
              <a:rPr lang="nb-NO" dirty="0" err="1"/>
              <a:t>boxes</a:t>
            </a:r>
            <a:r>
              <a:rPr lang="nb-NO" dirty="0"/>
              <a:t>»</a:t>
            </a:r>
          </a:p>
          <a:p>
            <a:endParaRPr lang="nb-NO" dirty="0"/>
          </a:p>
          <a:p>
            <a:r>
              <a:rPr lang="nb-NO" dirty="0" err="1"/>
              <a:t>Get</a:t>
            </a:r>
            <a:r>
              <a:rPr lang="nb-NO" dirty="0"/>
              <a:t> rid of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boxes</a:t>
            </a:r>
            <a:r>
              <a:rPr lang="nb-NO" dirty="0"/>
              <a:t>? </a:t>
            </a:r>
            <a:r>
              <a:rPr lang="nb-NO" dirty="0" err="1"/>
              <a:t>Tempting</a:t>
            </a:r>
            <a:r>
              <a:rPr lang="nb-NO" dirty="0"/>
              <a:t>,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it’s</a:t>
            </a:r>
            <a:r>
              <a:rPr lang="nb-NO" dirty="0"/>
              <a:t> not a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idea</a:t>
            </a:r>
            <a:endParaRPr lang="nb-NO" dirty="0"/>
          </a:p>
          <a:p>
            <a:endParaRPr lang="nb-NO" dirty="0"/>
          </a:p>
          <a:p>
            <a:r>
              <a:rPr lang="nb-NO" dirty="0"/>
              <a:t>This talk: </a:t>
            </a:r>
            <a:r>
              <a:rPr lang="nb-NO" dirty="0" err="1"/>
              <a:t>Breaking</a:t>
            </a:r>
            <a:r>
              <a:rPr lang="nb-NO" dirty="0"/>
              <a:t> an </a:t>
            </a:r>
            <a:r>
              <a:rPr lang="nb-NO" dirty="0" err="1"/>
              <a:t>optimization</a:t>
            </a:r>
            <a:r>
              <a:rPr lang="nb-NO" dirty="0"/>
              <a:t> problem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boxes</a:t>
            </a:r>
            <a:r>
              <a:rPr lang="nb-NO" dirty="0"/>
              <a:t> and make </a:t>
            </a:r>
            <a:r>
              <a:rPr lang="nb-NO" dirty="0" err="1"/>
              <a:t>use</a:t>
            </a:r>
            <a:r>
              <a:rPr lang="nb-NO" dirty="0"/>
              <a:t> of </a:t>
            </a:r>
            <a:r>
              <a:rPr lang="nb-NO" dirty="0" err="1"/>
              <a:t>process</a:t>
            </a:r>
            <a:r>
              <a:rPr lang="nb-NO" dirty="0"/>
              <a:t> control for </a:t>
            </a:r>
            <a:r>
              <a:rPr lang="nb-NO" dirty="0" err="1"/>
              <a:t>solving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29973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62" y="33002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/>
              <a:t>Process control: Hierarchical decision system </a:t>
            </a:r>
            <a:br>
              <a:rPr lang="en-GB" sz="3600" dirty="0"/>
            </a:br>
            <a:r>
              <a:rPr lang="en-GB" sz="3600" dirty="0"/>
              <a:t>based on time scale separation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797783" y="1283951"/>
            <a:ext cx="2532490" cy="5052616"/>
            <a:chOff x="2059671" y="1602914"/>
            <a:chExt cx="2532490" cy="505261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9671" y="1602914"/>
              <a:ext cx="2532490" cy="4603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4307218" y="6034818"/>
              <a:ext cx="0" cy="620712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de-DE"/>
            </a:p>
          </p:txBody>
        </p: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4163550" y="6250718"/>
              <a:ext cx="287337" cy="215900"/>
              <a:chOff x="2699" y="4065"/>
              <a:chExt cx="181" cy="136"/>
            </a:xfrm>
          </p:grpSpPr>
          <p:sp>
            <p:nvSpPr>
              <p:cNvPr id="16" name="Line 17"/>
              <p:cNvSpPr>
                <a:spLocks noChangeShapeType="1"/>
              </p:cNvSpPr>
              <p:nvPr/>
            </p:nvSpPr>
            <p:spPr bwMode="auto">
              <a:xfrm>
                <a:off x="2699" y="4201"/>
                <a:ext cx="181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7" name="Group 20"/>
              <p:cNvGrpSpPr>
                <a:grpSpLocks/>
              </p:cNvGrpSpPr>
              <p:nvPr/>
            </p:nvGrpSpPr>
            <p:grpSpPr bwMode="auto">
              <a:xfrm>
                <a:off x="2699" y="4065"/>
                <a:ext cx="181" cy="136"/>
                <a:chOff x="2699" y="4065"/>
                <a:chExt cx="181" cy="136"/>
              </a:xfrm>
            </p:grpSpPr>
            <p:sp>
              <p:nvSpPr>
                <p:cNvPr id="18" name="Line 16"/>
                <p:cNvSpPr>
                  <a:spLocks noChangeShapeType="1"/>
                </p:cNvSpPr>
                <p:nvPr/>
              </p:nvSpPr>
              <p:spPr bwMode="auto">
                <a:xfrm>
                  <a:off x="2699" y="4065"/>
                  <a:ext cx="181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" name="Line 18"/>
                <p:cNvSpPr>
                  <a:spLocks noChangeShapeType="1"/>
                </p:cNvSpPr>
                <p:nvPr/>
              </p:nvSpPr>
              <p:spPr bwMode="auto">
                <a:xfrm>
                  <a:off x="2699" y="4065"/>
                  <a:ext cx="181" cy="136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0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2699" y="4065"/>
                  <a:ext cx="181" cy="136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6976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 txBox="1">
            <a:spLocks noGrp="1"/>
          </p:cNvSpPr>
          <p:nvPr/>
        </p:nvSpPr>
        <p:spPr bwMode="auto">
          <a:xfrm>
            <a:off x="8458200" y="6243638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endParaRPr lang="nn-NO" sz="1400"/>
          </a:p>
          <a:p>
            <a:pPr algn="r">
              <a:defRPr/>
            </a:pPr>
            <a:r>
              <a:rPr lang="nn-NO" sz="1400"/>
              <a:t> </a:t>
            </a:r>
          </a:p>
          <a:p>
            <a:pPr algn="r">
              <a:defRPr/>
            </a:pPr>
            <a:endParaRPr lang="nn-NO" sz="1400"/>
          </a:p>
        </p:txBody>
      </p:sp>
      <p:sp>
        <p:nvSpPr>
          <p:cNvPr id="4" name="Footer Placeholder 4"/>
          <p:cNvSpPr txBox="1">
            <a:spLocks noGrp="1"/>
          </p:cNvSpPr>
          <p:nvPr/>
        </p:nvSpPr>
        <p:spPr bwMode="auto">
          <a:xfrm>
            <a:off x="24384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nn-NO" sz="1400"/>
          </a:p>
          <a:p>
            <a:pPr>
              <a:defRPr/>
            </a:pPr>
            <a:endParaRPr lang="nn-NO" sz="1400"/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57350" y="950119"/>
            <a:ext cx="8324850" cy="5562600"/>
          </a:xfrm>
        </p:spPr>
        <p:txBody>
          <a:bodyPr/>
          <a:lstStyle/>
          <a:p>
            <a:pPr marL="0" indent="0">
              <a:buNone/>
            </a:pPr>
            <a:r>
              <a:rPr lang="en-US" altLang="nb-NO" dirty="0"/>
              <a:t>Alan Foss (“Critique of chemical process control theory”, </a:t>
            </a:r>
            <a:r>
              <a:rPr lang="en-US" altLang="nb-NO" dirty="0" err="1"/>
              <a:t>AIChE</a:t>
            </a:r>
            <a:r>
              <a:rPr lang="en-US" altLang="nb-NO" dirty="0"/>
              <a:t> Journal,1973):</a:t>
            </a:r>
          </a:p>
          <a:p>
            <a:endParaRPr lang="en-US" altLang="nb-NO" dirty="0"/>
          </a:p>
          <a:p>
            <a:pPr>
              <a:buFontTx/>
              <a:buNone/>
            </a:pPr>
            <a:r>
              <a:rPr lang="en-US" altLang="nb-NO" sz="1800" i="1" dirty="0"/>
              <a:t>The central issue to be resolved ... is the determination of </a:t>
            </a:r>
            <a:r>
              <a:rPr lang="en-US" altLang="nb-NO" sz="1800" i="1" dirty="0">
                <a:highlight>
                  <a:srgbClr val="FFFF00"/>
                </a:highlight>
              </a:rPr>
              <a:t>control system structure</a:t>
            </a:r>
            <a:r>
              <a:rPr lang="en-US" altLang="nb-NO" sz="1800" i="1" dirty="0"/>
              <a:t>. </a:t>
            </a:r>
            <a:r>
              <a:rPr lang="en-US" altLang="nb-NO" sz="1800" b="1" i="1" dirty="0">
                <a:solidFill>
                  <a:srgbClr val="FF3300"/>
                </a:solidFill>
              </a:rPr>
              <a:t>Which variables should be measured, which inputs should be manipulated and which links should be made between the two sets?</a:t>
            </a:r>
            <a:r>
              <a:rPr lang="en-US" altLang="nb-NO" sz="1800" i="1" dirty="0"/>
              <a:t> There is more than a suspicion that the work of a genius is needed here, for without it the control configuration problem will likely remain in a primitive, hazily stated and wholly unmanageable form. The gap is present indeed, but contrary to the views of many, it is the theoretician who must close it.</a:t>
            </a:r>
          </a:p>
          <a:p>
            <a:pPr>
              <a:buFontTx/>
              <a:buNone/>
            </a:pPr>
            <a:endParaRPr lang="en-US" altLang="nb-NO" dirty="0"/>
          </a:p>
        </p:txBody>
      </p:sp>
      <p:pic>
        <p:nvPicPr>
          <p:cNvPr id="2050" name="Picture 2" descr="Alan Foss">
            <a:extLst>
              <a:ext uri="{FF2B5EF4-FFF2-40B4-BE49-F238E27FC236}">
                <a16:creationId xmlns:a16="http://schemas.microsoft.com/office/drawing/2014/main" id="{0BCC2A0E-BA78-434D-92C8-E56E0B8B2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26" y="1028700"/>
            <a:ext cx="1647825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3E2BE747-6E8F-481A-B472-E213C5AC66B3}"/>
              </a:ext>
            </a:extLst>
          </p:cNvPr>
          <p:cNvSpPr txBox="1">
            <a:spLocks noChangeArrowheads="1"/>
          </p:cNvSpPr>
          <p:nvPr/>
        </p:nvSpPr>
        <p:spPr>
          <a:xfrm>
            <a:off x="530087" y="100012"/>
            <a:ext cx="10972800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nb-NO" sz="3500" b="0" dirty="0">
                <a:solidFill>
                  <a:srgbClr val="FF0000"/>
                </a:solidFill>
                <a:latin typeface="+mn-lt"/>
              </a:rPr>
              <a:t>Control structure design = Plantwide control</a:t>
            </a:r>
            <a:br>
              <a:rPr lang="en-US" altLang="nb-NO" sz="3800" dirty="0"/>
            </a:br>
            <a:endParaRPr lang="en-US" altLang="nb-NO" sz="3800" dirty="0"/>
          </a:p>
        </p:txBody>
      </p:sp>
    </p:spTree>
    <p:extLst>
      <p:ext uri="{BB962C8B-B14F-4D97-AF65-F5344CB8AC3E}">
        <p14:creationId xmlns:p14="http://schemas.microsoft.com/office/powerpoint/2010/main" val="442277132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 txBox="1">
            <a:spLocks noGrp="1"/>
          </p:cNvSpPr>
          <p:nvPr/>
        </p:nvSpPr>
        <p:spPr bwMode="auto">
          <a:xfrm>
            <a:off x="8458200" y="6243638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endParaRPr lang="nn-NO" sz="1400"/>
          </a:p>
          <a:p>
            <a:pPr algn="r">
              <a:defRPr/>
            </a:pPr>
            <a:r>
              <a:rPr lang="nn-NO" sz="1400"/>
              <a:t> </a:t>
            </a:r>
          </a:p>
          <a:p>
            <a:pPr algn="r">
              <a:defRPr/>
            </a:pPr>
            <a:endParaRPr lang="nn-NO" sz="1400"/>
          </a:p>
        </p:txBody>
      </p:sp>
      <p:sp>
        <p:nvSpPr>
          <p:cNvPr id="4" name="Footer Placeholder 4"/>
          <p:cNvSpPr txBox="1">
            <a:spLocks noGrp="1"/>
          </p:cNvSpPr>
          <p:nvPr/>
        </p:nvSpPr>
        <p:spPr bwMode="auto">
          <a:xfrm>
            <a:off x="24384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nn-NO" sz="1400"/>
          </a:p>
          <a:p>
            <a:pPr>
              <a:defRPr/>
            </a:pPr>
            <a:endParaRPr lang="nn-NO" sz="1400"/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57350" y="950119"/>
            <a:ext cx="8324850" cy="5562600"/>
          </a:xfrm>
        </p:spPr>
        <p:txBody>
          <a:bodyPr/>
          <a:lstStyle/>
          <a:p>
            <a:pPr marL="0" indent="0">
              <a:buNone/>
            </a:pPr>
            <a:r>
              <a:rPr lang="en-US" altLang="nb-NO" dirty="0"/>
              <a:t>Alan Foss (“Critique of chemical process control theory”, </a:t>
            </a:r>
            <a:r>
              <a:rPr lang="en-US" altLang="nb-NO" dirty="0" err="1"/>
              <a:t>AIChE</a:t>
            </a:r>
            <a:r>
              <a:rPr lang="en-US" altLang="nb-NO" dirty="0"/>
              <a:t> Journal,1973):</a:t>
            </a:r>
          </a:p>
          <a:p>
            <a:endParaRPr lang="en-US" altLang="nb-NO" dirty="0"/>
          </a:p>
          <a:p>
            <a:pPr>
              <a:buFontTx/>
              <a:buNone/>
            </a:pPr>
            <a:r>
              <a:rPr lang="en-US" altLang="nb-NO" sz="1800" i="1" dirty="0"/>
              <a:t>The central issue to be resolved ... is the determination of control system structure. </a:t>
            </a:r>
            <a:r>
              <a:rPr lang="en-US" altLang="nb-NO" sz="1800" b="1" i="1" dirty="0">
                <a:solidFill>
                  <a:srgbClr val="FF3300"/>
                </a:solidFill>
              </a:rPr>
              <a:t>Which variables should be measured, which inputs should be manipulated and which links should be made between the two sets?</a:t>
            </a:r>
            <a:r>
              <a:rPr lang="en-US" altLang="nb-NO" sz="1800" i="1" dirty="0"/>
              <a:t> </a:t>
            </a:r>
            <a:r>
              <a:rPr lang="en-US" altLang="nb-NO" sz="1800" i="1" dirty="0">
                <a:highlight>
                  <a:srgbClr val="FFFF00"/>
                </a:highlight>
              </a:rPr>
              <a:t>There is more than a suspicion that the work of a genius is needed here</a:t>
            </a:r>
            <a:r>
              <a:rPr lang="en-US" altLang="nb-NO" sz="1800" i="1" dirty="0"/>
              <a:t>, for without it the control configuration problem will likely remain in a primitive, hazily stated and wholly unmanageable form. The gap is present indeed, but contrary to the views of many, it is the theoretician who must close it.</a:t>
            </a:r>
          </a:p>
          <a:p>
            <a:pPr>
              <a:buFontTx/>
              <a:buNone/>
            </a:pPr>
            <a:endParaRPr lang="en-US" altLang="nb-NO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E2BE747-6E8F-481A-B472-E213C5AC66B3}"/>
              </a:ext>
            </a:extLst>
          </p:cNvPr>
          <p:cNvSpPr txBox="1">
            <a:spLocks noChangeArrowheads="1"/>
          </p:cNvSpPr>
          <p:nvPr/>
        </p:nvSpPr>
        <p:spPr>
          <a:xfrm>
            <a:off x="530087" y="100012"/>
            <a:ext cx="10972800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nb-NO" sz="3500" b="0" dirty="0">
                <a:solidFill>
                  <a:srgbClr val="FF0000"/>
                </a:solidFill>
                <a:latin typeface="+mn-lt"/>
              </a:rPr>
              <a:t>Control structure design = Plantwide control</a:t>
            </a:r>
            <a:br>
              <a:rPr lang="en-US" altLang="nb-NO" sz="3800" dirty="0"/>
            </a:br>
            <a:endParaRPr lang="en-US" altLang="nb-NO" sz="3800" dirty="0"/>
          </a:p>
        </p:txBody>
      </p:sp>
      <p:pic>
        <p:nvPicPr>
          <p:cNvPr id="7" name="Picture 2" descr="Bilderesultat for einstein">
            <a:extLst>
              <a:ext uri="{FF2B5EF4-FFF2-40B4-BE49-F238E27FC236}">
                <a16:creationId xmlns:a16="http://schemas.microsoft.com/office/drawing/2014/main" id="{34636118-35C2-42AC-9F95-0381D8996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243" y="1905137"/>
            <a:ext cx="1952625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20467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373" y="0"/>
            <a:ext cx="5313627" cy="68666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66923" y="1076265"/>
            <a:ext cx="1496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Trondheim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944100" y="1476375"/>
            <a:ext cx="600075" cy="9048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6"/>
          <a:stretch/>
        </p:blipFill>
        <p:spPr>
          <a:xfrm>
            <a:off x="842777" y="3246368"/>
            <a:ext cx="5828659" cy="319465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0682343" y="1317956"/>
            <a:ext cx="1434353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752220" y="981397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Arctic </a:t>
            </a:r>
            <a:r>
              <a:rPr lang="nb-NO" dirty="0" err="1"/>
              <a:t>circle</a:t>
            </a:r>
            <a:endParaRPr lang="nb-NO" dirty="0"/>
          </a:p>
        </p:txBody>
      </p:sp>
      <p:pic>
        <p:nvPicPr>
          <p:cNvPr id="10" name="Picture 19" descr="290px-Geirangerfjord_from_Flydalsjuvet">
            <a:extLst>
              <a:ext uri="{FF2B5EF4-FFF2-40B4-BE49-F238E27FC236}">
                <a16:creationId xmlns:a16="http://schemas.microsoft.com/office/drawing/2014/main" id="{39F552C7-221E-4A29-A2D6-05705EB17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380" y="-79583"/>
            <a:ext cx="3608508" cy="271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53988C-AE24-45D9-9015-F446932FD674}"/>
              </a:ext>
            </a:extLst>
          </p:cNvPr>
          <p:cNvSpPr txBox="1"/>
          <p:nvPr/>
        </p:nvSpPr>
        <p:spPr>
          <a:xfrm>
            <a:off x="4010693" y="2288104"/>
            <a:ext cx="1607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Geiranger fjord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E79CC2-969D-4ADB-9808-9D8E80132910}"/>
              </a:ext>
            </a:extLst>
          </p:cNvPr>
          <p:cNvSpPr txBox="1"/>
          <p:nvPr/>
        </p:nvSpPr>
        <p:spPr>
          <a:xfrm>
            <a:off x="1508603" y="6071691"/>
            <a:ext cx="119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Trondheim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772B12-C16B-4F3A-BC45-BAE07F7F6691}"/>
              </a:ext>
            </a:extLst>
          </p:cNvPr>
          <p:cNvCxnSpPr>
            <a:cxnSpLocks/>
          </p:cNvCxnSpPr>
          <p:nvPr/>
        </p:nvCxnSpPr>
        <p:spPr>
          <a:xfrm>
            <a:off x="7483354" y="2366442"/>
            <a:ext cx="2575893" cy="5268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0" descr="midnattsol">
            <a:extLst>
              <a:ext uri="{FF2B5EF4-FFF2-40B4-BE49-F238E27FC236}">
                <a16:creationId xmlns:a16="http://schemas.microsoft.com/office/drawing/2014/main" id="{8F65B9A9-F994-4181-940E-EBFC7ED91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4" y="227490"/>
            <a:ext cx="3470061" cy="271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952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 noGrp="1"/>
          </p:cNvSpPr>
          <p:nvPr/>
        </p:nvSpPr>
        <p:spPr bwMode="auto">
          <a:xfrm>
            <a:off x="8458200" y="6243638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endParaRPr lang="nn-NO" sz="1400"/>
          </a:p>
          <a:p>
            <a:pPr algn="r">
              <a:defRPr/>
            </a:pPr>
            <a:r>
              <a:rPr lang="nn-NO" sz="1400"/>
              <a:t> </a:t>
            </a:r>
          </a:p>
          <a:p>
            <a:pPr algn="r">
              <a:defRPr/>
            </a:pPr>
            <a:endParaRPr lang="nn-NO" sz="1400"/>
          </a:p>
        </p:txBody>
      </p:sp>
      <p:sp>
        <p:nvSpPr>
          <p:cNvPr id="5" name="Footer Placeholder 4"/>
          <p:cNvSpPr txBox="1">
            <a:spLocks noGrp="1"/>
          </p:cNvSpPr>
          <p:nvPr/>
        </p:nvSpPr>
        <p:spPr bwMode="auto">
          <a:xfrm>
            <a:off x="24384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nn-NO" sz="1400"/>
          </a:p>
          <a:p>
            <a:pPr>
              <a:defRPr/>
            </a:pPr>
            <a:endParaRPr lang="nn-NO" sz="1400"/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10676709" cy="1143000"/>
          </a:xfrm>
        </p:spPr>
        <p:txBody>
          <a:bodyPr/>
          <a:lstStyle/>
          <a:p>
            <a:r>
              <a:rPr lang="en-US" altLang="nb-NO" sz="3200" dirty="0"/>
              <a:t>How we design a control system for a complete chemical plant?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altLang="nb-NO"/>
              <a:t>Where do we start?</a:t>
            </a:r>
          </a:p>
          <a:p>
            <a:r>
              <a:rPr lang="en-US" altLang="nb-NO"/>
              <a:t>What should we control? and why?</a:t>
            </a:r>
          </a:p>
          <a:p>
            <a:r>
              <a:rPr lang="en-US" altLang="nb-NO"/>
              <a:t>etc.</a:t>
            </a:r>
          </a:p>
          <a:p>
            <a:r>
              <a:rPr lang="en-US" altLang="nb-NO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06549517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F31F23E9-13B2-4173-9508-D63CA2EF80B0}"/>
              </a:ext>
            </a:extLst>
          </p:cNvPr>
          <p:cNvSpPr txBox="1"/>
          <p:nvPr/>
        </p:nvSpPr>
        <p:spPr>
          <a:xfrm>
            <a:off x="6055073" y="5050317"/>
            <a:ext cx="6463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CV2s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C4E2E-17F9-4FD6-ACDE-8FAA6E281F67}"/>
              </a:ext>
            </a:extLst>
          </p:cNvPr>
          <p:cNvSpPr txBox="1"/>
          <p:nvPr/>
        </p:nvSpPr>
        <p:spPr>
          <a:xfrm>
            <a:off x="6019092" y="3986848"/>
            <a:ext cx="6463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CV1s</a:t>
            </a:r>
          </a:p>
        </p:txBody>
      </p:sp>
      <p:sp>
        <p:nvSpPr>
          <p:cNvPr id="5" name="Rektangel 2"/>
          <p:cNvSpPr/>
          <p:nvPr/>
        </p:nvSpPr>
        <p:spPr>
          <a:xfrm>
            <a:off x="0" y="521433"/>
            <a:ext cx="12192000" cy="954107"/>
          </a:xfrm>
          <a:prstGeom prst="rect">
            <a:avLst/>
          </a:prstGeom>
          <a:solidFill>
            <a:schemeClr val="bg2"/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b="0" i="0"/>
            </a:pPr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Process control: Hierarchical decision system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806227" y="1653599"/>
            <a:ext cx="8912672" cy="5052616"/>
            <a:chOff x="952384" y="1589453"/>
            <a:chExt cx="8912672" cy="5052616"/>
          </a:xfrm>
        </p:grpSpPr>
        <p:grpSp>
          <p:nvGrpSpPr>
            <p:cNvPr id="22" name="Group 21"/>
            <p:cNvGrpSpPr/>
            <p:nvPr/>
          </p:nvGrpSpPr>
          <p:grpSpPr>
            <a:xfrm>
              <a:off x="3276852" y="1589453"/>
              <a:ext cx="6588204" cy="5052616"/>
              <a:chOff x="2059671" y="1602914"/>
              <a:chExt cx="6588204" cy="5052616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9671" y="1602914"/>
                <a:ext cx="2532490" cy="4603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5148263" y="1671451"/>
                <a:ext cx="1019766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Manager</a:t>
                </a:r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5148263" y="2442376"/>
                <a:ext cx="176170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Process engineer</a:t>
                </a:r>
              </a:p>
            </p:txBody>
          </p:sp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>
                <a:off x="5148263" y="3352675"/>
                <a:ext cx="3499612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Operator/</a:t>
                </a:r>
                <a:r>
                  <a:rPr lang="en-US" altLang="nb-NO" sz="1800" dirty="0">
                    <a:solidFill>
                      <a:srgbClr val="FF0000"/>
                    </a:solidFill>
                    <a:latin typeface="Calibri Light" panose="020F0302020204030204" pitchFamily="34" charset="0"/>
                  </a:rPr>
                  <a:t>RTO (usually steady-state)</a:t>
                </a:r>
              </a:p>
            </p:txBody>
          </p:sp>
          <p:sp>
            <p:nvSpPr>
              <p:cNvPr id="12" name="Text Box 11"/>
              <p:cNvSpPr txBox="1">
                <a:spLocks noChangeArrowheads="1"/>
              </p:cNvSpPr>
              <p:nvPr/>
            </p:nvSpPr>
            <p:spPr bwMode="auto">
              <a:xfrm>
                <a:off x="5148263" y="4349635"/>
                <a:ext cx="2480103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b="1" dirty="0">
                    <a:latin typeface="Calibri Light" panose="020F0302020204030204" pitchFamily="34" charset="0"/>
                  </a:rPr>
                  <a:t>Supervisory control layer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”</a:t>
                </a:r>
                <a:r>
                  <a:rPr lang="en-US" altLang="nb-NO" sz="1800" dirty="0">
                    <a:solidFill>
                      <a:srgbClr val="FF0000"/>
                    </a:solidFill>
                    <a:latin typeface="Calibri Light" panose="020F0302020204030204" pitchFamily="34" charset="0"/>
                  </a:rPr>
                  <a:t>Advanced control”/MPC</a:t>
                </a:r>
              </a:p>
            </p:txBody>
          </p:sp>
          <p:sp>
            <p:nvSpPr>
              <p:cNvPr id="13" name="Text Box 12"/>
              <p:cNvSpPr txBox="1">
                <a:spLocks noChangeArrowheads="1"/>
              </p:cNvSpPr>
              <p:nvPr/>
            </p:nvSpPr>
            <p:spPr bwMode="auto">
              <a:xfrm>
                <a:off x="5142492" y="5329180"/>
                <a:ext cx="3049168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Regulatory (basic) control layer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solidFill>
                      <a:srgbClr val="FF0000"/>
                    </a:solidFill>
                    <a:latin typeface="Calibri Light" panose="020F0302020204030204" pitchFamily="34" charset="0"/>
                  </a:rPr>
                  <a:t>PID-control</a:t>
                </a:r>
              </a:p>
            </p:txBody>
          </p:sp>
          <p:sp>
            <p:nvSpPr>
              <p:cNvPr id="14" name="Line 15"/>
              <p:cNvSpPr>
                <a:spLocks noChangeShapeType="1"/>
              </p:cNvSpPr>
              <p:nvPr/>
            </p:nvSpPr>
            <p:spPr bwMode="auto">
              <a:xfrm>
                <a:off x="4307218" y="6034818"/>
                <a:ext cx="0" cy="620712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5" name="Group 21"/>
              <p:cNvGrpSpPr>
                <a:grpSpLocks/>
              </p:cNvGrpSpPr>
              <p:nvPr/>
            </p:nvGrpSpPr>
            <p:grpSpPr bwMode="auto">
              <a:xfrm>
                <a:off x="4163550" y="6250718"/>
                <a:ext cx="287337" cy="215900"/>
                <a:chOff x="2699" y="4065"/>
                <a:chExt cx="181" cy="136"/>
              </a:xfrm>
            </p:grpSpPr>
            <p:sp>
              <p:nvSpPr>
                <p:cNvPr id="16" name="Line 17"/>
                <p:cNvSpPr>
                  <a:spLocks noChangeShapeType="1"/>
                </p:cNvSpPr>
                <p:nvPr/>
              </p:nvSpPr>
              <p:spPr bwMode="auto">
                <a:xfrm>
                  <a:off x="2699" y="4201"/>
                  <a:ext cx="181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7" name="Group 20"/>
                <p:cNvGrpSpPr>
                  <a:grpSpLocks/>
                </p:cNvGrpSpPr>
                <p:nvPr/>
              </p:nvGrpSpPr>
              <p:grpSpPr bwMode="auto">
                <a:xfrm>
                  <a:off x="2699" y="4065"/>
                  <a:ext cx="181" cy="136"/>
                  <a:chOff x="2699" y="4065"/>
                  <a:chExt cx="181" cy="136"/>
                </a:xfrm>
              </p:grpSpPr>
              <p:sp>
                <p:nvSpPr>
                  <p:cNvPr id="18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2699" y="4065"/>
                    <a:ext cx="181" cy="0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9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699" y="4065"/>
                    <a:ext cx="181" cy="136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0" name="Line 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99" y="4065"/>
                    <a:ext cx="181" cy="136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21" name="Text Box 23"/>
              <p:cNvSpPr txBox="1">
                <a:spLocks noChangeArrowheads="1"/>
              </p:cNvSpPr>
              <p:nvPr/>
            </p:nvSpPr>
            <p:spPr bwMode="auto">
              <a:xfrm>
                <a:off x="4630380" y="5985593"/>
                <a:ext cx="1600887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solidFill>
                      <a:srgbClr val="FF0000"/>
                    </a:solidFill>
                    <a:latin typeface="Calibri Light" panose="020F0302020204030204" pitchFamily="34" charset="0"/>
                  </a:rPr>
                  <a:t>u (MV) = valves</a:t>
                </a: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954450" y="3339770"/>
              <a:ext cx="18543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nb-NO" dirty="0">
                  <a:latin typeface="Calibri Light" panose="020F0302020204030204" pitchFamily="34" charset="0"/>
                </a:rPr>
                <a:t>min J (economics</a:t>
              </a:r>
              <a:r>
                <a:rPr lang="en-US" altLang="nb-NO" dirty="0"/>
                <a:t>)</a:t>
              </a:r>
            </a:p>
            <a:p>
              <a:pPr>
                <a:spcBef>
                  <a:spcPct val="0"/>
                </a:spcBef>
              </a:pPr>
              <a:r>
                <a:rPr lang="en-US" altLang="nb-NO" baseline="-25000" dirty="0">
                  <a:solidFill>
                    <a:srgbClr val="FF0000"/>
                  </a:solidFill>
                </a:rPr>
                <a:t>hour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4450" y="4228730"/>
              <a:ext cx="2230098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nb-NO" dirty="0">
                  <a:latin typeface="Calibri Light" panose="020F0302020204030204" pitchFamily="34" charset="0"/>
                </a:rPr>
                <a:t>Setpoint control </a:t>
              </a:r>
            </a:p>
            <a:p>
              <a:pPr>
                <a:spcBef>
                  <a:spcPct val="0"/>
                </a:spcBef>
              </a:pPr>
              <a:r>
                <a:rPr lang="en-US" altLang="nb-NO" sz="1400" dirty="0">
                  <a:latin typeface="Calibri Light" panose="020F0302020204030204" pitchFamily="34" charset="0"/>
                </a:rPr>
                <a:t>(+ look after other variables)</a:t>
              </a:r>
            </a:p>
            <a:p>
              <a:pPr>
                <a:spcBef>
                  <a:spcPct val="0"/>
                </a:spcBef>
              </a:pPr>
              <a:r>
                <a:rPr lang="en-US" altLang="nb-NO" sz="16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J</a:t>
              </a:r>
              <a:r>
                <a:rPr lang="en-US" altLang="nb-NO" sz="1600" baseline="-250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c</a:t>
              </a:r>
              <a:r>
                <a:rPr lang="en-US" altLang="nb-NO" sz="1600" baseline="-250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 </a:t>
              </a: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= (y-</a:t>
              </a:r>
              <a:r>
                <a:rPr lang="en-US" altLang="nb-NO" sz="16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y</a:t>
              </a:r>
              <a:r>
                <a:rPr lang="en-US" altLang="nb-NO" sz="1600" baseline="-250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s</a:t>
              </a: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)</a:t>
              </a:r>
              <a:r>
                <a:rPr lang="en-US" altLang="nb-NO" sz="1600" baseline="300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2 </a:t>
              </a: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+</a:t>
              </a:r>
              <a:r>
                <a:rPr lang="en-US" altLang="nb-NO" sz="1600" baseline="-250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  </a:t>
              </a:r>
              <a:r>
                <a:rPr lang="el-GR" sz="1600" dirty="0"/>
                <a:t>Δ</a:t>
              </a:r>
              <a:r>
                <a:rPr lang="nb-NO" sz="1600" dirty="0"/>
                <a:t>u</a:t>
              </a:r>
              <a:r>
                <a:rPr lang="nb-NO" sz="1600" baseline="30000" dirty="0"/>
                <a:t>2</a:t>
              </a:r>
              <a:endParaRPr lang="en-US" altLang="nb-NO" sz="1600" baseline="30000" dirty="0">
                <a:solidFill>
                  <a:srgbClr val="FF0000"/>
                </a:solidFill>
                <a:latin typeface="Calibri Light" panose="020F030202020403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minute</a:t>
              </a:r>
            </a:p>
          </p:txBody>
        </p:sp>
        <p:sp>
          <p:nvSpPr>
            <p:cNvPr id="25" name="Text Box 12"/>
            <p:cNvSpPr txBox="1">
              <a:spLocks noChangeArrowheads="1"/>
            </p:cNvSpPr>
            <p:nvPr/>
          </p:nvSpPr>
          <p:spPr bwMode="auto">
            <a:xfrm>
              <a:off x="952384" y="5411418"/>
              <a:ext cx="2218700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b-NO" sz="1800" dirty="0">
                  <a:latin typeface="Calibri Light" panose="020F0302020204030204" pitchFamily="34" charset="0"/>
                </a:rPr>
                <a:t>Stabilize + avoid drift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Gain margin…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second</a:t>
              </a:r>
              <a:r>
                <a:rPr lang="en-US" altLang="nb-NO" sz="1600" dirty="0">
                  <a:latin typeface="Calibri Light" panose="020F0302020204030204" pitchFamily="34" charset="0"/>
                </a:rPr>
                <a:t>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2CB3731-E5F0-4517-9C68-66973BFAEAD9}"/>
              </a:ext>
            </a:extLst>
          </p:cNvPr>
          <p:cNvSpPr txBox="1"/>
          <p:nvPr/>
        </p:nvSpPr>
        <p:spPr>
          <a:xfrm>
            <a:off x="133859" y="6410521"/>
            <a:ext cx="385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FF00"/>
                </a:solidFill>
              </a:rPr>
              <a:t>CV = </a:t>
            </a:r>
            <a:r>
              <a:rPr lang="nb-NO" dirty="0" err="1">
                <a:solidFill>
                  <a:srgbClr val="FFFF00"/>
                </a:solidFill>
              </a:rPr>
              <a:t>controlled</a:t>
            </a:r>
            <a:r>
              <a:rPr lang="nb-NO" dirty="0">
                <a:solidFill>
                  <a:srgbClr val="FFFF00"/>
                </a:solidFill>
              </a:rPr>
              <a:t> variable (</a:t>
            </a:r>
            <a:r>
              <a:rPr lang="nb-NO" dirty="0" err="1">
                <a:solidFill>
                  <a:srgbClr val="FFFF00"/>
                </a:solidFill>
              </a:rPr>
              <a:t>with</a:t>
            </a:r>
            <a:r>
              <a:rPr lang="nb-NO" dirty="0">
                <a:solidFill>
                  <a:srgbClr val="FFFF00"/>
                </a:solidFill>
              </a:rPr>
              <a:t> setpoint)</a:t>
            </a:r>
          </a:p>
        </p:txBody>
      </p:sp>
    </p:spTree>
    <p:extLst>
      <p:ext uri="{BB962C8B-B14F-4D97-AF65-F5344CB8AC3E}">
        <p14:creationId xmlns:p14="http://schemas.microsoft.com/office/powerpoint/2010/main" val="399661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2"/>
          <p:cNvSpPr/>
          <p:nvPr/>
        </p:nvSpPr>
        <p:spPr>
          <a:xfrm>
            <a:off x="0" y="521433"/>
            <a:ext cx="12192000" cy="954107"/>
          </a:xfrm>
          <a:prstGeom prst="rect">
            <a:avLst/>
          </a:prstGeom>
          <a:solidFill>
            <a:schemeClr val="bg2"/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b="0" i="0"/>
            </a:pPr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Process control: Hierarchical decision system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808293" y="1576144"/>
            <a:ext cx="7174761" cy="5042024"/>
            <a:chOff x="952384" y="1600045"/>
            <a:chExt cx="7174761" cy="5042024"/>
          </a:xfrm>
        </p:grpSpPr>
        <p:grpSp>
          <p:nvGrpSpPr>
            <p:cNvPr id="22" name="Group 21"/>
            <p:cNvGrpSpPr/>
            <p:nvPr/>
          </p:nvGrpSpPr>
          <p:grpSpPr>
            <a:xfrm>
              <a:off x="3285267" y="1600045"/>
              <a:ext cx="4841878" cy="5042024"/>
              <a:chOff x="2068086" y="1613506"/>
              <a:chExt cx="4841878" cy="5042024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8086" y="1613506"/>
                <a:ext cx="2532490" cy="4603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5148263" y="1671451"/>
                <a:ext cx="1019766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Manager</a:t>
                </a:r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5148263" y="2442376"/>
                <a:ext cx="176170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Process engineer</a:t>
                </a:r>
              </a:p>
            </p:txBody>
          </p:sp>
          <p:sp>
            <p:nvSpPr>
              <p:cNvPr id="14" name="Line 15"/>
              <p:cNvSpPr>
                <a:spLocks noChangeShapeType="1"/>
              </p:cNvSpPr>
              <p:nvPr/>
            </p:nvSpPr>
            <p:spPr bwMode="auto">
              <a:xfrm>
                <a:off x="4307218" y="6034818"/>
                <a:ext cx="0" cy="620712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5" name="Group 21"/>
              <p:cNvGrpSpPr>
                <a:grpSpLocks/>
              </p:cNvGrpSpPr>
              <p:nvPr/>
            </p:nvGrpSpPr>
            <p:grpSpPr bwMode="auto">
              <a:xfrm>
                <a:off x="4163550" y="6250718"/>
                <a:ext cx="287337" cy="215900"/>
                <a:chOff x="2699" y="4065"/>
                <a:chExt cx="181" cy="136"/>
              </a:xfrm>
            </p:grpSpPr>
            <p:sp>
              <p:nvSpPr>
                <p:cNvPr id="16" name="Line 17"/>
                <p:cNvSpPr>
                  <a:spLocks noChangeShapeType="1"/>
                </p:cNvSpPr>
                <p:nvPr/>
              </p:nvSpPr>
              <p:spPr bwMode="auto">
                <a:xfrm>
                  <a:off x="2699" y="4201"/>
                  <a:ext cx="181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7" name="Group 20"/>
                <p:cNvGrpSpPr>
                  <a:grpSpLocks/>
                </p:cNvGrpSpPr>
                <p:nvPr/>
              </p:nvGrpSpPr>
              <p:grpSpPr bwMode="auto">
                <a:xfrm>
                  <a:off x="2699" y="4065"/>
                  <a:ext cx="181" cy="136"/>
                  <a:chOff x="2699" y="4065"/>
                  <a:chExt cx="181" cy="136"/>
                </a:xfrm>
              </p:grpSpPr>
              <p:sp>
                <p:nvSpPr>
                  <p:cNvPr id="18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2699" y="4065"/>
                    <a:ext cx="181" cy="0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9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699" y="4065"/>
                    <a:ext cx="181" cy="136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0" name="Line 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99" y="4065"/>
                    <a:ext cx="181" cy="136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</p:grpSp>
        <p:sp>
          <p:nvSpPr>
            <p:cNvPr id="23" name="Rectangle 22"/>
            <p:cNvSpPr/>
            <p:nvPr/>
          </p:nvSpPr>
          <p:spPr>
            <a:xfrm>
              <a:off x="954450" y="3339770"/>
              <a:ext cx="18543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nb-NO" dirty="0">
                  <a:latin typeface="Calibri Light" panose="020F0302020204030204" pitchFamily="34" charset="0"/>
                </a:rPr>
                <a:t>min J (economics</a:t>
              </a:r>
              <a:r>
                <a:rPr lang="en-US" altLang="nb-NO" dirty="0"/>
                <a:t>)</a:t>
              </a:r>
            </a:p>
            <a:p>
              <a:pPr>
                <a:spcBef>
                  <a:spcPct val="0"/>
                </a:spcBef>
              </a:pPr>
              <a:r>
                <a:rPr lang="en-US" altLang="nb-NO" baseline="-25000" dirty="0">
                  <a:solidFill>
                    <a:srgbClr val="FF0000"/>
                  </a:solidFill>
                </a:rPr>
                <a:t>hour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4450" y="4228730"/>
              <a:ext cx="2224840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nb-NO" dirty="0">
                  <a:latin typeface="Calibri Light" panose="020F0302020204030204" pitchFamily="34" charset="0"/>
                </a:rPr>
                <a:t>Setpoint control </a:t>
              </a:r>
            </a:p>
            <a:p>
              <a:pPr>
                <a:spcBef>
                  <a:spcPct val="0"/>
                </a:spcBef>
              </a:pPr>
              <a:r>
                <a:rPr lang="en-US" altLang="nb-NO" sz="1400" dirty="0">
                  <a:latin typeface="Calibri Light" panose="020F0302020204030204" pitchFamily="34" charset="0"/>
                </a:rPr>
                <a:t>(+ look after other variables)</a:t>
              </a:r>
            </a:p>
            <a:p>
              <a:pPr>
                <a:spcBef>
                  <a:spcPct val="0"/>
                </a:spcBef>
              </a:pPr>
              <a:r>
                <a:rPr lang="en-US" altLang="nb-NO" sz="16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J</a:t>
              </a:r>
              <a:r>
                <a:rPr lang="en-US" altLang="nb-NO" sz="1600" baseline="-250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c</a:t>
              </a:r>
              <a:r>
                <a:rPr lang="en-US" altLang="nb-NO" sz="1600" baseline="-250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 </a:t>
              </a: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= (y-</a:t>
              </a:r>
              <a:r>
                <a:rPr lang="en-US" altLang="nb-NO" sz="16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y</a:t>
              </a:r>
              <a:r>
                <a:rPr lang="en-US" altLang="nb-NO" sz="1600" baseline="-25000" dirty="0" err="1">
                  <a:solidFill>
                    <a:srgbClr val="FF0000"/>
                  </a:solidFill>
                  <a:latin typeface="Calibri Light" panose="020F0302020204030204" pitchFamily="34" charset="0"/>
                </a:rPr>
                <a:t>s</a:t>
              </a: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)</a:t>
              </a:r>
              <a:r>
                <a:rPr lang="en-US" altLang="nb-NO" sz="1600" baseline="300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2 </a:t>
              </a: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+</a:t>
              </a:r>
              <a:r>
                <a:rPr lang="en-US" altLang="nb-NO" sz="1600" baseline="-250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  </a:t>
              </a:r>
              <a:r>
                <a:rPr lang="el-GR" sz="1600" dirty="0"/>
                <a:t>Δ</a:t>
              </a:r>
              <a:r>
                <a:rPr lang="nb-NO" sz="1600" dirty="0"/>
                <a:t>u</a:t>
              </a:r>
              <a:r>
                <a:rPr lang="nb-NO" sz="1600" baseline="30000" dirty="0"/>
                <a:t>2</a:t>
              </a:r>
              <a:endParaRPr lang="en-US" altLang="nb-NO" sz="1600" baseline="30000" dirty="0">
                <a:solidFill>
                  <a:srgbClr val="FF0000"/>
                </a:solidFill>
                <a:latin typeface="Calibri Light" panose="020F030202020403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minute </a:t>
              </a:r>
            </a:p>
          </p:txBody>
        </p:sp>
        <p:sp>
          <p:nvSpPr>
            <p:cNvPr id="25" name="Text Box 12"/>
            <p:cNvSpPr txBox="1">
              <a:spLocks noChangeArrowheads="1"/>
            </p:cNvSpPr>
            <p:nvPr/>
          </p:nvSpPr>
          <p:spPr bwMode="auto">
            <a:xfrm>
              <a:off x="952384" y="5315719"/>
              <a:ext cx="2218700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b-NO" sz="1800" dirty="0">
                  <a:latin typeface="Calibri Light" panose="020F0302020204030204" pitchFamily="34" charset="0"/>
                </a:rPr>
                <a:t>Stabilize + avoid drift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Gain margin…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second</a:t>
              </a:r>
              <a:r>
                <a:rPr lang="en-US" altLang="nb-NO" sz="1600" dirty="0">
                  <a:latin typeface="Calibri Light" panose="020F0302020204030204" pitchFamily="34" charset="0"/>
                </a:rPr>
                <a:t> 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EF2D98E-73CF-4E7B-BAF2-E62134D44C6A}"/>
              </a:ext>
            </a:extLst>
          </p:cNvPr>
          <p:cNvSpPr/>
          <p:nvPr/>
        </p:nvSpPr>
        <p:spPr>
          <a:xfrm>
            <a:off x="4141176" y="3124200"/>
            <a:ext cx="2744533" cy="30365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4764B0-D956-47B1-9339-D0F799E07A76}"/>
              </a:ext>
            </a:extLst>
          </p:cNvPr>
          <p:cNvSpPr txBox="1"/>
          <p:nvPr/>
        </p:nvSpPr>
        <p:spPr>
          <a:xfrm>
            <a:off x="4629901" y="3594703"/>
            <a:ext cx="20437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Economic</a:t>
            </a:r>
            <a:r>
              <a:rPr lang="nb-NO" sz="2400" dirty="0"/>
              <a:t> MPC</a:t>
            </a:r>
          </a:p>
          <a:p>
            <a:r>
              <a:rPr lang="nb-NO" sz="2400" dirty="0"/>
              <a:t>(</a:t>
            </a:r>
            <a:r>
              <a:rPr lang="nb-NO" sz="2400" b="1" dirty="0">
                <a:solidFill>
                  <a:srgbClr val="FF0000"/>
                </a:solidFill>
              </a:rPr>
              <a:t>E</a:t>
            </a:r>
            <a:r>
              <a:rPr lang="nb-NO" sz="2400" dirty="0"/>
              <a:t>MPC)</a:t>
            </a:r>
          </a:p>
          <a:p>
            <a:r>
              <a:rPr lang="nb-NO" sz="2400" dirty="0"/>
              <a:t>          or</a:t>
            </a:r>
          </a:p>
          <a:p>
            <a:r>
              <a:rPr lang="nb-NO" sz="2400" dirty="0" err="1"/>
              <a:t>Dynamic</a:t>
            </a:r>
            <a:r>
              <a:rPr lang="nb-NO" sz="2400" dirty="0"/>
              <a:t> RTO</a:t>
            </a:r>
          </a:p>
          <a:p>
            <a:endParaRPr lang="nb-NO" sz="2400" dirty="0"/>
          </a:p>
          <a:p>
            <a:r>
              <a:rPr lang="nb-NO" sz="2400" dirty="0"/>
              <a:t>J = </a:t>
            </a:r>
            <a:r>
              <a:rPr lang="nb-NO" sz="2400" dirty="0" err="1"/>
              <a:t>J</a:t>
            </a:r>
            <a:r>
              <a:rPr lang="nb-NO" sz="2400" baseline="-25000" dirty="0" err="1"/>
              <a:t>econ</a:t>
            </a:r>
            <a:r>
              <a:rPr lang="nb-NO" sz="2400" dirty="0"/>
              <a:t> + </a:t>
            </a:r>
            <a:r>
              <a:rPr lang="el-GR" sz="2400" dirty="0"/>
              <a:t>Δ</a:t>
            </a:r>
            <a:r>
              <a:rPr lang="nb-NO" sz="2400" dirty="0"/>
              <a:t>u</a:t>
            </a:r>
            <a:r>
              <a:rPr lang="nb-NO" sz="2400" baseline="30000" dirty="0"/>
              <a:t>2</a:t>
            </a:r>
          </a:p>
        </p:txBody>
      </p:sp>
      <p:sp>
        <p:nvSpPr>
          <p:cNvPr id="27" name="Text Box 23">
            <a:extLst>
              <a:ext uri="{FF2B5EF4-FFF2-40B4-BE49-F238E27FC236}">
                <a16:creationId xmlns:a16="http://schemas.microsoft.com/office/drawing/2014/main" id="{C08A0A2F-6127-4722-B87D-C7D9C54B9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287" y="6047384"/>
            <a:ext cx="16008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b-NO" sz="1800" dirty="0">
                <a:solidFill>
                  <a:srgbClr val="FF0000"/>
                </a:solidFill>
                <a:latin typeface="Calibri Light" panose="020F0302020204030204" pitchFamily="34" charset="0"/>
              </a:rPr>
              <a:t>u (MV) = valves</a:t>
            </a:r>
          </a:p>
        </p:txBody>
      </p:sp>
    </p:spTree>
    <p:extLst>
      <p:ext uri="{BB962C8B-B14F-4D97-AF65-F5344CB8AC3E}">
        <p14:creationId xmlns:p14="http://schemas.microsoft.com/office/powerpoint/2010/main" val="4178672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2"/>
          <p:cNvSpPr/>
          <p:nvPr/>
        </p:nvSpPr>
        <p:spPr>
          <a:xfrm>
            <a:off x="0" y="521433"/>
            <a:ext cx="12192000" cy="954107"/>
          </a:xfrm>
          <a:prstGeom prst="rect">
            <a:avLst/>
          </a:prstGeom>
          <a:solidFill>
            <a:schemeClr val="bg2"/>
          </a:solidFill>
          <a:ln w="12700" cap="flat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b="0" i="0"/>
            </a:pPr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Process control: Hierarchical decision system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808293" y="1576144"/>
            <a:ext cx="7174761" cy="5042024"/>
            <a:chOff x="952384" y="1600045"/>
            <a:chExt cx="7174761" cy="5042024"/>
          </a:xfrm>
        </p:grpSpPr>
        <p:grpSp>
          <p:nvGrpSpPr>
            <p:cNvPr id="22" name="Group 21"/>
            <p:cNvGrpSpPr/>
            <p:nvPr/>
          </p:nvGrpSpPr>
          <p:grpSpPr>
            <a:xfrm>
              <a:off x="3285267" y="1600045"/>
              <a:ext cx="4841878" cy="5042024"/>
              <a:chOff x="2068086" y="1613506"/>
              <a:chExt cx="4841878" cy="5042024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8086" y="1613506"/>
                <a:ext cx="2532490" cy="4603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5148263" y="1671451"/>
                <a:ext cx="1019766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Manager</a:t>
                </a:r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5148263" y="2442376"/>
                <a:ext cx="176170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nb-NO" sz="1800" dirty="0">
                    <a:latin typeface="Calibri Light" panose="020F0302020204030204" pitchFamily="34" charset="0"/>
                  </a:rPr>
                  <a:t>Process engineer</a:t>
                </a:r>
              </a:p>
            </p:txBody>
          </p:sp>
          <p:sp>
            <p:nvSpPr>
              <p:cNvPr id="14" name="Line 15"/>
              <p:cNvSpPr>
                <a:spLocks noChangeShapeType="1"/>
              </p:cNvSpPr>
              <p:nvPr/>
            </p:nvSpPr>
            <p:spPr bwMode="auto">
              <a:xfrm>
                <a:off x="4307218" y="6034818"/>
                <a:ext cx="0" cy="620712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5" name="Group 21"/>
              <p:cNvGrpSpPr>
                <a:grpSpLocks/>
              </p:cNvGrpSpPr>
              <p:nvPr/>
            </p:nvGrpSpPr>
            <p:grpSpPr bwMode="auto">
              <a:xfrm>
                <a:off x="4163550" y="6250718"/>
                <a:ext cx="287337" cy="215900"/>
                <a:chOff x="2699" y="4065"/>
                <a:chExt cx="181" cy="136"/>
              </a:xfrm>
            </p:grpSpPr>
            <p:sp>
              <p:nvSpPr>
                <p:cNvPr id="16" name="Line 17"/>
                <p:cNvSpPr>
                  <a:spLocks noChangeShapeType="1"/>
                </p:cNvSpPr>
                <p:nvPr/>
              </p:nvSpPr>
              <p:spPr bwMode="auto">
                <a:xfrm>
                  <a:off x="2699" y="4201"/>
                  <a:ext cx="181" cy="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7" name="Group 20"/>
                <p:cNvGrpSpPr>
                  <a:grpSpLocks/>
                </p:cNvGrpSpPr>
                <p:nvPr/>
              </p:nvGrpSpPr>
              <p:grpSpPr bwMode="auto">
                <a:xfrm>
                  <a:off x="2699" y="4065"/>
                  <a:ext cx="181" cy="136"/>
                  <a:chOff x="2699" y="4065"/>
                  <a:chExt cx="181" cy="136"/>
                </a:xfrm>
              </p:grpSpPr>
              <p:sp>
                <p:nvSpPr>
                  <p:cNvPr id="18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2699" y="4065"/>
                    <a:ext cx="181" cy="0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9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699" y="4065"/>
                    <a:ext cx="181" cy="136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0" name="Line 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699" y="4065"/>
                    <a:ext cx="181" cy="136"/>
                  </a:xfrm>
                  <a:prstGeom prst="line">
                    <a:avLst/>
                  </a:prstGeom>
                  <a:ln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</p:grpSp>
        <p:sp>
          <p:nvSpPr>
            <p:cNvPr id="23" name="Rectangle 22"/>
            <p:cNvSpPr/>
            <p:nvPr/>
          </p:nvSpPr>
          <p:spPr>
            <a:xfrm>
              <a:off x="954450" y="3339770"/>
              <a:ext cx="18543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nb-NO" dirty="0">
                  <a:latin typeface="Calibri Light" panose="020F0302020204030204" pitchFamily="34" charset="0"/>
                </a:rPr>
                <a:t>min J (economics</a:t>
              </a:r>
              <a:r>
                <a:rPr lang="en-US" altLang="nb-NO" dirty="0"/>
                <a:t>)</a:t>
              </a:r>
            </a:p>
            <a:p>
              <a:pPr>
                <a:spcBef>
                  <a:spcPct val="0"/>
                </a:spcBef>
              </a:pPr>
              <a:r>
                <a:rPr lang="en-US" altLang="nb-NO" baseline="-25000" dirty="0">
                  <a:solidFill>
                    <a:srgbClr val="FF0000"/>
                  </a:solidFill>
                </a:rPr>
                <a:t>hour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4450" y="4228730"/>
              <a:ext cx="222484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nb-NO" dirty="0">
                  <a:latin typeface="Calibri Light" panose="020F0302020204030204" pitchFamily="34" charset="0"/>
                </a:rPr>
                <a:t>Setpoint control </a:t>
              </a:r>
            </a:p>
            <a:p>
              <a:pPr>
                <a:spcBef>
                  <a:spcPct val="0"/>
                </a:spcBef>
              </a:pPr>
              <a:r>
                <a:rPr lang="en-US" altLang="nb-NO" sz="1400" dirty="0">
                  <a:latin typeface="Calibri Light" panose="020F0302020204030204" pitchFamily="34" charset="0"/>
                </a:rPr>
                <a:t>(+ look after other variables)</a:t>
              </a:r>
            </a:p>
            <a:p>
              <a:pPr>
                <a:spcBef>
                  <a:spcPct val="0"/>
                </a:spcBef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minute</a:t>
              </a:r>
            </a:p>
          </p:txBody>
        </p:sp>
        <p:sp>
          <p:nvSpPr>
            <p:cNvPr id="25" name="Text Box 12"/>
            <p:cNvSpPr txBox="1">
              <a:spLocks noChangeArrowheads="1"/>
            </p:cNvSpPr>
            <p:nvPr/>
          </p:nvSpPr>
          <p:spPr bwMode="auto">
            <a:xfrm>
              <a:off x="952384" y="5315719"/>
              <a:ext cx="22187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b-NO" sz="1800" dirty="0">
                  <a:latin typeface="Calibri Light" panose="020F0302020204030204" pitchFamily="34" charset="0"/>
                </a:rPr>
                <a:t>Stabilize + avoid drift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nb-NO" sz="1600" dirty="0">
                  <a:solidFill>
                    <a:srgbClr val="FF0000"/>
                  </a:solidFill>
                  <a:latin typeface="Calibri Light" panose="020F0302020204030204" pitchFamily="34" charset="0"/>
                </a:rPr>
                <a:t>second</a:t>
              </a:r>
              <a:r>
                <a:rPr lang="en-US" altLang="nb-NO" sz="1600" dirty="0">
                  <a:latin typeface="Calibri Light" panose="020F0302020204030204" pitchFamily="34" charset="0"/>
                </a:rPr>
                <a:t> 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EF2D98E-73CF-4E7B-BAF2-E62134D44C6A}"/>
              </a:ext>
            </a:extLst>
          </p:cNvPr>
          <p:cNvSpPr/>
          <p:nvPr/>
        </p:nvSpPr>
        <p:spPr>
          <a:xfrm>
            <a:off x="4141176" y="3124201"/>
            <a:ext cx="2744533" cy="2286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4764B0-D956-47B1-9339-D0F799E07A76}"/>
              </a:ext>
            </a:extLst>
          </p:cNvPr>
          <p:cNvSpPr txBox="1"/>
          <p:nvPr/>
        </p:nvSpPr>
        <p:spPr>
          <a:xfrm>
            <a:off x="4629901" y="3594703"/>
            <a:ext cx="20437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/>
              <a:t>Economic</a:t>
            </a:r>
            <a:r>
              <a:rPr lang="nb-NO" sz="2400" dirty="0"/>
              <a:t> MPC</a:t>
            </a:r>
          </a:p>
          <a:p>
            <a:r>
              <a:rPr lang="nb-NO" sz="2400" dirty="0"/>
              <a:t>(</a:t>
            </a:r>
            <a:r>
              <a:rPr lang="nb-NO" sz="2400" b="1" dirty="0">
                <a:solidFill>
                  <a:srgbClr val="FF0000"/>
                </a:solidFill>
              </a:rPr>
              <a:t>E</a:t>
            </a:r>
            <a:r>
              <a:rPr lang="nb-NO" sz="2400" dirty="0"/>
              <a:t>MPC)</a:t>
            </a:r>
          </a:p>
          <a:p>
            <a:r>
              <a:rPr lang="nb-NO" sz="2400" dirty="0"/>
              <a:t>          or</a:t>
            </a:r>
          </a:p>
          <a:p>
            <a:r>
              <a:rPr lang="nb-NO" sz="2400" dirty="0" err="1"/>
              <a:t>Dynamic</a:t>
            </a:r>
            <a:r>
              <a:rPr lang="nb-NO" sz="2400" dirty="0"/>
              <a:t> RTO</a:t>
            </a:r>
          </a:p>
        </p:txBody>
      </p:sp>
      <p:sp>
        <p:nvSpPr>
          <p:cNvPr id="27" name="Text Box 23">
            <a:extLst>
              <a:ext uri="{FF2B5EF4-FFF2-40B4-BE49-F238E27FC236}">
                <a16:creationId xmlns:a16="http://schemas.microsoft.com/office/drawing/2014/main" id="{3073201E-781D-4416-B6AA-D05547D32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287" y="6047384"/>
            <a:ext cx="16008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b-NO" sz="1800" dirty="0">
                <a:solidFill>
                  <a:srgbClr val="FF0000"/>
                </a:solidFill>
                <a:latin typeface="Calibri Light" panose="020F0302020204030204" pitchFamily="34" charset="0"/>
              </a:rPr>
              <a:t>u (MV) = valves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9E2080-7D2E-4EBA-9BFB-192FB4623A68}"/>
              </a:ext>
            </a:extLst>
          </p:cNvPr>
          <p:cNvSpPr txBox="1"/>
          <p:nvPr/>
        </p:nvSpPr>
        <p:spPr>
          <a:xfrm>
            <a:off x="6345355" y="5156290"/>
            <a:ext cx="6463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CV2s</a:t>
            </a:r>
          </a:p>
        </p:txBody>
      </p:sp>
    </p:spTree>
    <p:extLst>
      <p:ext uri="{BB962C8B-B14F-4D97-AF65-F5344CB8AC3E}">
        <p14:creationId xmlns:p14="http://schemas.microsoft.com/office/powerpoint/2010/main" val="1100418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96954" y="1772816"/>
            <a:ext cx="5305568" cy="4374187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Supervisory control (“Advanced classical control” or MPC):</a:t>
            </a:r>
          </a:p>
          <a:p>
            <a:pPr lvl="1"/>
            <a:r>
              <a:rPr lang="en-US" dirty="0"/>
              <a:t>Follow set points for CV1 from economic optimization layer </a:t>
            </a:r>
          </a:p>
          <a:p>
            <a:pPr lvl="1"/>
            <a:r>
              <a:rPr lang="en-US" dirty="0"/>
              <a:t>Switch between active constraints (change CV1)</a:t>
            </a:r>
          </a:p>
          <a:p>
            <a:pPr lvl="1"/>
            <a:r>
              <a:rPr lang="en-US" dirty="0"/>
              <a:t>Look after regulatory layer (avoid that MVs saturate, etc.)</a:t>
            </a:r>
          </a:p>
          <a:p>
            <a:pPr lvl="1">
              <a:lnSpc>
                <a:spcPct val="80000"/>
              </a:lnSpc>
              <a:defRPr/>
            </a:pPr>
            <a:endParaRPr lang="en-US" altLang="nb-NO" sz="1600" dirty="0"/>
          </a:p>
          <a:p>
            <a:pPr lvl="1">
              <a:lnSpc>
                <a:spcPct val="80000"/>
              </a:lnSpc>
              <a:buNone/>
              <a:defRPr/>
            </a:pPr>
            <a:r>
              <a:rPr lang="en-US" altLang="nb-NO" sz="1500" b="1" dirty="0"/>
              <a:t>Implementation: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en-US" altLang="nb-NO" sz="1500" dirty="0"/>
              <a:t>Alternative 1: “Advanced control” based on ”simple elements” Alternative 2: MPC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Regulatory control (PID):</a:t>
            </a:r>
          </a:p>
          <a:p>
            <a:pPr lvl="1"/>
            <a:r>
              <a:rPr lang="en-US" dirty="0"/>
              <a:t>Stable operation (CV2)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5092" y="6495368"/>
            <a:ext cx="18578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50" dirty="0">
                <a:solidFill>
                  <a:srgbClr val="FFFF00"/>
                </a:solidFill>
              </a:rPr>
              <a:t>CV = </a:t>
            </a:r>
            <a:r>
              <a:rPr lang="nb-NO" sz="1350" dirty="0" err="1">
                <a:solidFill>
                  <a:srgbClr val="FFFF00"/>
                </a:solidFill>
              </a:rPr>
              <a:t>controlled</a:t>
            </a:r>
            <a:r>
              <a:rPr lang="nb-NO" sz="1350" dirty="0">
                <a:solidFill>
                  <a:srgbClr val="FFFF00"/>
                </a:solidFill>
              </a:rPr>
              <a:t> variable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1278691"/>
            <a:ext cx="2739788" cy="4374187"/>
          </a:xfrm>
          <a:prstGeom prst="rect">
            <a:avLst/>
          </a:prstGeom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F7EC62C6-B682-45D7-A06A-E361BD465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248" y="5646047"/>
            <a:ext cx="130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nb-NO" dirty="0">
                <a:solidFill>
                  <a:srgbClr val="FF0066"/>
                </a:solidFill>
              </a:rPr>
              <a:t>PROCESS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3ECBD73-A741-44A5-9B00-46953CB8E0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492" y="62123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nb-NO" dirty="0"/>
              <a:t>Control layer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98B564-B2AD-4CC1-90B3-463B0150FE00}"/>
              </a:ext>
            </a:extLst>
          </p:cNvPr>
          <p:cNvSpPr txBox="1"/>
          <p:nvPr/>
        </p:nvSpPr>
        <p:spPr>
          <a:xfrm>
            <a:off x="8544273" y="2132857"/>
            <a:ext cx="61870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200" dirty="0"/>
              <a:t>(</a:t>
            </a:r>
            <a:r>
              <a:rPr lang="nb-NO" sz="1200" dirty="0" err="1"/>
              <a:t>day</a:t>
            </a:r>
            <a:r>
              <a:rPr lang="nb-NO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3679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CFF2E-E6AC-4BDE-B9B8-C2127C6C4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«Advanced»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D3D9D-7187-48EA-BEEC-DF17BC358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This is a relative term</a:t>
            </a:r>
          </a:p>
          <a:p>
            <a:r>
              <a:rPr lang="nb-NO" dirty="0" err="1"/>
              <a:t>Usually</a:t>
            </a:r>
            <a:r>
              <a:rPr lang="nb-NO" dirty="0"/>
              <a:t> used for </a:t>
            </a:r>
            <a:r>
              <a:rPr lang="nb-NO" dirty="0" err="1"/>
              <a:t>anything</a:t>
            </a:r>
            <a:r>
              <a:rPr lang="nb-NO" dirty="0"/>
              <a:t> </a:t>
            </a:r>
            <a:r>
              <a:rPr lang="nb-NO" dirty="0" err="1"/>
              <a:t>than</a:t>
            </a:r>
            <a:r>
              <a:rPr lang="nb-NO" dirty="0"/>
              <a:t> </a:t>
            </a:r>
            <a:r>
              <a:rPr lang="nb-NO" dirty="0" err="1"/>
              <a:t>comes</a:t>
            </a:r>
            <a:r>
              <a:rPr lang="nb-NO" dirty="0"/>
              <a:t> in </a:t>
            </a:r>
            <a:r>
              <a:rPr lang="nb-NO" dirty="0" err="1"/>
              <a:t>addition</a:t>
            </a:r>
            <a:r>
              <a:rPr lang="nb-NO" dirty="0"/>
              <a:t> to (or in </a:t>
            </a:r>
            <a:r>
              <a:rPr lang="nb-NO" dirty="0" err="1"/>
              <a:t>top</a:t>
            </a:r>
            <a:r>
              <a:rPr lang="nb-NO" dirty="0"/>
              <a:t> of) </a:t>
            </a:r>
            <a:r>
              <a:rPr lang="nb-NO" dirty="0" err="1"/>
              <a:t>basic</a:t>
            </a:r>
            <a:r>
              <a:rPr lang="nb-NO" dirty="0"/>
              <a:t> PID loops</a:t>
            </a:r>
          </a:p>
          <a:p>
            <a:r>
              <a:rPr lang="nb-NO" dirty="0"/>
              <a:t>Main </a:t>
            </a:r>
            <a:r>
              <a:rPr lang="nb-NO" dirty="0" err="1"/>
              <a:t>options</a:t>
            </a:r>
            <a:endParaRPr lang="nb-NO" dirty="0"/>
          </a:p>
          <a:p>
            <a:pPr lvl="1"/>
            <a:r>
              <a:rPr lang="nb-NO" dirty="0"/>
              <a:t>Standard «</a:t>
            </a:r>
            <a:r>
              <a:rPr lang="nb-NO" dirty="0" err="1"/>
              <a:t>advanced</a:t>
            </a:r>
            <a:r>
              <a:rPr lang="nb-NO" dirty="0"/>
              <a:t> control elements»</a:t>
            </a:r>
          </a:p>
          <a:p>
            <a:pPr lvl="2"/>
            <a:r>
              <a:rPr lang="nb-NO" dirty="0" err="1"/>
              <a:t>Cascade</a:t>
            </a:r>
            <a:r>
              <a:rPr lang="nb-NO" dirty="0"/>
              <a:t>, </a:t>
            </a:r>
            <a:r>
              <a:rPr lang="nb-NO" dirty="0" err="1"/>
              <a:t>feedforward</a:t>
            </a:r>
            <a:r>
              <a:rPr lang="nb-NO" dirty="0"/>
              <a:t>, </a:t>
            </a:r>
            <a:r>
              <a:rPr lang="nb-NO" dirty="0" err="1"/>
              <a:t>selectors</a:t>
            </a:r>
            <a:r>
              <a:rPr lang="nb-NO" dirty="0"/>
              <a:t>, etc.</a:t>
            </a:r>
          </a:p>
          <a:p>
            <a:pPr lvl="2"/>
            <a:r>
              <a:rPr lang="nb-NO" dirty="0"/>
              <a:t>This </a:t>
            </a:r>
            <a:r>
              <a:rPr lang="nb-NO" dirty="0" err="1"/>
              <a:t>option</a:t>
            </a:r>
            <a:r>
              <a:rPr lang="nb-NO" dirty="0"/>
              <a:t> is </a:t>
            </a:r>
            <a:r>
              <a:rPr lang="nb-NO" dirty="0" err="1"/>
              <a:t>preferred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it </a:t>
            </a:r>
            <a:r>
              <a:rPr lang="nb-NO" dirty="0" err="1"/>
              <a:t>gives</a:t>
            </a:r>
            <a:r>
              <a:rPr lang="nb-NO" dirty="0"/>
              <a:t> </a:t>
            </a:r>
            <a:r>
              <a:rPr lang="nb-NO" dirty="0" err="1"/>
              <a:t>acceptable</a:t>
            </a:r>
            <a:r>
              <a:rPr lang="nb-NO" dirty="0"/>
              <a:t> </a:t>
            </a:r>
            <a:r>
              <a:rPr lang="nb-NO" dirty="0" err="1"/>
              <a:t>performance</a:t>
            </a:r>
            <a:r>
              <a:rPr lang="nb-NO" dirty="0"/>
              <a:t> and </a:t>
            </a:r>
            <a:r>
              <a:rPr lang="nb-NO" dirty="0" err="1"/>
              <a:t>it’s</a:t>
            </a:r>
            <a:r>
              <a:rPr lang="nb-NO" dirty="0"/>
              <a:t> not </a:t>
            </a:r>
            <a:r>
              <a:rPr lang="nb-NO" dirty="0" err="1"/>
              <a:t>too</a:t>
            </a:r>
            <a:r>
              <a:rPr lang="nb-NO" dirty="0"/>
              <a:t> </a:t>
            </a:r>
            <a:r>
              <a:rPr lang="nb-NO" dirty="0" err="1"/>
              <a:t>complicated</a:t>
            </a:r>
            <a:endParaRPr lang="nb-NO" dirty="0"/>
          </a:p>
          <a:p>
            <a:pPr lvl="1"/>
            <a:r>
              <a:rPr lang="nb-NO" dirty="0"/>
              <a:t>Model </a:t>
            </a:r>
            <a:r>
              <a:rPr lang="nb-NO" dirty="0" err="1"/>
              <a:t>predictive</a:t>
            </a:r>
            <a:r>
              <a:rPr lang="nb-NO" dirty="0"/>
              <a:t> control (MPC)</a:t>
            </a:r>
          </a:p>
          <a:p>
            <a:pPr lvl="2"/>
            <a:r>
              <a:rPr lang="nb-NO" dirty="0" err="1"/>
              <a:t>Requires</a:t>
            </a:r>
            <a:r>
              <a:rPr lang="nb-NO" dirty="0"/>
              <a:t> more </a:t>
            </a:r>
            <a:r>
              <a:rPr lang="nb-NO" dirty="0" err="1"/>
              <a:t>effort</a:t>
            </a:r>
            <a:r>
              <a:rPr lang="nb-NO" dirty="0"/>
              <a:t> to </a:t>
            </a:r>
            <a:r>
              <a:rPr lang="nb-NO" dirty="0" err="1"/>
              <a:t>implement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77915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308FF-6DFF-4A2F-B00D-90226A9A3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Academia</a:t>
            </a:r>
            <a:r>
              <a:rPr lang="nb-NO" dirty="0"/>
              <a:t>: MPC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090D3-C01D-4550-8AEB-09288314F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MPC </a:t>
            </a:r>
          </a:p>
          <a:p>
            <a:pPr marL="1085850" lvl="2"/>
            <a:r>
              <a:rPr lang="en-US" dirty="0"/>
              <a:t>General </a:t>
            </a:r>
            <a:r>
              <a:rPr lang="en-US" dirty="0" err="1"/>
              <a:t>approch</a:t>
            </a:r>
            <a:r>
              <a:rPr lang="en-US" dirty="0"/>
              <a:t>, but we need a dynamic model</a:t>
            </a:r>
          </a:p>
          <a:p>
            <a:pPr marL="1085850" lvl="2"/>
            <a:r>
              <a:rPr lang="en-US" dirty="0"/>
              <a:t>MPC  is usually implemented after some time of operation</a:t>
            </a:r>
          </a:p>
          <a:p>
            <a:pPr marL="1085850" lvl="2"/>
            <a:r>
              <a:rPr lang="en-US" dirty="0"/>
              <a:t>Not all problems are easily formulated using MPC</a:t>
            </a:r>
          </a:p>
          <a:p>
            <a:pPr marL="1314450" lvl="3" indent="0">
              <a:buNone/>
            </a:pPr>
            <a:endParaRPr lang="en-US" dirty="0"/>
          </a:p>
          <a:p>
            <a:pPr marL="1085850"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D0298-E865-4B32-B287-7F43A3A9F9C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93420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n-NO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nn-NO"/>
          </a:p>
          <a:p>
            <a:pPr>
              <a:defRPr/>
            </a:pPr>
            <a:r>
              <a:rPr lang="nn-NO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D76A7-B40F-4A31-82A8-E0322A019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914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n-N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759905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308FF-6DFF-4A2F-B00D-90226A9A3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Research question: Alternative simpler solutions to MPC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090D3-C01D-4550-8AEB-09288314F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Would like: Feedback solutions that can be implemented without a detailed models</a:t>
            </a:r>
          </a:p>
          <a:p>
            <a:endParaRPr lang="en-US" dirty="0"/>
          </a:p>
          <a:p>
            <a:r>
              <a:rPr lang="en-US" dirty="0"/>
              <a:t>Machine learning?</a:t>
            </a:r>
          </a:p>
          <a:p>
            <a:pPr lvl="1"/>
            <a:r>
              <a:rPr lang="en-US" dirty="0"/>
              <a:t>Requires a lot of data</a:t>
            </a:r>
          </a:p>
          <a:p>
            <a:pPr lvl="1"/>
            <a:r>
              <a:rPr lang="en-US" dirty="0"/>
              <a:t>Can only be implemented after the process has been in operation</a:t>
            </a:r>
          </a:p>
          <a:p>
            <a:endParaRPr lang="en-US" dirty="0"/>
          </a:p>
          <a:p>
            <a:r>
              <a:rPr lang="en-US" dirty="0"/>
              <a:t>But we have "classical advanced control“ based on single-loop PIDs</a:t>
            </a:r>
          </a:p>
          <a:p>
            <a:pPr lvl="1"/>
            <a:r>
              <a:rPr lang="en-US" dirty="0"/>
              <a:t>Extensively used by industry</a:t>
            </a:r>
          </a:p>
          <a:p>
            <a:pPr lvl="1"/>
            <a:r>
              <a:rPr lang="en-US" dirty="0"/>
              <a:t>Problem for engineers: Lack of design methods</a:t>
            </a:r>
          </a:p>
          <a:p>
            <a:pPr lvl="2"/>
            <a:r>
              <a:rPr lang="en-US" dirty="0"/>
              <a:t>Has been around since 1940’s</a:t>
            </a:r>
          </a:p>
          <a:p>
            <a:pPr lvl="2"/>
            <a:r>
              <a:rPr lang="en-US" dirty="0"/>
              <a:t>But almost completely neglected by academic researchers</a:t>
            </a:r>
          </a:p>
          <a:p>
            <a:pPr lvl="1"/>
            <a:r>
              <a:rPr lang="en-US" dirty="0"/>
              <a:t>Main fundamental limitation: Based on single-loop (need to choose pairing)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D0298-E865-4B32-B287-7F43A3A9F9C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93420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n-NO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nn-NO"/>
          </a:p>
          <a:p>
            <a:pPr>
              <a:defRPr/>
            </a:pPr>
            <a:r>
              <a:rPr lang="n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928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959B1-92E9-43AB-9A2B-45FD3948EBE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93420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n-NO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nn-NO"/>
          </a:p>
          <a:p>
            <a:pPr>
              <a:defRPr/>
            </a:pPr>
            <a:r>
              <a:rPr lang="nn-NO"/>
              <a:t> </a:t>
            </a:r>
          </a:p>
        </p:txBody>
      </p:sp>
      <p:sp>
        <p:nvSpPr>
          <p:cNvPr id="12293" name="Rectangle 3">
            <a:extLst>
              <a:ext uri="{FF2B5EF4-FFF2-40B4-BE49-F238E27FC236}">
                <a16:creationId xmlns:a16="http://schemas.microsoft.com/office/drawing/2014/main" id="{757D3638-A54A-4D7C-96F6-A639C4BD95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31505"/>
            <a:ext cx="10972800" cy="5216768"/>
          </a:xfrm>
        </p:spPr>
        <p:txBody>
          <a:bodyPr>
            <a:normAutofit/>
          </a:bodyPr>
          <a:lstStyle/>
          <a:p>
            <a:pPr>
              <a:buAutoNum type="arabicPeriod"/>
            </a:pPr>
            <a:r>
              <a:rPr lang="en-US" altLang="nb-NO" sz="1800" dirty="0"/>
              <a:t>Cascade controllers </a:t>
            </a:r>
          </a:p>
          <a:p>
            <a:r>
              <a:rPr lang="en-US" altLang="nb-NO" sz="1800" dirty="0">
                <a:solidFill>
                  <a:srgbClr val="FF0000"/>
                </a:solidFill>
              </a:rPr>
              <a:t>Have Extra output (state) measurements </a:t>
            </a:r>
            <a:endParaRPr lang="en-US" altLang="nb-NO" sz="18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altLang="nb-NO" sz="1800" dirty="0"/>
              <a:t>2. Feedforward elements </a:t>
            </a:r>
          </a:p>
          <a:p>
            <a:r>
              <a:rPr lang="en-US" altLang="nb-NO" sz="1800" dirty="0">
                <a:solidFill>
                  <a:srgbClr val="FF0000"/>
                </a:solidFill>
              </a:rPr>
              <a:t>Have measured disturbance</a:t>
            </a:r>
          </a:p>
          <a:p>
            <a:pPr marL="0" indent="0">
              <a:buNone/>
            </a:pPr>
            <a:r>
              <a:rPr lang="en-US" altLang="nb-NO" sz="1800" dirty="0"/>
              <a:t>3. Decoupling elements</a:t>
            </a:r>
          </a:p>
          <a:p>
            <a:r>
              <a:rPr lang="en-US" altLang="nb-NO" sz="1800" dirty="0">
                <a:solidFill>
                  <a:srgbClr val="FF0000"/>
                </a:solidFill>
              </a:rPr>
              <a:t>Have interactive process</a:t>
            </a:r>
          </a:p>
          <a:p>
            <a:pPr marL="0" indent="0">
              <a:buNone/>
            </a:pPr>
            <a:r>
              <a:rPr lang="en-US" altLang="nb-NO" sz="1800" dirty="0"/>
              <a:t>4. Linearization elements / Adaptive gain</a:t>
            </a:r>
          </a:p>
          <a:p>
            <a:r>
              <a:rPr lang="en-US" altLang="nb-NO" sz="1800" dirty="0">
                <a:solidFill>
                  <a:srgbClr val="FF0000"/>
                </a:solidFill>
              </a:rPr>
              <a:t>Have Nonlinear process</a:t>
            </a:r>
          </a:p>
          <a:p>
            <a:pPr marL="0" indent="0">
              <a:buNone/>
            </a:pPr>
            <a:r>
              <a:rPr lang="en-US" altLang="nb-NO" sz="1800" dirty="0"/>
              <a:t>5. Split-range control  (or multiple controllers or VPC)</a:t>
            </a:r>
          </a:p>
          <a:p>
            <a:r>
              <a:rPr lang="en-US" altLang="nb-NO" sz="1800" dirty="0">
                <a:solidFill>
                  <a:srgbClr val="FF0000"/>
                </a:solidFill>
              </a:rPr>
              <a:t>Need extra inputs (MV) to handle all conditions (steady state)  (MV-MV switch)</a:t>
            </a:r>
          </a:p>
          <a:p>
            <a:pPr marL="0" indent="0">
              <a:buNone/>
            </a:pPr>
            <a:r>
              <a:rPr lang="en-US" altLang="nb-NO" sz="1800" dirty="0"/>
              <a:t>6. Valve position control (VPC) (Input resetting/Midranging control)</a:t>
            </a:r>
          </a:p>
          <a:p>
            <a:r>
              <a:rPr lang="en-US" altLang="nb-NO" sz="1800" dirty="0">
                <a:solidFill>
                  <a:srgbClr val="FF0000"/>
                </a:solidFill>
              </a:rPr>
              <a:t>Have extra inputs dynamically </a:t>
            </a:r>
          </a:p>
          <a:p>
            <a:pPr marL="0" indent="0">
              <a:buNone/>
            </a:pPr>
            <a:r>
              <a:rPr lang="en-US" altLang="nb-NO" sz="1800" dirty="0"/>
              <a:t>7. </a:t>
            </a:r>
            <a:r>
              <a:rPr lang="en-US" altLang="nb-NO" sz="1800" dirty="0">
                <a:solidFill>
                  <a:srgbClr val="FF0000"/>
                </a:solidFill>
              </a:rPr>
              <a:t>Selectors</a:t>
            </a:r>
          </a:p>
          <a:p>
            <a:r>
              <a:rPr lang="en-US" altLang="nb-NO" sz="1800" dirty="0">
                <a:solidFill>
                  <a:srgbClr val="FF0000"/>
                </a:solidFill>
              </a:rPr>
              <a:t>Have changes in active constraints (CV-CV switch)</a:t>
            </a:r>
          </a:p>
          <a:p>
            <a:endParaRPr lang="en-US" altLang="nb-NO" sz="1800" dirty="0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CF3EE5B8-5C54-4BEB-BA21-2F3F659BF336}"/>
              </a:ext>
            </a:extLst>
          </p:cNvPr>
          <p:cNvSpPr/>
          <p:nvPr/>
        </p:nvSpPr>
        <p:spPr>
          <a:xfrm>
            <a:off x="4542692" y="2142432"/>
            <a:ext cx="395767" cy="184052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8608C-CEFA-4BC0-BAD4-78F183679E03}"/>
              </a:ext>
            </a:extLst>
          </p:cNvPr>
          <p:cNvSpPr txBox="1"/>
          <p:nvPr/>
        </p:nvSpPr>
        <p:spPr>
          <a:xfrm>
            <a:off x="5064369" y="2754916"/>
            <a:ext cx="697819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Often</a:t>
            </a:r>
            <a:r>
              <a:rPr lang="nb-NO" dirty="0"/>
              <a:t> </a:t>
            </a:r>
            <a:r>
              <a:rPr lang="nb-NO" dirty="0" err="1"/>
              <a:t>static</a:t>
            </a:r>
            <a:r>
              <a:rPr lang="nb-NO" dirty="0"/>
              <a:t> nonlinear «</a:t>
            </a:r>
            <a:r>
              <a:rPr lang="nb-NO" dirty="0" err="1"/>
              <a:t>function</a:t>
            </a:r>
            <a:r>
              <a:rPr lang="nb-NO" dirty="0"/>
              <a:t> </a:t>
            </a:r>
            <a:r>
              <a:rPr lang="nb-NO" dirty="0" err="1"/>
              <a:t>block</a:t>
            </a:r>
            <a:r>
              <a:rPr lang="nb-NO" dirty="0"/>
              <a:t>»</a:t>
            </a:r>
          </a:p>
          <a:p>
            <a:r>
              <a:rPr lang="nb-NO" sz="1600" dirty="0"/>
              <a:t>One unifying </a:t>
            </a:r>
            <a:r>
              <a:rPr lang="nb-NO" sz="1600" dirty="0" err="1"/>
              <a:t>approach</a:t>
            </a:r>
            <a:r>
              <a:rPr lang="nb-NO" sz="1600" dirty="0"/>
              <a:t> is «</a:t>
            </a:r>
            <a:r>
              <a:rPr lang="nb-NO" sz="1600" dirty="0">
                <a:solidFill>
                  <a:srgbClr val="FF0000"/>
                </a:solidFill>
              </a:rPr>
              <a:t>Transformed inputs</a:t>
            </a:r>
            <a:r>
              <a:rPr lang="nb-NO" sz="1600" dirty="0"/>
              <a:t>» </a:t>
            </a:r>
            <a:r>
              <a:rPr lang="nb-NO" sz="1600" dirty="0">
                <a:highlight>
                  <a:srgbClr val="FFFF00"/>
                </a:highlight>
              </a:rPr>
              <a:t>(</a:t>
            </a:r>
            <a:r>
              <a:rPr lang="nb-NO" sz="1600" dirty="0" err="1">
                <a:highlight>
                  <a:srgbClr val="FFFF00"/>
                </a:highlight>
              </a:rPr>
              <a:t>similar</a:t>
            </a:r>
            <a:r>
              <a:rPr lang="nb-NO" sz="1600" dirty="0">
                <a:highlight>
                  <a:srgbClr val="FFFF00"/>
                </a:highlight>
              </a:rPr>
              <a:t> to feedback </a:t>
            </a:r>
            <a:r>
              <a:rPr lang="nb-NO" sz="1600" dirty="0" err="1">
                <a:highlight>
                  <a:srgbClr val="FFFF00"/>
                </a:highlight>
              </a:rPr>
              <a:t>linearization</a:t>
            </a:r>
            <a:r>
              <a:rPr lang="nb-NO" sz="1600" dirty="0">
                <a:highlight>
                  <a:srgbClr val="FFFF00"/>
                </a:highlight>
              </a:rPr>
              <a:t>)</a:t>
            </a:r>
            <a:endParaRPr lang="nb-NO" dirty="0">
              <a:highlight>
                <a:srgbClr val="FFFF00"/>
              </a:highlight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2E16ADE0-23D1-4165-AF3B-1F55354C94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altLang="nb-NO" dirty="0"/>
              <a:t>“Classical Advanced control” using simple control elements </a:t>
            </a:r>
          </a:p>
        </p:txBody>
      </p:sp>
    </p:spTree>
    <p:extLst>
      <p:ext uri="{BB962C8B-B14F-4D97-AF65-F5344CB8AC3E}">
        <p14:creationId xmlns:p14="http://schemas.microsoft.com/office/powerpoint/2010/main" val="35491008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CFA38-1A2A-4E5B-BB56-115F2B813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How design </a:t>
            </a:r>
            <a:r>
              <a:rPr lang="nb-NO" dirty="0" err="1"/>
              <a:t>classical</a:t>
            </a:r>
            <a:r>
              <a:rPr lang="nb-NO" dirty="0"/>
              <a:t> APC elements?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508E9-7D85-4BF2-8C99-BBE6EC293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Industrial</a:t>
            </a:r>
            <a:r>
              <a:rPr lang="nb-NO" dirty="0"/>
              <a:t> </a:t>
            </a:r>
            <a:r>
              <a:rPr lang="nb-NO" dirty="0" err="1"/>
              <a:t>literature</a:t>
            </a:r>
            <a:r>
              <a:rPr lang="nb-NO" dirty="0"/>
              <a:t> (e.g., Shinskey). </a:t>
            </a:r>
          </a:p>
          <a:p>
            <a:pPr marL="0" indent="0">
              <a:buNone/>
            </a:pPr>
            <a:r>
              <a:rPr lang="nb-NO" dirty="0"/>
              <a:t>	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nice</a:t>
            </a:r>
            <a:r>
              <a:rPr lang="nb-NO" dirty="0"/>
              <a:t> </a:t>
            </a:r>
            <a:r>
              <a:rPr lang="nb-NO" dirty="0" err="1"/>
              <a:t>ideas</a:t>
            </a:r>
            <a:r>
              <a:rPr lang="nb-NO" dirty="0"/>
              <a:t>. </a:t>
            </a:r>
            <a:r>
              <a:rPr lang="nb-NO" dirty="0" err="1"/>
              <a:t>But</a:t>
            </a:r>
            <a:r>
              <a:rPr lang="nb-NO" dirty="0"/>
              <a:t> not </a:t>
            </a:r>
            <a:r>
              <a:rPr lang="nb-NO" dirty="0" err="1"/>
              <a:t>systematic</a:t>
            </a:r>
            <a:r>
              <a:rPr lang="nb-NO" dirty="0"/>
              <a:t>. </a:t>
            </a:r>
            <a:r>
              <a:rPr lang="nb-NO" dirty="0" err="1"/>
              <a:t>Difficult</a:t>
            </a:r>
            <a:r>
              <a:rPr lang="nb-NO" dirty="0"/>
              <a:t> to understand </a:t>
            </a:r>
            <a:r>
              <a:rPr lang="nb-NO" dirty="0" err="1"/>
              <a:t>reasoning</a:t>
            </a:r>
            <a:endParaRPr lang="nb-NO" dirty="0"/>
          </a:p>
          <a:p>
            <a:endParaRPr lang="nb-NO" dirty="0"/>
          </a:p>
          <a:p>
            <a:r>
              <a:rPr lang="nb-NO" dirty="0" err="1"/>
              <a:t>Academia</a:t>
            </a:r>
            <a:r>
              <a:rPr lang="nb-NO" dirty="0"/>
              <a:t>:  </a:t>
            </a:r>
            <a:r>
              <a:rPr lang="nb-NO" dirty="0" err="1"/>
              <a:t>Very</a:t>
            </a:r>
            <a:r>
              <a:rPr lang="nb-NO" dirty="0"/>
              <a:t> </a:t>
            </a:r>
            <a:r>
              <a:rPr lang="nb-NO" dirty="0" err="1"/>
              <a:t>little</a:t>
            </a:r>
            <a:r>
              <a:rPr lang="nb-NO" dirty="0"/>
              <a:t> </a:t>
            </a:r>
            <a:r>
              <a:rPr lang="nb-NO" dirty="0" err="1"/>
              <a:t>work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39108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13386-1393-47CF-B730-72CCF00A7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694" y="731835"/>
            <a:ext cx="5791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“The goal of my research is to develop simple yet rigorous methods to solve problems of engineering significance” 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108F46-D2ED-4069-94B0-1A4E4A337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838" y="274637"/>
            <a:ext cx="5202162" cy="571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0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2CDD2-2466-4392-8371-1F4C76DF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altLang="nb-NO" sz="4000" dirty="0">
                <a:solidFill>
                  <a:srgbClr val="FF0000"/>
                </a:solidFill>
              </a:rPr>
              <a:t>7.  Change in CVs (active constraints) using selectors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5505B-06E2-477D-A62F-9B74199F0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3030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2A28A-AC00-4ABA-AFA7-20FF40F27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Want</a:t>
            </a:r>
            <a:r>
              <a:rPr lang="nb-NO" dirty="0"/>
              <a:t> </a:t>
            </a:r>
            <a:r>
              <a:rPr lang="nb-NO" dirty="0" err="1"/>
              <a:t>tight</a:t>
            </a:r>
            <a:r>
              <a:rPr lang="nb-NO" dirty="0"/>
              <a:t> control of </a:t>
            </a:r>
            <a:r>
              <a:rPr lang="nb-NO" dirty="0" err="1"/>
              <a:t>constraints</a:t>
            </a:r>
            <a:r>
              <a:rPr lang="nb-NO" dirty="0"/>
              <a:t> for </a:t>
            </a:r>
            <a:r>
              <a:rPr lang="nb-NO" dirty="0" err="1"/>
              <a:t>economic</a:t>
            </a:r>
            <a:r>
              <a:rPr lang="nb-NO" dirty="0"/>
              <a:t> </a:t>
            </a:r>
            <a:r>
              <a:rPr lang="nb-NO" dirty="0" err="1"/>
              <a:t>reasons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597E1-C970-43B5-A8CB-479EB59B5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486400" cy="4841239"/>
          </a:xfrm>
        </p:spPr>
        <p:txBody>
          <a:bodyPr>
            <a:normAutofit lnSpcReduction="10000"/>
          </a:bodyPr>
          <a:lstStyle/>
          <a:p>
            <a:endParaRPr lang="nb-NO" dirty="0"/>
          </a:p>
          <a:p>
            <a:pPr marL="0" indent="0">
              <a:buNone/>
            </a:pPr>
            <a:r>
              <a:rPr lang="nb-NO" sz="2400" dirty="0">
                <a:solidFill>
                  <a:srgbClr val="FF0000"/>
                </a:solidFill>
              </a:rPr>
              <a:t>			</a:t>
            </a:r>
            <a:r>
              <a:rPr lang="nb-NO" sz="2400" dirty="0" err="1">
                <a:solidFill>
                  <a:srgbClr val="FF0000"/>
                </a:solidFill>
              </a:rPr>
              <a:t>min</a:t>
            </a:r>
            <a:r>
              <a:rPr lang="nb-NO" sz="2400" baseline="-25000" dirty="0" err="1">
                <a:solidFill>
                  <a:srgbClr val="FF0000"/>
                </a:solidFill>
              </a:rPr>
              <a:t>u</a:t>
            </a:r>
            <a:r>
              <a:rPr lang="nb-NO" sz="2400" dirty="0">
                <a:solidFill>
                  <a:srgbClr val="FF0000"/>
                </a:solidFill>
              </a:rPr>
              <a:t> J(</a:t>
            </a:r>
            <a:r>
              <a:rPr lang="nb-NO" sz="2400" dirty="0" err="1">
                <a:solidFill>
                  <a:srgbClr val="FF0000"/>
                </a:solidFill>
              </a:rPr>
              <a:t>u,d</a:t>
            </a:r>
            <a:r>
              <a:rPr lang="nb-NO" sz="2400" dirty="0">
                <a:solidFill>
                  <a:srgbClr val="FF0000"/>
                </a:solidFill>
              </a:rPr>
              <a:t>) </a:t>
            </a:r>
          </a:p>
          <a:p>
            <a:pPr marL="0" indent="0">
              <a:buNone/>
            </a:pPr>
            <a:r>
              <a:rPr lang="nb-NO" dirty="0">
                <a:solidFill>
                  <a:srgbClr val="FF0000"/>
                </a:solidFill>
              </a:rPr>
              <a:t>			</a:t>
            </a:r>
            <a:r>
              <a:rPr lang="nb-NO" sz="2400" dirty="0" err="1">
                <a:solidFill>
                  <a:srgbClr val="FF0000"/>
                </a:solidFill>
              </a:rPr>
              <a:t>s.t.</a:t>
            </a:r>
            <a:r>
              <a:rPr lang="nb-NO" sz="2400" dirty="0">
                <a:solidFill>
                  <a:srgbClr val="FF0000"/>
                </a:solidFill>
              </a:rPr>
              <a:t> g(</a:t>
            </a:r>
            <a:r>
              <a:rPr lang="nb-NO" sz="2400" dirty="0" err="1">
                <a:solidFill>
                  <a:srgbClr val="FF0000"/>
                </a:solidFill>
              </a:rPr>
              <a:t>u,d</a:t>
            </a:r>
            <a:r>
              <a:rPr lang="nb-NO" sz="2400" dirty="0">
                <a:solidFill>
                  <a:srgbClr val="FF0000"/>
                </a:solidFill>
              </a:rPr>
              <a:t>) ≥ 0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Active </a:t>
            </a:r>
            <a:r>
              <a:rPr lang="nb-NO" dirty="0" err="1"/>
              <a:t>constraint</a:t>
            </a:r>
            <a:r>
              <a:rPr lang="nb-NO" dirty="0"/>
              <a:t>: </a:t>
            </a:r>
            <a:r>
              <a:rPr lang="nb-NO" dirty="0" err="1"/>
              <a:t>g</a:t>
            </a:r>
            <a:r>
              <a:rPr lang="nb-NO" baseline="-25000" dirty="0" err="1"/>
              <a:t>A</a:t>
            </a:r>
            <a:r>
              <a:rPr lang="nb-NO" dirty="0"/>
              <a:t>=0</a:t>
            </a:r>
          </a:p>
          <a:p>
            <a:r>
              <a:rPr lang="nb-NO" dirty="0" err="1"/>
              <a:t>Tight</a:t>
            </a:r>
            <a:r>
              <a:rPr lang="nb-NO" dirty="0"/>
              <a:t> control of </a:t>
            </a:r>
            <a:r>
              <a:rPr lang="nb-NO" dirty="0" err="1"/>
              <a:t>g</a:t>
            </a:r>
            <a:r>
              <a:rPr lang="nb-NO" baseline="-25000" dirty="0" err="1"/>
              <a:t>A</a:t>
            </a:r>
            <a:r>
              <a:rPr lang="nb-NO" dirty="0"/>
              <a:t> </a:t>
            </a:r>
            <a:r>
              <a:rPr lang="nb-NO" dirty="0" err="1"/>
              <a:t>minimizes</a:t>
            </a:r>
            <a:r>
              <a:rPr lang="nb-NO" dirty="0"/>
              <a:t> «back-</a:t>
            </a:r>
            <a:r>
              <a:rPr lang="nb-NO" dirty="0" err="1"/>
              <a:t>off</a:t>
            </a:r>
            <a:r>
              <a:rPr lang="nb-NO" dirty="0"/>
              <a:t>»</a:t>
            </a:r>
          </a:p>
          <a:p>
            <a:endParaRPr lang="nb-NO" dirty="0"/>
          </a:p>
          <a:p>
            <a:r>
              <a:rPr lang="nb-NO" dirty="0"/>
              <a:t>How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identify</a:t>
            </a:r>
            <a:r>
              <a:rPr lang="nb-NO" dirty="0"/>
              <a:t> and control </a:t>
            </a:r>
            <a:r>
              <a:rPr lang="nb-NO" dirty="0" err="1"/>
              <a:t>active</a:t>
            </a:r>
            <a:r>
              <a:rPr lang="nb-NO" dirty="0"/>
              <a:t> </a:t>
            </a:r>
            <a:r>
              <a:rPr lang="nb-NO" dirty="0" err="1"/>
              <a:t>constraints</a:t>
            </a:r>
            <a:r>
              <a:rPr lang="nb-NO" dirty="0"/>
              <a:t>?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478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2A28A-AC00-4ABA-AFA7-20FF40F27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Want</a:t>
            </a:r>
            <a:r>
              <a:rPr lang="nb-NO" dirty="0"/>
              <a:t> </a:t>
            </a:r>
            <a:r>
              <a:rPr lang="nb-NO" dirty="0" err="1"/>
              <a:t>tight</a:t>
            </a:r>
            <a:r>
              <a:rPr lang="nb-NO" dirty="0"/>
              <a:t> control of </a:t>
            </a:r>
            <a:r>
              <a:rPr lang="nb-NO" dirty="0" err="1"/>
              <a:t>constraints</a:t>
            </a:r>
            <a:r>
              <a:rPr lang="nb-NO" dirty="0"/>
              <a:t> for </a:t>
            </a:r>
            <a:r>
              <a:rPr lang="nb-NO" dirty="0" err="1"/>
              <a:t>economic</a:t>
            </a:r>
            <a:r>
              <a:rPr lang="nb-NO" dirty="0"/>
              <a:t> </a:t>
            </a:r>
            <a:r>
              <a:rPr lang="nb-NO" dirty="0" err="1"/>
              <a:t>reasons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597E1-C970-43B5-A8CB-479EB59B5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486400" cy="4841239"/>
          </a:xfrm>
        </p:spPr>
        <p:txBody>
          <a:bodyPr>
            <a:normAutofit lnSpcReduction="10000"/>
          </a:bodyPr>
          <a:lstStyle/>
          <a:p>
            <a:endParaRPr lang="nb-NO" dirty="0"/>
          </a:p>
          <a:p>
            <a:pPr marL="0" indent="0">
              <a:buNone/>
            </a:pPr>
            <a:r>
              <a:rPr lang="nb-NO" sz="2400" dirty="0">
                <a:solidFill>
                  <a:srgbClr val="FF0000"/>
                </a:solidFill>
              </a:rPr>
              <a:t>			</a:t>
            </a:r>
            <a:r>
              <a:rPr lang="nb-NO" sz="2400" dirty="0" err="1">
                <a:solidFill>
                  <a:srgbClr val="FF0000"/>
                </a:solidFill>
              </a:rPr>
              <a:t>min</a:t>
            </a:r>
            <a:r>
              <a:rPr lang="nb-NO" sz="2400" baseline="-25000" dirty="0" err="1">
                <a:solidFill>
                  <a:srgbClr val="FF0000"/>
                </a:solidFill>
              </a:rPr>
              <a:t>u</a:t>
            </a:r>
            <a:r>
              <a:rPr lang="nb-NO" sz="2400" dirty="0">
                <a:solidFill>
                  <a:srgbClr val="FF0000"/>
                </a:solidFill>
              </a:rPr>
              <a:t> J(</a:t>
            </a:r>
            <a:r>
              <a:rPr lang="nb-NO" sz="2400" dirty="0" err="1">
                <a:solidFill>
                  <a:srgbClr val="FF0000"/>
                </a:solidFill>
              </a:rPr>
              <a:t>u,d</a:t>
            </a:r>
            <a:r>
              <a:rPr lang="nb-NO" sz="2400" dirty="0">
                <a:solidFill>
                  <a:srgbClr val="FF0000"/>
                </a:solidFill>
              </a:rPr>
              <a:t>) </a:t>
            </a:r>
          </a:p>
          <a:p>
            <a:pPr marL="0" indent="0">
              <a:buNone/>
            </a:pPr>
            <a:r>
              <a:rPr lang="nb-NO" dirty="0">
                <a:solidFill>
                  <a:srgbClr val="FF0000"/>
                </a:solidFill>
              </a:rPr>
              <a:t>			</a:t>
            </a:r>
            <a:r>
              <a:rPr lang="nb-NO" sz="2400" dirty="0" err="1">
                <a:solidFill>
                  <a:srgbClr val="FF0000"/>
                </a:solidFill>
              </a:rPr>
              <a:t>s.t.</a:t>
            </a:r>
            <a:r>
              <a:rPr lang="nb-NO" sz="2400" dirty="0">
                <a:solidFill>
                  <a:srgbClr val="FF0000"/>
                </a:solidFill>
              </a:rPr>
              <a:t> g(</a:t>
            </a:r>
            <a:r>
              <a:rPr lang="nb-NO" sz="2400" dirty="0" err="1">
                <a:solidFill>
                  <a:srgbClr val="FF0000"/>
                </a:solidFill>
              </a:rPr>
              <a:t>u,d</a:t>
            </a:r>
            <a:r>
              <a:rPr lang="nb-NO" sz="2400" dirty="0">
                <a:solidFill>
                  <a:srgbClr val="FF0000"/>
                </a:solidFill>
              </a:rPr>
              <a:t>) ≥ 0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Active </a:t>
            </a:r>
            <a:r>
              <a:rPr lang="nb-NO" dirty="0" err="1"/>
              <a:t>constraint</a:t>
            </a:r>
            <a:r>
              <a:rPr lang="nb-NO" dirty="0"/>
              <a:t>: </a:t>
            </a:r>
            <a:r>
              <a:rPr lang="nb-NO" dirty="0" err="1"/>
              <a:t>g</a:t>
            </a:r>
            <a:r>
              <a:rPr lang="nb-NO" baseline="-25000" dirty="0" err="1"/>
              <a:t>A</a:t>
            </a:r>
            <a:r>
              <a:rPr lang="nb-NO" dirty="0"/>
              <a:t>=0</a:t>
            </a:r>
          </a:p>
          <a:p>
            <a:r>
              <a:rPr lang="nb-NO" dirty="0" err="1"/>
              <a:t>Tight</a:t>
            </a:r>
            <a:r>
              <a:rPr lang="nb-NO" dirty="0"/>
              <a:t> control of </a:t>
            </a:r>
            <a:r>
              <a:rPr lang="nb-NO" dirty="0" err="1"/>
              <a:t>g</a:t>
            </a:r>
            <a:r>
              <a:rPr lang="nb-NO" baseline="-25000" dirty="0" err="1"/>
              <a:t>A</a:t>
            </a:r>
            <a:r>
              <a:rPr lang="nb-NO" dirty="0"/>
              <a:t> </a:t>
            </a:r>
            <a:r>
              <a:rPr lang="nb-NO" dirty="0" err="1"/>
              <a:t>minimizes</a:t>
            </a:r>
            <a:r>
              <a:rPr lang="nb-NO" dirty="0"/>
              <a:t> «back-</a:t>
            </a:r>
            <a:r>
              <a:rPr lang="nb-NO" dirty="0" err="1"/>
              <a:t>off</a:t>
            </a:r>
            <a:r>
              <a:rPr lang="nb-NO" dirty="0"/>
              <a:t>»</a:t>
            </a:r>
          </a:p>
          <a:p>
            <a:endParaRPr lang="nb-NO" dirty="0"/>
          </a:p>
          <a:p>
            <a:r>
              <a:rPr lang="nb-NO" dirty="0"/>
              <a:t>How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identify</a:t>
            </a:r>
            <a:r>
              <a:rPr lang="nb-NO" dirty="0"/>
              <a:t> and control </a:t>
            </a:r>
            <a:r>
              <a:rPr lang="nb-NO" dirty="0" err="1"/>
              <a:t>active</a:t>
            </a:r>
            <a:r>
              <a:rPr lang="nb-NO" dirty="0"/>
              <a:t> </a:t>
            </a:r>
            <a:r>
              <a:rPr lang="nb-NO" dirty="0" err="1"/>
              <a:t>constraints</a:t>
            </a:r>
            <a:r>
              <a:rPr lang="nb-NO" dirty="0"/>
              <a:t>?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8F729A-E2B7-45F0-B20E-C18BD866FDB4}"/>
              </a:ext>
            </a:extLst>
          </p:cNvPr>
          <p:cNvGrpSpPr/>
          <p:nvPr/>
        </p:nvGrpSpPr>
        <p:grpSpPr>
          <a:xfrm>
            <a:off x="7575259" y="1580629"/>
            <a:ext cx="4269996" cy="4138567"/>
            <a:chOff x="7575259" y="1580629"/>
            <a:chExt cx="4269996" cy="4138567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448A17B-B3C2-4A7E-8B63-B1CAF3E4F447}"/>
                </a:ext>
              </a:extLst>
            </p:cNvPr>
            <p:cNvSpPr txBox="1">
              <a:spLocks/>
            </p:cNvSpPr>
            <p:nvPr/>
          </p:nvSpPr>
          <p:spPr>
            <a:xfrm>
              <a:off x="7575259" y="1580629"/>
              <a:ext cx="4269996" cy="41385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n-ea"/>
                  <a:cs typeface="Arial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b-NO" dirty="0" err="1"/>
                <a:t>Example</a:t>
              </a:r>
              <a:r>
                <a:rPr lang="nb-NO" dirty="0"/>
                <a:t>. Drive from a to B in </a:t>
              </a:r>
              <a:r>
                <a:rPr lang="nb-NO" dirty="0" err="1"/>
                <a:t>shortest</a:t>
              </a:r>
              <a:r>
                <a:rPr lang="nb-NO" dirty="0"/>
                <a:t> time</a:t>
              </a:r>
            </a:p>
            <a:p>
              <a:pPr marL="0" indent="0">
                <a:buNone/>
              </a:pPr>
              <a:endParaRPr lang="nb-NO" dirty="0"/>
            </a:p>
            <a:p>
              <a:pPr marL="0" indent="0">
                <a:buFont typeface="Arial"/>
                <a:buNone/>
              </a:pPr>
              <a:r>
                <a:rPr lang="nb-NO" dirty="0">
                  <a:solidFill>
                    <a:srgbClr val="FF0000"/>
                  </a:solidFill>
                </a:rPr>
                <a:t>			</a:t>
              </a:r>
            </a:p>
            <a:p>
              <a:pPr marL="0" indent="0">
                <a:buFont typeface="Arial"/>
                <a:buNone/>
              </a:pPr>
              <a:endParaRPr lang="nb-NO" dirty="0">
                <a:solidFill>
                  <a:srgbClr val="FF0000"/>
                </a:solidFill>
              </a:endParaRPr>
            </a:p>
            <a:p>
              <a:pPr marL="0" indent="0">
                <a:buFont typeface="Arial"/>
                <a:buNone/>
              </a:pPr>
              <a:r>
                <a:rPr lang="nb-NO" dirty="0">
                  <a:solidFill>
                    <a:srgbClr val="FF0000"/>
                  </a:solidFill>
                </a:rPr>
                <a:t>	</a:t>
              </a:r>
            </a:p>
            <a:p>
              <a:pPr marL="0" indent="0">
                <a:buFont typeface="Arial"/>
                <a:buNone/>
              </a:pPr>
              <a:r>
                <a:rPr lang="nb-NO" dirty="0">
                  <a:solidFill>
                    <a:srgbClr val="FF0000"/>
                  </a:solidFill>
                </a:rPr>
                <a:t>	J = T</a:t>
              </a:r>
            </a:p>
            <a:p>
              <a:pPr marL="0" indent="0">
                <a:buFont typeface="Arial"/>
                <a:buNone/>
              </a:pPr>
              <a:r>
                <a:rPr lang="nb-NO" dirty="0">
                  <a:solidFill>
                    <a:srgbClr val="FF0000"/>
                  </a:solidFill>
                </a:rPr>
                <a:t>	u = </a:t>
              </a:r>
              <a:r>
                <a:rPr lang="nb-NO" dirty="0" err="1">
                  <a:solidFill>
                    <a:srgbClr val="FF0000"/>
                  </a:solidFill>
                </a:rPr>
                <a:t>power</a:t>
              </a:r>
              <a:r>
                <a:rPr lang="nb-NO" dirty="0">
                  <a:solidFill>
                    <a:srgbClr val="FF0000"/>
                  </a:solidFill>
                </a:rPr>
                <a:t> (gas pedal)</a:t>
              </a:r>
            </a:p>
            <a:p>
              <a:pPr marL="0" indent="0">
                <a:buFont typeface="Arial"/>
                <a:buNone/>
              </a:pPr>
              <a:r>
                <a:rPr lang="nb-NO" dirty="0">
                  <a:solidFill>
                    <a:srgbClr val="FF0000"/>
                  </a:solidFill>
                </a:rPr>
                <a:t>	g</a:t>
              </a:r>
              <a:r>
                <a:rPr lang="nb-NO" baseline="-25000" dirty="0">
                  <a:solidFill>
                    <a:srgbClr val="FF0000"/>
                  </a:solidFill>
                </a:rPr>
                <a:t>1</a:t>
              </a:r>
              <a:r>
                <a:rPr lang="nb-NO" dirty="0">
                  <a:solidFill>
                    <a:srgbClr val="FF0000"/>
                  </a:solidFill>
                </a:rPr>
                <a:t> = speed limit = </a:t>
              </a:r>
              <a:r>
                <a:rPr lang="nb-NO" dirty="0" err="1">
                  <a:solidFill>
                    <a:srgbClr val="FF0000"/>
                  </a:solidFill>
                </a:rPr>
                <a:t>v</a:t>
              </a:r>
              <a:r>
                <a:rPr lang="nb-NO" baseline="-25000" dirty="0" err="1">
                  <a:solidFill>
                    <a:srgbClr val="FF0000"/>
                  </a:solidFill>
                </a:rPr>
                <a:t>max</a:t>
              </a:r>
              <a:r>
                <a:rPr lang="nb-NO" dirty="0">
                  <a:solidFill>
                    <a:srgbClr val="FF0000"/>
                  </a:solidFill>
                </a:rPr>
                <a:t> - v </a:t>
              </a:r>
            </a:p>
            <a:p>
              <a:pPr marL="0" indent="0">
                <a:buFont typeface="Arial"/>
                <a:buNone/>
              </a:pPr>
              <a:r>
                <a:rPr lang="nb-NO" dirty="0">
                  <a:solidFill>
                    <a:srgbClr val="FF0000"/>
                  </a:solidFill>
                </a:rPr>
                <a:t>         g</a:t>
              </a:r>
              <a:r>
                <a:rPr lang="nb-NO" baseline="-25000" dirty="0">
                  <a:solidFill>
                    <a:srgbClr val="FF0000"/>
                  </a:solidFill>
                </a:rPr>
                <a:t>2</a:t>
              </a:r>
              <a:r>
                <a:rPr lang="nb-NO" dirty="0">
                  <a:solidFill>
                    <a:srgbClr val="FF0000"/>
                  </a:solidFill>
                </a:rPr>
                <a:t> = </a:t>
              </a:r>
              <a:r>
                <a:rPr lang="nb-NO" dirty="0" err="1">
                  <a:solidFill>
                    <a:srgbClr val="FF0000"/>
                  </a:solidFill>
                </a:rPr>
                <a:t>max</a:t>
              </a:r>
              <a:r>
                <a:rPr lang="nb-NO" dirty="0">
                  <a:solidFill>
                    <a:srgbClr val="FF0000"/>
                  </a:solidFill>
                </a:rPr>
                <a:t> </a:t>
              </a:r>
              <a:r>
                <a:rPr lang="nb-NO" dirty="0" err="1">
                  <a:solidFill>
                    <a:srgbClr val="FF0000"/>
                  </a:solidFill>
                </a:rPr>
                <a:t>power</a:t>
              </a:r>
              <a:endParaRPr lang="nb-NO" dirty="0">
                <a:solidFill>
                  <a:srgbClr val="FF0000"/>
                </a:solidFill>
              </a:endParaRPr>
            </a:p>
            <a:p>
              <a:pPr marL="0" indent="0">
                <a:buFont typeface="Arial"/>
                <a:buNone/>
              </a:pPr>
              <a:endParaRPr lang="nb-NO" dirty="0">
                <a:solidFill>
                  <a:srgbClr val="FF0000"/>
                </a:solidFill>
              </a:endParaRPr>
            </a:p>
            <a:p>
              <a:pPr marL="0" indent="0">
                <a:buFont typeface="Arial"/>
                <a:buNone/>
              </a:pPr>
              <a:r>
                <a:rPr lang="nb-NO" dirty="0">
                  <a:solidFill>
                    <a:schemeClr val="tx1"/>
                  </a:solidFill>
                </a:rPr>
                <a:t>Straight </a:t>
              </a:r>
              <a:r>
                <a:rPr lang="nb-NO" dirty="0" err="1">
                  <a:solidFill>
                    <a:schemeClr val="tx1"/>
                  </a:solidFill>
                </a:rPr>
                <a:t>road</a:t>
              </a:r>
              <a:r>
                <a:rPr lang="nb-NO" dirty="0">
                  <a:solidFill>
                    <a:schemeClr val="tx1"/>
                  </a:solidFill>
                </a:rPr>
                <a:t>:</a:t>
              </a:r>
            </a:p>
            <a:p>
              <a:pPr marL="0" indent="0">
                <a:buFont typeface="Arial"/>
                <a:buNone/>
              </a:pPr>
              <a:r>
                <a:rPr lang="nb-NO" dirty="0">
                  <a:solidFill>
                    <a:schemeClr val="tx1"/>
                  </a:solidFill>
                </a:rPr>
                <a:t>	</a:t>
              </a:r>
              <a:r>
                <a:rPr lang="nb-NO" dirty="0" err="1">
                  <a:solidFill>
                    <a:schemeClr val="tx1"/>
                  </a:solidFill>
                </a:rPr>
                <a:t>g</a:t>
              </a:r>
              <a:r>
                <a:rPr lang="nb-NO" baseline="-25000" dirty="0" err="1">
                  <a:solidFill>
                    <a:schemeClr val="tx1"/>
                  </a:solidFill>
                </a:rPr>
                <a:t>A</a:t>
              </a:r>
              <a:r>
                <a:rPr lang="nb-NO" dirty="0">
                  <a:solidFill>
                    <a:schemeClr val="tx1"/>
                  </a:solidFill>
                </a:rPr>
                <a:t> = g</a:t>
              </a:r>
              <a:r>
                <a:rPr lang="nb-NO" baseline="-25000" dirty="0">
                  <a:solidFill>
                    <a:schemeClr val="tx1"/>
                  </a:solidFill>
                </a:rPr>
                <a:t>1</a:t>
              </a:r>
              <a:r>
                <a:rPr lang="nb-NO" dirty="0">
                  <a:solidFill>
                    <a:schemeClr val="tx1"/>
                  </a:solidFill>
                </a:rPr>
                <a:t> (Speed limit)</a:t>
              </a:r>
            </a:p>
            <a:p>
              <a:endParaRPr lang="nb-NO" dirty="0"/>
            </a:p>
            <a:p>
              <a:pPr marL="0" indent="0">
                <a:buFont typeface="Arial"/>
                <a:buNone/>
              </a:pPr>
              <a:r>
                <a:rPr lang="nb-NO" dirty="0"/>
                <a:t> </a:t>
              </a:r>
            </a:p>
          </p:txBody>
        </p:sp>
        <p:cxnSp>
          <p:nvCxnSpPr>
            <p:cNvPr id="6" name="Connector: Curved 5">
              <a:extLst>
                <a:ext uri="{FF2B5EF4-FFF2-40B4-BE49-F238E27FC236}">
                  <a16:creationId xmlns:a16="http://schemas.microsoft.com/office/drawing/2014/main" id="{816A2DD6-E980-4185-9E69-D447B38255F1}"/>
                </a:ext>
              </a:extLst>
            </p:cNvPr>
            <p:cNvCxnSpPr/>
            <p:nvPr/>
          </p:nvCxnSpPr>
          <p:spPr>
            <a:xfrm flipV="1">
              <a:off x="7968315" y="2161512"/>
              <a:ext cx="1795244" cy="536895"/>
            </a:xfrm>
            <a:prstGeom prst="curvedConnector3">
              <a:avLst/>
            </a:prstGeom>
            <a:ln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7943E92-E53E-42E4-A8F8-ABFD68E3A91C}"/>
                </a:ext>
              </a:extLst>
            </p:cNvPr>
            <p:cNvSpPr txBox="1"/>
            <p:nvPr/>
          </p:nvSpPr>
          <p:spPr>
            <a:xfrm>
              <a:off x="7575259" y="2516697"/>
              <a:ext cx="3930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800" dirty="0">
                  <a:solidFill>
                    <a:srgbClr val="0070C0"/>
                  </a:solidFill>
                </a:rPr>
                <a:t>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623DE6-9E2E-4B30-99DC-8E644A284D15}"/>
                </a:ext>
              </a:extLst>
            </p:cNvPr>
            <p:cNvSpPr txBox="1"/>
            <p:nvPr/>
          </p:nvSpPr>
          <p:spPr>
            <a:xfrm>
              <a:off x="9763559" y="1899902"/>
              <a:ext cx="3802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800" dirty="0">
                  <a:solidFill>
                    <a:srgbClr val="0070C0"/>
                  </a:solidFill>
                </a:rPr>
                <a:t>B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B34DCF9-086B-461B-A21A-5A5CE19CF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61685" y="2100369"/>
              <a:ext cx="717872" cy="361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229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C0D3-8D98-486A-B844-170F41C39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681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nb-NO" dirty="0"/>
              <a:t>Feedback </a:t>
            </a:r>
            <a:r>
              <a:rPr lang="nb-NO" dirty="0" err="1"/>
              <a:t>solution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automatically</a:t>
            </a:r>
            <a:r>
              <a:rPr lang="nb-NO" dirty="0"/>
              <a:t> </a:t>
            </a:r>
            <a:r>
              <a:rPr lang="nb-NO" dirty="0" err="1"/>
              <a:t>tracks</a:t>
            </a:r>
            <a:r>
              <a:rPr lang="nb-NO" dirty="0"/>
              <a:t> </a:t>
            </a:r>
            <a:r>
              <a:rPr lang="nb-NO" dirty="0" err="1"/>
              <a:t>active</a:t>
            </a:r>
            <a:r>
              <a:rPr lang="nb-NO" dirty="0"/>
              <a:t> </a:t>
            </a:r>
            <a:r>
              <a:rPr lang="nb-NO" dirty="0" err="1"/>
              <a:t>constraints</a:t>
            </a:r>
            <a:r>
              <a:rPr lang="nb-NO" dirty="0"/>
              <a:t> by </a:t>
            </a:r>
            <a:r>
              <a:rPr lang="nb-NO" dirty="0" err="1"/>
              <a:t>adjusting</a:t>
            </a:r>
            <a:r>
              <a:rPr lang="nb-NO" dirty="0"/>
              <a:t> Lagrange </a:t>
            </a:r>
            <a:r>
              <a:rPr lang="nb-NO" dirty="0" err="1"/>
              <a:t>multipliers</a:t>
            </a:r>
            <a:r>
              <a:rPr lang="nb-NO" dirty="0"/>
              <a:t> (= </a:t>
            </a:r>
            <a:r>
              <a:rPr lang="nb-NO" dirty="0" err="1"/>
              <a:t>shadow</a:t>
            </a:r>
            <a:r>
              <a:rPr lang="nb-NO" dirty="0"/>
              <a:t> </a:t>
            </a:r>
            <a:r>
              <a:rPr lang="nb-NO" dirty="0" err="1"/>
              <a:t>prices</a:t>
            </a:r>
            <a:r>
              <a:rPr lang="nb-NO" dirty="0"/>
              <a:t> = dual variables) </a:t>
            </a:r>
            <a:r>
              <a:rPr lang="el-GR" dirty="0"/>
              <a:t>λ</a:t>
            </a:r>
            <a:endParaRPr lang="nb-NO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7465CE-685E-48D5-B378-BDBEE0C11BF8}"/>
              </a:ext>
            </a:extLst>
          </p:cNvPr>
          <p:cNvSpPr txBox="1"/>
          <p:nvPr/>
        </p:nvSpPr>
        <p:spPr>
          <a:xfrm>
            <a:off x="210118" y="6398555"/>
            <a:ext cx="9937336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1050" dirty="0"/>
              <a:t>«Optimal Resource </a:t>
            </a:r>
            <a:r>
              <a:rPr lang="nb-NO" sz="1050" dirty="0" err="1"/>
              <a:t>Allocation</a:t>
            </a:r>
            <a:r>
              <a:rPr lang="nb-NO" sz="1050" dirty="0"/>
              <a:t> </a:t>
            </a:r>
            <a:r>
              <a:rPr lang="nb-NO" sz="1050" dirty="0" err="1"/>
              <a:t>using</a:t>
            </a:r>
            <a:r>
              <a:rPr lang="nb-NO" sz="1050" dirty="0"/>
              <a:t> Distributed Feedback-</a:t>
            </a:r>
            <a:r>
              <a:rPr lang="nb-NO" sz="1050" dirty="0" err="1"/>
              <a:t>based</a:t>
            </a:r>
            <a:r>
              <a:rPr lang="nb-NO" sz="1050" dirty="0"/>
              <a:t> Real-time Optimization». Risvan Dirza, Sigurd Skogestad, Dinesh Krishnamoorthy. IFAC </a:t>
            </a:r>
            <a:r>
              <a:rPr lang="nb-NO" sz="1050" dirty="0" err="1"/>
              <a:t>Adchem</a:t>
            </a:r>
            <a:r>
              <a:rPr lang="nb-NO" sz="1050" dirty="0"/>
              <a:t> Conference, 2021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F7A8479-54B9-4E87-A8A2-A3B3B7811F15}"/>
              </a:ext>
            </a:extLst>
          </p:cNvPr>
          <p:cNvGrpSpPr/>
          <p:nvPr/>
        </p:nvGrpSpPr>
        <p:grpSpPr>
          <a:xfrm>
            <a:off x="1424812" y="1869271"/>
            <a:ext cx="6227467" cy="4261462"/>
            <a:chOff x="1424812" y="1869271"/>
            <a:chExt cx="6227467" cy="426146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968AFA7-6B1A-4883-8D5F-9A4245408C54}"/>
                </a:ext>
              </a:extLst>
            </p:cNvPr>
            <p:cNvGrpSpPr/>
            <p:nvPr/>
          </p:nvGrpSpPr>
          <p:grpSpPr>
            <a:xfrm>
              <a:off x="1424812" y="1869271"/>
              <a:ext cx="6227467" cy="4261462"/>
              <a:chOff x="887401" y="1035194"/>
              <a:chExt cx="6227467" cy="426146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5C21651-8D21-414A-9513-297DE315D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16342" y="2348228"/>
                <a:ext cx="306780" cy="40904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0764FD7-6DE7-4C2B-8619-96871A608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47615" y="2993176"/>
                <a:ext cx="369262" cy="700726"/>
              </a:xfrm>
              <a:prstGeom prst="rect">
                <a:avLst/>
              </a:prstGeom>
              <a:noFill/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A941B3E-9078-42D2-874E-A9F4D2721AEC}"/>
                  </a:ext>
                </a:extLst>
              </p:cNvPr>
              <p:cNvSpPr/>
              <p:nvPr/>
            </p:nvSpPr>
            <p:spPr>
              <a:xfrm>
                <a:off x="2634822" y="4470954"/>
                <a:ext cx="914400" cy="67376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/>
                  <a:t>Process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95E3D8EE-31AA-4A3A-AF1D-4BBDC5861088}"/>
                  </a:ext>
                </a:extLst>
              </p:cNvPr>
              <p:cNvCxnSpPr>
                <a:cxnSpLocks/>
                <a:endCxn id="8" idx="1"/>
              </p:cNvCxnSpPr>
              <p:nvPr/>
            </p:nvCxnSpPr>
            <p:spPr>
              <a:xfrm>
                <a:off x="2144628" y="4807839"/>
                <a:ext cx="490194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DB27E92-F96B-4245-9CCF-FD4E3344ACEA}"/>
                  </a:ext>
                </a:extLst>
              </p:cNvPr>
              <p:cNvSpPr/>
              <p:nvPr/>
            </p:nvSpPr>
            <p:spPr>
              <a:xfrm>
                <a:off x="1997401" y="2757268"/>
                <a:ext cx="2204462" cy="119242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 err="1">
                    <a:solidFill>
                      <a:schemeClr val="tx1"/>
                    </a:solidFill>
                  </a:rPr>
                  <a:t>Unconstrained</a:t>
                </a:r>
                <a:r>
                  <a:rPr lang="nb-NO" dirty="0">
                    <a:solidFill>
                      <a:schemeClr val="tx1"/>
                    </a:solidFill>
                  </a:rPr>
                  <a:t> </a:t>
                </a:r>
                <a:r>
                  <a:rPr lang="nb-NO" dirty="0" err="1">
                    <a:solidFill>
                      <a:schemeClr val="tx1"/>
                    </a:solidFill>
                  </a:rPr>
                  <a:t>optimization</a:t>
                </a:r>
                <a:r>
                  <a:rPr lang="nb-NO" dirty="0">
                    <a:solidFill>
                      <a:schemeClr val="tx1"/>
                    </a:solidFill>
                  </a:rPr>
                  <a:t> </a:t>
                </a:r>
              </a:p>
              <a:p>
                <a:pPr algn="ctr"/>
                <a:r>
                  <a:rPr lang="nb-NO" sz="1600" dirty="0">
                    <a:solidFill>
                      <a:schemeClr val="tx1"/>
                    </a:solidFill>
                  </a:rPr>
                  <a:t>(n</a:t>
                </a:r>
                <a:r>
                  <a:rPr lang="nb-NO" sz="1600" baseline="-25000" dirty="0">
                    <a:solidFill>
                      <a:schemeClr val="tx1"/>
                    </a:solidFill>
                  </a:rPr>
                  <a:t>u</a:t>
                </a:r>
                <a:r>
                  <a:rPr lang="nb-NO" sz="1600" dirty="0">
                    <a:solidFill>
                      <a:schemeClr val="tx1"/>
                    </a:solidFill>
                  </a:rPr>
                  <a:t> PID-</a:t>
                </a:r>
                <a:r>
                  <a:rPr lang="nb-NO" sz="1600" dirty="0" err="1">
                    <a:solidFill>
                      <a:schemeClr val="tx1"/>
                    </a:solidFill>
                  </a:rPr>
                  <a:t>controllers</a:t>
                </a:r>
                <a:r>
                  <a:rPr lang="nb-NO" sz="1600" dirty="0">
                    <a:solidFill>
                      <a:schemeClr val="tx1"/>
                    </a:solidFill>
                  </a:rPr>
                  <a:t>)</a:t>
                </a:r>
              </a:p>
              <a:p>
                <a:pPr algn="ctr"/>
                <a:endParaRPr lang="nb-NO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9401E75-5C20-45F6-B105-91847CF9CA85}"/>
                  </a:ext>
                </a:extLst>
              </p:cNvPr>
              <p:cNvSpPr/>
              <p:nvPr/>
            </p:nvSpPr>
            <p:spPr>
              <a:xfrm>
                <a:off x="4999323" y="3103592"/>
                <a:ext cx="1519620" cy="596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>
                    <a:solidFill>
                      <a:schemeClr val="tx1"/>
                    </a:solidFill>
                  </a:rPr>
                  <a:t>Gradient </a:t>
                </a:r>
                <a:r>
                  <a:rPr lang="nb-NO" dirty="0" err="1">
                    <a:solidFill>
                      <a:schemeClr val="tx1"/>
                    </a:solidFill>
                  </a:rPr>
                  <a:t>estimation</a:t>
                </a:r>
                <a:endParaRPr lang="nb-NO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9DB8E64-BB40-45D4-ADF0-51F92978BF46}"/>
                  </a:ext>
                </a:extLst>
              </p:cNvPr>
              <p:cNvCxnSpPr>
                <a:stCxn id="8" idx="3"/>
              </p:cNvCxnSpPr>
              <p:nvPr/>
            </p:nvCxnSpPr>
            <p:spPr>
              <a:xfrm>
                <a:off x="3549222" y="4807839"/>
                <a:ext cx="2267768" cy="1203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2606477F-CE1F-49AB-AFD6-F6055307EF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95888" y="3706837"/>
                <a:ext cx="21102" cy="111303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E94E09ED-9B9A-4392-BCAB-5295009425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08322" y="3353478"/>
                <a:ext cx="791001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79BE391-72CF-4C4F-B994-0ED22A5635BA}"/>
                  </a:ext>
                </a:extLst>
              </p:cNvPr>
              <p:cNvCxnSpPr>
                <a:cxnSpLocks/>
                <a:stCxn id="10" idx="2"/>
                <a:endCxn id="8" idx="0"/>
              </p:cNvCxnSpPr>
              <p:nvPr/>
            </p:nvCxnSpPr>
            <p:spPr>
              <a:xfrm flipH="1">
                <a:off x="3092022" y="3949688"/>
                <a:ext cx="7610" cy="52126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973C811-615B-403D-B030-DC6567AB38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49222" y="4964249"/>
                <a:ext cx="3554963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15FAF03-E17E-4877-A6C3-578263EFFB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04185" y="1406865"/>
                <a:ext cx="10683" cy="355738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B167BA8-1D52-403C-A550-54B75166D311}"/>
                  </a:ext>
                </a:extLst>
              </p:cNvPr>
              <p:cNvSpPr/>
              <p:nvPr/>
            </p:nvSpPr>
            <p:spPr>
              <a:xfrm>
                <a:off x="1998909" y="1154096"/>
                <a:ext cx="2204462" cy="60499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 err="1">
                    <a:solidFill>
                      <a:schemeClr val="tx1"/>
                    </a:solidFill>
                  </a:rPr>
                  <a:t>Constraint</a:t>
                </a:r>
                <a:r>
                  <a:rPr lang="nb-NO" dirty="0">
                    <a:solidFill>
                      <a:schemeClr val="tx1"/>
                    </a:solidFill>
                  </a:rPr>
                  <a:t> control</a:t>
                </a:r>
              </a:p>
              <a:p>
                <a:pPr algn="ctr"/>
                <a:r>
                  <a:rPr lang="nb-NO" sz="1400" dirty="0">
                    <a:solidFill>
                      <a:schemeClr val="tx1"/>
                    </a:solidFill>
                  </a:rPr>
                  <a:t>(</a:t>
                </a:r>
                <a:r>
                  <a:rPr lang="nb-NO" sz="1400" dirty="0" err="1">
                    <a:solidFill>
                      <a:schemeClr val="tx1"/>
                    </a:solidFill>
                  </a:rPr>
                  <a:t>n</a:t>
                </a:r>
                <a:r>
                  <a:rPr lang="nb-NO" sz="1400" baseline="-25000" dirty="0" err="1">
                    <a:solidFill>
                      <a:schemeClr val="tx1"/>
                    </a:solidFill>
                  </a:rPr>
                  <a:t>c</a:t>
                </a:r>
                <a:r>
                  <a:rPr lang="nb-NO" sz="1400" dirty="0">
                    <a:solidFill>
                      <a:schemeClr val="tx1"/>
                    </a:solidFill>
                  </a:rPr>
                  <a:t> </a:t>
                </a:r>
                <a:r>
                  <a:rPr lang="nb-NO" sz="1400" dirty="0" err="1">
                    <a:solidFill>
                      <a:schemeClr val="tx1"/>
                    </a:solidFill>
                  </a:rPr>
                  <a:t>slower</a:t>
                </a:r>
                <a:r>
                  <a:rPr lang="nb-NO" sz="1400" dirty="0">
                    <a:solidFill>
                      <a:schemeClr val="tx1"/>
                    </a:solidFill>
                  </a:rPr>
                  <a:t> PI/I-</a:t>
                </a:r>
                <a:r>
                  <a:rPr lang="nb-NO" sz="1400" dirty="0" err="1">
                    <a:solidFill>
                      <a:schemeClr val="tx1"/>
                    </a:solidFill>
                  </a:rPr>
                  <a:t>controllers</a:t>
                </a:r>
                <a:r>
                  <a:rPr lang="nb-NO" sz="1400" dirty="0">
                    <a:solidFill>
                      <a:schemeClr val="tx1"/>
                    </a:solidFill>
                  </a:rPr>
                  <a:t>)</a:t>
                </a:r>
                <a:endParaRPr lang="nb-NO" sz="1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B4924680-872D-4342-8266-FEDFFF8B22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08322" y="1406865"/>
                <a:ext cx="2850036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D1A52897-E150-4E63-A310-F681CAD5B6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26955" y="2355782"/>
                <a:ext cx="10265" cy="418901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1848ED8-3FCE-4EC2-B0B6-8F528D3EA33C}"/>
                  </a:ext>
                </a:extLst>
              </p:cNvPr>
              <p:cNvSpPr/>
              <p:nvPr/>
            </p:nvSpPr>
            <p:spPr>
              <a:xfrm>
                <a:off x="2812433" y="1998266"/>
                <a:ext cx="676353" cy="374345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>
                    <a:solidFill>
                      <a:schemeClr val="tx1"/>
                    </a:solidFill>
                  </a:rPr>
                  <a:t>MAX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889FAA75-084C-4998-8369-02C59AE98B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2240" y="2171790"/>
                <a:ext cx="490194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467CCE5-AC0D-4BDE-8E71-00895B9B91A3}"/>
                  </a:ext>
                </a:extLst>
              </p:cNvPr>
              <p:cNvSpPr txBox="1"/>
              <p:nvPr/>
            </p:nvSpPr>
            <p:spPr>
              <a:xfrm>
                <a:off x="2032663" y="203482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0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C365B867-175D-4A71-A08F-CB44486FD6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42584" y="1770654"/>
                <a:ext cx="0" cy="24432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DDACD10-224B-4C85-AFBB-AB621B3BE6A0}"/>
                  </a:ext>
                </a:extLst>
              </p:cNvPr>
              <p:cNvSpPr txBox="1"/>
              <p:nvPr/>
            </p:nvSpPr>
            <p:spPr>
              <a:xfrm>
                <a:off x="3939985" y="4438506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y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6F06824-64AA-41AC-8BDD-7CC48822F99A}"/>
                  </a:ext>
                </a:extLst>
              </p:cNvPr>
              <p:cNvSpPr txBox="1"/>
              <p:nvPr/>
            </p:nvSpPr>
            <p:spPr>
              <a:xfrm>
                <a:off x="3939985" y="4927324"/>
                <a:ext cx="21835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g </a:t>
                </a:r>
                <a:r>
                  <a:rPr lang="nb-NO" sz="1600" dirty="0"/>
                  <a:t>(</a:t>
                </a:r>
                <a:r>
                  <a:rPr lang="nb-NO" sz="1600" dirty="0" err="1"/>
                  <a:t>measured</a:t>
                </a:r>
                <a:r>
                  <a:rPr lang="nb-NO" sz="1600" dirty="0"/>
                  <a:t> </a:t>
                </a:r>
                <a:r>
                  <a:rPr lang="nb-NO" sz="1600" dirty="0" err="1"/>
                  <a:t>constraint</a:t>
                </a:r>
                <a:r>
                  <a:rPr lang="nb-NO" sz="1600" dirty="0"/>
                  <a:t>)</a:t>
                </a:r>
                <a:endParaRPr lang="nb-NO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5B8C80F-B468-4A2C-AC2C-A31E51AE347E}"/>
                  </a:ext>
                </a:extLst>
              </p:cNvPr>
              <p:cNvSpPr txBox="1"/>
              <p:nvPr/>
            </p:nvSpPr>
            <p:spPr>
              <a:xfrm>
                <a:off x="4561251" y="1035194"/>
                <a:ext cx="21835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g </a:t>
                </a:r>
                <a:r>
                  <a:rPr lang="nb-NO" sz="1600" dirty="0"/>
                  <a:t>(</a:t>
                </a:r>
                <a:r>
                  <a:rPr lang="nb-NO" sz="1600" dirty="0" err="1"/>
                  <a:t>measured</a:t>
                </a:r>
                <a:r>
                  <a:rPr lang="nb-NO" sz="1600" dirty="0"/>
                  <a:t> </a:t>
                </a:r>
                <a:r>
                  <a:rPr lang="nb-NO" sz="1600" dirty="0" err="1"/>
                  <a:t>constraint</a:t>
                </a:r>
                <a:r>
                  <a:rPr lang="nb-NO" sz="1600" dirty="0"/>
                  <a:t>)</a:t>
                </a:r>
                <a:endParaRPr lang="nb-NO" dirty="0"/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6CF0D2B7-06CA-4C09-972A-CA76D68EFF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7207" y="1445548"/>
                <a:ext cx="490194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E2733A3-6BDA-48B8-B120-024E8EEE4FF7}"/>
                  </a:ext>
                </a:extLst>
              </p:cNvPr>
              <p:cNvSpPr txBox="1"/>
              <p:nvPr/>
            </p:nvSpPr>
            <p:spPr>
              <a:xfrm>
                <a:off x="887401" y="1249141"/>
                <a:ext cx="6415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SP=0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759026A-7665-42E3-A107-4C8FEF349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8974" y="4450447"/>
              <a:ext cx="1865598" cy="272941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D77892A-E51E-4033-B56A-345011B7A9EF}"/>
                </a:ext>
              </a:extLst>
            </p:cNvPr>
            <p:cNvCxnSpPr>
              <a:cxnSpLocks/>
            </p:cNvCxnSpPr>
            <p:nvPr/>
          </p:nvCxnSpPr>
          <p:spPr>
            <a:xfrm>
              <a:off x="2025561" y="4170576"/>
              <a:ext cx="490194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81C9F56-B5BC-414F-BF1D-CB4FF1E60736}"/>
                </a:ext>
              </a:extLst>
            </p:cNvPr>
            <p:cNvSpPr txBox="1"/>
            <p:nvPr/>
          </p:nvSpPr>
          <p:spPr>
            <a:xfrm>
              <a:off x="1424812" y="3979251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SP=0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F3DB930-3253-4A1D-BCCA-6B3DD968150E}"/>
                </a:ext>
              </a:extLst>
            </p:cNvPr>
            <p:cNvSpPr txBox="1"/>
            <p:nvPr/>
          </p:nvSpPr>
          <p:spPr>
            <a:xfrm>
              <a:off x="3366446" y="487845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u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BD27538-96A6-491D-A5D3-0E1E019FB5B1}"/>
                </a:ext>
              </a:extLst>
            </p:cNvPr>
            <p:cNvSpPr txBox="1"/>
            <p:nvPr/>
          </p:nvSpPr>
          <p:spPr>
            <a:xfrm>
              <a:off x="2654761" y="5268742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d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1B76B7F-BED2-428F-A02E-7BFB1CDB48CE}"/>
              </a:ext>
            </a:extLst>
          </p:cNvPr>
          <p:cNvSpPr txBox="1"/>
          <p:nvPr/>
        </p:nvSpPr>
        <p:spPr>
          <a:xfrm>
            <a:off x="8237521" y="2142123"/>
            <a:ext cx="393627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Primal-dual feedback control.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FF0000"/>
                </a:solidFill>
              </a:rPr>
              <a:t>Makes </a:t>
            </a:r>
            <a:r>
              <a:rPr lang="nb-NO" dirty="0" err="1">
                <a:solidFill>
                  <a:srgbClr val="FF0000"/>
                </a:solidFill>
              </a:rPr>
              <a:t>use</a:t>
            </a:r>
            <a:r>
              <a:rPr lang="nb-NO" dirty="0">
                <a:solidFill>
                  <a:srgbClr val="FF0000"/>
                </a:solidFill>
              </a:rPr>
              <a:t> of «dual </a:t>
            </a:r>
            <a:r>
              <a:rPr lang="nb-NO" dirty="0" err="1">
                <a:solidFill>
                  <a:srgbClr val="FF0000"/>
                </a:solidFill>
              </a:rPr>
              <a:t>decomposition</a:t>
            </a:r>
            <a:r>
              <a:rPr lang="nb-NO" dirty="0">
                <a:solidFill>
                  <a:srgbClr val="FF0000"/>
                </a:solidFill>
              </a:rPr>
              <a:t>» of </a:t>
            </a:r>
            <a:r>
              <a:rPr lang="nb-NO" dirty="0" err="1">
                <a:solidFill>
                  <a:srgbClr val="FF0000"/>
                </a:solidFill>
              </a:rPr>
              <a:t>constrained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optimization</a:t>
            </a:r>
            <a:endParaRPr lang="nb-NO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>
                <a:solidFill>
                  <a:srgbClr val="FF0000"/>
                </a:solidFill>
                <a:highlight>
                  <a:srgbClr val="FFFF00"/>
                </a:highlight>
              </a:rPr>
              <a:t>Selector</a:t>
            </a:r>
            <a:r>
              <a:rPr lang="nb-NO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nb-NO" dirty="0" err="1">
                <a:solidFill>
                  <a:srgbClr val="FF0000"/>
                </a:solidFill>
                <a:highlight>
                  <a:srgbClr val="FFFF00"/>
                </a:highlight>
              </a:rPr>
              <a:t>on</a:t>
            </a:r>
            <a:r>
              <a:rPr lang="nb-NO" dirty="0">
                <a:solidFill>
                  <a:srgbClr val="FF0000"/>
                </a:solidFill>
                <a:highlight>
                  <a:srgbClr val="FFFF00"/>
                </a:highlight>
              </a:rPr>
              <a:t> dual variables </a:t>
            </a:r>
            <a:r>
              <a:rPr lang="el-GR" dirty="0">
                <a:highlight>
                  <a:srgbClr val="FFFF00"/>
                </a:highlight>
              </a:rPr>
              <a:t>λ</a:t>
            </a:r>
            <a:endParaRPr lang="nb-NO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FF0000"/>
                </a:solidFill>
              </a:rPr>
              <a:t>Problem: </a:t>
            </a:r>
            <a:r>
              <a:rPr lang="nb-NO" dirty="0" err="1">
                <a:solidFill>
                  <a:srgbClr val="FF0000"/>
                </a:solidFill>
              </a:rPr>
              <a:t>Constraint</a:t>
            </a:r>
            <a:r>
              <a:rPr lang="nb-NO" dirty="0">
                <a:solidFill>
                  <a:srgbClr val="FF0000"/>
                </a:solidFill>
              </a:rPr>
              <a:t> control </a:t>
            </a:r>
            <a:r>
              <a:rPr lang="nb-NO" dirty="0" err="1">
                <a:solidFill>
                  <a:srgbClr val="FF0000"/>
                </a:solidFill>
              </a:rPr>
              <a:t>using</a:t>
            </a:r>
            <a:r>
              <a:rPr lang="nb-NO" dirty="0">
                <a:solidFill>
                  <a:srgbClr val="FF0000"/>
                </a:solidFill>
              </a:rPr>
              <a:t> dual variables is </a:t>
            </a:r>
            <a:r>
              <a:rPr lang="nb-NO" dirty="0" err="1">
                <a:solidFill>
                  <a:srgbClr val="FF0000"/>
                </a:solidFill>
              </a:rPr>
              <a:t>on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slow</a:t>
            </a:r>
            <a:r>
              <a:rPr lang="nb-NO" dirty="0">
                <a:solidFill>
                  <a:srgbClr val="FF0000"/>
                </a:solidFill>
              </a:rPr>
              <a:t> time </a:t>
            </a:r>
            <a:r>
              <a:rPr lang="nb-NO" dirty="0" err="1">
                <a:solidFill>
                  <a:srgbClr val="FF0000"/>
                </a:solidFill>
              </a:rPr>
              <a:t>scale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DB5FE8-D564-4EB2-83D1-CF39D1E3D256}"/>
              </a:ext>
            </a:extLst>
          </p:cNvPr>
          <p:cNvSpPr txBox="1"/>
          <p:nvPr/>
        </p:nvSpPr>
        <p:spPr>
          <a:xfrm>
            <a:off x="3716579" y="3197658"/>
            <a:ext cx="1211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>
                <a:solidFill>
                  <a:srgbClr val="FF0000"/>
                </a:solidFill>
              </a:rPr>
              <a:t>Dual variables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16FACD-2E5B-45C8-BE88-5C7085141109}"/>
              </a:ext>
            </a:extLst>
          </p:cNvPr>
          <p:cNvSpPr txBox="1"/>
          <p:nvPr/>
        </p:nvSpPr>
        <p:spPr>
          <a:xfrm>
            <a:off x="3711370" y="4892531"/>
            <a:ext cx="1345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>
                <a:solidFill>
                  <a:srgbClr val="FF0000"/>
                </a:solidFill>
              </a:rPr>
              <a:t>Primal variables</a:t>
            </a:r>
          </a:p>
        </p:txBody>
      </p:sp>
    </p:spTree>
    <p:extLst>
      <p:ext uri="{BB962C8B-B14F-4D97-AF65-F5344CB8AC3E}">
        <p14:creationId xmlns:p14="http://schemas.microsoft.com/office/powerpoint/2010/main" val="3315972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BF14C-918E-4FC2-AD15-E668A34E3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Alternative: Feedback </a:t>
            </a:r>
            <a:r>
              <a:rPr lang="nb-NO" dirty="0" err="1"/>
              <a:t>solution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«</a:t>
            </a:r>
            <a:r>
              <a:rPr lang="nb-NO" dirty="0" err="1"/>
              <a:t>direct</a:t>
            </a:r>
            <a:r>
              <a:rPr lang="nb-NO" dirty="0"/>
              <a:t>» </a:t>
            </a:r>
            <a:r>
              <a:rPr lang="nb-NO" dirty="0" err="1"/>
              <a:t>constraint</a:t>
            </a:r>
            <a:r>
              <a:rPr lang="nb-NO" dirty="0"/>
              <a:t> control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32C8F93-23AB-4AF1-9620-73DBEFC9E25C}"/>
              </a:ext>
            </a:extLst>
          </p:cNvPr>
          <p:cNvGrpSpPr/>
          <p:nvPr/>
        </p:nvGrpSpPr>
        <p:grpSpPr>
          <a:xfrm>
            <a:off x="1433296" y="1857730"/>
            <a:ext cx="6306225" cy="4261462"/>
            <a:chOff x="1431236" y="1869271"/>
            <a:chExt cx="6306225" cy="426146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C0A7CC9-E4B1-4132-9B83-4B8AFBB5113C}"/>
                </a:ext>
              </a:extLst>
            </p:cNvPr>
            <p:cNvGrpSpPr/>
            <p:nvPr/>
          </p:nvGrpSpPr>
          <p:grpSpPr>
            <a:xfrm>
              <a:off x="1431236" y="1869271"/>
              <a:ext cx="6306225" cy="4261462"/>
              <a:chOff x="893825" y="1035194"/>
              <a:chExt cx="6306225" cy="4261462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2347157-5CC6-4930-BA85-A6C822583ADC}"/>
                  </a:ext>
                </a:extLst>
              </p:cNvPr>
              <p:cNvSpPr/>
              <p:nvPr/>
            </p:nvSpPr>
            <p:spPr>
              <a:xfrm>
                <a:off x="2634822" y="4470954"/>
                <a:ext cx="914400" cy="67376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/>
                  <a:t>Process</a:t>
                </a: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75D2F90A-7515-4821-B2AD-92066D42A008}"/>
                  </a:ext>
                </a:extLst>
              </p:cNvPr>
              <p:cNvCxnSpPr>
                <a:cxnSpLocks/>
                <a:endCxn id="40" idx="1"/>
              </p:cNvCxnSpPr>
              <p:nvPr/>
            </p:nvCxnSpPr>
            <p:spPr>
              <a:xfrm>
                <a:off x="2144628" y="4807839"/>
                <a:ext cx="490194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F53DD37-D1BA-4688-8F23-0C3F45C16DE4}"/>
                  </a:ext>
                </a:extLst>
              </p:cNvPr>
              <p:cNvSpPr/>
              <p:nvPr/>
            </p:nvSpPr>
            <p:spPr>
              <a:xfrm>
                <a:off x="4999323" y="3103592"/>
                <a:ext cx="1519620" cy="59621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>
                    <a:solidFill>
                      <a:schemeClr val="tx1"/>
                    </a:solidFill>
                  </a:rPr>
                  <a:t>Gradient </a:t>
                </a:r>
                <a:r>
                  <a:rPr lang="nb-NO" dirty="0" err="1">
                    <a:solidFill>
                      <a:schemeClr val="tx1"/>
                    </a:solidFill>
                  </a:rPr>
                  <a:t>estimation</a:t>
                </a:r>
                <a:endParaRPr lang="nb-NO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193F2D5-A592-4A75-B61F-3D5129C5ED83}"/>
                  </a:ext>
                </a:extLst>
              </p:cNvPr>
              <p:cNvCxnSpPr>
                <a:stCxn id="40" idx="3"/>
              </p:cNvCxnSpPr>
              <p:nvPr/>
            </p:nvCxnSpPr>
            <p:spPr>
              <a:xfrm>
                <a:off x="3549222" y="4807839"/>
                <a:ext cx="2267768" cy="1203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F61FF0AE-370F-4B8E-814F-3217C0C2F4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95888" y="3706837"/>
                <a:ext cx="21102" cy="111303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BE0E65D1-44F2-4DCC-AC0F-9EFF088905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95936" y="2177361"/>
                <a:ext cx="920422" cy="621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538A35C1-9BD3-43D9-9188-61ED5C5207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20250" y="2976176"/>
                <a:ext cx="18961" cy="149256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6CD3FF9-C79F-40D8-84BA-923336A83F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49222" y="4964249"/>
                <a:ext cx="3554963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59A3DF7-3676-42CA-B013-CF9E3826C1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04185" y="1406865"/>
                <a:ext cx="10683" cy="355738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DA2A781-A6DD-4B2C-94C1-FB34A659D3FE}"/>
                  </a:ext>
                </a:extLst>
              </p:cNvPr>
              <p:cNvSpPr/>
              <p:nvPr/>
            </p:nvSpPr>
            <p:spPr>
              <a:xfrm>
                <a:off x="1998909" y="1154096"/>
                <a:ext cx="2204462" cy="60499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 err="1">
                    <a:solidFill>
                      <a:schemeClr val="tx1"/>
                    </a:solidFill>
                  </a:rPr>
                  <a:t>Constraint</a:t>
                </a:r>
                <a:r>
                  <a:rPr lang="nb-NO" dirty="0">
                    <a:solidFill>
                      <a:schemeClr val="tx1"/>
                    </a:solidFill>
                  </a:rPr>
                  <a:t> </a:t>
                </a:r>
                <a:r>
                  <a:rPr lang="nb-NO" dirty="0" err="1">
                    <a:solidFill>
                      <a:schemeClr val="tx1"/>
                    </a:solidFill>
                  </a:rPr>
                  <a:t>controllers</a:t>
                </a:r>
                <a:endParaRPr lang="nb-NO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nb-NO" sz="1400" dirty="0">
                    <a:solidFill>
                      <a:schemeClr val="tx1"/>
                    </a:solidFill>
                  </a:rPr>
                  <a:t>(fast PID-</a:t>
                </a:r>
                <a:r>
                  <a:rPr lang="nb-NO" sz="1400" dirty="0" err="1">
                    <a:solidFill>
                      <a:schemeClr val="tx1"/>
                    </a:solidFill>
                  </a:rPr>
                  <a:t>controllers</a:t>
                </a:r>
                <a:r>
                  <a:rPr lang="nb-NO" sz="1400" dirty="0">
                    <a:solidFill>
                      <a:schemeClr val="tx1"/>
                    </a:solidFill>
                  </a:rPr>
                  <a:t>)</a:t>
                </a:r>
                <a:endParaRPr lang="nb-NO" sz="1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BBAB02C2-5FBD-4C88-9A11-496377DA80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08322" y="1406865"/>
                <a:ext cx="2850036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BE66385A-5942-4897-8316-E03C0ED369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59097" y="2567552"/>
                <a:ext cx="7610" cy="1916005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21A8F60-5ECA-45E7-939C-9F607BBF3276}"/>
                  </a:ext>
                </a:extLst>
              </p:cNvPr>
              <p:cNvSpPr/>
              <p:nvPr/>
            </p:nvSpPr>
            <p:spPr>
              <a:xfrm>
                <a:off x="2731859" y="1998266"/>
                <a:ext cx="756927" cy="569286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>
                    <a:solidFill>
                      <a:schemeClr val="tx1"/>
                    </a:solidFill>
                  </a:rPr>
                  <a:t>MAX/</a:t>
                </a:r>
              </a:p>
              <a:p>
                <a:pPr algn="ctr"/>
                <a:r>
                  <a:rPr lang="nb-NO" dirty="0">
                    <a:solidFill>
                      <a:schemeClr val="tx1"/>
                    </a:solidFill>
                  </a:rPr>
                  <a:t>MIN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4DE3FE09-675F-42B1-91E5-7A3D309A30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42584" y="1770654"/>
                <a:ext cx="0" cy="24432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3EDF5D5-224E-496E-BC8A-C1A13A3BE146}"/>
                  </a:ext>
                </a:extLst>
              </p:cNvPr>
              <p:cNvSpPr txBox="1"/>
              <p:nvPr/>
            </p:nvSpPr>
            <p:spPr>
              <a:xfrm>
                <a:off x="3939985" y="4438506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y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BA2F4FA-6465-412B-98F1-FE4F695FBA3B}"/>
                  </a:ext>
                </a:extLst>
              </p:cNvPr>
              <p:cNvSpPr txBox="1"/>
              <p:nvPr/>
            </p:nvSpPr>
            <p:spPr>
              <a:xfrm>
                <a:off x="3939985" y="4927324"/>
                <a:ext cx="21835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g </a:t>
                </a:r>
                <a:r>
                  <a:rPr lang="nb-NO" sz="1600" dirty="0"/>
                  <a:t>(</a:t>
                </a:r>
                <a:r>
                  <a:rPr lang="nb-NO" sz="1600" dirty="0" err="1"/>
                  <a:t>measured</a:t>
                </a:r>
                <a:r>
                  <a:rPr lang="nb-NO" sz="1600" dirty="0"/>
                  <a:t> </a:t>
                </a:r>
                <a:r>
                  <a:rPr lang="nb-NO" sz="1600" dirty="0" err="1"/>
                  <a:t>constraint</a:t>
                </a:r>
                <a:r>
                  <a:rPr lang="nb-NO" sz="1600" dirty="0"/>
                  <a:t>)</a:t>
                </a:r>
                <a:endParaRPr lang="nb-NO" dirty="0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4008F46-1689-4B53-86D6-D87326326B07}"/>
                  </a:ext>
                </a:extLst>
              </p:cNvPr>
              <p:cNvSpPr txBox="1"/>
              <p:nvPr/>
            </p:nvSpPr>
            <p:spPr>
              <a:xfrm>
                <a:off x="4561251" y="1035194"/>
                <a:ext cx="26387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g </a:t>
                </a:r>
                <a:r>
                  <a:rPr lang="nb-NO" sz="1600" dirty="0"/>
                  <a:t>(</a:t>
                </a:r>
                <a:r>
                  <a:rPr lang="nb-NO" sz="1600" dirty="0" err="1"/>
                  <a:t>constraints</a:t>
                </a:r>
                <a:r>
                  <a:rPr lang="nb-NO" sz="1600" dirty="0"/>
                  <a:t> </a:t>
                </a:r>
                <a:r>
                  <a:rPr lang="nb-NO" sz="1600" dirty="0" err="1"/>
                  <a:t>paired</a:t>
                </a:r>
                <a:r>
                  <a:rPr lang="nb-NO" sz="1600" dirty="0"/>
                  <a:t> </a:t>
                </a:r>
                <a:r>
                  <a:rPr lang="nb-NO" sz="1600" dirty="0" err="1"/>
                  <a:t>with</a:t>
                </a:r>
                <a:r>
                  <a:rPr lang="nb-NO" sz="1600" dirty="0"/>
                  <a:t> u1)</a:t>
                </a:r>
                <a:endParaRPr lang="nb-NO" dirty="0"/>
              </a:p>
            </p:txBody>
          </p: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F82FA558-8905-4A46-ABCD-A65984CE73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7207" y="1445548"/>
                <a:ext cx="490194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19A8410-1F46-4D24-A970-58DECFE1B050}"/>
                  </a:ext>
                </a:extLst>
              </p:cNvPr>
              <p:cNvSpPr txBox="1"/>
              <p:nvPr/>
            </p:nvSpPr>
            <p:spPr>
              <a:xfrm>
                <a:off x="893825" y="1249141"/>
                <a:ext cx="6415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SP=0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18F97E1-ED04-40CA-B8AF-02D317F1865D}"/>
                </a:ext>
              </a:extLst>
            </p:cNvPr>
            <p:cNvSpPr txBox="1"/>
            <p:nvPr/>
          </p:nvSpPr>
          <p:spPr>
            <a:xfrm>
              <a:off x="3050994" y="4527075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u1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ABA83EE-77A7-43E8-B915-5A74D4534890}"/>
                </a:ext>
              </a:extLst>
            </p:cNvPr>
            <p:cNvSpPr txBox="1"/>
            <p:nvPr/>
          </p:nvSpPr>
          <p:spPr>
            <a:xfrm>
              <a:off x="2654761" y="5268742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d</a:t>
              </a:r>
            </a:p>
          </p:txBody>
        </p:sp>
      </p:grp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C24F8BE-24F6-4EF9-BC3F-B5A200C9933B}"/>
              </a:ext>
            </a:extLst>
          </p:cNvPr>
          <p:cNvCxnSpPr>
            <a:cxnSpLocks/>
          </p:cNvCxnSpPr>
          <p:nvPr/>
        </p:nvCxnSpPr>
        <p:spPr>
          <a:xfrm>
            <a:off x="3496595" y="2588023"/>
            <a:ext cx="0" cy="24432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2D194279-AE2D-4447-B7AB-2A40A60F1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569" y="3326657"/>
            <a:ext cx="621574" cy="460425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7A5979DC-C3E5-4D23-A087-07764EA19F25}"/>
              </a:ext>
            </a:extLst>
          </p:cNvPr>
          <p:cNvSpPr txBox="1"/>
          <p:nvPr/>
        </p:nvSpPr>
        <p:spPr>
          <a:xfrm>
            <a:off x="4069362" y="457105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u2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4D6B0048-E89C-4DC5-8DF8-EDC673B1A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306" y="2927455"/>
            <a:ext cx="1924050" cy="4953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5E3B763-57A5-44E3-9FE9-17947C5E3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925" y="2848729"/>
            <a:ext cx="404294" cy="296058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067CBD0E-8FE5-40CF-87BC-D28FB0747394}"/>
              </a:ext>
            </a:extLst>
          </p:cNvPr>
          <p:cNvSpPr/>
          <p:nvPr/>
        </p:nvSpPr>
        <p:spPr>
          <a:xfrm>
            <a:off x="5773365" y="2821649"/>
            <a:ext cx="676353" cy="3743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375ED68E-4A45-47FF-B6F9-8D02349559E4}"/>
              </a:ext>
            </a:extLst>
          </p:cNvPr>
          <p:cNvCxnSpPr>
            <a:cxnSpLocks/>
          </p:cNvCxnSpPr>
          <p:nvPr/>
        </p:nvCxnSpPr>
        <p:spPr>
          <a:xfrm flipH="1" flipV="1">
            <a:off x="6241978" y="3183962"/>
            <a:ext cx="21102" cy="7443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533F761-762C-4B04-880A-EDBBCEBC88B4}"/>
              </a:ext>
            </a:extLst>
          </p:cNvPr>
          <p:cNvSpPr txBox="1"/>
          <p:nvPr/>
        </p:nvSpPr>
        <p:spPr>
          <a:xfrm>
            <a:off x="5403957" y="2674619"/>
            <a:ext cx="39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/>
              <a:t>J</a:t>
            </a:r>
            <a:r>
              <a:rPr lang="nb-NO" sz="1600" baseline="-25000" dirty="0"/>
              <a:t>u1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F719D28-6F86-4F19-9769-34907BA0E04C}"/>
              </a:ext>
            </a:extLst>
          </p:cNvPr>
          <p:cNvSpPr txBox="1"/>
          <p:nvPr/>
        </p:nvSpPr>
        <p:spPr>
          <a:xfrm>
            <a:off x="3094996" y="252551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u1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A4478F4-958C-4353-AE9B-D76DE2D8021C}"/>
              </a:ext>
            </a:extLst>
          </p:cNvPr>
          <p:cNvSpPr txBox="1"/>
          <p:nvPr/>
        </p:nvSpPr>
        <p:spPr>
          <a:xfrm>
            <a:off x="6435133" y="2866751"/>
            <a:ext cx="116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(</a:t>
            </a:r>
            <a:r>
              <a:rPr lang="nb-NO" dirty="0" err="1">
                <a:solidFill>
                  <a:srgbClr val="FF0000"/>
                </a:solidFill>
              </a:rPr>
              <a:t>changes</a:t>
            </a:r>
            <a:r>
              <a:rPr lang="nb-NO" dirty="0">
                <a:solidFill>
                  <a:srgbClr val="FF0000"/>
                </a:solidFill>
              </a:rPr>
              <a:t>!)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B8B5BDB-CBA7-4C7D-842E-AC64B078597D}"/>
              </a:ext>
            </a:extLst>
          </p:cNvPr>
          <p:cNvCxnSpPr>
            <a:cxnSpLocks/>
          </p:cNvCxnSpPr>
          <p:nvPr/>
        </p:nvCxnSpPr>
        <p:spPr>
          <a:xfrm flipH="1">
            <a:off x="4538452" y="3119051"/>
            <a:ext cx="44206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1221B9B2-0A2A-47FF-A6D1-F8092C3E5D93}"/>
              </a:ext>
            </a:extLst>
          </p:cNvPr>
          <p:cNvSpPr txBox="1"/>
          <p:nvPr/>
        </p:nvSpPr>
        <p:spPr>
          <a:xfrm>
            <a:off x="5414611" y="3080936"/>
            <a:ext cx="39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/>
              <a:t>J</a:t>
            </a:r>
            <a:r>
              <a:rPr lang="nb-NO" sz="1600" baseline="-25000" dirty="0"/>
              <a:t>u2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051C305-B662-4291-A781-46D35FC807AD}"/>
              </a:ext>
            </a:extLst>
          </p:cNvPr>
          <p:cNvCxnSpPr>
            <a:cxnSpLocks/>
          </p:cNvCxnSpPr>
          <p:nvPr/>
        </p:nvCxnSpPr>
        <p:spPr>
          <a:xfrm flipV="1">
            <a:off x="3878682" y="3796498"/>
            <a:ext cx="692513" cy="161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3DC6052-6754-487A-89FC-18804A826D55}"/>
              </a:ext>
            </a:extLst>
          </p:cNvPr>
          <p:cNvCxnSpPr>
            <a:cxnSpLocks/>
          </p:cNvCxnSpPr>
          <p:nvPr/>
        </p:nvCxnSpPr>
        <p:spPr>
          <a:xfrm flipH="1" flipV="1">
            <a:off x="4535796" y="3131140"/>
            <a:ext cx="18961" cy="66787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93C3F6E-068C-46EA-9C6E-61DE7CE974FC}"/>
              </a:ext>
            </a:extLst>
          </p:cNvPr>
          <p:cNvSpPr/>
          <p:nvPr/>
        </p:nvSpPr>
        <p:spPr>
          <a:xfrm>
            <a:off x="4924825" y="2836607"/>
            <a:ext cx="488501" cy="4953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PID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4E4E4AF-29F3-4184-AD12-342AF59D9E98}"/>
              </a:ext>
            </a:extLst>
          </p:cNvPr>
          <p:cNvSpPr txBox="1"/>
          <p:nvPr/>
        </p:nvSpPr>
        <p:spPr>
          <a:xfrm>
            <a:off x="4275761" y="2675944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u1o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40ED883-A66E-4F96-8F13-C76ED563AF25}"/>
              </a:ext>
            </a:extLst>
          </p:cNvPr>
          <p:cNvCxnSpPr>
            <a:cxnSpLocks/>
          </p:cNvCxnSpPr>
          <p:nvPr/>
        </p:nvCxnSpPr>
        <p:spPr>
          <a:xfrm>
            <a:off x="5191703" y="2536122"/>
            <a:ext cx="0" cy="27964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3DF5A87-880F-458A-9EE7-6C102C778E0A}"/>
              </a:ext>
            </a:extLst>
          </p:cNvPr>
          <p:cNvSpPr txBox="1"/>
          <p:nvPr/>
        </p:nvSpPr>
        <p:spPr>
          <a:xfrm>
            <a:off x="4841574" y="2332717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SP=0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4959E21-33A6-4CE2-8F36-C301ADD0A63F}"/>
              </a:ext>
            </a:extLst>
          </p:cNvPr>
          <p:cNvCxnSpPr>
            <a:cxnSpLocks/>
          </p:cNvCxnSpPr>
          <p:nvPr/>
        </p:nvCxnSpPr>
        <p:spPr>
          <a:xfrm flipH="1">
            <a:off x="5414611" y="3119051"/>
            <a:ext cx="37765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1A18484-1FBB-4936-8148-F62D4CE21F3A}"/>
              </a:ext>
            </a:extLst>
          </p:cNvPr>
          <p:cNvCxnSpPr>
            <a:cxnSpLocks/>
          </p:cNvCxnSpPr>
          <p:nvPr/>
        </p:nvCxnSpPr>
        <p:spPr>
          <a:xfrm flipH="1" flipV="1">
            <a:off x="5404883" y="2987809"/>
            <a:ext cx="373259" cy="62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EB6DD2B-45AB-4812-ADDC-AFB4028D8830}"/>
              </a:ext>
            </a:extLst>
          </p:cNvPr>
          <p:cNvSpPr txBox="1"/>
          <p:nvPr/>
        </p:nvSpPr>
        <p:spPr>
          <a:xfrm>
            <a:off x="8297805" y="2306612"/>
            <a:ext cx="3349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J</a:t>
            </a:r>
            <a:r>
              <a:rPr lang="nb-NO" baseline="-25000" dirty="0"/>
              <a:t>u1</a:t>
            </a:r>
            <a:r>
              <a:rPr lang="nb-NO" dirty="0"/>
              <a:t>, J</a:t>
            </a:r>
            <a:r>
              <a:rPr lang="nb-NO" baseline="-25000" dirty="0"/>
              <a:t>u2  </a:t>
            </a:r>
            <a:r>
              <a:rPr lang="nb-NO" dirty="0"/>
              <a:t>= </a:t>
            </a:r>
            <a:r>
              <a:rPr lang="nb-NO" dirty="0" err="1"/>
              <a:t>N</a:t>
            </a:r>
            <a:r>
              <a:rPr lang="nb-NO" baseline="30000" dirty="0" err="1"/>
              <a:t>T</a:t>
            </a:r>
            <a:r>
              <a:rPr lang="nb-NO" dirty="0" err="1"/>
              <a:t>J</a:t>
            </a:r>
            <a:r>
              <a:rPr lang="nb-NO" baseline="-25000" dirty="0" err="1"/>
              <a:t>u</a:t>
            </a:r>
            <a:r>
              <a:rPr lang="nb-NO" dirty="0"/>
              <a:t> </a:t>
            </a:r>
            <a:r>
              <a:rPr lang="nb-NO" dirty="0" err="1"/>
              <a:t>reduced</a:t>
            </a:r>
            <a:r>
              <a:rPr lang="nb-NO" dirty="0"/>
              <a:t> gradients </a:t>
            </a:r>
          </a:p>
          <a:p>
            <a:r>
              <a:rPr lang="nb-NO" dirty="0"/>
              <a:t>	(«</a:t>
            </a:r>
            <a:r>
              <a:rPr lang="nb-NO" dirty="0" err="1"/>
              <a:t>self-optimizing</a:t>
            </a:r>
            <a:r>
              <a:rPr lang="nb-NO" dirty="0"/>
              <a:t> variables»)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AFC1E7F-8BF0-4437-9956-AD7BBF37110B}"/>
              </a:ext>
            </a:extLst>
          </p:cNvPr>
          <p:cNvSpPr txBox="1"/>
          <p:nvPr/>
        </p:nvSpPr>
        <p:spPr>
          <a:xfrm>
            <a:off x="210118" y="6398555"/>
            <a:ext cx="8464177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1050" dirty="0"/>
              <a:t>«</a:t>
            </a:r>
            <a:r>
              <a:rPr lang="en-US" sz="1050" dirty="0"/>
              <a:t>Online Process Optimization with Active Constraint Set Changes using Simple Control Structure</a:t>
            </a:r>
            <a:r>
              <a:rPr lang="nb-NO" sz="1050" dirty="0"/>
              <a:t>», D. Krishnamoorthy and S. Skogestad, I&amp;EC Res., 2019</a:t>
            </a:r>
          </a:p>
          <a:p>
            <a:r>
              <a:rPr lang="nb-NO" sz="1050" dirty="0"/>
              <a:t>«Optimal </a:t>
            </a:r>
            <a:r>
              <a:rPr lang="nb-NO" sz="1050" dirty="0" err="1"/>
              <a:t>controlled</a:t>
            </a:r>
            <a:r>
              <a:rPr lang="nb-NO" sz="1050" dirty="0"/>
              <a:t> variables for ̈ polynomial systems». Jaschke, J.; Skogestad, S., J. Process Control, 2012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90FCF0B-EC63-47D3-81B0-905D0B6D0883}"/>
              </a:ext>
            </a:extLst>
          </p:cNvPr>
          <p:cNvSpPr txBox="1"/>
          <p:nvPr/>
        </p:nvSpPr>
        <p:spPr>
          <a:xfrm>
            <a:off x="7931797" y="3666270"/>
            <a:ext cx="3861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>
                <a:solidFill>
                  <a:srgbClr val="FF0000"/>
                </a:solidFill>
                <a:highlight>
                  <a:srgbClr val="FFFF00"/>
                </a:highlight>
              </a:rPr>
              <a:t>Selector</a:t>
            </a:r>
            <a:r>
              <a:rPr lang="nb-NO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nb-NO" dirty="0" err="1">
                <a:solidFill>
                  <a:srgbClr val="FF0000"/>
                </a:solidFill>
                <a:highlight>
                  <a:srgbClr val="FFFF00"/>
                </a:highlight>
              </a:rPr>
              <a:t>on</a:t>
            </a:r>
            <a:r>
              <a:rPr lang="nb-NO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nb-NO" dirty="0" err="1">
                <a:solidFill>
                  <a:srgbClr val="FF0000"/>
                </a:solidFill>
                <a:highlight>
                  <a:srgbClr val="FFFF00"/>
                </a:highlight>
              </a:rPr>
              <a:t>primal</a:t>
            </a:r>
            <a:r>
              <a:rPr lang="nb-NO" dirty="0">
                <a:solidFill>
                  <a:srgbClr val="FF0000"/>
                </a:solidFill>
                <a:highlight>
                  <a:srgbClr val="FFFF00"/>
                </a:highlight>
              </a:rPr>
              <a:t> variables (inputs)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>
                <a:solidFill>
                  <a:srgbClr val="FF0000"/>
                </a:solidFill>
              </a:rPr>
              <a:t>Similar</a:t>
            </a:r>
            <a:r>
              <a:rPr lang="nb-NO" dirty="0">
                <a:solidFill>
                  <a:srgbClr val="FF0000"/>
                </a:solidFill>
              </a:rPr>
              <a:t> to </a:t>
            </a:r>
            <a:r>
              <a:rPr lang="nb-NO" dirty="0" err="1">
                <a:solidFill>
                  <a:srgbClr val="FF0000"/>
                </a:solidFill>
              </a:rPr>
              <a:t>selectors</a:t>
            </a:r>
            <a:r>
              <a:rPr lang="nb-NO" dirty="0">
                <a:solidFill>
                  <a:srgbClr val="FF0000"/>
                </a:solidFill>
              </a:rPr>
              <a:t> in APC</a:t>
            </a:r>
          </a:p>
        </p:txBody>
      </p:sp>
    </p:spTree>
    <p:extLst>
      <p:ext uri="{BB962C8B-B14F-4D97-AF65-F5344CB8AC3E}">
        <p14:creationId xmlns:p14="http://schemas.microsoft.com/office/powerpoint/2010/main" val="300141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>
          <a:xfrm>
            <a:off x="1224793" y="274638"/>
            <a:ext cx="10215839" cy="1143000"/>
          </a:xfrm>
        </p:spPr>
        <p:txBody>
          <a:bodyPr>
            <a:normAutofit/>
          </a:bodyPr>
          <a:lstStyle/>
          <a:p>
            <a:r>
              <a:rPr lang="en-US" altLang="nb-NO" dirty="0">
                <a:solidFill>
                  <a:srgbClr val="FF0000"/>
                </a:solidFill>
              </a:rPr>
              <a:t>Selector: One input (u), several outputs (y</a:t>
            </a:r>
            <a:r>
              <a:rPr lang="en-US" altLang="nb-NO" baseline="-25000" dirty="0">
                <a:solidFill>
                  <a:srgbClr val="FF0000"/>
                </a:solidFill>
              </a:rPr>
              <a:t>1</a:t>
            </a:r>
            <a:r>
              <a:rPr lang="en-US" altLang="nb-NO" dirty="0">
                <a:solidFill>
                  <a:srgbClr val="FF0000"/>
                </a:solidFill>
              </a:rPr>
              <a:t>,y</a:t>
            </a:r>
            <a:r>
              <a:rPr lang="en-US" altLang="nb-NO" baseline="-25000" dirty="0">
                <a:solidFill>
                  <a:srgbClr val="FF0000"/>
                </a:solidFill>
              </a:rPr>
              <a:t>2</a:t>
            </a:r>
            <a:r>
              <a:rPr lang="en-US" altLang="nb-NO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9961" y="3154966"/>
            <a:ext cx="7828328" cy="3640472"/>
          </a:xfrm>
        </p:spPr>
        <p:txBody>
          <a:bodyPr>
            <a:normAutofit/>
          </a:bodyPr>
          <a:lstStyle/>
          <a:p>
            <a:r>
              <a:rPr lang="en-US" sz="2000" dirty="0"/>
              <a:t>Sometimes called “override”</a:t>
            </a:r>
          </a:p>
          <a:p>
            <a:r>
              <a:rPr lang="en-US" sz="2000" dirty="0"/>
              <a:t>Selectors are used for output-output (CV-CV) switching</a:t>
            </a:r>
          </a:p>
          <a:p>
            <a:r>
              <a:rPr lang="en-US" altLang="nb-NO" dirty="0"/>
              <a:t>Selectors work well, but require pairing each constraint with a given input (not always possible)</a:t>
            </a:r>
          </a:p>
          <a:p>
            <a:pPr lvl="1"/>
            <a:endParaRPr lang="en-US" altLang="nb-NO" sz="2300" dirty="0"/>
          </a:p>
          <a:p>
            <a:pPr lvl="1"/>
            <a:endParaRPr lang="en-US" altLang="nb-NO" sz="2300" dirty="0"/>
          </a:p>
        </p:txBody>
      </p:sp>
      <p:grpSp>
        <p:nvGrpSpPr>
          <p:cNvPr id="7" name="Group 6"/>
          <p:cNvGrpSpPr/>
          <p:nvPr/>
        </p:nvGrpSpPr>
        <p:grpSpPr>
          <a:xfrm>
            <a:off x="7935243" y="1431523"/>
            <a:ext cx="2012543" cy="439410"/>
            <a:chOff x="3375064" y="5960383"/>
            <a:chExt cx="2012543" cy="439410"/>
          </a:xfrm>
        </p:grpSpPr>
        <p:sp>
          <p:nvSpPr>
            <p:cNvPr id="2" name="Rectangle 1"/>
            <p:cNvSpPr/>
            <p:nvPr/>
          </p:nvSpPr>
          <p:spPr>
            <a:xfrm>
              <a:off x="3375064" y="5960383"/>
              <a:ext cx="482352" cy="43023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>
                  <a:solidFill>
                    <a:schemeClr val="tx1"/>
                  </a:solidFill>
                </a:rPr>
                <a:t>&gt;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122821" y="5969556"/>
              <a:ext cx="482352" cy="43023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200" dirty="0">
                  <a:solidFill>
                    <a:schemeClr val="tx1"/>
                  </a:solidFill>
                </a:rPr>
                <a:t>MAX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851920" y="602128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=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05255" y="5969556"/>
              <a:ext cx="482352" cy="43023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200" dirty="0">
                  <a:solidFill>
                    <a:schemeClr val="tx1"/>
                  </a:solidFill>
                </a:rPr>
                <a:t>HS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605173" y="601472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=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935243" y="2254131"/>
            <a:ext cx="2049053" cy="440325"/>
            <a:chOff x="3203848" y="5974429"/>
            <a:chExt cx="2049053" cy="440325"/>
          </a:xfrm>
        </p:grpSpPr>
        <p:sp>
          <p:nvSpPr>
            <p:cNvPr id="48" name="Rectangle 47"/>
            <p:cNvSpPr/>
            <p:nvPr/>
          </p:nvSpPr>
          <p:spPr>
            <a:xfrm>
              <a:off x="3203848" y="5977259"/>
              <a:ext cx="482352" cy="43023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>
                  <a:solidFill>
                    <a:schemeClr val="tx1"/>
                  </a:solidFill>
                </a:rPr>
                <a:t>&lt;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966554" y="5974429"/>
              <a:ext cx="482352" cy="4403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200" dirty="0">
                  <a:solidFill>
                    <a:schemeClr val="tx1"/>
                  </a:solidFill>
                </a:rPr>
                <a:t>MIN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666472" y="600153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=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770549" y="5974429"/>
              <a:ext cx="482352" cy="43023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2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LS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48906" y="600992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=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F532522-49CF-4CA0-A30F-196A96B2F415}"/>
              </a:ext>
            </a:extLst>
          </p:cNvPr>
          <p:cNvSpPr txBox="1"/>
          <p:nvPr/>
        </p:nvSpPr>
        <p:spPr>
          <a:xfrm>
            <a:off x="6821034" y="1378378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y</a:t>
            </a:r>
            <a:r>
              <a:rPr lang="nb-NO" baseline="-25000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F9766F-290A-4DFC-8E6C-5BDE9D255153}"/>
              </a:ext>
            </a:extLst>
          </p:cNvPr>
          <p:cNvSpPr txBox="1"/>
          <p:nvPr/>
        </p:nvSpPr>
        <p:spPr>
          <a:xfrm>
            <a:off x="6866018" y="2644310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y</a:t>
            </a:r>
            <a:r>
              <a:rPr lang="nb-NO" baseline="-25000" dirty="0"/>
              <a:t>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78A8DD4-0027-42F5-9B20-E41DCFC9A2EA}"/>
              </a:ext>
            </a:extLst>
          </p:cNvPr>
          <p:cNvGrpSpPr/>
          <p:nvPr/>
        </p:nvGrpSpPr>
        <p:grpSpPr>
          <a:xfrm>
            <a:off x="2507453" y="1276593"/>
            <a:ext cx="4864971" cy="1892578"/>
            <a:chOff x="2507453" y="1276593"/>
            <a:chExt cx="4864971" cy="18925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9F4C88-42A2-442E-AE05-4C2700A39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7453" y="1276593"/>
              <a:ext cx="4864971" cy="189257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C2CC3CB-7538-4E11-924C-9FD406A636E6}"/>
                </a:ext>
              </a:extLst>
            </p:cNvPr>
            <p:cNvSpPr txBox="1"/>
            <p:nvPr/>
          </p:nvSpPr>
          <p:spPr>
            <a:xfrm>
              <a:off x="4592385" y="2342787"/>
              <a:ext cx="1023670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nb-NO" sz="1200" dirty="0">
                  <a:solidFill>
                    <a:srgbClr val="FF0000"/>
                  </a:solidFill>
                </a:rPr>
                <a:t>u=min(u</a:t>
              </a:r>
              <a:r>
                <a:rPr lang="nb-NO" sz="1200" baseline="-25000" dirty="0">
                  <a:solidFill>
                    <a:srgbClr val="FF0000"/>
                  </a:solidFill>
                </a:rPr>
                <a:t>1</a:t>
              </a:r>
              <a:r>
                <a:rPr lang="nb-NO" sz="1200" dirty="0">
                  <a:solidFill>
                    <a:srgbClr val="FF0000"/>
                  </a:solidFill>
                </a:rPr>
                <a:t>,u</a:t>
              </a:r>
              <a:r>
                <a:rPr lang="nb-NO" sz="1200" baseline="-25000" dirty="0">
                  <a:solidFill>
                    <a:srgbClr val="FF0000"/>
                  </a:solidFill>
                </a:rPr>
                <a:t>2</a:t>
              </a:r>
              <a:r>
                <a:rPr lang="nb-NO" sz="1200" dirty="0">
                  <a:solidFill>
                    <a:srgbClr val="FF0000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6928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CFE22-5369-412B-A368-63B3D0391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687"/>
            <a:ext cx="10972800" cy="1143000"/>
          </a:xfrm>
        </p:spPr>
        <p:txBody>
          <a:bodyPr/>
          <a:lstStyle/>
          <a:p>
            <a:r>
              <a:rPr lang="nb-NO" dirty="0"/>
              <a:t>Design of </a:t>
            </a:r>
            <a:r>
              <a:rPr lang="nb-NO" dirty="0" err="1"/>
              <a:t>selector</a:t>
            </a:r>
            <a:r>
              <a:rPr lang="nb-NO" dirty="0"/>
              <a:t> </a:t>
            </a:r>
            <a:r>
              <a:rPr lang="nb-NO" dirty="0" err="1"/>
              <a:t>structure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D1538-83A6-4B5F-B8DB-285E8BFA1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 err="1">
                <a:solidFill>
                  <a:srgbClr val="FF0000"/>
                </a:solidFill>
              </a:rPr>
              <a:t>Rule</a:t>
            </a:r>
            <a:r>
              <a:rPr lang="nb-NO" b="1" dirty="0">
                <a:solidFill>
                  <a:srgbClr val="FF0000"/>
                </a:solidFill>
              </a:rPr>
              <a:t> 1 (</a:t>
            </a:r>
            <a:r>
              <a:rPr lang="nb-NO" b="1" dirty="0" err="1">
                <a:solidFill>
                  <a:srgbClr val="FF0000"/>
                </a:solidFill>
              </a:rPr>
              <a:t>max</a:t>
            </a:r>
            <a:r>
              <a:rPr lang="nb-NO" b="1" dirty="0">
                <a:solidFill>
                  <a:srgbClr val="FF0000"/>
                </a:solidFill>
              </a:rPr>
              <a:t> or min </a:t>
            </a:r>
            <a:r>
              <a:rPr lang="nb-NO" b="1" dirty="0" err="1">
                <a:solidFill>
                  <a:srgbClr val="FF0000"/>
                </a:solidFill>
              </a:rPr>
              <a:t>selector</a:t>
            </a:r>
            <a:r>
              <a:rPr lang="nb-NO" b="1" dirty="0">
                <a:solidFill>
                  <a:srgbClr val="FF0000"/>
                </a:solidFill>
              </a:rPr>
              <a:t>)</a:t>
            </a:r>
          </a:p>
          <a:p>
            <a:r>
              <a:rPr lang="nb-NO" dirty="0" err="1"/>
              <a:t>Use</a:t>
            </a:r>
            <a:r>
              <a:rPr lang="nb-NO" dirty="0"/>
              <a:t> </a:t>
            </a:r>
            <a:r>
              <a:rPr lang="nb-NO" dirty="0" err="1"/>
              <a:t>max-selector</a:t>
            </a:r>
            <a:r>
              <a:rPr lang="nb-NO" dirty="0"/>
              <a:t> for </a:t>
            </a:r>
            <a:r>
              <a:rPr lang="nb-NO" dirty="0" err="1"/>
              <a:t>constraints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satisfied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 </a:t>
            </a:r>
            <a:r>
              <a:rPr lang="nb-NO" dirty="0" err="1"/>
              <a:t>large</a:t>
            </a:r>
            <a:r>
              <a:rPr lang="nb-NO" dirty="0"/>
              <a:t> input</a:t>
            </a:r>
          </a:p>
          <a:p>
            <a:r>
              <a:rPr lang="nb-NO" dirty="0" err="1"/>
              <a:t>Use</a:t>
            </a:r>
            <a:r>
              <a:rPr lang="nb-NO" dirty="0"/>
              <a:t> min-</a:t>
            </a:r>
            <a:r>
              <a:rPr lang="nb-NO" dirty="0" err="1"/>
              <a:t>selector</a:t>
            </a:r>
            <a:r>
              <a:rPr lang="nb-NO" dirty="0"/>
              <a:t> for </a:t>
            </a:r>
            <a:r>
              <a:rPr lang="nb-NO" dirty="0" err="1"/>
              <a:t>constraints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satisfied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 </a:t>
            </a:r>
            <a:r>
              <a:rPr lang="nb-NO" dirty="0" err="1"/>
              <a:t>small</a:t>
            </a:r>
            <a:r>
              <a:rPr lang="nb-NO" dirty="0"/>
              <a:t> input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b="1" dirty="0" err="1">
                <a:solidFill>
                  <a:srgbClr val="FF0000"/>
                </a:solidFill>
              </a:rPr>
              <a:t>Rule</a:t>
            </a:r>
            <a:r>
              <a:rPr lang="nb-NO" b="1" dirty="0">
                <a:solidFill>
                  <a:srgbClr val="FF0000"/>
                </a:solidFill>
              </a:rPr>
              <a:t> 2 (order of </a:t>
            </a:r>
            <a:r>
              <a:rPr lang="nb-NO" b="1" dirty="0" err="1">
                <a:solidFill>
                  <a:srgbClr val="FF0000"/>
                </a:solidFill>
              </a:rPr>
              <a:t>max</a:t>
            </a:r>
            <a:r>
              <a:rPr lang="nb-NO" b="1" dirty="0">
                <a:solidFill>
                  <a:srgbClr val="FF0000"/>
                </a:solidFill>
              </a:rPr>
              <a:t> and min </a:t>
            </a:r>
            <a:r>
              <a:rPr lang="nb-NO" b="1" dirty="0" err="1">
                <a:solidFill>
                  <a:srgbClr val="FF0000"/>
                </a:solidFill>
              </a:rPr>
              <a:t>selectors</a:t>
            </a:r>
            <a:r>
              <a:rPr lang="nb-NO" b="1" dirty="0">
                <a:solidFill>
                  <a:srgbClr val="FF0000"/>
                </a:solidFill>
              </a:rPr>
              <a:t>): </a:t>
            </a:r>
          </a:p>
          <a:p>
            <a:r>
              <a:rPr lang="nb-NO" dirty="0"/>
              <a:t>If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both</a:t>
            </a:r>
            <a:r>
              <a:rPr lang="nb-NO" dirty="0"/>
              <a:t> </a:t>
            </a:r>
            <a:r>
              <a:rPr lang="nb-NO" dirty="0" err="1"/>
              <a:t>max</a:t>
            </a:r>
            <a:r>
              <a:rPr lang="nb-NO" dirty="0"/>
              <a:t> and min </a:t>
            </a:r>
            <a:r>
              <a:rPr lang="nb-NO" dirty="0" err="1"/>
              <a:t>selector</a:t>
            </a:r>
            <a:r>
              <a:rPr lang="nb-NO" dirty="0"/>
              <a:t>: </a:t>
            </a:r>
            <a:r>
              <a:rPr lang="nb-NO" dirty="0" err="1"/>
              <a:t>Potential</a:t>
            </a:r>
            <a:r>
              <a:rPr lang="nb-NO" dirty="0"/>
              <a:t> </a:t>
            </a:r>
            <a:r>
              <a:rPr lang="nb-NO" dirty="0" err="1"/>
              <a:t>infeasibility</a:t>
            </a:r>
            <a:endParaRPr lang="nb-NO" dirty="0"/>
          </a:p>
          <a:p>
            <a:r>
              <a:rPr lang="nb-NO" dirty="0"/>
              <a:t>Order </a:t>
            </a:r>
            <a:r>
              <a:rPr lang="nb-NO" dirty="0" err="1"/>
              <a:t>does</a:t>
            </a:r>
            <a:r>
              <a:rPr lang="nb-NO" dirty="0"/>
              <a:t> not matter </a:t>
            </a:r>
            <a:r>
              <a:rPr lang="nb-NO" dirty="0" err="1"/>
              <a:t>if</a:t>
            </a:r>
            <a:r>
              <a:rPr lang="nb-NO" dirty="0"/>
              <a:t> problem is </a:t>
            </a:r>
            <a:r>
              <a:rPr lang="nb-NO" dirty="0" err="1"/>
              <a:t>feasible</a:t>
            </a:r>
            <a:endParaRPr lang="nb-NO" dirty="0"/>
          </a:p>
          <a:p>
            <a:r>
              <a:rPr lang="nb-NO" dirty="0"/>
              <a:t>If </a:t>
            </a:r>
            <a:r>
              <a:rPr lang="nb-NO" dirty="0" err="1"/>
              <a:t>infeasible</a:t>
            </a:r>
            <a:r>
              <a:rPr lang="nb-NO" dirty="0"/>
              <a:t>: </a:t>
            </a:r>
            <a:r>
              <a:rPr lang="nb-NO" dirty="0" err="1"/>
              <a:t>Put</a:t>
            </a:r>
            <a:r>
              <a:rPr lang="nb-NO" dirty="0"/>
              <a:t> </a:t>
            </a:r>
            <a:r>
              <a:rPr lang="nb-NO" dirty="0" err="1"/>
              <a:t>highest</a:t>
            </a:r>
            <a:r>
              <a:rPr lang="nb-NO" dirty="0"/>
              <a:t> </a:t>
            </a:r>
            <a:r>
              <a:rPr lang="nb-NO" dirty="0" err="1"/>
              <a:t>priority</a:t>
            </a:r>
            <a:r>
              <a:rPr lang="nb-NO" dirty="0"/>
              <a:t> </a:t>
            </a:r>
            <a:r>
              <a:rPr lang="nb-NO" dirty="0" err="1"/>
              <a:t>constraint</a:t>
            </a:r>
            <a:r>
              <a:rPr lang="nb-NO" dirty="0"/>
              <a:t> at </a:t>
            </a:r>
            <a:r>
              <a:rPr lang="nb-NO" dirty="0" err="1"/>
              <a:t>the</a:t>
            </a:r>
            <a:r>
              <a:rPr lang="nb-NO" dirty="0"/>
              <a:t> 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105467-1241-49AB-BEAA-18D2CE8314C9}"/>
              </a:ext>
            </a:extLst>
          </p:cNvPr>
          <p:cNvSpPr txBox="1"/>
          <p:nvPr/>
        </p:nvSpPr>
        <p:spPr>
          <a:xfrm>
            <a:off x="219985" y="5781019"/>
            <a:ext cx="11237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“Systematic design of active constraint switching using selectors.”</a:t>
            </a:r>
          </a:p>
          <a:p>
            <a:r>
              <a:rPr lang="en-US" sz="1400" dirty="0"/>
              <a:t>Dinesh Krishnamoorthy , Sigurd Skogestad. </a:t>
            </a:r>
            <a:r>
              <a:rPr lang="nb-NO" sz="1400" u="sng" dirty="0">
                <a:hlinkClick r:id="rId2" tooltip="Go to Computers &amp; Chemical Engineering on ScienceDirect"/>
              </a:rPr>
              <a:t>Computers &amp; Chemical Engineering</a:t>
            </a:r>
            <a:r>
              <a:rPr lang="nb-NO" sz="1400" u="sng" dirty="0"/>
              <a:t>, </a:t>
            </a:r>
            <a:r>
              <a:rPr lang="nb-NO" sz="1400" dirty="0">
                <a:hlinkClick r:id="rId3" tooltip="Go to table of contents for this volume/issue"/>
              </a:rPr>
              <a:t>Volume 143</a:t>
            </a:r>
            <a:r>
              <a:rPr lang="nb-NO" sz="1400" dirty="0"/>
              <a:t>, (2020)</a:t>
            </a:r>
          </a:p>
        </p:txBody>
      </p:sp>
    </p:spTree>
    <p:extLst>
      <p:ext uri="{BB962C8B-B14F-4D97-AF65-F5344CB8AC3E}">
        <p14:creationId xmlns:p14="http://schemas.microsoft.com/office/powerpoint/2010/main" val="11272504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745DA-A33D-4E23-8C02-3D99F762F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err="1"/>
              <a:t>Example</a:t>
            </a:r>
            <a:r>
              <a:rPr lang="nb-NO" dirty="0"/>
              <a:t> A. </a:t>
            </a:r>
            <a:r>
              <a:rPr lang="nb-NO" dirty="0" err="1"/>
              <a:t>Maximize</a:t>
            </a:r>
            <a:r>
              <a:rPr lang="nb-NO" dirty="0"/>
              <a:t> </a:t>
            </a:r>
            <a:r>
              <a:rPr lang="nb-NO" dirty="0" err="1"/>
              <a:t>flow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pressure</a:t>
            </a:r>
            <a:r>
              <a:rPr lang="nb-NO" dirty="0"/>
              <a:t> </a:t>
            </a:r>
            <a:r>
              <a:rPr lang="nb-NO" dirty="0" err="1"/>
              <a:t>constraints</a:t>
            </a:r>
            <a:endParaRPr lang="nb-NO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08CE7F-8262-42F8-B34D-7AC1930AD2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377" y="1622149"/>
            <a:ext cx="4705350" cy="124777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9AE6B3-6549-485A-B66B-7F12F961E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827" y="3195949"/>
            <a:ext cx="5314950" cy="25622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100562-AF96-4596-B137-05200DA1E333}"/>
              </a:ext>
            </a:extLst>
          </p:cNvPr>
          <p:cNvSpPr txBox="1"/>
          <p:nvPr/>
        </p:nvSpPr>
        <p:spPr>
          <a:xfrm>
            <a:off x="1284231" y="3164540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/>
              <a:t>Op</a:t>
            </a:r>
            <a:endParaRPr lang="nb-NO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BD1E07-0AD9-44D1-BA22-B0A972AB3A65}"/>
              </a:ext>
            </a:extLst>
          </p:cNvPr>
          <p:cNvSpPr txBox="1"/>
          <p:nvPr/>
        </p:nvSpPr>
        <p:spPr>
          <a:xfrm>
            <a:off x="7530269" y="1672783"/>
            <a:ext cx="2909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Input u = z</a:t>
            </a:r>
            <a:r>
              <a:rPr lang="nb-NO" baseline="-25000" dirty="0"/>
              <a:t>1  </a:t>
            </a:r>
            <a:endParaRPr lang="nb-NO" dirty="0"/>
          </a:p>
          <a:p>
            <a:r>
              <a:rPr lang="nb-NO" dirty="0" err="1"/>
              <a:t>Want</a:t>
            </a:r>
            <a:r>
              <a:rPr lang="nb-NO" dirty="0"/>
              <a:t> to </a:t>
            </a:r>
            <a:r>
              <a:rPr lang="nb-NO" dirty="0" err="1"/>
              <a:t>maximize</a:t>
            </a:r>
            <a:r>
              <a:rPr lang="nb-NO" dirty="0"/>
              <a:t> </a:t>
            </a:r>
            <a:r>
              <a:rPr lang="nb-NO" dirty="0" err="1"/>
              <a:t>flow</a:t>
            </a:r>
            <a:r>
              <a:rPr lang="nb-NO" dirty="0"/>
              <a:t>, J=-F: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CD3076-259F-4106-97D8-8316C9DA6FA2}"/>
              </a:ext>
            </a:extLst>
          </p:cNvPr>
          <p:cNvSpPr/>
          <p:nvPr/>
        </p:nvSpPr>
        <p:spPr>
          <a:xfrm>
            <a:off x="2067592" y="4036173"/>
            <a:ext cx="1001763" cy="1252204"/>
          </a:xfrm>
          <a:prstGeom prst="rect">
            <a:avLst/>
          </a:prstGeom>
          <a:solidFill>
            <a:schemeClr val="tx2">
              <a:lumMod val="20000"/>
              <a:lumOff val="80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91673C8-A3BB-4F59-AB99-DFF95FD69823}"/>
              </a:ext>
            </a:extLst>
          </p:cNvPr>
          <p:cNvSpPr/>
          <p:nvPr/>
        </p:nvSpPr>
        <p:spPr>
          <a:xfrm>
            <a:off x="2568473" y="2168702"/>
            <a:ext cx="435381" cy="341194"/>
          </a:xfrm>
          <a:prstGeom prst="ellipse">
            <a:avLst/>
          </a:prstGeom>
          <a:solidFill>
            <a:schemeClr val="tx2">
              <a:lumMod val="60000"/>
              <a:lumOff val="40000"/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034507-563C-4F28-A344-50D392B78244}"/>
              </a:ext>
            </a:extLst>
          </p:cNvPr>
          <p:cNvSpPr/>
          <p:nvPr/>
        </p:nvSpPr>
        <p:spPr>
          <a:xfrm>
            <a:off x="3297282" y="2134448"/>
            <a:ext cx="435381" cy="375447"/>
          </a:xfrm>
          <a:prstGeom prst="ellipse">
            <a:avLst/>
          </a:prstGeom>
          <a:solidFill>
            <a:schemeClr val="tx2">
              <a:lumMod val="60000"/>
              <a:lumOff val="40000"/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C0C326-6A0C-4208-BF6D-EDF2BF8F4DE9}"/>
              </a:ext>
            </a:extLst>
          </p:cNvPr>
          <p:cNvSpPr/>
          <p:nvPr/>
        </p:nvSpPr>
        <p:spPr>
          <a:xfrm>
            <a:off x="5394966" y="1692778"/>
            <a:ext cx="435381" cy="375447"/>
          </a:xfrm>
          <a:prstGeom prst="ellipse">
            <a:avLst/>
          </a:prstGeom>
          <a:solidFill>
            <a:schemeClr val="tx2">
              <a:lumMod val="60000"/>
              <a:lumOff val="40000"/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23070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589397-140C-4386-A1DC-0A457FCB4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294820"/>
            <a:ext cx="9639300" cy="29337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C7A55A6-1FD1-428E-BCC2-D234B78DB19C}"/>
              </a:ext>
            </a:extLst>
          </p:cNvPr>
          <p:cNvGrpSpPr/>
          <p:nvPr/>
        </p:nvGrpSpPr>
        <p:grpSpPr>
          <a:xfrm>
            <a:off x="3624626" y="3748299"/>
            <a:ext cx="4371975" cy="1937698"/>
            <a:chOff x="3624626" y="3748299"/>
            <a:chExt cx="4371975" cy="19376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E5D3544-F828-4A29-8232-6ADD8DC9A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4626" y="3748299"/>
              <a:ext cx="4371975" cy="192405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18481BA-4C23-476D-8084-AB1BAA85D410}"/>
                </a:ext>
              </a:extLst>
            </p:cNvPr>
            <p:cNvSpPr txBox="1"/>
            <p:nvPr/>
          </p:nvSpPr>
          <p:spPr>
            <a:xfrm>
              <a:off x="4050836" y="5316665"/>
              <a:ext cx="3901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err="1"/>
                <a:t>Disturbances</a:t>
              </a:r>
              <a:r>
                <a:rPr lang="nb-NO" dirty="0"/>
                <a:t> in p</a:t>
              </a:r>
              <a:r>
                <a:rPr lang="nb-NO" baseline="-25000" dirty="0"/>
                <a:t>0</a:t>
              </a:r>
              <a:r>
                <a:rPr lang="nb-NO" dirty="0"/>
                <a:t> and p</a:t>
              </a:r>
              <a:r>
                <a:rPr lang="nb-NO" baseline="-25000" dirty="0"/>
                <a:t>2 </a:t>
              </a:r>
              <a:r>
                <a:rPr lang="nb-NO" dirty="0"/>
                <a:t>(</a:t>
              </a:r>
              <a:r>
                <a:rPr lang="nb-NO" dirty="0" err="1"/>
                <a:t>unmeasured</a:t>
              </a:r>
              <a:r>
                <a:rPr lang="nb-NO" dirty="0"/>
                <a:t>)</a:t>
              </a:r>
              <a:endParaRPr lang="nb-NO" baseline="-25000" dirty="0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7EB7A6-0B20-4E2A-9147-179CAA22C38C}"/>
              </a:ext>
            </a:extLst>
          </p:cNvPr>
          <p:cNvSpPr/>
          <p:nvPr/>
        </p:nvSpPr>
        <p:spPr>
          <a:xfrm>
            <a:off x="2591937" y="932180"/>
            <a:ext cx="355979" cy="346029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A44706D-3895-46B7-A2F3-BA812E4C25F8}"/>
              </a:ext>
            </a:extLst>
          </p:cNvPr>
          <p:cNvSpPr/>
          <p:nvPr/>
        </p:nvSpPr>
        <p:spPr>
          <a:xfrm>
            <a:off x="2490147" y="1589586"/>
            <a:ext cx="355979" cy="346029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1EA722F-7E51-44B2-9FD4-2180C9803EFB}"/>
              </a:ext>
            </a:extLst>
          </p:cNvPr>
          <p:cNvSpPr/>
          <p:nvPr/>
        </p:nvSpPr>
        <p:spPr>
          <a:xfrm>
            <a:off x="7700749" y="1605317"/>
            <a:ext cx="355979" cy="346029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68C4352-B14F-4890-AB5F-542E11680945}"/>
              </a:ext>
            </a:extLst>
          </p:cNvPr>
          <p:cNvSpPr/>
          <p:nvPr/>
        </p:nvSpPr>
        <p:spPr>
          <a:xfrm>
            <a:off x="7818611" y="929488"/>
            <a:ext cx="355979" cy="346029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100396-50A5-4880-AB44-93BBD81AD3E8}"/>
              </a:ext>
            </a:extLst>
          </p:cNvPr>
          <p:cNvSpPr/>
          <p:nvPr/>
        </p:nvSpPr>
        <p:spPr>
          <a:xfrm>
            <a:off x="2853699" y="1294977"/>
            <a:ext cx="722013" cy="2320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FDF760-4795-421E-9D15-E79A58AB406F}"/>
              </a:ext>
            </a:extLst>
          </p:cNvPr>
          <p:cNvSpPr/>
          <p:nvPr/>
        </p:nvSpPr>
        <p:spPr>
          <a:xfrm>
            <a:off x="6751333" y="1197081"/>
            <a:ext cx="722013" cy="2320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7386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589397-140C-4386-A1DC-0A457FCB4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294820"/>
            <a:ext cx="9639300" cy="2933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98146B-83BF-49AD-9998-B30F69CE8C69}"/>
              </a:ext>
            </a:extLst>
          </p:cNvPr>
          <p:cNvSpPr txBox="1"/>
          <p:nvPr/>
        </p:nvSpPr>
        <p:spPr>
          <a:xfrm>
            <a:off x="10210043" y="5878027"/>
            <a:ext cx="191379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nb-NO" dirty="0"/>
              <a:t>t&gt;1800: u=</a:t>
            </a:r>
            <a:r>
              <a:rPr lang="nb-NO" dirty="0" err="1"/>
              <a:t>zmax</a:t>
            </a:r>
            <a:r>
              <a:rPr lang="nb-NO" dirty="0"/>
              <a:t>=1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AB6D34-A5BB-4F26-A0DC-1FE9A008165E}"/>
              </a:ext>
            </a:extLst>
          </p:cNvPr>
          <p:cNvSpPr/>
          <p:nvPr/>
        </p:nvSpPr>
        <p:spPr>
          <a:xfrm>
            <a:off x="2853699" y="1294977"/>
            <a:ext cx="722013" cy="2320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57FAA2-6FEF-4ADA-826D-9E666B1EF0A2}"/>
              </a:ext>
            </a:extLst>
          </p:cNvPr>
          <p:cNvSpPr/>
          <p:nvPr/>
        </p:nvSpPr>
        <p:spPr>
          <a:xfrm>
            <a:off x="6704642" y="1177146"/>
            <a:ext cx="722013" cy="2320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9EECA-C97F-4E03-9A09-34CEBD89E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96" y="3429000"/>
            <a:ext cx="9614247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91D9B6-9B92-43D4-B166-A7EC88886D6B}"/>
              </a:ext>
            </a:extLst>
          </p:cNvPr>
          <p:cNvSpPr/>
          <p:nvPr/>
        </p:nvSpPr>
        <p:spPr>
          <a:xfrm>
            <a:off x="2591937" y="932180"/>
            <a:ext cx="355979" cy="346029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C86110-1803-4AEC-8BDA-D10402B58E44}"/>
              </a:ext>
            </a:extLst>
          </p:cNvPr>
          <p:cNvSpPr/>
          <p:nvPr/>
        </p:nvSpPr>
        <p:spPr>
          <a:xfrm>
            <a:off x="2490147" y="1589586"/>
            <a:ext cx="355979" cy="346029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4BF0BC3-4E5B-4BE6-B409-B65299F59F4E}"/>
              </a:ext>
            </a:extLst>
          </p:cNvPr>
          <p:cNvSpPr/>
          <p:nvPr/>
        </p:nvSpPr>
        <p:spPr>
          <a:xfrm>
            <a:off x="7818611" y="929488"/>
            <a:ext cx="355979" cy="346029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EF53AFD-EB11-49F7-B47E-611F97C4F308}"/>
              </a:ext>
            </a:extLst>
          </p:cNvPr>
          <p:cNvSpPr/>
          <p:nvPr/>
        </p:nvSpPr>
        <p:spPr>
          <a:xfrm>
            <a:off x="7700749" y="1605317"/>
            <a:ext cx="355979" cy="346029"/>
          </a:xfrm>
          <a:prstGeom prst="round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961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78143-9944-4E7A-99E8-F073839DF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About</a:t>
            </a:r>
            <a:r>
              <a:rPr lang="nb-NO" dirty="0"/>
              <a:t> Sigurd Skogestad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994D3-8571-4C90-9FDD-226C36C00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417638"/>
            <a:ext cx="109728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en-US" dirty="0"/>
              <a:t>•</a:t>
            </a:r>
            <a:r>
              <a:rPr lang="nn-NO" dirty="0"/>
              <a:t>1955: Born in Flekkefjord, Norway</a:t>
            </a: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nn-NO" dirty="0"/>
              <a:t>1956-1961: </a:t>
            </a:r>
            <a:r>
              <a:rPr lang="nn-NO" dirty="0" err="1"/>
              <a:t>Lived</a:t>
            </a:r>
            <a:r>
              <a:rPr lang="nn-NO" dirty="0"/>
              <a:t> in South </a:t>
            </a:r>
            <a:r>
              <a:rPr lang="nn-NO" dirty="0" err="1"/>
              <a:t>Africa</a:t>
            </a:r>
            <a:endParaRPr lang="nn-NO" dirty="0"/>
          </a:p>
          <a:p>
            <a:pPr marL="0" indent="0">
              <a:buNone/>
            </a:pPr>
            <a:r>
              <a:rPr lang="en-US" dirty="0"/>
              <a:t>•1974-1978: MS (</a:t>
            </a:r>
            <a:r>
              <a:rPr lang="en-US" dirty="0" err="1"/>
              <a:t>Siv.ing</a:t>
            </a:r>
            <a:r>
              <a:rPr lang="en-US" dirty="0"/>
              <a:t>.) studies in chemical engineering at NTNU</a:t>
            </a:r>
          </a:p>
          <a:p>
            <a:pPr marL="0" indent="0">
              <a:buNone/>
            </a:pPr>
            <a:r>
              <a:rPr lang="en-US" dirty="0"/>
              <a:t>•1979-1983: Worked at Norsk Hydro co. (process simulation)</a:t>
            </a:r>
          </a:p>
          <a:p>
            <a:pPr marL="0" indent="0">
              <a:buNone/>
            </a:pPr>
            <a:r>
              <a:rPr lang="en-US" dirty="0"/>
              <a:t>•1983-1987: PhD student at Caltech (supervisor: Manfred Morari)</a:t>
            </a:r>
          </a:p>
          <a:p>
            <a:pPr marL="0" indent="0">
              <a:buNone/>
            </a:pPr>
            <a:r>
              <a:rPr lang="en-US" dirty="0"/>
              <a:t>•1987-present: Professor of chemical engineering at NTNU</a:t>
            </a:r>
          </a:p>
          <a:p>
            <a:pPr marL="0" indent="0">
              <a:buNone/>
            </a:pPr>
            <a:r>
              <a:rPr lang="en-US" dirty="0"/>
              <a:t>• 1994-95: Visiting Professor UC Berkeley</a:t>
            </a:r>
          </a:p>
          <a:p>
            <a:pPr marL="0" indent="0">
              <a:buNone/>
            </a:pPr>
            <a:r>
              <a:rPr lang="en-US" dirty="0"/>
              <a:t>• 2001-02: Visiting Professor UC Santa Barbara</a:t>
            </a:r>
          </a:p>
          <a:p>
            <a:pPr marL="0" indent="0">
              <a:buNone/>
            </a:pPr>
            <a:r>
              <a:rPr lang="nb-NO" dirty="0"/>
              <a:t>•1999-2009: Head of </a:t>
            </a:r>
            <a:r>
              <a:rPr lang="nb-NO" dirty="0" err="1"/>
              <a:t>ChE</a:t>
            </a:r>
            <a:r>
              <a:rPr lang="nb-NO" dirty="0"/>
              <a:t> Department, NTNU</a:t>
            </a:r>
          </a:p>
          <a:p>
            <a:pPr marL="0" indent="0">
              <a:buNone/>
            </a:pPr>
            <a:r>
              <a:rPr lang="en-US" dirty="0"/>
              <a:t>•2015-..: Director SUBPRO (Subsea research center at NTNU)</a:t>
            </a:r>
          </a:p>
          <a:p>
            <a:pPr marL="0" indent="0">
              <a:buNone/>
            </a:pPr>
            <a:endParaRPr lang="en-US" dirty="0"/>
          </a:p>
          <a:p>
            <a:endParaRPr lang="en-US" b="1" dirty="0"/>
          </a:p>
          <a:p>
            <a:pPr marL="0" indent="0">
              <a:buNone/>
            </a:pPr>
            <a:r>
              <a:rPr lang="en-US" b="1" dirty="0"/>
              <a:t>Non-professional interests:</a:t>
            </a:r>
          </a:p>
          <a:p>
            <a:r>
              <a:rPr lang="en-US" b="1" dirty="0"/>
              <a:t> mountain skiing (cross country) </a:t>
            </a:r>
          </a:p>
          <a:p>
            <a:r>
              <a:rPr lang="en-US" b="1" dirty="0"/>
              <a:t>orienteering (running around with a map) </a:t>
            </a:r>
          </a:p>
          <a:p>
            <a:r>
              <a:rPr lang="en-US" b="1" dirty="0"/>
              <a:t>grouse hunting</a:t>
            </a:r>
            <a:endParaRPr lang="en-US" dirty="0"/>
          </a:p>
          <a:p>
            <a:endParaRPr lang="nb-NO" dirty="0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034D08A3-8395-4E18-94E3-5432D1018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420" y="-395922"/>
            <a:ext cx="3087653" cy="66873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7E27C8-F1C7-4087-8C26-173F73E2A62B}"/>
              </a:ext>
            </a:extLst>
          </p:cNvPr>
          <p:cNvSpPr txBox="1"/>
          <p:nvPr/>
        </p:nvSpPr>
        <p:spPr>
          <a:xfrm>
            <a:off x="9115124" y="5603145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>
                <a:solidFill>
                  <a:schemeClr val="bg1"/>
                </a:solidFill>
              </a:rPr>
              <a:t>1973</a:t>
            </a:r>
          </a:p>
        </p:txBody>
      </p:sp>
    </p:spTree>
    <p:extLst>
      <p:ext uri="{BB962C8B-B14F-4D97-AF65-F5344CB8AC3E}">
        <p14:creationId xmlns:p14="http://schemas.microsoft.com/office/powerpoint/2010/main" val="209326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33E558-163A-4D9F-B694-7807A3EB6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922" y="3778376"/>
            <a:ext cx="5330970" cy="20387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9E8A1A-FC18-405C-8E0F-F6EBC6217042}"/>
              </a:ext>
            </a:extLst>
          </p:cNvPr>
          <p:cNvSpPr txBox="1"/>
          <p:nvPr/>
        </p:nvSpPr>
        <p:spPr>
          <a:xfrm>
            <a:off x="385897" y="5290331"/>
            <a:ext cx="31165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  <a:p>
            <a:r>
              <a:rPr lang="nb-NO" dirty="0"/>
              <a:t>TPM = </a:t>
            </a:r>
            <a:r>
              <a:rPr lang="nb-NO" dirty="0" err="1"/>
              <a:t>throughput</a:t>
            </a:r>
            <a:r>
              <a:rPr lang="nb-NO" dirty="0"/>
              <a:t> manipulator</a:t>
            </a:r>
          </a:p>
          <a:p>
            <a:r>
              <a:rPr lang="nb-NO" dirty="0"/>
              <a:t>(</a:t>
            </a:r>
            <a:r>
              <a:rPr lang="nb-NO" dirty="0" err="1"/>
              <a:t>located</a:t>
            </a:r>
            <a:r>
              <a:rPr lang="nb-NO" dirty="0"/>
              <a:t> at </a:t>
            </a:r>
            <a:r>
              <a:rPr lang="nb-NO" dirty="0" err="1"/>
              <a:t>bottleneck</a:t>
            </a:r>
            <a:r>
              <a:rPr lang="nb-NO" dirty="0"/>
              <a:t>)</a:t>
            </a:r>
          </a:p>
          <a:p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5A0954-6C73-4B32-B18E-538405C06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161" y="129955"/>
            <a:ext cx="5330970" cy="2101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50129F-DB2F-46DE-A338-C9AD2B4CA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978" y="1761594"/>
            <a:ext cx="5866533" cy="21951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E4B7D5-7764-4076-86BF-5D657BD6A2F9}"/>
              </a:ext>
            </a:extLst>
          </p:cNvPr>
          <p:cNvSpPr txBox="1"/>
          <p:nvPr/>
        </p:nvSpPr>
        <p:spPr>
          <a:xfrm>
            <a:off x="335280" y="359664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Radiation</a:t>
            </a:r>
            <a:r>
              <a:rPr lang="nb-NO" dirty="0"/>
              <a:t> </a:t>
            </a:r>
            <a:r>
              <a:rPr lang="nb-NO" dirty="0" err="1"/>
              <a:t>rule</a:t>
            </a:r>
            <a:r>
              <a:rPr lang="nb-NO" dirty="0"/>
              <a:t> for</a:t>
            </a:r>
          </a:p>
          <a:p>
            <a:r>
              <a:rPr lang="nb-NO" dirty="0"/>
              <a:t>Inventory control</a:t>
            </a:r>
          </a:p>
        </p:txBody>
      </p:sp>
    </p:spTree>
    <p:extLst>
      <p:ext uri="{BB962C8B-B14F-4D97-AF65-F5344CB8AC3E}">
        <p14:creationId xmlns:p14="http://schemas.microsoft.com/office/powerpoint/2010/main" val="143484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6C84E9A-7F0E-4CBA-8927-6138922C63B9}"/>
              </a:ext>
            </a:extLst>
          </p:cNvPr>
          <p:cNvSpPr txBox="1"/>
          <p:nvPr/>
        </p:nvSpPr>
        <p:spPr>
          <a:xfrm>
            <a:off x="143123" y="367814"/>
            <a:ext cx="10727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err="1"/>
              <a:t>Example</a:t>
            </a:r>
            <a:r>
              <a:rPr lang="nb-NO" sz="2400" dirty="0"/>
              <a:t> B. </a:t>
            </a:r>
            <a:r>
              <a:rPr lang="nb-NO" sz="2400" dirty="0" err="1">
                <a:solidFill>
                  <a:srgbClr val="FF0000"/>
                </a:solidFill>
              </a:rPr>
              <a:t>Very</a:t>
            </a:r>
            <a:r>
              <a:rPr lang="nb-NO" sz="2400" dirty="0">
                <a:solidFill>
                  <a:srgbClr val="FF0000"/>
                </a:solidFill>
              </a:rPr>
              <a:t> smart </a:t>
            </a:r>
            <a:r>
              <a:rPr lang="nb-NO" sz="2400" dirty="0" err="1">
                <a:solidFill>
                  <a:srgbClr val="FF0000"/>
                </a:solidFill>
              </a:rPr>
              <a:t>selector</a:t>
            </a:r>
            <a:r>
              <a:rPr lang="nb-NO" sz="2400" dirty="0">
                <a:solidFill>
                  <a:srgbClr val="FF0000"/>
                </a:solidFill>
              </a:rPr>
              <a:t> </a:t>
            </a:r>
            <a:r>
              <a:rPr lang="nb-NO" sz="2400" dirty="0" err="1">
                <a:solidFill>
                  <a:srgbClr val="FF0000"/>
                </a:solidFill>
              </a:rPr>
              <a:t>strategy</a:t>
            </a:r>
            <a:r>
              <a:rPr lang="nb-NO" sz="2400" dirty="0">
                <a:solidFill>
                  <a:srgbClr val="FF0000"/>
                </a:solidFill>
              </a:rPr>
              <a:t>: </a:t>
            </a:r>
            <a:r>
              <a:rPr lang="nb-NO" sz="2400" b="1" dirty="0" err="1">
                <a:solidFill>
                  <a:srgbClr val="FF0000"/>
                </a:solidFill>
              </a:rPr>
              <a:t>Bidirectional</a:t>
            </a:r>
            <a:r>
              <a:rPr lang="nb-NO" sz="2400" b="1" dirty="0">
                <a:solidFill>
                  <a:srgbClr val="FF0000"/>
                </a:solidFill>
              </a:rPr>
              <a:t> inventory control</a:t>
            </a:r>
          </a:p>
          <a:p>
            <a:r>
              <a:rPr lang="nb-NO" sz="2400" dirty="0"/>
              <a:t>                     </a:t>
            </a:r>
            <a:r>
              <a:rPr lang="nb-NO" sz="2400" dirty="0" err="1"/>
              <a:t>Reconfigures</a:t>
            </a:r>
            <a:r>
              <a:rPr lang="nb-NO" sz="2400" dirty="0"/>
              <a:t> </a:t>
            </a:r>
            <a:r>
              <a:rPr lang="nb-NO" sz="2400" dirty="0" err="1"/>
              <a:t>automatically</a:t>
            </a:r>
            <a:r>
              <a:rPr lang="nb-NO" sz="2400" dirty="0"/>
              <a:t> </a:t>
            </a:r>
            <a:r>
              <a:rPr lang="nb-NO" sz="2400" dirty="0" err="1"/>
              <a:t>with</a:t>
            </a:r>
            <a:r>
              <a:rPr lang="nb-NO" sz="2400" dirty="0"/>
              <a:t> optimal buffer management!!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33EAC8-C35B-4A01-BE90-A10156EC8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672" y="1920245"/>
            <a:ext cx="10286582" cy="301751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6EC4DD8-4AB6-46E0-871C-C72BE1942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309" y="5477774"/>
            <a:ext cx="893558" cy="193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8D83ED-40E9-4A31-8AD8-FFA848A7F96A}"/>
              </a:ext>
            </a:extLst>
          </p:cNvPr>
          <p:cNvSpPr txBox="1"/>
          <p:nvPr/>
        </p:nvSpPr>
        <p:spPr>
          <a:xfrm>
            <a:off x="545286" y="5659189"/>
            <a:ext cx="47812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400" dirty="0"/>
              <a:t>F.G. Shinskey, «Controlling multivariable processes», ISA, 1981</a:t>
            </a:r>
          </a:p>
          <a:p>
            <a:r>
              <a:rPr lang="nb-NO" sz="1400" dirty="0"/>
              <a:t>C. Zotica, S. Skogestad and K. </a:t>
            </a:r>
            <a:r>
              <a:rPr lang="nb-NO" sz="1400" dirty="0" err="1"/>
              <a:t>Forsman</a:t>
            </a:r>
            <a:r>
              <a:rPr lang="nb-NO" sz="1400" dirty="0"/>
              <a:t>, Comp. </a:t>
            </a:r>
            <a:r>
              <a:rPr lang="nb-NO" sz="1400" dirty="0" err="1"/>
              <a:t>Chem</a:t>
            </a:r>
            <a:r>
              <a:rPr lang="nb-NO" sz="1400" dirty="0"/>
              <a:t>. Eng, 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B1A85D-D478-41CA-971A-180722FBA20E}"/>
              </a:ext>
            </a:extLst>
          </p:cNvPr>
          <p:cNvSpPr txBox="1"/>
          <p:nvPr/>
        </p:nvSpPr>
        <p:spPr>
          <a:xfrm>
            <a:off x="250441" y="2630406"/>
            <a:ext cx="101559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i="1" dirty="0">
                <a:latin typeface="+mj-lt"/>
              </a:rPr>
              <a:t>Max </a:t>
            </a:r>
            <a:r>
              <a:rPr lang="nb-NO" sz="1600" i="1" dirty="0" err="1">
                <a:latin typeface="+mj-lt"/>
              </a:rPr>
              <a:t>flow</a:t>
            </a:r>
            <a:r>
              <a:rPr lang="nb-NO" sz="1600" i="1" dirty="0">
                <a:latin typeface="+mj-lt"/>
              </a:rPr>
              <a:t>:</a:t>
            </a:r>
          </a:p>
          <a:p>
            <a:r>
              <a:rPr lang="nb-NO" sz="1600" i="1" dirty="0" err="1">
                <a:latin typeface="+mj-lt"/>
              </a:rPr>
              <a:t>F</a:t>
            </a:r>
            <a:r>
              <a:rPr lang="nb-NO" sz="1600" i="1" baseline="30000" dirty="0" err="1">
                <a:latin typeface="+mj-lt"/>
              </a:rPr>
              <a:t>s</a:t>
            </a:r>
            <a:r>
              <a:rPr lang="nb-NO" sz="1600" i="1" dirty="0">
                <a:latin typeface="+mj-lt"/>
              </a:rPr>
              <a:t>=∞</a:t>
            </a:r>
            <a:endParaRPr lang="nb-NO" sz="1600" b="0" i="1" dirty="0">
              <a:latin typeface="+mj-lt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876805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63C8F9-ECB3-45E0-A60C-4B8ED46FA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49" y="198581"/>
            <a:ext cx="8168112" cy="2396069"/>
          </a:xfrm>
          <a:prstGeom prst="rect">
            <a:avLst/>
          </a:prstGeom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7D5A1C67-4220-4D1D-B240-33E1C4D87B98}"/>
              </a:ext>
            </a:extLst>
          </p:cNvPr>
          <p:cNvCxnSpPr>
            <a:cxnSpLocks/>
          </p:cNvCxnSpPr>
          <p:nvPr/>
        </p:nvCxnSpPr>
        <p:spPr>
          <a:xfrm>
            <a:off x="3238257" y="1671546"/>
            <a:ext cx="646487" cy="12700"/>
          </a:xfrm>
          <a:prstGeom prst="curvedConnector3">
            <a:avLst/>
          </a:prstGeom>
          <a:ln>
            <a:solidFill>
              <a:srgbClr val="F07EE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710B152C-62EA-4B4D-9FB6-B70B9FD53C0F}"/>
              </a:ext>
            </a:extLst>
          </p:cNvPr>
          <p:cNvCxnSpPr>
            <a:cxnSpLocks/>
          </p:cNvCxnSpPr>
          <p:nvPr/>
        </p:nvCxnSpPr>
        <p:spPr>
          <a:xfrm>
            <a:off x="5627151" y="1658846"/>
            <a:ext cx="646487" cy="12700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7DDA130-4953-43AF-869D-E9792C549715}"/>
              </a:ext>
            </a:extLst>
          </p:cNvPr>
          <p:cNvCxnSpPr>
            <a:cxnSpLocks/>
          </p:cNvCxnSpPr>
          <p:nvPr/>
        </p:nvCxnSpPr>
        <p:spPr>
          <a:xfrm>
            <a:off x="7969452" y="1652496"/>
            <a:ext cx="646487" cy="12700"/>
          </a:xfrm>
          <a:prstGeom prst="curvedConnector3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3CC0C9-B72D-4804-A4D8-BCB432304F53}"/>
              </a:ext>
            </a:extLst>
          </p:cNvPr>
          <p:cNvSpPr txBox="1"/>
          <p:nvPr/>
        </p:nvSpPr>
        <p:spPr>
          <a:xfrm>
            <a:off x="2442949" y="195286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07EE2"/>
                </a:solidFill>
              </a:rPr>
              <a:t>F</a:t>
            </a:r>
            <a:r>
              <a:rPr lang="nb-NO" baseline="-25000" dirty="0">
                <a:solidFill>
                  <a:srgbClr val="F07EE2"/>
                </a:solidFill>
              </a:rPr>
              <a:t>0</a:t>
            </a:r>
            <a:r>
              <a:rPr lang="nb-NO" dirty="0">
                <a:solidFill>
                  <a:srgbClr val="F07EE2"/>
                </a:solidFill>
              </a:rPr>
              <a:t>=1</a:t>
            </a:r>
            <a:endParaRPr lang="nb-NO" baseline="-25000" dirty="0">
              <a:solidFill>
                <a:srgbClr val="F07EE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2F6F9-38C4-431B-ACE0-D33DBCC93639}"/>
              </a:ext>
            </a:extLst>
          </p:cNvPr>
          <p:cNvSpPr txBox="1"/>
          <p:nvPr/>
        </p:nvSpPr>
        <p:spPr>
          <a:xfrm>
            <a:off x="6904504" y="196320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BBF92-3285-4249-91F2-FB2B28199476}"/>
              </a:ext>
            </a:extLst>
          </p:cNvPr>
          <p:cNvSpPr txBox="1"/>
          <p:nvPr/>
        </p:nvSpPr>
        <p:spPr>
          <a:xfrm>
            <a:off x="9112155" y="193772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FD1CC0-6566-40E2-93A2-2DF74B3B18C8}"/>
              </a:ext>
            </a:extLst>
          </p:cNvPr>
          <p:cNvSpPr txBox="1"/>
          <p:nvPr/>
        </p:nvSpPr>
        <p:spPr>
          <a:xfrm>
            <a:off x="4565420" y="1968019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1"/>
                </a:solidFill>
              </a:rPr>
              <a:t>F</a:t>
            </a:r>
            <a:r>
              <a:rPr lang="nb-NO" baseline="-25000" dirty="0">
                <a:solidFill>
                  <a:schemeClr val="accent1"/>
                </a:solidFill>
              </a:rPr>
              <a:t>1</a:t>
            </a:r>
            <a:r>
              <a:rPr lang="nb-NO" dirty="0">
                <a:solidFill>
                  <a:schemeClr val="accent1"/>
                </a:solidFill>
              </a:rPr>
              <a:t>=1</a:t>
            </a:r>
            <a:endParaRPr lang="nb-NO" baseline="-250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14:cNvPr>
              <p14:cNvContentPartPr/>
              <p14:nvPr/>
            </p14:nvContentPartPr>
            <p14:xfrm>
              <a:off x="2648556" y="1111735"/>
              <a:ext cx="699614" cy="566368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39919" y="1102734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14:cNvPr>
              <p14:cNvContentPartPr/>
              <p14:nvPr/>
            </p14:nvContentPartPr>
            <p14:xfrm>
              <a:off x="4862174" y="1086423"/>
              <a:ext cx="699614" cy="566368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53537" y="1077422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3D1B8AB1-722D-48FB-8158-6A69F3F69F5D}"/>
                  </a:ext>
                </a:extLst>
              </p14:cNvPr>
              <p14:cNvContentPartPr/>
              <p14:nvPr/>
            </p14:nvContentPartPr>
            <p14:xfrm>
              <a:off x="7238831" y="1133351"/>
              <a:ext cx="699614" cy="566368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3D1B8AB1-722D-48FB-8158-6A69F3F69F5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30194" y="1124350"/>
                <a:ext cx="717248" cy="584011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23DE2C77-B88F-4D9B-A9BD-32CAE93970F2}"/>
              </a:ext>
            </a:extLst>
          </p:cNvPr>
          <p:cNvSpPr/>
          <p:nvPr/>
        </p:nvSpPr>
        <p:spPr>
          <a:xfrm>
            <a:off x="9057563" y="272955"/>
            <a:ext cx="427630" cy="382137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53C1B8D-526A-4E30-8D05-5DE6DEAB6CAF}"/>
              </a:ext>
            </a:extLst>
          </p:cNvPr>
          <p:cNvCxnSpPr/>
          <p:nvPr/>
        </p:nvCxnSpPr>
        <p:spPr>
          <a:xfrm>
            <a:off x="9560257" y="450861"/>
            <a:ext cx="53226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A770274-C8DF-43CD-9910-41B5AFBB7662}"/>
              </a:ext>
            </a:extLst>
          </p:cNvPr>
          <p:cNvSpPr txBox="1"/>
          <p:nvPr/>
        </p:nvSpPr>
        <p:spPr>
          <a:xfrm>
            <a:off x="10028437" y="2244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0131B84-4C6A-48D3-99AF-F43E4F09A2C6}"/>
              </a:ext>
            </a:extLst>
          </p:cNvPr>
          <p:cNvSpPr txBox="1"/>
          <p:nvPr/>
        </p:nvSpPr>
        <p:spPr>
          <a:xfrm>
            <a:off x="714723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C40985B-A42C-41D4-9A47-679197308766}"/>
              </a:ext>
            </a:extLst>
          </p:cNvPr>
          <p:cNvSpPr txBox="1"/>
          <p:nvPr/>
        </p:nvSpPr>
        <p:spPr>
          <a:xfrm>
            <a:off x="266255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A212A42-7C9D-47B7-B7DD-2A7F50C2CC03}"/>
              </a:ext>
            </a:extLst>
          </p:cNvPr>
          <p:cNvSpPr txBox="1"/>
          <p:nvPr/>
        </p:nvSpPr>
        <p:spPr>
          <a:xfrm>
            <a:off x="4772362" y="334153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</p:spTree>
    <p:extLst>
      <p:ext uri="{BB962C8B-B14F-4D97-AF65-F5344CB8AC3E}">
        <p14:creationId xmlns:p14="http://schemas.microsoft.com/office/powerpoint/2010/main" val="19786841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63C8F9-ECB3-45E0-A60C-4B8ED46FA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49" y="198581"/>
            <a:ext cx="8168112" cy="2396069"/>
          </a:xfrm>
          <a:prstGeom prst="rect">
            <a:avLst/>
          </a:prstGeom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7D5A1C67-4220-4D1D-B240-33E1C4D87B98}"/>
              </a:ext>
            </a:extLst>
          </p:cNvPr>
          <p:cNvCxnSpPr>
            <a:cxnSpLocks/>
          </p:cNvCxnSpPr>
          <p:nvPr/>
        </p:nvCxnSpPr>
        <p:spPr>
          <a:xfrm>
            <a:off x="3238257" y="1671546"/>
            <a:ext cx="646487" cy="12700"/>
          </a:xfrm>
          <a:prstGeom prst="curvedConnector3">
            <a:avLst/>
          </a:prstGeom>
          <a:ln>
            <a:solidFill>
              <a:srgbClr val="F07EE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710B152C-62EA-4B4D-9FB6-B70B9FD53C0F}"/>
              </a:ext>
            </a:extLst>
          </p:cNvPr>
          <p:cNvCxnSpPr>
            <a:cxnSpLocks/>
          </p:cNvCxnSpPr>
          <p:nvPr/>
        </p:nvCxnSpPr>
        <p:spPr>
          <a:xfrm>
            <a:off x="5627151" y="1658846"/>
            <a:ext cx="646487" cy="12700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7DDA130-4953-43AF-869D-E9792C549715}"/>
              </a:ext>
            </a:extLst>
          </p:cNvPr>
          <p:cNvCxnSpPr>
            <a:cxnSpLocks/>
          </p:cNvCxnSpPr>
          <p:nvPr/>
        </p:nvCxnSpPr>
        <p:spPr>
          <a:xfrm>
            <a:off x="7969452" y="1652496"/>
            <a:ext cx="646487" cy="12700"/>
          </a:xfrm>
          <a:prstGeom prst="curvedConnector3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3CC0C9-B72D-4804-A4D8-BCB432304F53}"/>
              </a:ext>
            </a:extLst>
          </p:cNvPr>
          <p:cNvSpPr txBox="1"/>
          <p:nvPr/>
        </p:nvSpPr>
        <p:spPr>
          <a:xfrm>
            <a:off x="2442949" y="195286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07EE2"/>
                </a:solidFill>
              </a:rPr>
              <a:t>F</a:t>
            </a:r>
            <a:r>
              <a:rPr lang="nb-NO" baseline="-25000" dirty="0">
                <a:solidFill>
                  <a:srgbClr val="F07EE2"/>
                </a:solidFill>
              </a:rPr>
              <a:t>0</a:t>
            </a:r>
            <a:r>
              <a:rPr lang="nb-NO" dirty="0">
                <a:solidFill>
                  <a:srgbClr val="F07EE2"/>
                </a:solidFill>
              </a:rPr>
              <a:t>=1</a:t>
            </a:r>
            <a:endParaRPr lang="nb-NO" baseline="-25000" dirty="0">
              <a:solidFill>
                <a:srgbClr val="F07EE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2F6F9-38C4-431B-ACE0-D33DBCC93639}"/>
              </a:ext>
            </a:extLst>
          </p:cNvPr>
          <p:cNvSpPr txBox="1"/>
          <p:nvPr/>
        </p:nvSpPr>
        <p:spPr>
          <a:xfrm>
            <a:off x="6904504" y="196320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BBF92-3285-4249-91F2-FB2B28199476}"/>
              </a:ext>
            </a:extLst>
          </p:cNvPr>
          <p:cNvSpPr txBox="1"/>
          <p:nvPr/>
        </p:nvSpPr>
        <p:spPr>
          <a:xfrm>
            <a:off x="9112155" y="193772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FD1CC0-6566-40E2-93A2-2DF74B3B18C8}"/>
              </a:ext>
            </a:extLst>
          </p:cNvPr>
          <p:cNvSpPr txBox="1"/>
          <p:nvPr/>
        </p:nvSpPr>
        <p:spPr>
          <a:xfrm>
            <a:off x="4565420" y="1968019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1"/>
                </a:solidFill>
              </a:rPr>
              <a:t>F</a:t>
            </a:r>
            <a:r>
              <a:rPr lang="nb-NO" baseline="-25000" dirty="0">
                <a:solidFill>
                  <a:schemeClr val="accent1"/>
                </a:solidFill>
              </a:rPr>
              <a:t>1</a:t>
            </a:r>
            <a:r>
              <a:rPr lang="nb-NO" dirty="0">
                <a:solidFill>
                  <a:schemeClr val="accent1"/>
                </a:solidFill>
              </a:rPr>
              <a:t>=0.5</a:t>
            </a:r>
            <a:endParaRPr lang="nb-NO" baseline="-250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14:cNvPr>
              <p14:cNvContentPartPr/>
              <p14:nvPr/>
            </p14:nvContentPartPr>
            <p14:xfrm>
              <a:off x="2648556" y="1111735"/>
              <a:ext cx="699614" cy="566368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39919" y="1102734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14:cNvPr>
              <p14:cNvContentPartPr/>
              <p14:nvPr/>
            </p14:nvContentPartPr>
            <p14:xfrm>
              <a:off x="4862174" y="1086423"/>
              <a:ext cx="699614" cy="566368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53537" y="1077422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3D1B8AB1-722D-48FB-8158-6A69F3F69F5D}"/>
                  </a:ext>
                </a:extLst>
              </p14:cNvPr>
              <p14:cNvContentPartPr/>
              <p14:nvPr/>
            </p14:nvContentPartPr>
            <p14:xfrm>
              <a:off x="7238831" y="1133351"/>
              <a:ext cx="699614" cy="566368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3D1B8AB1-722D-48FB-8158-6A69F3F69F5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30194" y="1124350"/>
                <a:ext cx="717248" cy="584011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23DE2C77-B88F-4D9B-A9BD-32CAE93970F2}"/>
              </a:ext>
            </a:extLst>
          </p:cNvPr>
          <p:cNvSpPr/>
          <p:nvPr/>
        </p:nvSpPr>
        <p:spPr>
          <a:xfrm>
            <a:off x="9057563" y="272955"/>
            <a:ext cx="427630" cy="382137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53C1B8D-526A-4E30-8D05-5DE6DEAB6CAF}"/>
              </a:ext>
            </a:extLst>
          </p:cNvPr>
          <p:cNvCxnSpPr/>
          <p:nvPr/>
        </p:nvCxnSpPr>
        <p:spPr>
          <a:xfrm>
            <a:off x="9560257" y="450861"/>
            <a:ext cx="53226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A770274-C8DF-43CD-9910-41B5AFBB7662}"/>
              </a:ext>
            </a:extLst>
          </p:cNvPr>
          <p:cNvSpPr txBox="1"/>
          <p:nvPr/>
        </p:nvSpPr>
        <p:spPr>
          <a:xfrm>
            <a:off x="10028437" y="2244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7030A0"/>
                </a:solidFill>
              </a:rPr>
              <a:t>1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E71C17B-5D6A-478F-8750-A008A9E25EDC}"/>
              </a:ext>
            </a:extLst>
          </p:cNvPr>
          <p:cNvGrpSpPr/>
          <p:nvPr/>
        </p:nvGrpSpPr>
        <p:grpSpPr>
          <a:xfrm>
            <a:off x="4506802" y="-48232"/>
            <a:ext cx="1179835" cy="690162"/>
            <a:chOff x="4506802" y="-48232"/>
            <a:chExt cx="1179835" cy="690162"/>
          </a:xfrm>
          <a:noFill/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49B46C7-3504-4A89-87F4-AB28E164254B}"/>
                </a:ext>
              </a:extLst>
            </p:cNvPr>
            <p:cNvSpPr/>
            <p:nvPr/>
          </p:nvSpPr>
          <p:spPr>
            <a:xfrm>
              <a:off x="4506802" y="259793"/>
              <a:ext cx="427630" cy="382137"/>
            </a:xfrm>
            <a:prstGeom prst="ellipse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7C5FD5B2-857B-4352-9450-F589EC31157B}"/>
                </a:ext>
              </a:extLst>
            </p:cNvPr>
            <p:cNvGrpSpPr/>
            <p:nvPr/>
          </p:nvGrpSpPr>
          <p:grpSpPr>
            <a:xfrm>
              <a:off x="4733023" y="-48232"/>
              <a:ext cx="953614" cy="651297"/>
              <a:chOff x="4733023" y="-48232"/>
              <a:chExt cx="953614" cy="651297"/>
            </a:xfrm>
            <a:grpFill/>
          </p:grpSpPr>
          <p:cxnSp>
            <p:nvCxnSpPr>
              <p:cNvPr id="76" name="Connector: Elbow 75">
                <a:extLst>
                  <a:ext uri="{FF2B5EF4-FFF2-40B4-BE49-F238E27FC236}">
                    <a16:creationId xmlns:a16="http://schemas.microsoft.com/office/drawing/2014/main" id="{CA712B1E-B3E2-4114-9CB9-848704B364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3023" y="36613"/>
                <a:ext cx="575956" cy="557121"/>
              </a:xfrm>
              <a:prstGeom prst="bentConnector3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800FC731-22DA-47FA-BD6C-D40023ABF97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156505" y="72933"/>
                <a:ext cx="651297" cy="408967"/>
              </a:xfrm>
              <a:prstGeom prst="bentConnector3">
                <a:avLst>
                  <a:gd name="adj1" fmla="val 100292"/>
                </a:avLst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40131B84-4C6A-48D3-99AF-F43E4F09A2C6}"/>
              </a:ext>
            </a:extLst>
          </p:cNvPr>
          <p:cNvSpPr txBox="1"/>
          <p:nvPr/>
        </p:nvSpPr>
        <p:spPr>
          <a:xfrm>
            <a:off x="714723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C40985B-A42C-41D4-9A47-679197308766}"/>
              </a:ext>
            </a:extLst>
          </p:cNvPr>
          <p:cNvSpPr txBox="1"/>
          <p:nvPr/>
        </p:nvSpPr>
        <p:spPr>
          <a:xfrm>
            <a:off x="266255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18867D-5AFE-4E33-B853-B11AA957965E}"/>
              </a:ext>
            </a:extLst>
          </p:cNvPr>
          <p:cNvSpPr txBox="1"/>
          <p:nvPr/>
        </p:nvSpPr>
        <p:spPr>
          <a:xfrm>
            <a:off x="4891056" y="525734"/>
            <a:ext cx="539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tx2"/>
                </a:solidFill>
              </a:rPr>
              <a:t>0.5</a:t>
            </a:r>
          </a:p>
        </p:txBody>
      </p:sp>
    </p:spTree>
    <p:extLst>
      <p:ext uri="{BB962C8B-B14F-4D97-AF65-F5344CB8AC3E}">
        <p14:creationId xmlns:p14="http://schemas.microsoft.com/office/powerpoint/2010/main" val="22035619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63C8F9-ECB3-45E0-A60C-4B8ED46FA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49" y="198581"/>
            <a:ext cx="8168112" cy="2396069"/>
          </a:xfrm>
          <a:prstGeom prst="rect">
            <a:avLst/>
          </a:prstGeom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7D5A1C67-4220-4D1D-B240-33E1C4D87B98}"/>
              </a:ext>
            </a:extLst>
          </p:cNvPr>
          <p:cNvCxnSpPr>
            <a:cxnSpLocks/>
          </p:cNvCxnSpPr>
          <p:nvPr/>
        </p:nvCxnSpPr>
        <p:spPr>
          <a:xfrm>
            <a:off x="3238257" y="1671546"/>
            <a:ext cx="646487" cy="12700"/>
          </a:xfrm>
          <a:prstGeom prst="curvedConnector3">
            <a:avLst/>
          </a:prstGeom>
          <a:ln>
            <a:solidFill>
              <a:srgbClr val="F07EE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710B152C-62EA-4B4D-9FB6-B70B9FD53C0F}"/>
              </a:ext>
            </a:extLst>
          </p:cNvPr>
          <p:cNvCxnSpPr>
            <a:cxnSpLocks/>
          </p:cNvCxnSpPr>
          <p:nvPr/>
        </p:nvCxnSpPr>
        <p:spPr>
          <a:xfrm>
            <a:off x="5627151" y="1658846"/>
            <a:ext cx="646487" cy="12700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7DDA130-4953-43AF-869D-E9792C549715}"/>
              </a:ext>
            </a:extLst>
          </p:cNvPr>
          <p:cNvCxnSpPr>
            <a:cxnSpLocks/>
          </p:cNvCxnSpPr>
          <p:nvPr/>
        </p:nvCxnSpPr>
        <p:spPr>
          <a:xfrm>
            <a:off x="7969452" y="1652496"/>
            <a:ext cx="646487" cy="12700"/>
          </a:xfrm>
          <a:prstGeom prst="curvedConnector3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3CC0C9-B72D-4804-A4D8-BCB432304F53}"/>
              </a:ext>
            </a:extLst>
          </p:cNvPr>
          <p:cNvSpPr txBox="1"/>
          <p:nvPr/>
        </p:nvSpPr>
        <p:spPr>
          <a:xfrm>
            <a:off x="2442949" y="1952866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07EE2"/>
                </a:solidFill>
              </a:rPr>
              <a:t>F</a:t>
            </a:r>
            <a:r>
              <a:rPr lang="nb-NO" baseline="-25000" dirty="0">
                <a:solidFill>
                  <a:srgbClr val="F07EE2"/>
                </a:solidFill>
              </a:rPr>
              <a:t>0</a:t>
            </a:r>
            <a:r>
              <a:rPr lang="nb-NO" dirty="0">
                <a:solidFill>
                  <a:srgbClr val="F07EE2"/>
                </a:solidFill>
              </a:rPr>
              <a:t>=0.5</a:t>
            </a:r>
            <a:endParaRPr lang="nb-NO" baseline="-25000" dirty="0">
              <a:solidFill>
                <a:srgbClr val="F07EE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2F6F9-38C4-431B-ACE0-D33DBCC93639}"/>
              </a:ext>
            </a:extLst>
          </p:cNvPr>
          <p:cNvSpPr txBox="1"/>
          <p:nvPr/>
        </p:nvSpPr>
        <p:spPr>
          <a:xfrm>
            <a:off x="6904504" y="196320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BBF92-3285-4249-91F2-FB2B28199476}"/>
              </a:ext>
            </a:extLst>
          </p:cNvPr>
          <p:cNvSpPr txBox="1"/>
          <p:nvPr/>
        </p:nvSpPr>
        <p:spPr>
          <a:xfrm>
            <a:off x="9112155" y="193772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FD1CC0-6566-40E2-93A2-2DF74B3B18C8}"/>
              </a:ext>
            </a:extLst>
          </p:cNvPr>
          <p:cNvSpPr txBox="1"/>
          <p:nvPr/>
        </p:nvSpPr>
        <p:spPr>
          <a:xfrm>
            <a:off x="4565420" y="1968019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1"/>
                </a:solidFill>
              </a:rPr>
              <a:t>F</a:t>
            </a:r>
            <a:r>
              <a:rPr lang="nb-NO" baseline="-25000" dirty="0">
                <a:solidFill>
                  <a:schemeClr val="accent1"/>
                </a:solidFill>
              </a:rPr>
              <a:t>1</a:t>
            </a:r>
            <a:r>
              <a:rPr lang="nb-NO" dirty="0">
                <a:solidFill>
                  <a:schemeClr val="accent1"/>
                </a:solidFill>
              </a:rPr>
              <a:t>=0.5</a:t>
            </a:r>
            <a:endParaRPr lang="nb-NO" baseline="-250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14:cNvPr>
              <p14:cNvContentPartPr/>
              <p14:nvPr/>
            </p14:nvContentPartPr>
            <p14:xfrm>
              <a:off x="2648556" y="1111735"/>
              <a:ext cx="699614" cy="566368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39919" y="1102734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3D1B8AB1-722D-48FB-8158-6A69F3F69F5D}"/>
                  </a:ext>
                </a:extLst>
              </p14:cNvPr>
              <p14:cNvContentPartPr/>
              <p14:nvPr/>
            </p14:nvContentPartPr>
            <p14:xfrm>
              <a:off x="7238831" y="1133351"/>
              <a:ext cx="699614" cy="566368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3D1B8AB1-722D-48FB-8158-6A69F3F69F5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30194" y="1124350"/>
                <a:ext cx="717248" cy="584011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23DE2C77-B88F-4D9B-A9BD-32CAE93970F2}"/>
              </a:ext>
            </a:extLst>
          </p:cNvPr>
          <p:cNvSpPr/>
          <p:nvPr/>
        </p:nvSpPr>
        <p:spPr>
          <a:xfrm>
            <a:off x="9057563" y="272955"/>
            <a:ext cx="427630" cy="382137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53C1B8D-526A-4E30-8D05-5DE6DEAB6CAF}"/>
              </a:ext>
            </a:extLst>
          </p:cNvPr>
          <p:cNvCxnSpPr/>
          <p:nvPr/>
        </p:nvCxnSpPr>
        <p:spPr>
          <a:xfrm>
            <a:off x="9560257" y="450861"/>
            <a:ext cx="53226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A770274-C8DF-43CD-9910-41B5AFBB7662}"/>
              </a:ext>
            </a:extLst>
          </p:cNvPr>
          <p:cNvSpPr txBox="1"/>
          <p:nvPr/>
        </p:nvSpPr>
        <p:spPr>
          <a:xfrm>
            <a:off x="10028437" y="2244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7030A0"/>
                </a:solidFill>
              </a:rPr>
              <a:t>1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E71C17B-5D6A-478F-8750-A008A9E25EDC}"/>
              </a:ext>
            </a:extLst>
          </p:cNvPr>
          <p:cNvGrpSpPr/>
          <p:nvPr/>
        </p:nvGrpSpPr>
        <p:grpSpPr>
          <a:xfrm>
            <a:off x="4506802" y="-48232"/>
            <a:ext cx="1179835" cy="943298"/>
            <a:chOff x="4506802" y="-48232"/>
            <a:chExt cx="1179835" cy="943298"/>
          </a:xfrm>
          <a:noFill/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49B46C7-3504-4A89-87F4-AB28E164254B}"/>
                </a:ext>
              </a:extLst>
            </p:cNvPr>
            <p:cNvSpPr/>
            <p:nvPr/>
          </p:nvSpPr>
          <p:spPr>
            <a:xfrm>
              <a:off x="4506802" y="259793"/>
              <a:ext cx="427630" cy="382137"/>
            </a:xfrm>
            <a:prstGeom prst="ellipse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7C5FD5B2-857B-4352-9450-F589EC31157B}"/>
                </a:ext>
              </a:extLst>
            </p:cNvPr>
            <p:cNvGrpSpPr/>
            <p:nvPr/>
          </p:nvGrpSpPr>
          <p:grpSpPr>
            <a:xfrm>
              <a:off x="4733023" y="-48232"/>
              <a:ext cx="953614" cy="943298"/>
              <a:chOff x="4733023" y="-48232"/>
              <a:chExt cx="953614" cy="943298"/>
            </a:xfrm>
            <a:grpFill/>
          </p:grpSpPr>
          <p:cxnSp>
            <p:nvCxnSpPr>
              <p:cNvPr id="76" name="Connector: Elbow 75">
                <a:extLst>
                  <a:ext uri="{FF2B5EF4-FFF2-40B4-BE49-F238E27FC236}">
                    <a16:creationId xmlns:a16="http://schemas.microsoft.com/office/drawing/2014/main" id="{CA712B1E-B3E2-4114-9CB9-848704B364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3023" y="36613"/>
                <a:ext cx="575956" cy="557121"/>
              </a:xfrm>
              <a:prstGeom prst="bentConnector3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800FC731-22DA-47FA-BD6C-D40023ABF97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156505" y="72933"/>
                <a:ext cx="651297" cy="408967"/>
              </a:xfrm>
              <a:prstGeom prst="bentConnector3">
                <a:avLst>
                  <a:gd name="adj1" fmla="val 100292"/>
                </a:avLst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649E635-9B96-43D2-96FA-43B1E81F2A92}"/>
                  </a:ext>
                </a:extLst>
              </p:cNvPr>
              <p:cNvSpPr txBox="1"/>
              <p:nvPr/>
            </p:nvSpPr>
            <p:spPr>
              <a:xfrm>
                <a:off x="4891056" y="525734"/>
                <a:ext cx="539458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nb-NO" dirty="0">
                    <a:solidFill>
                      <a:schemeClr val="tx2"/>
                    </a:solidFill>
                  </a:rPr>
                  <a:t>0.5</a:t>
                </a:r>
              </a:p>
            </p:txBody>
          </p:sp>
        </p:grp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40131B84-4C6A-48D3-99AF-F43E4F09A2C6}"/>
              </a:ext>
            </a:extLst>
          </p:cNvPr>
          <p:cNvSpPr txBox="1"/>
          <p:nvPr/>
        </p:nvSpPr>
        <p:spPr>
          <a:xfrm>
            <a:off x="714723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C40985B-A42C-41D4-9A47-679197308766}"/>
              </a:ext>
            </a:extLst>
          </p:cNvPr>
          <p:cNvSpPr txBox="1"/>
          <p:nvPr/>
        </p:nvSpPr>
        <p:spPr>
          <a:xfrm>
            <a:off x="266255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10D57FD-DC03-4672-9742-F6308BF8A4E1}"/>
              </a:ext>
            </a:extLst>
          </p:cNvPr>
          <p:cNvCxnSpPr/>
          <p:nvPr/>
        </p:nvCxnSpPr>
        <p:spPr>
          <a:xfrm>
            <a:off x="5943600" y="1684246"/>
            <a:ext cx="0" cy="3902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971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63C8F9-ECB3-45E0-A60C-4B8ED46FA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49" y="198581"/>
            <a:ext cx="8168112" cy="2396069"/>
          </a:xfrm>
          <a:prstGeom prst="rect">
            <a:avLst/>
          </a:prstGeom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7D5A1C67-4220-4D1D-B240-33E1C4D87B98}"/>
              </a:ext>
            </a:extLst>
          </p:cNvPr>
          <p:cNvCxnSpPr>
            <a:cxnSpLocks/>
          </p:cNvCxnSpPr>
          <p:nvPr/>
        </p:nvCxnSpPr>
        <p:spPr>
          <a:xfrm>
            <a:off x="3238257" y="1671546"/>
            <a:ext cx="646487" cy="12700"/>
          </a:xfrm>
          <a:prstGeom prst="curvedConnector3">
            <a:avLst/>
          </a:prstGeom>
          <a:ln>
            <a:solidFill>
              <a:srgbClr val="F07EE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710B152C-62EA-4B4D-9FB6-B70B9FD53C0F}"/>
              </a:ext>
            </a:extLst>
          </p:cNvPr>
          <p:cNvCxnSpPr>
            <a:cxnSpLocks/>
          </p:cNvCxnSpPr>
          <p:nvPr/>
        </p:nvCxnSpPr>
        <p:spPr>
          <a:xfrm>
            <a:off x="5581832" y="2083871"/>
            <a:ext cx="646487" cy="12700"/>
          </a:xfrm>
          <a:prstGeom prst="curvedConnector3">
            <a:avLst>
              <a:gd name="adj1" fmla="val 5000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7DDA130-4953-43AF-869D-E9792C549715}"/>
              </a:ext>
            </a:extLst>
          </p:cNvPr>
          <p:cNvCxnSpPr>
            <a:cxnSpLocks/>
          </p:cNvCxnSpPr>
          <p:nvPr/>
        </p:nvCxnSpPr>
        <p:spPr>
          <a:xfrm>
            <a:off x="7969452" y="1652496"/>
            <a:ext cx="646487" cy="12700"/>
          </a:xfrm>
          <a:prstGeom prst="curvedConnector3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3CC0C9-B72D-4804-A4D8-BCB432304F53}"/>
              </a:ext>
            </a:extLst>
          </p:cNvPr>
          <p:cNvSpPr txBox="1"/>
          <p:nvPr/>
        </p:nvSpPr>
        <p:spPr>
          <a:xfrm>
            <a:off x="2442949" y="1952866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07EE2"/>
                </a:solidFill>
              </a:rPr>
              <a:t>F</a:t>
            </a:r>
            <a:r>
              <a:rPr lang="nb-NO" baseline="-25000" dirty="0">
                <a:solidFill>
                  <a:srgbClr val="F07EE2"/>
                </a:solidFill>
              </a:rPr>
              <a:t>0</a:t>
            </a:r>
            <a:r>
              <a:rPr lang="nb-NO" dirty="0">
                <a:solidFill>
                  <a:srgbClr val="F07EE2"/>
                </a:solidFill>
              </a:rPr>
              <a:t>=0.5</a:t>
            </a:r>
            <a:endParaRPr lang="nb-NO" baseline="-25000" dirty="0">
              <a:solidFill>
                <a:srgbClr val="F07EE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2F6F9-38C4-431B-ACE0-D33DBCC93639}"/>
              </a:ext>
            </a:extLst>
          </p:cNvPr>
          <p:cNvSpPr txBox="1"/>
          <p:nvPr/>
        </p:nvSpPr>
        <p:spPr>
          <a:xfrm>
            <a:off x="6904504" y="1963201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=0.5</a:t>
            </a:r>
            <a:endParaRPr lang="nb-NO" baseline="-25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BBF92-3285-4249-91F2-FB2B28199476}"/>
              </a:ext>
            </a:extLst>
          </p:cNvPr>
          <p:cNvSpPr txBox="1"/>
          <p:nvPr/>
        </p:nvSpPr>
        <p:spPr>
          <a:xfrm>
            <a:off x="9112155" y="193772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FD1CC0-6566-40E2-93A2-2DF74B3B18C8}"/>
              </a:ext>
            </a:extLst>
          </p:cNvPr>
          <p:cNvSpPr txBox="1"/>
          <p:nvPr/>
        </p:nvSpPr>
        <p:spPr>
          <a:xfrm>
            <a:off x="4565420" y="1968019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1"/>
                </a:solidFill>
              </a:rPr>
              <a:t>F</a:t>
            </a:r>
            <a:r>
              <a:rPr lang="nb-NO" baseline="-25000" dirty="0">
                <a:solidFill>
                  <a:schemeClr val="accent1"/>
                </a:solidFill>
              </a:rPr>
              <a:t>1</a:t>
            </a:r>
            <a:r>
              <a:rPr lang="nb-NO" dirty="0">
                <a:solidFill>
                  <a:schemeClr val="accent1"/>
                </a:solidFill>
              </a:rPr>
              <a:t>=0.5</a:t>
            </a:r>
            <a:endParaRPr lang="nb-NO" baseline="-250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14:cNvPr>
              <p14:cNvContentPartPr/>
              <p14:nvPr/>
            </p14:nvContentPartPr>
            <p14:xfrm>
              <a:off x="2648556" y="1111735"/>
              <a:ext cx="699614" cy="566368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39919" y="1102734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14:cNvPr>
              <p14:cNvContentPartPr/>
              <p14:nvPr/>
            </p14:nvContentPartPr>
            <p14:xfrm flipH="1">
              <a:off x="6332560" y="1066243"/>
              <a:ext cx="770773" cy="566368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6323560" y="1057242"/>
                <a:ext cx="788413" cy="584011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23DE2C77-B88F-4D9B-A9BD-32CAE93970F2}"/>
              </a:ext>
            </a:extLst>
          </p:cNvPr>
          <p:cNvSpPr/>
          <p:nvPr/>
        </p:nvSpPr>
        <p:spPr>
          <a:xfrm>
            <a:off x="9057563" y="272955"/>
            <a:ext cx="427630" cy="382137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53C1B8D-526A-4E30-8D05-5DE6DEAB6CAF}"/>
              </a:ext>
            </a:extLst>
          </p:cNvPr>
          <p:cNvCxnSpPr/>
          <p:nvPr/>
        </p:nvCxnSpPr>
        <p:spPr>
          <a:xfrm>
            <a:off x="9560257" y="450861"/>
            <a:ext cx="53226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A770274-C8DF-43CD-9910-41B5AFBB7662}"/>
              </a:ext>
            </a:extLst>
          </p:cNvPr>
          <p:cNvSpPr txBox="1"/>
          <p:nvPr/>
        </p:nvSpPr>
        <p:spPr>
          <a:xfrm>
            <a:off x="10028437" y="2244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7030A0"/>
                </a:solidFill>
              </a:rPr>
              <a:t>1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E71C17B-5D6A-478F-8750-A008A9E25EDC}"/>
              </a:ext>
            </a:extLst>
          </p:cNvPr>
          <p:cNvGrpSpPr/>
          <p:nvPr/>
        </p:nvGrpSpPr>
        <p:grpSpPr>
          <a:xfrm>
            <a:off x="4506802" y="-48232"/>
            <a:ext cx="1179835" cy="943298"/>
            <a:chOff x="4506802" y="-48232"/>
            <a:chExt cx="1179835" cy="943298"/>
          </a:xfrm>
          <a:noFill/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49B46C7-3504-4A89-87F4-AB28E164254B}"/>
                </a:ext>
              </a:extLst>
            </p:cNvPr>
            <p:cNvSpPr/>
            <p:nvPr/>
          </p:nvSpPr>
          <p:spPr>
            <a:xfrm>
              <a:off x="4506802" y="259793"/>
              <a:ext cx="427630" cy="382137"/>
            </a:xfrm>
            <a:prstGeom prst="ellipse">
              <a:avLst/>
            </a:prstGeom>
            <a:grpFill/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7C5FD5B2-857B-4352-9450-F589EC31157B}"/>
                </a:ext>
              </a:extLst>
            </p:cNvPr>
            <p:cNvGrpSpPr/>
            <p:nvPr/>
          </p:nvGrpSpPr>
          <p:grpSpPr>
            <a:xfrm>
              <a:off x="4733023" y="-48232"/>
              <a:ext cx="953614" cy="943298"/>
              <a:chOff x="4733023" y="-48232"/>
              <a:chExt cx="953614" cy="943298"/>
            </a:xfrm>
            <a:grpFill/>
          </p:grpSpPr>
          <p:cxnSp>
            <p:nvCxnSpPr>
              <p:cNvPr id="76" name="Connector: Elbow 75">
                <a:extLst>
                  <a:ext uri="{FF2B5EF4-FFF2-40B4-BE49-F238E27FC236}">
                    <a16:creationId xmlns:a16="http://schemas.microsoft.com/office/drawing/2014/main" id="{CA712B1E-B3E2-4114-9CB9-848704B364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3023" y="36613"/>
                <a:ext cx="575956" cy="557121"/>
              </a:xfrm>
              <a:prstGeom prst="bentConnector3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or: Elbow 80">
                <a:extLst>
                  <a:ext uri="{FF2B5EF4-FFF2-40B4-BE49-F238E27FC236}">
                    <a16:creationId xmlns:a16="http://schemas.microsoft.com/office/drawing/2014/main" id="{800FC731-22DA-47FA-BD6C-D40023ABF97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156505" y="72933"/>
                <a:ext cx="651297" cy="408967"/>
              </a:xfrm>
              <a:prstGeom prst="bentConnector3">
                <a:avLst>
                  <a:gd name="adj1" fmla="val 100292"/>
                </a:avLst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649E635-9B96-43D2-96FA-43B1E81F2A92}"/>
                  </a:ext>
                </a:extLst>
              </p:cNvPr>
              <p:cNvSpPr txBox="1"/>
              <p:nvPr/>
            </p:nvSpPr>
            <p:spPr>
              <a:xfrm>
                <a:off x="4891056" y="525734"/>
                <a:ext cx="539458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nb-NO" dirty="0">
                    <a:solidFill>
                      <a:schemeClr val="tx2"/>
                    </a:solidFill>
                  </a:rPr>
                  <a:t>0.5</a:t>
                </a:r>
              </a:p>
            </p:txBody>
          </p:sp>
        </p:grp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40131B84-4C6A-48D3-99AF-F43E4F09A2C6}"/>
              </a:ext>
            </a:extLst>
          </p:cNvPr>
          <p:cNvSpPr txBox="1"/>
          <p:nvPr/>
        </p:nvSpPr>
        <p:spPr>
          <a:xfrm>
            <a:off x="714723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C40985B-A42C-41D4-9A47-679197308766}"/>
              </a:ext>
            </a:extLst>
          </p:cNvPr>
          <p:cNvSpPr txBox="1"/>
          <p:nvPr/>
        </p:nvSpPr>
        <p:spPr>
          <a:xfrm>
            <a:off x="266255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65E0DB-76D3-44F0-A487-C9886AC615C8}"/>
              </a:ext>
            </a:extLst>
          </p:cNvPr>
          <p:cNvCxnSpPr/>
          <p:nvPr/>
        </p:nvCxnSpPr>
        <p:spPr>
          <a:xfrm>
            <a:off x="8291015" y="1671546"/>
            <a:ext cx="0" cy="41867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0828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63C8F9-ECB3-45E0-A60C-4B8ED46FA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49" y="198581"/>
            <a:ext cx="8168112" cy="2396069"/>
          </a:xfrm>
          <a:prstGeom prst="rect">
            <a:avLst/>
          </a:prstGeom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7D5A1C67-4220-4D1D-B240-33E1C4D87B98}"/>
              </a:ext>
            </a:extLst>
          </p:cNvPr>
          <p:cNvCxnSpPr>
            <a:cxnSpLocks/>
          </p:cNvCxnSpPr>
          <p:nvPr/>
        </p:nvCxnSpPr>
        <p:spPr>
          <a:xfrm>
            <a:off x="3238257" y="1671546"/>
            <a:ext cx="646487" cy="12700"/>
          </a:xfrm>
          <a:prstGeom prst="curvedConnector3">
            <a:avLst/>
          </a:prstGeom>
          <a:ln>
            <a:solidFill>
              <a:srgbClr val="F07EE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710B152C-62EA-4B4D-9FB6-B70B9FD53C0F}"/>
              </a:ext>
            </a:extLst>
          </p:cNvPr>
          <p:cNvCxnSpPr>
            <a:cxnSpLocks/>
          </p:cNvCxnSpPr>
          <p:nvPr/>
        </p:nvCxnSpPr>
        <p:spPr>
          <a:xfrm>
            <a:off x="5581832" y="2083871"/>
            <a:ext cx="646487" cy="12700"/>
          </a:xfrm>
          <a:prstGeom prst="curvedConnector3">
            <a:avLst>
              <a:gd name="adj1" fmla="val 5000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7DDA130-4953-43AF-869D-E9792C549715}"/>
              </a:ext>
            </a:extLst>
          </p:cNvPr>
          <p:cNvCxnSpPr>
            <a:cxnSpLocks/>
          </p:cNvCxnSpPr>
          <p:nvPr/>
        </p:nvCxnSpPr>
        <p:spPr>
          <a:xfrm>
            <a:off x="7983174" y="2065464"/>
            <a:ext cx="646487" cy="12700"/>
          </a:xfrm>
          <a:prstGeom prst="curvedConnector3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3CC0C9-B72D-4804-A4D8-BCB432304F53}"/>
              </a:ext>
            </a:extLst>
          </p:cNvPr>
          <p:cNvSpPr txBox="1"/>
          <p:nvPr/>
        </p:nvSpPr>
        <p:spPr>
          <a:xfrm>
            <a:off x="2442949" y="1952866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07EE2"/>
                </a:solidFill>
              </a:rPr>
              <a:t>F</a:t>
            </a:r>
            <a:r>
              <a:rPr lang="nb-NO" baseline="-25000" dirty="0">
                <a:solidFill>
                  <a:srgbClr val="F07EE2"/>
                </a:solidFill>
              </a:rPr>
              <a:t>0</a:t>
            </a:r>
            <a:r>
              <a:rPr lang="nb-NO" dirty="0">
                <a:solidFill>
                  <a:srgbClr val="F07EE2"/>
                </a:solidFill>
              </a:rPr>
              <a:t>=0.5</a:t>
            </a:r>
            <a:endParaRPr lang="nb-NO" baseline="-25000" dirty="0">
              <a:solidFill>
                <a:srgbClr val="F07EE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2F6F9-38C4-431B-ACE0-D33DBCC93639}"/>
              </a:ext>
            </a:extLst>
          </p:cNvPr>
          <p:cNvSpPr txBox="1"/>
          <p:nvPr/>
        </p:nvSpPr>
        <p:spPr>
          <a:xfrm>
            <a:off x="6904504" y="1963201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=0.5</a:t>
            </a:r>
            <a:endParaRPr lang="nb-NO" baseline="-25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BBF92-3285-4249-91F2-FB2B28199476}"/>
              </a:ext>
            </a:extLst>
          </p:cNvPr>
          <p:cNvSpPr txBox="1"/>
          <p:nvPr/>
        </p:nvSpPr>
        <p:spPr>
          <a:xfrm>
            <a:off x="9112155" y="1937723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=0.5</a:t>
            </a:r>
            <a:endParaRPr lang="nb-NO" baseline="-25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FD1CC0-6566-40E2-93A2-2DF74B3B18C8}"/>
              </a:ext>
            </a:extLst>
          </p:cNvPr>
          <p:cNvSpPr txBox="1"/>
          <p:nvPr/>
        </p:nvSpPr>
        <p:spPr>
          <a:xfrm>
            <a:off x="4565419" y="1968019"/>
            <a:ext cx="71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>
                <a:solidFill>
                  <a:schemeClr val="accent1"/>
                </a:solidFill>
              </a:rPr>
              <a:t>Fully</a:t>
            </a:r>
            <a:r>
              <a:rPr lang="nb-NO" dirty="0">
                <a:solidFill>
                  <a:schemeClr val="accent1"/>
                </a:solidFill>
              </a:rPr>
              <a:t> </a:t>
            </a:r>
            <a:r>
              <a:rPr lang="nb-NO" dirty="0" err="1">
                <a:solidFill>
                  <a:schemeClr val="accent1"/>
                </a:solidFill>
              </a:rPr>
              <a:t>open</a:t>
            </a:r>
            <a:endParaRPr lang="nb-NO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14:cNvPr>
              <p14:cNvContentPartPr/>
              <p14:nvPr/>
            </p14:nvContentPartPr>
            <p14:xfrm>
              <a:off x="2648556" y="1111735"/>
              <a:ext cx="699614" cy="566368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39919" y="1102734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14:cNvPr>
              <p14:cNvContentPartPr/>
              <p14:nvPr/>
            </p14:nvContentPartPr>
            <p14:xfrm flipH="1">
              <a:off x="6332560" y="1066243"/>
              <a:ext cx="770773" cy="566368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6323560" y="1057242"/>
                <a:ext cx="788413" cy="584011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23DE2C77-B88F-4D9B-A9BD-32CAE93970F2}"/>
              </a:ext>
            </a:extLst>
          </p:cNvPr>
          <p:cNvSpPr/>
          <p:nvPr/>
        </p:nvSpPr>
        <p:spPr>
          <a:xfrm>
            <a:off x="9057563" y="272955"/>
            <a:ext cx="427630" cy="382137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53C1B8D-526A-4E30-8D05-5DE6DEAB6CAF}"/>
              </a:ext>
            </a:extLst>
          </p:cNvPr>
          <p:cNvCxnSpPr/>
          <p:nvPr/>
        </p:nvCxnSpPr>
        <p:spPr>
          <a:xfrm>
            <a:off x="9560257" y="450861"/>
            <a:ext cx="53226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A770274-C8DF-43CD-9910-41B5AFBB7662}"/>
              </a:ext>
            </a:extLst>
          </p:cNvPr>
          <p:cNvSpPr txBox="1"/>
          <p:nvPr/>
        </p:nvSpPr>
        <p:spPr>
          <a:xfrm>
            <a:off x="10028437" y="2244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0131B84-4C6A-48D3-99AF-F43E4F09A2C6}"/>
              </a:ext>
            </a:extLst>
          </p:cNvPr>
          <p:cNvSpPr txBox="1"/>
          <p:nvPr/>
        </p:nvSpPr>
        <p:spPr>
          <a:xfrm>
            <a:off x="714723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C40985B-A42C-41D4-9A47-679197308766}"/>
              </a:ext>
            </a:extLst>
          </p:cNvPr>
          <p:cNvSpPr txBox="1"/>
          <p:nvPr/>
        </p:nvSpPr>
        <p:spPr>
          <a:xfrm>
            <a:off x="266255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A212A42-7C9D-47B7-B7DD-2A7F50C2CC03}"/>
              </a:ext>
            </a:extLst>
          </p:cNvPr>
          <p:cNvSpPr txBox="1"/>
          <p:nvPr/>
        </p:nvSpPr>
        <p:spPr>
          <a:xfrm>
            <a:off x="4772362" y="334153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A2836C-179F-45FC-B624-B5DD977470E7}"/>
                  </a:ext>
                </a:extLst>
              </p14:cNvPr>
              <p14:cNvContentPartPr/>
              <p14:nvPr/>
            </p14:nvContentPartPr>
            <p14:xfrm flipH="1">
              <a:off x="8584931" y="1103932"/>
              <a:ext cx="646487" cy="566368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A2836C-179F-45FC-B624-B5DD977470E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8575932" y="1094931"/>
                <a:ext cx="664125" cy="584011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23D84082-407D-463F-923A-7987BA37DF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2374" y="2560531"/>
            <a:ext cx="87725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3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63C8F9-ECB3-45E0-A60C-4B8ED46FA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49" y="198581"/>
            <a:ext cx="8168112" cy="2396069"/>
          </a:xfrm>
          <a:prstGeom prst="rect">
            <a:avLst/>
          </a:prstGeom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7D5A1C67-4220-4D1D-B240-33E1C4D87B98}"/>
              </a:ext>
            </a:extLst>
          </p:cNvPr>
          <p:cNvCxnSpPr>
            <a:cxnSpLocks/>
          </p:cNvCxnSpPr>
          <p:nvPr/>
        </p:nvCxnSpPr>
        <p:spPr>
          <a:xfrm>
            <a:off x="3238257" y="1671546"/>
            <a:ext cx="646487" cy="12700"/>
          </a:xfrm>
          <a:prstGeom prst="curvedConnector3">
            <a:avLst/>
          </a:prstGeom>
          <a:ln>
            <a:solidFill>
              <a:srgbClr val="F07EE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710B152C-62EA-4B4D-9FB6-B70B9FD53C0F}"/>
              </a:ext>
            </a:extLst>
          </p:cNvPr>
          <p:cNvCxnSpPr>
            <a:cxnSpLocks/>
          </p:cNvCxnSpPr>
          <p:nvPr/>
        </p:nvCxnSpPr>
        <p:spPr>
          <a:xfrm>
            <a:off x="5627151" y="1658846"/>
            <a:ext cx="646487" cy="12700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7DDA130-4953-43AF-869D-E9792C549715}"/>
              </a:ext>
            </a:extLst>
          </p:cNvPr>
          <p:cNvCxnSpPr>
            <a:cxnSpLocks/>
          </p:cNvCxnSpPr>
          <p:nvPr/>
        </p:nvCxnSpPr>
        <p:spPr>
          <a:xfrm>
            <a:off x="7969452" y="1652496"/>
            <a:ext cx="646487" cy="12700"/>
          </a:xfrm>
          <a:prstGeom prst="curvedConnector3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3CC0C9-B72D-4804-A4D8-BCB432304F53}"/>
              </a:ext>
            </a:extLst>
          </p:cNvPr>
          <p:cNvSpPr txBox="1"/>
          <p:nvPr/>
        </p:nvSpPr>
        <p:spPr>
          <a:xfrm>
            <a:off x="2442949" y="195286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07EE2"/>
                </a:solidFill>
              </a:rPr>
              <a:t>F</a:t>
            </a:r>
            <a:r>
              <a:rPr lang="nb-NO" baseline="-25000" dirty="0">
                <a:solidFill>
                  <a:srgbClr val="F07EE2"/>
                </a:solidFill>
              </a:rPr>
              <a:t>0</a:t>
            </a:r>
            <a:r>
              <a:rPr lang="nb-NO" dirty="0">
                <a:solidFill>
                  <a:srgbClr val="F07EE2"/>
                </a:solidFill>
              </a:rPr>
              <a:t>=1</a:t>
            </a:r>
            <a:endParaRPr lang="nb-NO" baseline="-25000" dirty="0">
              <a:solidFill>
                <a:srgbClr val="F07EE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2F6F9-38C4-431B-ACE0-D33DBCC93639}"/>
              </a:ext>
            </a:extLst>
          </p:cNvPr>
          <p:cNvSpPr txBox="1"/>
          <p:nvPr/>
        </p:nvSpPr>
        <p:spPr>
          <a:xfrm>
            <a:off x="6904504" y="196320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BBF92-3285-4249-91F2-FB2B28199476}"/>
              </a:ext>
            </a:extLst>
          </p:cNvPr>
          <p:cNvSpPr txBox="1"/>
          <p:nvPr/>
        </p:nvSpPr>
        <p:spPr>
          <a:xfrm>
            <a:off x="9112155" y="193772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F</a:t>
            </a:r>
            <a:r>
              <a:rPr lang="nb-NO" baseline="-25000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nb-NO" dirty="0">
                <a:solidFill>
                  <a:schemeClr val="accent4">
                    <a:lumMod val="75000"/>
                  </a:schemeClr>
                </a:solidFill>
              </a:rPr>
              <a:t>=1</a:t>
            </a:r>
            <a:endParaRPr lang="nb-NO" baseline="-25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FD1CC0-6566-40E2-93A2-2DF74B3B18C8}"/>
              </a:ext>
            </a:extLst>
          </p:cNvPr>
          <p:cNvSpPr txBox="1"/>
          <p:nvPr/>
        </p:nvSpPr>
        <p:spPr>
          <a:xfrm>
            <a:off x="4565420" y="1968019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1"/>
                </a:solidFill>
              </a:rPr>
              <a:t>F</a:t>
            </a:r>
            <a:r>
              <a:rPr lang="nb-NO" baseline="-25000" dirty="0">
                <a:solidFill>
                  <a:schemeClr val="accent1"/>
                </a:solidFill>
              </a:rPr>
              <a:t>1</a:t>
            </a:r>
            <a:r>
              <a:rPr lang="nb-NO" dirty="0">
                <a:solidFill>
                  <a:schemeClr val="accent1"/>
                </a:solidFill>
              </a:rPr>
              <a:t>=1</a:t>
            </a:r>
            <a:endParaRPr lang="nb-NO" baseline="-250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14:cNvPr>
              <p14:cNvContentPartPr/>
              <p14:nvPr/>
            </p14:nvContentPartPr>
            <p14:xfrm>
              <a:off x="2648556" y="1111735"/>
              <a:ext cx="699614" cy="566368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A8C2D533-C045-4892-867D-0CFEF585E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39919" y="1102734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14:cNvPr>
              <p14:cNvContentPartPr/>
              <p14:nvPr/>
            </p14:nvContentPartPr>
            <p14:xfrm>
              <a:off x="4862174" y="1086423"/>
              <a:ext cx="699614" cy="566368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104D09A1-418F-4570-A633-6DF52812C78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53537" y="1077422"/>
                <a:ext cx="717248" cy="584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3D1B8AB1-722D-48FB-8158-6A69F3F69F5D}"/>
                  </a:ext>
                </a:extLst>
              </p14:cNvPr>
              <p14:cNvContentPartPr/>
              <p14:nvPr/>
            </p14:nvContentPartPr>
            <p14:xfrm>
              <a:off x="7238831" y="1133351"/>
              <a:ext cx="699614" cy="566368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3D1B8AB1-722D-48FB-8158-6A69F3F69F5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30194" y="1124350"/>
                <a:ext cx="717248" cy="584011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23DE2C77-B88F-4D9B-A9BD-32CAE93970F2}"/>
              </a:ext>
            </a:extLst>
          </p:cNvPr>
          <p:cNvSpPr/>
          <p:nvPr/>
        </p:nvSpPr>
        <p:spPr>
          <a:xfrm>
            <a:off x="9057563" y="272955"/>
            <a:ext cx="427630" cy="382137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53C1B8D-526A-4E30-8D05-5DE6DEAB6CAF}"/>
              </a:ext>
            </a:extLst>
          </p:cNvPr>
          <p:cNvCxnSpPr/>
          <p:nvPr/>
        </p:nvCxnSpPr>
        <p:spPr>
          <a:xfrm>
            <a:off x="9560257" y="450861"/>
            <a:ext cx="53226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A770274-C8DF-43CD-9910-41B5AFBB7662}"/>
              </a:ext>
            </a:extLst>
          </p:cNvPr>
          <p:cNvSpPr txBox="1"/>
          <p:nvPr/>
        </p:nvSpPr>
        <p:spPr>
          <a:xfrm>
            <a:off x="10028437" y="2244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0131B84-4C6A-48D3-99AF-F43E4F09A2C6}"/>
              </a:ext>
            </a:extLst>
          </p:cNvPr>
          <p:cNvSpPr txBox="1"/>
          <p:nvPr/>
        </p:nvSpPr>
        <p:spPr>
          <a:xfrm>
            <a:off x="714723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C40985B-A42C-41D4-9A47-679197308766}"/>
              </a:ext>
            </a:extLst>
          </p:cNvPr>
          <p:cNvSpPr txBox="1"/>
          <p:nvPr/>
        </p:nvSpPr>
        <p:spPr>
          <a:xfrm>
            <a:off x="2662550" y="328821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=∞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968455-74DB-4FD8-95F6-F21577A3C785}"/>
              </a:ext>
            </a:extLst>
          </p:cNvPr>
          <p:cNvSpPr txBox="1"/>
          <p:nvPr/>
        </p:nvSpPr>
        <p:spPr>
          <a:xfrm>
            <a:off x="422841" y="3344754"/>
            <a:ext cx="10706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Challenge: </a:t>
            </a:r>
            <a:r>
              <a:rPr lang="nb-NO" dirty="0" err="1">
                <a:solidFill>
                  <a:srgbClr val="FF0000"/>
                </a:solidFill>
              </a:rPr>
              <a:t>Can</a:t>
            </a:r>
            <a:r>
              <a:rPr lang="nb-NO" dirty="0">
                <a:solidFill>
                  <a:srgbClr val="FF0000"/>
                </a:solidFill>
              </a:rPr>
              <a:t> MPC be </a:t>
            </a:r>
            <a:r>
              <a:rPr lang="nb-NO" dirty="0" err="1">
                <a:solidFill>
                  <a:srgbClr val="FF0000"/>
                </a:solidFill>
              </a:rPr>
              <a:t>made</a:t>
            </a:r>
            <a:r>
              <a:rPr lang="nb-NO" dirty="0">
                <a:solidFill>
                  <a:srgbClr val="FF0000"/>
                </a:solidFill>
              </a:rPr>
              <a:t> to do his? </a:t>
            </a:r>
            <a:r>
              <a:rPr lang="nb-NO" dirty="0" err="1">
                <a:solidFill>
                  <a:srgbClr val="FF0000"/>
                </a:solidFill>
              </a:rPr>
              <a:t>Optimally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reconfigure</a:t>
            </a:r>
            <a:r>
              <a:rPr lang="nb-NO" dirty="0">
                <a:solidFill>
                  <a:srgbClr val="FF0000"/>
                </a:solidFill>
              </a:rPr>
              <a:t> loops and </a:t>
            </a:r>
            <a:r>
              <a:rPr lang="nb-NO" dirty="0" err="1">
                <a:solidFill>
                  <a:srgbClr val="FF0000"/>
                </a:solidFill>
              </a:rPr>
              <a:t>find</a:t>
            </a:r>
            <a:r>
              <a:rPr lang="nb-NO" dirty="0">
                <a:solidFill>
                  <a:srgbClr val="FF0000"/>
                </a:solidFill>
              </a:rPr>
              <a:t> optimal buffer? I </a:t>
            </a:r>
            <a:r>
              <a:rPr lang="nb-NO" dirty="0" err="1">
                <a:solidFill>
                  <a:srgbClr val="FF0000"/>
                </a:solidFill>
              </a:rPr>
              <a:t>doubt</a:t>
            </a:r>
            <a:r>
              <a:rPr lang="nb-NO" dirty="0">
                <a:solidFill>
                  <a:srgbClr val="FF0000"/>
                </a:solidFill>
              </a:rPr>
              <a:t> it. </a:t>
            </a:r>
            <a:r>
              <a:rPr lang="nb-NO" dirty="0" err="1">
                <a:solidFill>
                  <a:srgbClr val="FF0000"/>
                </a:solidFill>
              </a:rPr>
              <a:t>We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tried</a:t>
            </a:r>
            <a:r>
              <a:rPr lang="nb-NO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3378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6568F-2596-4D4A-A1BB-3971DC17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Important </a:t>
            </a:r>
            <a:r>
              <a:rPr lang="nb-NO" dirty="0" err="1"/>
              <a:t>insight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7A8F8-0A4C-4D14-97B0-FB4E083913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10654145" cy="4525963"/>
          </a:xfrm>
        </p:spPr>
        <p:txBody>
          <a:bodyPr/>
          <a:lstStyle/>
          <a:p>
            <a:r>
              <a:rPr lang="nb-NO" dirty="0" err="1"/>
              <a:t>Many</a:t>
            </a:r>
            <a:r>
              <a:rPr lang="nb-NO" dirty="0"/>
              <a:t> problems: Optimal steady-</a:t>
            </a:r>
            <a:r>
              <a:rPr lang="nb-NO" dirty="0" err="1"/>
              <a:t>state</a:t>
            </a:r>
            <a:r>
              <a:rPr lang="nb-NO" dirty="0"/>
              <a:t> </a:t>
            </a:r>
            <a:r>
              <a:rPr lang="nb-NO" dirty="0" err="1"/>
              <a:t>solution</a:t>
            </a:r>
            <a:r>
              <a:rPr lang="nb-NO" dirty="0"/>
              <a:t> </a:t>
            </a:r>
            <a:r>
              <a:rPr lang="nb-NO" dirty="0" err="1"/>
              <a:t>always</a:t>
            </a:r>
            <a:r>
              <a:rPr lang="nb-NO" dirty="0"/>
              <a:t> at </a:t>
            </a:r>
            <a:r>
              <a:rPr lang="nb-NO" dirty="0" err="1"/>
              <a:t>constraints</a:t>
            </a:r>
            <a:endParaRPr lang="nb-NO" dirty="0"/>
          </a:p>
          <a:p>
            <a:r>
              <a:rPr lang="nb-NO" dirty="0"/>
              <a:t>In </a:t>
            </a:r>
            <a:r>
              <a:rPr lang="nb-NO" dirty="0" err="1"/>
              <a:t>this</a:t>
            </a:r>
            <a:r>
              <a:rPr lang="nb-NO" dirty="0"/>
              <a:t> case </a:t>
            </a:r>
            <a:r>
              <a:rPr lang="nb-NO" dirty="0" err="1"/>
              <a:t>optimization</a:t>
            </a:r>
            <a:r>
              <a:rPr lang="nb-NO" dirty="0"/>
              <a:t> </a:t>
            </a:r>
            <a:r>
              <a:rPr lang="nb-NO" dirty="0" err="1"/>
              <a:t>layer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not be </a:t>
            </a:r>
            <a:r>
              <a:rPr lang="nb-NO" dirty="0" err="1"/>
              <a:t>needed</a:t>
            </a:r>
            <a:r>
              <a:rPr lang="nb-NO" dirty="0"/>
              <a:t> </a:t>
            </a:r>
          </a:p>
          <a:p>
            <a:pPr lvl="1"/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identify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active</a:t>
            </a:r>
            <a:r>
              <a:rPr lang="nb-NO" dirty="0"/>
              <a:t> </a:t>
            </a:r>
            <a:r>
              <a:rPr lang="nb-NO" dirty="0" err="1"/>
              <a:t>constraints</a:t>
            </a:r>
            <a:r>
              <a:rPr lang="nb-NO" dirty="0"/>
              <a:t> and control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using</a:t>
            </a:r>
            <a:r>
              <a:rPr lang="nb-NO" dirty="0"/>
              <a:t> </a:t>
            </a:r>
            <a:r>
              <a:rPr lang="nb-NO" dirty="0" err="1"/>
              <a:t>selectors</a:t>
            </a:r>
            <a:r>
              <a:rPr lang="nb-NO" dirty="0"/>
              <a:t> (</a:t>
            </a:r>
            <a:r>
              <a:rPr lang="nb-NO" dirty="0" err="1"/>
              <a:t>Examples</a:t>
            </a:r>
            <a:r>
              <a:rPr lang="nb-NO" dirty="0"/>
              <a:t> A and B).</a:t>
            </a:r>
          </a:p>
        </p:txBody>
      </p:sp>
    </p:spTree>
    <p:extLst>
      <p:ext uri="{BB962C8B-B14F-4D97-AF65-F5344CB8AC3E}">
        <p14:creationId xmlns:p14="http://schemas.microsoft.com/office/powerpoint/2010/main" val="36443596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418B1-FE5E-4773-9706-46F44CA01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Anti-</a:t>
            </a:r>
            <a:r>
              <a:rPr lang="nb-NO" dirty="0" err="1"/>
              <a:t>windup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0F3AF-D5E3-4A79-B26E-60532604D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All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controllers</a:t>
            </a:r>
            <a:r>
              <a:rPr lang="nb-NO" dirty="0"/>
              <a:t> </a:t>
            </a:r>
            <a:r>
              <a:rPr lang="nb-NO" dirty="0" err="1"/>
              <a:t>shown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anti-</a:t>
            </a:r>
            <a:r>
              <a:rPr lang="nb-NO" dirty="0" err="1"/>
              <a:t>windup</a:t>
            </a:r>
            <a:r>
              <a:rPr lang="nb-NO" dirty="0"/>
              <a:t> to «stop </a:t>
            </a:r>
            <a:r>
              <a:rPr lang="nb-NO" dirty="0" err="1"/>
              <a:t>integration</a:t>
            </a:r>
            <a:r>
              <a:rPr lang="nb-NO" dirty="0"/>
              <a:t>» during </a:t>
            </a:r>
            <a:r>
              <a:rPr lang="nb-NO" dirty="0" err="1"/>
              <a:t>periods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control action (v</a:t>
            </a:r>
            <a:r>
              <a:rPr lang="nb-NO" baseline="-25000" dirty="0"/>
              <a:t>i</a:t>
            </a:r>
            <a:r>
              <a:rPr lang="nb-NO" dirty="0"/>
              <a:t>) is not </a:t>
            </a:r>
            <a:r>
              <a:rPr lang="nb-NO" dirty="0" err="1"/>
              <a:t>affecting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process</a:t>
            </a:r>
            <a:r>
              <a:rPr lang="nb-NO" dirty="0"/>
              <a:t>:</a:t>
            </a:r>
          </a:p>
          <a:p>
            <a:pPr lvl="1"/>
            <a:r>
              <a:rPr lang="nb-NO" dirty="0"/>
              <a:t>Controller is </a:t>
            </a:r>
            <a:r>
              <a:rPr lang="nb-NO" dirty="0" err="1"/>
              <a:t>disconnected</a:t>
            </a:r>
            <a:r>
              <a:rPr lang="nb-NO" dirty="0"/>
              <a:t> (</a:t>
            </a:r>
            <a:r>
              <a:rPr lang="nb-NO" dirty="0" err="1"/>
              <a:t>because</a:t>
            </a:r>
            <a:r>
              <a:rPr lang="nb-NO" dirty="0"/>
              <a:t> of </a:t>
            </a:r>
            <a:r>
              <a:rPr lang="nb-NO" dirty="0" err="1"/>
              <a:t>selector</a:t>
            </a:r>
            <a:r>
              <a:rPr lang="nb-NO" dirty="0"/>
              <a:t>)</a:t>
            </a:r>
          </a:p>
          <a:p>
            <a:pPr lvl="1"/>
            <a:r>
              <a:rPr lang="nb-NO" dirty="0" err="1"/>
              <a:t>Physical</a:t>
            </a:r>
            <a:r>
              <a:rPr lang="nb-NO" dirty="0"/>
              <a:t> MV </a:t>
            </a:r>
            <a:r>
              <a:rPr lang="nb-NO" dirty="0" err="1"/>
              <a:t>u</a:t>
            </a:r>
            <a:r>
              <a:rPr lang="nb-NO" baseline="-25000" dirty="0" err="1"/>
              <a:t>i</a:t>
            </a:r>
            <a:r>
              <a:rPr lang="nb-NO" baseline="-25000" dirty="0"/>
              <a:t> </a:t>
            </a:r>
            <a:r>
              <a:rPr lang="nb-NO" dirty="0"/>
              <a:t>is </a:t>
            </a:r>
            <a:r>
              <a:rPr lang="nb-NO" dirty="0" err="1"/>
              <a:t>saturated</a:t>
            </a: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469E5-351B-4B5E-AB26-E7E0D88F1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27" y="3429000"/>
            <a:ext cx="7496175" cy="1838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E27615-8A14-4473-9CDB-C046693A9D9A}"/>
              </a:ext>
            </a:extLst>
          </p:cNvPr>
          <p:cNvSpPr txBox="1"/>
          <p:nvPr/>
        </p:nvSpPr>
        <p:spPr>
          <a:xfrm>
            <a:off x="2866527" y="5786651"/>
            <a:ext cx="7393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Anti-</a:t>
            </a:r>
            <a:r>
              <a:rPr lang="nb-NO" dirty="0" err="1"/>
              <a:t>windup</a:t>
            </a:r>
            <a:r>
              <a:rPr lang="nb-NO" dirty="0"/>
              <a:t> </a:t>
            </a:r>
            <a:r>
              <a:rPr lang="nb-NO" dirty="0" err="1"/>
              <a:t>using</a:t>
            </a:r>
            <a:r>
              <a:rPr lang="nb-NO" dirty="0"/>
              <a:t> back-</a:t>
            </a:r>
            <a:r>
              <a:rPr lang="nb-NO" dirty="0" err="1"/>
              <a:t>calculation</a:t>
            </a:r>
            <a:r>
              <a:rPr lang="nb-NO" dirty="0"/>
              <a:t>. </a:t>
            </a:r>
            <a:r>
              <a:rPr lang="nb-NO" dirty="0" err="1"/>
              <a:t>Typical</a:t>
            </a:r>
            <a:r>
              <a:rPr lang="nb-NO" dirty="0"/>
              <a:t> </a:t>
            </a:r>
            <a:r>
              <a:rPr lang="nb-NO" dirty="0" err="1"/>
              <a:t>choice</a:t>
            </a:r>
            <a:r>
              <a:rPr lang="nb-NO" dirty="0"/>
              <a:t> for </a:t>
            </a:r>
            <a:r>
              <a:rPr lang="nb-NO" dirty="0" err="1"/>
              <a:t>tracking</a:t>
            </a:r>
            <a:r>
              <a:rPr lang="nb-NO" dirty="0"/>
              <a:t> </a:t>
            </a:r>
            <a:r>
              <a:rPr lang="nb-NO" dirty="0" err="1"/>
              <a:t>constant</a:t>
            </a:r>
            <a:r>
              <a:rPr lang="nb-NO" dirty="0"/>
              <a:t>, </a:t>
            </a:r>
            <a:r>
              <a:rPr lang="nb-NO" dirty="0">
                <a:highlight>
                  <a:srgbClr val="FFFF00"/>
                </a:highlight>
              </a:rPr>
              <a:t>K</a:t>
            </a:r>
            <a:r>
              <a:rPr lang="nb-NO" baseline="-25000" dirty="0">
                <a:highlight>
                  <a:srgbClr val="FFFF00"/>
                </a:highlight>
              </a:rPr>
              <a:t>T</a:t>
            </a:r>
            <a:r>
              <a:rPr lang="nb-NO" dirty="0">
                <a:highlight>
                  <a:srgbClr val="FFFF00"/>
                </a:highlight>
              </a:rPr>
              <a:t>=1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B2F274-2DF1-4AF8-B583-8A2714601A34}"/>
              </a:ext>
            </a:extLst>
          </p:cNvPr>
          <p:cNvSpPr txBox="1"/>
          <p:nvPr/>
        </p:nvSpPr>
        <p:spPr>
          <a:xfrm>
            <a:off x="5657803" y="4818436"/>
            <a:ext cx="43819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dirty="0" err="1"/>
              <a:t>K</a:t>
            </a:r>
            <a:r>
              <a:rPr lang="nb-NO" baseline="-25000" dirty="0" err="1"/>
              <a:t>T,i</a:t>
            </a:r>
            <a:endParaRPr lang="nb-NO" baseline="-2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7DCF74-7295-4617-B383-39FFA65F4CAE}"/>
              </a:ext>
            </a:extLst>
          </p:cNvPr>
          <p:cNvSpPr txBox="1"/>
          <p:nvPr/>
        </p:nvSpPr>
        <p:spPr>
          <a:xfrm>
            <a:off x="7256460" y="2984827"/>
            <a:ext cx="976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/>
              <a:t>Selector</a:t>
            </a:r>
            <a:r>
              <a:rPr lang="nb-NO" sz="1400" dirty="0"/>
              <a:t> or</a:t>
            </a:r>
          </a:p>
          <a:p>
            <a:r>
              <a:rPr lang="nb-NO" sz="1400" dirty="0" err="1"/>
              <a:t>saturation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422561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40006A-8CBF-4AD2-83C6-40D5D135C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362" y="109238"/>
            <a:ext cx="8072845" cy="5983583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00EC56C-B89F-47AE-8E10-D7BD72230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04343" y="1013705"/>
            <a:ext cx="5804704" cy="435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540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221B7-28B3-4AB3-9BAF-10E76BB8A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Challenges </a:t>
            </a:r>
            <a:r>
              <a:rPr lang="nb-NO" dirty="0" err="1"/>
              <a:t>selector</a:t>
            </a:r>
            <a:r>
              <a:rPr lang="nb-NO" dirty="0"/>
              <a:t>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1440A-871D-4436-B40A-98FCE3941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Standard </a:t>
            </a:r>
            <a:r>
              <a:rPr lang="nb-NO" dirty="0" err="1"/>
              <a:t>approach</a:t>
            </a:r>
            <a:r>
              <a:rPr lang="nb-NO" dirty="0"/>
              <a:t> </a:t>
            </a:r>
            <a:r>
              <a:rPr lang="nb-NO" dirty="0" err="1"/>
              <a:t>requires</a:t>
            </a:r>
            <a:r>
              <a:rPr lang="nb-NO" dirty="0"/>
              <a:t> </a:t>
            </a:r>
            <a:r>
              <a:rPr lang="nb-NO" dirty="0" err="1"/>
              <a:t>pairing</a:t>
            </a:r>
            <a:r>
              <a:rPr lang="nb-NO" dirty="0"/>
              <a:t> of </a:t>
            </a:r>
            <a:r>
              <a:rPr lang="nb-NO" dirty="0" err="1"/>
              <a:t>each</a:t>
            </a:r>
            <a:r>
              <a:rPr lang="nb-NO" dirty="0"/>
              <a:t> </a:t>
            </a:r>
            <a:r>
              <a:rPr lang="nb-NO" dirty="0" err="1"/>
              <a:t>active</a:t>
            </a:r>
            <a:r>
              <a:rPr lang="nb-NO" dirty="0"/>
              <a:t> </a:t>
            </a:r>
            <a:r>
              <a:rPr lang="nb-NO" dirty="0" err="1"/>
              <a:t>constraint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 single input</a:t>
            </a:r>
          </a:p>
          <a:p>
            <a:pPr lvl="1"/>
            <a:r>
              <a:rPr lang="nb-NO" dirty="0"/>
              <a:t>May not be </a:t>
            </a:r>
            <a:r>
              <a:rPr lang="nb-NO" dirty="0" err="1"/>
              <a:t>possible</a:t>
            </a:r>
            <a:r>
              <a:rPr lang="nb-NO" dirty="0"/>
              <a:t> in </a:t>
            </a:r>
            <a:r>
              <a:rPr lang="nb-NO" dirty="0" err="1"/>
              <a:t>complex</a:t>
            </a:r>
            <a:r>
              <a:rPr lang="nb-NO" dirty="0"/>
              <a:t> cases</a:t>
            </a:r>
          </a:p>
          <a:p>
            <a:r>
              <a:rPr lang="nb-NO" dirty="0" err="1"/>
              <a:t>Stability</a:t>
            </a:r>
            <a:r>
              <a:rPr lang="nb-NO" dirty="0"/>
              <a:t> </a:t>
            </a:r>
            <a:r>
              <a:rPr lang="nb-NO" dirty="0" err="1"/>
              <a:t>analysis</a:t>
            </a:r>
            <a:r>
              <a:rPr lang="nb-NO" dirty="0"/>
              <a:t> of </a:t>
            </a:r>
            <a:r>
              <a:rPr lang="nb-NO" dirty="0" err="1"/>
              <a:t>switched</a:t>
            </a:r>
            <a:r>
              <a:rPr lang="nb-NO" dirty="0"/>
              <a:t> systems is still an </a:t>
            </a:r>
            <a:r>
              <a:rPr lang="nb-NO" dirty="0" err="1"/>
              <a:t>open</a:t>
            </a:r>
            <a:r>
              <a:rPr lang="nb-NO" dirty="0"/>
              <a:t> problem</a:t>
            </a:r>
          </a:p>
          <a:p>
            <a:pPr lvl="1"/>
            <a:r>
              <a:rPr lang="nb-NO" dirty="0" err="1"/>
              <a:t>Undesired</a:t>
            </a:r>
            <a:r>
              <a:rPr lang="nb-NO" dirty="0"/>
              <a:t> </a:t>
            </a:r>
            <a:r>
              <a:rPr lang="nb-NO" dirty="0" err="1"/>
              <a:t>switching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be </a:t>
            </a:r>
            <a:r>
              <a:rPr lang="nb-NO" dirty="0" err="1"/>
              <a:t>avoided</a:t>
            </a:r>
            <a:r>
              <a:rPr lang="nb-NO" dirty="0"/>
              <a:t> in 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ways</a:t>
            </a:r>
            <a:r>
              <a:rPr lang="nb-NO" dirty="0"/>
              <a:t>:</a:t>
            </a:r>
          </a:p>
          <a:p>
            <a:pPr lvl="2"/>
            <a:r>
              <a:rPr lang="nb-NO" dirty="0" err="1"/>
              <a:t>Filtering</a:t>
            </a:r>
            <a:r>
              <a:rPr lang="nb-NO" dirty="0"/>
              <a:t> of </a:t>
            </a:r>
            <a:r>
              <a:rPr lang="nb-NO" dirty="0" err="1"/>
              <a:t>measurement</a:t>
            </a:r>
            <a:endParaRPr lang="nb-NO" dirty="0"/>
          </a:p>
          <a:p>
            <a:pPr lvl="2"/>
            <a:r>
              <a:rPr lang="nb-NO" dirty="0"/>
              <a:t>Tuning of anti-</a:t>
            </a:r>
            <a:r>
              <a:rPr lang="nb-NO" dirty="0" err="1"/>
              <a:t>windup</a:t>
            </a:r>
            <a:r>
              <a:rPr lang="nb-NO" dirty="0"/>
              <a:t> </a:t>
            </a:r>
            <a:r>
              <a:rPr lang="nb-NO" dirty="0" err="1"/>
              <a:t>scheme</a:t>
            </a:r>
            <a:endParaRPr lang="nb-NO" dirty="0"/>
          </a:p>
          <a:p>
            <a:pPr lvl="2"/>
            <a:r>
              <a:rPr lang="nb-NO" dirty="0"/>
              <a:t>Minimum time </a:t>
            </a:r>
            <a:r>
              <a:rPr lang="nb-NO" dirty="0" err="1"/>
              <a:t>between</a:t>
            </a:r>
            <a:r>
              <a:rPr lang="nb-NO" dirty="0"/>
              <a:t> </a:t>
            </a:r>
            <a:r>
              <a:rPr lang="nb-NO" dirty="0" err="1"/>
              <a:t>switching</a:t>
            </a:r>
            <a:endParaRPr lang="nb-NO" dirty="0"/>
          </a:p>
          <a:p>
            <a:pPr lvl="2"/>
            <a:r>
              <a:rPr lang="nb-NO" dirty="0"/>
              <a:t>Minimum input </a:t>
            </a:r>
            <a:r>
              <a:rPr lang="nb-NO" dirty="0" err="1"/>
              <a:t>change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12689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6CA38-25D6-4C0C-A138-70CC4AFCE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use</a:t>
            </a:r>
            <a:r>
              <a:rPr lang="nb-NO" dirty="0"/>
              <a:t> MPC?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FE48D-ECF3-4431-B89B-520A8B405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conventional APC performs poorly or becomes complex</a:t>
            </a:r>
          </a:p>
          <a:p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Cases with many changing constraints (where we cannot assign one input to each constraint)</a:t>
            </a:r>
          </a:p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Interactive process 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 future disturbances and setpoint changes (predictive capability)</a:t>
            </a:r>
          </a:p>
          <a:p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888576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09609-6F95-4528-B7C8-F57F75DBD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Conclusion</a:t>
            </a:r>
            <a:r>
              <a:rPr lang="nb-NO" dirty="0"/>
              <a:t> Advanced </a:t>
            </a:r>
            <a:r>
              <a:rPr lang="nb-NO" dirty="0" err="1"/>
              <a:t>process</a:t>
            </a:r>
            <a:r>
              <a:rPr lang="nb-NO" dirty="0"/>
              <a:t>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FF328-3F22-41EF-82C5-1B20FB445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Conventional</a:t>
            </a:r>
            <a:r>
              <a:rPr lang="nb-NO" dirty="0"/>
              <a:t> APC </a:t>
            </a:r>
            <a:r>
              <a:rPr lang="nb-NO" dirty="0" err="1"/>
              <a:t>works</a:t>
            </a:r>
            <a:r>
              <a:rPr lang="nb-NO" dirty="0"/>
              <a:t> </a:t>
            </a:r>
            <a:r>
              <a:rPr lang="nb-NO" dirty="0" err="1"/>
              <a:t>very</a:t>
            </a:r>
            <a:r>
              <a:rPr lang="nb-NO" dirty="0"/>
              <a:t> </a:t>
            </a:r>
            <a:r>
              <a:rPr lang="nb-NO" dirty="0" err="1"/>
              <a:t>well</a:t>
            </a:r>
            <a:r>
              <a:rPr lang="nb-NO" dirty="0"/>
              <a:t> in </a:t>
            </a:r>
            <a:r>
              <a:rPr lang="nb-NO" dirty="0" err="1"/>
              <a:t>may</a:t>
            </a:r>
            <a:r>
              <a:rPr lang="nb-NO" dirty="0"/>
              <a:t> cases</a:t>
            </a:r>
          </a:p>
          <a:p>
            <a:pPr lvl="1"/>
            <a:r>
              <a:rPr lang="nb-NO" dirty="0"/>
              <a:t>Optimization by feedback (</a:t>
            </a:r>
            <a:r>
              <a:rPr lang="nb-NO" dirty="0" err="1"/>
              <a:t>active</a:t>
            </a:r>
            <a:r>
              <a:rPr lang="nb-NO" dirty="0"/>
              <a:t> </a:t>
            </a:r>
            <a:r>
              <a:rPr lang="nb-NO" dirty="0" err="1"/>
              <a:t>constraint</a:t>
            </a:r>
            <a:r>
              <a:rPr lang="nb-NO" dirty="0"/>
              <a:t> </a:t>
            </a:r>
            <a:r>
              <a:rPr lang="nb-NO" dirty="0" err="1"/>
              <a:t>switching</a:t>
            </a:r>
            <a:r>
              <a:rPr lang="nb-NO" dirty="0"/>
              <a:t>)</a:t>
            </a:r>
          </a:p>
          <a:p>
            <a:pPr lvl="1"/>
            <a:r>
              <a:rPr lang="nb-NO" dirty="0" err="1"/>
              <a:t>Need</a:t>
            </a:r>
            <a:r>
              <a:rPr lang="nb-NO" dirty="0"/>
              <a:t> to pair input and output.</a:t>
            </a:r>
          </a:p>
          <a:p>
            <a:pPr lvl="2"/>
            <a:r>
              <a:rPr lang="nb-NO" dirty="0" err="1"/>
              <a:t>Advantage</a:t>
            </a:r>
            <a:r>
              <a:rPr lang="nb-NO" dirty="0"/>
              <a:t>: The </a:t>
            </a:r>
            <a:r>
              <a:rPr lang="nb-NO" dirty="0" err="1"/>
              <a:t>engineer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specify</a:t>
            </a:r>
            <a:r>
              <a:rPr lang="nb-NO" dirty="0"/>
              <a:t> </a:t>
            </a:r>
            <a:r>
              <a:rPr lang="nb-NO" dirty="0" err="1"/>
              <a:t>directly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solution</a:t>
            </a:r>
            <a:endParaRPr lang="nb-NO" dirty="0"/>
          </a:p>
          <a:p>
            <a:pPr lvl="2"/>
            <a:r>
              <a:rPr lang="nb-NO" dirty="0"/>
              <a:t>Problem: </a:t>
            </a:r>
            <a:r>
              <a:rPr lang="nb-NO" dirty="0" err="1"/>
              <a:t>Unique</a:t>
            </a:r>
            <a:r>
              <a:rPr lang="nb-NO" dirty="0"/>
              <a:t> </a:t>
            </a:r>
            <a:r>
              <a:rPr lang="nb-NO" dirty="0" err="1"/>
              <a:t>pairing</a:t>
            </a:r>
            <a:r>
              <a:rPr lang="nb-NO" dirty="0"/>
              <a:t> </a:t>
            </a:r>
            <a:r>
              <a:rPr lang="nb-NO" dirty="0" err="1"/>
              <a:t>may</a:t>
            </a:r>
            <a:r>
              <a:rPr lang="nb-NO" dirty="0"/>
              <a:t> not be </a:t>
            </a:r>
            <a:r>
              <a:rPr lang="nb-NO" dirty="0" err="1"/>
              <a:t>possible</a:t>
            </a:r>
            <a:r>
              <a:rPr lang="nb-NO" dirty="0"/>
              <a:t> for </a:t>
            </a:r>
            <a:r>
              <a:rPr lang="nb-NO" dirty="0" err="1"/>
              <a:t>complex</a:t>
            </a:r>
            <a:r>
              <a:rPr lang="nb-NO" dirty="0"/>
              <a:t> cases</a:t>
            </a:r>
          </a:p>
          <a:p>
            <a:pPr lvl="1"/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model</a:t>
            </a:r>
            <a:r>
              <a:rPr lang="nb-NO" dirty="0"/>
              <a:t> </a:t>
            </a:r>
            <a:r>
              <a:rPr lang="nb-NO" dirty="0" err="1"/>
              <a:t>only</a:t>
            </a:r>
            <a:r>
              <a:rPr lang="nb-NO" dirty="0"/>
              <a:t> for parts of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process</a:t>
            </a:r>
            <a:r>
              <a:rPr lang="nb-NO" dirty="0"/>
              <a:t> (for tuning)</a:t>
            </a:r>
          </a:p>
          <a:p>
            <a:pPr lvl="1"/>
            <a:r>
              <a:rPr lang="nb-NO" dirty="0"/>
              <a:t>Challenge: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better</a:t>
            </a:r>
            <a:r>
              <a:rPr lang="nb-NO" dirty="0"/>
              <a:t> </a:t>
            </a:r>
            <a:r>
              <a:rPr lang="nb-NO" dirty="0" err="1"/>
              <a:t>teaching</a:t>
            </a:r>
            <a:r>
              <a:rPr lang="nb-NO" dirty="0"/>
              <a:t> and design </a:t>
            </a:r>
            <a:r>
              <a:rPr lang="nb-NO" dirty="0" err="1"/>
              <a:t>methods</a:t>
            </a:r>
            <a:endParaRPr lang="nb-NO" dirty="0"/>
          </a:p>
          <a:p>
            <a:pPr lvl="1"/>
            <a:endParaRPr lang="nb-NO" dirty="0"/>
          </a:p>
          <a:p>
            <a:r>
              <a:rPr lang="nb-NO" dirty="0"/>
              <a:t>MPC </a:t>
            </a:r>
            <a:r>
              <a:rPr lang="nb-NO" dirty="0" err="1"/>
              <a:t>may</a:t>
            </a:r>
            <a:r>
              <a:rPr lang="nb-NO" dirty="0"/>
              <a:t> be </a:t>
            </a:r>
            <a:r>
              <a:rPr lang="nb-NO" dirty="0" err="1"/>
              <a:t>better</a:t>
            </a:r>
            <a:r>
              <a:rPr lang="nb-NO" dirty="0"/>
              <a:t> (and </a:t>
            </a:r>
            <a:r>
              <a:rPr lang="nb-NO" dirty="0" err="1"/>
              <a:t>simpler</a:t>
            </a:r>
            <a:r>
              <a:rPr lang="nb-NO" dirty="0"/>
              <a:t>) for more </a:t>
            </a:r>
            <a:r>
              <a:rPr lang="nb-NO" dirty="0" err="1"/>
              <a:t>complex</a:t>
            </a:r>
            <a:r>
              <a:rPr lang="nb-NO" dirty="0"/>
              <a:t> multivariable cases</a:t>
            </a:r>
          </a:p>
          <a:p>
            <a:pPr lvl="1"/>
            <a:r>
              <a:rPr lang="nb-NO" dirty="0" err="1"/>
              <a:t>But</a:t>
            </a:r>
            <a:r>
              <a:rPr lang="nb-NO" dirty="0"/>
              <a:t> MPC </a:t>
            </a:r>
            <a:r>
              <a:rPr lang="nb-NO" dirty="0" err="1"/>
              <a:t>may</a:t>
            </a:r>
            <a:r>
              <a:rPr lang="nb-NO" dirty="0"/>
              <a:t> not </a:t>
            </a:r>
            <a:r>
              <a:rPr lang="nb-NO" dirty="0" err="1"/>
              <a:t>work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all problems (</a:t>
            </a:r>
            <a:r>
              <a:rPr lang="nb-NO" dirty="0" err="1"/>
              <a:t>Bidirectional</a:t>
            </a:r>
            <a:r>
              <a:rPr lang="nb-NO" dirty="0"/>
              <a:t> </a:t>
            </a:r>
            <a:r>
              <a:rPr lang="nb-NO" dirty="0" err="1"/>
              <a:t>inventorycontrol</a:t>
            </a:r>
            <a:r>
              <a:rPr lang="nb-NO" dirty="0"/>
              <a:t>)</a:t>
            </a:r>
          </a:p>
          <a:p>
            <a:pPr lvl="1"/>
            <a:r>
              <a:rPr lang="nb-NO" dirty="0"/>
              <a:t>Main </a:t>
            </a:r>
            <a:r>
              <a:rPr lang="nb-NO" dirty="0" err="1"/>
              <a:t>challenge</a:t>
            </a:r>
            <a:r>
              <a:rPr lang="nb-NO" dirty="0"/>
              <a:t>: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dynamic</a:t>
            </a:r>
            <a:r>
              <a:rPr lang="nb-NO" dirty="0"/>
              <a:t> </a:t>
            </a:r>
            <a:r>
              <a:rPr lang="nb-NO" dirty="0" err="1"/>
              <a:t>model</a:t>
            </a:r>
            <a:r>
              <a:rPr lang="nb-NO" dirty="0"/>
              <a:t> for </a:t>
            </a:r>
            <a:r>
              <a:rPr lang="nb-NO" dirty="0" err="1"/>
              <a:t>whole</a:t>
            </a:r>
            <a:r>
              <a:rPr lang="nb-NO" dirty="0"/>
              <a:t> </a:t>
            </a:r>
            <a:r>
              <a:rPr lang="nb-NO" dirty="0" err="1"/>
              <a:t>process</a:t>
            </a:r>
            <a:endParaRPr lang="nb-NO" dirty="0"/>
          </a:p>
          <a:p>
            <a:pPr lvl="1"/>
            <a:r>
              <a:rPr lang="nb-NO" dirty="0" err="1"/>
              <a:t>Other</a:t>
            </a:r>
            <a:r>
              <a:rPr lang="nb-NO" dirty="0"/>
              <a:t> </a:t>
            </a:r>
            <a:r>
              <a:rPr lang="nb-NO" dirty="0" err="1"/>
              <a:t>challenge</a:t>
            </a:r>
            <a:r>
              <a:rPr lang="nb-NO" dirty="0"/>
              <a:t>: Tuning </a:t>
            </a:r>
            <a:r>
              <a:rPr lang="nb-NO" dirty="0" err="1"/>
              <a:t>may</a:t>
            </a:r>
            <a:r>
              <a:rPr lang="nb-NO" dirty="0"/>
              <a:t> be </a:t>
            </a:r>
            <a:r>
              <a:rPr lang="nb-NO" dirty="0" err="1"/>
              <a:t>difficult</a:t>
            </a:r>
            <a:r>
              <a:rPr lang="nb-NO" dirty="0"/>
              <a:t> </a:t>
            </a: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875437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79423A-08EF-435E-A0CA-28E4B9E9E55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93420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nn-NO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nn-NO"/>
          </a:p>
          <a:p>
            <a:pPr>
              <a:defRPr/>
            </a:pPr>
            <a:r>
              <a:rPr lang="nn-NO"/>
              <a:t> </a:t>
            </a:r>
          </a:p>
        </p:txBody>
      </p:sp>
      <p:pic>
        <p:nvPicPr>
          <p:cNvPr id="14340" name="Picture 2" descr="C:\Users\skoge\Desktop\Fish-Against-the-Flow.jpg">
            <a:extLst>
              <a:ext uri="{FF2B5EF4-FFF2-40B4-BE49-F238E27FC236}">
                <a16:creationId xmlns:a16="http://schemas.microsoft.com/office/drawing/2014/main" id="{D50B8C3C-9DE8-496F-81D8-63D8FF6C7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274764"/>
            <a:ext cx="7551738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Notched Right Arrow 4">
            <a:extLst>
              <a:ext uri="{FF2B5EF4-FFF2-40B4-BE49-F238E27FC236}">
                <a16:creationId xmlns:a16="http://schemas.microsoft.com/office/drawing/2014/main" id="{27127404-FF9F-45E8-9847-36A8908E8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1764" y="49212"/>
            <a:ext cx="2897186" cy="1201739"/>
          </a:xfrm>
          <a:prstGeom prst="notchedRightArrow">
            <a:avLst>
              <a:gd name="adj1" fmla="val 50000"/>
              <a:gd name="adj2" fmla="val 49955"/>
            </a:avLst>
          </a:prstGeom>
          <a:solidFill>
            <a:schemeClr val="tx2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b-NO" sz="1800" dirty="0">
                <a:latin typeface="Arial" panose="020B0604020202020204" pitchFamily="34" charset="0"/>
              </a:rPr>
              <a:t>Optimal centralized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nb-NO" sz="1800" dirty="0">
                <a:latin typeface="Arial" panose="020B0604020202020204" pitchFamily="34" charset="0"/>
              </a:rPr>
              <a:t>Solution (</a:t>
            </a:r>
            <a:r>
              <a:rPr lang="en-US" altLang="nb-NO" sz="1800" b="1" dirty="0">
                <a:latin typeface="Arial" panose="020B0604020202020204" pitchFamily="34" charset="0"/>
              </a:rPr>
              <a:t>EMPC</a:t>
            </a:r>
            <a:r>
              <a:rPr lang="en-US" altLang="nb-NO" sz="18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4342" name="TextBox 5">
            <a:extLst>
              <a:ext uri="{FF2B5EF4-FFF2-40B4-BE49-F238E27FC236}">
                <a16:creationId xmlns:a16="http://schemas.microsoft.com/office/drawing/2014/main" id="{9CA82F12-548C-47BB-98A8-D6FCFFF4E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896" y="3160584"/>
            <a:ext cx="19883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b-NO" sz="2400" b="1" dirty="0">
                <a:latin typeface="Arial" panose="020B0604020202020204" pitchFamily="34" charset="0"/>
              </a:rPr>
              <a:t>Sigurd (me)</a:t>
            </a:r>
          </a:p>
        </p:txBody>
      </p:sp>
      <p:sp>
        <p:nvSpPr>
          <p:cNvPr id="14343" name="Rectangle 6">
            <a:extLst>
              <a:ext uri="{FF2B5EF4-FFF2-40B4-BE49-F238E27FC236}">
                <a16:creationId xmlns:a16="http://schemas.microsoft.com/office/drawing/2014/main" id="{6C100AE1-C096-487A-98B9-EB4374A5C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3031" y="972345"/>
            <a:ext cx="71438" cy="4381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nb-NO" sz="1800">
              <a:latin typeface="Arial" panose="020B0604020202020204" pitchFamily="34" charset="0"/>
            </a:endParaRPr>
          </a:p>
        </p:txBody>
      </p:sp>
      <p:sp>
        <p:nvSpPr>
          <p:cNvPr id="14344" name="TextBox 7">
            <a:extLst>
              <a:ext uri="{FF2B5EF4-FFF2-40B4-BE49-F238E27FC236}">
                <a16:creationId xmlns:a16="http://schemas.microsoft.com/office/drawing/2014/main" id="{1B7E091E-24BC-4A31-B807-795E241DC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699" y="604540"/>
            <a:ext cx="7232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b-NO" sz="2400" b="1" dirty="0">
                <a:latin typeface="Arial" panose="020B0604020202020204" pitchFamily="34" charset="0"/>
              </a:rPr>
              <a:t>Academic process control community fish pond</a:t>
            </a:r>
          </a:p>
        </p:txBody>
      </p:sp>
      <p:sp>
        <p:nvSpPr>
          <p:cNvPr id="9" name="Notched Right Arrow 4">
            <a:extLst>
              <a:ext uri="{FF2B5EF4-FFF2-40B4-BE49-F238E27FC236}">
                <a16:creationId xmlns:a16="http://schemas.microsoft.com/office/drawing/2014/main" id="{D79A3C59-9674-4BCA-BCC4-D9330B10328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39699" y="2708938"/>
            <a:ext cx="2331271" cy="871802"/>
          </a:xfrm>
          <a:prstGeom prst="notchedRightArrow">
            <a:avLst>
              <a:gd name="adj1" fmla="val 50000"/>
              <a:gd name="adj2" fmla="val 49955"/>
            </a:avLst>
          </a:prstGeom>
          <a:solidFill>
            <a:schemeClr val="tx2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nb-NO" sz="1800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464BE6-8649-4549-9376-DD9FEA961404}"/>
              </a:ext>
            </a:extLst>
          </p:cNvPr>
          <p:cNvSpPr txBox="1"/>
          <p:nvPr/>
        </p:nvSpPr>
        <p:spPr>
          <a:xfrm>
            <a:off x="299163" y="2811602"/>
            <a:ext cx="2325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Simple </a:t>
            </a:r>
            <a:r>
              <a:rPr lang="nb-NO" dirty="0" err="1"/>
              <a:t>solutions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</a:p>
          <a:p>
            <a:r>
              <a:rPr lang="nb-NO" dirty="0" err="1"/>
              <a:t>work</a:t>
            </a:r>
            <a:r>
              <a:rPr lang="nb-NO" dirty="0"/>
              <a:t> (</a:t>
            </a:r>
            <a:r>
              <a:rPr lang="nb-NO" dirty="0" err="1"/>
              <a:t>selector</a:t>
            </a:r>
            <a:r>
              <a:rPr lang="nb-NO" dirty="0"/>
              <a:t>, PID++)</a:t>
            </a:r>
          </a:p>
        </p:txBody>
      </p:sp>
    </p:spTree>
    <p:extLst>
      <p:ext uri="{BB962C8B-B14F-4D97-AF65-F5344CB8AC3E}">
        <p14:creationId xmlns:p14="http://schemas.microsoft.com/office/powerpoint/2010/main" val="108775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4CE6F4-0CE3-41DA-9FF3-74562AD18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774" y="34970"/>
            <a:ext cx="6182885" cy="4197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C45534-A83B-4A8A-B284-197B6B8236CE}"/>
              </a:ext>
            </a:extLst>
          </p:cNvPr>
          <p:cNvSpPr txBox="1"/>
          <p:nvPr/>
        </p:nvSpPr>
        <p:spPr>
          <a:xfrm>
            <a:off x="487680" y="1229949"/>
            <a:ext cx="23510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400" dirty="0"/>
              <a:t>Robust control</a:t>
            </a:r>
          </a:p>
          <a:p>
            <a:pPr marL="342900" indent="-342900">
              <a:buFontTx/>
              <a:buAutoNum type="arabicPeriod"/>
            </a:pPr>
            <a:r>
              <a:rPr lang="en-US" sz="2400" dirty="0"/>
              <a:t>Distillation</a:t>
            </a:r>
          </a:p>
          <a:p>
            <a:pPr marL="342900" indent="-342900">
              <a:buFontTx/>
              <a:buAutoNum type="arabicPeriod"/>
            </a:pPr>
            <a:r>
              <a:rPr lang="en-US" sz="2400" dirty="0"/>
              <a:t>PID (IMC)</a:t>
            </a:r>
          </a:p>
          <a:p>
            <a:endParaRPr lang="nb-NO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B58EAB-0052-4B81-AB38-6D0208F9EB88}"/>
              </a:ext>
            </a:extLst>
          </p:cNvPr>
          <p:cNvSpPr txBox="1">
            <a:spLocks/>
          </p:cNvSpPr>
          <p:nvPr/>
        </p:nvSpPr>
        <p:spPr>
          <a:xfrm>
            <a:off x="0" y="25445"/>
            <a:ext cx="63311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nb-NO" altLang="nb-NO"/>
              <a:t>1983-87: Caltech</a:t>
            </a:r>
            <a:endParaRPr lang="nb-NO" altLang="nb-NO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AAD79C-75A7-400F-A89E-FC93EB13E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67525" y="3978850"/>
            <a:ext cx="3517655" cy="2170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24F57B-BCF5-40A4-8E00-F6EB3F5D4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41" y="2861113"/>
            <a:ext cx="5314569" cy="371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11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DDE9E-6E3B-45E9-B4CE-B535D6EE5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October</a:t>
            </a:r>
            <a:r>
              <a:rPr lang="nb-NO" dirty="0"/>
              <a:t> 1984</a:t>
            </a:r>
            <a:br>
              <a:rPr lang="nb-NO" dirty="0"/>
            </a:br>
            <a:r>
              <a:rPr lang="nb-NO" dirty="0"/>
              <a:t>Robust control </a:t>
            </a:r>
            <a:r>
              <a:rPr lang="nb-NO" dirty="0" err="1"/>
              <a:t>takes</a:t>
            </a:r>
            <a:r>
              <a:rPr lang="nb-NO" dirty="0"/>
              <a:t> </a:t>
            </a:r>
            <a:r>
              <a:rPr lang="nb-NO" dirty="0" err="1"/>
              <a:t>off</a:t>
            </a:r>
            <a:r>
              <a:rPr lang="nb-NO" dirty="0"/>
              <a:t>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CD40FB-8120-4287-B156-3CA231929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592573">
            <a:off x="5076263" y="815426"/>
            <a:ext cx="6405379" cy="5047053"/>
          </a:xfrm>
          <a:prstGeom prst="rect">
            <a:avLst/>
          </a:prstGeom>
        </p:spPr>
      </p:pic>
      <p:pic>
        <p:nvPicPr>
          <p:cNvPr id="5" name="Picture 4" descr="skann0023">
            <a:extLst>
              <a:ext uri="{FF2B5EF4-FFF2-40B4-BE49-F238E27FC236}">
                <a16:creationId xmlns:a16="http://schemas.microsoft.com/office/drawing/2014/main" id="{FF420579-C643-42DD-979C-AE71EA1C7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4" y="1531435"/>
            <a:ext cx="6145976" cy="466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965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B8F80-D9B3-4DF4-9493-89867A101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6206A4-0A45-45F8-9ACD-128D30A39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649" y="185543"/>
            <a:ext cx="9305925" cy="2381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43B3DE-092F-44BF-AB80-A9D1BB593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44" y="2690618"/>
            <a:ext cx="1695450" cy="2124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8F2A09-60A2-462A-8B82-A25C75E0B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333" y="2490593"/>
            <a:ext cx="1866900" cy="2324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8A0D16-E097-4900-B113-47F15F04E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233" y="2666805"/>
            <a:ext cx="1828800" cy="2171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82C4D4-1CB6-400D-B719-4C5B104ECB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6936" y="3597882"/>
            <a:ext cx="4867275" cy="2714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EB0128-19F5-4ADD-945D-678C667C14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9733" y="1214243"/>
            <a:ext cx="229552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49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0330F-7FBB-445E-BA58-CF197ABE4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400" dirty="0">
                <a:solidFill>
                  <a:srgbClr val="FF0000"/>
                </a:solidFill>
              </a:rPr>
              <a:t>Robust control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4C5737-2084-4F50-84FE-1B58B3F63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3894" y="1440655"/>
            <a:ext cx="3134691" cy="452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E68F8C-D6F6-40F9-ADBD-5E26B8A51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792" y="1461526"/>
            <a:ext cx="2983042" cy="44381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37F33A-C205-4ED0-9CC8-AAF373E6E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26" y="1611656"/>
            <a:ext cx="3650706" cy="41379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425AFA-0C7F-4B22-8588-AA0827A3E75C}"/>
              </a:ext>
            </a:extLst>
          </p:cNvPr>
          <p:cNvSpPr txBox="1"/>
          <p:nvPr/>
        </p:nvSpPr>
        <p:spPr>
          <a:xfrm>
            <a:off x="5282214" y="596661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1996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F0901C-FF7C-445C-8085-FA3D30395F82}"/>
              </a:ext>
            </a:extLst>
          </p:cNvPr>
          <p:cNvSpPr txBox="1"/>
          <p:nvPr/>
        </p:nvSpPr>
        <p:spPr>
          <a:xfrm>
            <a:off x="8044649" y="591977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2005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6C83DD-886A-44BD-86ED-98162BD485D0}"/>
              </a:ext>
            </a:extLst>
          </p:cNvPr>
          <p:cNvSpPr txBox="1"/>
          <p:nvPr/>
        </p:nvSpPr>
        <p:spPr>
          <a:xfrm>
            <a:off x="1322773" y="5989635"/>
            <a:ext cx="2017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Berkeley, </a:t>
            </a:r>
            <a:r>
              <a:rPr lang="nb-NO" dirty="0" err="1"/>
              <a:t>Dec</a:t>
            </a:r>
            <a:r>
              <a:rPr lang="nb-NO" dirty="0"/>
              <a:t>. 1994</a:t>
            </a:r>
          </a:p>
        </p:txBody>
      </p:sp>
    </p:spTree>
    <p:extLst>
      <p:ext uri="{BB962C8B-B14F-4D97-AF65-F5344CB8AC3E}">
        <p14:creationId xmlns:p14="http://schemas.microsoft.com/office/powerpoint/2010/main" val="2433438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2329</Words>
  <Application>Microsoft Office PowerPoint</Application>
  <PresentationFormat>Widescreen</PresentationFormat>
  <Paragraphs>449</Paragraphs>
  <Slides>53</Slides>
  <Notes>6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Calibri</vt:lpstr>
      <vt:lpstr>Calibri Light</vt:lpstr>
      <vt:lpstr>Cambria Math</vt:lpstr>
      <vt:lpstr>Times</vt:lpstr>
      <vt:lpstr>Office-tema</vt:lpstr>
      <vt:lpstr>2_Egendefinert utforming</vt:lpstr>
      <vt:lpstr>1_Egendefinert utforming</vt:lpstr>
      <vt:lpstr>Egendefinert utforming</vt:lpstr>
      <vt:lpstr>Putting Optimization into process control</vt:lpstr>
      <vt:lpstr>PowerPoint Presentation</vt:lpstr>
      <vt:lpstr>“The goal of my research is to develop simple yet rigorous methods to solve problems of engineering significance” </vt:lpstr>
      <vt:lpstr>About Sigurd Skogestad</vt:lpstr>
      <vt:lpstr>PowerPoint Presentation</vt:lpstr>
      <vt:lpstr>PowerPoint Presentation</vt:lpstr>
      <vt:lpstr>October 1984 Robust control takes off!</vt:lpstr>
      <vt:lpstr>PowerPoint Presentation</vt:lpstr>
      <vt:lpstr>Robust control</vt:lpstr>
      <vt:lpstr>Distillation </vt:lpstr>
      <vt:lpstr>PowerPoint Presentation</vt:lpstr>
      <vt:lpstr>PowerPoint Presentation</vt:lpstr>
      <vt:lpstr>PowerPoint Presentation</vt:lpstr>
      <vt:lpstr>Chemical Engineering and Process Systems Engineering</vt:lpstr>
      <vt:lpstr>PowerPoint Presentation</vt:lpstr>
      <vt:lpstr>Process systems engineering</vt:lpstr>
      <vt:lpstr>Process control: Hierarchical decision system  based on time scale separation</vt:lpstr>
      <vt:lpstr>PowerPoint Presentation</vt:lpstr>
      <vt:lpstr>PowerPoint Presentation</vt:lpstr>
      <vt:lpstr>How we design a control system for a complete chemical plant?</vt:lpstr>
      <vt:lpstr>Process control: Hierarchical decision system</vt:lpstr>
      <vt:lpstr>Process control: Hierarchical decision system</vt:lpstr>
      <vt:lpstr>Process control: Hierarchical decision system</vt:lpstr>
      <vt:lpstr>Control layer</vt:lpstr>
      <vt:lpstr>«Advanced» control</vt:lpstr>
      <vt:lpstr>Academia: MPC</vt:lpstr>
      <vt:lpstr>Research question: Alternative simpler solutions to MPC</vt:lpstr>
      <vt:lpstr>“Classical Advanced control” using simple control elements </vt:lpstr>
      <vt:lpstr>How design classical APC elements?</vt:lpstr>
      <vt:lpstr>7.  Change in CVs (active constraints) using selectors</vt:lpstr>
      <vt:lpstr>Want tight control of constraints for economic reasons</vt:lpstr>
      <vt:lpstr>Want tight control of constraints for economic reasons</vt:lpstr>
      <vt:lpstr>Feedback solution that automatically tracks active constraints by adjusting Lagrange multipliers (= shadow prices = dual variables) λ</vt:lpstr>
      <vt:lpstr>Alternative: Feedback solution with «direct» constraint control </vt:lpstr>
      <vt:lpstr>Selector: One input (u), several outputs (y1,y2)</vt:lpstr>
      <vt:lpstr>Design of selector structure</vt:lpstr>
      <vt:lpstr>Example A. Maximize flow with pressure constraints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Important insight</vt:lpstr>
      <vt:lpstr>Anti-windup</vt:lpstr>
      <vt:lpstr>Challenges selector design</vt:lpstr>
      <vt:lpstr>When use MPC?</vt:lpstr>
      <vt:lpstr>Conclusion Advanced process control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 structures with embedded knowledge through input transformations (Nonlinear input transformations for disturbance rejection, decoupling and linearization)</dc:title>
  <dc:creator>Sigurd Skogestad</dc:creator>
  <cp:lastModifiedBy>Sigurd Skogestad</cp:lastModifiedBy>
  <cp:revision>175</cp:revision>
  <dcterms:created xsi:type="dcterms:W3CDTF">2020-09-28T17:02:05Z</dcterms:created>
  <dcterms:modified xsi:type="dcterms:W3CDTF">2022-04-29T14:48:03Z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7c3c65-c754-49fd-9431-de67f4812c51_Enabled">
    <vt:lpwstr>true</vt:lpwstr>
  </property>
  <property fmtid="{D5CDD505-2E9C-101B-9397-08002B2CF9AE}" pid="3" name="MSIP_Label_6b7c3c65-c754-49fd-9431-de67f4812c51_SetDate">
    <vt:lpwstr>2021-01-07T16:44:00Z</vt:lpwstr>
  </property>
  <property fmtid="{D5CDD505-2E9C-101B-9397-08002B2CF9AE}" pid="4" name="MSIP_Label_6b7c3c65-c754-49fd-9431-de67f4812c51_Method">
    <vt:lpwstr>Privileged</vt:lpwstr>
  </property>
  <property fmtid="{D5CDD505-2E9C-101B-9397-08002B2CF9AE}" pid="5" name="MSIP_Label_6b7c3c65-c754-49fd-9431-de67f4812c51_Name">
    <vt:lpwstr>Private</vt:lpwstr>
  </property>
  <property fmtid="{D5CDD505-2E9C-101B-9397-08002B2CF9AE}" pid="6" name="MSIP_Label_6b7c3c65-c754-49fd-9431-de67f4812c51_SiteId">
    <vt:lpwstr>09a10672-822f-4467-a5ba-5bb375967c05</vt:lpwstr>
  </property>
  <property fmtid="{D5CDD505-2E9C-101B-9397-08002B2CF9AE}" pid="7" name="MSIP_Label_6b7c3c65-c754-49fd-9431-de67f4812c51_ActionId">
    <vt:lpwstr>1a15c6b9-5b07-4289-bf56-feb9f653152a</vt:lpwstr>
  </property>
  <property fmtid="{D5CDD505-2E9C-101B-9397-08002B2CF9AE}" pid="8" name="MSIP_Label_6b7c3c65-c754-49fd-9431-de67f4812c51_ContentBits">
    <vt:lpwstr>0</vt:lpwstr>
  </property>
</Properties>
</file>