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1105" r:id="rId2"/>
    <p:sldId id="1115" r:id="rId3"/>
    <p:sldId id="1224" r:id="rId4"/>
    <p:sldId id="991" r:id="rId5"/>
    <p:sldId id="1259" r:id="rId6"/>
    <p:sldId id="1233" r:id="rId7"/>
    <p:sldId id="1225" r:id="rId8"/>
    <p:sldId id="1241" r:id="rId9"/>
    <p:sldId id="1226" r:id="rId10"/>
    <p:sldId id="1258" r:id="rId11"/>
    <p:sldId id="1252" r:id="rId12"/>
    <p:sldId id="1253" r:id="rId13"/>
    <p:sldId id="1254" r:id="rId14"/>
    <p:sldId id="1255" r:id="rId15"/>
    <p:sldId id="1256" r:id="rId16"/>
    <p:sldId id="1257" r:id="rId17"/>
    <p:sldId id="1261" r:id="rId18"/>
    <p:sldId id="1218" r:id="rId19"/>
    <p:sldId id="1251" r:id="rId20"/>
    <p:sldId id="1248" r:id="rId21"/>
    <p:sldId id="1243" r:id="rId22"/>
    <p:sldId id="1245" r:id="rId23"/>
    <p:sldId id="1249" r:id="rId24"/>
    <p:sldId id="1260" r:id="rId25"/>
    <p:sldId id="1247" r:id="rId26"/>
    <p:sldId id="1244" r:id="rId27"/>
    <p:sldId id="1250" r:id="rId28"/>
    <p:sldId id="1246" r:id="rId29"/>
    <p:sldId id="1099" r:id="rId30"/>
    <p:sldId id="1192" r:id="rId31"/>
    <p:sldId id="1174" r:id="rId32"/>
    <p:sldId id="1175" r:id="rId33"/>
    <p:sldId id="1177" r:id="rId34"/>
    <p:sldId id="864" r:id="rId35"/>
    <p:sldId id="1264" r:id="rId36"/>
    <p:sldId id="1262" r:id="rId37"/>
    <p:sldId id="1263" r:id="rId38"/>
  </p:sldIdLst>
  <p:sldSz cx="9144000" cy="6858000" type="screen4x3"/>
  <p:notesSz cx="6805613" cy="9944100"/>
  <p:embeddedFontLst>
    <p:embeddedFont>
      <p:font typeface="CMMI8" panose="020B0604020202020204"/>
      <p:regular r:id="rId41"/>
    </p:embeddedFont>
    <p:embeddedFont>
      <p:font typeface="CMSY8" panose="020B0604020202020204"/>
      <p:regular r:id="rId42"/>
    </p:embeddedFont>
    <p:embeddedFont>
      <p:font typeface="LCMSS8" panose="020B0604020202020204"/>
      <p:regular r:id="rId43"/>
    </p:embeddedFont>
    <p:embeddedFont>
      <p:font typeface="Times" panose="02020603050405020304" pitchFamily="18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78689"/>
    <a:srgbClr val="006600"/>
    <a:srgbClr val="009900"/>
    <a:srgbClr val="FF3300"/>
    <a:srgbClr val="FF7C80"/>
    <a:srgbClr val="00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8998" autoAdjust="0"/>
  </p:normalViewPr>
  <p:slideViewPr>
    <p:cSldViewPr>
      <p:cViewPr varScale="1">
        <p:scale>
          <a:sx n="72" d="100"/>
          <a:sy n="72" d="100"/>
        </p:scale>
        <p:origin x="3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02AD39B-1A8E-4C27-B5FF-1BA108AEBE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4400"/>
            <a:ext cx="49926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C6C3582-A8AA-44FE-84CB-E1F60646179B}" type="slidenum">
              <a:rPr lang="ar-SA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33425"/>
            <a:ext cx="5026025" cy="376872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41863"/>
            <a:ext cx="4975225" cy="447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/>
          <a:lstStyle/>
          <a:p>
            <a:endParaRPr lang="en-GB" alt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5457A-AE8B-4F18-880A-0542CCBEB831}" type="slidenum">
              <a:rPr lang="ar-SA" altLang="nb-NO" smtClean="0"/>
              <a:pPr>
                <a:spcBef>
                  <a:spcPct val="0"/>
                </a:spcBef>
              </a:pPr>
              <a:t>13</a:t>
            </a:fld>
            <a:endParaRPr lang="nn-NO" altLang="nb-NO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403019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C0D857-62D0-407B-9427-612EEAC69823}" type="slidenum">
              <a:rPr lang="ar-SA" altLang="nb-NO" smtClean="0"/>
              <a:pPr>
                <a:spcBef>
                  <a:spcPct val="0"/>
                </a:spcBef>
              </a:pPr>
              <a:t>14</a:t>
            </a:fld>
            <a:endParaRPr lang="nn-NO" altLang="nb-NO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254597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3F53B0-2610-417C-AE47-564124096E84}" type="slidenum">
              <a:rPr lang="ar-SA" altLang="nb-NO" smtClean="0"/>
              <a:pPr>
                <a:spcBef>
                  <a:spcPct val="0"/>
                </a:spcBef>
              </a:pPr>
              <a:t>15</a:t>
            </a:fld>
            <a:endParaRPr lang="nn-NO" altLang="nb-NO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5225" cy="37322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92687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6949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A99426-8786-4164-9009-E95E6A029C4F}" type="slidenum">
              <a:rPr lang="ar-SA" altLang="nb-NO" smtClean="0">
                <a:latin typeface="Times" panose="02020603050405020304" pitchFamily="18" charset="0"/>
              </a:rPr>
              <a:pPr/>
              <a:t>16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99350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62FB8D-46BA-4C50-BC34-D6B151617AA6}" type="slidenum">
              <a:rPr lang="ar-SA" altLang="nb-NO" smtClean="0">
                <a:latin typeface="Times" panose="02020603050405020304" pitchFamily="18" charset="0"/>
              </a:rPr>
              <a:pPr/>
              <a:t>17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48271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31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75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47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46AF5E-356B-493F-A887-D83419107777}" type="slidenum">
              <a:rPr lang="ar-SA" altLang="nb-NO" smtClean="0">
                <a:latin typeface="Times" panose="02020603050405020304" pitchFamily="18" charset="0"/>
              </a:rPr>
              <a:pPr/>
              <a:t>29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8" tIns="45844" rIns="91688" bIns="4584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49D41A-47C1-4A4B-A2DE-5937B5BE9683}" type="slidenum">
              <a:rPr lang="ar-SA" altLang="nb-NO"/>
              <a:pPr algn="r" eaLnBrk="1" hangingPunct="1">
                <a:spcBef>
                  <a:spcPct val="0"/>
                </a:spcBef>
              </a:pPr>
              <a:t>29</a:t>
            </a:fld>
            <a:endParaRPr lang="nn-NO" altLang="nb-NO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5125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12E0D-786A-4EA2-AD01-6B5F086D9A30}" type="slidenum">
              <a:rPr lang="ar-SA" altLang="nb-NO" smtClean="0">
                <a:latin typeface="Times" panose="02020603050405020304" pitchFamily="18" charset="0"/>
              </a:rPr>
              <a:pPr/>
              <a:t>30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8027B0-4BB2-4E95-BF93-9CBFA62FA92E}" type="slidenum">
              <a:rPr lang="ar-SA" altLang="nb-NO" smtClean="0"/>
              <a:pPr>
                <a:spcBef>
                  <a:spcPct val="0"/>
                </a:spcBef>
              </a:pPr>
              <a:t>31</a:t>
            </a:fld>
            <a:endParaRPr lang="nn-NO" altLang="nb-NO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5363" cy="36036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03853-C828-4C00-8210-4DD136A34396}" type="slidenum">
              <a:rPr lang="ar-SA" altLang="nb-NO" smtClean="0"/>
              <a:pPr>
                <a:spcBef>
                  <a:spcPct val="0"/>
                </a:spcBef>
              </a:pPr>
              <a:t>32</a:t>
            </a:fld>
            <a:endParaRPr lang="nn-NO" altLang="nb-NO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B74A4F-0384-432D-B777-E1ABB2D86EEC}" type="slidenum">
              <a:rPr lang="ar-SA" altLang="nb-NO" smtClean="0"/>
              <a:pPr>
                <a:spcBef>
                  <a:spcPct val="0"/>
                </a:spcBef>
              </a:pPr>
              <a:t>33</a:t>
            </a:fld>
            <a:endParaRPr lang="nn-NO" altLang="nb-NO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482E1E-B1CB-4E37-95A9-273795F07AD9}" type="slidenum">
              <a:rPr lang="ar-SA" altLang="nb-NO" smtClean="0"/>
              <a:pPr>
                <a:spcBef>
                  <a:spcPct val="0"/>
                </a:spcBef>
              </a:pPr>
              <a:t>3</a:t>
            </a:fld>
            <a:endParaRPr lang="nn-NO" altLang="nb-NO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E16C0-C274-4860-9F4F-4F37DAACDFCA}" type="slidenum">
              <a:rPr lang="ar-SA" altLang="nb-NO" smtClean="0">
                <a:latin typeface="Times" panose="02020603050405020304" pitchFamily="18" charset="0"/>
              </a:rPr>
              <a:pPr/>
              <a:t>34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E4674F-3379-4B5D-A50A-A67EA19CF98A}" type="slidenum">
              <a:rPr lang="ar-SA" altLang="nb-NO" smtClean="0"/>
              <a:pPr>
                <a:spcBef>
                  <a:spcPct val="0"/>
                </a:spcBef>
              </a:pPr>
              <a:t>4</a:t>
            </a:fld>
            <a:endParaRPr lang="nn-NO" altLang="nb-NO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E16C0-C274-4860-9F4F-4F37DAACDFCA}" type="slidenum">
              <a:rPr lang="ar-SA" altLang="nb-NO" smtClean="0">
                <a:latin typeface="Times" panose="02020603050405020304" pitchFamily="18" charset="0"/>
              </a:rPr>
              <a:pPr/>
              <a:t>5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26229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6889B3-65D5-455B-B918-02AFED52EF8F}" type="slidenum">
              <a:rPr lang="ar-SA" altLang="nb-NO" smtClean="0">
                <a:latin typeface="Times" panose="02020603050405020304" pitchFamily="18" charset="0"/>
              </a:rPr>
              <a:pPr/>
              <a:t>6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266210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E36C4B-3702-4654-90AB-D6D4954FA422}" type="slidenum">
              <a:rPr lang="ar-SA" altLang="nb-NO" smtClean="0"/>
              <a:pPr>
                <a:spcBef>
                  <a:spcPct val="0"/>
                </a:spcBef>
              </a:pPr>
              <a:t>7</a:t>
            </a:fld>
            <a:endParaRPr lang="nn-NO" altLang="nb-NO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45021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B7AEBF-C515-4FB6-9C9D-78475F41851A}" type="slidenum">
              <a:rPr lang="ar-SA" altLang="nb-NO" smtClean="0">
                <a:latin typeface="Times" panose="02020603050405020304" pitchFamily="18" charset="0"/>
              </a:rPr>
              <a:pPr/>
              <a:t>10</a:t>
            </a:fld>
            <a:endParaRPr lang="nn-NO" altLang="nb-NO" smtClean="0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293751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1B84CB-5068-4076-99FA-862C23569577}" type="slidenum">
              <a:rPr lang="ar-SA" altLang="nb-NO" smtClean="0"/>
              <a:pPr>
                <a:spcBef>
                  <a:spcPct val="0"/>
                </a:spcBef>
              </a:pPr>
              <a:t>11</a:t>
            </a:fld>
            <a:endParaRPr lang="nn-NO" altLang="nb-NO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54944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5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31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03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75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4763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317A1B-1263-43CC-91D4-5C0C7CE47BAE}" type="slidenum">
              <a:rPr lang="ar-SA" altLang="nb-NO" smtClean="0"/>
              <a:pPr>
                <a:spcBef>
                  <a:spcPct val="0"/>
                </a:spcBef>
              </a:pPr>
              <a:t>12</a:t>
            </a:fld>
            <a:endParaRPr lang="nn-NO" altLang="nb-NO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93885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448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889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457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038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1900" y="19780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1900" y="41116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0792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1900" y="19780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1900" y="41116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171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119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076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09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287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6961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8446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503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564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Første Nivå: Times 20</a:t>
            </a:r>
          </a:p>
          <a:p>
            <a:pPr lvl="1"/>
            <a:r>
              <a:rPr lang="nn-NO" altLang="nb-NO" smtClean="0"/>
              <a:t>Andre nivå: Times 18</a:t>
            </a:r>
          </a:p>
          <a:p>
            <a:pPr lvl="2"/>
            <a:r>
              <a:rPr lang="nn-NO" altLang="nb-NO" smtClean="0"/>
              <a:t>Tredje nivå: Times 16</a:t>
            </a:r>
          </a:p>
          <a:p>
            <a:pPr lvl="3"/>
            <a:r>
              <a:rPr lang="nn-NO" altLang="nb-NO" smtClean="0"/>
              <a:t>Fjerde nivå: Times 16</a:t>
            </a:r>
          </a:p>
          <a:p>
            <a:pPr lvl="4"/>
            <a:r>
              <a:rPr lang="nn-NO" altLang="nb-NO" smtClean="0"/>
              <a:t>Femte nivå: Times 16</a:t>
            </a:r>
          </a:p>
          <a:p>
            <a:pPr lvl="0"/>
            <a:endParaRPr lang="nn-NO" altLang="nb-NO" smtClean="0"/>
          </a:p>
        </p:txBody>
      </p:sp>
      <p:sp>
        <p:nvSpPr>
          <p:cNvPr id="74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3600" smtClean="0"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n-NO" altLang="nb-NO" sz="3600" smtClean="0">
                <a:latin typeface="Times" pitchFamily="18" charset="0"/>
              </a:rPr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A36AFE23-8F27-46B9-81F8-3700F683BF01}" type="slidenum">
              <a:rPr lang="ar-SA" altLang="nb-NO" sz="1400" smtClean="0">
                <a:solidFill>
                  <a:schemeClr val="bg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nn-NO" altLang="nb-NO" sz="1400" smtClean="0">
              <a:latin typeface="Times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277938"/>
            <a:ext cx="8023225" cy="1143000"/>
          </a:xfrm>
        </p:spPr>
        <p:txBody>
          <a:bodyPr/>
          <a:lstStyle/>
          <a:p>
            <a:pPr algn="ctr"/>
            <a:r>
              <a:rPr lang="en-US" altLang="nb-NO" sz="4000" smtClean="0"/>
              <a:t> </a:t>
            </a:r>
            <a:r>
              <a:rPr lang="nb-NO" altLang="nb-NO" sz="4000" smtClean="0"/>
              <a:t/>
            </a:r>
            <a:br>
              <a:rPr lang="nb-NO" altLang="nb-NO" sz="4000" smtClean="0"/>
            </a:br>
            <a:r>
              <a:rPr lang="nb-NO" altLang="nb-NO" sz="4000" smtClean="0"/>
              <a:t/>
            </a:r>
            <a:br>
              <a:rPr lang="nb-NO" altLang="nb-NO" sz="4000" smtClean="0"/>
            </a:br>
            <a:r>
              <a:rPr lang="en-US" altLang="nb-NO" smtClean="0"/>
              <a:t>A systematic approach for using control to optimize energy efficiency in existing plants  </a:t>
            </a:r>
            <a:r>
              <a:rPr lang="nb-NO" altLang="nb-NO" smtClean="0"/>
              <a:t/>
            </a:r>
            <a:br>
              <a:rPr lang="nb-NO" altLang="nb-NO" smtClean="0"/>
            </a:br>
            <a:r>
              <a:rPr lang="en-US" altLang="nb-NO" sz="4000" b="1" smtClean="0">
                <a:solidFill>
                  <a:srgbClr val="FF0000"/>
                </a:solidFill>
              </a:rPr>
              <a:t/>
            </a:r>
            <a:br>
              <a:rPr lang="en-US" altLang="nb-NO" sz="4000" b="1" smtClean="0">
                <a:solidFill>
                  <a:srgbClr val="FF0000"/>
                </a:solidFill>
              </a:rPr>
            </a:br>
            <a:r>
              <a:rPr lang="nb-NO" altLang="nb-NO" sz="4000" smtClean="0"/>
              <a:t/>
            </a:r>
            <a:br>
              <a:rPr lang="nb-NO" altLang="nb-NO" sz="4000" smtClean="0"/>
            </a:br>
            <a:endParaRPr lang="en-GB" altLang="nb-NO" sz="4000" b="1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438525"/>
            <a:ext cx="7199312" cy="31591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b-NO" altLang="nb-NO" b="1" dirty="0" smtClean="0"/>
              <a:t>Sigurd Skogestad</a:t>
            </a:r>
            <a:endParaRPr lang="nb-NO" altLang="nb-NO" dirty="0" smtClean="0"/>
          </a:p>
          <a:p>
            <a:pPr>
              <a:buFontTx/>
              <a:buNone/>
            </a:pPr>
            <a:r>
              <a:rPr lang="nb-NO" altLang="nb-NO" dirty="0" smtClean="0"/>
              <a:t>	</a:t>
            </a:r>
          </a:p>
          <a:p>
            <a:pPr>
              <a:buFontTx/>
              <a:buNone/>
            </a:pPr>
            <a:r>
              <a:rPr lang="nb-NO" altLang="nb-NO" dirty="0" smtClean="0"/>
              <a:t>Department of Chemical Engineering</a:t>
            </a:r>
          </a:p>
          <a:p>
            <a:pPr>
              <a:buFontTx/>
              <a:buNone/>
            </a:pPr>
            <a:r>
              <a:rPr lang="nb-NO" altLang="nb-NO" dirty="0" smtClean="0"/>
              <a:t>Norwegian </a:t>
            </a:r>
            <a:r>
              <a:rPr lang="nb-NO" altLang="nb-NO" dirty="0" err="1" smtClean="0"/>
              <a:t>University</a:t>
            </a:r>
            <a:r>
              <a:rPr lang="nb-NO" altLang="nb-NO" dirty="0" smtClean="0"/>
              <a:t> of Science and </a:t>
            </a:r>
            <a:r>
              <a:rPr lang="nb-NO" altLang="nb-NO" dirty="0" err="1" smtClean="0"/>
              <a:t>Tecnology</a:t>
            </a:r>
            <a:r>
              <a:rPr lang="nb-NO" altLang="nb-NO" dirty="0" smtClean="0"/>
              <a:t> (NTNU)</a:t>
            </a:r>
          </a:p>
          <a:p>
            <a:pPr>
              <a:buFontTx/>
              <a:buNone/>
            </a:pPr>
            <a:r>
              <a:rPr lang="nb-NO" altLang="nb-NO" dirty="0" smtClean="0"/>
              <a:t>Trondheim, Norway</a:t>
            </a:r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endParaRPr lang="nb-NO" altLang="nb-NO" dirty="0" smtClean="0"/>
          </a:p>
          <a:p>
            <a:pPr>
              <a:buFontTx/>
              <a:buNone/>
            </a:pPr>
            <a:r>
              <a:rPr lang="nb-NO" altLang="nb-NO" dirty="0" smtClean="0"/>
              <a:t>13 Jan. 2017</a:t>
            </a:r>
          </a:p>
        </p:txBody>
      </p:sp>
      <p:sp>
        <p:nvSpPr>
          <p:cNvPr id="410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TexPoint fonts used in EMF.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nb-NO" sz="1800">
                <a:latin typeface="CMMI8" panose="020B0604020202020204" pitchFamily="34" charset="0"/>
              </a:rPr>
              <a:t>A</a:t>
            </a:r>
            <a:r>
              <a:rPr lang="en-US" altLang="nb-NO" sz="1800">
                <a:latin typeface="LCMSS8" panose="020B0604020202020204" pitchFamily="34" charset="0"/>
              </a:rPr>
              <a:t>A</a:t>
            </a:r>
            <a:r>
              <a:rPr lang="en-US" altLang="nb-NO" sz="1800">
                <a:latin typeface="CMSY8" panose="020B0604020202020204" pitchFamily="34" charset="0"/>
              </a:rPr>
              <a:t>A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698500" y="6300788"/>
            <a:ext cx="2051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/>
              <a:t>HighEff, </a:t>
            </a:r>
            <a:r>
              <a:rPr lang="en-US" altLang="nb-NO" sz="1600" dirty="0" smtClean="0"/>
              <a:t>02 May </a:t>
            </a:r>
            <a:r>
              <a:rPr lang="en-US" altLang="nb-NO" sz="1600" dirty="0"/>
              <a:t>2018</a:t>
            </a:r>
            <a:endParaRPr lang="nb-NO" altLang="nb-NO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mtClean="0"/>
              <a:t>Step 4. Where set production rate?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nb-NO" dirty="0" smtClean="0"/>
              <a:t>Where locale the </a:t>
            </a:r>
            <a:r>
              <a:rPr lang="en-US" altLang="nb-NO" b="1" dirty="0" smtClean="0">
                <a:solidFill>
                  <a:srgbClr val="006600"/>
                </a:solidFill>
              </a:rPr>
              <a:t>TPM (throughput manipulator)? </a:t>
            </a:r>
          </a:p>
          <a:p>
            <a:pPr lvl="1">
              <a:defRPr/>
            </a:pPr>
            <a:r>
              <a:rPr lang="nb-NO" altLang="nb-NO" dirty="0" smtClean="0">
                <a:solidFill>
                  <a:srgbClr val="006600"/>
                </a:solidFill>
              </a:rPr>
              <a:t>The ”gas pedal” of </a:t>
            </a:r>
            <a:r>
              <a:rPr lang="nb-NO" altLang="nb-NO" dirty="0" err="1" smtClean="0">
                <a:solidFill>
                  <a:srgbClr val="006600"/>
                </a:solidFill>
              </a:rPr>
              <a:t>the</a:t>
            </a:r>
            <a:r>
              <a:rPr lang="nb-NO" altLang="nb-NO" dirty="0" smtClean="0">
                <a:solidFill>
                  <a:srgbClr val="006600"/>
                </a:solidFill>
              </a:rPr>
              <a:t> </a:t>
            </a:r>
            <a:r>
              <a:rPr lang="nb-NO" altLang="nb-NO" dirty="0" err="1" smtClean="0">
                <a:solidFill>
                  <a:srgbClr val="006600"/>
                </a:solidFill>
              </a:rPr>
              <a:t>process</a:t>
            </a:r>
            <a:endParaRPr lang="en-US" altLang="nb-NO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altLang="nb-NO" dirty="0" smtClean="0"/>
              <a:t>Very important!</a:t>
            </a:r>
          </a:p>
          <a:p>
            <a:pPr>
              <a:defRPr/>
            </a:pPr>
            <a:r>
              <a:rPr lang="en-US" altLang="nb-NO" dirty="0" smtClean="0"/>
              <a:t>Determines structure of remaining inventory (level) control system</a:t>
            </a:r>
          </a:p>
          <a:p>
            <a:pPr>
              <a:defRPr/>
            </a:pPr>
            <a:r>
              <a:rPr lang="en-US" altLang="nb-NO" dirty="0" smtClean="0"/>
              <a:t>Suggestion: Set production rate at (dynamic) bottleneck</a:t>
            </a:r>
          </a:p>
          <a:p>
            <a:pPr>
              <a:defRPr/>
            </a:pPr>
            <a:r>
              <a:rPr lang="en-US" altLang="nb-NO" dirty="0" smtClean="0"/>
              <a:t>Link between </a:t>
            </a:r>
            <a:r>
              <a:rPr lang="en-US" altLang="nb-NO" b="1" dirty="0" smtClean="0"/>
              <a:t>Top-down</a:t>
            </a:r>
            <a:r>
              <a:rPr lang="en-US" altLang="nb-NO" dirty="0" smtClean="0"/>
              <a:t> and </a:t>
            </a:r>
            <a:r>
              <a:rPr lang="en-US" altLang="nb-NO" b="1" dirty="0" smtClean="0"/>
              <a:t>Bottom-up</a:t>
            </a:r>
            <a:r>
              <a:rPr lang="en-US" altLang="nb-NO" dirty="0" smtClean="0"/>
              <a:t> parts</a:t>
            </a:r>
          </a:p>
          <a:p>
            <a:pPr>
              <a:defRPr/>
            </a:pPr>
            <a:endParaRPr lang="en-US" altLang="nb-NO" dirty="0"/>
          </a:p>
          <a:p>
            <a:pPr>
              <a:defRPr/>
            </a:pPr>
            <a:r>
              <a:rPr lang="en-US" altLang="nb-NO" dirty="0" smtClean="0">
                <a:solidFill>
                  <a:srgbClr val="FF0000"/>
                </a:solidFill>
              </a:rPr>
              <a:t>NOTE: TPM location is a dynamic issue.</a:t>
            </a:r>
          </a:p>
          <a:p>
            <a:pPr marL="400050" lvl="1" indent="0">
              <a:buFontTx/>
              <a:buNone/>
              <a:defRPr/>
            </a:pPr>
            <a:r>
              <a:rPr lang="en-US" altLang="nb-NO" sz="1800" dirty="0" smtClean="0">
                <a:solidFill>
                  <a:srgbClr val="FF0000"/>
                </a:solidFill>
              </a:rPr>
              <a:t>Link to economics: Better control of active constraints (reduce backoff)</a:t>
            </a:r>
          </a:p>
        </p:txBody>
      </p:sp>
    </p:spTree>
    <p:extLst>
      <p:ext uri="{BB962C8B-B14F-4D97-AF65-F5344CB8AC3E}">
        <p14:creationId xmlns:p14="http://schemas.microsoft.com/office/powerpoint/2010/main" val="11096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93925"/>
            <a:ext cx="7416800" cy="4114800"/>
          </a:xfrm>
        </p:spPr>
        <p:txBody>
          <a:bodyPr/>
          <a:lstStyle/>
          <a:p>
            <a:pPr lvl="1"/>
            <a:r>
              <a:rPr lang="nb-NO" altLang="nb-NO" sz="2400" smtClean="0"/>
              <a:t>Cost to be minimized, J=T</a:t>
            </a:r>
          </a:p>
          <a:p>
            <a:pPr lvl="1"/>
            <a:r>
              <a:rPr lang="nb-NO" altLang="nb-NO" sz="2400" smtClean="0"/>
              <a:t>One degree of freedom (u=power)</a:t>
            </a:r>
          </a:p>
          <a:p>
            <a:pPr lvl="1"/>
            <a:r>
              <a:rPr lang="nb-NO" altLang="nb-NO" sz="2400" smtClean="0"/>
              <a:t>What should we control?</a:t>
            </a:r>
          </a:p>
          <a:p>
            <a:pPr lvl="2"/>
            <a:endParaRPr lang="nb-NO" altLang="nb-NO" sz="2000" smtClean="0"/>
          </a:p>
          <a:p>
            <a:pPr lvl="2"/>
            <a:endParaRPr lang="nb-NO" altLang="nb-NO" sz="2000" baseline="-25000" smtClean="0"/>
          </a:p>
        </p:txBody>
      </p:sp>
      <p:pic>
        <p:nvPicPr>
          <p:cNvPr id="26629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Line 5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26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Optimal operation of runner</a:t>
            </a:r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24455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 smtClean="0"/>
              <a:t>1. </a:t>
            </a:r>
            <a:r>
              <a:rPr lang="nb-NO" altLang="nb-NO" smtClean="0"/>
              <a:t>Optimal operation of Sprinter</a:t>
            </a:r>
            <a:endParaRPr lang="en-US" altLang="nb-NO" smtClean="0"/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lvl="1"/>
            <a:r>
              <a:rPr lang="nb-NO" altLang="nb-NO" sz="2600" smtClean="0"/>
              <a:t>100m. J=T</a:t>
            </a:r>
          </a:p>
          <a:p>
            <a:pPr lvl="1"/>
            <a:r>
              <a:rPr lang="nb-NO" altLang="nb-NO" sz="2400" smtClean="0">
                <a:solidFill>
                  <a:srgbClr val="FF0000"/>
                </a:solidFill>
              </a:rPr>
              <a:t>Active constraint control:</a:t>
            </a:r>
          </a:p>
          <a:p>
            <a:pPr lvl="2"/>
            <a:r>
              <a:rPr lang="nb-NO" altLang="nb-NO" sz="2000" smtClean="0"/>
              <a:t>Maximum speed (”no thinking required”)</a:t>
            </a:r>
          </a:p>
          <a:p>
            <a:pPr lvl="2"/>
            <a:r>
              <a:rPr lang="nb-NO" altLang="nb-NO" sz="2000" smtClean="0"/>
              <a:t>CV = power (at max)</a:t>
            </a:r>
          </a:p>
          <a:p>
            <a:pPr lvl="2"/>
            <a:endParaRPr lang="nb-NO" altLang="nb-NO" sz="2000" smtClean="0"/>
          </a:p>
          <a:p>
            <a:pPr lvl="2"/>
            <a:endParaRPr lang="nb-NO" altLang="nb-NO" sz="2000" baseline="-25000" smtClean="0"/>
          </a:p>
        </p:txBody>
      </p:sp>
      <p:pic>
        <p:nvPicPr>
          <p:cNvPr id="28678" name="Picture 4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5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Line 6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</p:spTree>
    <p:extLst>
      <p:ext uri="{BB962C8B-B14F-4D97-AF65-F5344CB8AC3E}">
        <p14:creationId xmlns:p14="http://schemas.microsoft.com/office/powerpoint/2010/main" val="24842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marL="742950" lvl="2" indent="-342900"/>
            <a:r>
              <a:rPr lang="nb-NO" altLang="nb-NO" sz="2200" dirty="0" smtClean="0"/>
              <a:t>40 km. J=T</a:t>
            </a:r>
          </a:p>
          <a:p>
            <a:pPr marL="742950" lvl="2" indent="-342900"/>
            <a:r>
              <a:rPr lang="nb-NO" altLang="nb-NO" sz="2200" dirty="0" err="1" smtClean="0"/>
              <a:t>What</a:t>
            </a:r>
            <a:r>
              <a:rPr lang="nb-NO" altLang="nb-NO" sz="2200" dirty="0" smtClean="0"/>
              <a:t> </a:t>
            </a:r>
            <a:r>
              <a:rPr lang="nb-NO" altLang="nb-NO" sz="2200" dirty="0" err="1" smtClean="0"/>
              <a:t>should</a:t>
            </a:r>
            <a:r>
              <a:rPr lang="nb-NO" altLang="nb-NO" sz="2200" dirty="0" smtClean="0"/>
              <a:t> </a:t>
            </a:r>
            <a:r>
              <a:rPr lang="nb-NO" altLang="nb-NO" sz="2200" dirty="0" err="1" smtClean="0"/>
              <a:t>we</a:t>
            </a:r>
            <a:r>
              <a:rPr lang="nb-NO" altLang="nb-NO" sz="2200" dirty="0" smtClean="0"/>
              <a:t> control? CV=?</a:t>
            </a:r>
          </a:p>
          <a:p>
            <a:pPr marL="742950" lvl="2" indent="-342900"/>
            <a:r>
              <a:rPr lang="nb-NO" altLang="nb-NO" sz="2200" dirty="0" err="1" smtClean="0">
                <a:solidFill>
                  <a:srgbClr val="FF0000"/>
                </a:solidFill>
              </a:rPr>
              <a:t>Unconstrained</a:t>
            </a:r>
            <a:r>
              <a:rPr lang="nb-NO" altLang="nb-NO" sz="2200" dirty="0" smtClean="0">
                <a:solidFill>
                  <a:srgbClr val="FF0000"/>
                </a:solidFill>
              </a:rPr>
              <a:t> optimum</a:t>
            </a:r>
          </a:p>
          <a:p>
            <a:pPr marL="742950" lvl="2" indent="-342900"/>
            <a:endParaRPr lang="nb-NO" altLang="nb-NO" sz="2200" dirty="0" smtClean="0"/>
          </a:p>
          <a:p>
            <a:endParaRPr lang="nb-NO" altLang="nb-NO" sz="2800" dirty="0" smtClean="0"/>
          </a:p>
        </p:txBody>
      </p:sp>
      <p:pic>
        <p:nvPicPr>
          <p:cNvPr id="30725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3072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 smtClean="0"/>
              <a:t>2. </a:t>
            </a:r>
            <a:r>
              <a:rPr lang="nb-NO" altLang="nb-NO" smtClean="0"/>
              <a:t>Optimal operation of Marathon runner</a:t>
            </a:r>
            <a:endParaRPr lang="en-US" altLang="nb-NO" smtClean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57363" y="3500438"/>
            <a:ext cx="2662237" cy="1547812"/>
            <a:chOff x="1557157" y="4403725"/>
            <a:chExt cx="4463188" cy="2314373"/>
          </a:xfrm>
        </p:grpSpPr>
        <p:sp>
          <p:nvSpPr>
            <p:cNvPr id="30731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32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u=power</a:t>
              </a:r>
              <a:endParaRPr lang="en-GB" altLang="nb-NO" sz="14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735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30738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30739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904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814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r>
              <a:rPr lang="nb-NO" altLang="nb-NO" sz="2800" smtClean="0"/>
              <a:t>Any </a:t>
            </a:r>
            <a:r>
              <a:rPr lang="nb-NO" altLang="nb-NO" sz="2800" smtClean="0">
                <a:solidFill>
                  <a:srgbClr val="FF0000"/>
                </a:solidFill>
              </a:rPr>
              <a:t>self-optimizing variable </a:t>
            </a:r>
            <a:r>
              <a:rPr lang="nb-NO" altLang="nb-NO" sz="2800" smtClean="0"/>
              <a:t>(to control at constant setpoint)?</a:t>
            </a:r>
          </a:p>
          <a:p>
            <a:pPr lvl="2"/>
            <a:r>
              <a:rPr lang="nb-NO" altLang="nb-NO" sz="2000" smtClean="0"/>
              <a:t>c</a:t>
            </a:r>
            <a:r>
              <a:rPr lang="nb-NO" altLang="nb-NO" sz="2000" baseline="-25000" smtClean="0"/>
              <a:t>1 </a:t>
            </a:r>
            <a:r>
              <a:rPr lang="nb-NO" altLang="nb-NO" sz="2000" smtClean="0"/>
              <a:t>= distance to leader of race</a:t>
            </a:r>
          </a:p>
          <a:p>
            <a:pPr lvl="2"/>
            <a:r>
              <a:rPr lang="nb-NO" altLang="nb-NO" sz="2000" smtClean="0"/>
              <a:t>c</a:t>
            </a:r>
            <a:r>
              <a:rPr lang="nb-NO" altLang="nb-NO" sz="2000" baseline="-25000" smtClean="0"/>
              <a:t>2 </a:t>
            </a:r>
            <a:r>
              <a:rPr lang="nb-NO" altLang="nb-NO" sz="2000" smtClean="0"/>
              <a:t>= speed</a:t>
            </a:r>
          </a:p>
          <a:p>
            <a:pPr lvl="2"/>
            <a:r>
              <a:rPr lang="nb-NO" altLang="nb-NO" sz="2000" smtClean="0"/>
              <a:t>c</a:t>
            </a:r>
            <a:r>
              <a:rPr lang="nb-NO" altLang="nb-NO" sz="2000" baseline="-25000" smtClean="0"/>
              <a:t>3 </a:t>
            </a:r>
            <a:r>
              <a:rPr lang="nb-NO" altLang="nb-NO" sz="2000" smtClean="0"/>
              <a:t>= heart rate</a:t>
            </a:r>
          </a:p>
          <a:p>
            <a:pPr lvl="2"/>
            <a:r>
              <a:rPr lang="nb-NO" altLang="nb-NO" sz="2000" smtClean="0"/>
              <a:t>c</a:t>
            </a:r>
            <a:r>
              <a:rPr lang="nb-NO" altLang="nb-NO" sz="2000" baseline="-25000" smtClean="0"/>
              <a:t>4</a:t>
            </a:r>
            <a:r>
              <a:rPr lang="nb-NO" altLang="nb-NO" sz="2000" smtClean="0"/>
              <a:t> = level of lactate in muscles</a:t>
            </a:r>
          </a:p>
          <a:p>
            <a:pPr lvl="2"/>
            <a:endParaRPr lang="nb-NO" altLang="nb-NO" sz="2000" baseline="-25000" smtClean="0"/>
          </a:p>
        </p:txBody>
      </p:sp>
      <p:pic>
        <p:nvPicPr>
          <p:cNvPr id="32773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231900" y="6921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sz="3200" kern="0" smtClean="0"/>
              <a:t>Self-optimizing control: Marathon (40 km)</a:t>
            </a:r>
            <a:endParaRPr lang="en-US" altLang="nb-NO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6072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88913"/>
            <a:ext cx="7772400" cy="1143000"/>
          </a:xfrm>
        </p:spPr>
        <p:txBody>
          <a:bodyPr/>
          <a:lstStyle/>
          <a:p>
            <a:r>
              <a:rPr lang="en-US" altLang="nb-NO" sz="3200" smtClean="0"/>
              <a:t/>
            </a:r>
            <a:br>
              <a:rPr lang="en-US" altLang="nb-NO" sz="3200" smtClean="0"/>
            </a:br>
            <a:r>
              <a:rPr lang="en-US" altLang="nb-NO" sz="3200" smtClean="0"/>
              <a:t>Conclusion Marathon runner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725" y="1387475"/>
            <a:ext cx="7885113" cy="2663825"/>
          </a:xfrm>
        </p:spPr>
        <p:txBody>
          <a:bodyPr/>
          <a:lstStyle/>
          <a:p>
            <a:endParaRPr lang="en-US" altLang="nb-NO" smtClean="0">
              <a:solidFill>
                <a:srgbClr val="FF0000"/>
              </a:solidFill>
            </a:endParaRPr>
          </a:p>
          <a:p>
            <a:endParaRPr lang="en-US" altLang="nb-NO" b="1" smtClean="0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5451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4092575" y="2371725"/>
            <a:ext cx="1276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 flipV="1">
            <a:off x="2484438" y="1778000"/>
            <a:ext cx="1530350" cy="71437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>
            <a:off x="2484438" y="1773238"/>
            <a:ext cx="1446212" cy="71437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4211638" y="2997200"/>
            <a:ext cx="14970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CV</a:t>
            </a:r>
            <a:r>
              <a:rPr lang="en-US" altLang="nb-NO" sz="1400" baseline="-25000">
                <a:latin typeface="Arial" panose="020B0604020202020204" pitchFamily="34" charset="0"/>
              </a:rPr>
              <a:t>1</a:t>
            </a:r>
            <a:r>
              <a:rPr lang="en-US" altLang="nb-NO" sz="1400">
                <a:latin typeface="Arial" panose="020B0604020202020204" pitchFamily="34" charset="0"/>
              </a:rPr>
              <a:t> = heart rate</a:t>
            </a:r>
          </a:p>
        </p:txBody>
      </p:sp>
      <p:pic>
        <p:nvPicPr>
          <p:cNvPr id="348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11525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6208713" y="2274888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flipH="1">
            <a:off x="6732588" y="2565400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1527175" y="5589588"/>
            <a:ext cx="7292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CV = heart rate is good “self-optimizing” variable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Simple and robust implementation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Disturbances are indirectly handled by keeping a constant heart rate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  <a:r>
              <a:rPr lang="en-US" altLang="nb-NO" sz="1800" u="sng">
                <a:latin typeface="Arial" panose="020B0604020202020204" pitchFamily="34" charset="0"/>
              </a:rPr>
              <a:t>May </a:t>
            </a:r>
            <a:r>
              <a:rPr lang="en-US" altLang="nb-NO" sz="1800">
                <a:latin typeface="Arial" panose="020B0604020202020204" pitchFamily="34" charset="0"/>
              </a:rPr>
              <a:t>have infrequent adjustment of setpoint (c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  <a:r>
              <a:rPr lang="en-US" altLang="nb-NO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4831" name="Text Box 13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grpSp>
        <p:nvGrpSpPr>
          <p:cNvPr id="34832" name="Group 15"/>
          <p:cNvGrpSpPr>
            <a:grpSpLocks/>
          </p:cNvGrpSpPr>
          <p:nvPr/>
        </p:nvGrpSpPr>
        <p:grpSpPr bwMode="auto">
          <a:xfrm>
            <a:off x="6589713" y="188913"/>
            <a:ext cx="2662237" cy="1470025"/>
            <a:chOff x="1557157" y="4403725"/>
            <a:chExt cx="4463188" cy="2198520"/>
          </a:xfrm>
        </p:grpSpPr>
        <p:sp>
          <p:nvSpPr>
            <p:cNvPr id="34834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4835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4836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4837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34838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34841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34842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34839" name="Text Box 16"/>
            <p:cNvSpPr txBox="1">
              <a:spLocks noChangeArrowheads="1"/>
            </p:cNvSpPr>
            <p:nvPr/>
          </p:nvSpPr>
          <p:spPr bwMode="auto">
            <a:xfrm>
              <a:off x="3630613" y="6165850"/>
              <a:ext cx="5095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34840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3483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63700"/>
            <a:ext cx="1200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38150"/>
            <a:ext cx="9290050" cy="1143000"/>
          </a:xfrm>
        </p:spPr>
        <p:txBody>
          <a:bodyPr/>
          <a:lstStyle/>
          <a:p>
            <a:r>
              <a:rPr lang="en-US" altLang="nb-NO" sz="3200" b="1" smtClean="0"/>
              <a:t>Summary Step 3.  </a:t>
            </a:r>
            <a:br>
              <a:rPr lang="en-US" altLang="nb-NO" sz="3200" b="1" smtClean="0"/>
            </a:br>
            <a:r>
              <a:rPr lang="en-US" altLang="nb-NO" sz="3200" b="1" smtClean="0"/>
              <a:t>What should we control (</a:t>
            </a:r>
            <a:r>
              <a:rPr lang="en-US" altLang="nb-NO" sz="3200" b="1" smtClean="0">
                <a:solidFill>
                  <a:srgbClr val="FF0000"/>
                </a:solidFill>
              </a:rPr>
              <a:t>CV</a:t>
            </a:r>
            <a:r>
              <a:rPr lang="en-US" altLang="nb-NO" sz="3200" b="1" baseline="-25000" smtClean="0">
                <a:solidFill>
                  <a:srgbClr val="FF0000"/>
                </a:solidFill>
              </a:rPr>
              <a:t>1</a:t>
            </a:r>
            <a:r>
              <a:rPr lang="en-US" altLang="nb-NO" sz="3200" b="1" smtClean="0"/>
              <a:t>)?</a:t>
            </a:r>
            <a:endParaRPr lang="en-US" altLang="nb-NO" sz="240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4330700"/>
          </a:xfrm>
        </p:spPr>
        <p:txBody>
          <a:bodyPr/>
          <a:lstStyle/>
          <a:p>
            <a:pPr marL="381000" indent="-381000">
              <a:buFontTx/>
              <a:buNone/>
              <a:defRPr/>
            </a:pPr>
            <a:r>
              <a:rPr lang="en-US" altLang="nb-NO" sz="2400" dirty="0" smtClean="0"/>
              <a:t>Selection of primary controlled variables </a:t>
            </a:r>
            <a:r>
              <a:rPr lang="en-US" altLang="nb-NO" sz="2400" dirty="0" smtClean="0">
                <a:solidFill>
                  <a:srgbClr val="FF3300"/>
                </a:solidFill>
              </a:rPr>
              <a:t>c = CV</a:t>
            </a:r>
            <a:r>
              <a:rPr lang="en-US" altLang="nb-NO" sz="2400" baseline="-25000" dirty="0" smtClean="0">
                <a:solidFill>
                  <a:srgbClr val="FF3300"/>
                </a:solidFill>
              </a:rPr>
              <a:t>1</a:t>
            </a:r>
            <a:endParaRPr lang="en-US" altLang="nb-NO" sz="2400" baseline="-25000" dirty="0" smtClean="0"/>
          </a:p>
          <a:p>
            <a:pPr marL="381000" indent="-381000">
              <a:defRPr/>
            </a:pPr>
            <a:endParaRPr lang="en-US" altLang="nb-NO" sz="2400" dirty="0" smtClean="0"/>
          </a:p>
          <a:p>
            <a:pPr marL="800100" lvl="1" indent="-342900">
              <a:buFontTx/>
              <a:buAutoNum type="arabicPeriod"/>
              <a:defRPr/>
            </a:pPr>
            <a:r>
              <a:rPr lang="en-US" altLang="nb-NO" sz="2400" b="1" dirty="0" smtClean="0">
                <a:solidFill>
                  <a:srgbClr val="FF0000"/>
                </a:solidFill>
              </a:rPr>
              <a:t>Control active constraints!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altLang="nb-NO" sz="2400" b="1" dirty="0" smtClean="0">
                <a:solidFill>
                  <a:srgbClr val="FF0000"/>
                </a:solidFill>
              </a:rPr>
              <a:t>Unconstrained variables: Control self-optimizing variables!</a:t>
            </a:r>
          </a:p>
          <a:p>
            <a:pPr>
              <a:defRPr/>
            </a:pPr>
            <a:endParaRPr lang="en-US" altLang="nb-NO" sz="700" dirty="0" smtClean="0"/>
          </a:p>
          <a:p>
            <a:pPr>
              <a:defRPr/>
            </a:pPr>
            <a:r>
              <a:rPr lang="en-US" altLang="nb-NO" dirty="0" smtClean="0"/>
              <a:t>Self-optimizing control is an old idea (Morari </a:t>
            </a:r>
            <a:r>
              <a:rPr lang="en-US" altLang="nb-NO" i="1" dirty="0" smtClean="0"/>
              <a:t>et al.</a:t>
            </a:r>
            <a:r>
              <a:rPr lang="en-US" altLang="nb-NO" dirty="0" smtClean="0"/>
              <a:t>, 1980):</a:t>
            </a:r>
          </a:p>
          <a:p>
            <a:pPr>
              <a:defRPr/>
            </a:pPr>
            <a:endParaRPr lang="en-US" altLang="nb-NO" sz="7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nb-NO" i="1" dirty="0" smtClean="0">
                <a:solidFill>
                  <a:srgbClr val="FF0000"/>
                </a:solidFill>
              </a:rPr>
              <a:t>	“We want to find a function c of the process variables which when held constant, leads automatically to the optimal adjustments of the manipulated variables, and with it, the optimal operating conditions.”</a:t>
            </a:r>
          </a:p>
          <a:p>
            <a:pPr marL="800100" lvl="1" indent="-342900">
              <a:buFontTx/>
              <a:buAutoNum type="arabicPeriod"/>
              <a:defRPr/>
            </a:pPr>
            <a:endParaRPr lang="en-US" altLang="nb-NO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altLang="nb-NO"/>
          </a:p>
          <a:p>
            <a:pPr>
              <a:defRPr/>
            </a:pPr>
            <a:r>
              <a:rPr lang="nn-NO" altLang="nb-NO"/>
              <a:t> </a:t>
            </a:r>
          </a:p>
          <a:p>
            <a:pPr>
              <a:defRPr/>
            </a:pPr>
            <a:endParaRPr lang="nn-NO" altLang="nb-NO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altLang="nb-NO"/>
          </a:p>
          <a:p>
            <a:pPr>
              <a:defRPr/>
            </a:pPr>
            <a:endParaRPr lang="nn-NO" altLang="nb-NO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772400" cy="728663"/>
          </a:xfrm>
        </p:spPr>
        <p:txBody>
          <a:bodyPr/>
          <a:lstStyle/>
          <a:p>
            <a:r>
              <a:rPr lang="en-GB" altLang="nb-NO" dirty="0" smtClean="0"/>
              <a:t>Process plants: Optimal operation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7772400" cy="4114800"/>
          </a:xfrm>
        </p:spPr>
        <p:txBody>
          <a:bodyPr/>
          <a:lstStyle/>
          <a:p>
            <a:pPr marL="381000" indent="-381000"/>
            <a:endParaRPr lang="en-GB" altLang="nb-NO" smtClean="0"/>
          </a:p>
          <a:p>
            <a:pPr marL="381000" indent="-381000"/>
            <a:endParaRPr lang="en-GB" altLang="nb-NO" sz="1600" smtClean="0"/>
          </a:p>
          <a:p>
            <a:pPr marL="381000" indent="-381000">
              <a:buFontTx/>
              <a:buAutoNum type="arabicPeriod"/>
            </a:pPr>
            <a:r>
              <a:rPr lang="en-GB" altLang="nb-NO" sz="1800" smtClean="0"/>
              <a:t>Given load (given federate or given product rate)</a:t>
            </a:r>
          </a:p>
          <a:p>
            <a:pPr marL="800100" lvl="1" indent="-342900">
              <a:buFontTx/>
              <a:buNone/>
            </a:pPr>
            <a:r>
              <a:rPr lang="en-GB" altLang="nb-NO" sz="2000" smtClean="0"/>
              <a:t>Then J = cost energy. Optimal operation is then usually </a:t>
            </a:r>
            <a:r>
              <a:rPr lang="en-GB" altLang="nb-NO" sz="2000" i="1" smtClean="0"/>
              <a:t>unconstrained:</a:t>
            </a:r>
          </a:p>
          <a:p>
            <a:pPr marL="800100" lvl="1" indent="-342900">
              <a:buFontTx/>
              <a:buNone/>
            </a:pPr>
            <a:endParaRPr lang="en-GB" altLang="nb-NO" sz="2000" smtClean="0"/>
          </a:p>
          <a:p>
            <a:pPr marL="381000" indent="-381000">
              <a:buFontTx/>
              <a:buAutoNum type="arabicPeriod"/>
            </a:pPr>
            <a:endParaRPr lang="en-GB" altLang="nb-NO" sz="1800" smtClean="0"/>
          </a:p>
          <a:p>
            <a:pPr marL="381000" indent="-381000">
              <a:buFontTx/>
              <a:buAutoNum type="arabicPeriod"/>
            </a:pPr>
            <a:r>
              <a:rPr lang="en-GB" altLang="nb-NO" sz="1800" smtClean="0"/>
              <a:t>Maximize load </a:t>
            </a:r>
          </a:p>
          <a:p>
            <a:pPr marL="800100" lvl="1" indent="-342900">
              <a:buFontTx/>
              <a:buNone/>
            </a:pPr>
            <a:r>
              <a:rPr lang="en-GB" altLang="nb-NO" sz="2000" smtClean="0"/>
              <a:t>Products often much more valuable than cost of feed + energy.</a:t>
            </a:r>
          </a:p>
          <a:p>
            <a:pPr marL="800100" lvl="1" indent="-342900">
              <a:buFontTx/>
              <a:buNone/>
            </a:pPr>
            <a:r>
              <a:rPr lang="en-GB" altLang="nb-NO" sz="2000" smtClean="0"/>
              <a:t>	Optimal operation is then usually </a:t>
            </a:r>
            <a:r>
              <a:rPr lang="en-GB" altLang="nb-NO" sz="2000" i="1" smtClean="0"/>
              <a:t>constrained:</a:t>
            </a:r>
          </a:p>
          <a:p>
            <a:pPr marL="800100" lvl="1" indent="-342900">
              <a:buFontTx/>
              <a:buNone/>
            </a:pPr>
            <a:r>
              <a:rPr lang="en-GB" altLang="nb-NO" sz="2000" smtClean="0"/>
              <a:t>	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331913" y="1484313"/>
            <a:ext cx="676910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minimize J = cost feed + cost energy – value products </a:t>
            </a:r>
            <a:endParaRPr lang="en-US" altLang="nb-NO" sz="240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2171700" y="4232275"/>
            <a:ext cx="3529013" cy="39687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/>
              <a:t>“maximize efficiency (energy)”</a:t>
            </a:r>
            <a:endParaRPr lang="en-US" altLang="nb-NO" sz="2400"/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2317750" y="6018213"/>
            <a:ext cx="3025775" cy="39687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/>
              <a:t>“maximize production”</a:t>
            </a:r>
            <a:endParaRPr lang="en-US" altLang="nb-NO"/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611188" y="2349500"/>
            <a:ext cx="8713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800">
                <a:solidFill>
                  <a:schemeClr val="tx2"/>
                </a:solidFill>
              </a:rPr>
              <a:t>Two main cases (modes) depending on marked conditions: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5794375" y="6018213"/>
            <a:ext cx="3240088" cy="527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400"/>
              <a:t>Control: Operate at bottleneck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1400"/>
              <a:t>            (“obvious what to control”)</a:t>
            </a:r>
            <a:endParaRPr lang="en-US" altLang="nb-NO" sz="1400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H="1" flipV="1">
            <a:off x="5364163" y="6308725"/>
            <a:ext cx="431800" cy="730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084888" y="4348163"/>
            <a:ext cx="2592387" cy="739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1400"/>
              <a:t>Control: Operate at optimal trade-off (not obvious what to control to achieve this)</a:t>
            </a:r>
            <a:endParaRPr lang="en-US" altLang="nb-NO" sz="1400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H="1" flipV="1">
            <a:off x="5795963" y="4581525"/>
            <a:ext cx="288925" cy="714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7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 smtClean="0"/>
              <a:t>Example</a:t>
            </a:r>
            <a:r>
              <a:rPr lang="nb-NO" altLang="nb-NO" smtClean="0"/>
              <a:t>: Steam Power </a:t>
            </a:r>
            <a:r>
              <a:rPr lang="nb-NO" altLang="nb-NO" dirty="0" smtClean="0"/>
              <a:t>plant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Given </a:t>
            </a:r>
            <a:r>
              <a:rPr lang="nb-NO" altLang="nb-NO" dirty="0" err="1" smtClean="0"/>
              <a:t>load</a:t>
            </a:r>
            <a:endParaRPr lang="nb-NO" altLang="nb-NO" dirty="0" smtClean="0"/>
          </a:p>
          <a:p>
            <a:pPr lvl="1"/>
            <a:r>
              <a:rPr lang="nb-NO" altLang="nb-NO" sz="1600" dirty="0" smtClean="0"/>
              <a:t>Given </a:t>
            </a:r>
            <a:r>
              <a:rPr lang="nb-NO" altLang="nb-NO" sz="1600" dirty="0" err="1" smtClean="0"/>
              <a:t>feed</a:t>
            </a:r>
            <a:r>
              <a:rPr lang="nb-NO" altLang="nb-NO" sz="1600" dirty="0" smtClean="0"/>
              <a:t> (</a:t>
            </a:r>
            <a:r>
              <a:rPr lang="nb-NO" altLang="nb-NO" sz="1600" dirty="0" err="1" smtClean="0"/>
              <a:t>fuel</a:t>
            </a:r>
            <a:r>
              <a:rPr lang="nb-NO" altLang="nb-NO" sz="1600" dirty="0" smtClean="0"/>
              <a:t>): </a:t>
            </a:r>
            <a:r>
              <a:rPr lang="nb-NO" altLang="nb-NO" sz="1600" dirty="0" err="1"/>
              <a:t>M</a:t>
            </a:r>
            <a:r>
              <a:rPr lang="nb-NO" altLang="nb-NO" sz="1600" dirty="0" err="1" smtClean="0"/>
              <a:t>aximize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power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production</a:t>
            </a:r>
            <a:endParaRPr lang="nb-NO" altLang="nb-NO" sz="1600" dirty="0" smtClean="0"/>
          </a:p>
          <a:p>
            <a:pPr lvl="1"/>
            <a:r>
              <a:rPr lang="nb-NO" altLang="nb-NO" sz="1600" dirty="0" smtClean="0"/>
              <a:t>Given </a:t>
            </a:r>
            <a:r>
              <a:rPr lang="nb-NO" altLang="nb-NO" sz="1600" dirty="0" err="1" smtClean="0"/>
              <a:t>power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production</a:t>
            </a:r>
            <a:r>
              <a:rPr lang="nb-NO" altLang="nb-NO" sz="1600" dirty="0" smtClean="0"/>
              <a:t>: </a:t>
            </a:r>
            <a:r>
              <a:rPr lang="nb-NO" altLang="nb-NO" sz="1600" dirty="0" err="1" smtClean="0"/>
              <a:t>Minimize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feedrate</a:t>
            </a:r>
            <a:endParaRPr lang="nb-NO" altLang="nb-NO" sz="1600" dirty="0" smtClean="0"/>
          </a:p>
          <a:p>
            <a:pPr lvl="1"/>
            <a:r>
              <a:rPr lang="nb-NO" altLang="nb-NO" sz="1600" dirty="0" err="1" smtClean="0"/>
              <a:t>Both</a:t>
            </a:r>
            <a:r>
              <a:rPr lang="nb-NO" altLang="nb-NO" sz="1600" dirty="0" smtClean="0"/>
              <a:t> cases: </a:t>
            </a:r>
            <a:r>
              <a:rPr lang="nb-NO" altLang="nb-NO" sz="1600" dirty="0" err="1" smtClean="0">
                <a:solidFill>
                  <a:srgbClr val="FF0000"/>
                </a:solidFill>
              </a:rPr>
              <a:t>Maximize</a:t>
            </a:r>
            <a:r>
              <a:rPr lang="nb-NO" altLang="nb-NO" sz="1600" dirty="0" smtClean="0">
                <a:solidFill>
                  <a:srgbClr val="FF0000"/>
                </a:solidFill>
              </a:rPr>
              <a:t> </a:t>
            </a:r>
            <a:r>
              <a:rPr lang="nb-NO" altLang="nb-NO" sz="1600" dirty="0" err="1" smtClean="0">
                <a:solidFill>
                  <a:srgbClr val="FF0000"/>
                </a:solidFill>
              </a:rPr>
              <a:t>efficiency</a:t>
            </a:r>
            <a:r>
              <a:rPr lang="nb-NO" altLang="nb-NO" sz="16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nb-NO" altLang="nb-NO" sz="1600" b="1" dirty="0" err="1" smtClean="0"/>
              <a:t>Expected</a:t>
            </a:r>
            <a:r>
              <a:rPr lang="nb-NO" altLang="nb-NO" sz="1600" b="1" dirty="0" smtClean="0"/>
              <a:t> </a:t>
            </a:r>
            <a:r>
              <a:rPr lang="nb-NO" altLang="nb-NO" sz="1600" b="1" dirty="0" err="1" smtClean="0"/>
              <a:t>active</a:t>
            </a:r>
            <a:r>
              <a:rPr lang="nb-NO" altLang="nb-NO" sz="1600" b="1" dirty="0" smtClean="0"/>
              <a:t> </a:t>
            </a:r>
            <a:r>
              <a:rPr lang="nb-NO" altLang="nb-NO" sz="1600" b="1" dirty="0" err="1" smtClean="0"/>
              <a:t>constraints</a:t>
            </a:r>
            <a:r>
              <a:rPr lang="nb-NO" altLang="nb-NO" sz="1600" b="1" dirty="0" smtClean="0"/>
              <a:t>: </a:t>
            </a:r>
          </a:p>
          <a:p>
            <a:pPr lvl="2"/>
            <a:r>
              <a:rPr lang="nb-NO" altLang="nb-NO" dirty="0" err="1" smtClean="0"/>
              <a:t>Turbine</a:t>
            </a:r>
            <a:r>
              <a:rPr lang="nb-NO" altLang="nb-NO" dirty="0" smtClean="0"/>
              <a:t>: </a:t>
            </a:r>
            <a:r>
              <a:rPr lang="nb-NO" altLang="nb-NO" dirty="0" err="1" smtClean="0"/>
              <a:t>max</a:t>
            </a:r>
            <a:r>
              <a:rPr lang="nb-NO" altLang="nb-NO" dirty="0" smtClean="0"/>
              <a:t>. </a:t>
            </a:r>
            <a:r>
              <a:rPr lang="nb-NO" altLang="nb-NO" dirty="0" err="1" smtClean="0"/>
              <a:t>temperature</a:t>
            </a:r>
            <a:r>
              <a:rPr lang="nb-NO" altLang="nb-NO" dirty="0" smtClean="0"/>
              <a:t> + Steam </a:t>
            </a:r>
            <a:r>
              <a:rPr lang="nb-NO" altLang="nb-NO" dirty="0" err="1" smtClean="0"/>
              <a:t>valve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max</a:t>
            </a:r>
            <a:r>
              <a:rPr lang="nb-NO" altLang="nb-NO" dirty="0" smtClean="0"/>
              <a:t>. </a:t>
            </a:r>
            <a:r>
              <a:rPr lang="nb-NO" altLang="nb-NO" dirty="0" err="1" smtClean="0"/>
              <a:t>open</a:t>
            </a:r>
            <a:r>
              <a:rPr lang="nb-NO" altLang="nb-NO" dirty="0" smtClean="0"/>
              <a:t> </a:t>
            </a:r>
            <a:endParaRPr lang="nb-NO" altLang="nb-NO" dirty="0" smtClean="0">
              <a:solidFill>
                <a:srgbClr val="FF0000"/>
              </a:solidFill>
            </a:endParaRPr>
          </a:p>
          <a:p>
            <a:pPr lvl="2"/>
            <a:r>
              <a:rPr lang="nb-NO" altLang="nb-NO" dirty="0" err="1" smtClean="0"/>
              <a:t>Combustion</a:t>
            </a:r>
            <a:r>
              <a:rPr lang="nb-NO" altLang="nb-NO" dirty="0" smtClean="0"/>
              <a:t>: Max. </a:t>
            </a:r>
            <a:r>
              <a:rPr lang="nb-NO" altLang="nb-NO" dirty="0" err="1" smtClean="0"/>
              <a:t>combustion</a:t>
            </a:r>
            <a:r>
              <a:rPr lang="nb-NO" altLang="nb-NO" dirty="0" smtClean="0"/>
              <a:t> temp &amp; Min. </a:t>
            </a:r>
            <a:r>
              <a:rPr lang="nb-NO" altLang="nb-NO" dirty="0" err="1" smtClean="0"/>
              <a:t>exhaust</a:t>
            </a:r>
            <a:r>
              <a:rPr lang="nb-NO" altLang="nb-NO" dirty="0" smtClean="0"/>
              <a:t> gas </a:t>
            </a:r>
            <a:r>
              <a:rPr lang="nb-NO" altLang="nb-NO" dirty="0" err="1" smtClean="0"/>
              <a:t>temperature</a:t>
            </a:r>
            <a:r>
              <a:rPr lang="nb-NO" altLang="nb-NO" dirty="0" smtClean="0"/>
              <a:t> (</a:t>
            </a:r>
            <a:r>
              <a:rPr lang="nb-NO" altLang="nb-NO" dirty="0" err="1" smtClean="0"/>
              <a:t>want</a:t>
            </a:r>
            <a:r>
              <a:rPr lang="nb-NO" altLang="nb-NO" dirty="0" smtClean="0"/>
              <a:t> to </a:t>
            </a:r>
            <a:r>
              <a:rPr lang="nb-NO" altLang="nb-NO" dirty="0" err="1" smtClean="0"/>
              <a:t>use</a:t>
            </a:r>
            <a:r>
              <a:rPr lang="nb-NO" altLang="nb-NO" dirty="0" smtClean="0"/>
              <a:t> Min. air)</a:t>
            </a:r>
          </a:p>
          <a:p>
            <a:r>
              <a:rPr lang="nb-NO" altLang="nb-NO" dirty="0" smtClean="0"/>
              <a:t>Max. </a:t>
            </a:r>
            <a:r>
              <a:rPr lang="nb-NO" altLang="nb-NO" dirty="0" err="1" smtClean="0"/>
              <a:t>load</a:t>
            </a:r>
            <a:r>
              <a:rPr lang="nb-NO" altLang="nb-NO" dirty="0" smtClean="0"/>
              <a:t> (</a:t>
            </a:r>
            <a:r>
              <a:rPr lang="nb-NO" altLang="nb-NO" dirty="0" err="1" smtClean="0"/>
              <a:t>max</a:t>
            </a:r>
            <a:r>
              <a:rPr lang="nb-NO" altLang="nb-NO" dirty="0" smtClean="0"/>
              <a:t>. </a:t>
            </a:r>
            <a:r>
              <a:rPr lang="nb-NO" altLang="nb-NO" dirty="0" err="1" smtClean="0"/>
              <a:t>power</a:t>
            </a:r>
            <a:r>
              <a:rPr lang="nb-NO" altLang="nb-NO" dirty="0" smtClean="0"/>
              <a:t>)</a:t>
            </a:r>
          </a:p>
          <a:p>
            <a:pPr lvl="1"/>
            <a:r>
              <a:rPr lang="nb-NO" altLang="nb-NO" sz="1600" dirty="0" err="1" smtClean="0"/>
              <a:t>Additional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active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constraint</a:t>
            </a:r>
            <a:r>
              <a:rPr lang="nb-NO" altLang="nb-NO" sz="1600" dirty="0" smtClean="0"/>
              <a:t> («</a:t>
            </a:r>
            <a:r>
              <a:rPr lang="nb-NO" altLang="nb-NO" sz="1600" dirty="0" err="1" smtClean="0"/>
              <a:t>bottleneck</a:t>
            </a:r>
            <a:r>
              <a:rPr lang="nb-NO" altLang="nb-NO" sz="1600" dirty="0" smtClean="0"/>
              <a:t>»): </a:t>
            </a:r>
            <a:r>
              <a:rPr lang="nb-NO" altLang="nb-NO" sz="1600" dirty="0" smtClean="0">
                <a:solidFill>
                  <a:srgbClr val="FF0000"/>
                </a:solidFill>
              </a:rPr>
              <a:t>Max </a:t>
            </a:r>
            <a:r>
              <a:rPr lang="nb-NO" altLang="nb-NO" sz="1600" dirty="0" err="1" smtClean="0">
                <a:solidFill>
                  <a:srgbClr val="FF0000"/>
                </a:solidFill>
              </a:rPr>
              <a:t>pressure</a:t>
            </a:r>
            <a:endParaRPr lang="nb-NO" altLang="nb-NO" sz="16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dirty="0" smtClean="0"/>
          </a:p>
          <a:p>
            <a:pPr>
              <a:defRPr/>
            </a:pPr>
            <a:r>
              <a:rPr lang="nn-NO" dirty="0" smtClean="0"/>
              <a:t> </a:t>
            </a:r>
          </a:p>
          <a:p>
            <a:pPr>
              <a:defRPr/>
            </a:pPr>
            <a:endParaRPr lang="nn-NO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331913" y="1484313"/>
            <a:ext cx="676910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minimize J = cost feed + cost energy – value power </a:t>
            </a:r>
            <a:endParaRPr lang="en-US" altLang="nb-NO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Example</a:t>
            </a:r>
            <a:r>
              <a:rPr lang="nb-NO" dirty="0" smtClean="0"/>
              <a:t>: Steam </a:t>
            </a:r>
            <a:r>
              <a:rPr lang="nb-NO" dirty="0" err="1" smtClean="0"/>
              <a:t>power</a:t>
            </a:r>
            <a:r>
              <a:rPr lang="nb-NO" dirty="0" smtClean="0"/>
              <a:t> plant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68197"/>
            <a:ext cx="7004505" cy="446656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9" name="TextBox 8"/>
          <p:cNvSpPr txBox="1"/>
          <p:nvPr/>
        </p:nvSpPr>
        <p:spPr>
          <a:xfrm>
            <a:off x="1002749" y="628757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MV = </a:t>
            </a:r>
            <a:r>
              <a:rPr lang="nb-NO" dirty="0" err="1" smtClean="0"/>
              <a:t>manipulated</a:t>
            </a:r>
            <a:r>
              <a:rPr lang="nb-NO" dirty="0" smtClean="0"/>
              <a:t> variable for control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079500" y="54997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Cristina Zotica</a:t>
            </a:r>
            <a:endParaRPr lang="nb-NO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60232" y="2852936"/>
            <a:ext cx="576064" cy="576064"/>
            <a:chOff x="6660232" y="2852936"/>
            <a:chExt cx="576064" cy="576064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6660232" y="2852936"/>
              <a:ext cx="576064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660232" y="3308710"/>
              <a:ext cx="576064" cy="1202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7236296" y="2897509"/>
              <a:ext cx="0" cy="5314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616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Outline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Be </a:t>
            </a:r>
            <a:r>
              <a:rPr lang="nb-NO" altLang="nb-NO" dirty="0" err="1" smtClean="0"/>
              <a:t>systematic</a:t>
            </a:r>
            <a:r>
              <a:rPr lang="nb-NO" altLang="nb-NO" dirty="0" smtClean="0"/>
              <a:t>! Start by </a:t>
            </a:r>
            <a:r>
              <a:rPr lang="nb-NO" altLang="nb-NO" dirty="0" err="1" smtClean="0"/>
              <a:t>defining</a:t>
            </a:r>
            <a:endParaRPr lang="nb-NO" altLang="nb-NO" dirty="0" smtClean="0"/>
          </a:p>
          <a:p>
            <a:pPr lvl="1"/>
            <a:r>
              <a:rPr lang="nb-NO" altLang="nb-NO" sz="1600" dirty="0" err="1" smtClean="0"/>
              <a:t>Degrees</a:t>
            </a:r>
            <a:r>
              <a:rPr lang="nb-NO" altLang="nb-NO" sz="1600" dirty="0" smtClean="0"/>
              <a:t> of </a:t>
            </a:r>
            <a:r>
              <a:rPr lang="nb-NO" altLang="nb-NO" sz="1600" dirty="0" err="1" smtClean="0"/>
              <a:t>freedom</a:t>
            </a:r>
            <a:r>
              <a:rPr lang="nb-NO" altLang="nb-NO" sz="1600" dirty="0" smtClean="0"/>
              <a:t> (MVs)</a:t>
            </a:r>
          </a:p>
          <a:p>
            <a:pPr lvl="1"/>
            <a:r>
              <a:rPr lang="nb-NO" altLang="nb-NO" sz="1600" dirty="0" err="1" smtClean="0"/>
              <a:t>Constraints</a:t>
            </a:r>
            <a:endParaRPr lang="nb-NO" altLang="nb-NO" sz="1600" dirty="0" smtClean="0"/>
          </a:p>
          <a:p>
            <a:pPr lvl="1"/>
            <a:r>
              <a:rPr lang="nb-NO" altLang="nb-NO" sz="1600" dirty="0" err="1" smtClean="0"/>
              <a:t>Economic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objective</a:t>
            </a:r>
            <a:r>
              <a:rPr lang="nb-NO" altLang="nb-NO" sz="1600" dirty="0" smtClean="0"/>
              <a:t> (</a:t>
            </a:r>
            <a:r>
              <a:rPr lang="nb-NO" altLang="nb-NO" sz="1600" dirty="0" err="1" smtClean="0"/>
              <a:t>cost</a:t>
            </a:r>
            <a:r>
              <a:rPr lang="nb-NO" altLang="nb-NO" sz="1600" dirty="0" smtClean="0"/>
              <a:t> J)</a:t>
            </a:r>
          </a:p>
          <a:p>
            <a:pPr lvl="1"/>
            <a:r>
              <a:rPr lang="nb-NO" altLang="nb-NO" sz="1600" dirty="0" err="1" smtClean="0"/>
              <a:t>Important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disturbances</a:t>
            </a:r>
            <a:endParaRPr lang="nb-NO" altLang="nb-NO" sz="1600" dirty="0" smtClean="0"/>
          </a:p>
          <a:p>
            <a:r>
              <a:rPr lang="nb-NO" altLang="nb-NO" dirty="0" err="1" smtClean="0"/>
              <a:t>Find</a:t>
            </a:r>
            <a:r>
              <a:rPr lang="nb-NO" altLang="nb-NO" dirty="0" smtClean="0"/>
              <a:t> optimal </a:t>
            </a:r>
            <a:r>
              <a:rPr lang="nb-NO" altLang="nb-NO" dirty="0" err="1" smtClean="0"/>
              <a:t>operation</a:t>
            </a:r>
            <a:r>
              <a:rPr lang="nb-NO" altLang="nb-NO" dirty="0" smtClean="0"/>
              <a:t>. </a:t>
            </a:r>
          </a:p>
          <a:p>
            <a:pPr lvl="1"/>
            <a:r>
              <a:rPr lang="nb-NO" altLang="nb-NO" sz="1400" dirty="0" err="1" smtClean="0"/>
              <a:t>Identify</a:t>
            </a:r>
            <a:r>
              <a:rPr lang="nb-NO" altLang="nb-NO" sz="1400" dirty="0" smtClean="0"/>
              <a:t> </a:t>
            </a:r>
            <a:r>
              <a:rPr lang="nb-NO" altLang="nb-NO" sz="1400" dirty="0" err="1" smtClean="0"/>
              <a:t>active</a:t>
            </a:r>
            <a:r>
              <a:rPr lang="nb-NO" altLang="nb-NO" sz="1400" dirty="0" smtClean="0"/>
              <a:t> </a:t>
            </a:r>
            <a:r>
              <a:rPr lang="nb-NO" altLang="nb-NO" sz="1400" dirty="0" err="1" smtClean="0"/>
              <a:t>constraints</a:t>
            </a:r>
            <a:endParaRPr lang="nb-NO" altLang="nb-NO" sz="1400" dirty="0" smtClean="0"/>
          </a:p>
          <a:p>
            <a:r>
              <a:rPr lang="nb-NO" altLang="nb-NO" dirty="0" err="1" smtClean="0"/>
              <a:t>Propose</a:t>
            </a:r>
            <a:r>
              <a:rPr lang="nb-NO" altLang="nb-NO" dirty="0" smtClean="0"/>
              <a:t> control </a:t>
            </a:r>
            <a:r>
              <a:rPr lang="nb-NO" altLang="nb-NO" dirty="0" err="1" smtClean="0"/>
              <a:t>structure</a:t>
            </a:r>
            <a:endParaRPr lang="nb-NO" altLang="nb-NO" dirty="0" smtClean="0"/>
          </a:p>
          <a:p>
            <a:r>
              <a:rPr lang="nb-NO" altLang="nb-NO" dirty="0" err="1" smtClean="0"/>
              <a:t>Examples</a:t>
            </a:r>
            <a:r>
              <a:rPr lang="nb-NO" altLang="nb-NO" dirty="0" smtClean="0"/>
              <a:t>: </a:t>
            </a:r>
          </a:p>
          <a:p>
            <a:pPr lvl="1"/>
            <a:r>
              <a:rPr lang="nb-NO" altLang="nb-NO" sz="1600" dirty="0" smtClean="0"/>
              <a:t>Runner</a:t>
            </a:r>
          </a:p>
          <a:p>
            <a:pPr lvl="1"/>
            <a:r>
              <a:rPr lang="nb-NO" altLang="nb-NO" sz="1600" dirty="0" smtClean="0"/>
              <a:t>Steam Power plant </a:t>
            </a:r>
            <a:endParaRPr lang="nb-NO" altLang="nb-NO" sz="1600" dirty="0"/>
          </a:p>
          <a:p>
            <a:pPr lvl="1"/>
            <a:r>
              <a:rPr lang="nb-NO" altLang="nb-NO" sz="1600" dirty="0" smtClean="0"/>
              <a:t>CO2 </a:t>
            </a:r>
            <a:r>
              <a:rPr lang="nb-NO" altLang="nb-NO" sz="1600" dirty="0" err="1" smtClean="0"/>
              <a:t>refrigeration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cycle</a:t>
            </a:r>
            <a:endParaRPr lang="nb-NO" altLang="nb-NO" sz="1600" dirty="0" smtClean="0"/>
          </a:p>
          <a:p>
            <a:r>
              <a:rPr lang="nb-NO" altLang="nb-NO" dirty="0" err="1" smtClean="0"/>
              <a:t>Summary</a:t>
            </a:r>
            <a:r>
              <a:rPr lang="nb-NO" altLang="nb-NO" dirty="0" smtClean="0"/>
              <a:t> of </a:t>
            </a:r>
            <a:r>
              <a:rPr lang="nb-NO" altLang="nb-NO" dirty="0" err="1" smtClean="0"/>
              <a:t>procedure</a:t>
            </a:r>
            <a:endParaRPr lang="nb-NO" alt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active</a:t>
            </a:r>
            <a:r>
              <a:rPr lang="nb-NO" dirty="0" smtClean="0"/>
              <a:t> </a:t>
            </a:r>
            <a:r>
              <a:rPr lang="nb-NO" dirty="0" err="1" smtClean="0"/>
              <a:t>constraints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68197"/>
            <a:ext cx="7004505" cy="446656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7" name="TextBox 6"/>
          <p:cNvSpPr txBox="1"/>
          <p:nvPr/>
        </p:nvSpPr>
        <p:spPr>
          <a:xfrm>
            <a:off x="7504271" y="371681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2. Max. </a:t>
            </a:r>
            <a:r>
              <a:rPr lang="nb-NO" dirty="0" err="1" smtClean="0">
                <a:solidFill>
                  <a:srgbClr val="FF0000"/>
                </a:solidFill>
              </a:rPr>
              <a:t>open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888" y="344877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1. </a:t>
            </a:r>
            <a:r>
              <a:rPr lang="nb-NO" dirty="0" err="1" smtClean="0">
                <a:solidFill>
                  <a:srgbClr val="FF0000"/>
                </a:solidFill>
              </a:rPr>
              <a:t>Closed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888" y="249348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3. Max. </a:t>
            </a:r>
            <a:r>
              <a:rPr lang="nb-NO" dirty="0" err="1" smtClean="0">
                <a:solidFill>
                  <a:srgbClr val="FF0000"/>
                </a:solidFill>
              </a:rPr>
              <a:t>open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0776" y="5789782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4. Min. flue gas </a:t>
            </a:r>
            <a:r>
              <a:rPr lang="nb-NO" dirty="0" err="1" smtClean="0">
                <a:solidFill>
                  <a:srgbClr val="FF0000"/>
                </a:solidFill>
              </a:rPr>
              <a:t>temperature</a:t>
            </a:r>
            <a:r>
              <a:rPr lang="nb-NO" dirty="0" smtClean="0">
                <a:solidFill>
                  <a:srgbClr val="FF0000"/>
                </a:solidFill>
              </a:rPr>
              <a:t> (100C)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14578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5. Max. steam </a:t>
            </a:r>
            <a:r>
              <a:rPr lang="nb-NO" dirty="0" err="1" smtClean="0">
                <a:solidFill>
                  <a:srgbClr val="FF0000"/>
                </a:solidFill>
              </a:rPr>
              <a:t>temperature</a:t>
            </a:r>
            <a:r>
              <a:rPr lang="nb-NO" dirty="0" smtClean="0">
                <a:solidFill>
                  <a:srgbClr val="FF0000"/>
                </a:solidFill>
              </a:rPr>
              <a:t> (550C)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301914" y="2133051"/>
            <a:ext cx="56100" cy="575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440229" y="179105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6. Max. steam </a:t>
            </a:r>
            <a:r>
              <a:rPr lang="nb-NO" dirty="0" err="1" smtClean="0">
                <a:solidFill>
                  <a:srgbClr val="FF0000"/>
                </a:solidFill>
              </a:rPr>
              <a:t>pressure</a:t>
            </a:r>
            <a:r>
              <a:rPr lang="nb-NO" dirty="0" smtClean="0">
                <a:solidFill>
                  <a:srgbClr val="FF0000"/>
                </a:solidFill>
              </a:rPr>
              <a:t> (?)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290160" y="2473305"/>
            <a:ext cx="1920" cy="235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831632" y="5727537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In </a:t>
            </a:r>
            <a:r>
              <a:rPr lang="nb-NO" dirty="0" err="1" smtClean="0">
                <a:solidFill>
                  <a:srgbClr val="FF0000"/>
                </a:solidFill>
              </a:rPr>
              <a:t>addition</a:t>
            </a:r>
            <a:r>
              <a:rPr lang="nb-NO" dirty="0" smtClean="0">
                <a:solidFill>
                  <a:srgbClr val="FF0000"/>
                </a:solidFill>
              </a:rPr>
              <a:t>: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7. </a:t>
            </a:r>
            <a:r>
              <a:rPr lang="nb-NO" dirty="0" err="1" smtClean="0">
                <a:solidFill>
                  <a:srgbClr val="FF0000"/>
                </a:solidFill>
              </a:rPr>
              <a:t>Follow</a:t>
            </a:r>
            <a:r>
              <a:rPr lang="nb-NO" dirty="0" smtClean="0">
                <a:solidFill>
                  <a:srgbClr val="FF0000"/>
                </a:solidFill>
              </a:rPr>
              <a:t> given </a:t>
            </a:r>
            <a:r>
              <a:rPr lang="nb-NO" dirty="0" err="1" smtClean="0">
                <a:solidFill>
                  <a:srgbClr val="FF0000"/>
                </a:solidFill>
              </a:rPr>
              <a:t>load</a:t>
            </a:r>
            <a:r>
              <a:rPr lang="nb-NO" dirty="0" smtClean="0">
                <a:solidFill>
                  <a:srgbClr val="FF0000"/>
                </a:solidFill>
              </a:rPr>
              <a:t> (</a:t>
            </a:r>
            <a:r>
              <a:rPr lang="nb-NO" dirty="0" err="1" smtClean="0">
                <a:solidFill>
                  <a:srgbClr val="FF0000"/>
                </a:solidFill>
              </a:rPr>
              <a:t>W</a:t>
            </a:r>
            <a:r>
              <a:rPr lang="nb-NO" baseline="-25000" dirty="0" err="1" smtClean="0">
                <a:solidFill>
                  <a:srgbClr val="FF0000"/>
                </a:solidFill>
              </a:rPr>
              <a:t>s</a:t>
            </a:r>
            <a:r>
              <a:rPr lang="nb-NO" dirty="0" smtClean="0">
                <a:solidFill>
                  <a:srgbClr val="FF0000"/>
                </a:solidFill>
              </a:rPr>
              <a:t>)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8. Control </a:t>
            </a:r>
            <a:r>
              <a:rPr lang="nb-NO" dirty="0" err="1" smtClean="0">
                <a:solidFill>
                  <a:srgbClr val="FF0000"/>
                </a:solidFill>
              </a:rPr>
              <a:t>level</a:t>
            </a:r>
            <a:endParaRPr lang="nb-NO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60232" y="2852936"/>
            <a:ext cx="576064" cy="576064"/>
            <a:chOff x="6660232" y="2852936"/>
            <a:chExt cx="576064" cy="57606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6660232" y="2852936"/>
              <a:ext cx="576064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660232" y="3308710"/>
              <a:ext cx="576064" cy="1202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236296" y="2897509"/>
              <a:ext cx="0" cy="5314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059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Control </a:t>
            </a:r>
            <a:r>
              <a:rPr lang="nb-NO" dirty="0" err="1" smtClean="0"/>
              <a:t>structure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68197"/>
            <a:ext cx="7004505" cy="446656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9" name="TextBox 8"/>
          <p:cNvSpPr txBox="1"/>
          <p:nvPr/>
        </p:nvSpPr>
        <p:spPr>
          <a:xfrm>
            <a:off x="1002749" y="628757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MV = </a:t>
            </a:r>
            <a:r>
              <a:rPr lang="nb-NO" dirty="0" err="1" smtClean="0"/>
              <a:t>manipulated</a:t>
            </a:r>
            <a:r>
              <a:rPr lang="nb-NO" dirty="0" smtClean="0"/>
              <a:t> variable for control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7504271" y="371681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Max </a:t>
            </a:r>
            <a:r>
              <a:rPr lang="nb-NO" dirty="0" err="1" smtClean="0">
                <a:solidFill>
                  <a:srgbClr val="FF0000"/>
                </a:solidFill>
              </a:rPr>
              <a:t>open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905870" y="3716815"/>
            <a:ext cx="1904194" cy="15232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288049" y="5226895"/>
            <a:ext cx="582962" cy="263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714888" y="344877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Closed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 rot="156781">
            <a:off x="5824366" y="5069195"/>
            <a:ext cx="432048" cy="4207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/>
        </p:nvSpPr>
        <p:spPr bwMode="auto">
          <a:xfrm rot="156781">
            <a:off x="5662975" y="5105672"/>
            <a:ext cx="597127" cy="4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n-NO" sz="1800" dirty="0" smtClean="0"/>
              <a:t>LC</a:t>
            </a:r>
          </a:p>
          <a:p>
            <a:pPr>
              <a:defRPr/>
            </a:pPr>
            <a:r>
              <a:rPr lang="nn-NO" dirty="0" smtClean="0"/>
              <a:t> </a:t>
            </a:r>
          </a:p>
          <a:p>
            <a:pPr>
              <a:defRPr/>
            </a:pPr>
            <a:endParaRPr lang="nn-NO" dirty="0"/>
          </a:p>
        </p:txBody>
      </p:sp>
      <p:sp>
        <p:nvSpPr>
          <p:cNvPr id="22" name="Oval 21"/>
          <p:cNvSpPr/>
          <p:nvPr/>
        </p:nvSpPr>
        <p:spPr bwMode="auto">
          <a:xfrm>
            <a:off x="3538855" y="5344337"/>
            <a:ext cx="432048" cy="4207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 bwMode="auto">
          <a:xfrm>
            <a:off x="3384535" y="5369625"/>
            <a:ext cx="597127" cy="4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n-NO" sz="1800" dirty="0" smtClean="0"/>
              <a:t>TC</a:t>
            </a:r>
          </a:p>
          <a:p>
            <a:pPr>
              <a:defRPr/>
            </a:pPr>
            <a:r>
              <a:rPr lang="nn-NO" dirty="0" smtClean="0"/>
              <a:t> </a:t>
            </a:r>
          </a:p>
          <a:p>
            <a:pPr>
              <a:defRPr/>
            </a:pPr>
            <a:endParaRPr lang="nn-NO" dirty="0"/>
          </a:p>
        </p:txBody>
      </p:sp>
      <p:sp>
        <p:nvSpPr>
          <p:cNvPr id="24" name="Oval 23"/>
          <p:cNvSpPr/>
          <p:nvPr/>
        </p:nvSpPr>
        <p:spPr bwMode="auto">
          <a:xfrm>
            <a:off x="5089853" y="3180187"/>
            <a:ext cx="432048" cy="42079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 bwMode="auto">
          <a:xfrm>
            <a:off x="4965700" y="3205704"/>
            <a:ext cx="597127" cy="4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n-NO" sz="1800" dirty="0" smtClean="0"/>
              <a:t>TC</a:t>
            </a:r>
          </a:p>
          <a:p>
            <a:pPr>
              <a:defRPr/>
            </a:pPr>
            <a:r>
              <a:rPr lang="nn-NO" dirty="0" smtClean="0"/>
              <a:t> </a:t>
            </a:r>
          </a:p>
          <a:p>
            <a:pPr>
              <a:defRPr/>
            </a:pPr>
            <a:endParaRPr lang="nn-NO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179" y="5607456"/>
            <a:ext cx="1390676" cy="35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3865417" y="4729426"/>
            <a:ext cx="116919" cy="666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320086" y="2794596"/>
            <a:ext cx="0" cy="414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4972567" y="3448770"/>
            <a:ext cx="2345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443927" y="5747010"/>
            <a:ext cx="895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T</a:t>
            </a:r>
            <a:r>
              <a:rPr lang="nb-NO" sz="1400" baseline="-25000" dirty="0" smtClean="0">
                <a:solidFill>
                  <a:srgbClr val="FF0000"/>
                </a:solidFill>
              </a:rPr>
              <a:t>s</a:t>
            </a:r>
            <a:r>
              <a:rPr lang="nb-NO" sz="1400" dirty="0" smtClean="0">
                <a:solidFill>
                  <a:srgbClr val="FF0000"/>
                </a:solidFill>
              </a:rPr>
              <a:t>=100C</a:t>
            </a: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3226" y="3561247"/>
            <a:ext cx="865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T</a:t>
            </a:r>
            <a:r>
              <a:rPr lang="nb-NO" sz="1400" baseline="-25000" dirty="0" smtClean="0">
                <a:solidFill>
                  <a:srgbClr val="FF0000"/>
                </a:solidFill>
              </a:rPr>
              <a:t>s</a:t>
            </a:r>
            <a:r>
              <a:rPr lang="nb-NO" sz="1400" dirty="0" smtClean="0">
                <a:solidFill>
                  <a:srgbClr val="FF0000"/>
                </a:solidFill>
              </a:rPr>
              <a:t>=550C</a:t>
            </a: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835696" y="2060848"/>
            <a:ext cx="864096" cy="432048"/>
          </a:xfrm>
          <a:prstGeom prst="roundRect">
            <a:avLst/>
          </a:prstGeom>
          <a:solidFill>
            <a:srgbClr val="FFFF00">
              <a:alpha val="37000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868144" y="2708920"/>
            <a:ext cx="576064" cy="432048"/>
          </a:xfrm>
          <a:prstGeom prst="roundRect">
            <a:avLst/>
          </a:prstGeom>
          <a:solidFill>
            <a:srgbClr val="FFFF00">
              <a:alpha val="37000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092280" y="4869160"/>
            <a:ext cx="360040" cy="5272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60232" y="2852936"/>
            <a:ext cx="576064" cy="576064"/>
            <a:chOff x="6660232" y="2852936"/>
            <a:chExt cx="576064" cy="576064"/>
          </a:xfrm>
        </p:grpSpPr>
        <p:cxnSp>
          <p:nvCxnSpPr>
            <p:cNvPr id="28" name="Straight Connector 27"/>
            <p:cNvCxnSpPr/>
            <p:nvPr/>
          </p:nvCxnSpPr>
          <p:spPr bwMode="auto">
            <a:xfrm flipV="1">
              <a:off x="6660232" y="2852936"/>
              <a:ext cx="576064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660232" y="3308710"/>
              <a:ext cx="576064" cy="1202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7236296" y="2897509"/>
              <a:ext cx="0" cy="5314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46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35" grpId="0"/>
      <p:bldP spid="36" grpId="0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Simplified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56" y="1978025"/>
            <a:ext cx="6056488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7" name="Rounded Rectangle 6"/>
          <p:cNvSpPr/>
          <p:nvPr/>
        </p:nvSpPr>
        <p:spPr bwMode="auto">
          <a:xfrm>
            <a:off x="1835696" y="3933056"/>
            <a:ext cx="864096" cy="432048"/>
          </a:xfrm>
          <a:prstGeom prst="roundRect">
            <a:avLst/>
          </a:prstGeom>
          <a:solidFill>
            <a:srgbClr val="FFFF00">
              <a:alpha val="37000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23928" y="2132856"/>
            <a:ext cx="576064" cy="432048"/>
          </a:xfrm>
          <a:prstGeom prst="roundRect">
            <a:avLst/>
          </a:prstGeom>
          <a:solidFill>
            <a:srgbClr val="FFFF00">
              <a:alpha val="37000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Stabilization</a:t>
            </a:r>
            <a:r>
              <a:rPr lang="nb-NO" dirty="0" smtClean="0"/>
              <a:t>: Speed control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56" y="1978025"/>
            <a:ext cx="6056488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grpSp>
        <p:nvGrpSpPr>
          <p:cNvPr id="22" name="Group 21"/>
          <p:cNvGrpSpPr/>
          <p:nvPr/>
        </p:nvGrpSpPr>
        <p:grpSpPr>
          <a:xfrm>
            <a:off x="4258386" y="1712978"/>
            <a:ext cx="1445273" cy="922694"/>
            <a:chOff x="4258386" y="1712978"/>
            <a:chExt cx="1445273" cy="922694"/>
          </a:xfrm>
        </p:grpSpPr>
        <p:sp>
          <p:nvSpPr>
            <p:cNvPr id="9" name="Oval 8"/>
            <p:cNvSpPr/>
            <p:nvPr/>
          </p:nvSpPr>
          <p:spPr bwMode="auto">
            <a:xfrm>
              <a:off x="4953103" y="1964032"/>
              <a:ext cx="432048" cy="42079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Date Placeholder 3"/>
            <p:cNvSpPr txBox="1">
              <a:spLocks/>
            </p:cNvSpPr>
            <p:nvPr/>
          </p:nvSpPr>
          <p:spPr bwMode="auto">
            <a:xfrm>
              <a:off x="4788024" y="2008253"/>
              <a:ext cx="597127" cy="47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n-NO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n-NO" sz="1800" dirty="0"/>
                <a:t>S</a:t>
              </a:r>
              <a:r>
                <a:rPr lang="nn-NO" sz="1800" dirty="0" smtClean="0"/>
                <a:t>C</a:t>
              </a:r>
            </a:p>
            <a:p>
              <a:pPr>
                <a:defRPr/>
              </a:pPr>
              <a:r>
                <a:rPr lang="nn-NO" dirty="0" smtClean="0"/>
                <a:t> </a:t>
              </a:r>
            </a:p>
            <a:p>
              <a:pPr>
                <a:defRPr/>
              </a:pPr>
              <a:endParaRPr lang="nn-NO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283968" y="2068633"/>
              <a:ext cx="0" cy="3161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5220072" y="2391923"/>
              <a:ext cx="1" cy="2437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788024" y="171297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solidFill>
                    <a:srgbClr val="FF0000"/>
                  </a:solidFill>
                </a:rPr>
                <a:t>n</a:t>
              </a:r>
              <a:r>
                <a:rPr lang="nb-NO" sz="1400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nb-NO" sz="1400" dirty="0" smtClean="0">
                  <a:solidFill>
                    <a:srgbClr val="FF0000"/>
                  </a:solidFill>
                </a:rPr>
                <a:t>=50 </a:t>
              </a:r>
              <a:r>
                <a:rPr lang="nb-NO" sz="1400" dirty="0" err="1" smtClean="0">
                  <a:solidFill>
                    <a:srgbClr val="FF0000"/>
                  </a:solidFill>
                </a:rPr>
                <a:t>Hz</a:t>
              </a:r>
              <a:endParaRPr lang="nb-NO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258386" y="2116579"/>
              <a:ext cx="673654" cy="162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0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4970" y="2348880"/>
            <a:ext cx="6158248" cy="41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If variable speed </a:t>
            </a:r>
            <a:r>
              <a:rPr lang="nb-NO" dirty="0" err="1" smtClean="0"/>
              <a:t>turbine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grpSp>
        <p:nvGrpSpPr>
          <p:cNvPr id="10" name="Group 9"/>
          <p:cNvGrpSpPr/>
          <p:nvPr/>
        </p:nvGrpSpPr>
        <p:grpSpPr>
          <a:xfrm>
            <a:off x="3988925" y="2334014"/>
            <a:ext cx="1496915" cy="543718"/>
            <a:chOff x="4788024" y="1712978"/>
            <a:chExt cx="1836997" cy="697909"/>
          </a:xfrm>
        </p:grpSpPr>
        <p:sp>
          <p:nvSpPr>
            <p:cNvPr id="11" name="Oval 10"/>
            <p:cNvSpPr/>
            <p:nvPr/>
          </p:nvSpPr>
          <p:spPr bwMode="auto">
            <a:xfrm>
              <a:off x="6139081" y="1953205"/>
              <a:ext cx="432048" cy="42079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Date Placeholder 3"/>
            <p:cNvSpPr txBox="1">
              <a:spLocks/>
            </p:cNvSpPr>
            <p:nvPr/>
          </p:nvSpPr>
          <p:spPr bwMode="auto">
            <a:xfrm>
              <a:off x="6027894" y="1931651"/>
              <a:ext cx="597127" cy="47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n-NO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n-NO" sz="1800" dirty="0"/>
                <a:t>S</a:t>
              </a:r>
              <a:r>
                <a:rPr lang="nn-NO" sz="1800" dirty="0" smtClean="0"/>
                <a:t>C</a:t>
              </a:r>
            </a:p>
            <a:p>
              <a:pPr>
                <a:defRPr/>
              </a:pPr>
              <a:r>
                <a:rPr lang="nn-NO" dirty="0" smtClean="0"/>
                <a:t> </a:t>
              </a:r>
            </a:p>
            <a:p>
              <a:pPr>
                <a:defRPr/>
              </a:pPr>
              <a:endParaRPr lang="nn-NO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8024" y="1712978"/>
              <a:ext cx="226700" cy="39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5700" y="1779935"/>
            <a:ext cx="600998" cy="568945"/>
            <a:chOff x="4788024" y="1712978"/>
            <a:chExt cx="737538" cy="730290"/>
          </a:xfrm>
        </p:grpSpPr>
        <p:sp>
          <p:nvSpPr>
            <p:cNvPr id="19" name="Oval 18"/>
            <p:cNvSpPr/>
            <p:nvPr/>
          </p:nvSpPr>
          <p:spPr bwMode="auto">
            <a:xfrm>
              <a:off x="4953103" y="1964032"/>
              <a:ext cx="432048" cy="42079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Date Placeholder 3"/>
            <p:cNvSpPr txBox="1">
              <a:spLocks/>
            </p:cNvSpPr>
            <p:nvPr/>
          </p:nvSpPr>
          <p:spPr bwMode="auto">
            <a:xfrm>
              <a:off x="4812689" y="1964032"/>
              <a:ext cx="712873" cy="47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n-NO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n-NO" sz="1800" dirty="0"/>
                <a:t>W</a:t>
              </a:r>
              <a:r>
                <a:rPr lang="nn-NO" sz="1800" dirty="0" smtClean="0"/>
                <a:t>C</a:t>
              </a:r>
            </a:p>
            <a:p>
              <a:pPr>
                <a:defRPr/>
              </a:pPr>
              <a:r>
                <a:rPr lang="nn-NO" dirty="0" smtClean="0"/>
                <a:t> </a:t>
              </a:r>
            </a:p>
            <a:p>
              <a:pPr>
                <a:defRPr/>
              </a:pPr>
              <a:endParaRPr lang="nn-NO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8024" y="1712978"/>
              <a:ext cx="226700" cy="39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1088" y="2951850"/>
            <a:ext cx="600998" cy="568945"/>
            <a:chOff x="4788024" y="1712978"/>
            <a:chExt cx="737538" cy="730290"/>
          </a:xfrm>
        </p:grpSpPr>
        <p:sp>
          <p:nvSpPr>
            <p:cNvPr id="23" name="Oval 22"/>
            <p:cNvSpPr/>
            <p:nvPr/>
          </p:nvSpPr>
          <p:spPr bwMode="auto">
            <a:xfrm>
              <a:off x="4953103" y="1964032"/>
              <a:ext cx="432048" cy="42079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Date Placeholder 3"/>
            <p:cNvSpPr txBox="1">
              <a:spLocks/>
            </p:cNvSpPr>
            <p:nvPr/>
          </p:nvSpPr>
          <p:spPr bwMode="auto">
            <a:xfrm>
              <a:off x="4812689" y="1964032"/>
              <a:ext cx="712873" cy="47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n-NO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n-NO" sz="1800" dirty="0"/>
                <a:t>P</a:t>
              </a:r>
              <a:r>
                <a:rPr lang="nn-NO" sz="1800" dirty="0" smtClean="0"/>
                <a:t>C</a:t>
              </a:r>
            </a:p>
            <a:p>
              <a:pPr>
                <a:defRPr/>
              </a:pPr>
              <a:r>
                <a:rPr lang="nn-NO" dirty="0" smtClean="0"/>
                <a:t> </a:t>
              </a:r>
            </a:p>
            <a:p>
              <a:pPr>
                <a:defRPr/>
              </a:pPr>
              <a:endParaRPr lang="nn-NO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8024" y="1712978"/>
              <a:ext cx="226700" cy="39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5276248" y="2812350"/>
            <a:ext cx="0" cy="293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276248" y="2240813"/>
            <a:ext cx="0" cy="293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261407" y="1669645"/>
            <a:ext cx="0" cy="293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563888" y="238527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Max. </a:t>
            </a:r>
            <a:r>
              <a:rPr lang="nb-NO" dirty="0" err="1" smtClean="0">
                <a:solidFill>
                  <a:srgbClr val="FF0000"/>
                </a:solidFill>
              </a:rPr>
              <a:t>open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411760" y="2812350"/>
            <a:ext cx="0" cy="293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77670" y="3259628"/>
            <a:ext cx="626178" cy="34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441925" y="2185242"/>
            <a:ext cx="1650355" cy="1074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860409" y="14867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W</a:t>
            </a:r>
            <a:r>
              <a:rPr lang="nb-NO" baseline="-25000" dirty="0" err="1" smtClean="0"/>
              <a:t>s</a:t>
            </a:r>
            <a:endParaRPr lang="nb-NO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94579" y="242791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</a:t>
            </a:r>
            <a:r>
              <a:rPr lang="nb-NO" baseline="-25000" dirty="0" err="1" smtClean="0"/>
              <a:t>s</a:t>
            </a:r>
            <a:r>
              <a:rPr lang="nb-NO" dirty="0" smtClean="0"/>
              <a:t>=</a:t>
            </a:r>
            <a:r>
              <a:rPr lang="nb-NO" dirty="0" err="1" smtClean="0"/>
              <a:t>p</a:t>
            </a:r>
            <a:r>
              <a:rPr lang="nb-NO" baseline="-25000" dirty="0" err="1" smtClean="0"/>
              <a:t>max</a:t>
            </a:r>
            <a:endParaRPr lang="nb-NO" baseline="-25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5430693" y="2700332"/>
            <a:ext cx="522994" cy="557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20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Common</a:t>
            </a:r>
            <a:r>
              <a:rPr lang="nb-NO" dirty="0" smtClean="0"/>
              <a:t> control </a:t>
            </a:r>
            <a:r>
              <a:rPr lang="nb-NO" dirty="0" err="1" smtClean="0"/>
              <a:t>structure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dirty="0" err="1" smtClean="0"/>
              <a:t>Turbine</a:t>
            </a:r>
            <a:r>
              <a:rPr lang="nb-NO" dirty="0" smtClean="0"/>
              <a:t> </a:t>
            </a:r>
            <a:r>
              <a:rPr lang="nb-NO" dirty="0" err="1" smtClean="0"/>
              <a:t>leading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501" y="1772816"/>
            <a:ext cx="5348342" cy="4320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567" y="291707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TPM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optimal: </a:t>
            </a:r>
            <a:r>
              <a:rPr lang="nb-NO" dirty="0" err="1" smtClean="0"/>
              <a:t>Floating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412776"/>
            <a:ext cx="5549276" cy="4680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888" y="238527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Max. </a:t>
            </a:r>
            <a:r>
              <a:rPr lang="nb-NO" dirty="0" err="1" smtClean="0">
                <a:solidFill>
                  <a:srgbClr val="FF0000"/>
                </a:solidFill>
              </a:rPr>
              <a:t>open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4371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TPM</a:t>
            </a:r>
            <a:endParaRPr lang="nb-NO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1960" y="2348880"/>
            <a:ext cx="985425" cy="718840"/>
            <a:chOff x="4258386" y="1712978"/>
            <a:chExt cx="1209303" cy="922694"/>
          </a:xfrm>
        </p:grpSpPr>
        <p:sp>
          <p:nvSpPr>
            <p:cNvPr id="11" name="Oval 10"/>
            <p:cNvSpPr/>
            <p:nvPr/>
          </p:nvSpPr>
          <p:spPr bwMode="auto">
            <a:xfrm>
              <a:off x="4953103" y="1964032"/>
              <a:ext cx="432048" cy="42079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Date Placeholder 3"/>
            <p:cNvSpPr txBox="1">
              <a:spLocks/>
            </p:cNvSpPr>
            <p:nvPr/>
          </p:nvSpPr>
          <p:spPr bwMode="auto">
            <a:xfrm>
              <a:off x="4870562" y="1963075"/>
              <a:ext cx="597127" cy="47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n-NO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nn-NO" sz="1800" dirty="0"/>
                <a:t>S</a:t>
              </a:r>
              <a:r>
                <a:rPr lang="nn-NO" sz="1800" dirty="0" smtClean="0"/>
                <a:t>C</a:t>
              </a:r>
            </a:p>
            <a:p>
              <a:pPr>
                <a:defRPr/>
              </a:pPr>
              <a:r>
                <a:rPr lang="nn-NO" dirty="0" smtClean="0"/>
                <a:t> </a:t>
              </a:r>
            </a:p>
            <a:p>
              <a:pPr>
                <a:defRPr/>
              </a:pPr>
              <a:endParaRPr lang="nn-NO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5220072" y="2391923"/>
              <a:ext cx="1" cy="2437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788024" y="1712978"/>
              <a:ext cx="226700" cy="395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4258386" y="2116579"/>
              <a:ext cx="673654" cy="162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floating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51652"/>
            <a:ext cx="5751701" cy="46411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873624" cy="457200"/>
          </a:xfrm>
        </p:spPr>
        <p:txBody>
          <a:bodyPr/>
          <a:lstStyle/>
          <a:p>
            <a:pPr>
              <a:defRPr/>
            </a:pPr>
            <a:r>
              <a:rPr lang="nn-NO" sz="1800" dirty="0" smtClean="0">
                <a:solidFill>
                  <a:srgbClr val="FF0000"/>
                </a:solidFill>
              </a:rPr>
              <a:t>Alternative: </a:t>
            </a:r>
            <a:r>
              <a:rPr lang="nn-NO" sz="1800" dirty="0" err="1" smtClean="0">
                <a:solidFill>
                  <a:srgbClr val="FF0000"/>
                </a:solidFill>
              </a:rPr>
              <a:t>Valve</a:t>
            </a:r>
            <a:r>
              <a:rPr lang="nn-NO" sz="1800" dirty="0" smtClean="0">
                <a:solidFill>
                  <a:srgbClr val="FF0000"/>
                </a:solidFill>
              </a:rPr>
              <a:t> </a:t>
            </a:r>
            <a:r>
              <a:rPr lang="nn-NO" sz="1800" dirty="0" err="1" smtClean="0">
                <a:solidFill>
                  <a:srgbClr val="FF0000"/>
                </a:solidFill>
              </a:rPr>
              <a:t>position</a:t>
            </a:r>
            <a:r>
              <a:rPr lang="nn-NO" sz="1800" dirty="0" smtClean="0">
                <a:solidFill>
                  <a:srgbClr val="FF0000"/>
                </a:solidFill>
              </a:rPr>
              <a:t>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45091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TPM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408" y="293540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Initial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TPM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</a:t>
            </a:r>
            <a:r>
              <a:rPr lang="nb-NO" dirty="0" err="1" smtClean="0"/>
              <a:t>mproved</a:t>
            </a:r>
            <a:r>
              <a:rPr lang="nb-NO" dirty="0" smtClean="0"/>
              <a:t> </a:t>
            </a:r>
            <a:r>
              <a:rPr lang="nb-NO" dirty="0" err="1" smtClean="0"/>
              <a:t>Floating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w/ limits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3" y="1363439"/>
            <a:ext cx="5922432" cy="47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nn-NO" sz="1400">
              <a:latin typeface="+mn-lt"/>
            </a:endParaRPr>
          </a:p>
          <a:p>
            <a:pPr algn="r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>
              <a:defRPr/>
            </a:pPr>
            <a:endParaRPr lang="nn-NO" sz="1400">
              <a:latin typeface="+mn-lt"/>
            </a:endParaRPr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n-NO" sz="1400">
              <a:latin typeface="+mn-lt"/>
            </a:endParaRPr>
          </a:p>
          <a:p>
            <a:pPr>
              <a:defRPr/>
            </a:pPr>
            <a:endParaRPr lang="nn-NO" sz="1400">
              <a:latin typeface="+mn-lt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nb-NO" smtClean="0"/>
              <a:t>The ideal “self-optimizing” variable is the gradient, J</a:t>
            </a:r>
            <a:r>
              <a:rPr lang="en-US" altLang="nb-NO" baseline="-25000" smtClean="0"/>
              <a:t>u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752600"/>
            <a:ext cx="8496300" cy="1123950"/>
          </a:xfrm>
        </p:spPr>
        <p:txBody>
          <a:bodyPr/>
          <a:lstStyle/>
          <a:p>
            <a:endParaRPr lang="en-US" altLang="nb-NO" sz="700" smtClean="0"/>
          </a:p>
          <a:p>
            <a:pPr>
              <a:buFontTx/>
              <a:buNone/>
            </a:pPr>
            <a:r>
              <a:rPr lang="nb-NO" altLang="nb-NO" sz="2800" smtClean="0"/>
              <a:t>			c = </a:t>
            </a:r>
            <a:r>
              <a:rPr lang="nb-NO" altLang="nb-NO" sz="2800" smtClean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smtClean="0"/>
              <a:t> J/</a:t>
            </a:r>
            <a:r>
              <a:rPr lang="nb-NO" altLang="nb-NO" sz="2800" smtClean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smtClean="0"/>
              <a:t> u = J</a:t>
            </a:r>
            <a:r>
              <a:rPr lang="nb-NO" altLang="nb-NO" sz="2800" baseline="-25000" smtClean="0"/>
              <a:t>u</a:t>
            </a:r>
            <a:endParaRPr lang="nb-NO" altLang="nb-NO" sz="2800" smtClean="0"/>
          </a:p>
          <a:p>
            <a:pPr marL="762000" lvl="1" indent="-304800"/>
            <a:r>
              <a:rPr lang="nb-NO" altLang="nb-NO" sz="2000" smtClean="0"/>
              <a:t>Keep gradient at zero for all disturbances (</a:t>
            </a:r>
            <a:r>
              <a:rPr lang="nb-NO" altLang="nb-NO" sz="2000" smtClean="0">
                <a:solidFill>
                  <a:srgbClr val="FF3300"/>
                </a:solidFill>
              </a:rPr>
              <a:t>c = J</a:t>
            </a:r>
            <a:r>
              <a:rPr lang="nb-NO" altLang="nb-NO" sz="2000" baseline="-25000" smtClean="0">
                <a:solidFill>
                  <a:srgbClr val="FF3300"/>
                </a:solidFill>
              </a:rPr>
              <a:t>u</a:t>
            </a:r>
            <a:r>
              <a:rPr lang="nb-NO" altLang="nb-NO" sz="2000" smtClean="0">
                <a:solidFill>
                  <a:srgbClr val="FF3300"/>
                </a:solidFill>
              </a:rPr>
              <a:t>=0</a:t>
            </a:r>
            <a:r>
              <a:rPr lang="nb-NO" altLang="nb-NO" sz="2000" smtClean="0"/>
              <a:t>)</a:t>
            </a:r>
          </a:p>
          <a:p>
            <a:pPr marL="762000" lvl="1" indent="-304800"/>
            <a:endParaRPr lang="en-US" altLang="nb-NO" sz="1600" smtClean="0">
              <a:solidFill>
                <a:srgbClr val="0000FF"/>
              </a:solidFill>
            </a:endParaRPr>
          </a:p>
        </p:txBody>
      </p:sp>
      <p:sp>
        <p:nvSpPr>
          <p:cNvPr id="38920" name="Text Box 5"/>
          <p:cNvSpPr txBox="1">
            <a:spLocks noChangeArrowheads="1"/>
          </p:cNvSpPr>
          <p:nvPr/>
        </p:nvSpPr>
        <p:spPr bwMode="auto">
          <a:xfrm>
            <a:off x="663575" y="-7938"/>
            <a:ext cx="370205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Unconstrained degrees of freedom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grpSp>
        <p:nvGrpSpPr>
          <p:cNvPr id="11273" name="Group 7"/>
          <p:cNvGrpSpPr>
            <a:grpSpLocks/>
          </p:cNvGrpSpPr>
          <p:nvPr/>
        </p:nvGrpSpPr>
        <p:grpSpPr bwMode="auto">
          <a:xfrm>
            <a:off x="1547813" y="2852738"/>
            <a:ext cx="3444875" cy="2033587"/>
            <a:chOff x="3197225" y="4214813"/>
            <a:chExt cx="3445263" cy="2033587"/>
          </a:xfrm>
        </p:grpSpPr>
        <p:grpSp>
          <p:nvGrpSpPr>
            <p:cNvPr id="38931" name="Group 6"/>
            <p:cNvGrpSpPr>
              <a:grpSpLocks/>
            </p:cNvGrpSpPr>
            <p:nvPr/>
          </p:nvGrpSpPr>
          <p:grpSpPr bwMode="auto">
            <a:xfrm>
              <a:off x="3197225" y="4214813"/>
              <a:ext cx="3390900" cy="2033587"/>
              <a:chOff x="5500688" y="5002213"/>
              <a:chExt cx="2959100" cy="1797050"/>
            </a:xfrm>
          </p:grpSpPr>
          <p:grpSp>
            <p:nvGrpSpPr>
              <p:cNvPr id="38934" name="Group 3"/>
              <p:cNvGrpSpPr>
                <a:grpSpLocks/>
              </p:cNvGrpSpPr>
              <p:nvPr/>
            </p:nvGrpSpPr>
            <p:grpSpPr bwMode="auto">
              <a:xfrm>
                <a:off x="5500688" y="5002213"/>
                <a:ext cx="2959100" cy="1797050"/>
                <a:chOff x="5500688" y="5002213"/>
                <a:chExt cx="2959100" cy="1797050"/>
              </a:xfrm>
            </p:grpSpPr>
            <p:grpSp>
              <p:nvGrpSpPr>
                <p:cNvPr id="38936" name="Group 2"/>
                <p:cNvGrpSpPr>
                  <a:grpSpLocks/>
                </p:cNvGrpSpPr>
                <p:nvPr/>
              </p:nvGrpSpPr>
              <p:grpSpPr bwMode="auto">
                <a:xfrm>
                  <a:off x="5500688" y="5002213"/>
                  <a:ext cx="2959100" cy="1797050"/>
                  <a:chOff x="5500688" y="5002213"/>
                  <a:chExt cx="2959100" cy="1797050"/>
                </a:xfrm>
              </p:grpSpPr>
              <p:grpSp>
                <p:nvGrpSpPr>
                  <p:cNvPr id="38938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5500688" y="5002213"/>
                    <a:ext cx="2955925" cy="1797050"/>
                    <a:chOff x="5500688" y="5002213"/>
                    <a:chExt cx="2955925" cy="1797050"/>
                  </a:xfrm>
                </p:grpSpPr>
                <p:cxnSp>
                  <p:nvCxnSpPr>
                    <p:cNvPr id="38942" name="Straight Arrow Connector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15063" y="6572250"/>
                      <a:ext cx="1785937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8943" name="Straight Arrow Connector 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430044" y="5787232"/>
                      <a:ext cx="1571625" cy="1587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38944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43875" y="6429375"/>
                      <a:ext cx="312738" cy="3698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38945" name="Text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0688" y="5214938"/>
                      <a:ext cx="787400" cy="3698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cost J</a:t>
                      </a:r>
                    </a:p>
                  </p:txBody>
                </p:sp>
              </p:grpSp>
              <p:sp>
                <p:nvSpPr>
                  <p:cNvPr id="38939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6376988" y="5556250"/>
                    <a:ext cx="1552575" cy="730250"/>
                  </a:xfrm>
                  <a:custGeom>
                    <a:avLst/>
                    <a:gdLst>
                      <a:gd name="T0" fmla="*/ 0 w 1230923"/>
                      <a:gd name="T1" fmla="*/ 0 h 520153"/>
                      <a:gd name="T2" fmla="*/ 2147483646 w 1230923"/>
                      <a:gd name="T3" fmla="*/ 2147483646 h 520153"/>
                      <a:gd name="T4" fmla="*/ 2147483646 w 1230923"/>
                      <a:gd name="T5" fmla="*/ 2147483646 h 520153"/>
                      <a:gd name="T6" fmla="*/ 2147483646 w 1230923"/>
                      <a:gd name="T7" fmla="*/ 2147483646 h 520153"/>
                      <a:gd name="T8" fmla="*/ 2147483646 w 1230923"/>
                      <a:gd name="T9" fmla="*/ 2147483646 h 520153"/>
                      <a:gd name="T10" fmla="*/ 2147483646 w 1230923"/>
                      <a:gd name="T11" fmla="*/ 2147483646 h 520153"/>
                      <a:gd name="T12" fmla="*/ 2147483646 w 1230923"/>
                      <a:gd name="T13" fmla="*/ 2147483646 h 520153"/>
                      <a:gd name="T14" fmla="*/ 2147483646 w 1230923"/>
                      <a:gd name="T15" fmla="*/ 2147483646 h 520153"/>
                      <a:gd name="T16" fmla="*/ 2147483646 w 1230923"/>
                      <a:gd name="T17" fmla="*/ 2147483646 h 520153"/>
                      <a:gd name="T18" fmla="*/ 2147483646 w 1230923"/>
                      <a:gd name="T19" fmla="*/ 2147483646 h 520153"/>
                      <a:gd name="T20" fmla="*/ 2147483646 w 1230923"/>
                      <a:gd name="T21" fmla="*/ 2147483646 h 520153"/>
                      <a:gd name="T22" fmla="*/ 2147483646 w 1230923"/>
                      <a:gd name="T23" fmla="*/ 2147483646 h 520153"/>
                      <a:gd name="T24" fmla="*/ 2147483646 w 1230923"/>
                      <a:gd name="T25" fmla="*/ 2147483646 h 520153"/>
                      <a:gd name="T26" fmla="*/ 2147483646 w 1230923"/>
                      <a:gd name="T27" fmla="*/ 2147483646 h 520153"/>
                      <a:gd name="T28" fmla="*/ 2147483646 w 1230923"/>
                      <a:gd name="T29" fmla="*/ 2147483646 h 52015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30923"/>
                      <a:gd name="T46" fmla="*/ 0 h 520153"/>
                      <a:gd name="T47" fmla="*/ 1230923 w 1230923"/>
                      <a:gd name="T48" fmla="*/ 520153 h 52015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30923" h="520153">
                        <a:moveTo>
                          <a:pt x="0" y="0"/>
                        </a:moveTo>
                        <a:cubicBezTo>
                          <a:pt x="4141" y="33131"/>
                          <a:pt x="10113" y="130716"/>
                          <a:pt x="35169" y="164124"/>
                        </a:cubicBezTo>
                        <a:cubicBezTo>
                          <a:pt x="46892" y="179755"/>
                          <a:pt x="57472" y="196312"/>
                          <a:pt x="70338" y="211016"/>
                        </a:cubicBezTo>
                        <a:cubicBezTo>
                          <a:pt x="110978" y="257461"/>
                          <a:pt x="175886" y="308736"/>
                          <a:pt x="222738" y="339970"/>
                        </a:cubicBezTo>
                        <a:cubicBezTo>
                          <a:pt x="234461" y="347785"/>
                          <a:pt x="245675" y="356426"/>
                          <a:pt x="257908" y="363416"/>
                        </a:cubicBezTo>
                        <a:cubicBezTo>
                          <a:pt x="273081" y="372086"/>
                          <a:pt x="289815" y="377871"/>
                          <a:pt x="304800" y="386862"/>
                        </a:cubicBezTo>
                        <a:cubicBezTo>
                          <a:pt x="404495" y="446679"/>
                          <a:pt x="338680" y="424640"/>
                          <a:pt x="422031" y="445477"/>
                        </a:cubicBezTo>
                        <a:cubicBezTo>
                          <a:pt x="445477" y="457200"/>
                          <a:pt x="467734" y="471689"/>
                          <a:pt x="492369" y="480647"/>
                        </a:cubicBezTo>
                        <a:cubicBezTo>
                          <a:pt x="601007" y="520153"/>
                          <a:pt x="850837" y="460242"/>
                          <a:pt x="879231" y="457200"/>
                        </a:cubicBezTo>
                        <a:cubicBezTo>
                          <a:pt x="981263" y="413472"/>
                          <a:pt x="964312" y="430735"/>
                          <a:pt x="1055077" y="339970"/>
                        </a:cubicBezTo>
                        <a:cubicBezTo>
                          <a:pt x="1089648" y="305399"/>
                          <a:pt x="1107009" y="277409"/>
                          <a:pt x="1125415" y="234462"/>
                        </a:cubicBezTo>
                        <a:cubicBezTo>
                          <a:pt x="1130283" y="223104"/>
                          <a:pt x="1131137" y="210095"/>
                          <a:pt x="1137138" y="199293"/>
                        </a:cubicBezTo>
                        <a:cubicBezTo>
                          <a:pt x="1150823" y="174660"/>
                          <a:pt x="1165475" y="150161"/>
                          <a:pt x="1184031" y="128954"/>
                        </a:cubicBezTo>
                        <a:cubicBezTo>
                          <a:pt x="1193309" y="118351"/>
                          <a:pt x="1207929" y="113962"/>
                          <a:pt x="1219200" y="105508"/>
                        </a:cubicBezTo>
                        <a:cubicBezTo>
                          <a:pt x="1223621" y="102192"/>
                          <a:pt x="1227015" y="97693"/>
                          <a:pt x="1230923" y="93785"/>
                        </a:cubicBezTo>
                      </a:path>
                    </a:pathLst>
                  </a:cu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 bwMode="auto">
                  <a:xfrm>
                    <a:off x="6804445" y="6236721"/>
                    <a:ext cx="7925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4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2088" y="6092825"/>
                    <a:ext cx="647700" cy="369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J</a:t>
                    </a:r>
                    <a:r>
                      <a:rPr lang="en-GB" altLang="nb-NO" sz="1800" baseline="-250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=0</a:t>
                    </a:r>
                  </a:p>
                </p:txBody>
              </p:sp>
            </p:grpSp>
            <p:cxnSp>
              <p:nvCxnSpPr>
                <p:cNvPr id="38937" name="Straight Connector 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00788" y="5661025"/>
                  <a:ext cx="431800" cy="43180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8935" name="TextBox 20"/>
              <p:cNvSpPr txBox="1">
                <a:spLocks noChangeArrowheads="1"/>
              </p:cNvSpPr>
              <p:nvPr/>
            </p:nvSpPr>
            <p:spPr bwMode="auto">
              <a:xfrm>
                <a:off x="5946337" y="5805488"/>
                <a:ext cx="565426" cy="326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GB" altLang="nb-NO" sz="1800" baseline="-25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&lt;0</a:t>
                </a:r>
              </a:p>
            </p:txBody>
          </p:sp>
        </p:grpSp>
        <p:sp>
          <p:nvSpPr>
            <p:cNvPr id="38932" name="TextBox 20"/>
            <p:cNvSpPr txBox="1">
              <a:spLocks noChangeArrowheads="1"/>
            </p:cNvSpPr>
            <p:nvPr/>
          </p:nvSpPr>
          <p:spPr bwMode="auto">
            <a:xfrm>
              <a:off x="5994553" y="4967546"/>
              <a:ext cx="647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J</a:t>
              </a:r>
              <a:r>
                <a:rPr lang="en-GB" altLang="nb-NO" sz="1800" baseline="-25000">
                  <a:solidFill>
                    <a:srgbClr val="FF3300"/>
                  </a:solidFill>
                  <a:latin typeface="Arial" panose="020B0604020202020204" pitchFamily="34" charset="0"/>
                </a:rPr>
                <a:t>u</a:t>
              </a: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&lt;0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5651776" y="4967288"/>
              <a:ext cx="338175" cy="48101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778000" y="4224338"/>
            <a:ext cx="2613025" cy="1755775"/>
            <a:chOff x="1777331" y="4944459"/>
            <a:chExt cx="2613050" cy="1756379"/>
          </a:xfrm>
        </p:grpSpPr>
        <p:cxnSp>
          <p:nvCxnSpPr>
            <p:cNvPr id="38924" name="Straight Connector 9"/>
            <p:cNvCxnSpPr>
              <a:cxnSpLocks noChangeShapeType="1"/>
            </p:cNvCxnSpPr>
            <p:nvPr/>
          </p:nvCxnSpPr>
          <p:spPr bwMode="auto">
            <a:xfrm>
              <a:off x="3441401" y="4944459"/>
              <a:ext cx="0" cy="152777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25" name="TextBox 11"/>
            <p:cNvSpPr txBox="1">
              <a:spLocks noChangeArrowheads="1"/>
            </p:cNvSpPr>
            <p:nvPr/>
          </p:nvSpPr>
          <p:spPr bwMode="auto">
            <a:xfrm>
              <a:off x="3222053" y="5289594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u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>
                <a:latin typeface="Arial" panose="020B0604020202020204" pitchFamily="34" charset="0"/>
              </a:endParaRPr>
            </a:p>
          </p:txBody>
        </p:sp>
        <p:cxnSp>
          <p:nvCxnSpPr>
            <p:cNvPr id="38926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2411760" y="5534595"/>
              <a:ext cx="14553" cy="937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27" name="TextBox 15"/>
            <p:cNvSpPr txBox="1">
              <a:spLocks noChangeArrowheads="1"/>
            </p:cNvSpPr>
            <p:nvPr/>
          </p:nvSpPr>
          <p:spPr bwMode="auto">
            <a:xfrm>
              <a:off x="1777331" y="5853166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J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38928" name="Straight Connector 19"/>
            <p:cNvCxnSpPr>
              <a:cxnSpLocks noChangeShapeType="1"/>
            </p:cNvCxnSpPr>
            <p:nvPr/>
          </p:nvCxnSpPr>
          <p:spPr bwMode="auto">
            <a:xfrm>
              <a:off x="2339752" y="6037832"/>
              <a:ext cx="205062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29" name="TextBox 20"/>
            <p:cNvSpPr txBox="1">
              <a:spLocks noChangeArrowheads="1"/>
            </p:cNvSpPr>
            <p:nvPr/>
          </p:nvSpPr>
          <p:spPr bwMode="auto">
            <a:xfrm>
              <a:off x="2113407" y="58468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38930" name="Straight Connector 24"/>
            <p:cNvCxnSpPr>
              <a:cxnSpLocks noChangeShapeType="1"/>
            </p:cNvCxnSpPr>
            <p:nvPr/>
          </p:nvCxnSpPr>
          <p:spPr bwMode="auto">
            <a:xfrm flipV="1">
              <a:off x="2514600" y="5534595"/>
              <a:ext cx="1681750" cy="116624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11300" y="6211888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Problem: Usually no measurement of gradient</a:t>
            </a:r>
            <a:endParaRPr lang="en-US" altLang="nb-NO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mtClean="0"/>
              <a:t>Main objectives control system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73025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b="1" smtClean="0">
                <a:solidFill>
                  <a:srgbClr val="FF0000"/>
                </a:solidFill>
              </a:rPr>
              <a:t>Economics</a:t>
            </a:r>
            <a:r>
              <a:rPr lang="en-US" altLang="nb-NO" smtClean="0"/>
              <a:t>: Implementation of acceptable (near-optimal) operation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b="1" smtClean="0">
                <a:solidFill>
                  <a:srgbClr val="FF0000"/>
                </a:solidFill>
              </a:rPr>
              <a:t>Regulation: </a:t>
            </a:r>
            <a:r>
              <a:rPr lang="en-US" altLang="nb-NO" smtClean="0"/>
              <a:t>Stable operation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 smtClean="0"/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1116013" y="3141663"/>
            <a:ext cx="77724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9200" indent="-304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nb-NO"/>
              <a:t>ARE THESE OBJECTIVES CONFLICTING?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/>
          </a:p>
          <a:p>
            <a:pPr>
              <a:lnSpc>
                <a:spcPct val="90000"/>
              </a:lnSpc>
            </a:pPr>
            <a:r>
              <a:rPr lang="en-US" altLang="nb-NO">
                <a:solidFill>
                  <a:srgbClr val="FF0000"/>
                </a:solidFill>
              </a:rPr>
              <a:t>Usually NOT</a:t>
            </a:r>
            <a:r>
              <a:rPr lang="en-US" altLang="nb-NO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sz="1800"/>
              <a:t>Different time scales</a:t>
            </a:r>
          </a:p>
          <a:p>
            <a:pPr lvl="2">
              <a:lnSpc>
                <a:spcPct val="90000"/>
              </a:lnSpc>
            </a:pPr>
            <a:r>
              <a:rPr lang="en-US" altLang="nb-NO"/>
              <a:t>Stabilization fast time scale</a:t>
            </a:r>
          </a:p>
          <a:p>
            <a:pPr lvl="1">
              <a:lnSpc>
                <a:spcPct val="90000"/>
              </a:lnSpc>
            </a:pPr>
            <a:r>
              <a:rPr lang="en-US" altLang="nb-NO" sz="1800"/>
              <a:t>Stabilization doesn’t “use up” any degrees of freedom</a:t>
            </a:r>
          </a:p>
          <a:p>
            <a:pPr lvl="2">
              <a:lnSpc>
                <a:spcPct val="90000"/>
              </a:lnSpc>
            </a:pPr>
            <a:r>
              <a:rPr lang="en-US" altLang="nb-NO"/>
              <a:t>Reference value (setpoint) available for layer above (cascade control)</a:t>
            </a:r>
          </a:p>
          <a:p>
            <a:pPr lvl="2">
              <a:lnSpc>
                <a:spcPct val="90000"/>
              </a:lnSpc>
            </a:pPr>
            <a:r>
              <a:rPr lang="en-US" altLang="nb-NO"/>
              <a:t>But it “uses up” part of the time window (frequency range)</a:t>
            </a:r>
          </a:p>
          <a:p>
            <a:pPr lvl="1">
              <a:lnSpc>
                <a:spcPct val="90000"/>
              </a:lnSpc>
            </a:pPr>
            <a:endParaRPr lang="en-US" altLang="nb-N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41988" name="Picture 2" descr="cont_red_flow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95438"/>
            <a:ext cx="36734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084888" y="34940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62425"/>
            <a:ext cx="66008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952500" y="314325"/>
            <a:ext cx="70818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latin typeface="Arial" panose="020B0604020202020204" pitchFamily="34" charset="0"/>
              </a:rPr>
              <a:t>Ideal: c = J</a:t>
            </a:r>
            <a:r>
              <a:rPr lang="en-GB" altLang="nb-NO" sz="2400" baseline="-25000">
                <a:latin typeface="Arial" panose="020B0604020202020204" pitchFamily="34" charset="0"/>
              </a:rPr>
              <a:t>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latin typeface="Arial" panose="020B0604020202020204" pitchFamily="34" charset="0"/>
              </a:rPr>
              <a:t>In practise, use available measurements: c = H 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nb-NO" sz="2400">
                <a:solidFill>
                  <a:srgbClr val="FF0000"/>
                </a:solidFill>
                <a:latin typeface="Arial" panose="020B0604020202020204" pitchFamily="34" charset="0"/>
              </a:rPr>
              <a:t>Task: Select 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mtClean="0"/>
              <a:t>Example: CO2 refrigeration cycle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4150"/>
            <a:ext cx="53022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1979613" y="1628775"/>
            <a:ext cx="1512887" cy="266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3492500" y="1557338"/>
            <a:ext cx="2951163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663757" y="2455251"/>
            <a:ext cx="2486025" cy="23622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i="1"/>
              <a:t>J</a:t>
            </a:r>
            <a:r>
              <a:rPr lang="en-US" altLang="nb-NO" sz="1600"/>
              <a:t> = </a:t>
            </a:r>
            <a:r>
              <a:rPr lang="en-US" altLang="nb-NO" sz="1600" i="1"/>
              <a:t>W</a:t>
            </a:r>
            <a:r>
              <a:rPr lang="en-US" altLang="nb-NO" sz="1600" baseline="-25000"/>
              <a:t>s</a:t>
            </a:r>
            <a:r>
              <a:rPr lang="en-US" altLang="nb-NO" sz="1600"/>
              <a:t> (work supplied)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/>
              <a:t>DOF = </a:t>
            </a:r>
            <a:r>
              <a:rPr lang="en-US" altLang="nb-NO" sz="1600" i="1"/>
              <a:t>u </a:t>
            </a:r>
            <a:r>
              <a:rPr lang="en-US" altLang="nb-NO" sz="1600"/>
              <a:t>(valve opening, 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/>
              <a:t>Main disturbances: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1600"/>
              <a:t>   </a:t>
            </a:r>
            <a:r>
              <a:rPr lang="en-US" altLang="nb-NO" sz="1600" i="1"/>
              <a:t>d</a:t>
            </a:r>
            <a:r>
              <a:rPr lang="en-US" altLang="nb-NO" sz="1600" i="1" baseline="-25000"/>
              <a:t>1</a:t>
            </a:r>
            <a:r>
              <a:rPr lang="en-US" altLang="nb-NO" sz="1600"/>
              <a:t> = </a:t>
            </a:r>
            <a:r>
              <a:rPr lang="en-US" altLang="nb-NO" sz="1600" i="1"/>
              <a:t>T</a:t>
            </a:r>
            <a:r>
              <a:rPr lang="en-US" altLang="nb-NO" sz="1600" i="1" baseline="-25000"/>
              <a:t>H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1600" i="1"/>
              <a:t>   d</a:t>
            </a:r>
            <a:r>
              <a:rPr lang="en-US" altLang="nb-NO" sz="1600" i="1" baseline="-25000"/>
              <a:t>2</a:t>
            </a:r>
            <a:r>
              <a:rPr lang="en-US" altLang="nb-NO" sz="1600"/>
              <a:t> = </a:t>
            </a:r>
            <a:r>
              <a:rPr lang="en-US" altLang="nb-NO" sz="1600" i="1"/>
              <a:t>T</a:t>
            </a:r>
            <a:r>
              <a:rPr lang="en-US" altLang="nb-NO" sz="1600" i="1" baseline="-25000"/>
              <a:t>Cs </a:t>
            </a:r>
            <a:r>
              <a:rPr lang="en-US" altLang="nb-NO" sz="1600" i="1"/>
              <a:t>(setpoint)</a:t>
            </a:r>
            <a:endParaRPr lang="en-US" altLang="nb-NO" sz="1600" i="1" baseline="-25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1600" i="1"/>
              <a:t>   d</a:t>
            </a:r>
            <a:r>
              <a:rPr lang="en-US" altLang="nb-NO" sz="1600" i="1" baseline="-25000"/>
              <a:t>3</a:t>
            </a:r>
            <a:r>
              <a:rPr lang="en-US" altLang="nb-NO" sz="1600"/>
              <a:t> = </a:t>
            </a:r>
            <a:r>
              <a:rPr lang="en-US" altLang="nb-NO" sz="1600" i="1"/>
              <a:t>UA</a:t>
            </a:r>
            <a:r>
              <a:rPr lang="en-US" altLang="nb-NO" sz="1600" i="1" baseline="-25000"/>
              <a:t>loss</a:t>
            </a:r>
            <a:endParaRPr lang="en-US" altLang="nb-NO" sz="1600" i="1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nb-NO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</a:rPr>
              <a:t>What should we control?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51209" name="Line 7"/>
          <p:cNvSpPr>
            <a:spLocks noChangeShapeType="1"/>
          </p:cNvSpPr>
          <p:nvPr/>
        </p:nvSpPr>
        <p:spPr bwMode="auto">
          <a:xfrm>
            <a:off x="3132138" y="3573463"/>
            <a:ext cx="360362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6383338" y="285273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</a:t>
            </a:r>
            <a:r>
              <a:rPr lang="en-US" altLang="nb-NO" sz="1800" baseline="-250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1211" name="Rectangle 9"/>
          <p:cNvSpPr>
            <a:spLocks noChangeArrowheads="1"/>
          </p:cNvSpPr>
          <p:nvPr/>
        </p:nvSpPr>
        <p:spPr bwMode="auto">
          <a:xfrm>
            <a:off x="4643438" y="2420938"/>
            <a:ext cx="14446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1212" name="Rectangle 10"/>
          <p:cNvSpPr>
            <a:spLocks noChangeArrowheads="1"/>
          </p:cNvSpPr>
          <p:nvPr/>
        </p:nvSpPr>
        <p:spPr bwMode="auto">
          <a:xfrm>
            <a:off x="6156325" y="2420938"/>
            <a:ext cx="144463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76" y="6414360"/>
            <a:ext cx="811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J. B. Jensen and S. Skogestad, ``Optimal operation of simple refrigeration cycles. Part I: Degrees of freedom and optimality of sub-cooling'', Computers and Chemical Engineering, 31, 712-721 (2007).</a:t>
            </a:r>
          </a:p>
          <a:p>
            <a:r>
              <a:rPr lang="en-US" sz="700" dirty="0"/>
              <a:t>J. B. Jensen and S. Skogestad, ``Optimal operation of simple refrigeration cycles. Part II: Selection of controlled variables'', Computers and Chemical Engineering, 31, 1590-1601 (2007).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smtClean="0"/>
              <a:t>CO2 refrigeration cycle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nb-NO" dirty="0" smtClean="0"/>
              <a:t>Step 1. Step 1. Objective function. J = </a:t>
            </a:r>
            <a:r>
              <a:rPr lang="en-US" altLang="nb-NO" dirty="0" err="1" smtClean="0"/>
              <a:t>W</a:t>
            </a:r>
            <a:r>
              <a:rPr lang="en-US" altLang="nb-NO" baseline="-25000" dirty="0" err="1" smtClean="0"/>
              <a:t>s</a:t>
            </a:r>
            <a:r>
              <a:rPr lang="en-US" altLang="nb-NO" dirty="0" smtClean="0"/>
              <a:t> (compressor work)</a:t>
            </a:r>
          </a:p>
          <a:p>
            <a:pPr>
              <a:buFontTx/>
              <a:buNone/>
            </a:pPr>
            <a:r>
              <a:rPr lang="en-US" altLang="nb-NO" dirty="0" smtClean="0"/>
              <a:t>Step 2. Optimize operation for disturbances (d</a:t>
            </a:r>
            <a:r>
              <a:rPr lang="en-US" altLang="nb-NO" baseline="-25000" dirty="0" smtClean="0"/>
              <a:t>1</a:t>
            </a:r>
            <a:r>
              <a:rPr lang="en-US" altLang="nb-NO" dirty="0" smtClean="0"/>
              <a:t>=T</a:t>
            </a:r>
            <a:r>
              <a:rPr lang="en-US" altLang="nb-NO" baseline="-25000" dirty="0" smtClean="0"/>
              <a:t>C</a:t>
            </a:r>
            <a:r>
              <a:rPr lang="en-US" altLang="nb-NO" dirty="0" smtClean="0"/>
              <a:t>, d</a:t>
            </a:r>
            <a:r>
              <a:rPr lang="en-US" altLang="nb-NO" baseline="-25000" dirty="0" smtClean="0"/>
              <a:t>2</a:t>
            </a:r>
            <a:r>
              <a:rPr lang="en-US" altLang="nb-NO" dirty="0" smtClean="0"/>
              <a:t>=T</a:t>
            </a:r>
            <a:r>
              <a:rPr lang="en-US" altLang="nb-NO" baseline="-25000" dirty="0" smtClean="0"/>
              <a:t>H</a:t>
            </a:r>
            <a:r>
              <a:rPr lang="en-US" altLang="nb-NO" dirty="0" smtClean="0"/>
              <a:t>, d</a:t>
            </a:r>
            <a:r>
              <a:rPr lang="en-US" altLang="nb-NO" baseline="-25000" dirty="0" smtClean="0"/>
              <a:t>3</a:t>
            </a:r>
            <a:r>
              <a:rPr lang="en-US" altLang="nb-NO" dirty="0" smtClean="0"/>
              <a:t>=UA)</a:t>
            </a:r>
          </a:p>
          <a:p>
            <a:pPr lvl="2"/>
            <a:r>
              <a:rPr lang="en-US" altLang="nb-NO" dirty="0"/>
              <a:t>One (remaining) degree of freedom (u=z)</a:t>
            </a:r>
          </a:p>
          <a:p>
            <a:pPr lvl="2"/>
            <a:r>
              <a:rPr lang="en-US" altLang="nb-NO" dirty="0" smtClean="0"/>
              <a:t>Optimum always unconstrained</a:t>
            </a:r>
          </a:p>
          <a:p>
            <a:pPr>
              <a:buFontTx/>
              <a:buNone/>
            </a:pPr>
            <a:r>
              <a:rPr lang="en-US" altLang="nb-NO" dirty="0" smtClean="0"/>
              <a:t>Step 3. Implementation of optimal operation</a:t>
            </a:r>
          </a:p>
          <a:p>
            <a:pPr lvl="2"/>
            <a:r>
              <a:rPr lang="en-US" altLang="nb-NO" dirty="0" smtClean="0"/>
              <a:t>No good single measurements (all give large losses):</a:t>
            </a:r>
          </a:p>
          <a:p>
            <a:pPr lvl="3"/>
            <a:r>
              <a:rPr lang="en-US" altLang="nb-NO" dirty="0" err="1" smtClean="0"/>
              <a:t>p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, </a:t>
            </a:r>
            <a:r>
              <a:rPr lang="en-US" altLang="nb-NO" dirty="0" err="1" smtClean="0"/>
              <a:t>T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, z, …</a:t>
            </a:r>
          </a:p>
          <a:p>
            <a:pPr lvl="2"/>
            <a:r>
              <a:rPr lang="en-US" altLang="nb-NO" dirty="0" smtClean="0"/>
              <a:t>Try combining two measurements. “Exact local method”:</a:t>
            </a:r>
          </a:p>
          <a:p>
            <a:pPr lvl="3"/>
            <a:r>
              <a:rPr lang="en-US" altLang="nb-NO" dirty="0" smtClean="0"/>
              <a:t>c = h</a:t>
            </a:r>
            <a:r>
              <a:rPr lang="en-US" altLang="nb-NO" baseline="-25000" dirty="0" smtClean="0"/>
              <a:t>1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p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 + h</a:t>
            </a:r>
            <a:r>
              <a:rPr lang="en-US" altLang="nb-NO" baseline="-25000" dirty="0" smtClean="0"/>
              <a:t>2 </a:t>
            </a:r>
            <a:r>
              <a:rPr lang="en-US" altLang="nb-NO" dirty="0" err="1" smtClean="0"/>
              <a:t>T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 = </a:t>
            </a:r>
            <a:r>
              <a:rPr lang="en-US" altLang="nb-NO" dirty="0" err="1" smtClean="0"/>
              <a:t>p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 + k </a:t>
            </a:r>
            <a:r>
              <a:rPr lang="en-US" altLang="nb-NO" dirty="0" err="1" smtClean="0"/>
              <a:t>T</a:t>
            </a:r>
            <a:r>
              <a:rPr lang="en-US" altLang="nb-NO" baseline="-25000" dirty="0" err="1" smtClean="0"/>
              <a:t>h</a:t>
            </a:r>
            <a:r>
              <a:rPr lang="en-US" altLang="nb-NO" dirty="0" smtClean="0"/>
              <a:t>;   k = -8.53 bar/K</a:t>
            </a:r>
            <a:endParaRPr lang="en-US" altLang="nb-NO" baseline="-25000" dirty="0" smtClean="0"/>
          </a:p>
          <a:p>
            <a:pPr lvl="2"/>
            <a:r>
              <a:rPr lang="en-US" altLang="nb-NO" dirty="0" smtClean="0"/>
              <a:t>Nonlinear simulations with disturbances: OK! 		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34200" y="2852936"/>
            <a:ext cx="2087755" cy="1152128"/>
            <a:chOff x="1557157" y="4403725"/>
            <a:chExt cx="4463188" cy="2314373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u=z</a:t>
              </a:r>
              <a:endParaRPr lang="en-GB" altLang="nb-NO" sz="1400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J=W</a:t>
              </a:r>
              <a:endParaRPr lang="en-GB" altLang="nb-NO" sz="1800" i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14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8096250" cy="1143000"/>
          </a:xfrm>
        </p:spPr>
        <p:txBody>
          <a:bodyPr/>
          <a:lstStyle/>
          <a:p>
            <a:r>
              <a:rPr lang="en-US" altLang="nb-NO" sz="3200" smtClean="0"/>
              <a:t>Refrigeration cycle: Proposed control structure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41463"/>
            <a:ext cx="434181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Freeform 4"/>
          <p:cNvSpPr>
            <a:spLocks/>
          </p:cNvSpPr>
          <p:nvPr/>
        </p:nvSpPr>
        <p:spPr bwMode="auto">
          <a:xfrm>
            <a:off x="2057400" y="1119188"/>
            <a:ext cx="4102100" cy="2700337"/>
          </a:xfrm>
          <a:custGeom>
            <a:avLst/>
            <a:gdLst>
              <a:gd name="T0" fmla="*/ 2147483646 w 3155"/>
              <a:gd name="T1" fmla="*/ 2147483646 h 2226"/>
              <a:gd name="T2" fmla="*/ 2147483646 w 3155"/>
              <a:gd name="T3" fmla="*/ 2147483646 h 2226"/>
              <a:gd name="T4" fmla="*/ 2147483646 w 3155"/>
              <a:gd name="T5" fmla="*/ 2147483646 h 2226"/>
              <a:gd name="T6" fmla="*/ 2147483646 w 3155"/>
              <a:gd name="T7" fmla="*/ 2147483646 h 2226"/>
              <a:gd name="T8" fmla="*/ 2147483646 w 3155"/>
              <a:gd name="T9" fmla="*/ 2147483646 h 2226"/>
              <a:gd name="T10" fmla="*/ 2147483646 w 3155"/>
              <a:gd name="T11" fmla="*/ 2147483646 h 2226"/>
              <a:gd name="T12" fmla="*/ 0 w 3155"/>
              <a:gd name="T13" fmla="*/ 2147483646 h 2226"/>
              <a:gd name="T14" fmla="*/ 2147483646 w 3155"/>
              <a:gd name="T15" fmla="*/ 2147483646 h 2226"/>
              <a:gd name="T16" fmla="*/ 2147483646 w 3155"/>
              <a:gd name="T17" fmla="*/ 2147483646 h 2226"/>
              <a:gd name="T18" fmla="*/ 2147483646 w 3155"/>
              <a:gd name="T19" fmla="*/ 2147483646 h 2226"/>
              <a:gd name="T20" fmla="*/ 2147483646 w 3155"/>
              <a:gd name="T21" fmla="*/ 2147483646 h 2226"/>
              <a:gd name="T22" fmla="*/ 2147483646 w 3155"/>
              <a:gd name="T23" fmla="*/ 2147483646 h 2226"/>
              <a:gd name="T24" fmla="*/ 2147483646 w 3155"/>
              <a:gd name="T25" fmla="*/ 2147483646 h 2226"/>
              <a:gd name="T26" fmla="*/ 2147483646 w 3155"/>
              <a:gd name="T27" fmla="*/ 2147483646 h 2226"/>
              <a:gd name="T28" fmla="*/ 2147483646 w 3155"/>
              <a:gd name="T29" fmla="*/ 2147483646 h 2226"/>
              <a:gd name="T30" fmla="*/ 2147483646 w 3155"/>
              <a:gd name="T31" fmla="*/ 2147483646 h 2226"/>
              <a:gd name="T32" fmla="*/ 2147483646 w 3155"/>
              <a:gd name="T33" fmla="*/ 2147483646 h 2226"/>
              <a:gd name="T34" fmla="*/ 2147483646 w 3155"/>
              <a:gd name="T35" fmla="*/ 2147483646 h 2226"/>
              <a:gd name="T36" fmla="*/ 2147483646 w 3155"/>
              <a:gd name="T37" fmla="*/ 2147483646 h 2226"/>
              <a:gd name="T38" fmla="*/ 2147483646 w 3155"/>
              <a:gd name="T39" fmla="*/ 2147483646 h 2226"/>
              <a:gd name="T40" fmla="*/ 2147483646 w 3155"/>
              <a:gd name="T41" fmla="*/ 2147483646 h 2226"/>
              <a:gd name="T42" fmla="*/ 2147483646 w 3155"/>
              <a:gd name="T43" fmla="*/ 2147483646 h 2226"/>
              <a:gd name="T44" fmla="*/ 2147483646 w 3155"/>
              <a:gd name="T45" fmla="*/ 2147483646 h 2226"/>
              <a:gd name="T46" fmla="*/ 2147483646 w 3155"/>
              <a:gd name="T47" fmla="*/ 2147483646 h 2226"/>
              <a:gd name="T48" fmla="*/ 2147483646 w 3155"/>
              <a:gd name="T49" fmla="*/ 2147483646 h 2226"/>
              <a:gd name="T50" fmla="*/ 2147483646 w 3155"/>
              <a:gd name="T51" fmla="*/ 2147483646 h 2226"/>
              <a:gd name="T52" fmla="*/ 2147483646 w 3155"/>
              <a:gd name="T53" fmla="*/ 2147483646 h 2226"/>
              <a:gd name="T54" fmla="*/ 2147483646 w 3155"/>
              <a:gd name="T55" fmla="*/ 2147483646 h 2226"/>
              <a:gd name="T56" fmla="*/ 2147483646 w 3155"/>
              <a:gd name="T57" fmla="*/ 2147483646 h 2226"/>
              <a:gd name="T58" fmla="*/ 2147483646 w 3155"/>
              <a:gd name="T59" fmla="*/ 2147483646 h 2226"/>
              <a:gd name="T60" fmla="*/ 2147483646 w 3155"/>
              <a:gd name="T61" fmla="*/ 2147483646 h 2226"/>
              <a:gd name="T62" fmla="*/ 2147483646 w 3155"/>
              <a:gd name="T63" fmla="*/ 2147483646 h 2226"/>
              <a:gd name="T64" fmla="*/ 2147483646 w 3155"/>
              <a:gd name="T65" fmla="*/ 2147483646 h 2226"/>
              <a:gd name="T66" fmla="*/ 2147483646 w 3155"/>
              <a:gd name="T67" fmla="*/ 2147483646 h 2226"/>
              <a:gd name="T68" fmla="*/ 2147483646 w 3155"/>
              <a:gd name="T69" fmla="*/ 2147483646 h 2226"/>
              <a:gd name="T70" fmla="*/ 2147483646 w 3155"/>
              <a:gd name="T71" fmla="*/ 2147483646 h 2226"/>
              <a:gd name="T72" fmla="*/ 2147483646 w 3155"/>
              <a:gd name="T73" fmla="*/ 2147483646 h 2226"/>
              <a:gd name="T74" fmla="*/ 2147483646 w 3155"/>
              <a:gd name="T75" fmla="*/ 2147483646 h 2226"/>
              <a:gd name="T76" fmla="*/ 2147483646 w 3155"/>
              <a:gd name="T77" fmla="*/ 2147483646 h 2226"/>
              <a:gd name="T78" fmla="*/ 2147483646 w 3155"/>
              <a:gd name="T79" fmla="*/ 2147483646 h 2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155" h="2226">
                <a:moveTo>
                  <a:pt x="648" y="489"/>
                </a:moveTo>
                <a:cubicBezTo>
                  <a:pt x="576" y="497"/>
                  <a:pt x="502" y="494"/>
                  <a:pt x="432" y="513"/>
                </a:cubicBezTo>
                <a:cubicBezTo>
                  <a:pt x="414" y="518"/>
                  <a:pt x="374" y="589"/>
                  <a:pt x="360" y="603"/>
                </a:cubicBezTo>
                <a:cubicBezTo>
                  <a:pt x="318" y="645"/>
                  <a:pt x="242" y="696"/>
                  <a:pt x="210" y="747"/>
                </a:cubicBezTo>
                <a:cubicBezTo>
                  <a:pt x="183" y="791"/>
                  <a:pt x="159" y="879"/>
                  <a:pt x="114" y="909"/>
                </a:cubicBezTo>
                <a:cubicBezTo>
                  <a:pt x="88" y="970"/>
                  <a:pt x="81" y="1034"/>
                  <a:pt x="54" y="1095"/>
                </a:cubicBezTo>
                <a:cubicBezTo>
                  <a:pt x="41" y="1174"/>
                  <a:pt x="13" y="1250"/>
                  <a:pt x="0" y="1329"/>
                </a:cubicBezTo>
                <a:cubicBezTo>
                  <a:pt x="4" y="1493"/>
                  <a:pt x="4" y="1657"/>
                  <a:pt x="12" y="1821"/>
                </a:cubicBezTo>
                <a:cubicBezTo>
                  <a:pt x="14" y="1858"/>
                  <a:pt x="46" y="1893"/>
                  <a:pt x="78" y="1899"/>
                </a:cubicBezTo>
                <a:cubicBezTo>
                  <a:pt x="103" y="1937"/>
                  <a:pt x="216" y="2013"/>
                  <a:pt x="264" y="2025"/>
                </a:cubicBezTo>
                <a:cubicBezTo>
                  <a:pt x="315" y="2056"/>
                  <a:pt x="370" y="2039"/>
                  <a:pt x="426" y="2055"/>
                </a:cubicBezTo>
                <a:cubicBezTo>
                  <a:pt x="480" y="2071"/>
                  <a:pt x="524" y="2113"/>
                  <a:pt x="576" y="2133"/>
                </a:cubicBezTo>
                <a:cubicBezTo>
                  <a:pt x="602" y="2143"/>
                  <a:pt x="622" y="2144"/>
                  <a:pt x="648" y="2157"/>
                </a:cubicBezTo>
                <a:cubicBezTo>
                  <a:pt x="1139" y="2130"/>
                  <a:pt x="893" y="2226"/>
                  <a:pt x="990" y="2115"/>
                </a:cubicBezTo>
                <a:cubicBezTo>
                  <a:pt x="1010" y="2092"/>
                  <a:pt x="1010" y="2094"/>
                  <a:pt x="1032" y="2079"/>
                </a:cubicBezTo>
                <a:cubicBezTo>
                  <a:pt x="1045" y="2060"/>
                  <a:pt x="1052" y="2040"/>
                  <a:pt x="1062" y="2019"/>
                </a:cubicBezTo>
                <a:cubicBezTo>
                  <a:pt x="1084" y="1908"/>
                  <a:pt x="1080" y="1785"/>
                  <a:pt x="1116" y="1677"/>
                </a:cubicBezTo>
                <a:cubicBezTo>
                  <a:pt x="1120" y="1634"/>
                  <a:pt x="1120" y="1592"/>
                  <a:pt x="1134" y="1551"/>
                </a:cubicBezTo>
                <a:cubicBezTo>
                  <a:pt x="1138" y="1436"/>
                  <a:pt x="1132" y="1344"/>
                  <a:pt x="1182" y="1245"/>
                </a:cubicBezTo>
                <a:cubicBezTo>
                  <a:pt x="1188" y="1216"/>
                  <a:pt x="1199" y="1187"/>
                  <a:pt x="1212" y="1161"/>
                </a:cubicBezTo>
                <a:cubicBezTo>
                  <a:pt x="1220" y="1146"/>
                  <a:pt x="1234" y="1134"/>
                  <a:pt x="1242" y="1119"/>
                </a:cubicBezTo>
                <a:cubicBezTo>
                  <a:pt x="1264" y="1075"/>
                  <a:pt x="1277" y="1051"/>
                  <a:pt x="1326" y="1035"/>
                </a:cubicBezTo>
                <a:cubicBezTo>
                  <a:pt x="1420" y="1038"/>
                  <a:pt x="1516" y="1030"/>
                  <a:pt x="1608" y="1047"/>
                </a:cubicBezTo>
                <a:cubicBezTo>
                  <a:pt x="1670" y="1059"/>
                  <a:pt x="1623" y="1054"/>
                  <a:pt x="1662" y="1071"/>
                </a:cubicBezTo>
                <a:cubicBezTo>
                  <a:pt x="1712" y="1093"/>
                  <a:pt x="1765" y="1097"/>
                  <a:pt x="1812" y="1125"/>
                </a:cubicBezTo>
                <a:cubicBezTo>
                  <a:pt x="1918" y="1121"/>
                  <a:pt x="2026" y="1133"/>
                  <a:pt x="2130" y="1113"/>
                </a:cubicBezTo>
                <a:cubicBezTo>
                  <a:pt x="2168" y="1106"/>
                  <a:pt x="2194" y="1069"/>
                  <a:pt x="2226" y="1047"/>
                </a:cubicBezTo>
                <a:cubicBezTo>
                  <a:pt x="2244" y="1034"/>
                  <a:pt x="2267" y="1029"/>
                  <a:pt x="2286" y="1017"/>
                </a:cubicBezTo>
                <a:cubicBezTo>
                  <a:pt x="2345" y="981"/>
                  <a:pt x="2399" y="931"/>
                  <a:pt x="2460" y="897"/>
                </a:cubicBezTo>
                <a:cubicBezTo>
                  <a:pt x="2484" y="884"/>
                  <a:pt x="2509" y="876"/>
                  <a:pt x="2532" y="861"/>
                </a:cubicBezTo>
                <a:cubicBezTo>
                  <a:pt x="2586" y="863"/>
                  <a:pt x="2640" y="862"/>
                  <a:pt x="2694" y="867"/>
                </a:cubicBezTo>
                <a:cubicBezTo>
                  <a:pt x="2725" y="870"/>
                  <a:pt x="2775" y="895"/>
                  <a:pt x="2808" y="903"/>
                </a:cubicBezTo>
                <a:cubicBezTo>
                  <a:pt x="2840" y="924"/>
                  <a:pt x="2884" y="934"/>
                  <a:pt x="2922" y="939"/>
                </a:cubicBezTo>
                <a:cubicBezTo>
                  <a:pt x="3112" y="926"/>
                  <a:pt x="3064" y="968"/>
                  <a:pt x="3126" y="885"/>
                </a:cubicBezTo>
                <a:cubicBezTo>
                  <a:pt x="3143" y="799"/>
                  <a:pt x="3155" y="696"/>
                  <a:pt x="3078" y="645"/>
                </a:cubicBezTo>
                <a:cubicBezTo>
                  <a:pt x="3047" y="594"/>
                  <a:pt x="3077" y="632"/>
                  <a:pt x="3030" y="597"/>
                </a:cubicBezTo>
                <a:cubicBezTo>
                  <a:pt x="3018" y="588"/>
                  <a:pt x="3014" y="569"/>
                  <a:pt x="3000" y="561"/>
                </a:cubicBezTo>
                <a:cubicBezTo>
                  <a:pt x="2991" y="556"/>
                  <a:pt x="2980" y="557"/>
                  <a:pt x="2970" y="555"/>
                </a:cubicBezTo>
                <a:cubicBezTo>
                  <a:pt x="2916" y="501"/>
                  <a:pt x="2795" y="489"/>
                  <a:pt x="2724" y="477"/>
                </a:cubicBezTo>
                <a:cubicBezTo>
                  <a:pt x="2032" y="479"/>
                  <a:pt x="1137" y="0"/>
                  <a:pt x="648" y="489"/>
                </a:cubicBez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1473200" y="5799138"/>
            <a:ext cx="52689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CV1= Room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CV2= “temperature-corrected high CO2 pressure”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44450"/>
            <a:ext cx="7772400" cy="1143000"/>
          </a:xfrm>
        </p:spPr>
        <p:txBody>
          <a:bodyPr/>
          <a:lstStyle/>
          <a:p>
            <a:r>
              <a:rPr lang="nb-NO" altLang="nb-NO" sz="3200" smtClean="0"/>
              <a:t>Conclusion:</a:t>
            </a:r>
            <a:br>
              <a:rPr lang="nb-NO" altLang="nb-NO" sz="3200" smtClean="0"/>
            </a:br>
            <a:r>
              <a:rPr lang="nb-NO" altLang="nb-NO" sz="3200" smtClean="0"/>
              <a:t>S</a:t>
            </a:r>
            <a:r>
              <a:rPr lang="en-US" altLang="nb-NO" sz="3200" smtClean="0"/>
              <a:t>ystematic procedure for plantwide control</a:t>
            </a:r>
            <a:endParaRPr lang="nb-NO" altLang="nb-NO" sz="32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6696075" cy="467995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altLang="nb-NO" sz="1600" b="1" smtClean="0"/>
              <a:t>Start “top-down” with economics:</a:t>
            </a:r>
            <a:r>
              <a:rPr lang="en-US" altLang="nb-NO" sz="160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nb-NO" altLang="nb-NO" sz="1400" smtClean="0">
                <a:solidFill>
                  <a:srgbClr val="FF0000"/>
                </a:solidFill>
              </a:rPr>
              <a:t>Step 1</a:t>
            </a:r>
            <a:r>
              <a:rPr lang="nb-NO" altLang="nb-NO" sz="1400" smtClean="0"/>
              <a:t>: </a:t>
            </a:r>
            <a:r>
              <a:rPr lang="en-US" altLang="nb-NO" sz="1400" smtClean="0"/>
              <a:t>Define operational objectives and i</a:t>
            </a:r>
            <a:r>
              <a:rPr lang="nb-NO" altLang="nb-NO" sz="1400" smtClean="0"/>
              <a:t>dentify degrees of freeedom</a:t>
            </a:r>
            <a:endParaRPr lang="en-US" altLang="nb-NO" sz="1400" smtClean="0"/>
          </a:p>
          <a:p>
            <a:pPr marL="800100" lvl="1" indent="-342900">
              <a:lnSpc>
                <a:spcPct val="80000"/>
              </a:lnSpc>
            </a:pPr>
            <a:r>
              <a:rPr lang="en-US" altLang="nb-NO" sz="1400" smtClean="0">
                <a:solidFill>
                  <a:srgbClr val="FF0000"/>
                </a:solidFill>
              </a:rPr>
              <a:t>Step 2:</a:t>
            </a:r>
            <a:r>
              <a:rPr lang="en-US" altLang="nb-NO" sz="1400" smtClean="0"/>
              <a:t> Optimize steady-state operation.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400" smtClean="0">
                <a:solidFill>
                  <a:srgbClr val="FF0000"/>
                </a:solidFill>
              </a:rPr>
              <a:t>Step 3A</a:t>
            </a:r>
            <a:r>
              <a:rPr lang="en-US" altLang="nb-NO" sz="1400" smtClean="0"/>
              <a:t>: Identify active constraints = primary CVs </a:t>
            </a:r>
            <a:r>
              <a:rPr lang="en-US" altLang="nb-NO" sz="1400" smtClean="0">
                <a:solidFill>
                  <a:srgbClr val="FF0000"/>
                </a:solidFill>
              </a:rPr>
              <a:t>c</a:t>
            </a:r>
            <a:r>
              <a:rPr lang="en-US" altLang="nb-NO" sz="1400" smtClean="0"/>
              <a:t>.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400" smtClean="0">
                <a:solidFill>
                  <a:srgbClr val="FF0000"/>
                </a:solidFill>
              </a:rPr>
              <a:t>Step 3B</a:t>
            </a:r>
            <a:r>
              <a:rPr lang="en-US" altLang="nb-NO" sz="1400" smtClean="0"/>
              <a:t>: Remaining unconstrained DOFs: Self-optimizing CVs </a:t>
            </a:r>
            <a:r>
              <a:rPr lang="en-US" altLang="nb-NO" sz="1400" smtClean="0">
                <a:solidFill>
                  <a:srgbClr val="FF0000"/>
                </a:solidFill>
              </a:rPr>
              <a:t>c</a:t>
            </a:r>
            <a:r>
              <a:rPr lang="en-US" altLang="nb-NO" sz="1400" smtClean="0"/>
              <a:t>.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400" smtClean="0">
                <a:solidFill>
                  <a:srgbClr val="FF0000"/>
                </a:solidFill>
              </a:rPr>
              <a:t>Step 4</a:t>
            </a:r>
            <a:r>
              <a:rPr lang="en-US" altLang="nb-NO" sz="1400" smtClean="0"/>
              <a:t>: Where to set the throughput (often best: at bottleneck)</a:t>
            </a:r>
          </a:p>
          <a:p>
            <a:pPr marL="800100" lvl="1" indent="-342900">
              <a:lnSpc>
                <a:spcPct val="80000"/>
              </a:lnSpc>
            </a:pPr>
            <a:endParaRPr lang="en-US" altLang="nb-NO" sz="1400" smtClean="0"/>
          </a:p>
          <a:p>
            <a:pPr marL="381000" indent="-381000">
              <a:lnSpc>
                <a:spcPct val="80000"/>
              </a:lnSpc>
            </a:pPr>
            <a:r>
              <a:rPr lang="en-US" altLang="nb-NO" sz="1600" b="1" smtClean="0"/>
              <a:t>Regulatory control I: Move mass through the plant: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>
                <a:solidFill>
                  <a:srgbClr val="FF0000"/>
                </a:solidFill>
              </a:rPr>
              <a:t>Step 5A:</a:t>
            </a:r>
            <a:r>
              <a:rPr lang="en-US" altLang="nb-NO" sz="1200" smtClean="0"/>
              <a:t> Propose “local-consistent” inventory (level) control structure. </a:t>
            </a:r>
          </a:p>
          <a:p>
            <a:pPr marL="381000" indent="-381000">
              <a:lnSpc>
                <a:spcPct val="80000"/>
              </a:lnSpc>
            </a:pPr>
            <a:r>
              <a:rPr lang="en-US" altLang="nb-NO" sz="1600" b="1" smtClean="0"/>
              <a:t>Regulatory control II: “Bottom-up” stabilization of the plant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>
                <a:solidFill>
                  <a:srgbClr val="FF0000"/>
                </a:solidFill>
              </a:rPr>
              <a:t>Step 5B:</a:t>
            </a:r>
            <a:r>
              <a:rPr lang="en-US" altLang="nb-NO" sz="1200" smtClean="0"/>
              <a:t> Control variables to stop “drift” (sensitive temperatures, pressures, ....) </a:t>
            </a:r>
          </a:p>
          <a:p>
            <a:pPr marL="1638300" lvl="3" indent="-304800">
              <a:lnSpc>
                <a:spcPct val="80000"/>
              </a:lnSpc>
            </a:pPr>
            <a:r>
              <a:rPr lang="en-US" altLang="nb-NO" sz="1200" smtClean="0"/>
              <a:t>Pair variables to avoid interaction and saturation</a:t>
            </a:r>
          </a:p>
          <a:p>
            <a:pPr marL="381000" indent="-381000">
              <a:lnSpc>
                <a:spcPct val="80000"/>
              </a:lnSpc>
            </a:pPr>
            <a:r>
              <a:rPr lang="en-US" altLang="nb-NO" sz="1600" b="1" smtClean="0"/>
              <a:t>Finally: Make link between “top-down” and “bottom up”. </a:t>
            </a:r>
          </a:p>
          <a:p>
            <a:pPr marL="800100" lvl="1" indent="-342900">
              <a:lnSpc>
                <a:spcPct val="80000"/>
              </a:lnSpc>
              <a:buFontTx/>
              <a:buChar char="•"/>
            </a:pPr>
            <a:r>
              <a:rPr lang="en-US" altLang="nb-NO" sz="1400" smtClean="0">
                <a:solidFill>
                  <a:srgbClr val="FF0000"/>
                </a:solidFill>
              </a:rPr>
              <a:t>Step 6</a:t>
            </a:r>
            <a:r>
              <a:rPr lang="en-US" altLang="nb-NO" sz="1400" smtClean="0"/>
              <a:t>: “Advanced/supervisory control” system (MPC):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/>
              <a:t>CVs: Active constraints and self-optimizing economic variables +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/>
              <a:t>		look after variables in layer below (e.g., avoid saturation)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/>
              <a:t>MVs: Setpoints to regulatory control layer.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200" smtClean="0"/>
              <a:t>Coordinates within units and possibly between units</a:t>
            </a:r>
          </a:p>
          <a:p>
            <a:pPr marL="1219200" lvl="2" indent="-304800">
              <a:lnSpc>
                <a:spcPct val="80000"/>
              </a:lnSpc>
            </a:pPr>
            <a:endParaRPr lang="en-US" altLang="nb-NO" sz="1200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nb-NO" altLang="nb-NO" sz="1600" smtClean="0"/>
          </a:p>
        </p:txBody>
      </p:sp>
      <p:pic>
        <p:nvPicPr>
          <p:cNvPr id="1105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624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0599" name="Text Box 5"/>
          <p:cNvSpPr txBox="1">
            <a:spLocks noChangeArrowheads="1"/>
          </p:cNvSpPr>
          <p:nvPr/>
        </p:nvSpPr>
        <p:spPr bwMode="auto">
          <a:xfrm>
            <a:off x="8008938" y="285115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0600" name="Text Box 9"/>
          <p:cNvSpPr txBox="1">
            <a:spLocks noChangeArrowheads="1"/>
          </p:cNvSpPr>
          <p:nvPr/>
        </p:nvSpPr>
        <p:spPr bwMode="auto">
          <a:xfrm>
            <a:off x="2124075" y="5969000"/>
            <a:ext cx="514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http://www.nt.ntnu.no/users/skoge/plantwide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0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0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0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0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0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0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89" y="426862"/>
            <a:ext cx="7772400" cy="5832177"/>
          </a:xfrm>
        </p:spPr>
        <p:txBody>
          <a:bodyPr/>
          <a:lstStyle/>
          <a:p>
            <a:pPr marL="0" indent="0">
              <a:buNone/>
            </a:pPr>
            <a:r>
              <a:rPr lang="nb-NO" sz="800" dirty="0"/>
              <a:t>Har lagt ved både regulering for luft/røykgass og oppdatert vann/damp. Si fra hvis du mener noe burde endres eller legges til i tegningene.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Kan være verdt å nevne at reguleringsstrukturen for sekundærluft er kraftig forenklet i oversikten som er vedlagt. Det er egentlig egne </a:t>
            </a:r>
            <a:r>
              <a:rPr lang="nb-NO" sz="800" dirty="0" err="1"/>
              <a:t>flow</a:t>
            </a:r>
            <a:r>
              <a:rPr lang="nb-NO" sz="800" dirty="0"/>
              <a:t>-kontrollere på hver av de fire innløpene til sekundærluften. Det er i disse </a:t>
            </a:r>
            <a:r>
              <a:rPr lang="nb-NO" sz="800" dirty="0" err="1"/>
              <a:t>flow-kontrollerene</a:t>
            </a:r>
            <a:r>
              <a:rPr lang="nb-NO" sz="800" dirty="0"/>
              <a:t> mengden sekundærluft blir satt. Sekundærluftviften brukes bare til å opprettholde trykket i </a:t>
            </a:r>
            <a:r>
              <a:rPr lang="nb-NO" sz="800" dirty="0" err="1"/>
              <a:t>sek.luften</a:t>
            </a:r>
            <a:r>
              <a:rPr lang="nb-NO" sz="800" dirty="0"/>
              <a:t> rett før de fire </a:t>
            </a:r>
            <a:r>
              <a:rPr lang="nb-NO" sz="800" dirty="0" err="1"/>
              <a:t>flow-kontrollerene</a:t>
            </a:r>
            <a:r>
              <a:rPr lang="nb-NO" sz="800" dirty="0"/>
              <a:t>. Jeg droppet å ta det med fordi tegningen fort blir uoversiktlig.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b="1" dirty="0"/>
              <a:t>Måten operatørene kjører kjelen på under normal operasjon kan oppsummeres i to punkter:</a:t>
            </a:r>
            <a:endParaRPr lang="nb-NO" sz="800" dirty="0"/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-Operatøren velger hvor mye damp som skal produseres [kg/s]. Dette blir omgjort til et signal som angir mengden </a:t>
            </a:r>
            <a:r>
              <a:rPr lang="nb-NO" sz="800" dirty="0" err="1"/>
              <a:t>fuel</a:t>
            </a:r>
            <a:r>
              <a:rPr lang="nb-NO" sz="800" dirty="0"/>
              <a:t> som tilsettes.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-Operatøren endrer på air/</a:t>
            </a:r>
            <a:r>
              <a:rPr lang="nb-NO" sz="800" dirty="0" err="1"/>
              <a:t>fuel</a:t>
            </a:r>
            <a:r>
              <a:rPr lang="nb-NO" sz="800" dirty="0"/>
              <a:t>-ratio sånn at CO og NOx holder seg under gitte grenser (CO &lt; 75 mg/Nm3  og NOx &lt; 360 mg/Nm3). Ved for høy CO økes air/</a:t>
            </a:r>
            <a:r>
              <a:rPr lang="nb-NO" sz="800" dirty="0" err="1"/>
              <a:t>fuel</a:t>
            </a:r>
            <a:r>
              <a:rPr lang="nb-NO" sz="800" dirty="0"/>
              <a:t>-ratio, og ved for høy NOx senkes air/</a:t>
            </a:r>
            <a:r>
              <a:rPr lang="nb-NO" sz="800" dirty="0" err="1"/>
              <a:t>fuel</a:t>
            </a:r>
            <a:r>
              <a:rPr lang="nb-NO" sz="800" dirty="0"/>
              <a:t> ratio. De kan også endre </a:t>
            </a:r>
            <a:r>
              <a:rPr lang="nb-NO" sz="800" dirty="0" err="1"/>
              <a:t>setpunktet</a:t>
            </a:r>
            <a:r>
              <a:rPr lang="nb-NO" sz="800" dirty="0"/>
              <a:t> til O2-regulatoren. Denne regulatoren fungerer som en korreksjon til mengden </a:t>
            </a:r>
            <a:r>
              <a:rPr lang="nb-NO" sz="800" dirty="0" err="1"/>
              <a:t>sek.luft</a:t>
            </a:r>
            <a:r>
              <a:rPr lang="nb-NO" sz="800" dirty="0"/>
              <a:t>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b="1" dirty="0"/>
              <a:t>Active </a:t>
            </a:r>
            <a:r>
              <a:rPr lang="nb-NO" sz="800" b="1" dirty="0" err="1"/>
              <a:t>constraints</a:t>
            </a:r>
            <a:r>
              <a:rPr lang="nb-NO" sz="800" b="1" dirty="0"/>
              <a:t> :</a:t>
            </a:r>
            <a:endParaRPr lang="nb-NO" sz="800" dirty="0"/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-Trykk i kjelen er satt til -1 </a:t>
            </a:r>
            <a:r>
              <a:rPr lang="nb-NO" sz="800" dirty="0" err="1"/>
              <a:t>mbarg</a:t>
            </a:r>
            <a:r>
              <a:rPr lang="nb-NO" sz="800" dirty="0"/>
              <a:t> og reguleres med røykgassviften. Røykgassviften er en begrensende faktor ved høy last pga. lekkasjer.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-Temperatur i bed holdes under 850 grader celsius ved å tilføre kald røykgass via resirkulasjonsviften. For høy temperatur kan føre til sintring.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b="1" dirty="0"/>
              <a:t>Burde være </a:t>
            </a:r>
            <a:r>
              <a:rPr lang="nb-NO" sz="800" b="1" dirty="0" err="1"/>
              <a:t>active</a:t>
            </a:r>
            <a:r>
              <a:rPr lang="nb-NO" sz="800" b="1" dirty="0"/>
              <a:t> </a:t>
            </a:r>
            <a:r>
              <a:rPr lang="nb-NO" sz="800" b="1" dirty="0" err="1"/>
              <a:t>constraints</a:t>
            </a:r>
            <a:r>
              <a:rPr lang="nb-NO" sz="800" b="1" dirty="0"/>
              <a:t> (normal operasjon, ikke oljefyring):</a:t>
            </a:r>
            <a:endParaRPr lang="nb-NO" sz="800" dirty="0"/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-Shunt pumpe for </a:t>
            </a:r>
            <a:r>
              <a:rPr lang="nb-NO" sz="800" dirty="0" err="1"/>
              <a:t>matevann</a:t>
            </a:r>
            <a:r>
              <a:rPr lang="nb-NO" sz="800" dirty="0"/>
              <a:t> burde stå stille for å få mest mulig varmeveksling i </a:t>
            </a:r>
            <a:r>
              <a:rPr lang="nb-NO" sz="800" dirty="0" err="1"/>
              <a:t>ekonomiseren</a:t>
            </a:r>
            <a:r>
              <a:rPr lang="nb-NO" sz="800" dirty="0"/>
              <a:t>. Denne går </a:t>
            </a:r>
            <a:r>
              <a:rPr lang="nb-NO" sz="800" dirty="0" err="1"/>
              <a:t>istedet</a:t>
            </a:r>
            <a:r>
              <a:rPr lang="nb-NO" sz="800" dirty="0"/>
              <a:t> på maks hele tiden.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</a:t>
            </a:r>
            <a:r>
              <a:rPr lang="nb-NO" sz="800" dirty="0" err="1"/>
              <a:t>Røykgassetemperaturen</a:t>
            </a:r>
            <a:r>
              <a:rPr lang="nb-NO" sz="800" dirty="0"/>
              <a:t> etter luftforvarmeren ligger som regel over 150 grader. Denne burde være mye lavere for å utnytte energien best mulig. I driftsinstruksjonen er nedre temperatur satt til 130 grader. Det er ingen måte å redusere røykgasstemperaturen ytterligere bortsett fra å stoppe shunt pumpen for </a:t>
            </a:r>
            <a:r>
              <a:rPr lang="nb-NO" sz="800" dirty="0" err="1"/>
              <a:t>matevann</a:t>
            </a:r>
            <a:r>
              <a:rPr lang="nb-NO" sz="800" dirty="0"/>
              <a:t>.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-Mengden luft burde være minst mulig for å unngå å varme opp overflødig luft. Ved lave luftmengder går CO-</a:t>
            </a:r>
            <a:r>
              <a:rPr lang="nb-NO" sz="800" dirty="0" err="1"/>
              <a:t>konstentrasjonen</a:t>
            </a:r>
            <a:r>
              <a:rPr lang="nb-NO" sz="800" dirty="0"/>
              <a:t> opp. Å ha CO nærmest mulig grensen på 75 mg/Nm3 burde derfor være en </a:t>
            </a:r>
            <a:r>
              <a:rPr lang="nb-NO" sz="800" dirty="0" err="1"/>
              <a:t>active</a:t>
            </a:r>
            <a:r>
              <a:rPr lang="nb-NO" sz="800" dirty="0"/>
              <a:t> </a:t>
            </a:r>
            <a:r>
              <a:rPr lang="nb-NO" sz="800" dirty="0" err="1"/>
              <a:t>constraint</a:t>
            </a:r>
            <a:r>
              <a:rPr lang="nb-NO" sz="800" dirty="0"/>
              <a:t>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Vi lekte oss litt med shunt pumpen for </a:t>
            </a:r>
            <a:r>
              <a:rPr lang="nb-NO" sz="800" dirty="0" err="1"/>
              <a:t>matevann</a:t>
            </a:r>
            <a:r>
              <a:rPr lang="nb-NO" sz="800" dirty="0"/>
              <a:t> i dag, men det ga ikke veldig stor effekt på røykgasstemperaturen. Vi fortsetter på fredag med litt mer drastiske endringer for å se om vi får en tydeligere effekt.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 </a:t>
            </a:r>
          </a:p>
          <a:p>
            <a:pPr marL="0" indent="0">
              <a:buNone/>
            </a:pPr>
            <a:r>
              <a:rPr lang="nb-NO" sz="800" dirty="0"/>
              <a:t>Hilsen Eirik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8686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Norske </a:t>
            </a:r>
            <a:r>
              <a:rPr lang="nb-NO" smtClean="0"/>
              <a:t>Skog Skogn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68" y="1978025"/>
            <a:ext cx="5064863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926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65" y="1978025"/>
            <a:ext cx="5173069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82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542925" y="349250"/>
            <a:ext cx="791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/>
              <a:t>Practical operation: Hierarchical structure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076825" y="4502150"/>
            <a:ext cx="269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latin typeface="Arial" panose="020B0604020202020204" pitchFamily="34" charset="0"/>
              </a:rPr>
              <a:t>”</a:t>
            </a:r>
            <a:r>
              <a:rPr lang="en-US" altLang="nb-NO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Advanced 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control”/MPC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5148263" y="5537200"/>
            <a:ext cx="1338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PID-control</a:t>
            </a:r>
          </a:p>
        </p:txBody>
      </p:sp>
      <p:pic>
        <p:nvPicPr>
          <p:cNvPr id="10252" name="Picture 13" descr="kontrollrom-sleipner_41304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871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0255" name="Group 21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10265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0266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10267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68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269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10257" name="Text Box 23"/>
          <p:cNvSpPr txBox="1">
            <a:spLocks noChangeArrowheads="1"/>
          </p:cNvSpPr>
          <p:nvPr/>
        </p:nvSpPr>
        <p:spPr bwMode="auto">
          <a:xfrm>
            <a:off x="4643438" y="63087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17988" y="4052888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CV1-setpoints</a:t>
            </a:r>
            <a:endParaRPr lang="en-US" altLang="nb-NO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48150" y="5176838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CV2-setpoints</a:t>
            </a:r>
            <a:endParaRPr lang="en-US" altLang="nb-NO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86250" y="2844800"/>
            <a:ext cx="1838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solidFill>
                  <a:srgbClr val="FF0000"/>
                </a:solidFill>
                <a:latin typeface="Arial" panose="020B0604020202020204" pitchFamily="34" charset="0"/>
              </a:rPr>
              <a:t>constraints, prices</a:t>
            </a:r>
          </a:p>
        </p:txBody>
      </p:sp>
      <p:sp>
        <p:nvSpPr>
          <p:cNvPr id="10263" name="TextBox 2"/>
          <p:cNvSpPr txBox="1">
            <a:spLocks noChangeArrowheads="1"/>
          </p:cNvSpPr>
          <p:nvPr/>
        </p:nvSpPr>
        <p:spPr bwMode="auto">
          <a:xfrm>
            <a:off x="1001713" y="17986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0000"/>
                </a:solidFill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0264" name="Left Brace 3"/>
          <p:cNvSpPr>
            <a:spLocks/>
          </p:cNvSpPr>
          <p:nvPr/>
        </p:nvSpPr>
        <p:spPr bwMode="auto">
          <a:xfrm>
            <a:off x="2254250" y="1339850"/>
            <a:ext cx="422275" cy="1304925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44450"/>
            <a:ext cx="7772400" cy="1143000"/>
          </a:xfrm>
        </p:spPr>
        <p:txBody>
          <a:bodyPr/>
          <a:lstStyle/>
          <a:p>
            <a:r>
              <a:rPr lang="nb-NO" altLang="nb-NO" sz="3200" dirty="0" smtClean="0"/>
              <a:t>S</a:t>
            </a:r>
            <a:r>
              <a:rPr lang="en-US" altLang="nb-NO" sz="3200" dirty="0" err="1" smtClean="0"/>
              <a:t>ystematic</a:t>
            </a:r>
            <a:r>
              <a:rPr lang="en-US" altLang="nb-NO" sz="3200" dirty="0" smtClean="0"/>
              <a:t> procedure for plantwide control</a:t>
            </a:r>
            <a:endParaRPr lang="nb-NO" altLang="nb-NO" sz="3200" dirty="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628775"/>
            <a:ext cx="6897688" cy="467995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altLang="nb-NO" b="1" dirty="0" smtClean="0"/>
              <a:t>Start “top-down” with economics:</a:t>
            </a:r>
            <a:r>
              <a:rPr lang="en-US" altLang="nb-NO" dirty="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nb-NO" altLang="nb-NO" sz="1800" dirty="0" err="1" smtClean="0">
                <a:solidFill>
                  <a:srgbClr val="FF0000"/>
                </a:solidFill>
              </a:rPr>
              <a:t>Step</a:t>
            </a:r>
            <a:r>
              <a:rPr lang="nb-NO" altLang="nb-NO" sz="1800" dirty="0" smtClean="0">
                <a:solidFill>
                  <a:srgbClr val="FF0000"/>
                </a:solidFill>
              </a:rPr>
              <a:t> 1</a:t>
            </a:r>
            <a:r>
              <a:rPr lang="nb-NO" altLang="nb-NO" sz="1800" dirty="0" smtClean="0"/>
              <a:t>: </a:t>
            </a:r>
            <a:r>
              <a:rPr lang="en-US" altLang="nb-NO" sz="1800" dirty="0" smtClean="0"/>
              <a:t>Define operational objectives and constraints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800" dirty="0" smtClean="0">
                <a:solidFill>
                  <a:srgbClr val="FF0000"/>
                </a:solidFill>
              </a:rPr>
              <a:t>Step 2:</a:t>
            </a:r>
            <a:r>
              <a:rPr lang="en-US" altLang="nb-NO" sz="1800" dirty="0" smtClean="0"/>
              <a:t> Optimize steady-state operation.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800" dirty="0" smtClean="0">
                <a:solidFill>
                  <a:srgbClr val="FF0000"/>
                </a:solidFill>
              </a:rPr>
              <a:t>Step 3</a:t>
            </a:r>
            <a:r>
              <a:rPr lang="en-US" altLang="nb-NO" sz="1800" dirty="0" smtClean="0"/>
              <a:t>: Decide what to control (CVs)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800" dirty="0" smtClean="0"/>
              <a:t>Step 4: TPM location</a:t>
            </a:r>
          </a:p>
          <a:p>
            <a:pPr marL="800100" lvl="1" indent="-342900">
              <a:lnSpc>
                <a:spcPct val="80000"/>
              </a:lnSpc>
            </a:pPr>
            <a:endParaRPr lang="en-US" altLang="nb-NO" sz="1800" dirty="0" smtClean="0"/>
          </a:p>
          <a:p>
            <a:pPr marL="381000" indent="-381000">
              <a:lnSpc>
                <a:spcPct val="80000"/>
              </a:lnSpc>
            </a:pPr>
            <a:r>
              <a:rPr lang="en-US" altLang="nb-NO" b="1" dirty="0" smtClean="0"/>
              <a:t>Then bottom-up</a:t>
            </a:r>
            <a:endParaRPr lang="en-US" altLang="nb-NO" b="1" dirty="0"/>
          </a:p>
          <a:p>
            <a:pPr marL="781050" lvl="1" indent="-381000">
              <a:lnSpc>
                <a:spcPct val="80000"/>
              </a:lnSpc>
            </a:pPr>
            <a:r>
              <a:rPr lang="en-US" altLang="nb-NO" sz="1800" dirty="0" smtClean="0">
                <a:solidFill>
                  <a:srgbClr val="FF0000"/>
                </a:solidFill>
              </a:rPr>
              <a:t>Step 5</a:t>
            </a:r>
            <a:r>
              <a:rPr lang="en-US" altLang="nb-NO" sz="1800" dirty="0" smtClean="0"/>
              <a:t>: Regulatory control </a:t>
            </a:r>
          </a:p>
          <a:p>
            <a:pPr marL="781050" lvl="1" indent="-381000">
              <a:lnSpc>
                <a:spcPct val="80000"/>
              </a:lnSpc>
            </a:pPr>
            <a:endParaRPr lang="en-US" altLang="nb-NO" sz="1800" dirty="0" smtClean="0"/>
          </a:p>
          <a:p>
            <a:pPr marL="381000" indent="-381000">
              <a:lnSpc>
                <a:spcPct val="80000"/>
              </a:lnSpc>
            </a:pPr>
            <a:r>
              <a:rPr lang="en-US" altLang="nb-NO" b="1" dirty="0" smtClean="0"/>
              <a:t>Finally: Make link between “top-down” and “bottom up”. </a:t>
            </a:r>
          </a:p>
          <a:p>
            <a:pPr marL="800100" lvl="1" indent="-342900">
              <a:lnSpc>
                <a:spcPct val="80000"/>
              </a:lnSpc>
              <a:buFontTx/>
              <a:buChar char="•"/>
            </a:pPr>
            <a:r>
              <a:rPr lang="en-US" altLang="nb-NO" sz="1800" dirty="0" smtClean="0">
                <a:solidFill>
                  <a:srgbClr val="FF0000"/>
                </a:solidFill>
              </a:rPr>
              <a:t>Step 6</a:t>
            </a:r>
            <a:r>
              <a:rPr lang="en-US" altLang="nb-NO" sz="1800" dirty="0" smtClean="0"/>
              <a:t>: “Advanced/supervisory control” system </a:t>
            </a:r>
            <a:r>
              <a:rPr lang="en-US" altLang="nb-NO" sz="1800" dirty="0" smtClean="0">
                <a:solidFill>
                  <a:srgbClr val="FF0000"/>
                </a:solidFill>
              </a:rPr>
              <a:t>(MPC)</a:t>
            </a:r>
          </a:p>
          <a:p>
            <a:pPr marL="800100" lvl="1" indent="-342900">
              <a:lnSpc>
                <a:spcPct val="80000"/>
              </a:lnSpc>
              <a:buFontTx/>
              <a:buChar char="•"/>
            </a:pPr>
            <a:endParaRPr lang="en-US" altLang="nb-NO" sz="1800" dirty="0" smtClean="0">
              <a:solidFill>
                <a:srgbClr val="FF0000"/>
              </a:solidFill>
            </a:endParaRPr>
          </a:p>
          <a:p>
            <a:pPr marL="1219200" lvl="2" indent="-304800">
              <a:lnSpc>
                <a:spcPct val="80000"/>
              </a:lnSpc>
            </a:pPr>
            <a:endParaRPr lang="en-US" altLang="nb-NO" dirty="0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nb-NO" altLang="nb-NO" sz="1600" dirty="0" smtClean="0"/>
          </a:p>
        </p:txBody>
      </p:sp>
      <p:pic>
        <p:nvPicPr>
          <p:cNvPr id="1105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624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0599" name="Text Box 5"/>
          <p:cNvSpPr txBox="1">
            <a:spLocks noChangeArrowheads="1"/>
          </p:cNvSpPr>
          <p:nvPr/>
        </p:nvSpPr>
        <p:spPr bwMode="auto">
          <a:xfrm>
            <a:off x="8008938" y="285115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0600" name="Text Box 9"/>
          <p:cNvSpPr txBox="1">
            <a:spLocks noChangeArrowheads="1"/>
          </p:cNvSpPr>
          <p:nvPr/>
        </p:nvSpPr>
        <p:spPr bwMode="auto">
          <a:xfrm>
            <a:off x="2124075" y="5969000"/>
            <a:ext cx="514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http://www.nt.ntnu.no/users/skoge/plantwide</a:t>
            </a:r>
          </a:p>
        </p:txBody>
      </p:sp>
    </p:spTree>
    <p:extLst>
      <p:ext uri="{BB962C8B-B14F-4D97-AF65-F5344CB8AC3E}">
        <p14:creationId xmlns:p14="http://schemas.microsoft.com/office/powerpoint/2010/main" val="41092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951787" cy="1143000"/>
          </a:xfrm>
        </p:spPr>
        <p:txBody>
          <a:bodyPr/>
          <a:lstStyle/>
          <a:p>
            <a:r>
              <a:rPr lang="en-GB" altLang="nb-NO" sz="3200" b="1" smtClean="0"/>
              <a:t>Step 1. Define optimal operation (economics)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nb-NO" sz="1800" dirty="0" smtClean="0"/>
              <a:t>What are we going to use our degrees of freedom </a:t>
            </a:r>
            <a:r>
              <a:rPr lang="en-GB" altLang="nb-NO" sz="1800" dirty="0" smtClean="0">
                <a:solidFill>
                  <a:schemeClr val="accent2"/>
                </a:solidFill>
              </a:rPr>
              <a:t>u</a:t>
            </a:r>
            <a:r>
              <a:rPr lang="en-GB" altLang="nb-NO" sz="1800" dirty="0" smtClean="0"/>
              <a:t> </a:t>
            </a:r>
            <a:r>
              <a:rPr lang="en-GB" altLang="nb-NO" sz="1800" dirty="0" smtClean="0">
                <a:solidFill>
                  <a:schemeClr val="accent2"/>
                </a:solidFill>
              </a:rPr>
              <a:t>(MVs</a:t>
            </a:r>
            <a:r>
              <a:rPr lang="en-GB" altLang="nb-NO" sz="1800" dirty="0" smtClean="0"/>
              <a:t>) for?</a:t>
            </a:r>
          </a:p>
          <a:p>
            <a:pPr>
              <a:lnSpc>
                <a:spcPct val="90000"/>
              </a:lnSpc>
            </a:pPr>
            <a:r>
              <a:rPr lang="en-GB" altLang="nb-NO" sz="1800" b="1" dirty="0" smtClean="0">
                <a:solidFill>
                  <a:srgbClr val="FF0000"/>
                </a:solidFill>
              </a:rPr>
              <a:t>Define operation constraints</a:t>
            </a:r>
          </a:p>
          <a:p>
            <a:pPr>
              <a:lnSpc>
                <a:spcPct val="90000"/>
              </a:lnSpc>
            </a:pPr>
            <a:r>
              <a:rPr lang="en-GB" altLang="nb-NO" sz="1800" dirty="0" smtClean="0"/>
              <a:t>Define scalar cost function J(</a:t>
            </a:r>
            <a:r>
              <a:rPr lang="en-GB" altLang="nb-NO" sz="1800" dirty="0" err="1" smtClean="0">
                <a:solidFill>
                  <a:schemeClr val="accent2"/>
                </a:solidFill>
              </a:rPr>
              <a:t>u</a:t>
            </a:r>
            <a:r>
              <a:rPr lang="en-GB" altLang="nb-NO" sz="1800" dirty="0" err="1" smtClean="0"/>
              <a:t>,x,d</a:t>
            </a:r>
            <a:r>
              <a:rPr lang="en-GB" altLang="nb-NO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 smtClean="0">
                <a:solidFill>
                  <a:schemeClr val="accent2"/>
                </a:solidFill>
              </a:rPr>
              <a:t>u</a:t>
            </a:r>
            <a:r>
              <a:rPr lang="en-GB" altLang="nb-NO" sz="1600" dirty="0" smtClean="0"/>
              <a:t>:  degrees of freedom (usually steady-state)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 smtClean="0"/>
              <a:t>d:  disturbances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 smtClean="0"/>
              <a:t>x: states (internal variables)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 smtClean="0"/>
              <a:t>Typical cost function:</a:t>
            </a:r>
          </a:p>
          <a:p>
            <a:pPr>
              <a:lnSpc>
                <a:spcPct val="90000"/>
              </a:lnSpc>
            </a:pPr>
            <a:endParaRPr lang="en-GB" altLang="nb-NO" sz="1800" dirty="0" smtClean="0"/>
          </a:p>
          <a:p>
            <a:pPr>
              <a:lnSpc>
                <a:spcPct val="90000"/>
              </a:lnSpc>
            </a:pPr>
            <a:endParaRPr lang="en-GB" altLang="nb-NO" sz="18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GB" altLang="nb-NO" sz="1600" dirty="0" smtClean="0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979712" y="3830638"/>
            <a:ext cx="55435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</p:spTree>
    <p:extLst>
      <p:ext uri="{BB962C8B-B14F-4D97-AF65-F5344CB8AC3E}">
        <p14:creationId xmlns:p14="http://schemas.microsoft.com/office/powerpoint/2010/main" val="4599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990600"/>
            <a:ext cx="7772400" cy="1143000"/>
          </a:xfrm>
        </p:spPr>
        <p:txBody>
          <a:bodyPr/>
          <a:lstStyle/>
          <a:p>
            <a:r>
              <a:rPr lang="en-US" altLang="nb-NO" sz="3200" b="1" dirty="0" smtClean="0"/>
              <a:t>Step S2. Optimize</a:t>
            </a:r>
            <a:br>
              <a:rPr lang="en-US" altLang="nb-NO" sz="3200" b="1" dirty="0" smtClean="0"/>
            </a:br>
            <a:r>
              <a:rPr lang="en-US" altLang="nb-NO" sz="3200" b="1" dirty="0" smtClean="0"/>
              <a:t/>
            </a:r>
            <a:br>
              <a:rPr lang="en-US" altLang="nb-NO" sz="3200" b="1" dirty="0" smtClean="0"/>
            </a:br>
            <a:r>
              <a:rPr lang="en-US" altLang="nb-NO" sz="3200" dirty="0" smtClean="0"/>
              <a:t>(a) Identify degrees of freedom (u)</a:t>
            </a:r>
            <a:br>
              <a:rPr lang="en-US" altLang="nb-NO" sz="3200" dirty="0" smtClean="0"/>
            </a:br>
            <a:r>
              <a:rPr lang="en-US" altLang="nb-NO" sz="3200" dirty="0" smtClean="0"/>
              <a:t>(b) Optimize for expected disturbances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3356992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nb-NO" altLang="nb-NO" dirty="0" smtClean="0"/>
          </a:p>
          <a:p>
            <a:r>
              <a:rPr lang="nb-NO" altLang="nb-NO" dirty="0" err="1" smtClean="0"/>
              <a:t>Need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good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model</a:t>
            </a:r>
            <a:r>
              <a:rPr lang="nb-NO" altLang="nb-NO" dirty="0" smtClean="0"/>
              <a:t>, </a:t>
            </a:r>
            <a:r>
              <a:rPr lang="nb-NO" altLang="nb-NO" dirty="0" err="1" smtClean="0"/>
              <a:t>usually</a:t>
            </a:r>
            <a:r>
              <a:rPr lang="nb-NO" altLang="nb-NO" dirty="0" smtClean="0"/>
              <a:t> steady-</a:t>
            </a:r>
            <a:r>
              <a:rPr lang="nb-NO" altLang="nb-NO" dirty="0" err="1" smtClean="0"/>
              <a:t>state</a:t>
            </a:r>
            <a:endParaRPr lang="nb-NO" altLang="nb-NO" dirty="0" smtClean="0"/>
          </a:p>
          <a:p>
            <a:r>
              <a:rPr lang="nb-NO" altLang="nb-NO" dirty="0" err="1" smtClean="0"/>
              <a:t>Optimization</a:t>
            </a:r>
            <a:r>
              <a:rPr lang="nb-NO" altLang="nb-NO" dirty="0" smtClean="0"/>
              <a:t> is time </a:t>
            </a:r>
            <a:r>
              <a:rPr lang="nb-NO" altLang="nb-NO" dirty="0" err="1" smtClean="0"/>
              <a:t>consuming</a:t>
            </a:r>
            <a:r>
              <a:rPr lang="nb-NO" altLang="nb-NO" dirty="0" smtClean="0"/>
              <a:t>! </a:t>
            </a:r>
            <a:r>
              <a:rPr lang="nb-NO" altLang="nb-NO" dirty="0" err="1" smtClean="0"/>
              <a:t>But</a:t>
            </a:r>
            <a:r>
              <a:rPr lang="nb-NO" altLang="nb-NO" dirty="0" smtClean="0"/>
              <a:t> it is offline</a:t>
            </a:r>
          </a:p>
          <a:p>
            <a:r>
              <a:rPr lang="nb-NO" altLang="nb-NO" dirty="0" smtClean="0"/>
              <a:t>Main goal: </a:t>
            </a:r>
            <a:r>
              <a:rPr lang="nb-NO" altLang="nb-NO" dirty="0" err="1" smtClean="0"/>
              <a:t>Identify</a:t>
            </a:r>
            <a:r>
              <a:rPr lang="nb-NO" altLang="nb-NO" dirty="0" smtClean="0"/>
              <a:t> ACTIVE CONSTRAINTS</a:t>
            </a:r>
            <a:endParaRPr lang="nb-NO" altLang="nb-NO" dirty="0" smtClean="0">
              <a:solidFill>
                <a:srgbClr val="FF0000"/>
              </a:solidFill>
            </a:endParaRPr>
          </a:p>
          <a:p>
            <a:r>
              <a:rPr lang="nb-NO" altLang="nb-NO" dirty="0" smtClean="0"/>
              <a:t>A </a:t>
            </a:r>
            <a:r>
              <a:rPr lang="nb-NO" altLang="nb-NO" dirty="0" err="1" smtClean="0"/>
              <a:t>good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engineer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can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often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guess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active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constraints</a:t>
            </a:r>
            <a:endParaRPr lang="en-US" altLang="nb-NO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11760" y="2564904"/>
            <a:ext cx="492474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2000" dirty="0"/>
              <a:t>	</a:t>
            </a:r>
            <a:r>
              <a:rPr lang="en-GB" altLang="nb-NO" dirty="0" err="1"/>
              <a:t>min</a:t>
            </a:r>
            <a:r>
              <a:rPr lang="en-GB" altLang="nb-NO" baseline="-25000" dirty="0" err="1">
                <a:solidFill>
                  <a:schemeClr val="accent2"/>
                </a:solidFill>
              </a:rPr>
              <a:t>u</a:t>
            </a:r>
            <a:r>
              <a:rPr lang="en-GB" altLang="nb-NO" dirty="0"/>
              <a:t>  J(</a:t>
            </a:r>
            <a:r>
              <a:rPr lang="en-GB" altLang="nb-NO" dirty="0" err="1">
                <a:solidFill>
                  <a:schemeClr val="accent2"/>
                </a:solidFill>
              </a:rPr>
              <a:t>u</a:t>
            </a:r>
            <a:r>
              <a:rPr lang="en-GB" altLang="nb-NO" dirty="0" err="1"/>
              <a:t>,x,d</a:t>
            </a:r>
            <a:r>
              <a:rPr lang="en-GB" altLang="nb-NO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subject to: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Model equations: 		f(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=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Operational constraints: 	g(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&lt; 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8434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Active </a:t>
            </a:r>
            <a:r>
              <a:rPr lang="nb-NO" altLang="nb-NO" dirty="0" err="1" smtClean="0"/>
              <a:t>constraints</a:t>
            </a:r>
            <a:endParaRPr lang="nb-NO" altLang="nb-NO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400" dirty="0" err="1" smtClean="0"/>
              <a:t>Optimization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with</a:t>
            </a:r>
            <a:r>
              <a:rPr lang="nb-NO" altLang="nb-NO" sz="2400" dirty="0" smtClean="0"/>
              <a:t> computer </a:t>
            </a:r>
            <a:r>
              <a:rPr lang="nb-NO" altLang="nb-NO" sz="2400" dirty="0" err="1" smtClean="0"/>
              <a:t>model</a:t>
            </a:r>
            <a:r>
              <a:rPr lang="nb-NO" altLang="nb-NO" sz="2400" dirty="0" smtClean="0"/>
              <a:t>…..</a:t>
            </a:r>
          </a:p>
          <a:p>
            <a:pPr lvl="1"/>
            <a:r>
              <a:rPr lang="nb-NO" altLang="nb-NO" dirty="0" smtClean="0"/>
              <a:t>Time </a:t>
            </a:r>
            <a:r>
              <a:rPr lang="nb-NO" altLang="nb-NO" dirty="0" err="1" smtClean="0"/>
              <a:t>consuming</a:t>
            </a:r>
            <a:endParaRPr lang="nb-NO" altLang="nb-NO" dirty="0" smtClean="0"/>
          </a:p>
          <a:p>
            <a:r>
              <a:rPr lang="nb-NO" altLang="nb-NO" sz="2400" dirty="0" err="1" smtClean="0"/>
              <a:t>Guessing</a:t>
            </a:r>
            <a:r>
              <a:rPr lang="nb-NO" altLang="nb-NO" sz="2400" dirty="0" smtClean="0"/>
              <a:t> (engineering </a:t>
            </a:r>
            <a:r>
              <a:rPr lang="nb-NO" altLang="nb-NO" sz="2400" dirty="0" err="1" smtClean="0"/>
              <a:t>insight</a:t>
            </a:r>
            <a:r>
              <a:rPr lang="nb-NO" altLang="nb-NO" sz="2400" dirty="0" smtClean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altLang="nb-NO" sz="2000" dirty="0" err="1" smtClean="0"/>
              <a:t>Avoid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valves</a:t>
            </a:r>
            <a:r>
              <a:rPr lang="nb-NO" altLang="nb-NO" sz="2000" dirty="0" smtClean="0"/>
              <a:t> (</a:t>
            </a:r>
            <a:r>
              <a:rPr lang="nb-NO" altLang="nb-NO" sz="2000" dirty="0" err="1" smtClean="0"/>
              <a:t>pressure</a:t>
            </a:r>
            <a:r>
              <a:rPr lang="nb-NO" altLang="nb-NO" sz="2000" dirty="0" smtClean="0"/>
              <a:t> drops), </a:t>
            </a:r>
            <a:r>
              <a:rPr lang="nb-NO" altLang="nb-NO" sz="2000" dirty="0" err="1" smtClean="0"/>
              <a:t>especially</a:t>
            </a:r>
            <a:r>
              <a:rPr lang="nb-NO" altLang="nb-NO" sz="2000" dirty="0" smtClean="0"/>
              <a:t> for gas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altLang="nb-NO" sz="2000" dirty="0" err="1" smtClean="0"/>
              <a:t>Mixing</a:t>
            </a:r>
            <a:r>
              <a:rPr lang="nb-NO" altLang="nb-NO" sz="2000" dirty="0" smtClean="0"/>
              <a:t> of </a:t>
            </a:r>
            <a:r>
              <a:rPr lang="nb-NO" altLang="nb-NO" sz="2000" dirty="0" err="1" smtClean="0"/>
              <a:t>streams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with</a:t>
            </a:r>
            <a:r>
              <a:rPr lang="nb-NO" altLang="nb-NO" sz="2000" dirty="0" smtClean="0"/>
              <a:t> different </a:t>
            </a:r>
            <a:r>
              <a:rPr lang="nb-NO" altLang="nb-NO" sz="2000" dirty="0" err="1" smtClean="0"/>
              <a:t>temperature</a:t>
            </a:r>
            <a:r>
              <a:rPr lang="nb-NO" altLang="nb-NO" sz="2000" dirty="0" smtClean="0"/>
              <a:t> or </a:t>
            </a:r>
            <a:r>
              <a:rPr lang="nb-NO" altLang="nb-NO" sz="2000" dirty="0" err="1" smtClean="0"/>
              <a:t>composition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gives</a:t>
            </a:r>
            <a:r>
              <a:rPr lang="nb-NO" altLang="nb-NO" sz="2000" dirty="0" smtClean="0"/>
              <a:t>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altLang="nb-NO" sz="2000" dirty="0" smtClean="0"/>
              <a:t>Bypass </a:t>
            </a:r>
            <a:r>
              <a:rPr lang="nb-NO" altLang="nb-NO" sz="2000" dirty="0" err="1" smtClean="0"/>
              <a:t>flows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should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ideally</a:t>
            </a:r>
            <a:r>
              <a:rPr lang="nb-NO" altLang="nb-NO" sz="2000" dirty="0" smtClean="0"/>
              <a:t> be zero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altLang="nb-NO" sz="2000" dirty="0" err="1" smtClean="0"/>
              <a:t>Compositions</a:t>
            </a:r>
            <a:r>
              <a:rPr lang="nb-NO" altLang="nb-NO" sz="2000" dirty="0" smtClean="0"/>
              <a:t> of </a:t>
            </a:r>
            <a:r>
              <a:rPr lang="nb-NO" altLang="nb-NO" sz="2000" dirty="0" err="1" smtClean="0"/>
              <a:t>valueable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products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should</a:t>
            </a:r>
            <a:r>
              <a:rPr lang="nb-NO" altLang="nb-NO" sz="2000" dirty="0" smtClean="0"/>
              <a:t> be </a:t>
            </a:r>
            <a:r>
              <a:rPr lang="nb-NO" altLang="nb-NO" sz="2000" dirty="0" err="1" smtClean="0"/>
              <a:t>controlled</a:t>
            </a:r>
            <a:r>
              <a:rPr lang="nb-NO" altLang="nb-NO" sz="2000" dirty="0" smtClean="0"/>
              <a:t> at </a:t>
            </a:r>
            <a:r>
              <a:rPr lang="nb-NO" altLang="nb-NO" sz="2000" dirty="0" err="1" smtClean="0"/>
              <a:t>spec</a:t>
            </a:r>
            <a:r>
              <a:rPr lang="nb-NO" altLang="nb-NO" sz="2000" dirty="0" smtClean="0"/>
              <a:t> (</a:t>
            </a:r>
            <a:r>
              <a:rPr lang="nb-NO" altLang="nb-NO" sz="2000" dirty="0" err="1" smtClean="0"/>
              <a:t>don’t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give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the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customer</a:t>
            </a:r>
            <a:r>
              <a:rPr lang="nb-NO" altLang="nb-NO" sz="2000" dirty="0" smtClean="0"/>
              <a:t> more </a:t>
            </a:r>
            <a:r>
              <a:rPr lang="nb-NO" altLang="nb-NO" sz="2000" dirty="0" err="1" smtClean="0"/>
              <a:t>than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he</a:t>
            </a:r>
            <a:r>
              <a:rPr lang="nb-NO" altLang="nb-NO" sz="2000" dirty="0" smtClean="0"/>
              <a:t> is </a:t>
            </a:r>
            <a:r>
              <a:rPr lang="nb-NO" altLang="nb-NO" sz="2000" dirty="0" err="1" smtClean="0"/>
              <a:t>paying</a:t>
            </a:r>
            <a:r>
              <a:rPr lang="nb-NO" altLang="nb-NO" sz="2000" dirty="0" smtClean="0"/>
              <a:t> for)</a:t>
            </a:r>
          </a:p>
          <a:p>
            <a:endParaRPr lang="nb-NO" altLang="nb-NO" dirty="0" smtClean="0"/>
          </a:p>
          <a:p>
            <a:pPr marL="914400" lvl="2" indent="0">
              <a:buFontTx/>
              <a:buNone/>
            </a:pPr>
            <a:endParaRPr lang="nb-NO" alt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6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8388350" cy="1143000"/>
          </a:xfrm>
        </p:spPr>
        <p:txBody>
          <a:bodyPr/>
          <a:lstStyle/>
          <a:p>
            <a:pPr marL="342900" indent="-342900"/>
            <a:r>
              <a:rPr lang="en-US" altLang="nb-NO" sz="3200" b="1" smtClean="0">
                <a:solidFill>
                  <a:schemeClr val="tx1"/>
                </a:solidFill>
              </a:rPr>
              <a:t>Step S3: Implementation of optimal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indent="-304800">
              <a:defRPr/>
            </a:pPr>
            <a:r>
              <a:rPr lang="en-US" altLang="nb-NO" sz="3200" dirty="0" smtClean="0"/>
              <a:t>Have found the optimal way of operation. How should it be implemented?</a:t>
            </a:r>
          </a:p>
          <a:p>
            <a:pPr marL="419100" indent="-304800">
              <a:defRPr/>
            </a:pPr>
            <a:r>
              <a:rPr lang="en-US" altLang="nb-NO" sz="3200" b="1" dirty="0" smtClean="0">
                <a:solidFill>
                  <a:srgbClr val="FF0000"/>
                </a:solidFill>
              </a:rPr>
              <a:t>What to control ? </a:t>
            </a:r>
            <a:r>
              <a:rPr lang="en-US" altLang="nb-NO" sz="3200" dirty="0" smtClean="0"/>
              <a:t>(CV</a:t>
            </a:r>
            <a:r>
              <a:rPr lang="en-US" altLang="nb-NO" sz="3200" baseline="-25000" dirty="0" smtClean="0"/>
              <a:t>1</a:t>
            </a:r>
            <a:r>
              <a:rPr lang="en-US" altLang="nb-NO" sz="3200" dirty="0" smtClean="0"/>
              <a:t>).  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 smtClean="0"/>
              <a:t> Active constraints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 smtClean="0"/>
              <a:t> Self-optimizing variables (for unconstrained degrees of freedom</a:t>
            </a:r>
            <a:r>
              <a:rPr lang="en-US" altLang="nb-NO" dirty="0" smtClean="0"/>
              <a:t>)</a:t>
            </a:r>
            <a:endParaRPr lang="nb-NO" altLang="nb-NO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2" name="TextBox 1"/>
          <p:cNvSpPr txBox="1"/>
          <p:nvPr/>
        </p:nvSpPr>
        <p:spPr>
          <a:xfrm>
            <a:off x="1331640" y="5517232"/>
            <a:ext cx="75216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Objective</a:t>
            </a:r>
            <a:r>
              <a:rPr lang="nb-NO" sz="2800" dirty="0" smtClean="0"/>
              <a:t>: </a:t>
            </a:r>
            <a:r>
              <a:rPr lang="nb-NO" sz="2800" dirty="0" err="1" smtClean="0"/>
              <a:t>Move</a:t>
            </a:r>
            <a:r>
              <a:rPr lang="nb-NO" sz="2800" dirty="0" smtClean="0"/>
              <a:t> </a:t>
            </a:r>
            <a:r>
              <a:rPr lang="nb-NO" sz="2800" dirty="0" err="1" smtClean="0"/>
              <a:t>optimization</a:t>
            </a:r>
            <a:r>
              <a:rPr lang="nb-NO" sz="2800" dirty="0" smtClean="0"/>
              <a:t> </a:t>
            </a:r>
            <a:r>
              <a:rPr lang="nb-NO" sz="2800" dirty="0" err="1" smtClean="0"/>
              <a:t>into</a:t>
            </a:r>
            <a:r>
              <a:rPr lang="nb-NO" sz="2800" dirty="0" smtClean="0"/>
              <a:t> control </a:t>
            </a:r>
            <a:r>
              <a:rPr lang="nb-NO" sz="2800" dirty="0" err="1" smtClean="0"/>
              <a:t>layer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8275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76"/>
  <p:tag name="DEFAULTHEIGHT" val="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1616</Words>
  <Application>Microsoft Office PowerPoint</Application>
  <PresentationFormat>On-screen Show (4:3)</PresentationFormat>
  <Paragraphs>428</Paragraphs>
  <Slides>37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Times New Roman</vt:lpstr>
      <vt:lpstr>CMMI8</vt:lpstr>
      <vt:lpstr>CMSY8</vt:lpstr>
      <vt:lpstr>LCMSS8</vt:lpstr>
      <vt:lpstr>Symbol</vt:lpstr>
      <vt:lpstr>Times</vt:lpstr>
      <vt:lpstr>Standard utforming</vt:lpstr>
      <vt:lpstr>   A systematic approach for using control to optimize energy efficiency in existing plants     </vt:lpstr>
      <vt:lpstr>Outline </vt:lpstr>
      <vt:lpstr>Main objectives control system</vt:lpstr>
      <vt:lpstr>PowerPoint Presentation</vt:lpstr>
      <vt:lpstr>Systematic procedure for plantwide control</vt:lpstr>
      <vt:lpstr>Step 1. Define optimal operation (economics)</vt:lpstr>
      <vt:lpstr>Step S2. Optimize  (a) Identify degrees of freedom (u) (b) Optimize for expected disturbances</vt:lpstr>
      <vt:lpstr>Active constraints</vt:lpstr>
      <vt:lpstr>Step S3: Implementation of optimal operation</vt:lpstr>
      <vt:lpstr>Step 4. Where set production rate?</vt:lpstr>
      <vt:lpstr>Optimal operation of runner</vt:lpstr>
      <vt:lpstr>1. Optimal operation of Sprinter</vt:lpstr>
      <vt:lpstr>2. Optimal operation of Marathon runner</vt:lpstr>
      <vt:lpstr>PowerPoint Presentation</vt:lpstr>
      <vt:lpstr> Conclusion Marathon runner</vt:lpstr>
      <vt:lpstr>Summary Step 3.   What should we control (CV1)?</vt:lpstr>
      <vt:lpstr>Process plants: Optimal operation </vt:lpstr>
      <vt:lpstr>Example: Steam Power plant</vt:lpstr>
      <vt:lpstr>Example: Steam power plant</vt:lpstr>
      <vt:lpstr>Expected active constraints</vt:lpstr>
      <vt:lpstr>Control structure</vt:lpstr>
      <vt:lpstr>Simplified</vt:lpstr>
      <vt:lpstr>Stabilization: Speed control</vt:lpstr>
      <vt:lpstr>If variable speed turbine </vt:lpstr>
      <vt:lpstr>Common control structure «Turbine leading»</vt:lpstr>
      <vt:lpstr>More optimal: Floating pressure</vt:lpstr>
      <vt:lpstr>Improved floating pressure</vt:lpstr>
      <vt:lpstr>Improved Floating pressure w/ limits</vt:lpstr>
      <vt:lpstr>The ideal “self-optimizing” variable is the gradient, Ju</vt:lpstr>
      <vt:lpstr>PowerPoint Presentation</vt:lpstr>
      <vt:lpstr>Example: CO2 refrigeration cycle</vt:lpstr>
      <vt:lpstr>CO2 refrigeration cycle</vt:lpstr>
      <vt:lpstr>Refrigeration cycle: Proposed control structure</vt:lpstr>
      <vt:lpstr>Conclusion: Systematic procedure for plantwide control</vt:lpstr>
      <vt:lpstr>PowerPoint Presentation</vt:lpstr>
      <vt:lpstr>Norske Skog Skogn</vt:lpstr>
      <vt:lpstr>PowerPoint Presentation</vt:lpstr>
    </vt:vector>
  </TitlesOfParts>
  <Company>OU-avd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Plantwide control: Towards a systematic procedure</dc:title>
  <dc:creator>norevik</dc:creator>
  <cp:lastModifiedBy>Sigurd Skogestad</cp:lastModifiedBy>
  <cp:revision>446</cp:revision>
  <cp:lastPrinted>2016-07-13T09:32:27Z</cp:lastPrinted>
  <dcterms:created xsi:type="dcterms:W3CDTF">2002-01-03T14:27:29Z</dcterms:created>
  <dcterms:modified xsi:type="dcterms:W3CDTF">2018-05-04T07:30:22Z</dcterms:modified>
</cp:coreProperties>
</file>