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75" r:id="rId4"/>
    <p:sldId id="278" r:id="rId5"/>
    <p:sldId id="279" r:id="rId6"/>
    <p:sldId id="272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67" r:id="rId17"/>
    <p:sldId id="268" r:id="rId18"/>
    <p:sldId id="270" r:id="rId19"/>
    <p:sldId id="271" r:id="rId20"/>
  </p:sldIdLst>
  <p:sldSz cx="9144000" cy="6858000" type="screen4x3"/>
  <p:notesSz cx="6805613" cy="9944100"/>
  <p:embeddedFontLst>
    <p:embeddedFont>
      <p:font typeface="CMMI10" panose="020B0500000000000000" pitchFamily="34" charset="0"/>
      <p:regular r:id="rId21"/>
    </p:embeddedFont>
    <p:embeddedFont>
      <p:font typeface="CMR10" panose="020B0500000000000000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MMI7" panose="020B0500000000000000" pitchFamily="34" charset="0"/>
      <p:regular r:id="rId27"/>
    </p:embeddedFont>
    <p:embeddedFont>
      <p:font typeface="CMSY7" panose="020B0500000000000000" pitchFamily="34" charset="0"/>
      <p:regular r:id="rId28"/>
    </p:embeddedFont>
    <p:embeddedFont>
      <p:font typeface="CMR7" panose="020B0500000000000000" pitchFamily="34" charset="0"/>
      <p:regular r:id="rId29"/>
    </p:embeddedFont>
    <p:embeddedFont>
      <p:font typeface="CMMI5" panose="020B0500000000000000" pitchFamily="34" charset="0"/>
      <p:regular r:id="rId30"/>
    </p:embeddedFont>
    <p:embeddedFont>
      <p:font typeface="CMSY10ORIG" panose="020B0500000000000000" pitchFamily="34" charset="0"/>
      <p:regular r:id="rId3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9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3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7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7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5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62D0-06DA-4BDA-A2F1-7E17F60D0834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F707-0F9B-4AF1-93C3-210A52F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8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</p:spPr>
        <p:txBody>
          <a:bodyPr/>
          <a:lstStyle/>
          <a:p>
            <a:r>
              <a:rPr lang="en-US" dirty="0" smtClean="0"/>
              <a:t>Plantwide control, energy and orienteering challenge 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10ORIG"/>
              </a:rPr>
              <a:t>A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Problem 2. Does it work? Yes or No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9" y="1379029"/>
            <a:ext cx="4256667" cy="224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41825"/>
            <a:ext cx="4559773" cy="228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24595" y="5949280"/>
            <a:ext cx="1319413" cy="5040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24595" y="3068960"/>
            <a:ext cx="1319413" cy="5040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0216" y="1340768"/>
            <a:ext cx="55408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1600" y="5013176"/>
            <a:ext cx="55408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5856" y="4365104"/>
            <a:ext cx="55408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19" y="1340768"/>
            <a:ext cx="424835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505775" cy="70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51" y="4077072"/>
            <a:ext cx="4231361" cy="248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46" y="5476549"/>
            <a:ext cx="493890" cy="101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819264" y="3068960"/>
            <a:ext cx="1319413" cy="5040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861099" y="5974610"/>
            <a:ext cx="1319413" cy="5040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8755"/>
            <a:ext cx="234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 NTVA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924128"/>
            <a:ext cx="2895600" cy="457200"/>
          </a:xfrm>
        </p:spPr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878"/>
            <a:ext cx="3800475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89489"/>
            <a:ext cx="3867706" cy="485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61264" y="2573157"/>
            <a:ext cx="2411136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049296" y="4013317"/>
            <a:ext cx="2411136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66064" y="5453477"/>
            <a:ext cx="2411136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27584" y="1700808"/>
            <a:ext cx="2952328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87624" y="3140968"/>
            <a:ext cx="2952328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27584" y="4581128"/>
            <a:ext cx="2952328" cy="13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75593" y="6055919"/>
            <a:ext cx="2952328" cy="1813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Separation of heavy water from water by  distillation is difficult because the difference in boiling point is only 1.4C (relative volatility 1.05). Consider a feed mixture with 1% heavy water and 99% water</a:t>
            </a:r>
          </a:p>
          <a:p>
            <a:r>
              <a:rPr lang="en-US" sz="2000" dirty="0" smtClean="0"/>
              <a:t>(a) What is the minimum* no. of theoretical stages to get a heavy water  product of 90% purity and a water product of 99.9% purity?</a:t>
            </a:r>
          </a:p>
          <a:p>
            <a:r>
              <a:rPr lang="en-US" sz="2000" dirty="0" smtClean="0"/>
              <a:t>(b) What if the heavy water should have 99% purity? How large (in %) is the increase in (</a:t>
            </a:r>
            <a:r>
              <a:rPr lang="en-US" sz="1800" dirty="0" smtClean="0"/>
              <a:t>b1) no. of stages, and (b2) energy usage (</a:t>
            </a:r>
            <a:r>
              <a:rPr lang="en-US" sz="1800" dirty="0" err="1" smtClean="0"/>
              <a:t>Vmin</a:t>
            </a:r>
            <a:r>
              <a:rPr lang="en-US" sz="1800" dirty="0" smtClean="0"/>
              <a:t>)? </a:t>
            </a: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Problem 3. Distillation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4773850"/>
            <a:ext cx="6735267" cy="14442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6525344"/>
            <a:ext cx="6835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This is with infinite energy (reflux). In practice, we need about 2-3 times as many stages</a:t>
            </a:r>
            <a:endParaRPr lang="en-US" sz="1400" dirty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03648" y="4773850"/>
            <a:ext cx="7073552" cy="16794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8755"/>
            <a:ext cx="36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 </a:t>
            </a:r>
            <a:r>
              <a:rPr lang="en-US" b="1" dirty="0" err="1" smtClean="0">
                <a:solidFill>
                  <a:srgbClr val="FF0000"/>
                </a:solidFill>
              </a:rPr>
              <a:t>Sem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Sælands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vei</a:t>
            </a:r>
            <a:r>
              <a:rPr lang="en-US" b="1" dirty="0" smtClean="0">
                <a:solidFill>
                  <a:srgbClr val="FF0000"/>
                </a:solidFill>
              </a:rPr>
              <a:t> 14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Problem 4. 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530624" cy="13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smtClean="0"/>
              <a:t>G =</a:t>
            </a:r>
          </a:p>
          <a:p>
            <a:pPr marL="0" indent="0">
              <a:buNone/>
            </a:pPr>
            <a:r>
              <a:rPr lang="fr-FR" sz="1800" dirty="0" smtClean="0"/>
              <a:t>    1.1      2         4       5</a:t>
            </a:r>
          </a:p>
          <a:p>
            <a:pPr marL="0" indent="0">
              <a:buNone/>
            </a:pPr>
            <a:r>
              <a:rPr lang="fr-FR" sz="1800" dirty="0" smtClean="0"/>
              <a:t>   -1         0         0       5</a:t>
            </a:r>
          </a:p>
          <a:p>
            <a:pPr marL="0" indent="0">
              <a:buNone/>
            </a:pPr>
            <a:r>
              <a:rPr lang="fr-FR" sz="1800" dirty="0" smtClean="0"/>
              <a:t>    2         4         7       9</a:t>
            </a:r>
          </a:p>
          <a:p>
            <a:pPr marL="0" indent="0">
              <a:buNone/>
            </a:pPr>
            <a:r>
              <a:rPr lang="fr-FR" sz="1800" dirty="0" smtClean="0"/>
              <a:t>   10       10        0       1</a:t>
            </a:r>
          </a:p>
          <a:p>
            <a:endParaRPr lang="en-US" sz="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23928" y="1567333"/>
            <a:ext cx="4176464" cy="1717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1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smtClean="0"/>
              <a:t>RGA=G.*inv</a:t>
            </a:r>
            <a:r>
              <a:rPr lang="fr-FR" sz="1900" dirty="0" smtClean="0"/>
              <a:t>(G)'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 smtClean="0"/>
              <a:t>    5.0000   -9.2727    0.7273      4.5455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 smtClean="0"/>
              <a:t>   -0.1039         0         0               1.1039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 smtClean="0"/>
              <a:t>   -5.1948   	    x         0.2727      -4.6753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 smtClean="0"/>
              <a:t>    1.2987   -0.3247         0            0.0260</a:t>
            </a:r>
          </a:p>
          <a:p>
            <a:endParaRPr lang="en-US" sz="43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157192"/>
            <a:ext cx="7897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10.5974</a:t>
            </a:r>
          </a:p>
          <a:p>
            <a:r>
              <a:rPr lang="en-US" dirty="0" smtClean="0"/>
              <a:t>Pairing (for DIC): only one possibility. u1 with y4, u2 </a:t>
            </a:r>
            <a:r>
              <a:rPr lang="en-US" dirty="0" err="1" smtClean="0"/>
              <a:t>qith</a:t>
            </a:r>
            <a:r>
              <a:rPr lang="en-US" dirty="0" smtClean="0"/>
              <a:t> y3, u3 with y1, u4 with y2</a:t>
            </a:r>
          </a:p>
          <a:p>
            <a:r>
              <a:rPr lang="en-US" dirty="0" smtClean="0"/>
              <a:t>Make G singular: Change 1,1-element to 1.1*(1-1/5)=1*0.8 =0.88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645024"/>
            <a:ext cx="7134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What is x in the RGA?</a:t>
            </a:r>
          </a:p>
          <a:p>
            <a:r>
              <a:rPr lang="en-US" dirty="0" smtClean="0"/>
              <a:t>(b) What pairings would you suggest? (circle pairings on G- or RGA-matrix)</a:t>
            </a:r>
          </a:p>
          <a:p>
            <a:r>
              <a:rPr lang="en-US" dirty="0" smtClean="0"/>
              <a:t>(c) The 1,1-element in G is changed. What value makes G singular?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2" y="4773850"/>
            <a:ext cx="7937648" cy="16794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755"/>
            <a:ext cx="293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Cybernetics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054477"/>
            <a:ext cx="704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one is the correct transfer function? Circle the correct alternative. </a:t>
            </a:r>
            <a:endParaRPr lang="en-US" dirty="0"/>
          </a:p>
          <a:p>
            <a:r>
              <a:rPr lang="en-US" dirty="0" smtClean="0"/>
              <a:t>Note: None of the alternatives or more than one are possible answers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416144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23" y="1628800"/>
            <a:ext cx="4383189" cy="507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6525344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NEXT PAGE!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Problem 5. Transfer functions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8755"/>
            <a:ext cx="313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Main building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4467"/>
            <a:ext cx="70485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765135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V)                   y = g</a:t>
            </a:r>
            <a:r>
              <a:rPr lang="en-US" baseline="-25000" dirty="0" smtClean="0"/>
              <a:t>1</a:t>
            </a:r>
            <a:r>
              <a:rPr lang="en-US" dirty="0" smtClean="0"/>
              <a:t>(s)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011344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Waterfall: (1) potential energy -&gt; (2) kinetic energy -&gt; (3) thermal energy</a:t>
            </a:r>
          </a:p>
          <a:p>
            <a:r>
              <a:rPr lang="en-US" sz="2600" dirty="0" smtClean="0"/>
              <a:t>Fill in the two missing numbers </a:t>
            </a:r>
          </a:p>
          <a:p>
            <a:endParaRPr lang="en-US" dirty="0"/>
          </a:p>
          <a:p>
            <a:r>
              <a:rPr lang="en-US" dirty="0" smtClean="0"/>
              <a:t>Last post. Please return to K5!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8755"/>
            <a:ext cx="20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K5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Problem 6. Energy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1340768"/>
            <a:ext cx="4038956" cy="22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15816" y="2708920"/>
            <a:ext cx="252028" cy="20993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99992" y="3284984"/>
            <a:ext cx="360040" cy="20993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7772400" cy="1470025"/>
          </a:xfrm>
        </p:spPr>
        <p:txBody>
          <a:bodyPr/>
          <a:lstStyle/>
          <a:p>
            <a:r>
              <a:rPr lang="en-US" dirty="0" smtClean="0"/>
              <a:t>Plantwide control, energy and orienteering challenge 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10ORIG"/>
              </a:rPr>
              <a:t>A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6309" y="1700808"/>
            <a:ext cx="3871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DIPLOMA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2636" y="4797152"/>
            <a:ext cx="2584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WINNER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3775956" cy="862820"/>
          </a:xfrm>
          <a:prstGeom prst="rect">
            <a:avLst/>
          </a:prstGeom>
          <a:noFill/>
          <a:ln/>
          <a:effectLst/>
          <a:scene3d>
            <a:camera prst="orthographicFront">
              <a:rot lat="180000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14341"/>
            <a:ext cx="3800475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4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7772400" cy="1470025"/>
          </a:xfrm>
        </p:spPr>
        <p:txBody>
          <a:bodyPr/>
          <a:lstStyle/>
          <a:p>
            <a:r>
              <a:rPr lang="en-US" dirty="0" smtClean="0"/>
              <a:t>Plantwide control, energy and orienteering challenge 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10ORIG"/>
              </a:rPr>
              <a:t>A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6309" y="1700808"/>
            <a:ext cx="3871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DIPLOMA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2636" y="4797152"/>
            <a:ext cx="2410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LOOSER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3775956" cy="862820"/>
          </a:xfrm>
          <a:prstGeom prst="rect">
            <a:avLst/>
          </a:prstGeom>
          <a:noFill/>
          <a:ln/>
          <a:effectLst/>
          <a:scene3d>
            <a:camera prst="orthographicFront">
              <a:rot lat="180000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14341"/>
            <a:ext cx="3800475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1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7772400" cy="1470025"/>
          </a:xfrm>
        </p:spPr>
        <p:txBody>
          <a:bodyPr/>
          <a:lstStyle/>
          <a:p>
            <a:r>
              <a:rPr lang="en-US" dirty="0" smtClean="0"/>
              <a:t>Plantwide control, energy and orienteering challenge 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10ORIG"/>
              </a:rPr>
              <a:t>A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36309" y="1700808"/>
            <a:ext cx="3871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DIPLOMA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2636" y="4797152"/>
            <a:ext cx="3810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PARTICIPANT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3775956" cy="862820"/>
          </a:xfrm>
          <a:prstGeom prst="rect">
            <a:avLst/>
          </a:prstGeom>
          <a:noFill/>
          <a:ln/>
          <a:effectLst/>
          <a:scene3d>
            <a:camera prst="orthographicFront">
              <a:rot lat="180000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14341"/>
            <a:ext cx="3800475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1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5 teams</a:t>
            </a:r>
          </a:p>
          <a:p>
            <a:r>
              <a:rPr lang="en-US" dirty="0" smtClean="0"/>
              <a:t>5 posts in different order + return here (K5)</a:t>
            </a:r>
          </a:p>
          <a:p>
            <a:r>
              <a:rPr lang="en-US" dirty="0" smtClean="0"/>
              <a:t>Solve 6 problems + minimize time</a:t>
            </a:r>
          </a:p>
          <a:p>
            <a:r>
              <a:rPr lang="en-US" dirty="0" smtClean="0"/>
              <a:t>Max 10 points for each problem</a:t>
            </a:r>
          </a:p>
          <a:p>
            <a:r>
              <a:rPr lang="en-US" dirty="0" smtClean="0"/>
              <a:t>Max 20 points for time </a:t>
            </a:r>
          </a:p>
          <a:p>
            <a:pPr lvl="1"/>
            <a:r>
              <a:rPr lang="en-US" dirty="0" smtClean="0"/>
              <a:t>Fastest team to return gets 20 points, slowest 0 points</a:t>
            </a:r>
          </a:p>
          <a:p>
            <a:r>
              <a:rPr lang="en-US" dirty="0" smtClean="0"/>
              <a:t>Other rules</a:t>
            </a:r>
          </a:p>
          <a:p>
            <a:pPr lvl="1"/>
            <a:r>
              <a:rPr lang="en-US" dirty="0" smtClean="0"/>
              <a:t>Must hand in solution before getting next post and problem</a:t>
            </a:r>
          </a:p>
          <a:p>
            <a:pPr lvl="1"/>
            <a:r>
              <a:rPr lang="en-US" dirty="0" smtClean="0"/>
              <a:t>If need help for finding posts or solving problems, </a:t>
            </a:r>
            <a:r>
              <a:rPr lang="en-US" dirty="0"/>
              <a:t>c</a:t>
            </a:r>
            <a:r>
              <a:rPr lang="en-US" dirty="0" smtClean="0"/>
              <a:t>all 91371669 (1 min added to time per call)</a:t>
            </a:r>
          </a:p>
          <a:p>
            <a:pPr lvl="1"/>
            <a:r>
              <a:rPr lang="en-US" dirty="0" smtClean="0"/>
              <a:t>Can otherwise use any help (except from PhD students)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Team </a:t>
            </a:r>
            <a:r>
              <a:rPr lang="en-US" dirty="0" smtClean="0"/>
              <a:t>1 (no.2, Runner-up; best on time, 59/80)</a:t>
            </a:r>
            <a:endParaRPr lang="en-US" dirty="0" smtClean="0"/>
          </a:p>
          <a:p>
            <a:pPr lvl="1"/>
            <a:r>
              <a:rPr lang="en-US" dirty="0" smtClean="0"/>
              <a:t>Manfred</a:t>
            </a:r>
          </a:p>
          <a:p>
            <a:pPr lvl="1"/>
            <a:r>
              <a:rPr lang="en-US" dirty="0" smtClean="0"/>
              <a:t>Elling</a:t>
            </a:r>
          </a:p>
          <a:p>
            <a:pPr lvl="1"/>
            <a:r>
              <a:rPr lang="en-US" dirty="0" err="1" smtClean="0"/>
              <a:t>Audun</a:t>
            </a:r>
            <a:endParaRPr lang="en-US" dirty="0" smtClean="0"/>
          </a:p>
          <a:p>
            <a:pPr lvl="1"/>
            <a:r>
              <a:rPr lang="en-US" dirty="0" smtClean="0"/>
              <a:t>(Federico)</a:t>
            </a:r>
            <a:endParaRPr lang="en-US" dirty="0" smtClean="0"/>
          </a:p>
          <a:p>
            <a:r>
              <a:rPr lang="en-US" dirty="0" smtClean="0"/>
              <a:t>Team </a:t>
            </a:r>
            <a:r>
              <a:rPr lang="en-US" dirty="0" smtClean="0"/>
              <a:t>2 (no.5, “Looser”/Loser, last on time, 43/80)</a:t>
            </a:r>
            <a:endParaRPr lang="en-US" dirty="0" smtClean="0"/>
          </a:p>
          <a:p>
            <a:pPr lvl="1"/>
            <a:r>
              <a:rPr lang="en-US" dirty="0" smtClean="0"/>
              <a:t>Ian</a:t>
            </a:r>
          </a:p>
          <a:p>
            <a:pPr lvl="1"/>
            <a:r>
              <a:rPr lang="en-US" dirty="0" smtClean="0"/>
              <a:t>(Morten)</a:t>
            </a:r>
            <a:endParaRPr lang="en-US" dirty="0" smtClean="0"/>
          </a:p>
          <a:p>
            <a:pPr lvl="1"/>
            <a:r>
              <a:rPr lang="en-US" dirty="0" smtClean="0"/>
              <a:t>Marius</a:t>
            </a:r>
          </a:p>
          <a:p>
            <a:pPr lvl="1"/>
            <a:r>
              <a:rPr lang="en-US" dirty="0" smtClean="0"/>
              <a:t>Magnus</a:t>
            </a:r>
          </a:p>
          <a:p>
            <a:r>
              <a:rPr lang="en-US" dirty="0" smtClean="0"/>
              <a:t>Team </a:t>
            </a:r>
            <a:r>
              <a:rPr lang="en-US" dirty="0" smtClean="0"/>
              <a:t>3 (no. 4)</a:t>
            </a:r>
            <a:endParaRPr lang="en-US" dirty="0" smtClean="0"/>
          </a:p>
          <a:p>
            <a:pPr lvl="1"/>
            <a:r>
              <a:rPr lang="en-US" dirty="0" smtClean="0"/>
              <a:t>(Heinz)</a:t>
            </a:r>
          </a:p>
          <a:p>
            <a:pPr lvl="1"/>
            <a:r>
              <a:rPr lang="en-US" dirty="0" err="1" smtClean="0"/>
              <a:t>Petter</a:t>
            </a:r>
            <a:endParaRPr lang="en-US" dirty="0" smtClean="0"/>
          </a:p>
          <a:p>
            <a:pPr lvl="1"/>
            <a:r>
              <a:rPr lang="en-US" dirty="0" smtClean="0"/>
              <a:t>Deep</a:t>
            </a:r>
          </a:p>
          <a:p>
            <a:pPr lvl="1"/>
            <a:r>
              <a:rPr lang="en-US" dirty="0" smtClean="0"/>
              <a:t>Maryam</a:t>
            </a:r>
          </a:p>
          <a:p>
            <a:r>
              <a:rPr lang="en-US" dirty="0" smtClean="0"/>
              <a:t>Team </a:t>
            </a:r>
            <a:r>
              <a:rPr lang="en-US" dirty="0" smtClean="0"/>
              <a:t>4 (no.3)</a:t>
            </a:r>
            <a:endParaRPr lang="en-US" dirty="0" smtClean="0"/>
          </a:p>
          <a:p>
            <a:pPr lvl="1"/>
            <a:r>
              <a:rPr lang="en-US" dirty="0" err="1"/>
              <a:t>Magne</a:t>
            </a:r>
            <a:endParaRPr lang="en-US" dirty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Nadi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Truls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Stathis</a:t>
            </a:r>
            <a:endParaRPr lang="en-US" dirty="0" smtClean="0"/>
          </a:p>
          <a:p>
            <a:pPr lvl="1"/>
            <a:r>
              <a:rPr lang="en-US" dirty="0"/>
              <a:t>Esmaeil</a:t>
            </a:r>
          </a:p>
          <a:p>
            <a:r>
              <a:rPr lang="en-US" dirty="0" smtClean="0"/>
              <a:t>Team 5 (no.1, Winner team, 61/80)</a:t>
            </a:r>
            <a:endParaRPr lang="en-US" dirty="0" smtClean="0"/>
          </a:p>
          <a:p>
            <a:pPr lvl="1"/>
            <a:r>
              <a:rPr lang="en-US" dirty="0" smtClean="0"/>
              <a:t>Krister</a:t>
            </a:r>
          </a:p>
          <a:p>
            <a:pPr lvl="1"/>
            <a:r>
              <a:rPr lang="en-US" dirty="0" smtClean="0"/>
              <a:t>Ivar</a:t>
            </a:r>
          </a:p>
          <a:p>
            <a:pPr lvl="1"/>
            <a:r>
              <a:rPr lang="en-US" dirty="0" smtClean="0"/>
              <a:t>Vidar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2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7624" y="1988840"/>
            <a:ext cx="64008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Posts: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R10   (Vlad)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NTVA (</a:t>
            </a:r>
            <a:r>
              <a:rPr lang="en-US" dirty="0" err="1" smtClean="0">
                <a:solidFill>
                  <a:srgbClr val="FF0000"/>
                </a:solidFill>
              </a:rPr>
              <a:t>Chriss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Sem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Sælands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vei</a:t>
            </a:r>
            <a:r>
              <a:rPr lang="en-US" dirty="0" smtClean="0">
                <a:solidFill>
                  <a:srgbClr val="FF0000"/>
                </a:solidFill>
              </a:rPr>
              <a:t>  14 (Adriana)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Cybernetics (Julian)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Main building (</a:t>
            </a:r>
            <a:r>
              <a:rPr lang="en-US" dirty="0" err="1" smtClean="0">
                <a:solidFill>
                  <a:srgbClr val="FF0000"/>
                </a:solidFill>
              </a:rPr>
              <a:t>Vini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K5 (return) (Sigurd, Johannes)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Team 1: 1, 2, 3, 4, 5, 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Team 2: 3, 2, 1, 4, 5, 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Team 3: 2, 1, 3, 5, 4, 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Team 4: 4, 5, 1, 2, 3, 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Team 5: 5, 4, 3, 2, 1, 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Problem 1. PI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Propose PI-settings (</a:t>
            </a:r>
            <a:r>
              <a:rPr lang="en-US" dirty="0" smtClean="0">
                <a:latin typeface="Calibri"/>
              </a:rPr>
              <a:t>K</a:t>
            </a:r>
            <a:r>
              <a:rPr lang="en-US" baseline="-25000" dirty="0" smtClean="0">
                <a:latin typeface="Calibri"/>
              </a:rPr>
              <a:t>c</a:t>
            </a:r>
            <a:r>
              <a:rPr lang="en-US" dirty="0" smtClean="0"/>
              <a:t> and </a:t>
            </a:r>
            <a:r>
              <a:rPr lang="en-US" dirty="0" smtClean="0">
                <a:latin typeface="cmmi10"/>
              </a:rPr>
              <a:t>¿</a:t>
            </a:r>
            <a:r>
              <a:rPr lang="en-US" baseline="-25000" dirty="0" smtClean="0">
                <a:latin typeface="cmmi10"/>
              </a:rPr>
              <a:t>I</a:t>
            </a:r>
            <a:r>
              <a:rPr lang="en-US" dirty="0" smtClean="0"/>
              <a:t>) for the following process: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1457" y="2636912"/>
            <a:ext cx="3775956" cy="8628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8755"/>
            <a:ext cx="223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Team:       Post:   R10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8603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 = (-0.25*s+1)/(3*s*(s+1))</a:t>
            </a:r>
          </a:p>
          <a:p>
            <a:r>
              <a:rPr lang="en-US" dirty="0" smtClean="0"/>
              <a:t>Half rule: g=e-0.75s/3s. </a:t>
            </a:r>
          </a:p>
          <a:p>
            <a:r>
              <a:rPr lang="en-US" dirty="0" smtClean="0"/>
              <a:t>SIMC with </a:t>
            </a:r>
            <a:r>
              <a:rPr lang="en-US" dirty="0" err="1" smtClean="0"/>
              <a:t>tauc</a:t>
            </a:r>
            <a:r>
              <a:rPr lang="en-US" dirty="0" smtClean="0"/>
              <a:t>=theta=0.75: </a:t>
            </a:r>
          </a:p>
          <a:p>
            <a:r>
              <a:rPr lang="en-US" dirty="0" smtClean="0"/>
              <a:t>Kc=3/2*0.75=2, </a:t>
            </a:r>
            <a:r>
              <a:rPr lang="en-US" dirty="0" err="1" smtClean="0"/>
              <a:t>taui</a:t>
            </a:r>
            <a:r>
              <a:rPr lang="en-US" dirty="0" smtClean="0"/>
              <a:t>=4*2*0.75=6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63688" y="4221088"/>
            <a:ext cx="6552728" cy="20882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b-NO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(s) = {-0.25s+1\over 3 s(s+1)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8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(s) = {-0.25s+1\over 3 s(s+1)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8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(s) = {-0.25s+1\over 3 s(s+1)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80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(s) = {-0.25s+1\over 3 s(s+1)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80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olution:\\&#10;$N_{min} = ln S/ln \alpha, S = {(x_L/X_H)_{top}\over (x_L/x_H)_{btm}}$\\&#10;(a) $S_a = (0.001/0.999)/(0.9/0.1) = 8991, N_{min}=ln 8991/ln 1.05 = 187$\\&#10;(b1) $S_b = (0.001/0.999)/(0.99/0.01) = 98901. Factor = lnS_a/lnS_b = 1.26$ (26\%)\\&#10;(b2) The increase in Vmin is about 0.1\% (which is the increase in D)\\&#10;(in both cases $V_{min}/F\approx D/F + 1/(\alpha-1)=1+20=21$) 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5"/>
  <p:tag name="PICTUREFILESIZE" val="593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795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CMMI10</vt:lpstr>
      <vt:lpstr>CMR10</vt:lpstr>
      <vt:lpstr>Calibri</vt:lpstr>
      <vt:lpstr>CMMI7</vt:lpstr>
      <vt:lpstr>CMSY7</vt:lpstr>
      <vt:lpstr>CMR7</vt:lpstr>
      <vt:lpstr>CMMI5</vt:lpstr>
      <vt:lpstr>CMSY10ORIG</vt:lpstr>
      <vt:lpstr>Office Theme</vt:lpstr>
      <vt:lpstr>Plantwide control, energy and orienteering challenge </vt:lpstr>
      <vt:lpstr>Plantwide control, energy and orienteering challenge </vt:lpstr>
      <vt:lpstr>Plantwide control, energy and orienteering challenge </vt:lpstr>
      <vt:lpstr>Plantwide control, energy and orienteering challenge </vt:lpstr>
      <vt:lpstr>PowerPoint Presentation</vt:lpstr>
      <vt:lpstr>PowerPoint Presentation</vt:lpstr>
      <vt:lpstr>PowerPoint Presentation</vt:lpstr>
      <vt:lpstr>Problem 1. PI tuning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4. RGA</vt:lpstr>
      <vt:lpstr>PowerPoint Presentation</vt:lpstr>
      <vt:lpstr>Problem 5. Transfer functions</vt:lpstr>
      <vt:lpstr>PowerPoint Presentation</vt:lpstr>
      <vt:lpstr>Problem 6. Energy </vt:lpstr>
      <vt:lpstr>PowerPoint Presentation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Sigurd Skogestad</dc:creator>
  <cp:lastModifiedBy>Sigurd Skogestad</cp:lastModifiedBy>
  <cp:revision>46</cp:revision>
  <cp:lastPrinted>2015-08-22T14:47:18Z</cp:lastPrinted>
  <dcterms:created xsi:type="dcterms:W3CDTF">2015-08-13T06:19:55Z</dcterms:created>
  <dcterms:modified xsi:type="dcterms:W3CDTF">2015-08-24T06:28:04Z</dcterms:modified>
</cp:coreProperties>
</file>