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5" r:id="rId6"/>
    <p:sldId id="260" r:id="rId7"/>
    <p:sldId id="261" r:id="rId8"/>
    <p:sldId id="257" r:id="rId9"/>
  </p:sldIdLst>
  <p:sldSz cx="9144000" cy="6858000" type="screen4x3"/>
  <p:notesSz cx="6858000" cy="9144000"/>
  <p:custDataLst>
    <p:tags r:id="rId1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66174-D1A9-4949-8B18-A3FE21D0F874}" type="datetimeFigureOut">
              <a:rPr lang="nb-NO" smtClean="0"/>
              <a:t>22.08.2015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C3D44-E0DD-4C9F-B9EB-7FB83FFC0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0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3621916" cy="1368152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29000"/>
            <a:ext cx="3621600" cy="576064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</a:t>
            </a:r>
          </a:p>
          <a:p>
            <a:r>
              <a:rPr lang="en-US" dirty="0" smtClean="0"/>
              <a:t>Subtitle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210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8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532800" y="1214422"/>
            <a:ext cx="8078400" cy="47863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buClr>
                <a:schemeClr val="accent6"/>
              </a:buClr>
              <a:buFont typeface="Wingdings" pitchFamily="2" charset="2"/>
              <a:buChar char=""/>
              <a:defRPr sz="1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6"/>
              </a:buClr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6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516000"/>
            <a:ext cx="720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C183CF35-4B4C-40C0-9041-768FFC38EA6A}" type="datetimeFigureOut">
              <a:rPr lang="en-US" smtClean="0"/>
              <a:t>8/22/2015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6200" y="6516000"/>
            <a:ext cx="6480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fld id="{39A5DB5E-6735-44DA-9568-8AC458A1C3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516000"/>
            <a:ext cx="609600" cy="152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Verdan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3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9388" indent="-179388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5616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0188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476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1908000" indent="-1800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  <a:lvl6pPr indent="-180000">
              <a:defRPr/>
            </a:lvl6pPr>
            <a:lvl7pPr indent="-180000">
              <a:defRPr/>
            </a:lvl7pPr>
            <a:lvl8pPr indent="-180000">
              <a:defRPr/>
            </a:lvl8pPr>
            <a:lvl9pPr indent="-18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4303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BC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55160" cy="77809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82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>
                <a:latin typeface="+mn-lt"/>
              </a:defRPr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/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75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BC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55160" cy="77809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400"/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 sz="1400"/>
            </a:lvl1pPr>
            <a:lvl2pPr>
              <a:buClr>
                <a:schemeClr val="bg2"/>
              </a:buClr>
              <a:defRPr sz="1400"/>
            </a:lvl2pPr>
            <a:lvl3pPr>
              <a:buClr>
                <a:schemeClr val="bg2"/>
              </a:buClr>
              <a:defRPr sz="1400"/>
            </a:lvl3pPr>
            <a:lvl4pPr>
              <a:buClr>
                <a:schemeClr val="bg2"/>
              </a:buClr>
              <a:defRPr sz="1400"/>
            </a:lvl4pPr>
            <a:lvl5pPr>
              <a:buClr>
                <a:schemeClr val="bg2"/>
              </a:buClr>
              <a:defRPr sz="1400"/>
            </a:lvl5pPr>
            <a:lvl6pPr>
              <a:buClr>
                <a:schemeClr val="bg2"/>
              </a:buClr>
              <a:defRPr sz="1400"/>
            </a:lvl6pPr>
            <a:lvl7pPr>
              <a:buClr>
                <a:schemeClr val="bg2"/>
              </a:buClr>
              <a:defRPr sz="1400"/>
            </a:lvl7pPr>
            <a:lvl8pPr>
              <a:buClr>
                <a:schemeClr val="bg2"/>
              </a:buClr>
              <a:defRPr sz="1400"/>
            </a:lvl8pPr>
            <a:lvl9pPr>
              <a:buClr>
                <a:schemeClr val="bg2"/>
              </a:buCl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32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5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BC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355160" cy="77809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33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96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BC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82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br>
              <a:rPr lang="nb-NO" dirty="0" smtClean="0"/>
            </a:b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5564" y="6350000"/>
            <a:ext cx="16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2000" y="6350000"/>
            <a:ext cx="43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0000"/>
            <a:ext cx="526852" cy="365125"/>
          </a:xfrm>
          <a:prstGeom prst="rect">
            <a:avLst/>
          </a:prstGeom>
        </p:spPr>
        <p:txBody>
          <a:bodyPr vert="horz" lIns="0" tIns="45720" rIns="7200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38A1-36B1-482C-8BFA-C0C63145B508}" type="slidenum">
              <a:rPr lang="nb-NO" smtClean="0"/>
              <a:t>‹#›</a:t>
            </a:fld>
            <a:endParaRPr lang="nb-NO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1438094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46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4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8476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3048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762000" indent="-180000" algn="l" defTabSz="914400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t.ntnu.no/users/skoge/publications/thesis/2005_alst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Sigurd </a:t>
            </a:r>
            <a:r>
              <a:rPr lang="en-US" dirty="0" err="1" smtClean="0"/>
              <a:t>Skogestads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60</a:t>
            </a:r>
            <a:r>
              <a:rPr lang="en-US" baseline="30000" dirty="0" smtClean="0"/>
              <a:t>th</a:t>
            </a:r>
            <a:r>
              <a:rPr lang="en-US" dirty="0" smtClean="0"/>
              <a:t> celebration day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</a:p>
          <a:p>
            <a:r>
              <a:rPr lang="nb-NO" dirty="0" smtClean="0"/>
              <a:t>22-08-2015</a:t>
            </a:r>
            <a:endParaRPr lang="nb-N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5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/>
          <a:lstStyle/>
          <a:p>
            <a:r>
              <a:rPr lang="en-US" sz="1800" dirty="0" smtClean="0"/>
              <a:t>Title: </a:t>
            </a:r>
            <a:r>
              <a:rPr lang="en-US" sz="1800" dirty="0">
                <a:hlinkClick r:id="rId2"/>
              </a:rPr>
              <a:t>Studies on selection of controlled </a:t>
            </a:r>
            <a:r>
              <a:rPr lang="en-US" sz="1800" dirty="0" smtClean="0">
                <a:hlinkClick r:id="rId2"/>
              </a:rPr>
              <a:t>variables</a:t>
            </a:r>
            <a:endParaRPr lang="en-US" sz="1800" dirty="0" smtClean="0"/>
          </a:p>
          <a:p>
            <a:r>
              <a:rPr lang="en-US" sz="1800" dirty="0" smtClean="0"/>
              <a:t>PhD student number 20</a:t>
            </a:r>
            <a:endParaRPr lang="en-US" sz="1800" dirty="0"/>
          </a:p>
          <a:p>
            <a:r>
              <a:rPr lang="en-US" sz="1800" dirty="0" smtClean="0"/>
              <a:t>Years: 2000-2005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2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Vidar Alstad</a:t>
            </a:r>
            <a:endParaRPr lang="en-US" dirty="0"/>
          </a:p>
        </p:txBody>
      </p:sp>
      <p:pic>
        <p:nvPicPr>
          <p:cNvPr id="6149" name="Picture 5" descr="C:\Users\a900001\Documents\WORK\Ammonia\PMD\SyntControl\stipendiater_may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6824"/>
            <a:ext cx="7330595" cy="38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051720" y="2580840"/>
            <a:ext cx="864096" cy="122413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Clr>
                <a:schemeClr val="bg2"/>
              </a:buClr>
            </a:pPr>
            <a:endParaRPr lang="en-US" sz="1400" dirty="0" smtClean="0"/>
          </a:p>
        </p:txBody>
      </p:sp>
      <p:sp>
        <p:nvSpPr>
          <p:cNvPr id="11" name="Oval 10"/>
          <p:cNvSpPr/>
          <p:nvPr/>
        </p:nvSpPr>
        <p:spPr>
          <a:xfrm>
            <a:off x="4932040" y="2349578"/>
            <a:ext cx="864096" cy="122413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buClr>
                <a:schemeClr val="bg2"/>
              </a:buClr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89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6203032" cy="5001419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2005-2007: </a:t>
            </a:r>
            <a:r>
              <a:rPr lang="en-US" sz="1800" dirty="0" err="1"/>
              <a:t>Norsk</a:t>
            </a:r>
            <a:r>
              <a:rPr lang="en-US" sz="1800" dirty="0"/>
              <a:t> Hydro ASA, </a:t>
            </a:r>
            <a:r>
              <a:rPr lang="en-US" sz="1800" dirty="0" smtClean="0"/>
              <a:t>Oil &amp; Gas, </a:t>
            </a:r>
            <a:r>
              <a:rPr lang="en-US" sz="1800" dirty="0"/>
              <a:t>Porsgrunn, Process </a:t>
            </a:r>
            <a:r>
              <a:rPr lang="en-US" sz="1800" dirty="0" smtClean="0"/>
              <a:t>control </a:t>
            </a:r>
            <a:r>
              <a:rPr lang="en-US" sz="1800" dirty="0" smtClean="0"/>
              <a:t>engineer</a:t>
            </a:r>
            <a:endParaRPr lang="en-US" sz="1800" dirty="0" smtClean="0"/>
          </a:p>
          <a:p>
            <a:pPr lvl="1"/>
            <a:r>
              <a:rPr lang="en-US" sz="1800" dirty="0" smtClean="0"/>
              <a:t>Process control</a:t>
            </a:r>
            <a:endParaRPr lang="en-US" sz="1800" dirty="0" smtClean="0"/>
          </a:p>
          <a:p>
            <a:pPr lvl="1"/>
            <a:r>
              <a:rPr lang="en-US" sz="1800" dirty="0" smtClean="0"/>
              <a:t>Slug </a:t>
            </a:r>
            <a:r>
              <a:rPr lang="en-US" sz="1800" dirty="0" smtClean="0"/>
              <a:t>control</a:t>
            </a:r>
            <a:endParaRPr lang="en-US" sz="1800" dirty="0"/>
          </a:p>
          <a:p>
            <a:r>
              <a:rPr lang="en-US" sz="1800" dirty="0"/>
              <a:t>2007-2011: Statoil ASA, R&amp;D project manager, </a:t>
            </a:r>
            <a:r>
              <a:rPr lang="en-US" sz="1800" dirty="0" smtClean="0"/>
              <a:t>Porsgrunn</a:t>
            </a:r>
          </a:p>
          <a:p>
            <a:pPr lvl="1"/>
            <a:r>
              <a:rPr lang="en-US" sz="1800" dirty="0" smtClean="0"/>
              <a:t>Advanced wells</a:t>
            </a:r>
          </a:p>
          <a:p>
            <a:pPr lvl="1"/>
            <a:r>
              <a:rPr lang="en-US" sz="1800" dirty="0" smtClean="0"/>
              <a:t>Model predictive control</a:t>
            </a:r>
            <a:endParaRPr lang="en-US" sz="1800" dirty="0"/>
          </a:p>
          <a:p>
            <a:r>
              <a:rPr lang="en-US" sz="1800" dirty="0"/>
              <a:t>2011-2014: Yara International ASA, Porsgrunn, </a:t>
            </a:r>
            <a:r>
              <a:rPr lang="en-US" sz="1800" dirty="0" smtClean="0"/>
              <a:t>Process control engineer</a:t>
            </a:r>
          </a:p>
          <a:p>
            <a:pPr lvl="1"/>
            <a:r>
              <a:rPr lang="en-US" sz="1800" dirty="0" smtClean="0"/>
              <a:t>Model predictive </a:t>
            </a:r>
            <a:r>
              <a:rPr lang="en-US" sz="1800" dirty="0" smtClean="0"/>
              <a:t>control</a:t>
            </a:r>
            <a:endParaRPr lang="en-US" sz="1800" dirty="0" smtClean="0"/>
          </a:p>
          <a:p>
            <a:pPr lvl="1"/>
            <a:r>
              <a:rPr lang="en-US" sz="1800" dirty="0" smtClean="0"/>
              <a:t>Control </a:t>
            </a:r>
            <a:r>
              <a:rPr lang="en-US" sz="1800" dirty="0" smtClean="0"/>
              <a:t>of g</a:t>
            </a:r>
            <a:r>
              <a:rPr lang="en-US" sz="1800" dirty="0" smtClean="0"/>
              <a:t>ranulation loops</a:t>
            </a:r>
            <a:endParaRPr lang="en-US" sz="1800" dirty="0"/>
          </a:p>
          <a:p>
            <a:r>
              <a:rPr lang="en-US" sz="1800" dirty="0" smtClean="0"/>
              <a:t>2014-dd    :  </a:t>
            </a:r>
            <a:r>
              <a:rPr lang="en-US" sz="1800" dirty="0"/>
              <a:t>Yara International ASA, Porsgrunn, R&amp;D Project </a:t>
            </a:r>
            <a:r>
              <a:rPr lang="en-US" sz="1800" dirty="0" smtClean="0"/>
              <a:t>manager</a:t>
            </a:r>
          </a:p>
          <a:p>
            <a:pPr lvl="1"/>
            <a:r>
              <a:rPr lang="en-US" sz="1800" dirty="0" smtClean="0"/>
              <a:t>Process technology development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3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bio Vidar Alstad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1800" dirty="0" smtClean="0"/>
              <a:t>Married, </a:t>
            </a:r>
          </a:p>
          <a:p>
            <a:r>
              <a:rPr lang="en-US" sz="1800" dirty="0" smtClean="0"/>
              <a:t>Two kids </a:t>
            </a:r>
          </a:p>
          <a:p>
            <a:pPr lvl="1"/>
            <a:r>
              <a:rPr lang="en-US" sz="1800" dirty="0" err="1" smtClean="0"/>
              <a:t>Gaute</a:t>
            </a:r>
            <a:r>
              <a:rPr lang="en-US" sz="1800" dirty="0" smtClean="0"/>
              <a:t> (15)</a:t>
            </a:r>
          </a:p>
          <a:p>
            <a:pPr lvl="1"/>
            <a:r>
              <a:rPr lang="en-US" sz="1800" dirty="0" err="1" smtClean="0"/>
              <a:t>Grunde</a:t>
            </a:r>
            <a:r>
              <a:rPr lang="en-US" sz="1800" dirty="0" smtClean="0"/>
              <a:t> (10)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Interests:</a:t>
            </a:r>
          </a:p>
          <a:p>
            <a:pPr lvl="1"/>
            <a:r>
              <a:rPr lang="en-US" sz="1800" dirty="0" smtClean="0"/>
              <a:t>Kayaking</a:t>
            </a:r>
          </a:p>
          <a:p>
            <a:pPr lvl="1"/>
            <a:r>
              <a:rPr lang="en-US" sz="1800" dirty="0" err="1" smtClean="0"/>
              <a:t>Telemark</a:t>
            </a:r>
            <a:r>
              <a:rPr lang="en-US" sz="1800" dirty="0" smtClean="0"/>
              <a:t> skiing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4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bio Vidar Alstad</a:t>
            </a:r>
            <a:endParaRPr lang="en-US" dirty="0"/>
          </a:p>
        </p:txBody>
      </p:sp>
      <p:pic>
        <p:nvPicPr>
          <p:cNvPr id="9221" name="Picture 5" descr="C:\Users\a900001\PRIVATE\Pictures\2015\Gaustadtoppen 2015-05-10\20150510_142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412774"/>
            <a:ext cx="3456383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900001\Downloads\10634269_10152219491357721_302397973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5"/>
            <a:ext cx="259228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81" b="4063"/>
          <a:stretch/>
        </p:blipFill>
        <p:spPr>
          <a:xfrm>
            <a:off x="3201169" y="1178546"/>
            <a:ext cx="1733550" cy="5076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r="12211"/>
          <a:stretch/>
        </p:blipFill>
        <p:spPr>
          <a:xfrm>
            <a:off x="4965944" y="1178545"/>
            <a:ext cx="1919649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778098"/>
          </a:xfrm>
        </p:spPr>
        <p:txBody>
          <a:bodyPr/>
          <a:lstStyle/>
          <a:p>
            <a:r>
              <a:rPr lang="en-US" dirty="0" smtClean="0"/>
              <a:t>Control of granulation loops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60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Unsteady limit cycle behavior</a:t>
            </a:r>
          </a:p>
          <a:p>
            <a:r>
              <a:rPr lang="en-US" sz="1600" dirty="0" smtClean="0"/>
              <a:t>Complex chemistry and many disturbances</a:t>
            </a:r>
          </a:p>
          <a:p>
            <a:r>
              <a:rPr lang="en-US" sz="1600" dirty="0" smtClean="0"/>
              <a:t>Not seen as a process control problem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38A1-36B1-482C-8BFA-C0C63145B508}" type="slidenum">
              <a:rPr lang="nb-NO" smtClean="0"/>
              <a:t>6</a:t>
            </a:fld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granulation loops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6768752" cy="248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779912" y="223025"/>
            <a:ext cx="5184576" cy="5006175"/>
            <a:chOff x="3779912" y="223025"/>
            <a:chExt cx="5184576" cy="5006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23025"/>
              <a:ext cx="3744416" cy="2629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3779912" y="2852936"/>
              <a:ext cx="1440160" cy="2376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692696"/>
            <a:ext cx="7992888" cy="56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Process control actually can make a difference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76" y="3710662"/>
            <a:ext cx="360040" cy="1590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744" y="3617729"/>
            <a:ext cx="708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140%</a:t>
            </a:r>
          </a:p>
          <a:p>
            <a:endParaRPr lang="nb-NO" sz="1600" dirty="0"/>
          </a:p>
          <a:p>
            <a:r>
              <a:rPr lang="nb-NO" sz="1600" dirty="0" smtClean="0"/>
              <a:t>120%</a:t>
            </a:r>
          </a:p>
          <a:p>
            <a:endParaRPr lang="nb-NO" sz="1600" dirty="0"/>
          </a:p>
          <a:p>
            <a:r>
              <a:rPr lang="nb-NO" sz="1600" dirty="0" smtClean="0"/>
              <a:t>100%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484784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Amount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undersize</a:t>
            </a:r>
            <a:r>
              <a:rPr lang="nb-NO" sz="1600" dirty="0" smtClean="0"/>
              <a:t>, </a:t>
            </a:r>
          </a:p>
          <a:p>
            <a:r>
              <a:rPr lang="nb-NO" sz="1600" dirty="0" err="1" smtClean="0"/>
              <a:t>oversize</a:t>
            </a:r>
            <a:r>
              <a:rPr lang="nb-NO" sz="1600" dirty="0" smtClean="0"/>
              <a:t> and </a:t>
            </a:r>
            <a:r>
              <a:rPr lang="nb-NO" sz="1600" dirty="0" err="1" smtClean="0"/>
              <a:t>productsize</a:t>
            </a:r>
            <a:endParaRPr lang="nb-NO" sz="1600" dirty="0" smtClean="0"/>
          </a:p>
          <a:p>
            <a:r>
              <a:rPr lang="nb-NO" sz="1600" dirty="0" err="1" smtClean="0"/>
              <a:t>Particles</a:t>
            </a:r>
            <a:r>
              <a:rPr lang="nb-NO" sz="1600" dirty="0" smtClean="0"/>
              <a:t> in </a:t>
            </a:r>
            <a:r>
              <a:rPr lang="nb-NO" sz="1600" dirty="0" err="1" smtClean="0"/>
              <a:t>recycle</a:t>
            </a:r>
            <a:r>
              <a:rPr lang="nb-NO" sz="1600" dirty="0" smtClean="0"/>
              <a:t> </a:t>
            </a:r>
            <a:r>
              <a:rPr lang="nb-NO" sz="1600" dirty="0" err="1" smtClean="0"/>
              <a:t>stream</a:t>
            </a:r>
            <a:endParaRPr lang="nb-NO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3717032"/>
            <a:ext cx="1895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Actual</a:t>
            </a:r>
            <a:r>
              <a:rPr lang="nb-NO" sz="1600" dirty="0" smtClean="0"/>
              <a:t> </a:t>
            </a:r>
            <a:r>
              <a:rPr lang="nb-NO" sz="1600" dirty="0" err="1" smtClean="0"/>
              <a:t>production</a:t>
            </a:r>
            <a:endParaRPr lang="nb-NO" sz="1600" dirty="0"/>
          </a:p>
          <a:p>
            <a:r>
              <a:rPr lang="nb-NO" sz="1600" dirty="0" smtClean="0"/>
              <a:t>And </a:t>
            </a:r>
            <a:r>
              <a:rPr lang="nb-NO" sz="1600" dirty="0" err="1" smtClean="0"/>
              <a:t>previous</a:t>
            </a:r>
            <a:r>
              <a:rPr lang="nb-NO" sz="1600" dirty="0" smtClean="0"/>
              <a:t> </a:t>
            </a:r>
            <a:r>
              <a:rPr lang="nb-NO" sz="1600" dirty="0" err="1" smtClean="0"/>
              <a:t>max</a:t>
            </a:r>
            <a:endParaRPr lang="nb-NO" sz="1600" dirty="0"/>
          </a:p>
          <a:p>
            <a:r>
              <a:rPr lang="nb-NO" sz="1600" dirty="0" err="1"/>
              <a:t>p</a:t>
            </a:r>
            <a:r>
              <a:rPr lang="nb-NO" sz="1600" dirty="0" err="1" smtClean="0"/>
              <a:t>roduction</a:t>
            </a:r>
            <a:r>
              <a:rPr lang="nb-NO" sz="1600" dirty="0" smtClean="0"/>
              <a:t> (red)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1"/>
          <a:stretch/>
        </p:blipFill>
        <p:spPr bwMode="auto">
          <a:xfrm>
            <a:off x="2591781" y="1145316"/>
            <a:ext cx="4788531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/>
          <a:stretch/>
        </p:blipFill>
        <p:spPr bwMode="auto">
          <a:xfrm>
            <a:off x="2915816" y="3688207"/>
            <a:ext cx="4820064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4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" val="Yara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Front10.jpg"/>
  <p:tag name="TYPE" val="FRO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End01.jpg"/>
  <p:tag name="TYPE" val="SU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" val="End01.jpg"/>
  <p:tag name="TYPE" val="SUB"/>
</p:tagLst>
</file>

<file path=ppt/theme/theme1.xml><?xml version="1.0" encoding="utf-8"?>
<a:theme xmlns:a="http://schemas.openxmlformats.org/drawingml/2006/main" name="4x3">
  <a:themeElements>
    <a:clrScheme name="Yara 1">
      <a:dk1>
        <a:srgbClr val="000000"/>
      </a:dk1>
      <a:lt1>
        <a:srgbClr val="FFFFFF"/>
      </a:lt1>
      <a:dk2>
        <a:srgbClr val="FFFFFF"/>
      </a:dk2>
      <a:lt2>
        <a:srgbClr val="F89B28"/>
      </a:lt2>
      <a:accent1>
        <a:srgbClr val="C2CC23"/>
      </a:accent1>
      <a:accent2>
        <a:srgbClr val="78A22F"/>
      </a:accent2>
      <a:accent3>
        <a:srgbClr val="F89B28"/>
      </a:accent3>
      <a:accent4>
        <a:srgbClr val="69B3E7"/>
      </a:accent4>
      <a:accent5>
        <a:srgbClr val="FFC000"/>
      </a:accent5>
      <a:accent6>
        <a:srgbClr val="003E7E"/>
      </a:accent6>
      <a:hlink>
        <a:srgbClr val="69B3E7"/>
      </a:hlink>
      <a:folHlink>
        <a:srgbClr val="5E8AB4"/>
      </a:folHlink>
    </a:clrScheme>
    <a:fontScheme name="Yara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 anchorCtr="0"/>
      <a:lstStyle>
        <a:defPPr algn="l">
          <a:buClr>
            <a:schemeClr val="bg2"/>
          </a:buClr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0" indent="0">
          <a:buClr>
            <a:schemeClr val="bg2"/>
          </a:buClr>
          <a:buFont typeface="Arial" panose="020B0604020202020204" pitchFamily="34" charset="0"/>
          <a:buNone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4x3</Template>
  <TotalTime>0</TotalTime>
  <Words>175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4x3</vt:lpstr>
      <vt:lpstr>think-cell Slide</vt:lpstr>
      <vt:lpstr>Sigurd Skogestads  60th celebration day </vt:lpstr>
      <vt:lpstr>Vidar Alstad</vt:lpstr>
      <vt:lpstr>Work bio Vidar Alstad</vt:lpstr>
      <vt:lpstr>Private bio Vidar Alstad</vt:lpstr>
      <vt:lpstr>Control of granulation loops</vt:lpstr>
      <vt:lpstr>Control of granulation loops</vt:lpstr>
      <vt:lpstr>Process control actually can make a difference</vt:lpstr>
      <vt:lpstr>PowerPoint Presentation</vt:lpstr>
    </vt:vector>
  </TitlesOfParts>
  <Company>Yara International 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Sigurd Skogestads  60th celebration day</dc:title>
  <dc:creator>Vidar Alstad</dc:creator>
  <cp:lastModifiedBy>Vidar Alstad</cp:lastModifiedBy>
  <cp:revision>17</cp:revision>
  <dcterms:created xsi:type="dcterms:W3CDTF">2015-08-20T19:47:15Z</dcterms:created>
  <dcterms:modified xsi:type="dcterms:W3CDTF">2015-08-22T07:04:03Z</dcterms:modified>
</cp:coreProperties>
</file>