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7" r:id="rId2"/>
    <p:sldId id="386" r:id="rId3"/>
    <p:sldId id="374" r:id="rId4"/>
    <p:sldId id="369" r:id="rId5"/>
    <p:sldId id="383" r:id="rId6"/>
    <p:sldId id="380" r:id="rId7"/>
    <p:sldId id="368" r:id="rId8"/>
    <p:sldId id="375" r:id="rId9"/>
    <p:sldId id="378" r:id="rId10"/>
    <p:sldId id="382" r:id="rId11"/>
    <p:sldId id="387" r:id="rId12"/>
    <p:sldId id="384" r:id="rId13"/>
    <p:sldId id="385" r:id="rId14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9900"/>
    <a:srgbClr val="FFFF66"/>
    <a:srgbClr val="FFCC66"/>
    <a:srgbClr val="FFCC99"/>
    <a:srgbClr val="FFFF99"/>
    <a:srgbClr val="FFCC00"/>
    <a:srgbClr val="FF9900"/>
    <a:srgbClr val="80808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218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-217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6021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6932A83-AFDF-40D0-89A0-6389D6F54BC5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7784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A30029-9615-44D2-9EF9-9D1495133B1C}" type="slidenum">
              <a:rPr lang="sv-SE"/>
              <a:pPr/>
              <a:t>1</a:t>
            </a:fld>
            <a:endParaRPr lang="sv-SE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14750" y="1143000"/>
            <a:ext cx="6425602" cy="1504950"/>
          </a:xfrm>
        </p:spPr>
        <p:txBody>
          <a:bodyPr/>
          <a:lstStyle>
            <a:lvl1pPr algn="ctr">
              <a:defRPr sz="3200"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98788" y="3789040"/>
            <a:ext cx="3097212" cy="1026467"/>
          </a:xfrm>
        </p:spPr>
        <p:txBody>
          <a:bodyPr/>
          <a:lstStyle>
            <a:lvl1pPr marL="0" indent="0" algn="ctr">
              <a:buFontTx/>
              <a:buNone/>
              <a:defRPr sz="1400" b="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11275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900" y="6248400"/>
            <a:ext cx="1141413" cy="46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561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75297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75297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64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83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97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109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646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69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4705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9" name="Rectangle 9"/>
          <p:cNvSpPr>
            <a:spLocks noChangeArrowheads="1"/>
          </p:cNvSpPr>
          <p:nvPr userDrawn="1"/>
        </p:nvSpPr>
        <p:spPr bwMode="auto">
          <a:xfrm>
            <a:off x="146050" y="6553200"/>
            <a:ext cx="185178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900">
                <a:solidFill>
                  <a:srgbClr val="081D58"/>
                </a:solidFill>
                <a:latin typeface="Arial" charset="0"/>
              </a:rPr>
              <a:t>K. Forsman, </a:t>
            </a:r>
            <a:r>
              <a:rPr lang="en-US" sz="900" smtClean="0">
                <a:solidFill>
                  <a:srgbClr val="081D58"/>
                </a:solidFill>
                <a:latin typeface="Arial" charset="0"/>
              </a:rPr>
              <a:t>2015-08-22, </a:t>
            </a:r>
            <a:r>
              <a:rPr lang="en-US" sz="900">
                <a:solidFill>
                  <a:srgbClr val="081D58"/>
                </a:solidFill>
                <a:latin typeface="Arial" charset="0"/>
              </a:rPr>
              <a:t>No. </a:t>
            </a:r>
            <a:fld id="{72E49CC2-2A3A-4D9F-8359-B6B54BC63B4B}" type="slidenum">
              <a:rPr lang="en-US" sz="900">
                <a:solidFill>
                  <a:srgbClr val="081D58"/>
                </a:solidFill>
                <a:latin typeface="Arial" charset="0"/>
              </a:rPr>
              <a:pPr eaLnBrk="0" hangingPunct="0"/>
              <a:t>‹#›</a:t>
            </a:fld>
            <a:endParaRPr lang="en-US" sz="900">
              <a:solidFill>
                <a:srgbClr val="081D58"/>
              </a:solidFill>
              <a:latin typeface="Arial" charset="0"/>
            </a:endParaRPr>
          </a:p>
        </p:txBody>
      </p:sp>
      <p:pic>
        <p:nvPicPr>
          <p:cNvPr id="10251" name="Picture 11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900" y="6248400"/>
            <a:ext cx="1141413" cy="46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491889" y="6093296"/>
            <a:ext cx="2160232" cy="576064"/>
          </a:xfrm>
          <a:noFill/>
          <a:ln/>
        </p:spPr>
        <p:txBody>
          <a:bodyPr/>
          <a:lstStyle/>
          <a:p>
            <a:r>
              <a:rPr lang="en-US" sz="1200" b="0"/>
              <a:t>Krister Forsman</a:t>
            </a:r>
          </a:p>
          <a:p>
            <a:r>
              <a:rPr lang="en-US" sz="1200" b="0" smtClean="0"/>
              <a:t>2015-08-22</a:t>
            </a:r>
            <a:endParaRPr lang="en-US" sz="1200" b="0"/>
          </a:p>
        </p:txBody>
      </p:sp>
      <p:pic>
        <p:nvPicPr>
          <p:cNvPr id="5" name="Picture 3" descr="F:\Forsman\PerstorpGlobal\Pictures\Official\Perstorp_2010_189_l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27459"/>
            <a:ext cx="3015507" cy="452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F:\Forsman\PerstorpGlobal\Pictures\Official\Perstorp_2010_189_l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504" y="2253211"/>
            <a:ext cx="3015507" cy="452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10843" y="116632"/>
            <a:ext cx="592231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Structuring</a:t>
            </a:r>
          </a:p>
          <a:p>
            <a:pPr algn="ctr"/>
            <a:r>
              <a:rPr lang="en-US" sz="5400" b="1" cap="none" spc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Structures</a:t>
            </a:r>
            <a:endParaRPr lang="en-US" sz="5400" b="1" cap="none" spc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52655" y="2683243"/>
            <a:ext cx="1621787" cy="2404199"/>
            <a:chOff x="4911383" y="1878626"/>
            <a:chExt cx="3122613" cy="3202794"/>
          </a:xfrm>
        </p:grpSpPr>
        <p:sp>
          <p:nvSpPr>
            <p:cNvPr id="3" name="Line 138"/>
            <p:cNvSpPr>
              <a:spLocks noChangeShapeType="1"/>
            </p:cNvSpPr>
            <p:nvPr/>
          </p:nvSpPr>
          <p:spPr bwMode="auto">
            <a:xfrm>
              <a:off x="5671074" y="1878626"/>
              <a:ext cx="1981200" cy="0"/>
            </a:xfrm>
            <a:prstGeom prst="lin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" name="Line 138"/>
            <p:cNvSpPr>
              <a:spLocks noChangeShapeType="1"/>
            </p:cNvSpPr>
            <p:nvPr/>
          </p:nvSpPr>
          <p:spPr bwMode="auto">
            <a:xfrm>
              <a:off x="4911383" y="5081420"/>
              <a:ext cx="2740891" cy="0"/>
            </a:xfrm>
            <a:prstGeom prst="lin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5" name="Arc 4"/>
            <p:cNvSpPr/>
            <p:nvPr/>
          </p:nvSpPr>
          <p:spPr bwMode="auto">
            <a:xfrm>
              <a:off x="7233895" y="4281319"/>
              <a:ext cx="800101" cy="800101"/>
            </a:xfrm>
            <a:prstGeom prst="arc">
              <a:avLst>
                <a:gd name="adj1" fmla="val 16200000"/>
                <a:gd name="adj2" fmla="val 5532154"/>
              </a:avLst>
            </a:prstGeom>
            <a:noFill/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Line 138"/>
            <p:cNvSpPr>
              <a:spLocks noChangeShapeType="1"/>
            </p:cNvSpPr>
            <p:nvPr/>
          </p:nvSpPr>
          <p:spPr bwMode="auto">
            <a:xfrm>
              <a:off x="5671074" y="4281319"/>
              <a:ext cx="1981200" cy="0"/>
            </a:xfrm>
            <a:prstGeom prst="lin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7" name="Arc 6"/>
            <p:cNvSpPr/>
            <p:nvPr/>
          </p:nvSpPr>
          <p:spPr bwMode="auto">
            <a:xfrm flipH="1">
              <a:off x="5274112" y="3481218"/>
              <a:ext cx="800101" cy="800101"/>
            </a:xfrm>
            <a:prstGeom prst="arc">
              <a:avLst>
                <a:gd name="adj1" fmla="val 16200000"/>
                <a:gd name="adj2" fmla="val 5532154"/>
              </a:avLst>
            </a:prstGeom>
            <a:noFill/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Line 138"/>
            <p:cNvSpPr>
              <a:spLocks noChangeShapeType="1"/>
            </p:cNvSpPr>
            <p:nvPr/>
          </p:nvSpPr>
          <p:spPr bwMode="auto">
            <a:xfrm flipH="1">
              <a:off x="5671074" y="3481218"/>
              <a:ext cx="1981200" cy="0"/>
            </a:xfrm>
            <a:prstGeom prst="lin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9" name="Arc 8"/>
            <p:cNvSpPr/>
            <p:nvPr/>
          </p:nvSpPr>
          <p:spPr bwMode="auto">
            <a:xfrm>
              <a:off x="7232220" y="2678727"/>
              <a:ext cx="800101" cy="800101"/>
            </a:xfrm>
            <a:prstGeom prst="arc">
              <a:avLst>
                <a:gd name="adj1" fmla="val 16200000"/>
                <a:gd name="adj2" fmla="val 5532154"/>
              </a:avLst>
            </a:prstGeom>
            <a:noFill/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Line 138"/>
            <p:cNvSpPr>
              <a:spLocks noChangeShapeType="1"/>
            </p:cNvSpPr>
            <p:nvPr/>
          </p:nvSpPr>
          <p:spPr bwMode="auto">
            <a:xfrm>
              <a:off x="5669399" y="2678727"/>
              <a:ext cx="1981200" cy="0"/>
            </a:xfrm>
            <a:prstGeom prst="lin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" name="Arc 10"/>
            <p:cNvSpPr/>
            <p:nvPr/>
          </p:nvSpPr>
          <p:spPr bwMode="auto">
            <a:xfrm flipH="1">
              <a:off x="5275786" y="1878626"/>
              <a:ext cx="800101" cy="800101"/>
            </a:xfrm>
            <a:prstGeom prst="arc">
              <a:avLst>
                <a:gd name="adj1" fmla="val 16200000"/>
                <a:gd name="adj2" fmla="val 5532154"/>
              </a:avLst>
            </a:prstGeom>
            <a:noFill/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" name="Line 138"/>
          <p:cNvSpPr>
            <a:spLocks noChangeShapeType="1"/>
          </p:cNvSpPr>
          <p:nvPr/>
        </p:nvSpPr>
        <p:spPr bwMode="auto">
          <a:xfrm>
            <a:off x="391942" y="5087442"/>
            <a:ext cx="2562876" cy="0"/>
          </a:xfrm>
          <a:prstGeom prst="line">
            <a:avLst/>
          </a:prstGeom>
          <a:noFill/>
          <a:ln w="28575">
            <a:solidFill>
              <a:schemeClr val="accent2">
                <a:lumMod val="50000"/>
              </a:schemeClr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13" name="Group 12"/>
          <p:cNvGrpSpPr/>
          <p:nvPr/>
        </p:nvGrpSpPr>
        <p:grpSpPr>
          <a:xfrm>
            <a:off x="2357327" y="4987948"/>
            <a:ext cx="304800" cy="192881"/>
            <a:chOff x="4929188" y="6429375"/>
            <a:chExt cx="304800" cy="192881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6" name="Line 138"/>
          <p:cNvSpPr>
            <a:spLocks noChangeShapeType="1"/>
          </p:cNvSpPr>
          <p:nvPr/>
        </p:nvSpPr>
        <p:spPr bwMode="auto">
          <a:xfrm>
            <a:off x="3878744" y="2683653"/>
            <a:ext cx="3596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17" name="Group 16"/>
          <p:cNvGrpSpPr/>
          <p:nvPr/>
        </p:nvGrpSpPr>
        <p:grpSpPr>
          <a:xfrm>
            <a:off x="3573943" y="2583589"/>
            <a:ext cx="304800" cy="192881"/>
            <a:chOff x="4929188" y="6429375"/>
            <a:chExt cx="304800" cy="192881"/>
          </a:xfrm>
        </p:grpSpPr>
        <p:sp>
          <p:nvSpPr>
            <p:cNvPr id="18" name="Rectangle 17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20" name="Freeform 85"/>
          <p:cNvSpPr>
            <a:spLocks/>
          </p:cNvSpPr>
          <p:nvPr/>
        </p:nvSpPr>
        <p:spPr bwMode="auto">
          <a:xfrm flipV="1">
            <a:off x="2954818" y="2216945"/>
            <a:ext cx="771525" cy="454025"/>
          </a:xfrm>
          <a:custGeom>
            <a:avLst/>
            <a:gdLst>
              <a:gd name="T0" fmla="*/ 0 w 294"/>
              <a:gd name="T1" fmla="*/ 0 h 286"/>
              <a:gd name="T2" fmla="*/ 0 w 294"/>
              <a:gd name="T3" fmla="*/ 286 h 286"/>
              <a:gd name="T4" fmla="*/ 294 w 294"/>
              <a:gd name="T5" fmla="*/ 286 h 286"/>
              <a:gd name="T6" fmla="*/ 294 w 294"/>
              <a:gd name="T7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" h="286">
                <a:moveTo>
                  <a:pt x="0" y="0"/>
                </a:moveTo>
                <a:lnTo>
                  <a:pt x="0" y="286"/>
                </a:lnTo>
                <a:lnTo>
                  <a:pt x="294" y="286"/>
                </a:lnTo>
                <a:lnTo>
                  <a:pt x="29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" name="Oval 113"/>
          <p:cNvSpPr>
            <a:spLocks noChangeArrowheads="1"/>
          </p:cNvSpPr>
          <p:nvPr/>
        </p:nvSpPr>
        <p:spPr bwMode="auto">
          <a:xfrm>
            <a:off x="3197706" y="2065803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 anchor="ctr"/>
          <a:lstStyle/>
          <a:p>
            <a:pPr algn="ctr"/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PC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7462207" y="1715547"/>
            <a:ext cx="685394" cy="1587828"/>
            <a:chOff x="7252657" y="1715547"/>
            <a:chExt cx="685394" cy="1587828"/>
          </a:xfrm>
        </p:grpSpPr>
        <p:sp>
          <p:nvSpPr>
            <p:cNvPr id="23" name="Rectangle 173"/>
            <p:cNvSpPr>
              <a:spLocks noChangeArrowheads="1"/>
            </p:cNvSpPr>
            <p:nvPr/>
          </p:nvSpPr>
          <p:spPr bwMode="auto">
            <a:xfrm>
              <a:off x="7252657" y="1961146"/>
              <a:ext cx="685394" cy="109662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sv-SE" smtClean="0"/>
                <a:t>V1</a:t>
              </a:r>
              <a:endParaRPr lang="sv-SE"/>
            </a:p>
          </p:txBody>
        </p:sp>
        <p:sp>
          <p:nvSpPr>
            <p:cNvPr id="24" name="Arc 174"/>
            <p:cNvSpPr>
              <a:spLocks/>
            </p:cNvSpPr>
            <p:nvPr/>
          </p:nvSpPr>
          <p:spPr bwMode="auto">
            <a:xfrm rot="13485494" flipV="1">
              <a:off x="7355466" y="1715547"/>
              <a:ext cx="479776" cy="4797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" name="Arc 175"/>
            <p:cNvSpPr>
              <a:spLocks/>
            </p:cNvSpPr>
            <p:nvPr/>
          </p:nvSpPr>
          <p:spPr bwMode="auto">
            <a:xfrm rot="8114506">
              <a:off x="7355466" y="2823600"/>
              <a:ext cx="479776" cy="4797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26" name="Oval 113"/>
          <p:cNvSpPr>
            <a:spLocks noChangeArrowheads="1"/>
          </p:cNvSpPr>
          <p:nvPr/>
        </p:nvSpPr>
        <p:spPr bwMode="auto">
          <a:xfrm>
            <a:off x="1448169" y="4931988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 anchor="ctr"/>
          <a:lstStyle/>
          <a:p>
            <a:pPr algn="ctr"/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FT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val 113"/>
          <p:cNvSpPr>
            <a:spLocks noChangeArrowheads="1"/>
          </p:cNvSpPr>
          <p:nvPr/>
        </p:nvSpPr>
        <p:spPr bwMode="auto">
          <a:xfrm>
            <a:off x="1936192" y="4482341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 anchor="ctr"/>
          <a:lstStyle/>
          <a:p>
            <a:pPr algn="ctr"/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oup 38"/>
          <p:cNvGrpSpPr>
            <a:grpSpLocks/>
          </p:cNvGrpSpPr>
          <p:nvPr/>
        </p:nvGrpSpPr>
        <p:grpSpPr bwMode="auto">
          <a:xfrm rot="-16200000">
            <a:off x="680374" y="4889257"/>
            <a:ext cx="400048" cy="400050"/>
            <a:chOff x="1877" y="2328"/>
            <a:chExt cx="326" cy="326"/>
          </a:xfrm>
        </p:grpSpPr>
        <p:sp>
          <p:nvSpPr>
            <p:cNvPr id="29" name="Oval 36"/>
            <p:cNvSpPr>
              <a:spLocks noChangeArrowheads="1"/>
            </p:cNvSpPr>
            <p:nvPr/>
          </p:nvSpPr>
          <p:spPr bwMode="auto">
            <a:xfrm>
              <a:off x="1877" y="2328"/>
              <a:ext cx="326" cy="32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" name="AutoShape 37"/>
            <p:cNvSpPr>
              <a:spLocks noChangeArrowheads="1"/>
            </p:cNvSpPr>
            <p:nvPr/>
          </p:nvSpPr>
          <p:spPr bwMode="auto">
            <a:xfrm>
              <a:off x="1914" y="2332"/>
              <a:ext cx="252" cy="25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31" name="Line 138"/>
          <p:cNvSpPr>
            <a:spLocks noChangeShapeType="1"/>
          </p:cNvSpPr>
          <p:nvPr/>
        </p:nvSpPr>
        <p:spPr bwMode="auto">
          <a:xfrm>
            <a:off x="7991033" y="2977521"/>
            <a:ext cx="63385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2" name="Line 138"/>
          <p:cNvSpPr>
            <a:spLocks noChangeShapeType="1"/>
          </p:cNvSpPr>
          <p:nvPr/>
        </p:nvSpPr>
        <p:spPr bwMode="auto">
          <a:xfrm rot="16200000">
            <a:off x="7579229" y="1627694"/>
            <a:ext cx="43952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3" name="Freeform 125"/>
          <p:cNvSpPr>
            <a:spLocks/>
          </p:cNvSpPr>
          <p:nvPr/>
        </p:nvSpPr>
        <p:spPr bwMode="auto">
          <a:xfrm>
            <a:off x="2240991" y="4634741"/>
            <a:ext cx="268735" cy="448458"/>
          </a:xfrm>
          <a:custGeom>
            <a:avLst/>
            <a:gdLst>
              <a:gd name="T0" fmla="*/ 0 w 624"/>
              <a:gd name="T1" fmla="*/ 0 h 336"/>
              <a:gd name="T2" fmla="*/ 624 w 624"/>
              <a:gd name="T3" fmla="*/ 0 h 336"/>
              <a:gd name="T4" fmla="*/ 624 w 62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624" y="0"/>
                </a:lnTo>
                <a:lnTo>
                  <a:pt x="624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4" name="Freeform 125"/>
          <p:cNvSpPr>
            <a:spLocks/>
          </p:cNvSpPr>
          <p:nvPr/>
        </p:nvSpPr>
        <p:spPr bwMode="auto">
          <a:xfrm rot="16200000">
            <a:off x="1619170" y="4614969"/>
            <a:ext cx="298423" cy="335622"/>
          </a:xfrm>
          <a:custGeom>
            <a:avLst/>
            <a:gdLst>
              <a:gd name="T0" fmla="*/ 0 w 624"/>
              <a:gd name="T1" fmla="*/ 0 h 336"/>
              <a:gd name="T2" fmla="*/ 624 w 624"/>
              <a:gd name="T3" fmla="*/ 0 h 336"/>
              <a:gd name="T4" fmla="*/ 624 w 62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624" y="0"/>
                </a:lnTo>
                <a:lnTo>
                  <a:pt x="624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5" name="Title 6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91475" cy="706437"/>
          </a:xfrm>
        </p:spPr>
        <p:txBody>
          <a:bodyPr/>
          <a:lstStyle/>
          <a:p>
            <a:r>
              <a:rPr lang="en-GB" smtClean="0"/>
              <a:t>Example: Pressurized liquid system</a:t>
            </a:r>
            <a:endParaRPr lang="en-GB"/>
          </a:p>
        </p:txBody>
      </p:sp>
      <p:sp>
        <p:nvSpPr>
          <p:cNvPr id="36" name="Freeform 125"/>
          <p:cNvSpPr>
            <a:spLocks/>
          </p:cNvSpPr>
          <p:nvPr/>
        </p:nvSpPr>
        <p:spPr bwMode="auto">
          <a:xfrm rot="16200000" flipH="1">
            <a:off x="4309889" y="2740641"/>
            <a:ext cx="3194418" cy="3108346"/>
          </a:xfrm>
          <a:custGeom>
            <a:avLst/>
            <a:gdLst>
              <a:gd name="T0" fmla="*/ 0 w 624"/>
              <a:gd name="T1" fmla="*/ 0 h 336"/>
              <a:gd name="T2" fmla="*/ 624 w 624"/>
              <a:gd name="T3" fmla="*/ 0 h 336"/>
              <a:gd name="T4" fmla="*/ 624 w 62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624" y="0"/>
                </a:lnTo>
                <a:lnTo>
                  <a:pt x="624" y="33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56" name="Group 55"/>
          <p:cNvGrpSpPr/>
          <p:nvPr/>
        </p:nvGrpSpPr>
        <p:grpSpPr>
          <a:xfrm>
            <a:off x="7475485" y="4987948"/>
            <a:ext cx="685394" cy="1587828"/>
            <a:chOff x="7252657" y="4987948"/>
            <a:chExt cx="685394" cy="1587828"/>
          </a:xfrm>
        </p:grpSpPr>
        <p:sp>
          <p:nvSpPr>
            <p:cNvPr id="38" name="Rectangle 173"/>
            <p:cNvSpPr>
              <a:spLocks noChangeArrowheads="1"/>
            </p:cNvSpPr>
            <p:nvPr/>
          </p:nvSpPr>
          <p:spPr bwMode="auto">
            <a:xfrm>
              <a:off x="7252657" y="5233547"/>
              <a:ext cx="685394" cy="109662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sv-SE" smtClean="0"/>
                <a:t>V2</a:t>
              </a:r>
              <a:endParaRPr lang="sv-SE"/>
            </a:p>
          </p:txBody>
        </p:sp>
        <p:sp>
          <p:nvSpPr>
            <p:cNvPr id="39" name="Arc 174"/>
            <p:cNvSpPr>
              <a:spLocks/>
            </p:cNvSpPr>
            <p:nvPr/>
          </p:nvSpPr>
          <p:spPr bwMode="auto">
            <a:xfrm rot="13485494" flipV="1">
              <a:off x="7355466" y="4987948"/>
              <a:ext cx="479776" cy="4797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0" name="Arc 175"/>
            <p:cNvSpPr>
              <a:spLocks/>
            </p:cNvSpPr>
            <p:nvPr/>
          </p:nvSpPr>
          <p:spPr bwMode="auto">
            <a:xfrm rot="8114506">
              <a:off x="7355466" y="6096001"/>
              <a:ext cx="479776" cy="4797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737615" y="2583589"/>
            <a:ext cx="304800" cy="192881"/>
            <a:chOff x="4929188" y="6429375"/>
            <a:chExt cx="304800" cy="192881"/>
          </a:xfrm>
        </p:grpSpPr>
        <p:sp>
          <p:nvSpPr>
            <p:cNvPr id="42" name="Rectangle 41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737615" y="5795583"/>
            <a:ext cx="304800" cy="192881"/>
            <a:chOff x="4929188" y="6429375"/>
            <a:chExt cx="304800" cy="192881"/>
          </a:xfrm>
        </p:grpSpPr>
        <p:sp>
          <p:nvSpPr>
            <p:cNvPr id="45" name="Rectangle 44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47" name="Line 138"/>
          <p:cNvSpPr>
            <a:spLocks noChangeShapeType="1"/>
          </p:cNvSpPr>
          <p:nvPr/>
        </p:nvSpPr>
        <p:spPr bwMode="auto">
          <a:xfrm rot="16200000">
            <a:off x="7584985" y="4880077"/>
            <a:ext cx="469929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48" name="Line 138"/>
          <p:cNvSpPr>
            <a:spLocks noChangeShapeType="1"/>
          </p:cNvSpPr>
          <p:nvPr/>
        </p:nvSpPr>
        <p:spPr bwMode="auto">
          <a:xfrm>
            <a:off x="8204336" y="6217992"/>
            <a:ext cx="63385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49" name="Oval 113"/>
          <p:cNvSpPr>
            <a:spLocks noChangeArrowheads="1"/>
          </p:cNvSpPr>
          <p:nvPr/>
        </p:nvSpPr>
        <p:spPr bwMode="auto">
          <a:xfrm>
            <a:off x="4783326" y="5729939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 anchor="ctr"/>
          <a:lstStyle/>
          <a:p>
            <a:pPr algn="ctr"/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FT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val 113"/>
          <p:cNvSpPr>
            <a:spLocks noChangeArrowheads="1"/>
          </p:cNvSpPr>
          <p:nvPr/>
        </p:nvSpPr>
        <p:spPr bwMode="auto">
          <a:xfrm>
            <a:off x="4783326" y="2545204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 anchor="ctr"/>
          <a:lstStyle/>
          <a:p>
            <a:pPr algn="ctr"/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FT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721090" y="2108993"/>
            <a:ext cx="859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High</a:t>
            </a:r>
            <a:b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pressure</a:t>
            </a:r>
            <a:endParaRPr lang="en-GB" sz="140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2" name="Down Arrow 51"/>
          <p:cNvSpPr/>
          <p:nvPr/>
        </p:nvSpPr>
        <p:spPr>
          <a:xfrm rot="19677390">
            <a:off x="1507023" y="3591757"/>
            <a:ext cx="295175" cy="927987"/>
          </a:xfrm>
          <a:prstGeom prst="downArrow">
            <a:avLst>
              <a:gd name="adj1" fmla="val 65627"/>
              <a:gd name="adj2" fmla="val 806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439075" y="3122479"/>
            <a:ext cx="1584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smtClean="0"/>
              <a:t>Thruput manipulator</a:t>
            </a:r>
          </a:p>
          <a:p>
            <a:pPr algn="ctr"/>
            <a:r>
              <a:rPr lang="en-GB" sz="1200" smtClean="0"/>
              <a:t>Fixed flow</a:t>
            </a:r>
            <a:endParaRPr lang="en-GB" sz="1200"/>
          </a:p>
        </p:txBody>
      </p:sp>
      <p:sp>
        <p:nvSpPr>
          <p:cNvPr id="54" name="TextBox 53"/>
          <p:cNvSpPr txBox="1"/>
          <p:nvPr/>
        </p:nvSpPr>
        <p:spPr>
          <a:xfrm>
            <a:off x="8195219" y="2201018"/>
            <a:ext cx="859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Atmos</a:t>
            </a:r>
            <a:b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pressure</a:t>
            </a:r>
            <a:endParaRPr lang="en-GB" sz="140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15242" y="1093238"/>
            <a:ext cx="4555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smtClean="0"/>
              <a:t>How do we automatically adjust the flow control valves</a:t>
            </a:r>
          </a:p>
          <a:p>
            <a:pPr algn="ctr"/>
            <a:r>
              <a:rPr lang="en-GB" sz="1400" smtClean="0"/>
              <a:t>so that the share of liquid going to V1 is controlled</a:t>
            </a:r>
            <a:endParaRPr lang="en-GB" sz="1400"/>
          </a:p>
        </p:txBody>
      </p:sp>
      <p:sp>
        <p:nvSpPr>
          <p:cNvPr id="58" name="TextBox 57"/>
          <p:cNvSpPr txBox="1"/>
          <p:nvPr/>
        </p:nvSpPr>
        <p:spPr>
          <a:xfrm>
            <a:off x="8147594" y="5511519"/>
            <a:ext cx="859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Atmos</a:t>
            </a:r>
            <a:b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pressure</a:t>
            </a:r>
            <a:endParaRPr lang="en-GB" sz="140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9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52655" y="2683243"/>
            <a:ext cx="1621787" cy="2404199"/>
            <a:chOff x="4911383" y="1878626"/>
            <a:chExt cx="3122613" cy="3202794"/>
          </a:xfrm>
        </p:grpSpPr>
        <p:sp>
          <p:nvSpPr>
            <p:cNvPr id="3" name="Line 138"/>
            <p:cNvSpPr>
              <a:spLocks noChangeShapeType="1"/>
            </p:cNvSpPr>
            <p:nvPr/>
          </p:nvSpPr>
          <p:spPr bwMode="auto">
            <a:xfrm>
              <a:off x="5671074" y="1878626"/>
              <a:ext cx="1981200" cy="0"/>
            </a:xfrm>
            <a:prstGeom prst="lin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" name="Line 138"/>
            <p:cNvSpPr>
              <a:spLocks noChangeShapeType="1"/>
            </p:cNvSpPr>
            <p:nvPr/>
          </p:nvSpPr>
          <p:spPr bwMode="auto">
            <a:xfrm>
              <a:off x="4911383" y="5081420"/>
              <a:ext cx="2740891" cy="0"/>
            </a:xfrm>
            <a:prstGeom prst="lin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5" name="Arc 4"/>
            <p:cNvSpPr/>
            <p:nvPr/>
          </p:nvSpPr>
          <p:spPr bwMode="auto">
            <a:xfrm>
              <a:off x="7233895" y="4281319"/>
              <a:ext cx="800101" cy="800101"/>
            </a:xfrm>
            <a:prstGeom prst="arc">
              <a:avLst>
                <a:gd name="adj1" fmla="val 16200000"/>
                <a:gd name="adj2" fmla="val 5532154"/>
              </a:avLst>
            </a:prstGeom>
            <a:noFill/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Line 138"/>
            <p:cNvSpPr>
              <a:spLocks noChangeShapeType="1"/>
            </p:cNvSpPr>
            <p:nvPr/>
          </p:nvSpPr>
          <p:spPr bwMode="auto">
            <a:xfrm>
              <a:off x="5671074" y="4281319"/>
              <a:ext cx="1981200" cy="0"/>
            </a:xfrm>
            <a:prstGeom prst="lin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7" name="Arc 6"/>
            <p:cNvSpPr/>
            <p:nvPr/>
          </p:nvSpPr>
          <p:spPr bwMode="auto">
            <a:xfrm flipH="1">
              <a:off x="5274112" y="3481218"/>
              <a:ext cx="800101" cy="800101"/>
            </a:xfrm>
            <a:prstGeom prst="arc">
              <a:avLst>
                <a:gd name="adj1" fmla="val 16200000"/>
                <a:gd name="adj2" fmla="val 5532154"/>
              </a:avLst>
            </a:prstGeom>
            <a:noFill/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Line 138"/>
            <p:cNvSpPr>
              <a:spLocks noChangeShapeType="1"/>
            </p:cNvSpPr>
            <p:nvPr/>
          </p:nvSpPr>
          <p:spPr bwMode="auto">
            <a:xfrm flipH="1">
              <a:off x="5671074" y="3481218"/>
              <a:ext cx="1981200" cy="0"/>
            </a:xfrm>
            <a:prstGeom prst="lin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9" name="Arc 8"/>
            <p:cNvSpPr/>
            <p:nvPr/>
          </p:nvSpPr>
          <p:spPr bwMode="auto">
            <a:xfrm>
              <a:off x="7232220" y="2678727"/>
              <a:ext cx="800101" cy="800101"/>
            </a:xfrm>
            <a:prstGeom prst="arc">
              <a:avLst>
                <a:gd name="adj1" fmla="val 16200000"/>
                <a:gd name="adj2" fmla="val 5532154"/>
              </a:avLst>
            </a:prstGeom>
            <a:noFill/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Line 138"/>
            <p:cNvSpPr>
              <a:spLocks noChangeShapeType="1"/>
            </p:cNvSpPr>
            <p:nvPr/>
          </p:nvSpPr>
          <p:spPr bwMode="auto">
            <a:xfrm>
              <a:off x="5669399" y="2678727"/>
              <a:ext cx="1981200" cy="0"/>
            </a:xfrm>
            <a:prstGeom prst="line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" name="Arc 10"/>
            <p:cNvSpPr/>
            <p:nvPr/>
          </p:nvSpPr>
          <p:spPr bwMode="auto">
            <a:xfrm flipH="1">
              <a:off x="5275786" y="1878626"/>
              <a:ext cx="800101" cy="800101"/>
            </a:xfrm>
            <a:prstGeom prst="arc">
              <a:avLst>
                <a:gd name="adj1" fmla="val 16200000"/>
                <a:gd name="adj2" fmla="val 5532154"/>
              </a:avLst>
            </a:prstGeom>
            <a:noFill/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" name="Line 138"/>
          <p:cNvSpPr>
            <a:spLocks noChangeShapeType="1"/>
          </p:cNvSpPr>
          <p:nvPr/>
        </p:nvSpPr>
        <p:spPr bwMode="auto">
          <a:xfrm>
            <a:off x="391942" y="5087442"/>
            <a:ext cx="2562876" cy="0"/>
          </a:xfrm>
          <a:prstGeom prst="line">
            <a:avLst/>
          </a:prstGeom>
          <a:noFill/>
          <a:ln w="28575">
            <a:solidFill>
              <a:schemeClr val="accent2">
                <a:lumMod val="50000"/>
              </a:schemeClr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13" name="Group 12"/>
          <p:cNvGrpSpPr/>
          <p:nvPr/>
        </p:nvGrpSpPr>
        <p:grpSpPr>
          <a:xfrm>
            <a:off x="2357327" y="4987948"/>
            <a:ext cx="304800" cy="192881"/>
            <a:chOff x="4929188" y="6429375"/>
            <a:chExt cx="304800" cy="192881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6" name="Line 138"/>
          <p:cNvSpPr>
            <a:spLocks noChangeShapeType="1"/>
          </p:cNvSpPr>
          <p:nvPr/>
        </p:nvSpPr>
        <p:spPr bwMode="auto">
          <a:xfrm>
            <a:off x="3878744" y="2683653"/>
            <a:ext cx="3596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17" name="Group 16"/>
          <p:cNvGrpSpPr/>
          <p:nvPr/>
        </p:nvGrpSpPr>
        <p:grpSpPr>
          <a:xfrm>
            <a:off x="3573943" y="2583589"/>
            <a:ext cx="304800" cy="192881"/>
            <a:chOff x="4929188" y="6429375"/>
            <a:chExt cx="304800" cy="192881"/>
          </a:xfrm>
        </p:grpSpPr>
        <p:sp>
          <p:nvSpPr>
            <p:cNvPr id="18" name="Rectangle 17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20" name="Freeform 85"/>
          <p:cNvSpPr>
            <a:spLocks/>
          </p:cNvSpPr>
          <p:nvPr/>
        </p:nvSpPr>
        <p:spPr bwMode="auto">
          <a:xfrm flipV="1">
            <a:off x="2954818" y="2216945"/>
            <a:ext cx="771525" cy="454025"/>
          </a:xfrm>
          <a:custGeom>
            <a:avLst/>
            <a:gdLst>
              <a:gd name="T0" fmla="*/ 0 w 294"/>
              <a:gd name="T1" fmla="*/ 0 h 286"/>
              <a:gd name="T2" fmla="*/ 0 w 294"/>
              <a:gd name="T3" fmla="*/ 286 h 286"/>
              <a:gd name="T4" fmla="*/ 294 w 294"/>
              <a:gd name="T5" fmla="*/ 286 h 286"/>
              <a:gd name="T6" fmla="*/ 294 w 294"/>
              <a:gd name="T7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" h="286">
                <a:moveTo>
                  <a:pt x="0" y="0"/>
                </a:moveTo>
                <a:lnTo>
                  <a:pt x="0" y="286"/>
                </a:lnTo>
                <a:lnTo>
                  <a:pt x="294" y="286"/>
                </a:lnTo>
                <a:lnTo>
                  <a:pt x="29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" name="Oval 113"/>
          <p:cNvSpPr>
            <a:spLocks noChangeArrowheads="1"/>
          </p:cNvSpPr>
          <p:nvPr/>
        </p:nvSpPr>
        <p:spPr bwMode="auto">
          <a:xfrm>
            <a:off x="3197706" y="2065803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 anchor="ctr"/>
          <a:lstStyle/>
          <a:p>
            <a:pPr algn="ctr"/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PC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7462207" y="1715547"/>
            <a:ext cx="685394" cy="1587828"/>
            <a:chOff x="7252657" y="1715547"/>
            <a:chExt cx="685394" cy="1587828"/>
          </a:xfrm>
        </p:grpSpPr>
        <p:sp>
          <p:nvSpPr>
            <p:cNvPr id="23" name="Rectangle 173"/>
            <p:cNvSpPr>
              <a:spLocks noChangeArrowheads="1"/>
            </p:cNvSpPr>
            <p:nvPr/>
          </p:nvSpPr>
          <p:spPr bwMode="auto">
            <a:xfrm>
              <a:off x="7252657" y="1961146"/>
              <a:ext cx="685394" cy="109662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sv-SE" smtClean="0"/>
                <a:t>V1</a:t>
              </a:r>
              <a:endParaRPr lang="sv-SE"/>
            </a:p>
          </p:txBody>
        </p:sp>
        <p:sp>
          <p:nvSpPr>
            <p:cNvPr id="24" name="Arc 174"/>
            <p:cNvSpPr>
              <a:spLocks/>
            </p:cNvSpPr>
            <p:nvPr/>
          </p:nvSpPr>
          <p:spPr bwMode="auto">
            <a:xfrm rot="13485494" flipV="1">
              <a:off x="7355466" y="1715547"/>
              <a:ext cx="479776" cy="4797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" name="Arc 175"/>
            <p:cNvSpPr>
              <a:spLocks/>
            </p:cNvSpPr>
            <p:nvPr/>
          </p:nvSpPr>
          <p:spPr bwMode="auto">
            <a:xfrm rot="8114506">
              <a:off x="7355466" y="2823600"/>
              <a:ext cx="479776" cy="4797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26" name="Oval 113"/>
          <p:cNvSpPr>
            <a:spLocks noChangeArrowheads="1"/>
          </p:cNvSpPr>
          <p:nvPr/>
        </p:nvSpPr>
        <p:spPr bwMode="auto">
          <a:xfrm>
            <a:off x="1448169" y="4931988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 anchor="ctr"/>
          <a:lstStyle/>
          <a:p>
            <a:pPr algn="ctr"/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FT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val 113"/>
          <p:cNvSpPr>
            <a:spLocks noChangeArrowheads="1"/>
          </p:cNvSpPr>
          <p:nvPr/>
        </p:nvSpPr>
        <p:spPr bwMode="auto">
          <a:xfrm>
            <a:off x="1936192" y="4482341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 anchor="ctr"/>
          <a:lstStyle/>
          <a:p>
            <a:pPr algn="ctr"/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oup 38"/>
          <p:cNvGrpSpPr>
            <a:grpSpLocks/>
          </p:cNvGrpSpPr>
          <p:nvPr/>
        </p:nvGrpSpPr>
        <p:grpSpPr bwMode="auto">
          <a:xfrm rot="-16200000">
            <a:off x="680374" y="4889257"/>
            <a:ext cx="400048" cy="400050"/>
            <a:chOff x="1877" y="2328"/>
            <a:chExt cx="326" cy="326"/>
          </a:xfrm>
        </p:grpSpPr>
        <p:sp>
          <p:nvSpPr>
            <p:cNvPr id="29" name="Oval 36"/>
            <p:cNvSpPr>
              <a:spLocks noChangeArrowheads="1"/>
            </p:cNvSpPr>
            <p:nvPr/>
          </p:nvSpPr>
          <p:spPr bwMode="auto">
            <a:xfrm>
              <a:off x="1877" y="2328"/>
              <a:ext cx="326" cy="32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" name="AutoShape 37"/>
            <p:cNvSpPr>
              <a:spLocks noChangeArrowheads="1"/>
            </p:cNvSpPr>
            <p:nvPr/>
          </p:nvSpPr>
          <p:spPr bwMode="auto">
            <a:xfrm>
              <a:off x="1914" y="2332"/>
              <a:ext cx="252" cy="25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31" name="Line 138"/>
          <p:cNvSpPr>
            <a:spLocks noChangeShapeType="1"/>
          </p:cNvSpPr>
          <p:nvPr/>
        </p:nvSpPr>
        <p:spPr bwMode="auto">
          <a:xfrm>
            <a:off x="7991033" y="2977521"/>
            <a:ext cx="63385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2" name="Line 138"/>
          <p:cNvSpPr>
            <a:spLocks noChangeShapeType="1"/>
          </p:cNvSpPr>
          <p:nvPr/>
        </p:nvSpPr>
        <p:spPr bwMode="auto">
          <a:xfrm rot="16200000">
            <a:off x="7579229" y="1627694"/>
            <a:ext cx="43952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3" name="Freeform 125"/>
          <p:cNvSpPr>
            <a:spLocks/>
          </p:cNvSpPr>
          <p:nvPr/>
        </p:nvSpPr>
        <p:spPr bwMode="auto">
          <a:xfrm>
            <a:off x="2240991" y="4634741"/>
            <a:ext cx="268735" cy="448458"/>
          </a:xfrm>
          <a:custGeom>
            <a:avLst/>
            <a:gdLst>
              <a:gd name="T0" fmla="*/ 0 w 624"/>
              <a:gd name="T1" fmla="*/ 0 h 336"/>
              <a:gd name="T2" fmla="*/ 624 w 624"/>
              <a:gd name="T3" fmla="*/ 0 h 336"/>
              <a:gd name="T4" fmla="*/ 624 w 62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624" y="0"/>
                </a:lnTo>
                <a:lnTo>
                  <a:pt x="624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4" name="Freeform 125"/>
          <p:cNvSpPr>
            <a:spLocks/>
          </p:cNvSpPr>
          <p:nvPr/>
        </p:nvSpPr>
        <p:spPr bwMode="auto">
          <a:xfrm rot="16200000">
            <a:off x="1619170" y="4614969"/>
            <a:ext cx="298423" cy="335622"/>
          </a:xfrm>
          <a:custGeom>
            <a:avLst/>
            <a:gdLst>
              <a:gd name="T0" fmla="*/ 0 w 624"/>
              <a:gd name="T1" fmla="*/ 0 h 336"/>
              <a:gd name="T2" fmla="*/ 624 w 624"/>
              <a:gd name="T3" fmla="*/ 0 h 336"/>
              <a:gd name="T4" fmla="*/ 624 w 62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624" y="0"/>
                </a:lnTo>
                <a:lnTo>
                  <a:pt x="624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5" name="Title 6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91475" cy="706437"/>
          </a:xfrm>
        </p:spPr>
        <p:txBody>
          <a:bodyPr/>
          <a:lstStyle/>
          <a:p>
            <a:r>
              <a:rPr lang="en-GB" smtClean="0"/>
              <a:t>“Split ratio control”</a:t>
            </a:r>
            <a:endParaRPr lang="en-GB"/>
          </a:p>
        </p:txBody>
      </p:sp>
      <p:sp>
        <p:nvSpPr>
          <p:cNvPr id="36" name="Freeform 125"/>
          <p:cNvSpPr>
            <a:spLocks/>
          </p:cNvSpPr>
          <p:nvPr/>
        </p:nvSpPr>
        <p:spPr bwMode="auto">
          <a:xfrm rot="16200000" flipH="1">
            <a:off x="4309889" y="2740641"/>
            <a:ext cx="3194418" cy="3108346"/>
          </a:xfrm>
          <a:custGeom>
            <a:avLst/>
            <a:gdLst>
              <a:gd name="T0" fmla="*/ 0 w 624"/>
              <a:gd name="T1" fmla="*/ 0 h 336"/>
              <a:gd name="T2" fmla="*/ 624 w 624"/>
              <a:gd name="T3" fmla="*/ 0 h 336"/>
              <a:gd name="T4" fmla="*/ 624 w 62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624" y="0"/>
                </a:lnTo>
                <a:lnTo>
                  <a:pt x="624" y="33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56" name="Group 55"/>
          <p:cNvGrpSpPr/>
          <p:nvPr/>
        </p:nvGrpSpPr>
        <p:grpSpPr>
          <a:xfrm>
            <a:off x="7475485" y="4987948"/>
            <a:ext cx="685394" cy="1587828"/>
            <a:chOff x="7252657" y="4987948"/>
            <a:chExt cx="685394" cy="1587828"/>
          </a:xfrm>
        </p:grpSpPr>
        <p:sp>
          <p:nvSpPr>
            <p:cNvPr id="38" name="Rectangle 173"/>
            <p:cNvSpPr>
              <a:spLocks noChangeArrowheads="1"/>
            </p:cNvSpPr>
            <p:nvPr/>
          </p:nvSpPr>
          <p:spPr bwMode="auto">
            <a:xfrm>
              <a:off x="7252657" y="5233547"/>
              <a:ext cx="685394" cy="109662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sv-SE" smtClean="0"/>
                <a:t>V2</a:t>
              </a:r>
              <a:endParaRPr lang="sv-SE"/>
            </a:p>
          </p:txBody>
        </p:sp>
        <p:sp>
          <p:nvSpPr>
            <p:cNvPr id="39" name="Arc 174"/>
            <p:cNvSpPr>
              <a:spLocks/>
            </p:cNvSpPr>
            <p:nvPr/>
          </p:nvSpPr>
          <p:spPr bwMode="auto">
            <a:xfrm rot="13485494" flipV="1">
              <a:off x="7355466" y="4987948"/>
              <a:ext cx="479776" cy="4797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0" name="Arc 175"/>
            <p:cNvSpPr>
              <a:spLocks/>
            </p:cNvSpPr>
            <p:nvPr/>
          </p:nvSpPr>
          <p:spPr bwMode="auto">
            <a:xfrm rot="8114506">
              <a:off x="7355466" y="6096001"/>
              <a:ext cx="479776" cy="4797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737615" y="2583589"/>
            <a:ext cx="304800" cy="192881"/>
            <a:chOff x="4929188" y="6429375"/>
            <a:chExt cx="304800" cy="192881"/>
          </a:xfrm>
        </p:grpSpPr>
        <p:sp>
          <p:nvSpPr>
            <p:cNvPr id="42" name="Rectangle 41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737615" y="5795583"/>
            <a:ext cx="304800" cy="192881"/>
            <a:chOff x="4929188" y="6429375"/>
            <a:chExt cx="304800" cy="192881"/>
          </a:xfrm>
        </p:grpSpPr>
        <p:sp>
          <p:nvSpPr>
            <p:cNvPr id="45" name="Rectangle 44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47" name="Line 138"/>
          <p:cNvSpPr>
            <a:spLocks noChangeShapeType="1"/>
          </p:cNvSpPr>
          <p:nvPr/>
        </p:nvSpPr>
        <p:spPr bwMode="auto">
          <a:xfrm rot="16200000">
            <a:off x="7584985" y="4880077"/>
            <a:ext cx="469929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48" name="Line 138"/>
          <p:cNvSpPr>
            <a:spLocks noChangeShapeType="1"/>
          </p:cNvSpPr>
          <p:nvPr/>
        </p:nvSpPr>
        <p:spPr bwMode="auto">
          <a:xfrm>
            <a:off x="8204336" y="6217992"/>
            <a:ext cx="63385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49" name="Oval 113"/>
          <p:cNvSpPr>
            <a:spLocks noChangeArrowheads="1"/>
          </p:cNvSpPr>
          <p:nvPr/>
        </p:nvSpPr>
        <p:spPr bwMode="auto">
          <a:xfrm>
            <a:off x="4783326" y="5729939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 anchor="ctr"/>
          <a:lstStyle/>
          <a:p>
            <a:pPr algn="ctr"/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FT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val 113"/>
          <p:cNvSpPr>
            <a:spLocks noChangeArrowheads="1"/>
          </p:cNvSpPr>
          <p:nvPr/>
        </p:nvSpPr>
        <p:spPr bwMode="auto">
          <a:xfrm>
            <a:off x="4783326" y="2545204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 anchor="ctr"/>
          <a:lstStyle/>
          <a:p>
            <a:pPr algn="ctr"/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FT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721090" y="2108993"/>
            <a:ext cx="859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High</a:t>
            </a:r>
            <a:b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pressure</a:t>
            </a:r>
            <a:endParaRPr lang="en-GB" sz="140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195219" y="2201018"/>
            <a:ext cx="859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Atmos</a:t>
            </a:r>
            <a:b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pressure</a:t>
            </a:r>
            <a:endParaRPr lang="en-GB" sz="140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147594" y="5511519"/>
            <a:ext cx="859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Atmos</a:t>
            </a:r>
            <a:b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GB" sz="14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pressure</a:t>
            </a:r>
            <a:endParaRPr lang="en-GB" sz="140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9" name="Oval 113"/>
          <p:cNvSpPr>
            <a:spLocks noChangeArrowheads="1"/>
          </p:cNvSpPr>
          <p:nvPr/>
        </p:nvSpPr>
        <p:spPr bwMode="auto">
          <a:xfrm>
            <a:off x="6123052" y="4142413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 anchor="ctr"/>
          <a:lstStyle/>
          <a:p>
            <a:pPr algn="ctr"/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val 113"/>
          <p:cNvSpPr>
            <a:spLocks noChangeArrowheads="1"/>
          </p:cNvSpPr>
          <p:nvPr/>
        </p:nvSpPr>
        <p:spPr bwMode="auto">
          <a:xfrm>
            <a:off x="4783326" y="4142413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 anchor="ctr"/>
          <a:lstStyle/>
          <a:p>
            <a:pPr algn="ctr"/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Arrow Connector 36"/>
          <p:cNvCxnSpPr>
            <a:stCxn id="50" idx="4"/>
            <a:endCxn id="60" idx="0"/>
          </p:cNvCxnSpPr>
          <p:nvPr/>
        </p:nvCxnSpPr>
        <p:spPr>
          <a:xfrm>
            <a:off x="4935726" y="2850004"/>
            <a:ext cx="0" cy="1292409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Arrow Connector 64"/>
          <p:cNvCxnSpPr>
            <a:stCxn id="49" idx="0"/>
            <a:endCxn id="60" idx="4"/>
          </p:cNvCxnSpPr>
          <p:nvPr/>
        </p:nvCxnSpPr>
        <p:spPr>
          <a:xfrm flipV="1">
            <a:off x="4935726" y="4447213"/>
            <a:ext cx="0" cy="1282726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Oval 113"/>
          <p:cNvSpPr>
            <a:spLocks noChangeArrowheads="1"/>
          </p:cNvSpPr>
          <p:nvPr/>
        </p:nvSpPr>
        <p:spPr bwMode="auto">
          <a:xfrm>
            <a:off x="5372278" y="4142413"/>
            <a:ext cx="304800" cy="304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rIns="36000" anchor="ctr"/>
          <a:lstStyle/>
          <a:p>
            <a:pPr algn="ctr"/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Straight Arrow Connector 70"/>
          <p:cNvCxnSpPr>
            <a:endCxn id="70" idx="4"/>
          </p:cNvCxnSpPr>
          <p:nvPr/>
        </p:nvCxnSpPr>
        <p:spPr>
          <a:xfrm flipV="1">
            <a:off x="5524678" y="4447213"/>
            <a:ext cx="0" cy="411758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Arrow Connector 72"/>
          <p:cNvCxnSpPr/>
          <p:nvPr/>
        </p:nvCxnSpPr>
        <p:spPr>
          <a:xfrm>
            <a:off x="5088126" y="4294813"/>
            <a:ext cx="284152" cy="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ectangle 75"/>
          <p:cNvSpPr/>
          <p:nvPr/>
        </p:nvSpPr>
        <p:spPr>
          <a:xfrm>
            <a:off x="6434263" y="3063487"/>
            <a:ext cx="927100" cy="72111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5192954" y="4884440"/>
            <a:ext cx="6527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smtClean="0"/>
              <a:t>Desired</a:t>
            </a:r>
          </a:p>
          <a:p>
            <a:pPr algn="ctr"/>
            <a:r>
              <a:rPr lang="en-GB" sz="1100" smtClean="0"/>
              <a:t>ratio</a:t>
            </a:r>
            <a:endParaRPr lang="en-GB" sz="1100"/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6897813" y="2651729"/>
            <a:ext cx="0" cy="411758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Arrow Connector 83"/>
          <p:cNvCxnSpPr>
            <a:endCxn id="59" idx="2"/>
          </p:cNvCxnSpPr>
          <p:nvPr/>
        </p:nvCxnSpPr>
        <p:spPr>
          <a:xfrm>
            <a:off x="5676975" y="4294813"/>
            <a:ext cx="446077" cy="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Arrow Connector 84"/>
          <p:cNvCxnSpPr>
            <a:stCxn id="50" idx="5"/>
            <a:endCxn id="59" idx="1"/>
          </p:cNvCxnSpPr>
          <p:nvPr/>
        </p:nvCxnSpPr>
        <p:spPr>
          <a:xfrm>
            <a:off x="5043489" y="2805367"/>
            <a:ext cx="1124200" cy="1381683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Freeform 125"/>
          <p:cNvSpPr>
            <a:spLocks/>
          </p:cNvSpPr>
          <p:nvPr/>
        </p:nvSpPr>
        <p:spPr bwMode="auto">
          <a:xfrm rot="10800000" flipH="1">
            <a:off x="6427852" y="3809651"/>
            <a:ext cx="469960" cy="485159"/>
          </a:xfrm>
          <a:custGeom>
            <a:avLst/>
            <a:gdLst>
              <a:gd name="T0" fmla="*/ 0 w 624"/>
              <a:gd name="T1" fmla="*/ 0 h 336"/>
              <a:gd name="T2" fmla="*/ 624 w 624"/>
              <a:gd name="T3" fmla="*/ 0 h 336"/>
              <a:gd name="T4" fmla="*/ 624 w 62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624" y="0"/>
                </a:lnTo>
                <a:lnTo>
                  <a:pt x="624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9" name="Rectangle 88"/>
          <p:cNvSpPr/>
          <p:nvPr/>
        </p:nvSpPr>
        <p:spPr>
          <a:xfrm>
            <a:off x="6434263" y="4754485"/>
            <a:ext cx="927100" cy="72111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1" name="Straight Arrow Connector 90"/>
          <p:cNvCxnSpPr/>
          <p:nvPr/>
        </p:nvCxnSpPr>
        <p:spPr>
          <a:xfrm rot="10800000" flipV="1">
            <a:off x="6897813" y="5470581"/>
            <a:ext cx="0" cy="411758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Arrow Connector 91"/>
          <p:cNvCxnSpPr>
            <a:stCxn id="88" idx="1"/>
            <a:endCxn id="89" idx="0"/>
          </p:cNvCxnSpPr>
          <p:nvPr/>
        </p:nvCxnSpPr>
        <p:spPr>
          <a:xfrm>
            <a:off x="6897812" y="4294810"/>
            <a:ext cx="1" cy="459675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Box 96"/>
          <p:cNvSpPr txBox="1"/>
          <p:nvPr/>
        </p:nvSpPr>
        <p:spPr>
          <a:xfrm>
            <a:off x="5943310" y="3763129"/>
            <a:ext cx="3321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smtClean="0"/>
              <a:t>PV</a:t>
            </a:r>
            <a:endParaRPr lang="en-GB" sz="1000"/>
          </a:p>
        </p:txBody>
      </p:sp>
      <p:sp>
        <p:nvSpPr>
          <p:cNvPr id="98" name="TextBox 97"/>
          <p:cNvSpPr txBox="1"/>
          <p:nvPr/>
        </p:nvSpPr>
        <p:spPr>
          <a:xfrm>
            <a:off x="5793314" y="4269339"/>
            <a:ext cx="3273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smtClean="0"/>
              <a:t>SP</a:t>
            </a:r>
            <a:endParaRPr lang="en-GB" sz="1000"/>
          </a:p>
        </p:txBody>
      </p:sp>
      <p:sp>
        <p:nvSpPr>
          <p:cNvPr id="99" name="TextBox 98"/>
          <p:cNvSpPr txBox="1"/>
          <p:nvPr/>
        </p:nvSpPr>
        <p:spPr>
          <a:xfrm>
            <a:off x="6427049" y="4086979"/>
            <a:ext cx="346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smtClean="0"/>
              <a:t>OP</a:t>
            </a:r>
            <a:endParaRPr lang="en-GB" sz="1000"/>
          </a:p>
        </p:txBody>
      </p:sp>
      <p:sp>
        <p:nvSpPr>
          <p:cNvPr id="101" name="Freeform 100"/>
          <p:cNvSpPr/>
          <p:nvPr/>
        </p:nvSpPr>
        <p:spPr>
          <a:xfrm>
            <a:off x="6542415" y="3221963"/>
            <a:ext cx="776162" cy="462766"/>
          </a:xfrm>
          <a:custGeom>
            <a:avLst/>
            <a:gdLst>
              <a:gd name="connsiteX0" fmla="*/ 0 w 1485900"/>
              <a:gd name="connsiteY0" fmla="*/ 647700 h 647700"/>
              <a:gd name="connsiteX1" fmla="*/ 647700 w 1485900"/>
              <a:gd name="connsiteY1" fmla="*/ 0 h 647700"/>
              <a:gd name="connsiteX2" fmla="*/ 1485900 w 1485900"/>
              <a:gd name="connsiteY2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5900" h="647700">
                <a:moveTo>
                  <a:pt x="0" y="647700"/>
                </a:moveTo>
                <a:lnTo>
                  <a:pt x="647700" y="0"/>
                </a:lnTo>
                <a:lnTo>
                  <a:pt x="1485900" y="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Freeform 101"/>
          <p:cNvSpPr/>
          <p:nvPr/>
        </p:nvSpPr>
        <p:spPr>
          <a:xfrm flipH="1">
            <a:off x="6542415" y="4885421"/>
            <a:ext cx="776162" cy="462766"/>
          </a:xfrm>
          <a:custGeom>
            <a:avLst/>
            <a:gdLst>
              <a:gd name="connsiteX0" fmla="*/ 0 w 1485900"/>
              <a:gd name="connsiteY0" fmla="*/ 647700 h 647700"/>
              <a:gd name="connsiteX1" fmla="*/ 647700 w 1485900"/>
              <a:gd name="connsiteY1" fmla="*/ 0 h 647700"/>
              <a:gd name="connsiteX2" fmla="*/ 1485900 w 1485900"/>
              <a:gd name="connsiteY2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5900" h="647700">
                <a:moveTo>
                  <a:pt x="0" y="647700"/>
                </a:moveTo>
                <a:lnTo>
                  <a:pt x="647700" y="0"/>
                </a:lnTo>
                <a:lnTo>
                  <a:pt x="1485900" y="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2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Which is best - MPC or classical structures?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313"/>
            <a:ext cx="8229600" cy="3703637"/>
          </a:xfrm>
        </p:spPr>
        <p:txBody>
          <a:bodyPr/>
          <a:lstStyle/>
          <a:p>
            <a:r>
              <a:rPr lang="en-GB" smtClean="0"/>
              <a:t>Obviously all classical structures can be captured by MPC in some sense</a:t>
            </a:r>
          </a:p>
          <a:p>
            <a:pPr lvl="1"/>
            <a:r>
              <a:rPr lang="en-GB" smtClean="0"/>
              <a:t>Are there any reasons for using classical structures?</a:t>
            </a:r>
          </a:p>
          <a:p>
            <a:r>
              <a:rPr lang="en-GB" smtClean="0"/>
              <a:t>Advantages of MPC</a:t>
            </a:r>
          </a:p>
          <a:p>
            <a:pPr lvl="1"/>
            <a:r>
              <a:rPr lang="en-GB" smtClean="0"/>
              <a:t>Directly captures the specifications</a:t>
            </a:r>
          </a:p>
          <a:p>
            <a:pPr lvl="1"/>
            <a:r>
              <a:rPr lang="en-GB" smtClean="0"/>
              <a:t>One, systematic, procedure for all applications</a:t>
            </a:r>
          </a:p>
          <a:p>
            <a:r>
              <a:rPr lang="en-GB" smtClean="0"/>
              <a:t>Disadvantage: If a simple classical structure can solve the problem, the cost for MPC is higher:</a:t>
            </a:r>
          </a:p>
          <a:p>
            <a:pPr lvl="1"/>
            <a:r>
              <a:rPr lang="en-GB" smtClean="0"/>
              <a:t>manhours for modeling</a:t>
            </a:r>
          </a:p>
          <a:p>
            <a:pPr lvl="1"/>
            <a:r>
              <a:rPr lang="en-GB" smtClean="0"/>
              <a:t>license fees</a:t>
            </a:r>
          </a:p>
          <a:p>
            <a:pPr lvl="1"/>
            <a:r>
              <a:rPr lang="en-GB" smtClean="0"/>
              <a:t>maintenance</a:t>
            </a:r>
          </a:p>
          <a:p>
            <a:r>
              <a:rPr lang="en-GB" smtClean="0"/>
              <a:t>In some aspects the classical structures may be easier to understand, e.g. robustness</a:t>
            </a:r>
            <a:r>
              <a:rPr lang="en-GB"/>
              <a:t>: </a:t>
            </a:r>
            <a:r>
              <a:rPr lang="en-GB" smtClean="0"/>
              <a:t>the effect </a:t>
            </a:r>
            <a:r>
              <a:rPr lang="en-GB"/>
              <a:t>of model </a:t>
            </a:r>
            <a:r>
              <a:rPr lang="en-GB" smtClean="0"/>
              <a:t>errors</a:t>
            </a:r>
            <a:endParaRPr lang="en-GB"/>
          </a:p>
        </p:txBody>
      </p:sp>
      <p:pic>
        <p:nvPicPr>
          <p:cNvPr id="1026" name="Picture 2" descr="F:\Forsman\NTNU\Seminars\20150822\Raz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958" y="5158835"/>
            <a:ext cx="3456384" cy="164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47675" y="5155120"/>
            <a:ext cx="5800725" cy="1411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smtClean="0"/>
              <a:t>There are many applications where it is obvious MPC should be used, because “classical” structure gets too complicated. E.g. when you have many limitations (leading to selector solutions)</a:t>
            </a:r>
          </a:p>
          <a:p>
            <a:endParaRPr lang="en-GB" kern="0" smtClean="0"/>
          </a:p>
          <a:p>
            <a:pPr lvl="1"/>
            <a:endParaRPr lang="en-GB" kern="0" smtClean="0"/>
          </a:p>
        </p:txBody>
      </p:sp>
    </p:spTree>
    <p:extLst>
      <p:ext uri="{BB962C8B-B14F-4D97-AF65-F5344CB8AC3E}">
        <p14:creationId xmlns:p14="http://schemas.microsoft.com/office/powerpoint/2010/main" val="29250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953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Control structures – an ad-hoc adventure?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Classical control structures:</a:t>
            </a:r>
          </a:p>
          <a:p>
            <a:pPr lvl="1"/>
            <a:r>
              <a:rPr lang="en-GB" smtClean="0"/>
              <a:t>cascade; at least 3 different versions</a:t>
            </a:r>
          </a:p>
          <a:p>
            <a:pPr lvl="1"/>
            <a:r>
              <a:rPr lang="en-GB" smtClean="0"/>
              <a:t>feedforward</a:t>
            </a:r>
          </a:p>
          <a:p>
            <a:pPr lvl="1"/>
            <a:r>
              <a:rPr lang="en-GB" smtClean="0"/>
              <a:t>ratio control; at least 5 different versions</a:t>
            </a:r>
          </a:p>
          <a:p>
            <a:pPr lvl="1"/>
            <a:r>
              <a:rPr lang="en-GB" smtClean="0"/>
              <a:t>valve position control, a.k.a. mid-ranging, input resetting, habituating control; at least 4 different versions</a:t>
            </a:r>
          </a:p>
          <a:p>
            <a:pPr lvl="1"/>
            <a:r>
              <a:rPr lang="en-GB" smtClean="0"/>
              <a:t>floating setpoint (VPC on self)</a:t>
            </a:r>
          </a:p>
          <a:p>
            <a:pPr lvl="1"/>
            <a:r>
              <a:rPr lang="en-GB" smtClean="0"/>
              <a:t>parallel control (2 MVs, 1 CV)</a:t>
            </a:r>
          </a:p>
          <a:p>
            <a:pPr lvl="1"/>
            <a:r>
              <a:rPr lang="en-GB" smtClean="0"/>
              <a:t>conditional control (1 MV, 2 CVs), a.k.a selector control</a:t>
            </a:r>
          </a:p>
          <a:p>
            <a:pPr lvl="1"/>
            <a:r>
              <a:rPr lang="en-GB" smtClean="0"/>
              <a:t>split-range</a:t>
            </a:r>
          </a:p>
          <a:p>
            <a:endParaRPr lang="en-GB" smtClean="0"/>
          </a:p>
          <a:p>
            <a:r>
              <a:rPr lang="en-GB" smtClean="0"/>
              <a:t>My mission</a:t>
            </a:r>
          </a:p>
          <a:p>
            <a:pPr lvl="1"/>
            <a:r>
              <a:rPr lang="en-GB" smtClean="0"/>
              <a:t>Document what’s out there</a:t>
            </a:r>
          </a:p>
          <a:p>
            <a:pPr lvl="1"/>
            <a:r>
              <a:rPr lang="en-GB" smtClean="0"/>
              <a:t>Systematic (algorithmic) procedure for selecting a structure</a:t>
            </a:r>
          </a:p>
          <a:p>
            <a:pPr lvl="1"/>
            <a:r>
              <a:rPr lang="en-GB" smtClean="0"/>
              <a:t>Pros and cons compared to MPC</a:t>
            </a:r>
          </a:p>
          <a:p>
            <a:pPr lvl="1"/>
            <a:r>
              <a:rPr lang="en-GB" smtClean="0"/>
              <a:t>Where are there gaps in the theory?</a:t>
            </a:r>
          </a:p>
        </p:txBody>
      </p:sp>
    </p:spTree>
    <p:extLst>
      <p:ext uri="{BB962C8B-B14F-4D97-AF65-F5344CB8AC3E}">
        <p14:creationId xmlns:p14="http://schemas.microsoft.com/office/powerpoint/2010/main" val="79275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Control structures Jeopardy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027487"/>
          </a:xfrm>
        </p:spPr>
        <p:txBody>
          <a:bodyPr/>
          <a:lstStyle/>
          <a:p>
            <a:r>
              <a:rPr lang="en-GB" smtClean="0"/>
              <a:t>In a typical text book, or control course, control structures are presented in the “Jeopardy” way: Here is the answer, you come up with the question.</a:t>
            </a:r>
          </a:p>
          <a:p>
            <a:endParaRPr lang="en-GB"/>
          </a:p>
          <a:p>
            <a:endParaRPr lang="en-GB" smtClean="0"/>
          </a:p>
          <a:p>
            <a:r>
              <a:rPr lang="en-GB" smtClean="0"/>
              <a:t>Unfortunately, this is also the case among many practitioners:</a:t>
            </a:r>
          </a:p>
          <a:p>
            <a:pPr lvl="1"/>
            <a:r>
              <a:rPr lang="en-GB" smtClean="0"/>
              <a:t>A control solution is suggested before it is even clear what the specifications are</a:t>
            </a:r>
          </a:p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6777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Some history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2880667"/>
          </a:xfrm>
        </p:spPr>
        <p:txBody>
          <a:bodyPr/>
          <a:lstStyle/>
          <a:p>
            <a:r>
              <a:rPr lang="en-GB" smtClean="0"/>
              <a:t>Apparently this is </a:t>
            </a:r>
            <a:r>
              <a:rPr lang="en-GB"/>
              <a:t>an area where application came before theory.</a:t>
            </a:r>
            <a:endParaRPr lang="en-GB" smtClean="0"/>
          </a:p>
          <a:p>
            <a:endParaRPr lang="en-GB" smtClean="0"/>
          </a:p>
          <a:p>
            <a:endParaRPr lang="en-GB"/>
          </a:p>
          <a:p>
            <a:endParaRPr lang="en-GB" smtClean="0"/>
          </a:p>
          <a:p>
            <a:r>
              <a:rPr lang="en-GB" smtClean="0"/>
              <a:t>The first textbooks dedicated to </a:t>
            </a:r>
            <a:r>
              <a:rPr lang="en-GB" b="1" smtClean="0"/>
              <a:t>process </a:t>
            </a:r>
            <a:r>
              <a:rPr lang="en-GB" smtClean="0"/>
              <a:t>control appear in the 50s.</a:t>
            </a:r>
          </a:p>
          <a:p>
            <a:r>
              <a:rPr lang="en-GB" smtClean="0"/>
              <a:t>Feedforward used </a:t>
            </a:r>
            <a:r>
              <a:rPr lang="en-GB"/>
              <a:t>at least </a:t>
            </a:r>
            <a:r>
              <a:rPr lang="en-GB" smtClean="0"/>
              <a:t>since 1925  [2]</a:t>
            </a:r>
            <a:endParaRPr lang="en-GB"/>
          </a:p>
          <a:p>
            <a:pPr marL="0" indent="0">
              <a:buNone/>
            </a:pPr>
            <a:endParaRPr lang="en-GB"/>
          </a:p>
          <a:p>
            <a:r>
              <a:rPr lang="en-GB" smtClean="0"/>
              <a:t>Important contributions by Mason, Shinskey, Balchen and many others.</a:t>
            </a:r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54854" y="5000352"/>
            <a:ext cx="822960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 S</a:t>
            </a:r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. Bennet: </a:t>
            </a:r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A history of control engineering </a:t>
            </a:r>
            <a:r>
              <a:rPr lang="en-US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1930-1955</a:t>
            </a:r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Inst EE. </a:t>
            </a:r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1993</a:t>
            </a:r>
            <a:endParaRPr lang="en-GB" sz="1400" kern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4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 N.A. Anderson: </a:t>
            </a:r>
            <a:r>
              <a:rPr lang="en-US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Instrumentation </a:t>
            </a:r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for Process Measurement and Control</a:t>
            </a:r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Chilton</a:t>
            </a:r>
            <a: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1964.</a:t>
            </a:r>
          </a:p>
          <a:p>
            <a:pPr marL="0" indent="0">
              <a:buNone/>
            </a:pPr>
            <a:r>
              <a:rPr lang="en-US" sz="14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 A</a:t>
            </a:r>
            <a:r>
              <a:rPr lang="en-US" sz="1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. Ivanoff: </a:t>
            </a:r>
            <a:r>
              <a:rPr lang="en-US" sz="1400" i="1" kern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foundations of the automatic regulation of temperature</a:t>
            </a:r>
            <a:r>
              <a:rPr lang="en-US" sz="1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. J. Institute of Fuel, Vol 7, pp. 117-130, 1934</a:t>
            </a:r>
            <a:endParaRPr lang="en-GB" sz="1400" ker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7564" y="1772816"/>
            <a:ext cx="78488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/>
              <a:t>In spite of the wide </a:t>
            </a:r>
            <a:r>
              <a:rPr lang="en-US" sz="1400" smtClean="0"/>
              <a:t>[...] application </a:t>
            </a:r>
            <a:r>
              <a:rPr lang="en-US" sz="1400"/>
              <a:t>of automatic supervision in engineering</a:t>
            </a:r>
          </a:p>
          <a:p>
            <a:pPr algn="ctr"/>
            <a:r>
              <a:rPr lang="en-US" sz="1400"/>
              <a:t>the science of the automatic regulation of temperature is at present in the anomalous position</a:t>
            </a:r>
          </a:p>
          <a:p>
            <a:pPr algn="ctr"/>
            <a:r>
              <a:rPr lang="en-US" sz="1400"/>
              <a:t>of having erected a vast practical edifice on negligible theoretical foundations</a:t>
            </a:r>
            <a:r>
              <a:rPr lang="en-US" sz="1400" smtClean="0"/>
              <a:t>. ([3]  1934)</a:t>
            </a:r>
            <a:endParaRPr lang="en-GB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“Classical structures”?  Scope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1944563"/>
          </a:xfrm>
        </p:spPr>
        <p:txBody>
          <a:bodyPr/>
          <a:lstStyle/>
          <a:p>
            <a:r>
              <a:rPr lang="en-GB" smtClean="0"/>
              <a:t>What I mean by “classical structures”</a:t>
            </a:r>
          </a:p>
          <a:p>
            <a:pPr lvl="1"/>
            <a:r>
              <a:rPr lang="en-GB" smtClean="0"/>
              <a:t>More than one PV and/or more than one MV</a:t>
            </a:r>
          </a:p>
          <a:p>
            <a:pPr lvl="1"/>
            <a:r>
              <a:rPr lang="en-GB" smtClean="0"/>
              <a:t>Not just variable pairing</a:t>
            </a:r>
          </a:p>
          <a:p>
            <a:pPr lvl="1"/>
            <a:r>
              <a:rPr lang="en-GB" smtClean="0"/>
              <a:t>Not </a:t>
            </a:r>
            <a:r>
              <a:rPr lang="en-GB"/>
              <a:t>paradigms </a:t>
            </a:r>
            <a:r>
              <a:rPr lang="en-GB" smtClean="0"/>
              <a:t>where a process model is explicitly present in the controller</a:t>
            </a:r>
          </a:p>
          <a:p>
            <a:pPr lvl="1"/>
            <a:endParaRPr lang="en-GB"/>
          </a:p>
          <a:p>
            <a:r>
              <a:rPr lang="en-GB" smtClean="0"/>
              <a:t>For example the SISO controller below is not within the scope of this study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745456" y="5016051"/>
            <a:ext cx="322488" cy="28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>
                <a:latin typeface="Times New Roman" pitchFamily="18" charset="0"/>
              </a:rPr>
              <a:t>+</a:t>
            </a:r>
            <a:endParaRPr lang="en-US" sz="1400" b="1" baseline="-25000">
              <a:latin typeface="Times New Roman" pitchFamily="18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 flipV="1">
            <a:off x="4823276" y="4944127"/>
            <a:ext cx="808154" cy="432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rot="10800000" wrap="none" anchor="ctr"/>
          <a:lstStyle/>
          <a:p>
            <a:pPr algn="ctr"/>
            <a:r>
              <a:rPr lang="en-US" sz="1400" b="0" i="1" smtClean="0">
                <a:latin typeface="Times New Roman" pitchFamily="18" charset="0"/>
              </a:rPr>
              <a:t>P</a:t>
            </a:r>
            <a:endParaRPr lang="en-US" sz="1400" b="0" baseline="-25000">
              <a:latin typeface="Times New Roman" pitchFamily="18" charset="0"/>
            </a:endParaRPr>
          </a:p>
        </p:txBody>
      </p:sp>
      <p:cxnSp>
        <p:nvCxnSpPr>
          <p:cNvPr id="7" name="AutoShape 18"/>
          <p:cNvCxnSpPr>
            <a:cxnSpLocks noChangeShapeType="1"/>
            <a:stCxn id="4" idx="3"/>
            <a:endCxn id="6" idx="1"/>
          </p:cNvCxnSpPr>
          <p:nvPr/>
        </p:nvCxnSpPr>
        <p:spPr bwMode="auto">
          <a:xfrm>
            <a:off x="4067944" y="5160151"/>
            <a:ext cx="75533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4238382" y="4877552"/>
            <a:ext cx="2616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0" i="1" smtClean="0">
                <a:latin typeface="Times New Roman" pitchFamily="18" charset="0"/>
              </a:rPr>
              <a:t>u</a:t>
            </a:r>
            <a:endParaRPr lang="en-US" sz="1200" b="0" baseline="-25000">
              <a:latin typeface="Times New Roman" pitchFamily="18" charset="0"/>
            </a:endParaRP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6084168" y="4887641"/>
            <a:ext cx="2535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0" i="1">
                <a:latin typeface="Times New Roman" pitchFamily="18" charset="0"/>
              </a:rPr>
              <a:t>y</a:t>
            </a: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1663727" y="5021652"/>
            <a:ext cx="2439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0" i="1" smtClean="0">
                <a:latin typeface="Times New Roman" pitchFamily="18" charset="0"/>
              </a:rPr>
              <a:t>r</a:t>
            </a:r>
            <a:endParaRPr lang="en-US" sz="1200" b="0" baseline="-25000">
              <a:latin typeface="Times New Roman" pitchFamily="18" charset="0"/>
            </a:endParaRPr>
          </a:p>
        </p:txBody>
      </p:sp>
      <p:cxnSp>
        <p:nvCxnSpPr>
          <p:cNvPr id="12" name="AutoShape 24"/>
          <p:cNvCxnSpPr>
            <a:cxnSpLocks noChangeShapeType="1"/>
            <a:stCxn id="11" idx="0"/>
            <a:endCxn id="31" idx="1"/>
          </p:cNvCxnSpPr>
          <p:nvPr/>
        </p:nvCxnSpPr>
        <p:spPr bwMode="auto">
          <a:xfrm rot="5400000" flipH="1" flipV="1">
            <a:off x="2292353" y="3782519"/>
            <a:ext cx="732496" cy="174577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>
            <a:stCxn id="11" idx="3"/>
            <a:endCxn id="26" idx="1"/>
          </p:cNvCxnSpPr>
          <p:nvPr/>
        </p:nvCxnSpPr>
        <p:spPr>
          <a:xfrm flipV="1">
            <a:off x="1907704" y="5160151"/>
            <a:ext cx="473708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25"/>
          <p:cNvCxnSpPr>
            <a:cxnSpLocks noChangeShapeType="1"/>
            <a:stCxn id="10" idx="2"/>
            <a:endCxn id="16" idx="3"/>
          </p:cNvCxnSpPr>
          <p:nvPr/>
        </p:nvCxnSpPr>
        <p:spPr bwMode="auto">
          <a:xfrm rot="5400000">
            <a:off x="5470823" y="5282717"/>
            <a:ext cx="858221" cy="62206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25"/>
          <p:cNvCxnSpPr>
            <a:cxnSpLocks noChangeShapeType="1"/>
            <a:stCxn id="16" idx="1"/>
            <a:endCxn id="4" idx="2"/>
          </p:cNvCxnSpPr>
          <p:nvPr/>
        </p:nvCxnSpPr>
        <p:spPr bwMode="auto">
          <a:xfrm rot="10800000">
            <a:off x="3906701" y="5304251"/>
            <a:ext cx="931771" cy="71861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838471" y="5806837"/>
            <a:ext cx="750428" cy="432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0" i="1" smtClean="0">
                <a:latin typeface="Times New Roman" pitchFamily="18" charset="0"/>
              </a:rPr>
              <a:t>F</a:t>
            </a:r>
            <a:r>
              <a:rPr lang="en-US" sz="1400" b="0" baseline="-25000" smtClean="0">
                <a:latin typeface="Times New Roman" pitchFamily="18" charset="0"/>
              </a:rPr>
              <a:t>2</a:t>
            </a:r>
            <a:endParaRPr lang="en-US" sz="1400" b="0" baseline="-25000">
              <a:latin typeface="Times New Roman" pitchFamily="18" charset="0"/>
            </a:endParaRPr>
          </a:p>
        </p:txBody>
      </p:sp>
      <p:cxnSp>
        <p:nvCxnSpPr>
          <p:cNvPr id="19" name="AutoShape 18"/>
          <p:cNvCxnSpPr>
            <a:cxnSpLocks noChangeShapeType="1"/>
            <a:stCxn id="6" idx="3"/>
          </p:cNvCxnSpPr>
          <p:nvPr/>
        </p:nvCxnSpPr>
        <p:spPr bwMode="auto">
          <a:xfrm flipV="1">
            <a:off x="5631430" y="5155663"/>
            <a:ext cx="1213241" cy="4488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381412" y="4944127"/>
            <a:ext cx="750428" cy="432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0" i="1" smtClean="0">
                <a:latin typeface="Times New Roman" pitchFamily="18" charset="0"/>
              </a:rPr>
              <a:t>F</a:t>
            </a:r>
            <a:r>
              <a:rPr lang="en-US" sz="1400" b="0" baseline="-25000" smtClean="0">
                <a:latin typeface="Times New Roman" pitchFamily="18" charset="0"/>
              </a:rPr>
              <a:t>1</a:t>
            </a:r>
            <a:endParaRPr lang="en-US" sz="1400" b="0" baseline="-25000">
              <a:latin typeface="Times New Roman" pitchFamily="18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531486" y="4073132"/>
            <a:ext cx="750428" cy="432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0" i="1" smtClean="0">
                <a:latin typeface="Times New Roman" pitchFamily="18" charset="0"/>
              </a:rPr>
              <a:t>F</a:t>
            </a:r>
            <a:r>
              <a:rPr lang="en-US" sz="1400" b="0" baseline="-25000" smtClean="0">
                <a:latin typeface="Times New Roman" pitchFamily="18" charset="0"/>
              </a:rPr>
              <a:t>1</a:t>
            </a:r>
            <a:endParaRPr lang="en-US" sz="1400" b="0" baseline="-25000">
              <a:latin typeface="Times New Roman" pitchFamily="18" charset="0"/>
            </a:endParaRPr>
          </a:p>
        </p:txBody>
      </p:sp>
      <p:cxnSp>
        <p:nvCxnSpPr>
          <p:cNvPr id="36" name="AutoShape 18"/>
          <p:cNvCxnSpPr>
            <a:cxnSpLocks noChangeShapeType="1"/>
            <a:stCxn id="26" idx="3"/>
            <a:endCxn id="4" idx="1"/>
          </p:cNvCxnSpPr>
          <p:nvPr/>
        </p:nvCxnSpPr>
        <p:spPr bwMode="auto">
          <a:xfrm>
            <a:off x="3131840" y="5160151"/>
            <a:ext cx="613616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18"/>
          <p:cNvCxnSpPr>
            <a:cxnSpLocks noChangeShapeType="1"/>
            <a:stCxn id="31" idx="2"/>
            <a:endCxn id="4" idx="0"/>
          </p:cNvCxnSpPr>
          <p:nvPr/>
        </p:nvCxnSpPr>
        <p:spPr bwMode="auto">
          <a:xfrm>
            <a:off x="3906700" y="4505180"/>
            <a:ext cx="0" cy="510871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9825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78903" y="2933729"/>
            <a:ext cx="750428" cy="432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0" i="1">
                <a:latin typeface="Times New Roman" pitchFamily="18" charset="0"/>
              </a:rPr>
              <a:t>C</a:t>
            </a:r>
            <a:r>
              <a:rPr lang="en-US" sz="1400" b="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920420" y="2872755"/>
            <a:ext cx="2952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0" i="1" smtClean="0">
                <a:latin typeface="Times New Roman" pitchFamily="18" charset="0"/>
              </a:rPr>
              <a:t>r</a:t>
            </a:r>
            <a:r>
              <a:rPr lang="en-US" sz="1200" b="0" baseline="-25000" smtClean="0">
                <a:latin typeface="Times New Roman" pitchFamily="18" charset="0"/>
              </a:rPr>
              <a:t>1</a:t>
            </a:r>
            <a:endParaRPr lang="en-US" sz="1200" b="0" i="1">
              <a:latin typeface="Times New Roman" pitchFamily="18" charset="0"/>
            </a:endParaRP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 flipV="1">
            <a:off x="3211523" y="2933729"/>
            <a:ext cx="808154" cy="432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rot="10800000" wrap="none" anchor="ctr"/>
          <a:lstStyle/>
          <a:p>
            <a:pPr algn="ctr"/>
            <a:r>
              <a:rPr lang="en-US" sz="1400" b="0" i="1">
                <a:latin typeface="Times New Roman" pitchFamily="18" charset="0"/>
              </a:rPr>
              <a:t>P</a:t>
            </a:r>
            <a:r>
              <a:rPr lang="en-US" sz="1400" b="0" baseline="-25000">
                <a:latin typeface="Times New Roman" pitchFamily="18" charset="0"/>
              </a:rPr>
              <a:t>1</a:t>
            </a:r>
          </a:p>
        </p:txBody>
      </p:sp>
      <p:cxnSp>
        <p:nvCxnSpPr>
          <p:cNvPr id="5" name="AutoShape 18"/>
          <p:cNvCxnSpPr>
            <a:cxnSpLocks noChangeShapeType="1"/>
            <a:stCxn id="2" idx="3"/>
            <a:endCxn id="4" idx="1"/>
          </p:cNvCxnSpPr>
          <p:nvPr/>
        </p:nvCxnSpPr>
        <p:spPr bwMode="auto">
          <a:xfrm>
            <a:off x="2229331" y="3149753"/>
            <a:ext cx="98219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2524278" y="2871643"/>
            <a:ext cx="3129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0" i="1">
                <a:latin typeface="Times New Roman" pitchFamily="18" charset="0"/>
              </a:rPr>
              <a:t>u</a:t>
            </a:r>
            <a:r>
              <a:rPr lang="en-US" sz="1200" b="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2305481" y="4213002"/>
            <a:ext cx="19292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rIns="36000" bIns="0" anchor="ctr" anchorCtr="0">
            <a:spAutoFit/>
          </a:bodyPr>
          <a:lstStyle/>
          <a:p>
            <a:r>
              <a:rPr lang="en-US" sz="1200" b="0" i="1" smtClean="0">
                <a:latin typeface="Times New Roman" pitchFamily="18" charset="0"/>
              </a:rPr>
              <a:t>y</a:t>
            </a:r>
            <a:r>
              <a:rPr lang="en-US" sz="1200" b="0" baseline="-25000" smtClean="0">
                <a:latin typeface="Times New Roman" pitchFamily="18" charset="0"/>
              </a:rPr>
              <a:t>2</a:t>
            </a:r>
            <a:endParaRPr lang="en-US" sz="1200" b="0" baseline="-25000">
              <a:latin typeface="Times New Roman" pitchFamily="18" charset="0"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4386418" y="3011254"/>
            <a:ext cx="2535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0" i="1">
                <a:latin typeface="Times New Roman" pitchFamily="18" charset="0"/>
              </a:rPr>
              <a:t>y</a:t>
            </a:r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687245" y="3617401"/>
            <a:ext cx="33374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 b="0" i="1">
                <a:latin typeface="Times New Roman" pitchFamily="18" charset="0"/>
              </a:rPr>
              <a:t>r</a:t>
            </a:r>
            <a:r>
              <a:rPr lang="en-US" sz="1200" b="0" baseline="-25000">
                <a:latin typeface="Times New Roman" pitchFamily="18" charset="0"/>
              </a:rPr>
              <a:t>2</a:t>
            </a:r>
            <a:r>
              <a:rPr lang="en-US" sz="1200" b="0">
                <a:latin typeface="Times New Roman" pitchFamily="18" charset="0"/>
              </a:rPr>
              <a:t> </a:t>
            </a:r>
            <a:endParaRPr lang="en-US" sz="1200" b="0" baseline="-25000">
              <a:latin typeface="Times New Roman" pitchFamily="18" charset="0"/>
            </a:endParaRPr>
          </a:p>
        </p:txBody>
      </p:sp>
      <p:cxnSp>
        <p:nvCxnSpPr>
          <p:cNvPr id="10" name="AutoShape 24"/>
          <p:cNvCxnSpPr>
            <a:cxnSpLocks noChangeShapeType="1"/>
            <a:stCxn id="4" idx="3"/>
            <a:endCxn id="2" idx="0"/>
          </p:cNvCxnSpPr>
          <p:nvPr/>
        </p:nvCxnSpPr>
        <p:spPr bwMode="auto">
          <a:xfrm flipH="1" flipV="1">
            <a:off x="1854117" y="2933729"/>
            <a:ext cx="2165560" cy="216024"/>
          </a:xfrm>
          <a:prstGeom prst="bentConnector4">
            <a:avLst>
              <a:gd name="adj1" fmla="val -10556"/>
              <a:gd name="adj2" fmla="val 324241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>
            <a:stCxn id="9" idx="2"/>
          </p:cNvCxnSpPr>
          <p:nvPr/>
        </p:nvCxnSpPr>
        <p:spPr>
          <a:xfrm>
            <a:off x="1854118" y="3894400"/>
            <a:ext cx="0" cy="362096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25"/>
          <p:cNvCxnSpPr>
            <a:cxnSpLocks noChangeShapeType="1"/>
            <a:stCxn id="6" idx="2"/>
            <a:endCxn id="14" idx="3"/>
          </p:cNvCxnSpPr>
          <p:nvPr/>
        </p:nvCxnSpPr>
        <p:spPr bwMode="auto">
          <a:xfrm rot="5400000">
            <a:off x="1793092" y="3584881"/>
            <a:ext cx="1323878" cy="4514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25"/>
          <p:cNvCxnSpPr>
            <a:cxnSpLocks noChangeShapeType="1"/>
            <a:stCxn id="14" idx="1"/>
            <a:endCxn id="2" idx="1"/>
          </p:cNvCxnSpPr>
          <p:nvPr/>
        </p:nvCxnSpPr>
        <p:spPr bwMode="auto">
          <a:xfrm rot="10800000">
            <a:off x="1478903" y="3149754"/>
            <a:ext cx="12700" cy="1322767"/>
          </a:xfrm>
          <a:prstGeom prst="bentConnector3">
            <a:avLst>
              <a:gd name="adj1" fmla="val 6720000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478903" y="4256496"/>
            <a:ext cx="750428" cy="432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0" i="1" smtClean="0">
                <a:latin typeface="Times New Roman" pitchFamily="18" charset="0"/>
              </a:rPr>
              <a:t>C</a:t>
            </a:r>
            <a:r>
              <a:rPr lang="en-US" sz="1400" b="0" baseline="-25000" smtClean="0">
                <a:latin typeface="Times New Roman" pitchFamily="18" charset="0"/>
              </a:rPr>
              <a:t>2</a:t>
            </a:r>
            <a:endParaRPr lang="en-US" sz="1400" b="0" baseline="-25000">
              <a:latin typeface="Times New Roman" pitchFamily="18" charset="0"/>
            </a:endParaRPr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1215694" y="4213002"/>
            <a:ext cx="20094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rIns="36000" bIns="0" anchor="ctr" anchorCtr="0">
            <a:spAutoFit/>
          </a:bodyPr>
          <a:lstStyle/>
          <a:p>
            <a:r>
              <a:rPr lang="en-US" sz="1200" b="0" i="1" smtClean="0">
                <a:latin typeface="Times New Roman" pitchFamily="18" charset="0"/>
              </a:rPr>
              <a:t>u</a:t>
            </a:r>
            <a:r>
              <a:rPr lang="en-US" sz="1200" b="0" baseline="-25000" smtClean="0">
                <a:latin typeface="Times New Roman" pitchFamily="18" charset="0"/>
              </a:rPr>
              <a:t>2</a:t>
            </a:r>
            <a:endParaRPr lang="en-US" sz="1200" b="0" baseline="-25000">
              <a:latin typeface="Times New Roman" pitchFamily="18" charset="0"/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Borderline case: Floating SP control</a:t>
            </a:r>
            <a:endParaRPr lang="en-GB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871105"/>
          </a:xfrm>
        </p:spPr>
        <p:txBody>
          <a:bodyPr/>
          <a:lstStyle/>
          <a:p>
            <a:r>
              <a:rPr lang="en-GB" smtClean="0"/>
              <a:t>The structure below (“VPC on self”) does not fall within the definition of “classical control structures”</a:t>
            </a:r>
            <a:endParaRPr lang="en-GB"/>
          </a:p>
        </p:txBody>
      </p:sp>
      <p:grpSp>
        <p:nvGrpSpPr>
          <p:cNvPr id="54" name="Group 53"/>
          <p:cNvGrpSpPr/>
          <p:nvPr/>
        </p:nvGrpSpPr>
        <p:grpSpPr>
          <a:xfrm>
            <a:off x="3456808" y="4771782"/>
            <a:ext cx="5366579" cy="1108839"/>
            <a:chOff x="3456808" y="4771782"/>
            <a:chExt cx="5366579" cy="1108839"/>
          </a:xfrm>
        </p:grpSpPr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333138" y="5448573"/>
              <a:ext cx="55305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0" i="1">
                  <a:latin typeface="Times New Roman" pitchFamily="18" charset="0"/>
                </a:rPr>
                <a:t>C</a:t>
              </a:r>
              <a:r>
                <a:rPr lang="en-US" sz="1400" b="0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9" name="Text Box 12"/>
            <p:cNvSpPr txBox="1">
              <a:spLocks noChangeArrowheads="1"/>
            </p:cNvSpPr>
            <p:nvPr/>
          </p:nvSpPr>
          <p:spPr bwMode="auto">
            <a:xfrm>
              <a:off x="5303427" y="5344759"/>
              <a:ext cx="29527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 i="1" smtClean="0">
                  <a:latin typeface="Times New Roman" pitchFamily="18" charset="0"/>
                </a:rPr>
                <a:t>r</a:t>
              </a:r>
              <a:r>
                <a:rPr lang="en-US" sz="1200" b="0" baseline="-25000" smtClean="0">
                  <a:latin typeface="Times New Roman" pitchFamily="18" charset="0"/>
                </a:rPr>
                <a:t>1</a:t>
              </a:r>
              <a:endParaRPr lang="en-US" sz="1200" b="0" i="1">
                <a:latin typeface="Times New Roman" pitchFamily="18" charset="0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 flipV="1">
              <a:off x="7648492" y="5448573"/>
              <a:ext cx="551583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/>
          </p:spPr>
          <p:txBody>
            <a:bodyPr rot="10800000" wrap="none" anchor="ctr"/>
            <a:lstStyle/>
            <a:p>
              <a:pPr algn="ctr"/>
              <a:r>
                <a:rPr lang="en-US" sz="1400" b="0" i="1">
                  <a:latin typeface="Times New Roman" pitchFamily="18" charset="0"/>
                </a:rPr>
                <a:t>P</a:t>
              </a:r>
              <a:r>
                <a:rPr lang="en-US" sz="1400" b="0" baseline="-25000">
                  <a:latin typeface="Times New Roman" pitchFamily="18" charset="0"/>
                </a:rPr>
                <a:t>1</a:t>
              </a:r>
            </a:p>
          </p:txBody>
        </p:sp>
        <p:cxnSp>
          <p:nvCxnSpPr>
            <p:cNvPr id="21" name="AutoShape 18"/>
            <p:cNvCxnSpPr>
              <a:cxnSpLocks noChangeShapeType="1"/>
              <a:stCxn id="18" idx="3"/>
              <a:endCxn id="20" idx="1"/>
            </p:cNvCxnSpPr>
            <p:nvPr/>
          </p:nvCxnSpPr>
          <p:spPr bwMode="auto">
            <a:xfrm>
              <a:off x="6886196" y="5664597"/>
              <a:ext cx="7622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076661" y="5386487"/>
              <a:ext cx="31290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0" i="1">
                  <a:latin typeface="Times New Roman" pitchFamily="18" charset="0"/>
                </a:rPr>
                <a:t>u</a:t>
              </a:r>
              <a:r>
                <a:rPr lang="en-US" sz="1200" b="0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8569791" y="5536489"/>
              <a:ext cx="25359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0" i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3666031" y="5310611"/>
              <a:ext cx="33374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 i="1">
                  <a:latin typeface="Times New Roman" pitchFamily="18" charset="0"/>
                </a:rPr>
                <a:t>r</a:t>
              </a:r>
              <a:r>
                <a:rPr lang="en-US" sz="1200" b="0" baseline="-25000">
                  <a:latin typeface="Times New Roman" pitchFamily="18" charset="0"/>
                </a:rPr>
                <a:t>2</a:t>
              </a:r>
              <a:r>
                <a:rPr lang="en-US" sz="1200" b="0">
                  <a:latin typeface="Times New Roman" pitchFamily="18" charset="0"/>
                </a:rPr>
                <a:t> </a:t>
              </a:r>
              <a:endParaRPr lang="en-US" sz="1200" b="0" baseline="-25000">
                <a:latin typeface="Times New Roman" pitchFamily="18" charset="0"/>
              </a:endParaRPr>
            </a:p>
          </p:txBody>
        </p:sp>
        <p:cxnSp>
          <p:nvCxnSpPr>
            <p:cNvPr id="25" name="AutoShape 24"/>
            <p:cNvCxnSpPr>
              <a:cxnSpLocks noChangeShapeType="1"/>
              <a:stCxn id="20" idx="3"/>
              <a:endCxn id="30" idx="0"/>
            </p:cNvCxnSpPr>
            <p:nvPr/>
          </p:nvCxnSpPr>
          <p:spPr bwMode="auto">
            <a:xfrm flipH="1" flipV="1">
              <a:off x="5889833" y="5526098"/>
              <a:ext cx="2310242" cy="138499"/>
            </a:xfrm>
            <a:prstGeom prst="bentConnector4">
              <a:avLst>
                <a:gd name="adj1" fmla="val -9895"/>
                <a:gd name="adj2" fmla="val 32103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Arrow Connector 25"/>
            <p:cNvCxnSpPr/>
            <p:nvPr/>
          </p:nvCxnSpPr>
          <p:spPr>
            <a:xfrm rot="16200000" flipH="1">
              <a:off x="3729295" y="5389041"/>
              <a:ext cx="1" cy="54497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25"/>
            <p:cNvCxnSpPr>
              <a:cxnSpLocks noChangeShapeType="1"/>
              <a:stCxn id="22" idx="2"/>
              <a:endCxn id="29" idx="4"/>
            </p:cNvCxnSpPr>
            <p:nvPr/>
          </p:nvCxnSpPr>
          <p:spPr bwMode="auto">
            <a:xfrm rot="5400000">
              <a:off x="5637608" y="4209000"/>
              <a:ext cx="141021" cy="3049992"/>
            </a:xfrm>
            <a:prstGeom prst="bentConnector3">
              <a:avLst>
                <a:gd name="adj1" fmla="val 49503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682911" y="5448573"/>
              <a:ext cx="559027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0" i="1" smtClean="0">
                  <a:latin typeface="Times New Roman" pitchFamily="18" charset="0"/>
                </a:rPr>
                <a:t>C</a:t>
              </a:r>
              <a:r>
                <a:rPr lang="en-US" sz="1400" b="0" baseline="-25000" smtClean="0">
                  <a:latin typeface="Times New Roman" pitchFamily="18" charset="0"/>
                </a:rPr>
                <a:t>2</a:t>
              </a:r>
              <a:endParaRPr lang="en-US" sz="1400" b="0" baseline="-25000">
                <a:latin typeface="Times New Roman" pitchFamily="18" charset="0"/>
              </a:endParaRPr>
            </a:p>
          </p:txBody>
        </p:sp>
        <p:sp>
          <p:nvSpPr>
            <p:cNvPr id="29" name="Oval 14"/>
            <p:cNvSpPr>
              <a:spLocks noChangeArrowheads="1"/>
            </p:cNvSpPr>
            <p:nvPr/>
          </p:nvSpPr>
          <p:spPr bwMode="auto">
            <a:xfrm>
              <a:off x="4040143" y="5518549"/>
              <a:ext cx="285958" cy="28595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GB" sz="1600" smtClean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Oval 14"/>
            <p:cNvSpPr>
              <a:spLocks noChangeArrowheads="1"/>
            </p:cNvSpPr>
            <p:nvPr/>
          </p:nvSpPr>
          <p:spPr bwMode="auto">
            <a:xfrm>
              <a:off x="5751334" y="5526098"/>
              <a:ext cx="276998" cy="2769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GB" sz="1600" smtClean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en-GB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1" name="Straight Arrow Connector 30"/>
            <p:cNvCxnSpPr>
              <a:stCxn id="28" idx="3"/>
              <a:endCxn id="30" idx="2"/>
            </p:cNvCxnSpPr>
            <p:nvPr/>
          </p:nvCxnSpPr>
          <p:spPr>
            <a:xfrm>
              <a:off x="5241938" y="5664597"/>
              <a:ext cx="50939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Arrow Connector 31"/>
            <p:cNvCxnSpPr>
              <a:stCxn id="30" idx="6"/>
              <a:endCxn id="18" idx="1"/>
            </p:cNvCxnSpPr>
            <p:nvPr/>
          </p:nvCxnSpPr>
          <p:spPr>
            <a:xfrm>
              <a:off x="6028332" y="5664597"/>
              <a:ext cx="30480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Arrow Connector 32"/>
            <p:cNvCxnSpPr>
              <a:stCxn id="29" idx="6"/>
              <a:endCxn id="28" idx="1"/>
            </p:cNvCxnSpPr>
            <p:nvPr/>
          </p:nvCxnSpPr>
          <p:spPr>
            <a:xfrm>
              <a:off x="4326101" y="5661528"/>
              <a:ext cx="356810" cy="306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2" name="Content Placeholder 16"/>
            <p:cNvSpPr txBox="1">
              <a:spLocks/>
            </p:cNvSpPr>
            <p:nvPr/>
          </p:nvSpPr>
          <p:spPr bwMode="auto">
            <a:xfrm>
              <a:off x="3832903" y="4771782"/>
              <a:ext cx="1466807" cy="387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har char="–"/>
                <a:defRPr sz="12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buNone/>
              </a:pPr>
              <a:r>
                <a:rPr lang="en-GB" sz="1600" kern="0" smtClean="0"/>
                <a:t>Equivalent:</a:t>
              </a:r>
              <a:endParaRPr lang="en-GB" sz="1600" kern="0"/>
            </a:p>
          </p:txBody>
        </p:sp>
      </p:grpSp>
    </p:spTree>
    <p:extLst>
      <p:ext uri="{BB962C8B-B14F-4D97-AF65-F5344CB8AC3E}">
        <p14:creationId xmlns:p14="http://schemas.microsoft.com/office/powerpoint/2010/main" val="113429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Categories for classification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243"/>
            <a:ext cx="8229600" cy="4752975"/>
          </a:xfrm>
        </p:spPr>
        <p:txBody>
          <a:bodyPr/>
          <a:lstStyle/>
          <a:p>
            <a:r>
              <a:rPr lang="en-GB" smtClean="0"/>
              <a:t>Most obvious: Number of PVs, CVs and MVs (process variables, controlled vars, manipulated vars)</a:t>
            </a:r>
          </a:p>
          <a:p>
            <a:r>
              <a:rPr lang="en-GB" smtClean="0"/>
              <a:t>Reason for using the structure</a:t>
            </a:r>
          </a:p>
          <a:p>
            <a:pPr lvl="1"/>
            <a:r>
              <a:rPr lang="en-GB" smtClean="0"/>
              <a:t>1: SISO control could be used</a:t>
            </a:r>
          </a:p>
          <a:p>
            <a:pPr lvl="2"/>
            <a:r>
              <a:rPr lang="en-GB" smtClean="0"/>
              <a:t>Would stabilize the process, but a structure can give improved disturbance rejection</a:t>
            </a:r>
          </a:p>
          <a:p>
            <a:pPr lvl="2"/>
            <a:r>
              <a:rPr lang="en-GB" smtClean="0"/>
              <a:t>Handle nonlinearity; this can be seen as a sub-category of the previous one</a:t>
            </a:r>
          </a:p>
          <a:p>
            <a:pPr lvl="1"/>
            <a:r>
              <a:rPr lang="en-GB" smtClean="0"/>
              <a:t>2: SISO control cannot be used</a:t>
            </a:r>
          </a:p>
          <a:p>
            <a:pPr lvl="2"/>
            <a:r>
              <a:rPr lang="en-GB" smtClean="0"/>
              <a:t>Multivariable problem; extra degrees of freedom</a:t>
            </a:r>
          </a:p>
          <a:p>
            <a:pPr lvl="2"/>
            <a:r>
              <a:rPr lang="en-GB" smtClean="0"/>
              <a:t>Specifications involve several variables</a:t>
            </a:r>
            <a:endParaRPr lang="en-GB"/>
          </a:p>
          <a:p>
            <a:pPr lvl="1"/>
            <a:r>
              <a:rPr lang="en-GB" smtClean="0"/>
              <a:t>MPC can be used for all multivariable problems, of course.</a:t>
            </a:r>
          </a:p>
          <a:p>
            <a:r>
              <a:rPr lang="en-GB" smtClean="0"/>
              <a:t>Topological properties, using e.g. graph theoretical tools</a:t>
            </a:r>
          </a:p>
          <a:p>
            <a:pPr lvl="1"/>
            <a:r>
              <a:rPr lang="en-GB" smtClean="0"/>
              <a:t>Graph isomorphism</a:t>
            </a:r>
          </a:p>
          <a:p>
            <a:pPr lvl="1"/>
            <a:r>
              <a:rPr lang="en-GB" smtClean="0"/>
              <a:t>Fundamental properties</a:t>
            </a:r>
            <a:endParaRPr lang="en-GB"/>
          </a:p>
          <a:p>
            <a:r>
              <a:rPr lang="en-GB" smtClean="0"/>
              <a:t>Application based</a:t>
            </a:r>
          </a:p>
          <a:p>
            <a:pPr lvl="1"/>
            <a:r>
              <a:rPr lang="en-GB" smtClean="0"/>
              <a:t>1: List of processes (evaporator, ....)</a:t>
            </a:r>
          </a:p>
          <a:p>
            <a:pPr lvl="1"/>
            <a:r>
              <a:rPr lang="en-GB" smtClean="0"/>
              <a:t>2: Topology and nonlinearities of process</a:t>
            </a:r>
          </a:p>
          <a:p>
            <a:pPr lvl="1"/>
            <a:endParaRPr lang="en-GB"/>
          </a:p>
        </p:txBody>
      </p:sp>
      <p:pic>
        <p:nvPicPr>
          <p:cNvPr id="4" name="Picture 3" descr="F:\Forsman\PerstorpGlobal\Pictures\Flashy\Perstorp_2010_358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528" y="4774258"/>
            <a:ext cx="3231472" cy="208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562311"/>
              </p:ext>
            </p:extLst>
          </p:nvPr>
        </p:nvGraphicFramePr>
        <p:xfrm>
          <a:off x="1079119" y="1399951"/>
          <a:ext cx="6840758" cy="319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9360"/>
                <a:gridCol w="987327"/>
                <a:gridCol w="987327"/>
                <a:gridCol w="987327"/>
                <a:gridCol w="1269417"/>
              </a:tblGrid>
              <a:tr h="48646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#PVs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#CVs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#MVs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#Controllers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</a:tr>
              <a:tr h="33799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Cascade control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799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Feedforward from external 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signal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3799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Mid-ranging (VPC)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799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Split-range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3799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Conditional control; Selector control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b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799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Parallel control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3799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 control, fixed ratio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 </a:t>
                      </a:r>
                      <a:r>
                        <a:rPr lang="en-US" sz="1100" smtClean="0">
                          <a:effectLst/>
                        </a:rPr>
                        <a:t>or 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3799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 in cascade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</a:rPr>
                        <a:t>3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effectLst/>
                        </a:rPr>
                        <a:t>3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 </a:t>
                      </a:r>
                      <a:r>
                        <a:rPr lang="en-US" sz="1100" smtClean="0">
                          <a:effectLst/>
                        </a:rPr>
                        <a:t>or 3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Stone Serif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76916" y="5723676"/>
            <a:ext cx="56869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0" smtClean="0"/>
              <a:t>If two rows have the same list of numbers,</a:t>
            </a:r>
          </a:p>
          <a:p>
            <a:pPr algn="ctr"/>
            <a:r>
              <a:rPr lang="en-GB" sz="1600" b="0" smtClean="0"/>
              <a:t>can both structures be used for solving the same problem?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Categorization by [PV,CV,MV]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601947" y="4895001"/>
            <a:ext cx="38368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0" smtClean="0"/>
              <a:t>This represents a bottom-up approach:</a:t>
            </a:r>
          </a:p>
          <a:p>
            <a:pPr algn="ctr"/>
            <a:r>
              <a:rPr lang="en-GB" sz="1600" b="0" smtClean="0"/>
              <a:t>Instrumentation given, what is possible?</a:t>
            </a:r>
          </a:p>
        </p:txBody>
      </p:sp>
    </p:spTree>
    <p:extLst>
      <p:ext uri="{BB962C8B-B14F-4D97-AF65-F5344CB8AC3E}">
        <p14:creationId xmlns:p14="http://schemas.microsoft.com/office/powerpoint/2010/main" val="406714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Categorization by rationale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SISO controller could be used</a:t>
            </a:r>
          </a:p>
          <a:p>
            <a:pPr lvl="1"/>
            <a:r>
              <a:rPr lang="en-GB" smtClean="0"/>
              <a:t>Cascade control</a:t>
            </a:r>
          </a:p>
          <a:p>
            <a:pPr lvl="1"/>
            <a:r>
              <a:rPr lang="en-GB" smtClean="0"/>
              <a:t>Feedforward</a:t>
            </a:r>
          </a:p>
          <a:p>
            <a:pPr lvl="1"/>
            <a:endParaRPr lang="en-GB"/>
          </a:p>
          <a:p>
            <a:r>
              <a:rPr lang="en-GB" smtClean="0"/>
              <a:t>SISO controller cannot be used</a:t>
            </a:r>
          </a:p>
          <a:p>
            <a:pPr lvl="1"/>
            <a:r>
              <a:rPr lang="en-GB" smtClean="0"/>
              <a:t>Ratio control</a:t>
            </a:r>
          </a:p>
          <a:p>
            <a:pPr lvl="1"/>
            <a:r>
              <a:rPr lang="en-GB" smtClean="0"/>
              <a:t>VPC</a:t>
            </a:r>
          </a:p>
          <a:p>
            <a:pPr lvl="1"/>
            <a:r>
              <a:rPr lang="en-GB" smtClean="0"/>
              <a:t>Parallel control</a:t>
            </a:r>
          </a:p>
          <a:p>
            <a:pPr lvl="1"/>
            <a:r>
              <a:rPr lang="en-GB" smtClean="0"/>
              <a:t>Split range</a:t>
            </a:r>
          </a:p>
          <a:p>
            <a:pPr lvl="1"/>
            <a:endParaRPr lang="en-GB" smtClean="0"/>
          </a:p>
          <a:p>
            <a:pPr lvl="1"/>
            <a:endParaRPr lang="en-GB"/>
          </a:p>
          <a:p>
            <a:pPr lvl="1"/>
            <a:endParaRPr lang="en-GB" smtClean="0"/>
          </a:p>
          <a:p>
            <a:pPr lvl="1"/>
            <a:endParaRPr lang="en-GB"/>
          </a:p>
          <a:p>
            <a:pPr marL="0" indent="0">
              <a:buNone/>
            </a:pPr>
            <a:r>
              <a:rPr lang="en-GB" smtClean="0"/>
              <a:t>By “SISO can be used” I mean:</a:t>
            </a:r>
          </a:p>
          <a:p>
            <a:pPr lvl="1"/>
            <a:r>
              <a:rPr lang="en-GB" smtClean="0"/>
              <a:t>Fixed setpoint</a:t>
            </a:r>
          </a:p>
          <a:p>
            <a:pPr lvl="1"/>
            <a:r>
              <a:rPr lang="en-GB" smtClean="0"/>
              <a:t>Steady state error =0 after load disturbance</a:t>
            </a:r>
          </a:p>
        </p:txBody>
      </p:sp>
      <p:pic>
        <p:nvPicPr>
          <p:cNvPr id="4" name="Picture 2" descr="F:\Forsman\PerstorpGlobal\Pictures\Flashy\Perstorp_2014_56_5_low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712" y="4967713"/>
            <a:ext cx="2592288" cy="189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33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torp Operation">
  <a:themeElements>
    <a:clrScheme name="Perstorp Operatio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erstorp Oper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storp Oper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7375</TotalTime>
  <Words>873</Words>
  <Application>Microsoft Office PowerPoint</Application>
  <PresentationFormat>On-screen Show (4:3)</PresentationFormat>
  <Paragraphs>207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Perstorp Operation</vt:lpstr>
      <vt:lpstr>PowerPoint Presentation</vt:lpstr>
      <vt:lpstr>Control structures – an ad-hoc adventure?</vt:lpstr>
      <vt:lpstr>Control structures Jeopardy</vt:lpstr>
      <vt:lpstr>Some history</vt:lpstr>
      <vt:lpstr>“Classical structures”?  Scope</vt:lpstr>
      <vt:lpstr>Borderline case: Floating SP control</vt:lpstr>
      <vt:lpstr>Categories for classification</vt:lpstr>
      <vt:lpstr>Categorization by [PV,CV,MV]</vt:lpstr>
      <vt:lpstr>Categorization by rationale</vt:lpstr>
      <vt:lpstr>Example: Pressurized liquid system</vt:lpstr>
      <vt:lpstr>“Split ratio control”</vt:lpstr>
      <vt:lpstr>Which is best - MPC or classical structures?</vt:lpstr>
      <vt:lpstr>PowerPoint Presentation</vt:lpstr>
    </vt:vector>
  </TitlesOfParts>
  <Company>Perstorp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Perstorp</dc:title>
  <dc:creator>Krister Forsman</dc:creator>
  <cp:lastModifiedBy>Krister Forsman</cp:lastModifiedBy>
  <cp:revision>481</cp:revision>
  <dcterms:created xsi:type="dcterms:W3CDTF">2006-04-25T12:53:03Z</dcterms:created>
  <dcterms:modified xsi:type="dcterms:W3CDTF">2015-08-22T06:57:58Z</dcterms:modified>
</cp:coreProperties>
</file>