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4" r:id="rId2"/>
    <p:sldId id="275" r:id="rId3"/>
    <p:sldId id="277" r:id="rId4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39" autoAdjust="0"/>
    <p:restoredTop sz="89771" autoAdjust="0"/>
  </p:normalViewPr>
  <p:slideViewPr>
    <p:cSldViewPr snapToGrid="0" snapToObjects="1">
      <p:cViewPr varScale="1">
        <p:scale>
          <a:sx n="62" d="100"/>
          <a:sy n="62" d="100"/>
        </p:scale>
        <p:origin x="70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AF29E-458E-492D-B2B6-C71EA41E7235}" type="datetimeFigureOut">
              <a:rPr lang="nb-NO" smtClean="0"/>
              <a:t>06.02.2017</a:t>
            </a:fld>
            <a:endParaRPr lang="nb-NO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0422D-A0F3-469A-8158-A04C28AFD0B8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28654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0422D-A0F3-469A-8158-A04C28AFD0B8}" type="slidenum">
              <a:rPr lang="nb-NO" smtClean="0"/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79884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677415"/>
            <a:ext cx="7772400" cy="901094"/>
          </a:xfrm>
        </p:spPr>
        <p:txBody>
          <a:bodyPr anchor="t" anchorCtr="0"/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3645154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115119" y="6537870"/>
            <a:ext cx="342081" cy="252102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1" i="0" smtClean="0">
                <a:solidFill>
                  <a:schemeClr val="bg1"/>
                </a:solidFill>
                <a:latin typeface="Arial"/>
                <a:cs typeface="Arial"/>
              </a:rPr>
              <a:pPr algn="ctr"/>
              <a:t>‹#›</a:t>
            </a:fld>
            <a:endParaRPr lang="nb-NO" b="1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pic>
        <p:nvPicPr>
          <p:cNvPr id="5" name="Bilde 4" descr="hor_blaa_strip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8336"/>
            <a:ext cx="9144000" cy="3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noProof="0" dirty="0" smtClean="0"/>
              <a:t>Process systems group 2017</a:t>
            </a:r>
            <a:endParaRPr lang="en-US" sz="2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899" y="1404794"/>
            <a:ext cx="8964202" cy="4525963"/>
          </a:xfrm>
        </p:spPr>
        <p:txBody>
          <a:bodyPr>
            <a:normAutofit fontScale="85000" lnSpcReduction="20000"/>
          </a:bodyPr>
          <a:lstStyle/>
          <a:p>
            <a:endParaRPr lang="en-US" sz="2000" b="1" dirty="0" smtClean="0"/>
          </a:p>
          <a:p>
            <a:pPr marL="0" indent="0">
              <a:buNone/>
            </a:pPr>
            <a:r>
              <a:rPr lang="en-US" sz="2200" dirty="0" smtClean="0">
                <a:solidFill>
                  <a:srgbClr val="FF0000"/>
                </a:solidFill>
              </a:rPr>
              <a:t>Professors:</a:t>
            </a:r>
          </a:p>
          <a:p>
            <a:r>
              <a:rPr lang="en-US" sz="2000" b="1" dirty="0" smtClean="0"/>
              <a:t>Heinz Preisig </a:t>
            </a:r>
            <a:r>
              <a:rPr lang="en-US" sz="2000" dirty="0" smtClean="0"/>
              <a:t>(1951). Process systems engineering + process control, modelling</a:t>
            </a:r>
          </a:p>
          <a:p>
            <a:pPr lvl="1"/>
            <a:r>
              <a:rPr lang="en-US" sz="1800" dirty="0" smtClean="0">
                <a:solidFill>
                  <a:srgbClr val="00B050"/>
                </a:solidFill>
              </a:rPr>
              <a:t>Courses: Process modelling (50%). </a:t>
            </a:r>
            <a:r>
              <a:rPr lang="en-US" sz="1800" dirty="0" err="1" smtClean="0">
                <a:solidFill>
                  <a:srgbClr val="00B050"/>
                </a:solidFill>
              </a:rPr>
              <a:t>Felleslab</a:t>
            </a:r>
            <a:endParaRPr lang="en-US" sz="1800" dirty="0" smtClean="0">
              <a:solidFill>
                <a:srgbClr val="00B050"/>
              </a:solidFill>
            </a:endParaRPr>
          </a:p>
          <a:p>
            <a:r>
              <a:rPr lang="en-US" sz="2000" b="1" dirty="0" smtClean="0"/>
              <a:t>Sigurd Skogestad </a:t>
            </a:r>
            <a:r>
              <a:rPr lang="en-US" sz="2000" dirty="0" smtClean="0"/>
              <a:t>(1955). Process control. Head SUBPRO</a:t>
            </a:r>
          </a:p>
          <a:p>
            <a:pPr lvl="1"/>
            <a:r>
              <a:rPr lang="en-US" sz="1800" dirty="0" smtClean="0">
                <a:solidFill>
                  <a:srgbClr val="00B050"/>
                </a:solidFill>
              </a:rPr>
              <a:t>Course: Process control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rgbClr val="FF0000"/>
                </a:solidFill>
              </a:rPr>
              <a:t>Associate professors (</a:t>
            </a:r>
            <a:r>
              <a:rPr lang="en-US" sz="2200" dirty="0" err="1" smtClean="0">
                <a:solidFill>
                  <a:srgbClr val="FF0000"/>
                </a:solidFill>
              </a:rPr>
              <a:t>Førsteamanuensis</a:t>
            </a:r>
            <a:r>
              <a:rPr lang="en-US" sz="22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sz="2000" b="1" dirty="0" smtClean="0"/>
              <a:t>Tore Haug-Warberg </a:t>
            </a:r>
            <a:r>
              <a:rPr lang="en-US" sz="2000" dirty="0" smtClean="0"/>
              <a:t>(1958). Process thermodynamics</a:t>
            </a:r>
          </a:p>
          <a:p>
            <a:pPr lvl="1"/>
            <a:r>
              <a:rPr lang="en-US" sz="1800" dirty="0" smtClean="0">
                <a:solidFill>
                  <a:srgbClr val="00B050"/>
                </a:solidFill>
              </a:rPr>
              <a:t>Courses: Thermodynamic methods. Process modelling (50%). </a:t>
            </a:r>
          </a:p>
          <a:p>
            <a:r>
              <a:rPr lang="en-US" sz="2000" b="1" dirty="0" smtClean="0"/>
              <a:t>Nadi Bar </a:t>
            </a:r>
            <a:r>
              <a:rPr lang="en-US" sz="2000" dirty="0" smtClean="0"/>
              <a:t>(1974). Process systems biology</a:t>
            </a:r>
          </a:p>
          <a:p>
            <a:r>
              <a:rPr lang="en-US" sz="2000" b="1" dirty="0" smtClean="0"/>
              <a:t>Johannes Jäschke </a:t>
            </a:r>
            <a:r>
              <a:rPr lang="en-US" sz="2000" dirty="0" smtClean="0"/>
              <a:t>(1978). Process control. DNVGL professor, SUBPRO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Professor 2: </a:t>
            </a:r>
            <a:r>
              <a:rPr lang="en-US" sz="2000" dirty="0" err="1" smtClean="0"/>
              <a:t>Krister</a:t>
            </a:r>
            <a:r>
              <a:rPr lang="en-US" sz="2000" dirty="0" smtClean="0"/>
              <a:t> </a:t>
            </a:r>
            <a:r>
              <a:rPr lang="en-US" sz="2000" dirty="0" err="1" smtClean="0"/>
              <a:t>Forsman</a:t>
            </a:r>
            <a:r>
              <a:rPr lang="en-US" sz="2000" dirty="0" smtClean="0"/>
              <a:t> (</a:t>
            </a:r>
            <a:r>
              <a:rPr lang="en-US" sz="2000" dirty="0" err="1" smtClean="0"/>
              <a:t>Perstorp</a:t>
            </a:r>
            <a:r>
              <a:rPr lang="en-US" sz="2000" dirty="0" smtClean="0"/>
              <a:t>) + Ivar Halvorsen (SINTEF)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Associated to our group in terms of research activity:</a:t>
            </a:r>
          </a:p>
          <a:p>
            <a:pPr lvl="1"/>
            <a:r>
              <a:rPr lang="en-US" sz="1800" dirty="0" smtClean="0"/>
              <a:t>Magne Hillestad (1956). Process design</a:t>
            </a:r>
          </a:p>
          <a:p>
            <a:pPr lvl="1"/>
            <a:r>
              <a:rPr lang="en-US" sz="1800" dirty="0" smtClean="0"/>
              <a:t>Brian Grimes </a:t>
            </a:r>
            <a:r>
              <a:rPr lang="en-US" sz="1800" smtClean="0"/>
              <a:t>(</a:t>
            </a:r>
            <a:r>
              <a:rPr lang="en-US" sz="1800" smtClean="0"/>
              <a:t>1975). </a:t>
            </a:r>
            <a:r>
              <a:rPr lang="en-US" sz="1800" dirty="0" smtClean="0"/>
              <a:t>Process modelling and computation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673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noProof="0" dirty="0" smtClean="0"/>
              <a:t>Future new positions in process systems engineering</a:t>
            </a:r>
            <a:endParaRPr lang="en-US" sz="2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70000"/>
              </a:lnSpc>
            </a:pPr>
            <a:r>
              <a:rPr lang="en-US" dirty="0" smtClean="0"/>
              <a:t>Process </a:t>
            </a:r>
            <a:r>
              <a:rPr lang="en-US" dirty="0" err="1" smtClean="0"/>
              <a:t>biosystems</a:t>
            </a:r>
            <a:r>
              <a:rPr lang="en-US" dirty="0"/>
              <a:t> </a:t>
            </a:r>
            <a:endParaRPr lang="en-US" dirty="0" smtClean="0"/>
          </a:p>
          <a:p>
            <a:pPr marL="508050" lvl="2">
              <a:lnSpc>
                <a:spcPct val="110000"/>
              </a:lnSpc>
            </a:pPr>
            <a:r>
              <a:rPr lang="en-US" dirty="0" smtClean="0"/>
              <a:t>Fermentation, food, farm fishing </a:t>
            </a:r>
            <a:endParaRPr lang="en-US" dirty="0"/>
          </a:p>
          <a:p>
            <a:pPr>
              <a:lnSpc>
                <a:spcPct val="170000"/>
              </a:lnSpc>
            </a:pPr>
            <a:r>
              <a:rPr lang="en-US" dirty="0" smtClean="0"/>
              <a:t>Green and energy-efficient process operation and design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Computational chemistry / thermodynamics</a:t>
            </a:r>
          </a:p>
          <a:p>
            <a:pPr>
              <a:lnSpc>
                <a:spcPct val="170000"/>
              </a:lnSpc>
            </a:pPr>
            <a:endParaRPr lang="en-US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en-US" sz="1800" b="1" dirty="0" smtClean="0"/>
              <a:t>Strong </a:t>
            </a:r>
            <a:r>
              <a:rPr lang="en-US" sz="1800" b="1" dirty="0"/>
              <a:t>a</a:t>
            </a:r>
            <a:r>
              <a:rPr lang="en-US" sz="1800" b="1" dirty="0" smtClean="0"/>
              <a:t>reas where competence may be lost soon (Preisig)</a:t>
            </a:r>
          </a:p>
          <a:p>
            <a:pPr>
              <a:lnSpc>
                <a:spcPct val="170000"/>
              </a:lnSpc>
            </a:pPr>
            <a:r>
              <a:rPr lang="en-US" sz="1800" dirty="0" smtClean="0"/>
              <a:t>Statistics and experimental design</a:t>
            </a:r>
          </a:p>
          <a:p>
            <a:pPr>
              <a:lnSpc>
                <a:spcPct val="170000"/>
              </a:lnSpc>
            </a:pPr>
            <a:r>
              <a:rPr lang="en-US" sz="1800" dirty="0" smtClean="0"/>
              <a:t>General Modelling theory</a:t>
            </a:r>
          </a:p>
          <a:p>
            <a:pPr>
              <a:lnSpc>
                <a:spcPct val="17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41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2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33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Microsoft Office PowerPoint</Application>
  <PresentationFormat>On-screen Show (4:3)</PresentationFormat>
  <Paragraphs>29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Office-tema</vt:lpstr>
      <vt:lpstr>Process systems group 2017</vt:lpstr>
      <vt:lpstr>Future new positions in process systems engineering</vt:lpstr>
      <vt:lpstr>PowerPoint Presentation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Sigurd Skogestad</cp:lastModifiedBy>
  <cp:revision>149</cp:revision>
  <dcterms:created xsi:type="dcterms:W3CDTF">2013-06-10T16:56:09Z</dcterms:created>
  <dcterms:modified xsi:type="dcterms:W3CDTF">2017-02-06T10:19:53Z</dcterms:modified>
</cp:coreProperties>
</file>