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6" r:id="rId2"/>
    <p:sldId id="279" r:id="rId3"/>
    <p:sldId id="280" r:id="rId4"/>
    <p:sldId id="256" r:id="rId5"/>
    <p:sldId id="258" r:id="rId6"/>
    <p:sldId id="348" r:id="rId7"/>
    <p:sldId id="349" r:id="rId8"/>
    <p:sldId id="350" r:id="rId9"/>
    <p:sldId id="325" r:id="rId10"/>
    <p:sldId id="328" r:id="rId11"/>
    <p:sldId id="330" r:id="rId12"/>
    <p:sldId id="351" r:id="rId13"/>
    <p:sldId id="329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353" r:id="rId24"/>
    <p:sldId id="354" r:id="rId25"/>
    <p:sldId id="355" r:id="rId26"/>
    <p:sldId id="341" r:id="rId27"/>
    <p:sldId id="359" r:id="rId28"/>
    <p:sldId id="278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5D82"/>
    <a:srgbClr val="85423B"/>
    <a:srgbClr val="FF0000"/>
    <a:srgbClr val="FFFFCC"/>
    <a:srgbClr val="5B9BD5"/>
    <a:srgbClr val="6AA9FE"/>
    <a:srgbClr val="52FAB6"/>
    <a:srgbClr val="0070C0"/>
    <a:srgbClr val="76000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38" autoAdjust="0"/>
    <p:restoredTop sz="96879" autoAdjust="0"/>
  </p:normalViewPr>
  <p:slideViewPr>
    <p:cSldViewPr snapToGrid="0">
      <p:cViewPr varScale="1">
        <p:scale>
          <a:sx n="67" d="100"/>
          <a:sy n="67" d="100"/>
        </p:scale>
        <p:origin x="88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4C1CA-86A4-4E88-82B6-C8495CD98A71}" type="datetimeFigureOut">
              <a:rPr lang="zh-CN" altLang="en-US" smtClean="0"/>
              <a:t>2023/10/6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DA38-4EFA-447D-8BA0-C5183D80F6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685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4C1CA-86A4-4E88-82B6-C8495CD98A71}" type="datetimeFigureOut">
              <a:rPr lang="zh-CN" altLang="en-US" smtClean="0"/>
              <a:t>2023/10/6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DA38-4EFA-447D-8BA0-C5183D80F6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474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4C1CA-86A4-4E88-82B6-C8495CD98A71}" type="datetimeFigureOut">
              <a:rPr lang="zh-CN" altLang="en-US" smtClean="0"/>
              <a:t>2023/10/6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DA38-4EFA-447D-8BA0-C5183D80F6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599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4C1CA-86A4-4E88-82B6-C8495CD98A71}" type="datetimeFigureOut">
              <a:rPr lang="zh-CN" altLang="en-US" smtClean="0"/>
              <a:t>2023/10/6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DA38-4EFA-447D-8BA0-C5183D80F6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6545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4C1CA-86A4-4E88-82B6-C8495CD98A71}" type="datetimeFigureOut">
              <a:rPr lang="zh-CN" altLang="en-US" smtClean="0"/>
              <a:t>2023/10/6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DA38-4EFA-447D-8BA0-C5183D80F6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9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4C1CA-86A4-4E88-82B6-C8495CD98A71}" type="datetimeFigureOut">
              <a:rPr lang="zh-CN" altLang="en-US" smtClean="0"/>
              <a:t>2023/10/6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DA38-4EFA-447D-8BA0-C5183D80F6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2493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4C1CA-86A4-4E88-82B6-C8495CD98A71}" type="datetimeFigureOut">
              <a:rPr lang="zh-CN" altLang="en-US" smtClean="0"/>
              <a:t>2023/10/6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DA38-4EFA-447D-8BA0-C5183D80F6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0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1905" y="38309"/>
            <a:ext cx="10515600" cy="880487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4C1CA-86A4-4E88-82B6-C8495CD98A71}" type="datetimeFigureOut">
              <a:rPr lang="zh-CN" altLang="en-US" smtClean="0"/>
              <a:t>2023/10/6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DA38-4EFA-447D-8BA0-C5183D80F64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71258"/>
            <a:ext cx="12192000" cy="84753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1000">
                <a:schemeClr val="accent1">
                  <a:lumMod val="20000"/>
                  <a:lumOff val="80000"/>
                </a:schemeClr>
              </a:gs>
              <a:gs pos="23000">
                <a:srgbClr val="4F92EB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1352" y1="22833" x2="83472" y2="80667"/>
                        <a14:foregroundMark x1="58765" y1="4833" x2="31219" y2="89667"/>
                        <a14:foregroundMark x1="15025" y1="35333" x2="36060" y2="73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206" y="158708"/>
            <a:ext cx="638622" cy="639688"/>
          </a:xfrm>
          <a:prstGeom prst="rect">
            <a:avLst/>
          </a:prstGeom>
        </p:spPr>
      </p:pic>
      <p:pic>
        <p:nvPicPr>
          <p:cNvPr id="8" name="图片 8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94106" y="114926"/>
            <a:ext cx="805304" cy="812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 userDrawn="1"/>
        </p:nvSpPr>
        <p:spPr>
          <a:xfrm>
            <a:off x="354562" y="143815"/>
            <a:ext cx="152141" cy="31556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191905" y="38309"/>
            <a:ext cx="246185" cy="3881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214969" y="520930"/>
            <a:ext cx="64538" cy="7984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279507" y="459376"/>
            <a:ext cx="104431" cy="9820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AB25F65-34CE-4704-917B-9D83D1F87648}"/>
              </a:ext>
            </a:extLst>
          </p:cNvPr>
          <p:cNvSpPr txBox="1"/>
          <p:nvPr userDrawn="1"/>
        </p:nvSpPr>
        <p:spPr>
          <a:xfrm>
            <a:off x="30354" y="6532994"/>
            <a:ext cx="1437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© XG Yuan</a:t>
            </a:r>
            <a:endParaRPr lang="zh-CN" altLang="en-US" sz="1400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38B0D42-28B5-4F82-9127-28EBE1AE7158}"/>
              </a:ext>
            </a:extLst>
          </p:cNvPr>
          <p:cNvSpPr/>
          <p:nvPr userDrawn="1"/>
        </p:nvSpPr>
        <p:spPr>
          <a:xfrm>
            <a:off x="3983146" y="6511249"/>
            <a:ext cx="42257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DWD workshop, 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5-6,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Oct.,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2023, Trondheim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5" name="Picture 2" descr="天津市天大北洋化工设备有限公司网站">
            <a:extLst>
              <a:ext uri="{FF2B5EF4-FFF2-40B4-BE49-F238E27FC236}">
                <a16:creationId xmlns:a16="http://schemas.microsoft.com/office/drawing/2014/main" id="{35CFD5A6-1862-46BF-8BE4-68AB84BD8AF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19"/>
          <a:stretch/>
        </p:blipFill>
        <p:spPr bwMode="auto">
          <a:xfrm>
            <a:off x="10851511" y="171014"/>
            <a:ext cx="1300807" cy="49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33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4C1CA-86A4-4E88-82B6-C8495CD98A71}" type="datetimeFigureOut">
              <a:rPr lang="zh-CN" altLang="en-US" smtClean="0"/>
              <a:t>2023/10/6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DA38-4EFA-447D-8BA0-C5183D80F6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627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4C1CA-86A4-4E88-82B6-C8495CD98A71}" type="datetimeFigureOut">
              <a:rPr lang="zh-CN" altLang="en-US" smtClean="0"/>
              <a:t>2023/10/6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DA38-4EFA-447D-8BA0-C5183D80F6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678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4C1CA-86A4-4E88-82B6-C8495CD98A71}" type="datetimeFigureOut">
              <a:rPr lang="zh-CN" altLang="en-US" smtClean="0"/>
              <a:t>2023/10/6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DA38-4EFA-447D-8BA0-C5183D80F6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485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4C1CA-86A4-4E88-82B6-C8495CD98A71}" type="datetimeFigureOut">
              <a:rPr lang="zh-CN" altLang="en-US" smtClean="0"/>
              <a:t>2023/10/6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FDA38-4EFA-447D-8BA0-C5183D80F6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0403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yuanxg@tju.edu.c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50.wmf"/><Relationship Id="rId18" Type="http://schemas.openxmlformats.org/officeDocument/2006/relationships/oleObject" Target="../embeddings/oleObject28.bin"/><Relationship Id="rId26" Type="http://schemas.openxmlformats.org/officeDocument/2006/relationships/image" Target="../media/image56.wmf"/><Relationship Id="rId3" Type="http://schemas.openxmlformats.org/officeDocument/2006/relationships/image" Target="../media/image45.wmf"/><Relationship Id="rId21" Type="http://schemas.openxmlformats.org/officeDocument/2006/relationships/image" Target="../media/image54.wmf"/><Relationship Id="rId7" Type="http://schemas.openxmlformats.org/officeDocument/2006/relationships/image" Target="../media/image47.wmf"/><Relationship Id="rId12" Type="http://schemas.openxmlformats.org/officeDocument/2006/relationships/oleObject" Target="../embeddings/oleObject25.bin"/><Relationship Id="rId17" Type="http://schemas.openxmlformats.org/officeDocument/2006/relationships/image" Target="../media/image52.wmf"/><Relationship Id="rId25" Type="http://schemas.openxmlformats.org/officeDocument/2006/relationships/oleObject" Target="../embeddings/oleObject32.bin"/><Relationship Id="rId2" Type="http://schemas.openxmlformats.org/officeDocument/2006/relationships/oleObject" Target="../embeddings/oleObject20.bin"/><Relationship Id="rId16" Type="http://schemas.openxmlformats.org/officeDocument/2006/relationships/oleObject" Target="../embeddings/oleObject27.bin"/><Relationship Id="rId20" Type="http://schemas.openxmlformats.org/officeDocument/2006/relationships/oleObject" Target="../embeddings/oleObject29.bin"/><Relationship Id="rId29" Type="http://schemas.openxmlformats.org/officeDocument/2006/relationships/oleObject" Target="../embeddings/oleObject34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49.wmf"/><Relationship Id="rId24" Type="http://schemas.openxmlformats.org/officeDocument/2006/relationships/oleObject" Target="../embeddings/oleObject31.bin"/><Relationship Id="rId32" Type="http://schemas.openxmlformats.org/officeDocument/2006/relationships/image" Target="../media/image59.wmf"/><Relationship Id="rId5" Type="http://schemas.openxmlformats.org/officeDocument/2006/relationships/image" Target="../media/image46.wmf"/><Relationship Id="rId15" Type="http://schemas.openxmlformats.org/officeDocument/2006/relationships/image" Target="../media/image51.wmf"/><Relationship Id="rId23" Type="http://schemas.openxmlformats.org/officeDocument/2006/relationships/image" Target="../media/image55.wmf"/><Relationship Id="rId28" Type="http://schemas.openxmlformats.org/officeDocument/2006/relationships/image" Target="../media/image57.wmf"/><Relationship Id="rId10" Type="http://schemas.openxmlformats.org/officeDocument/2006/relationships/oleObject" Target="../embeddings/oleObject24.bin"/><Relationship Id="rId19" Type="http://schemas.openxmlformats.org/officeDocument/2006/relationships/image" Target="../media/image53.wmf"/><Relationship Id="rId31" Type="http://schemas.openxmlformats.org/officeDocument/2006/relationships/oleObject" Target="../embeddings/oleObject35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48.wmf"/><Relationship Id="rId14" Type="http://schemas.openxmlformats.org/officeDocument/2006/relationships/oleObject" Target="../embeddings/oleObject26.bin"/><Relationship Id="rId22" Type="http://schemas.openxmlformats.org/officeDocument/2006/relationships/oleObject" Target="../embeddings/oleObject30.bin"/><Relationship Id="rId27" Type="http://schemas.openxmlformats.org/officeDocument/2006/relationships/oleObject" Target="../embeddings/oleObject33.bin"/><Relationship Id="rId30" Type="http://schemas.openxmlformats.org/officeDocument/2006/relationships/image" Target="../media/image58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67.wmf"/><Relationship Id="rId18" Type="http://schemas.openxmlformats.org/officeDocument/2006/relationships/oleObject" Target="../embeddings/oleObject44.bin"/><Relationship Id="rId26" Type="http://schemas.openxmlformats.org/officeDocument/2006/relationships/oleObject" Target="../embeddings/oleObject48.bin"/><Relationship Id="rId39" Type="http://schemas.openxmlformats.org/officeDocument/2006/relationships/image" Target="../media/image56.wmf"/><Relationship Id="rId3" Type="http://schemas.openxmlformats.org/officeDocument/2006/relationships/image" Target="../media/image62.wmf"/><Relationship Id="rId21" Type="http://schemas.openxmlformats.org/officeDocument/2006/relationships/image" Target="../media/image71.wmf"/><Relationship Id="rId34" Type="http://schemas.openxmlformats.org/officeDocument/2006/relationships/oleObject" Target="../embeddings/oleObject52.bin"/><Relationship Id="rId42" Type="http://schemas.openxmlformats.org/officeDocument/2006/relationships/oleObject" Target="../embeddings/oleObject34.bin"/><Relationship Id="rId47" Type="http://schemas.openxmlformats.org/officeDocument/2006/relationships/oleObject" Target="../embeddings/oleObject57.bin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41.bin"/><Relationship Id="rId17" Type="http://schemas.openxmlformats.org/officeDocument/2006/relationships/image" Target="../media/image69.wmf"/><Relationship Id="rId25" Type="http://schemas.openxmlformats.org/officeDocument/2006/relationships/image" Target="../media/image73.wmf"/><Relationship Id="rId33" Type="http://schemas.openxmlformats.org/officeDocument/2006/relationships/image" Target="../media/image77.wmf"/><Relationship Id="rId38" Type="http://schemas.openxmlformats.org/officeDocument/2006/relationships/oleObject" Target="../embeddings/oleObject54.bin"/><Relationship Id="rId46" Type="http://schemas.openxmlformats.org/officeDocument/2006/relationships/oleObject" Target="../embeddings/oleObject56.bin"/><Relationship Id="rId2" Type="http://schemas.openxmlformats.org/officeDocument/2006/relationships/oleObject" Target="../embeddings/oleObject36.bin"/><Relationship Id="rId16" Type="http://schemas.openxmlformats.org/officeDocument/2006/relationships/oleObject" Target="../embeddings/oleObject43.bin"/><Relationship Id="rId20" Type="http://schemas.openxmlformats.org/officeDocument/2006/relationships/oleObject" Target="../embeddings/oleObject45.bin"/><Relationship Id="rId29" Type="http://schemas.openxmlformats.org/officeDocument/2006/relationships/image" Target="../media/image75.wmf"/><Relationship Id="rId41" Type="http://schemas.openxmlformats.org/officeDocument/2006/relationships/image" Target="../media/image79.wmf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66.wmf"/><Relationship Id="rId24" Type="http://schemas.openxmlformats.org/officeDocument/2006/relationships/oleObject" Target="../embeddings/oleObject47.bin"/><Relationship Id="rId32" Type="http://schemas.openxmlformats.org/officeDocument/2006/relationships/oleObject" Target="../embeddings/oleObject51.bin"/><Relationship Id="rId37" Type="http://schemas.openxmlformats.org/officeDocument/2006/relationships/image" Target="../media/image49.wmf"/><Relationship Id="rId40" Type="http://schemas.openxmlformats.org/officeDocument/2006/relationships/oleObject" Target="../embeddings/oleObject55.bin"/><Relationship Id="rId45" Type="http://schemas.openxmlformats.org/officeDocument/2006/relationships/image" Target="../media/image59.wmf"/><Relationship Id="rId5" Type="http://schemas.openxmlformats.org/officeDocument/2006/relationships/image" Target="../media/image63.wmf"/><Relationship Id="rId15" Type="http://schemas.openxmlformats.org/officeDocument/2006/relationships/image" Target="../media/image68.wmf"/><Relationship Id="rId23" Type="http://schemas.openxmlformats.org/officeDocument/2006/relationships/image" Target="../media/image72.wmf"/><Relationship Id="rId28" Type="http://schemas.openxmlformats.org/officeDocument/2006/relationships/oleObject" Target="../embeddings/oleObject49.bin"/><Relationship Id="rId36" Type="http://schemas.openxmlformats.org/officeDocument/2006/relationships/oleObject" Target="../embeddings/oleObject53.bin"/><Relationship Id="rId10" Type="http://schemas.openxmlformats.org/officeDocument/2006/relationships/oleObject" Target="../embeddings/oleObject40.bin"/><Relationship Id="rId19" Type="http://schemas.openxmlformats.org/officeDocument/2006/relationships/image" Target="../media/image70.wmf"/><Relationship Id="rId31" Type="http://schemas.openxmlformats.org/officeDocument/2006/relationships/image" Target="../media/image76.wmf"/><Relationship Id="rId44" Type="http://schemas.openxmlformats.org/officeDocument/2006/relationships/oleObject" Target="../embeddings/oleObject35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42.bin"/><Relationship Id="rId22" Type="http://schemas.openxmlformats.org/officeDocument/2006/relationships/oleObject" Target="../embeddings/oleObject46.bin"/><Relationship Id="rId27" Type="http://schemas.openxmlformats.org/officeDocument/2006/relationships/image" Target="../media/image74.wmf"/><Relationship Id="rId30" Type="http://schemas.openxmlformats.org/officeDocument/2006/relationships/oleObject" Target="../embeddings/oleObject50.bin"/><Relationship Id="rId35" Type="http://schemas.openxmlformats.org/officeDocument/2006/relationships/image" Target="../media/image78.wmf"/><Relationship Id="rId43" Type="http://schemas.openxmlformats.org/officeDocument/2006/relationships/image" Target="../media/image5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Relationship Id="rId6" Type="http://schemas.microsoft.com/office/2007/relationships/hdphoto" Target="../media/hdphoto6.wdp"/><Relationship Id="rId5" Type="http://schemas.openxmlformats.org/officeDocument/2006/relationships/image" Target="../media/image82.png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yuanxg@tju.edu.cn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9.wmf"/><Relationship Id="rId18" Type="http://schemas.openxmlformats.org/officeDocument/2006/relationships/oleObject" Target="../embeddings/oleObject9.bin"/><Relationship Id="rId26" Type="http://schemas.openxmlformats.org/officeDocument/2006/relationships/oleObject" Target="../embeddings/oleObject13.bin"/><Relationship Id="rId3" Type="http://schemas.openxmlformats.org/officeDocument/2006/relationships/image" Target="../media/image14.wmf"/><Relationship Id="rId21" Type="http://schemas.openxmlformats.org/officeDocument/2006/relationships/image" Target="../media/image23.wmf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21.wmf"/><Relationship Id="rId25" Type="http://schemas.openxmlformats.org/officeDocument/2006/relationships/image" Target="../media/image25.wmf"/><Relationship Id="rId33" Type="http://schemas.openxmlformats.org/officeDocument/2006/relationships/image" Target="../media/image29.wmf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29" Type="http://schemas.openxmlformats.org/officeDocument/2006/relationships/image" Target="../media/image27.wmf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8.wmf"/><Relationship Id="rId24" Type="http://schemas.openxmlformats.org/officeDocument/2006/relationships/oleObject" Target="../embeddings/oleObject12.bin"/><Relationship Id="rId32" Type="http://schemas.openxmlformats.org/officeDocument/2006/relationships/oleObject" Target="../embeddings/oleObject16.bin"/><Relationship Id="rId5" Type="http://schemas.openxmlformats.org/officeDocument/2006/relationships/image" Target="../media/image15.wmf"/><Relationship Id="rId15" Type="http://schemas.openxmlformats.org/officeDocument/2006/relationships/image" Target="../media/image20.wmf"/><Relationship Id="rId23" Type="http://schemas.openxmlformats.org/officeDocument/2006/relationships/image" Target="../media/image24.wmf"/><Relationship Id="rId28" Type="http://schemas.openxmlformats.org/officeDocument/2006/relationships/oleObject" Target="../embeddings/oleObject14.bin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22.wmf"/><Relationship Id="rId31" Type="http://schemas.openxmlformats.org/officeDocument/2006/relationships/image" Target="../media/image28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1.bin"/><Relationship Id="rId27" Type="http://schemas.openxmlformats.org/officeDocument/2006/relationships/image" Target="../media/image26.wmf"/><Relationship Id="rId30" Type="http://schemas.openxmlformats.org/officeDocument/2006/relationships/oleObject" Target="../embeddings/oleObject1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wmf"/><Relationship Id="rId7" Type="http://schemas.openxmlformats.org/officeDocument/2006/relationships/image" Target="../media/image35.png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tiff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31847" y="3210611"/>
            <a:ext cx="9907897" cy="698134"/>
          </a:xfrm>
        </p:spPr>
        <p:txBody>
          <a:bodyPr>
            <a:normAutofit fontScale="90000"/>
          </a:bodyPr>
          <a:lstStyle/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Hydraulic consideration in DWC design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67087" y="4425761"/>
            <a:ext cx="9144000" cy="1991972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sz="3200" b="1" dirty="0" err="1"/>
              <a:t>Xigang</a:t>
            </a:r>
            <a:r>
              <a:rPr lang="en-US" altLang="zh-CN" sz="3200" b="1" dirty="0"/>
              <a:t> Yuan </a:t>
            </a:r>
            <a:r>
              <a:rPr lang="zh-CN" altLang="en-US" sz="3200" b="1" dirty="0"/>
              <a:t> </a:t>
            </a:r>
            <a:endParaRPr lang="en-US" altLang="zh-CN" sz="3200" b="1" dirty="0"/>
          </a:p>
          <a:p>
            <a:endParaRPr lang="en-US" altLang="zh-CN" sz="500" dirty="0"/>
          </a:p>
          <a:p>
            <a:r>
              <a:rPr lang="en-US" altLang="zh-CN" dirty="0">
                <a:hlinkClick r:id="rId2"/>
              </a:rPr>
              <a:t>yuanxg@tju.edu.cn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Tianjin University</a:t>
            </a:r>
          </a:p>
          <a:p>
            <a:r>
              <a:rPr lang="en-US" altLang="zh-CN" dirty="0"/>
              <a:t>State Key Laboratory of Chemical Engineering (Tianjin university)</a:t>
            </a:r>
          </a:p>
          <a:p>
            <a:endParaRPr lang="zh-CN" altLang="en-US" sz="32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FA0F1D8-56F9-464C-A89F-385E4B2BB6A6}"/>
              </a:ext>
            </a:extLst>
          </p:cNvPr>
          <p:cNvSpPr txBox="1"/>
          <p:nvPr/>
        </p:nvSpPr>
        <p:spPr>
          <a:xfrm>
            <a:off x="1327446" y="1233648"/>
            <a:ext cx="907626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00B0F0"/>
                </a:solidFill>
              </a:rPr>
              <a:t>Workshop on DWD</a:t>
            </a:r>
          </a:p>
          <a:p>
            <a:pPr algn="ctr"/>
            <a:endParaRPr lang="en-US" altLang="zh-CN" sz="2000" b="1" dirty="0">
              <a:solidFill>
                <a:srgbClr val="00B0F0"/>
              </a:solidFill>
            </a:endParaRPr>
          </a:p>
          <a:p>
            <a:pPr algn="ctr"/>
            <a:r>
              <a:rPr lang="en-US" altLang="zh-CN" sz="3600" dirty="0">
                <a:solidFill>
                  <a:srgbClr val="00B0F0"/>
                </a:solidFill>
              </a:rPr>
              <a:t>October 5-6, 2023, Trondheim</a:t>
            </a:r>
          </a:p>
        </p:txBody>
      </p:sp>
    </p:spTree>
    <p:extLst>
      <p:ext uri="{BB962C8B-B14F-4D97-AF65-F5344CB8AC3E}">
        <p14:creationId xmlns:p14="http://schemas.microsoft.com/office/powerpoint/2010/main" val="1198619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文本框 141">
            <a:extLst>
              <a:ext uri="{FF2B5EF4-FFF2-40B4-BE49-F238E27FC236}">
                <a16:creationId xmlns:a16="http://schemas.microsoft.com/office/drawing/2014/main" id="{902B0C29-E424-0907-80A6-88EDECB8ED11}"/>
              </a:ext>
            </a:extLst>
          </p:cNvPr>
          <p:cNvSpPr txBox="1"/>
          <p:nvPr/>
        </p:nvSpPr>
        <p:spPr>
          <a:xfrm>
            <a:off x="654772" y="1590822"/>
            <a:ext cx="7476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Major challenges for</a:t>
            </a:r>
            <a:r>
              <a:rPr lang="zh-CN" altLang="en-US" sz="3200" b="1" dirty="0"/>
              <a:t> </a:t>
            </a:r>
            <a:r>
              <a:rPr lang="en-US" altLang="zh-CN" sz="3200" b="1" dirty="0"/>
              <a:t>design</a:t>
            </a:r>
            <a:r>
              <a:rPr lang="zh-CN" altLang="en-US" sz="3200" b="1" dirty="0"/>
              <a:t> </a:t>
            </a:r>
            <a:r>
              <a:rPr lang="en-US" altLang="zh-CN" sz="3200" b="1" dirty="0"/>
              <a:t>of</a:t>
            </a:r>
            <a:r>
              <a:rPr lang="zh-CN" altLang="en-US" sz="3200" b="1" dirty="0"/>
              <a:t> </a:t>
            </a:r>
            <a:r>
              <a:rPr lang="en-US" altLang="zh-CN" sz="3200" b="1" dirty="0"/>
              <a:t>DWC:</a:t>
            </a:r>
          </a:p>
        </p:txBody>
      </p:sp>
      <p:sp>
        <p:nvSpPr>
          <p:cNvPr id="143" name="文本框 142">
            <a:extLst>
              <a:ext uri="{FF2B5EF4-FFF2-40B4-BE49-F238E27FC236}">
                <a16:creationId xmlns:a16="http://schemas.microsoft.com/office/drawing/2014/main" id="{C98A7440-9996-05F3-33B4-0920EA102853}"/>
              </a:ext>
            </a:extLst>
          </p:cNvPr>
          <p:cNvSpPr txBox="1"/>
          <p:nvPr/>
        </p:nvSpPr>
        <p:spPr>
          <a:xfrm>
            <a:off x="1243945" y="2572065"/>
            <a:ext cx="105222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b="1" dirty="0"/>
              <a:t>Pressure drops of the two sides – Hydraulic effect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altLang="zh-CN" sz="2800" b="1" i="1" dirty="0">
                <a:latin typeface=" times new romen"/>
              </a:rPr>
              <a:t>constant pressure drop – checking – correction </a:t>
            </a:r>
            <a:r>
              <a:rPr lang="en-US" altLang="zh-CN" sz="2800" dirty="0"/>
              <a:t>approach is difficult to apply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altLang="zh-CN" sz="2800" dirty="0"/>
              <a:t>Simultaneous solution for the pressure drops is necessary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2A53E1B-FC9C-4916-9C7B-D853772FAC3A}"/>
              </a:ext>
            </a:extLst>
          </p:cNvPr>
          <p:cNvSpPr txBox="1"/>
          <p:nvPr/>
        </p:nvSpPr>
        <p:spPr>
          <a:xfrm>
            <a:off x="706706" y="197103"/>
            <a:ext cx="8617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Design of Dividing Wall Column 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E24C78B-F106-4996-9C02-6F279340361D}"/>
              </a:ext>
            </a:extLst>
          </p:cNvPr>
          <p:cNvSpPr txBox="1"/>
          <p:nvPr/>
        </p:nvSpPr>
        <p:spPr>
          <a:xfrm>
            <a:off x="1243946" y="4593604"/>
            <a:ext cx="9493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b="1" dirty="0"/>
              <a:t>Convergence issue</a:t>
            </a:r>
          </a:p>
        </p:txBody>
      </p:sp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27D1C75A-7AD0-4B2C-A734-1ED88652E1CB}"/>
              </a:ext>
            </a:extLst>
          </p:cNvPr>
          <p:cNvSpPr/>
          <p:nvPr/>
        </p:nvSpPr>
        <p:spPr>
          <a:xfrm>
            <a:off x="2325051" y="4296301"/>
            <a:ext cx="6998820" cy="91645"/>
          </a:xfrm>
          <a:custGeom>
            <a:avLst/>
            <a:gdLst>
              <a:gd name="connsiteX0" fmla="*/ 14737 w 5998678"/>
              <a:gd name="connsiteY0" fmla="*/ 47098 h 47098"/>
              <a:gd name="connsiteX1" fmla="*/ 102143 w 5998678"/>
              <a:gd name="connsiteY1" fmla="*/ 33651 h 47098"/>
              <a:gd name="connsiteX2" fmla="*/ 1272037 w 5998678"/>
              <a:gd name="connsiteY2" fmla="*/ 33 h 47098"/>
              <a:gd name="connsiteX3" fmla="*/ 2004902 w 5998678"/>
              <a:gd name="connsiteY3" fmla="*/ 40374 h 47098"/>
              <a:gd name="connsiteX4" fmla="*/ 2569678 w 5998678"/>
              <a:gd name="connsiteY4" fmla="*/ 33 h 47098"/>
              <a:gd name="connsiteX5" fmla="*/ 3672337 w 5998678"/>
              <a:gd name="connsiteY5" fmla="*/ 40374 h 47098"/>
              <a:gd name="connsiteX6" fmla="*/ 5064108 w 5998678"/>
              <a:gd name="connsiteY6" fmla="*/ 26927 h 47098"/>
              <a:gd name="connsiteX7" fmla="*/ 5998678 w 5998678"/>
              <a:gd name="connsiteY7" fmla="*/ 33651 h 47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98678" h="47098">
                <a:moveTo>
                  <a:pt x="14737" y="47098"/>
                </a:moveTo>
                <a:cubicBezTo>
                  <a:pt x="-46335" y="44296"/>
                  <a:pt x="102143" y="33651"/>
                  <a:pt x="102143" y="33651"/>
                </a:cubicBezTo>
                <a:cubicBezTo>
                  <a:pt x="311693" y="25807"/>
                  <a:pt x="954911" y="-1087"/>
                  <a:pt x="1272037" y="33"/>
                </a:cubicBezTo>
                <a:cubicBezTo>
                  <a:pt x="1589163" y="1153"/>
                  <a:pt x="1788629" y="40374"/>
                  <a:pt x="2004902" y="40374"/>
                </a:cubicBezTo>
                <a:cubicBezTo>
                  <a:pt x="2221175" y="40374"/>
                  <a:pt x="2291772" y="33"/>
                  <a:pt x="2569678" y="33"/>
                </a:cubicBezTo>
                <a:cubicBezTo>
                  <a:pt x="2847584" y="33"/>
                  <a:pt x="3256599" y="35892"/>
                  <a:pt x="3672337" y="40374"/>
                </a:cubicBezTo>
                <a:lnTo>
                  <a:pt x="5064108" y="26927"/>
                </a:lnTo>
                <a:lnTo>
                  <a:pt x="5998678" y="33651"/>
                </a:lnTo>
              </a:path>
            </a:pathLst>
          </a:custGeom>
          <a:solidFill>
            <a:srgbClr val="FFC0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272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FC42B16-F424-5A3E-9DB0-FD64EE717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9484" y="1676346"/>
            <a:ext cx="3456954" cy="419608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A9B0A36-530B-4B77-988B-F796274F1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807" y="1926543"/>
            <a:ext cx="2730509" cy="108892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812EB12A-5E50-47F1-89AD-7AA8914DBF0F}"/>
              </a:ext>
            </a:extLst>
          </p:cNvPr>
          <p:cNvSpPr/>
          <p:nvPr/>
        </p:nvSpPr>
        <p:spPr>
          <a:xfrm>
            <a:off x="794235" y="1576024"/>
            <a:ext cx="6899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AdvOT2e364b11"/>
              </a:rPr>
              <a:t>Pressure drop caused by the liquid inventory on a tray</a:t>
            </a:r>
            <a:endParaRPr lang="zh-CN" altLang="en-US" sz="24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975A156-C5F7-4A4D-BEED-B848CC10E5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084" y="1928305"/>
            <a:ext cx="2536501" cy="4032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93DBD0C-ED23-40EA-98C3-44822A4912D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7801"/>
          <a:stretch/>
        </p:blipFill>
        <p:spPr>
          <a:xfrm>
            <a:off x="4331498" y="2277646"/>
            <a:ext cx="3228675" cy="74122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B5BE12B-941C-4F62-A023-EA2F0F7596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7033" y="3430906"/>
            <a:ext cx="2049478" cy="871508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58BA0FEE-2D3E-4990-B4DA-C3E77DF9CD34}"/>
              </a:ext>
            </a:extLst>
          </p:cNvPr>
          <p:cNvSpPr/>
          <p:nvPr/>
        </p:nvSpPr>
        <p:spPr>
          <a:xfrm>
            <a:off x="825195" y="4184558"/>
            <a:ext cx="7197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AdvOT2e364b11"/>
              </a:rPr>
              <a:t>Pressure drop caused by the formation of vapor bubbles</a:t>
            </a:r>
            <a:endParaRPr lang="zh-CN" altLang="en-US" sz="2400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6176D14-9EB5-48CA-AB93-1FABBAE661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2998" y="4558492"/>
            <a:ext cx="1611738" cy="696430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47B20FB4-1611-4AD6-86D0-FF01EB6C00CA}"/>
              </a:ext>
            </a:extLst>
          </p:cNvPr>
          <p:cNvSpPr/>
          <p:nvPr/>
        </p:nvSpPr>
        <p:spPr>
          <a:xfrm>
            <a:off x="825195" y="3127431"/>
            <a:ext cx="56702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dvOT2e364b11"/>
              </a:rPr>
              <a:t>Pressure drop of dry tray perforations</a:t>
            </a:r>
            <a:endParaRPr lang="zh-CN" altLang="en-US" sz="2400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6AE12149-EA53-4431-896F-0D3C93307D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7033" y="5550582"/>
            <a:ext cx="4017092" cy="643689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F343F088-82B9-4D29-98AA-A0441B35213E}"/>
              </a:ext>
            </a:extLst>
          </p:cNvPr>
          <p:cNvSpPr/>
          <p:nvPr/>
        </p:nvSpPr>
        <p:spPr>
          <a:xfrm>
            <a:off x="881645" y="5299374"/>
            <a:ext cx="83818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>
                <a:latin typeface="AdvOT2e364b11"/>
              </a:rPr>
              <a:t>Constraint for the equality of the pressure drops of the two sides</a:t>
            </a:r>
            <a:endParaRPr lang="zh-CN" altLang="en-US" sz="2400" b="1" i="1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3D23FAF-97A6-4A89-921F-F140837D5327}"/>
              </a:ext>
            </a:extLst>
          </p:cNvPr>
          <p:cNvSpPr txBox="1"/>
          <p:nvPr/>
        </p:nvSpPr>
        <p:spPr>
          <a:xfrm>
            <a:off x="706706" y="197103"/>
            <a:ext cx="8617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Hydraulics consideration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D3950553-2395-497C-894D-30C5D737AA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9716"/>
          <a:stretch/>
        </p:blipFill>
        <p:spPr>
          <a:xfrm>
            <a:off x="4357696" y="2960639"/>
            <a:ext cx="3228675" cy="241719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A1EB2872-7666-42A3-A979-D71CED0BFB20}"/>
              </a:ext>
            </a:extLst>
          </p:cNvPr>
          <p:cNvSpPr/>
          <p:nvPr/>
        </p:nvSpPr>
        <p:spPr>
          <a:xfrm>
            <a:off x="504281" y="1102713"/>
            <a:ext cx="107685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AdvOT2e364b11"/>
              </a:rPr>
              <a:t>Pressure drop model</a:t>
            </a:r>
            <a:r>
              <a:rPr lang="zh-CN" altLang="en-US" sz="2800" b="1" dirty="0">
                <a:latin typeface="AdvOT2e364b11"/>
              </a:rPr>
              <a:t> </a:t>
            </a:r>
            <a:r>
              <a:rPr lang="en-US" altLang="zh-CN" sz="2800" b="1" dirty="0">
                <a:latin typeface="AdvOT2e364b11"/>
              </a:rPr>
              <a:t>for</a:t>
            </a:r>
            <a:r>
              <a:rPr lang="zh-CN" altLang="en-US" sz="2800" b="1" dirty="0">
                <a:latin typeface="AdvOT2e364b11"/>
              </a:rPr>
              <a:t> </a:t>
            </a:r>
            <a:r>
              <a:rPr lang="en-US" altLang="zh-CN" sz="2800" b="1" dirty="0">
                <a:latin typeface="AdvOT2e364b11"/>
              </a:rPr>
              <a:t>sieve</a:t>
            </a:r>
            <a:r>
              <a:rPr lang="zh-CN" altLang="en-US" sz="2800" b="1" dirty="0">
                <a:latin typeface="AdvOT2e364b11"/>
              </a:rPr>
              <a:t> </a:t>
            </a:r>
            <a:r>
              <a:rPr lang="en-US" altLang="zh-CN" sz="2800" b="1" dirty="0">
                <a:latin typeface="AdvOT2e364b11"/>
              </a:rPr>
              <a:t>tray</a:t>
            </a:r>
            <a:r>
              <a:rPr lang="zh-CN" altLang="en-US" sz="2800" b="1" dirty="0">
                <a:latin typeface="AdvOT2e364b11"/>
              </a:rPr>
              <a:t> </a:t>
            </a:r>
            <a:r>
              <a:rPr lang="en-US" altLang="zh-CN" sz="2800" b="1" dirty="0">
                <a:latin typeface="AdvOT2e364b11"/>
              </a:rPr>
              <a:t>by</a:t>
            </a:r>
            <a:r>
              <a:rPr lang="zh-CN" altLang="en-US" sz="2800" b="1" dirty="0">
                <a:latin typeface="AdvOT2e364b11"/>
              </a:rPr>
              <a:t> </a:t>
            </a:r>
            <a:r>
              <a:rPr lang="en-US" altLang="zh-CN" sz="2800" b="1" dirty="0">
                <a:latin typeface="AdvOT2e364b11"/>
              </a:rPr>
              <a:t>Bennett et al.</a:t>
            </a:r>
            <a:r>
              <a:rPr lang="en-US" altLang="zh-CN" sz="2800" dirty="0">
                <a:latin typeface="AdvOT2e364b11"/>
              </a:rPr>
              <a:t> </a:t>
            </a:r>
            <a:r>
              <a:rPr lang="en-US" altLang="zh-CN" sz="2000" dirty="0">
                <a:latin typeface="AdvOT2e364b11"/>
              </a:rPr>
              <a:t>(</a:t>
            </a:r>
            <a:r>
              <a:rPr lang="en-US" altLang="zh-CN" sz="2000" b="1" i="1" dirty="0" err="1">
                <a:latin typeface="AdvOT2e364b11"/>
              </a:rPr>
              <a:t>AIChE</a:t>
            </a:r>
            <a:r>
              <a:rPr lang="en-US" altLang="zh-CN" sz="2000" b="1" i="1" dirty="0">
                <a:latin typeface="AdvOT2e364b11"/>
              </a:rPr>
              <a:t> J.</a:t>
            </a:r>
            <a:r>
              <a:rPr lang="en-US" altLang="zh-CN" sz="2000" dirty="0">
                <a:latin typeface="AdvOT2e364b11"/>
              </a:rPr>
              <a:t>, 1983, 29(3) , 434)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5650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E9098650-8323-4D38-AB9C-329DF08E7502}"/>
              </a:ext>
            </a:extLst>
          </p:cNvPr>
          <p:cNvSpPr txBox="1"/>
          <p:nvPr/>
        </p:nvSpPr>
        <p:spPr>
          <a:xfrm>
            <a:off x="2092002" y="2756739"/>
            <a:ext cx="95691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Stage pressures are handled as new variables</a:t>
            </a:r>
          </a:p>
          <a:p>
            <a:endParaRPr lang="en-US" altLang="zh-CN" sz="2800" dirty="0"/>
          </a:p>
          <a:p>
            <a:r>
              <a:rPr lang="en-US" altLang="zh-CN" sz="2800" dirty="0"/>
              <a:t>Pressure model equations need to be added to the MESH system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3D3C923-A227-471D-94F1-5468A7369555}"/>
              </a:ext>
            </a:extLst>
          </p:cNvPr>
          <p:cNvSpPr txBox="1"/>
          <p:nvPr/>
        </p:nvSpPr>
        <p:spPr>
          <a:xfrm>
            <a:off x="2092002" y="4859701"/>
            <a:ext cx="673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/>
              <a:t>-- more variables and equations</a:t>
            </a:r>
          </a:p>
        </p:txBody>
      </p:sp>
      <p:graphicFrame>
        <p:nvGraphicFramePr>
          <p:cNvPr id="22" name="对象 21">
            <a:extLst>
              <a:ext uri="{FF2B5EF4-FFF2-40B4-BE49-F238E27FC236}">
                <a16:creationId xmlns:a16="http://schemas.microsoft.com/office/drawing/2014/main" id="{A99DFC1E-4F1F-44A9-B999-7915BD7358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527511"/>
              </p:ext>
            </p:extLst>
          </p:nvPr>
        </p:nvGraphicFramePr>
        <p:xfrm>
          <a:off x="1044035" y="1475079"/>
          <a:ext cx="4648200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47840" imgH="228600" progId="Equation.DSMT4">
                  <p:embed/>
                </p:oleObj>
              </mc:Choice>
              <mc:Fallback>
                <p:oleObj name="Equation" r:id="rId2" imgW="2247840" imgH="228600" progId="Equation.DSMT4">
                  <p:embed/>
                  <p:pic>
                    <p:nvPicPr>
                      <p:cNvPr id="584" name="对象 583">
                        <a:extLst>
                          <a:ext uri="{FF2B5EF4-FFF2-40B4-BE49-F238E27FC236}">
                            <a16:creationId xmlns:a16="http://schemas.microsoft.com/office/drawing/2014/main" id="{E61533C1-DA29-64BF-1F5A-DAE04DF8AA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035" y="1475079"/>
                        <a:ext cx="4648200" cy="4429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文本框 22">
            <a:extLst>
              <a:ext uri="{FF2B5EF4-FFF2-40B4-BE49-F238E27FC236}">
                <a16:creationId xmlns:a16="http://schemas.microsoft.com/office/drawing/2014/main" id="{E5494ACE-DD08-419F-937D-633DB2308D92}"/>
              </a:ext>
            </a:extLst>
          </p:cNvPr>
          <p:cNvSpPr txBox="1"/>
          <p:nvPr/>
        </p:nvSpPr>
        <p:spPr>
          <a:xfrm>
            <a:off x="706706" y="197103"/>
            <a:ext cx="8617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Hydraulics consideration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C0DF16E-C5EE-43FA-8544-118B5F27D0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1284" y="1992990"/>
            <a:ext cx="3549039" cy="56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52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文本框 142">
            <a:extLst>
              <a:ext uri="{FF2B5EF4-FFF2-40B4-BE49-F238E27FC236}">
                <a16:creationId xmlns:a16="http://schemas.microsoft.com/office/drawing/2014/main" id="{C98A7440-9996-05F3-33B4-0920EA102853}"/>
              </a:ext>
            </a:extLst>
          </p:cNvPr>
          <p:cNvSpPr txBox="1"/>
          <p:nvPr/>
        </p:nvSpPr>
        <p:spPr>
          <a:xfrm>
            <a:off x="706706" y="1724361"/>
            <a:ext cx="3753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Convergence issue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9D374FC-342F-41A2-9FDB-5F5D7DA0716A}"/>
              </a:ext>
            </a:extLst>
          </p:cNvPr>
          <p:cNvSpPr/>
          <p:nvPr/>
        </p:nvSpPr>
        <p:spPr>
          <a:xfrm>
            <a:off x="1136750" y="3136022"/>
            <a:ext cx="21836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/>
              <a:t>EO approach 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EE5CF4C-B26D-4213-B353-008E197A3B54}"/>
              </a:ext>
            </a:extLst>
          </p:cNvPr>
          <p:cNvSpPr/>
          <p:nvPr/>
        </p:nvSpPr>
        <p:spPr>
          <a:xfrm>
            <a:off x="1152687" y="4204720"/>
            <a:ext cx="41312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/>
              <a:t>Stage number optimization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3D58F7E-12AE-4595-9906-FEF3A1466890}"/>
              </a:ext>
            </a:extLst>
          </p:cNvPr>
          <p:cNvSpPr/>
          <p:nvPr/>
        </p:nvSpPr>
        <p:spPr>
          <a:xfrm>
            <a:off x="3548395" y="3128508"/>
            <a:ext cx="67104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pseudo-transient continuation (PTC) method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123EDC8-63CF-4856-8005-A95E9316A03A}"/>
              </a:ext>
            </a:extLst>
          </p:cNvPr>
          <p:cNvSpPr/>
          <p:nvPr/>
        </p:nvSpPr>
        <p:spPr>
          <a:xfrm>
            <a:off x="5390342" y="4197206"/>
            <a:ext cx="51050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bypass efficiency (BE) method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EA37CD7-348E-4733-83EE-8884E3BB611A}"/>
              </a:ext>
            </a:extLst>
          </p:cNvPr>
          <p:cNvSpPr txBox="1"/>
          <p:nvPr/>
        </p:nvSpPr>
        <p:spPr>
          <a:xfrm>
            <a:off x="706706" y="197103"/>
            <a:ext cx="8617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Solution method</a:t>
            </a:r>
          </a:p>
        </p:txBody>
      </p:sp>
    </p:spTree>
    <p:extLst>
      <p:ext uri="{BB962C8B-B14F-4D97-AF65-F5344CB8AC3E}">
        <p14:creationId xmlns:p14="http://schemas.microsoft.com/office/powerpoint/2010/main" val="156338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对象 42">
            <a:extLst>
              <a:ext uri="{FF2B5EF4-FFF2-40B4-BE49-F238E27FC236}">
                <a16:creationId xmlns:a16="http://schemas.microsoft.com/office/drawing/2014/main" id="{F09C9695-9000-44E5-B167-1C5711F1BF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701233"/>
              </p:ext>
            </p:extLst>
          </p:nvPr>
        </p:nvGraphicFramePr>
        <p:xfrm>
          <a:off x="1758307" y="1312164"/>
          <a:ext cx="3734194" cy="405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36760" imgH="253800" progId="Equation.DSMT4">
                  <p:embed/>
                </p:oleObj>
              </mc:Choice>
              <mc:Fallback>
                <p:oleObj name="Equation" r:id="rId2" imgW="2336760" imgH="253800" progId="Equation.DSMT4">
                  <p:embed/>
                  <p:pic>
                    <p:nvPicPr>
                      <p:cNvPr id="7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307" y="1312164"/>
                        <a:ext cx="3734194" cy="4058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对象 43">
            <a:extLst>
              <a:ext uri="{FF2B5EF4-FFF2-40B4-BE49-F238E27FC236}">
                <a16:creationId xmlns:a16="http://schemas.microsoft.com/office/drawing/2014/main" id="{C90CB905-27F4-40C7-BD9B-F2749B5826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758321"/>
              </p:ext>
            </p:extLst>
          </p:nvPr>
        </p:nvGraphicFramePr>
        <p:xfrm>
          <a:off x="1747344" y="1742629"/>
          <a:ext cx="1230608" cy="400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87320" imgH="253800" progId="Equation.DSMT4">
                  <p:embed/>
                </p:oleObj>
              </mc:Choice>
              <mc:Fallback>
                <p:oleObj name="Equation" r:id="rId4" imgW="787320" imgH="253800" progId="Equation.DSMT4">
                  <p:embed/>
                  <p:pic>
                    <p:nvPicPr>
                      <p:cNvPr id="3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7344" y="1742629"/>
                        <a:ext cx="1230608" cy="4006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对象 44">
            <a:extLst>
              <a:ext uri="{FF2B5EF4-FFF2-40B4-BE49-F238E27FC236}">
                <a16:creationId xmlns:a16="http://schemas.microsoft.com/office/drawing/2014/main" id="{E613A68D-5817-44F2-B343-A18BA51831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327636"/>
              </p:ext>
            </p:extLst>
          </p:nvPr>
        </p:nvGraphicFramePr>
        <p:xfrm>
          <a:off x="1756718" y="2150711"/>
          <a:ext cx="829947" cy="59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09480" imgH="444240" progId="Equation.DSMT4">
                  <p:embed/>
                </p:oleObj>
              </mc:Choice>
              <mc:Fallback>
                <p:oleObj name="Equation" r:id="rId6" imgW="609480" imgH="444240" progId="Equation.DSMT4">
                  <p:embed/>
                  <p:pic>
                    <p:nvPicPr>
                      <p:cNvPr id="8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6718" y="2150711"/>
                        <a:ext cx="829947" cy="596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对象 45">
            <a:extLst>
              <a:ext uri="{FF2B5EF4-FFF2-40B4-BE49-F238E27FC236}">
                <a16:creationId xmlns:a16="http://schemas.microsoft.com/office/drawing/2014/main" id="{12548F14-A446-4582-AA1F-9D25DE2711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896451"/>
              </p:ext>
            </p:extLst>
          </p:nvPr>
        </p:nvGraphicFramePr>
        <p:xfrm>
          <a:off x="2987326" y="2128049"/>
          <a:ext cx="868851" cy="59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34680" imgH="444240" progId="Equation.DSMT4">
                  <p:embed/>
                </p:oleObj>
              </mc:Choice>
              <mc:Fallback>
                <p:oleObj name="Equation" r:id="rId8" imgW="634680" imgH="444240" progId="Equation.DSMT4">
                  <p:embed/>
                  <p:pic>
                    <p:nvPicPr>
                      <p:cNvPr id="1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326" y="2128049"/>
                        <a:ext cx="868851" cy="596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对象 46">
            <a:extLst>
              <a:ext uri="{FF2B5EF4-FFF2-40B4-BE49-F238E27FC236}">
                <a16:creationId xmlns:a16="http://schemas.microsoft.com/office/drawing/2014/main" id="{B9951B3B-E644-492B-86CF-2462F4B002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352960"/>
              </p:ext>
            </p:extLst>
          </p:nvPr>
        </p:nvGraphicFramePr>
        <p:xfrm>
          <a:off x="6301049" y="1635782"/>
          <a:ext cx="2459979" cy="316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48728" imgH="203112" progId="Equation.DSMT4">
                  <p:embed/>
                </p:oleObj>
              </mc:Choice>
              <mc:Fallback>
                <p:oleObj name="Equation" r:id="rId10" imgW="1548728" imgH="203112" progId="Equation.DSMT4">
                  <p:embed/>
                  <p:pic>
                    <p:nvPicPr>
                      <p:cNvPr id="13" name="对象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1049" y="1635782"/>
                        <a:ext cx="2459979" cy="3169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对象 47">
            <a:extLst>
              <a:ext uri="{FF2B5EF4-FFF2-40B4-BE49-F238E27FC236}">
                <a16:creationId xmlns:a16="http://schemas.microsoft.com/office/drawing/2014/main" id="{1CC397DE-FBA4-4EEC-9A77-7758993DCE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580240"/>
              </p:ext>
            </p:extLst>
          </p:nvPr>
        </p:nvGraphicFramePr>
        <p:xfrm>
          <a:off x="6274301" y="2402116"/>
          <a:ext cx="1290638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12520" imgH="203040" progId="Equation.DSMT4">
                  <p:embed/>
                </p:oleObj>
              </mc:Choice>
              <mc:Fallback>
                <p:oleObj name="Equation" r:id="rId12" imgW="812520" imgH="203040" progId="Equation.DSMT4">
                  <p:embed/>
                  <p:pic>
                    <p:nvPicPr>
                      <p:cNvPr id="17" name="对象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4301" y="2402116"/>
                        <a:ext cx="1290638" cy="3159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对象 48">
            <a:extLst>
              <a:ext uri="{FF2B5EF4-FFF2-40B4-BE49-F238E27FC236}">
                <a16:creationId xmlns:a16="http://schemas.microsoft.com/office/drawing/2014/main" id="{0937CE9B-BEC4-4344-92B2-80E3C3577B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651769"/>
              </p:ext>
            </p:extLst>
          </p:nvPr>
        </p:nvGraphicFramePr>
        <p:xfrm>
          <a:off x="1763168" y="2736536"/>
          <a:ext cx="3127753" cy="371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133360" imgH="253800" progId="Equation.DSMT4">
                  <p:embed/>
                </p:oleObj>
              </mc:Choice>
              <mc:Fallback>
                <p:oleObj name="Equation" r:id="rId14" imgW="2133360" imgH="253800" progId="Equation.DSMT4">
                  <p:embed/>
                  <p:pic>
                    <p:nvPicPr>
                      <p:cNvPr id="20" name="对象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168" y="2736536"/>
                        <a:ext cx="3127753" cy="3717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文本框 49">
            <a:extLst>
              <a:ext uri="{FF2B5EF4-FFF2-40B4-BE49-F238E27FC236}">
                <a16:creationId xmlns:a16="http://schemas.microsoft.com/office/drawing/2014/main" id="{C5D4A37B-3045-4912-8871-14A7FB80149F}"/>
              </a:ext>
            </a:extLst>
          </p:cNvPr>
          <p:cNvSpPr txBox="1"/>
          <p:nvPr/>
        </p:nvSpPr>
        <p:spPr>
          <a:xfrm>
            <a:off x="1073856" y="1281668"/>
            <a:ext cx="545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</a:t>
            </a:r>
          </a:p>
        </p:txBody>
      </p:sp>
      <p:sp>
        <p:nvSpPr>
          <p:cNvPr id="51" name="右大括号 50">
            <a:extLst>
              <a:ext uri="{FF2B5EF4-FFF2-40B4-BE49-F238E27FC236}">
                <a16:creationId xmlns:a16="http://schemas.microsoft.com/office/drawing/2014/main" id="{A869A132-27BB-4B52-82E8-43C3F5F80866}"/>
              </a:ext>
            </a:extLst>
          </p:cNvPr>
          <p:cNvSpPr/>
          <p:nvPr/>
        </p:nvSpPr>
        <p:spPr>
          <a:xfrm>
            <a:off x="5957097" y="1420054"/>
            <a:ext cx="112010" cy="598966"/>
          </a:xfrm>
          <a:prstGeom prst="rightBrace">
            <a:avLst>
              <a:gd name="adj1" fmla="val 383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191980CB-4EA6-440D-9820-C2D6606CC109}"/>
              </a:ext>
            </a:extLst>
          </p:cNvPr>
          <p:cNvSpPr txBox="1"/>
          <p:nvPr/>
        </p:nvSpPr>
        <p:spPr>
          <a:xfrm>
            <a:off x="1073856" y="1769051"/>
            <a:ext cx="545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E: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8C3AC8D9-79E1-41DD-A57C-02D9F36E59A8}"/>
              </a:ext>
            </a:extLst>
          </p:cNvPr>
          <p:cNvSpPr txBox="1"/>
          <p:nvPr/>
        </p:nvSpPr>
        <p:spPr>
          <a:xfrm>
            <a:off x="1073856" y="2256434"/>
            <a:ext cx="545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S: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F28C56A3-1F43-484D-907E-36AF0EA69A4C}"/>
              </a:ext>
            </a:extLst>
          </p:cNvPr>
          <p:cNvSpPr txBox="1"/>
          <p:nvPr/>
        </p:nvSpPr>
        <p:spPr>
          <a:xfrm>
            <a:off x="1073856" y="2743817"/>
            <a:ext cx="545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H:</a:t>
            </a:r>
          </a:p>
        </p:txBody>
      </p:sp>
      <p:sp>
        <p:nvSpPr>
          <p:cNvPr id="55" name="右大括号 54">
            <a:extLst>
              <a:ext uri="{FF2B5EF4-FFF2-40B4-BE49-F238E27FC236}">
                <a16:creationId xmlns:a16="http://schemas.microsoft.com/office/drawing/2014/main" id="{34EAE2E4-45D8-4AD7-8C67-FE752A174692}"/>
              </a:ext>
            </a:extLst>
          </p:cNvPr>
          <p:cNvSpPr/>
          <p:nvPr/>
        </p:nvSpPr>
        <p:spPr>
          <a:xfrm>
            <a:off x="5947725" y="2270286"/>
            <a:ext cx="121381" cy="653879"/>
          </a:xfrm>
          <a:prstGeom prst="rightBrace">
            <a:avLst>
              <a:gd name="adj1" fmla="val 383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6" name="对象 55">
            <a:extLst>
              <a:ext uri="{FF2B5EF4-FFF2-40B4-BE49-F238E27FC236}">
                <a16:creationId xmlns:a16="http://schemas.microsoft.com/office/drawing/2014/main" id="{3BEC6504-5745-4E6E-AEDB-058F298ABB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754852"/>
              </p:ext>
            </p:extLst>
          </p:nvPr>
        </p:nvGraphicFramePr>
        <p:xfrm>
          <a:off x="1710942" y="3739967"/>
          <a:ext cx="4344258" cy="695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616120" imgH="419040" progId="Equation.DSMT4">
                  <p:embed/>
                </p:oleObj>
              </mc:Choice>
              <mc:Fallback>
                <p:oleObj name="Equation" r:id="rId16" imgW="2616120" imgH="419040" progId="Equation.DSMT4">
                  <p:embed/>
                  <p:pic>
                    <p:nvPicPr>
                      <p:cNvPr id="29" name="对象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0942" y="3739967"/>
                        <a:ext cx="4344258" cy="6959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对象 56">
            <a:extLst>
              <a:ext uri="{FF2B5EF4-FFF2-40B4-BE49-F238E27FC236}">
                <a16:creationId xmlns:a16="http://schemas.microsoft.com/office/drawing/2014/main" id="{9700229A-8272-4087-8D70-849E383B7E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8664323"/>
              </p:ext>
            </p:extLst>
          </p:nvPr>
        </p:nvGraphicFramePr>
        <p:xfrm>
          <a:off x="1658488" y="4330878"/>
          <a:ext cx="1271095" cy="413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87320" imgH="253800" progId="Equation.DSMT4">
                  <p:embed/>
                </p:oleObj>
              </mc:Choice>
              <mc:Fallback>
                <p:oleObj name="Equation" r:id="rId18" imgW="787320" imgH="253800" progId="Equation.DSMT4">
                  <p:embed/>
                  <p:pic>
                    <p:nvPicPr>
                      <p:cNvPr id="30" name="对象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8488" y="4330878"/>
                        <a:ext cx="1271095" cy="4138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对象 57">
            <a:extLst>
              <a:ext uri="{FF2B5EF4-FFF2-40B4-BE49-F238E27FC236}">
                <a16:creationId xmlns:a16="http://schemas.microsoft.com/office/drawing/2014/main" id="{C7DBBF63-53AB-4740-B5B7-6B4E332366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749"/>
              </p:ext>
            </p:extLst>
          </p:nvPr>
        </p:nvGraphicFramePr>
        <p:xfrm>
          <a:off x="1681348" y="4647332"/>
          <a:ext cx="878015" cy="631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609480" imgH="444240" progId="Equation.DSMT4">
                  <p:embed/>
                </p:oleObj>
              </mc:Choice>
              <mc:Fallback>
                <p:oleObj name="Equation" r:id="rId20" imgW="609480" imgH="444240" progId="Equation.DSMT4">
                  <p:embed/>
                  <p:pic>
                    <p:nvPicPr>
                      <p:cNvPr id="31" name="对象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1348" y="4647332"/>
                        <a:ext cx="878015" cy="6310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对象 58">
            <a:extLst>
              <a:ext uri="{FF2B5EF4-FFF2-40B4-BE49-F238E27FC236}">
                <a16:creationId xmlns:a16="http://schemas.microsoft.com/office/drawing/2014/main" id="{9D142D1D-966F-4E68-AC74-091C2AC300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452715"/>
              </p:ext>
            </p:extLst>
          </p:nvPr>
        </p:nvGraphicFramePr>
        <p:xfrm>
          <a:off x="2964227" y="4674063"/>
          <a:ext cx="919172" cy="631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634680" imgH="444240" progId="Equation.DSMT4">
                  <p:embed/>
                </p:oleObj>
              </mc:Choice>
              <mc:Fallback>
                <p:oleObj name="Equation" r:id="rId22" imgW="634680" imgH="444240" progId="Equation.DSMT4">
                  <p:embed/>
                  <p:pic>
                    <p:nvPicPr>
                      <p:cNvPr id="32" name="对象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4227" y="4674063"/>
                        <a:ext cx="919172" cy="6310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对象 59">
            <a:extLst>
              <a:ext uri="{FF2B5EF4-FFF2-40B4-BE49-F238E27FC236}">
                <a16:creationId xmlns:a16="http://schemas.microsoft.com/office/drawing/2014/main" id="{B61B94A9-95F2-4695-A8DA-60819F43EC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394648"/>
              </p:ext>
            </p:extLst>
          </p:nvPr>
        </p:nvGraphicFramePr>
        <p:xfrm>
          <a:off x="6616608" y="4262414"/>
          <a:ext cx="2459979" cy="316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548728" imgH="203112" progId="Equation.DSMT4">
                  <p:embed/>
                </p:oleObj>
              </mc:Choice>
              <mc:Fallback>
                <p:oleObj name="Equation" r:id="rId24" imgW="1548728" imgH="203112" progId="Equation.DSMT4">
                  <p:embed/>
                  <p:pic>
                    <p:nvPicPr>
                      <p:cNvPr id="33" name="对象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6608" y="4262414"/>
                        <a:ext cx="2459979" cy="3169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对象 60">
            <a:extLst>
              <a:ext uri="{FF2B5EF4-FFF2-40B4-BE49-F238E27FC236}">
                <a16:creationId xmlns:a16="http://schemas.microsoft.com/office/drawing/2014/main" id="{F9237F38-F1F4-4BF8-A416-BA1FE75535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280320"/>
              </p:ext>
            </p:extLst>
          </p:nvPr>
        </p:nvGraphicFramePr>
        <p:xfrm>
          <a:off x="6599022" y="5178857"/>
          <a:ext cx="1290638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812520" imgH="203040" progId="Equation.DSMT4">
                  <p:embed/>
                </p:oleObj>
              </mc:Choice>
              <mc:Fallback>
                <p:oleObj name="Equation" r:id="rId25" imgW="812520" imgH="203040" progId="Equation.DSMT4">
                  <p:embed/>
                  <p:pic>
                    <p:nvPicPr>
                      <p:cNvPr id="34" name="对象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9022" y="5178857"/>
                        <a:ext cx="1290638" cy="3159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对象 61">
            <a:extLst>
              <a:ext uri="{FF2B5EF4-FFF2-40B4-BE49-F238E27FC236}">
                <a16:creationId xmlns:a16="http://schemas.microsoft.com/office/drawing/2014/main" id="{03E61D9B-AC9B-4E3A-A212-8FEB1DB448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291840"/>
              </p:ext>
            </p:extLst>
          </p:nvPr>
        </p:nvGraphicFramePr>
        <p:xfrm>
          <a:off x="1699828" y="5181204"/>
          <a:ext cx="3587002" cy="645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2336760" imgH="419040" progId="Equation.DSMT4">
                  <p:embed/>
                </p:oleObj>
              </mc:Choice>
              <mc:Fallback>
                <p:oleObj name="Equation" r:id="rId27" imgW="2336760" imgH="419040" progId="Equation.DSMT4">
                  <p:embed/>
                  <p:pic>
                    <p:nvPicPr>
                      <p:cNvPr id="35" name="对象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9828" y="5181204"/>
                        <a:ext cx="3587002" cy="6453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文本框 62">
            <a:extLst>
              <a:ext uri="{FF2B5EF4-FFF2-40B4-BE49-F238E27FC236}">
                <a16:creationId xmlns:a16="http://schemas.microsoft.com/office/drawing/2014/main" id="{2506A047-F5F2-4B3B-AD72-B305443EF71E}"/>
              </a:ext>
            </a:extLst>
          </p:cNvPr>
          <p:cNvSpPr txBox="1"/>
          <p:nvPr/>
        </p:nvSpPr>
        <p:spPr>
          <a:xfrm>
            <a:off x="1132352" y="3961938"/>
            <a:ext cx="545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</a:t>
            </a:r>
          </a:p>
        </p:txBody>
      </p:sp>
      <p:sp>
        <p:nvSpPr>
          <p:cNvPr id="64" name="右大括号 63">
            <a:extLst>
              <a:ext uri="{FF2B5EF4-FFF2-40B4-BE49-F238E27FC236}">
                <a16:creationId xmlns:a16="http://schemas.microsoft.com/office/drawing/2014/main" id="{D017B724-C10F-48BD-90E0-0CEEFD10E5D4}"/>
              </a:ext>
            </a:extLst>
          </p:cNvPr>
          <p:cNvSpPr/>
          <p:nvPr/>
        </p:nvSpPr>
        <p:spPr>
          <a:xfrm>
            <a:off x="6272655" y="4046685"/>
            <a:ext cx="121381" cy="653879"/>
          </a:xfrm>
          <a:prstGeom prst="rightBrace">
            <a:avLst>
              <a:gd name="adj1" fmla="val 383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524B1CEF-9298-4CEA-8F4D-7B4F5D61DE5F}"/>
              </a:ext>
            </a:extLst>
          </p:cNvPr>
          <p:cNvSpPr txBox="1"/>
          <p:nvPr/>
        </p:nvSpPr>
        <p:spPr>
          <a:xfrm>
            <a:off x="1132352" y="4443857"/>
            <a:ext cx="545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E:</a:t>
            </a: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8EE607B1-D8BB-42BE-8037-E7667C625A87}"/>
              </a:ext>
            </a:extLst>
          </p:cNvPr>
          <p:cNvSpPr txBox="1"/>
          <p:nvPr/>
        </p:nvSpPr>
        <p:spPr>
          <a:xfrm>
            <a:off x="1132352" y="4925776"/>
            <a:ext cx="545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S:</a:t>
            </a: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2E365DDD-74BD-4E78-B35C-DBB9301B3192}"/>
              </a:ext>
            </a:extLst>
          </p:cNvPr>
          <p:cNvSpPr txBox="1"/>
          <p:nvPr/>
        </p:nvSpPr>
        <p:spPr>
          <a:xfrm>
            <a:off x="1131776" y="5407696"/>
            <a:ext cx="545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H:</a:t>
            </a:r>
          </a:p>
        </p:txBody>
      </p:sp>
      <p:sp>
        <p:nvSpPr>
          <p:cNvPr id="68" name="右大括号 67">
            <a:extLst>
              <a:ext uri="{FF2B5EF4-FFF2-40B4-BE49-F238E27FC236}">
                <a16:creationId xmlns:a16="http://schemas.microsoft.com/office/drawing/2014/main" id="{BB480A27-3705-4120-A959-39E08D30A356}"/>
              </a:ext>
            </a:extLst>
          </p:cNvPr>
          <p:cNvSpPr/>
          <p:nvPr/>
        </p:nvSpPr>
        <p:spPr>
          <a:xfrm>
            <a:off x="6272655" y="5041189"/>
            <a:ext cx="121381" cy="653879"/>
          </a:xfrm>
          <a:prstGeom prst="rightBrace">
            <a:avLst>
              <a:gd name="adj1" fmla="val 383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59C4E164-9124-456E-888F-ACC52367CE88}"/>
              </a:ext>
            </a:extLst>
          </p:cNvPr>
          <p:cNvSpPr/>
          <p:nvPr/>
        </p:nvSpPr>
        <p:spPr>
          <a:xfrm>
            <a:off x="706706" y="3262117"/>
            <a:ext cx="78629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System of DAE for Pseudo-transient model   </a:t>
            </a:r>
            <a:endParaRPr lang="en-US" sz="2400" dirty="0">
              <a:solidFill>
                <a:srgbClr val="0070C0"/>
              </a:solidFill>
            </a:endParaRPr>
          </a:p>
        </p:txBody>
      </p:sp>
      <p:graphicFrame>
        <p:nvGraphicFramePr>
          <p:cNvPr id="70" name="对象 69">
            <a:extLst>
              <a:ext uri="{FF2B5EF4-FFF2-40B4-BE49-F238E27FC236}">
                <a16:creationId xmlns:a16="http://schemas.microsoft.com/office/drawing/2014/main" id="{3D1436F0-F3FF-40F2-A26D-6C21A75EEE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558483"/>
              </p:ext>
            </p:extLst>
          </p:nvPr>
        </p:nvGraphicFramePr>
        <p:xfrm>
          <a:off x="1817735" y="5868976"/>
          <a:ext cx="2274834" cy="413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409400" imgH="253800" progId="Equation.DSMT4">
                  <p:embed/>
                </p:oleObj>
              </mc:Choice>
              <mc:Fallback>
                <p:oleObj name="Equation" r:id="rId29" imgW="1409400" imgH="253800" progId="Equation.DSMT4">
                  <p:embed/>
                  <p:pic>
                    <p:nvPicPr>
                      <p:cNvPr id="47" name="对象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7735" y="5868976"/>
                        <a:ext cx="2274834" cy="4138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对象 70">
            <a:extLst>
              <a:ext uri="{FF2B5EF4-FFF2-40B4-BE49-F238E27FC236}">
                <a16:creationId xmlns:a16="http://schemas.microsoft.com/office/drawing/2014/main" id="{513FCF5D-3F4E-4A2B-8E16-55F663302B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43719"/>
              </p:ext>
            </p:extLst>
          </p:nvPr>
        </p:nvGraphicFramePr>
        <p:xfrm>
          <a:off x="1816175" y="6261619"/>
          <a:ext cx="2049497" cy="413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1269720" imgH="253800" progId="Equation.DSMT4">
                  <p:embed/>
                </p:oleObj>
              </mc:Choice>
              <mc:Fallback>
                <p:oleObj name="Equation" r:id="rId31" imgW="1269720" imgH="253800" progId="Equation.DSMT4">
                  <p:embed/>
                  <p:pic>
                    <p:nvPicPr>
                      <p:cNvPr id="48" name="对象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175" y="6261619"/>
                        <a:ext cx="2049497" cy="4138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文本框 36">
            <a:extLst>
              <a:ext uri="{FF2B5EF4-FFF2-40B4-BE49-F238E27FC236}">
                <a16:creationId xmlns:a16="http://schemas.microsoft.com/office/drawing/2014/main" id="{3C79C4EC-5D5B-4777-83C6-57C8FB5EC8AF}"/>
              </a:ext>
            </a:extLst>
          </p:cNvPr>
          <p:cNvSpPr txBox="1"/>
          <p:nvPr/>
        </p:nvSpPr>
        <p:spPr>
          <a:xfrm>
            <a:off x="706706" y="197103"/>
            <a:ext cx="8617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Solution method</a:t>
            </a:r>
          </a:p>
        </p:txBody>
      </p:sp>
    </p:spTree>
    <p:extLst>
      <p:ext uri="{BB962C8B-B14F-4D97-AF65-F5344CB8AC3E}">
        <p14:creationId xmlns:p14="http://schemas.microsoft.com/office/powerpoint/2010/main" val="218502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 animBg="1"/>
      <p:bldP spid="65" grpId="0"/>
      <p:bldP spid="66" grpId="0"/>
      <p:bldP spid="67" grpId="0"/>
      <p:bldP spid="68" grpId="0" animBg="1"/>
      <p:bldP spid="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任意多边形 54">
            <a:extLst>
              <a:ext uri="{FF2B5EF4-FFF2-40B4-BE49-F238E27FC236}">
                <a16:creationId xmlns:a16="http://schemas.microsoft.com/office/drawing/2014/main" id="{54535C05-5D25-48C8-A4D8-D42D41F7D3CD}"/>
              </a:ext>
            </a:extLst>
          </p:cNvPr>
          <p:cNvSpPr/>
          <p:nvPr/>
        </p:nvSpPr>
        <p:spPr>
          <a:xfrm>
            <a:off x="1535083" y="2456426"/>
            <a:ext cx="2304154" cy="3459125"/>
          </a:xfrm>
          <a:custGeom>
            <a:avLst/>
            <a:gdLst>
              <a:gd name="connsiteX0" fmla="*/ 1174154 w 2293335"/>
              <a:gd name="connsiteY0" fmla="*/ 114300 h 3604260"/>
              <a:gd name="connsiteX1" fmla="*/ 1151294 w 2293335"/>
              <a:gd name="connsiteY1" fmla="*/ 76200 h 3604260"/>
              <a:gd name="connsiteX2" fmla="*/ 1128434 w 2293335"/>
              <a:gd name="connsiteY2" fmla="*/ 68580 h 3604260"/>
              <a:gd name="connsiteX3" fmla="*/ 1090334 w 2293335"/>
              <a:gd name="connsiteY3" fmla="*/ 53340 h 3604260"/>
              <a:gd name="connsiteX4" fmla="*/ 1067474 w 2293335"/>
              <a:gd name="connsiteY4" fmla="*/ 38100 h 3604260"/>
              <a:gd name="connsiteX5" fmla="*/ 1029374 w 2293335"/>
              <a:gd name="connsiteY5" fmla="*/ 30480 h 3604260"/>
              <a:gd name="connsiteX6" fmla="*/ 998894 w 2293335"/>
              <a:gd name="connsiteY6" fmla="*/ 22860 h 3604260"/>
              <a:gd name="connsiteX7" fmla="*/ 884594 w 2293335"/>
              <a:gd name="connsiteY7" fmla="*/ 7620 h 3604260"/>
              <a:gd name="connsiteX8" fmla="*/ 854114 w 2293335"/>
              <a:gd name="connsiteY8" fmla="*/ 0 h 3604260"/>
              <a:gd name="connsiteX9" fmla="*/ 587414 w 2293335"/>
              <a:gd name="connsiteY9" fmla="*/ 15240 h 3604260"/>
              <a:gd name="connsiteX10" fmla="*/ 549314 w 2293335"/>
              <a:gd name="connsiteY10" fmla="*/ 30480 h 3604260"/>
              <a:gd name="connsiteX11" fmla="*/ 526454 w 2293335"/>
              <a:gd name="connsiteY11" fmla="*/ 38100 h 3604260"/>
              <a:gd name="connsiteX12" fmla="*/ 495974 w 2293335"/>
              <a:gd name="connsiteY12" fmla="*/ 45720 h 3604260"/>
              <a:gd name="connsiteX13" fmla="*/ 435014 w 2293335"/>
              <a:gd name="connsiteY13" fmla="*/ 68580 h 3604260"/>
              <a:gd name="connsiteX14" fmla="*/ 366434 w 2293335"/>
              <a:gd name="connsiteY14" fmla="*/ 83820 h 3604260"/>
              <a:gd name="connsiteX15" fmla="*/ 335954 w 2293335"/>
              <a:gd name="connsiteY15" fmla="*/ 106680 h 3604260"/>
              <a:gd name="connsiteX16" fmla="*/ 290234 w 2293335"/>
              <a:gd name="connsiteY16" fmla="*/ 152400 h 3604260"/>
              <a:gd name="connsiteX17" fmla="*/ 198794 w 2293335"/>
              <a:gd name="connsiteY17" fmla="*/ 228600 h 3604260"/>
              <a:gd name="connsiteX18" fmla="*/ 153074 w 2293335"/>
              <a:gd name="connsiteY18" fmla="*/ 304800 h 3604260"/>
              <a:gd name="connsiteX19" fmla="*/ 107354 w 2293335"/>
              <a:gd name="connsiteY19" fmla="*/ 373380 h 3604260"/>
              <a:gd name="connsiteX20" fmla="*/ 92114 w 2293335"/>
              <a:gd name="connsiteY20" fmla="*/ 403860 h 3604260"/>
              <a:gd name="connsiteX21" fmla="*/ 84494 w 2293335"/>
              <a:gd name="connsiteY21" fmla="*/ 434340 h 3604260"/>
              <a:gd name="connsiteX22" fmla="*/ 69254 w 2293335"/>
              <a:gd name="connsiteY22" fmla="*/ 480060 h 3604260"/>
              <a:gd name="connsiteX23" fmla="*/ 61634 w 2293335"/>
              <a:gd name="connsiteY23" fmla="*/ 518160 h 3604260"/>
              <a:gd name="connsiteX24" fmla="*/ 38774 w 2293335"/>
              <a:gd name="connsiteY24" fmla="*/ 586740 h 3604260"/>
              <a:gd name="connsiteX25" fmla="*/ 31154 w 2293335"/>
              <a:gd name="connsiteY25" fmla="*/ 609600 h 3604260"/>
              <a:gd name="connsiteX26" fmla="*/ 8294 w 2293335"/>
              <a:gd name="connsiteY26" fmla="*/ 685800 h 3604260"/>
              <a:gd name="connsiteX27" fmla="*/ 15914 w 2293335"/>
              <a:gd name="connsiteY27" fmla="*/ 883920 h 3604260"/>
              <a:gd name="connsiteX28" fmla="*/ 23534 w 2293335"/>
              <a:gd name="connsiteY28" fmla="*/ 1508760 h 3604260"/>
              <a:gd name="connsiteX29" fmla="*/ 46394 w 2293335"/>
              <a:gd name="connsiteY29" fmla="*/ 1615440 h 3604260"/>
              <a:gd name="connsiteX30" fmla="*/ 54014 w 2293335"/>
              <a:gd name="connsiteY30" fmla="*/ 1676400 h 3604260"/>
              <a:gd name="connsiteX31" fmla="*/ 69254 w 2293335"/>
              <a:gd name="connsiteY31" fmla="*/ 1836420 h 3604260"/>
              <a:gd name="connsiteX32" fmla="*/ 99734 w 2293335"/>
              <a:gd name="connsiteY32" fmla="*/ 1905000 h 3604260"/>
              <a:gd name="connsiteX33" fmla="*/ 130214 w 2293335"/>
              <a:gd name="connsiteY33" fmla="*/ 2026920 h 3604260"/>
              <a:gd name="connsiteX34" fmla="*/ 137834 w 2293335"/>
              <a:gd name="connsiteY34" fmla="*/ 2057400 h 3604260"/>
              <a:gd name="connsiteX35" fmla="*/ 175934 w 2293335"/>
              <a:gd name="connsiteY35" fmla="*/ 2125980 h 3604260"/>
              <a:gd name="connsiteX36" fmla="*/ 198794 w 2293335"/>
              <a:gd name="connsiteY36" fmla="*/ 2171700 h 3604260"/>
              <a:gd name="connsiteX37" fmla="*/ 214034 w 2293335"/>
              <a:gd name="connsiteY37" fmla="*/ 2270760 h 3604260"/>
              <a:gd name="connsiteX38" fmla="*/ 236894 w 2293335"/>
              <a:gd name="connsiteY38" fmla="*/ 2354580 h 3604260"/>
              <a:gd name="connsiteX39" fmla="*/ 267374 w 2293335"/>
              <a:gd name="connsiteY39" fmla="*/ 2430780 h 3604260"/>
              <a:gd name="connsiteX40" fmla="*/ 274994 w 2293335"/>
              <a:gd name="connsiteY40" fmla="*/ 2453640 h 3604260"/>
              <a:gd name="connsiteX41" fmla="*/ 290234 w 2293335"/>
              <a:gd name="connsiteY41" fmla="*/ 2529840 h 3604260"/>
              <a:gd name="connsiteX42" fmla="*/ 313094 w 2293335"/>
              <a:gd name="connsiteY42" fmla="*/ 2583180 h 3604260"/>
              <a:gd name="connsiteX43" fmla="*/ 328334 w 2293335"/>
              <a:gd name="connsiteY43" fmla="*/ 2628900 h 3604260"/>
              <a:gd name="connsiteX44" fmla="*/ 335954 w 2293335"/>
              <a:gd name="connsiteY44" fmla="*/ 2667000 h 3604260"/>
              <a:gd name="connsiteX45" fmla="*/ 351194 w 2293335"/>
              <a:gd name="connsiteY45" fmla="*/ 2697480 h 3604260"/>
              <a:gd name="connsiteX46" fmla="*/ 381674 w 2293335"/>
              <a:gd name="connsiteY46" fmla="*/ 2773680 h 3604260"/>
              <a:gd name="connsiteX47" fmla="*/ 404534 w 2293335"/>
              <a:gd name="connsiteY47" fmla="*/ 2842260 h 3604260"/>
              <a:gd name="connsiteX48" fmla="*/ 435014 w 2293335"/>
              <a:gd name="connsiteY48" fmla="*/ 2895600 h 3604260"/>
              <a:gd name="connsiteX49" fmla="*/ 450254 w 2293335"/>
              <a:gd name="connsiteY49" fmla="*/ 2933700 h 3604260"/>
              <a:gd name="connsiteX50" fmla="*/ 480734 w 2293335"/>
              <a:gd name="connsiteY50" fmla="*/ 2979420 h 3604260"/>
              <a:gd name="connsiteX51" fmla="*/ 526454 w 2293335"/>
              <a:gd name="connsiteY51" fmla="*/ 3078480 h 3604260"/>
              <a:gd name="connsiteX52" fmla="*/ 556934 w 2293335"/>
              <a:gd name="connsiteY52" fmla="*/ 3124200 h 3604260"/>
              <a:gd name="connsiteX53" fmla="*/ 579794 w 2293335"/>
              <a:gd name="connsiteY53" fmla="*/ 3147060 h 3604260"/>
              <a:gd name="connsiteX54" fmla="*/ 633134 w 2293335"/>
              <a:gd name="connsiteY54" fmla="*/ 3223260 h 3604260"/>
              <a:gd name="connsiteX55" fmla="*/ 724574 w 2293335"/>
              <a:gd name="connsiteY55" fmla="*/ 3284220 h 3604260"/>
              <a:gd name="connsiteX56" fmla="*/ 777914 w 2293335"/>
              <a:gd name="connsiteY56" fmla="*/ 3322320 h 3604260"/>
              <a:gd name="connsiteX57" fmla="*/ 808394 w 2293335"/>
              <a:gd name="connsiteY57" fmla="*/ 3352800 h 3604260"/>
              <a:gd name="connsiteX58" fmla="*/ 831254 w 2293335"/>
              <a:gd name="connsiteY58" fmla="*/ 3360420 h 3604260"/>
              <a:gd name="connsiteX59" fmla="*/ 876974 w 2293335"/>
              <a:gd name="connsiteY59" fmla="*/ 3390900 h 3604260"/>
              <a:gd name="connsiteX60" fmla="*/ 899834 w 2293335"/>
              <a:gd name="connsiteY60" fmla="*/ 3398520 h 3604260"/>
              <a:gd name="connsiteX61" fmla="*/ 922694 w 2293335"/>
              <a:gd name="connsiteY61" fmla="*/ 3413760 h 3604260"/>
              <a:gd name="connsiteX62" fmla="*/ 968414 w 2293335"/>
              <a:gd name="connsiteY62" fmla="*/ 3429000 h 3604260"/>
              <a:gd name="connsiteX63" fmla="*/ 991274 w 2293335"/>
              <a:gd name="connsiteY63" fmla="*/ 3444240 h 3604260"/>
              <a:gd name="connsiteX64" fmla="*/ 1075094 w 2293335"/>
              <a:gd name="connsiteY64" fmla="*/ 3467100 h 3604260"/>
              <a:gd name="connsiteX65" fmla="*/ 1151294 w 2293335"/>
              <a:gd name="connsiteY65" fmla="*/ 3505200 h 3604260"/>
              <a:gd name="connsiteX66" fmla="*/ 1197014 w 2293335"/>
              <a:gd name="connsiteY66" fmla="*/ 3528060 h 3604260"/>
              <a:gd name="connsiteX67" fmla="*/ 1235114 w 2293335"/>
              <a:gd name="connsiteY67" fmla="*/ 3543300 h 3604260"/>
              <a:gd name="connsiteX68" fmla="*/ 1341794 w 2293335"/>
              <a:gd name="connsiteY68" fmla="*/ 3596640 h 3604260"/>
              <a:gd name="connsiteX69" fmla="*/ 1395134 w 2293335"/>
              <a:gd name="connsiteY69" fmla="*/ 3604260 h 3604260"/>
              <a:gd name="connsiteX70" fmla="*/ 1555154 w 2293335"/>
              <a:gd name="connsiteY70" fmla="*/ 3589020 h 3604260"/>
              <a:gd name="connsiteX71" fmla="*/ 1593254 w 2293335"/>
              <a:gd name="connsiteY71" fmla="*/ 3581400 h 3604260"/>
              <a:gd name="connsiteX72" fmla="*/ 1616114 w 2293335"/>
              <a:gd name="connsiteY72" fmla="*/ 3573780 h 3604260"/>
              <a:gd name="connsiteX73" fmla="*/ 1654214 w 2293335"/>
              <a:gd name="connsiteY73" fmla="*/ 3558540 h 3604260"/>
              <a:gd name="connsiteX74" fmla="*/ 1707554 w 2293335"/>
              <a:gd name="connsiteY74" fmla="*/ 3550920 h 3604260"/>
              <a:gd name="connsiteX75" fmla="*/ 1730414 w 2293335"/>
              <a:gd name="connsiteY75" fmla="*/ 3535680 h 3604260"/>
              <a:gd name="connsiteX76" fmla="*/ 1760894 w 2293335"/>
              <a:gd name="connsiteY76" fmla="*/ 3528060 h 3604260"/>
              <a:gd name="connsiteX77" fmla="*/ 1814234 w 2293335"/>
              <a:gd name="connsiteY77" fmla="*/ 3497580 h 3604260"/>
              <a:gd name="connsiteX78" fmla="*/ 1859954 w 2293335"/>
              <a:gd name="connsiteY78" fmla="*/ 3459480 h 3604260"/>
              <a:gd name="connsiteX79" fmla="*/ 1898054 w 2293335"/>
              <a:gd name="connsiteY79" fmla="*/ 3444240 h 3604260"/>
              <a:gd name="connsiteX80" fmla="*/ 1920914 w 2293335"/>
              <a:gd name="connsiteY80" fmla="*/ 3429000 h 3604260"/>
              <a:gd name="connsiteX81" fmla="*/ 1951394 w 2293335"/>
              <a:gd name="connsiteY81" fmla="*/ 3421380 h 3604260"/>
              <a:gd name="connsiteX82" fmla="*/ 1989494 w 2293335"/>
              <a:gd name="connsiteY82" fmla="*/ 3406140 h 3604260"/>
              <a:gd name="connsiteX83" fmla="*/ 2012354 w 2293335"/>
              <a:gd name="connsiteY83" fmla="*/ 3375660 h 3604260"/>
              <a:gd name="connsiteX84" fmla="*/ 2111414 w 2293335"/>
              <a:gd name="connsiteY84" fmla="*/ 3261360 h 3604260"/>
              <a:gd name="connsiteX85" fmla="*/ 2172374 w 2293335"/>
              <a:gd name="connsiteY85" fmla="*/ 3162300 h 3604260"/>
              <a:gd name="connsiteX86" fmla="*/ 2202854 w 2293335"/>
              <a:gd name="connsiteY86" fmla="*/ 3101340 h 3604260"/>
              <a:gd name="connsiteX87" fmla="*/ 2225714 w 2293335"/>
              <a:gd name="connsiteY87" fmla="*/ 3070860 h 3604260"/>
              <a:gd name="connsiteX88" fmla="*/ 2248574 w 2293335"/>
              <a:gd name="connsiteY88" fmla="*/ 2956560 h 3604260"/>
              <a:gd name="connsiteX89" fmla="*/ 2256194 w 2293335"/>
              <a:gd name="connsiteY89" fmla="*/ 2918460 h 3604260"/>
              <a:gd name="connsiteX90" fmla="*/ 2263814 w 2293335"/>
              <a:gd name="connsiteY90" fmla="*/ 2857500 h 3604260"/>
              <a:gd name="connsiteX91" fmla="*/ 2279054 w 2293335"/>
              <a:gd name="connsiteY91" fmla="*/ 2811780 h 3604260"/>
              <a:gd name="connsiteX92" fmla="*/ 2279054 w 2293335"/>
              <a:gd name="connsiteY92" fmla="*/ 2453640 h 3604260"/>
              <a:gd name="connsiteX93" fmla="*/ 2225714 w 2293335"/>
              <a:gd name="connsiteY93" fmla="*/ 2240280 h 3604260"/>
              <a:gd name="connsiteX94" fmla="*/ 2210474 w 2293335"/>
              <a:gd name="connsiteY94" fmla="*/ 2141220 h 3604260"/>
              <a:gd name="connsiteX95" fmla="*/ 2195234 w 2293335"/>
              <a:gd name="connsiteY95" fmla="*/ 2103120 h 3604260"/>
              <a:gd name="connsiteX96" fmla="*/ 2172374 w 2293335"/>
              <a:gd name="connsiteY96" fmla="*/ 2042160 h 3604260"/>
              <a:gd name="connsiteX97" fmla="*/ 2164754 w 2293335"/>
              <a:gd name="connsiteY97" fmla="*/ 2011680 h 3604260"/>
              <a:gd name="connsiteX98" fmla="*/ 2149514 w 2293335"/>
              <a:gd name="connsiteY98" fmla="*/ 1981200 h 3604260"/>
              <a:gd name="connsiteX99" fmla="*/ 2141894 w 2293335"/>
              <a:gd name="connsiteY99" fmla="*/ 1958340 h 3604260"/>
              <a:gd name="connsiteX100" fmla="*/ 2126654 w 2293335"/>
              <a:gd name="connsiteY100" fmla="*/ 1927860 h 3604260"/>
              <a:gd name="connsiteX101" fmla="*/ 2111414 w 2293335"/>
              <a:gd name="connsiteY101" fmla="*/ 1866900 h 3604260"/>
              <a:gd name="connsiteX102" fmla="*/ 2103794 w 2293335"/>
              <a:gd name="connsiteY102" fmla="*/ 1836420 h 3604260"/>
              <a:gd name="connsiteX103" fmla="*/ 2058074 w 2293335"/>
              <a:gd name="connsiteY103" fmla="*/ 1760220 h 3604260"/>
              <a:gd name="connsiteX104" fmla="*/ 2050454 w 2293335"/>
              <a:gd name="connsiteY104" fmla="*/ 1729740 h 3604260"/>
              <a:gd name="connsiteX105" fmla="*/ 1997114 w 2293335"/>
              <a:gd name="connsiteY105" fmla="*/ 1645920 h 3604260"/>
              <a:gd name="connsiteX106" fmla="*/ 1981874 w 2293335"/>
              <a:gd name="connsiteY106" fmla="*/ 1600200 h 3604260"/>
              <a:gd name="connsiteX107" fmla="*/ 1928534 w 2293335"/>
              <a:gd name="connsiteY107" fmla="*/ 1524000 h 3604260"/>
              <a:gd name="connsiteX108" fmla="*/ 1905674 w 2293335"/>
              <a:gd name="connsiteY108" fmla="*/ 1470660 h 3604260"/>
              <a:gd name="connsiteX109" fmla="*/ 1829474 w 2293335"/>
              <a:gd name="connsiteY109" fmla="*/ 1363980 h 3604260"/>
              <a:gd name="connsiteX110" fmla="*/ 1783754 w 2293335"/>
              <a:gd name="connsiteY110" fmla="*/ 1303020 h 3604260"/>
              <a:gd name="connsiteX111" fmla="*/ 1760894 w 2293335"/>
              <a:gd name="connsiteY111" fmla="*/ 1280160 h 3604260"/>
              <a:gd name="connsiteX112" fmla="*/ 1707554 w 2293335"/>
              <a:gd name="connsiteY112" fmla="*/ 1196340 h 3604260"/>
              <a:gd name="connsiteX113" fmla="*/ 1699934 w 2293335"/>
              <a:gd name="connsiteY113" fmla="*/ 1173480 h 3604260"/>
              <a:gd name="connsiteX114" fmla="*/ 1684694 w 2293335"/>
              <a:gd name="connsiteY114" fmla="*/ 1150620 h 3604260"/>
              <a:gd name="connsiteX115" fmla="*/ 1646594 w 2293335"/>
              <a:gd name="connsiteY115" fmla="*/ 1082040 h 3604260"/>
              <a:gd name="connsiteX116" fmla="*/ 1631354 w 2293335"/>
              <a:gd name="connsiteY116" fmla="*/ 1059180 h 3604260"/>
              <a:gd name="connsiteX117" fmla="*/ 1623734 w 2293335"/>
              <a:gd name="connsiteY117" fmla="*/ 1036320 h 3604260"/>
              <a:gd name="connsiteX118" fmla="*/ 1608494 w 2293335"/>
              <a:gd name="connsiteY118" fmla="*/ 1005840 h 3604260"/>
              <a:gd name="connsiteX119" fmla="*/ 1585634 w 2293335"/>
              <a:gd name="connsiteY119" fmla="*/ 922020 h 3604260"/>
              <a:gd name="connsiteX120" fmla="*/ 1570394 w 2293335"/>
              <a:gd name="connsiteY120" fmla="*/ 800100 h 3604260"/>
              <a:gd name="connsiteX121" fmla="*/ 1547534 w 2293335"/>
              <a:gd name="connsiteY121" fmla="*/ 762000 h 3604260"/>
              <a:gd name="connsiteX122" fmla="*/ 1539914 w 2293335"/>
              <a:gd name="connsiteY122" fmla="*/ 739140 h 3604260"/>
              <a:gd name="connsiteX123" fmla="*/ 1524674 w 2293335"/>
              <a:gd name="connsiteY123" fmla="*/ 708660 h 3604260"/>
              <a:gd name="connsiteX124" fmla="*/ 1517054 w 2293335"/>
              <a:gd name="connsiteY124" fmla="*/ 685800 h 3604260"/>
              <a:gd name="connsiteX125" fmla="*/ 1486574 w 2293335"/>
              <a:gd name="connsiteY125" fmla="*/ 640080 h 3604260"/>
              <a:gd name="connsiteX126" fmla="*/ 1463714 w 2293335"/>
              <a:gd name="connsiteY126" fmla="*/ 609600 h 3604260"/>
              <a:gd name="connsiteX127" fmla="*/ 1433234 w 2293335"/>
              <a:gd name="connsiteY127" fmla="*/ 548640 h 3604260"/>
              <a:gd name="connsiteX128" fmla="*/ 1410374 w 2293335"/>
              <a:gd name="connsiteY128" fmla="*/ 449580 h 3604260"/>
              <a:gd name="connsiteX129" fmla="*/ 1379894 w 2293335"/>
              <a:gd name="connsiteY129" fmla="*/ 373380 h 3604260"/>
              <a:gd name="connsiteX130" fmla="*/ 1364654 w 2293335"/>
              <a:gd name="connsiteY130" fmla="*/ 327660 h 3604260"/>
              <a:gd name="connsiteX131" fmla="*/ 1341794 w 2293335"/>
              <a:gd name="connsiteY131" fmla="*/ 304800 h 3604260"/>
              <a:gd name="connsiteX132" fmla="*/ 1311314 w 2293335"/>
              <a:gd name="connsiteY132" fmla="*/ 259080 h 3604260"/>
              <a:gd name="connsiteX133" fmla="*/ 1265594 w 2293335"/>
              <a:gd name="connsiteY133" fmla="*/ 213360 h 3604260"/>
              <a:gd name="connsiteX134" fmla="*/ 1242734 w 2293335"/>
              <a:gd name="connsiteY134" fmla="*/ 198120 h 3604260"/>
              <a:gd name="connsiteX135" fmla="*/ 1219874 w 2293335"/>
              <a:gd name="connsiteY135" fmla="*/ 175260 h 3604260"/>
              <a:gd name="connsiteX136" fmla="*/ 1174154 w 2293335"/>
              <a:gd name="connsiteY136" fmla="*/ 114300 h 3604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2293335" h="3604260">
                <a:moveTo>
                  <a:pt x="1174154" y="114300"/>
                </a:moveTo>
                <a:cubicBezTo>
                  <a:pt x="1162724" y="97790"/>
                  <a:pt x="1161767" y="86673"/>
                  <a:pt x="1151294" y="76200"/>
                </a:cubicBezTo>
                <a:cubicBezTo>
                  <a:pt x="1145614" y="70520"/>
                  <a:pt x="1135955" y="71400"/>
                  <a:pt x="1128434" y="68580"/>
                </a:cubicBezTo>
                <a:cubicBezTo>
                  <a:pt x="1115627" y="63777"/>
                  <a:pt x="1102568" y="59457"/>
                  <a:pt x="1090334" y="53340"/>
                </a:cubicBezTo>
                <a:cubicBezTo>
                  <a:pt x="1082143" y="49244"/>
                  <a:pt x="1076049" y="41316"/>
                  <a:pt x="1067474" y="38100"/>
                </a:cubicBezTo>
                <a:cubicBezTo>
                  <a:pt x="1055347" y="33552"/>
                  <a:pt x="1042017" y="33290"/>
                  <a:pt x="1029374" y="30480"/>
                </a:cubicBezTo>
                <a:cubicBezTo>
                  <a:pt x="1019151" y="28208"/>
                  <a:pt x="1009198" y="24733"/>
                  <a:pt x="998894" y="22860"/>
                </a:cubicBezTo>
                <a:cubicBezTo>
                  <a:pt x="924556" y="9344"/>
                  <a:pt x="964203" y="20888"/>
                  <a:pt x="884594" y="7620"/>
                </a:cubicBezTo>
                <a:cubicBezTo>
                  <a:pt x="874264" y="5898"/>
                  <a:pt x="864274" y="2540"/>
                  <a:pt x="854114" y="0"/>
                </a:cubicBezTo>
                <a:cubicBezTo>
                  <a:pt x="765214" y="5080"/>
                  <a:pt x="676017" y="6380"/>
                  <a:pt x="587414" y="15240"/>
                </a:cubicBezTo>
                <a:cubicBezTo>
                  <a:pt x="573804" y="16601"/>
                  <a:pt x="562121" y="25677"/>
                  <a:pt x="549314" y="30480"/>
                </a:cubicBezTo>
                <a:cubicBezTo>
                  <a:pt x="541793" y="33300"/>
                  <a:pt x="534177" y="35893"/>
                  <a:pt x="526454" y="38100"/>
                </a:cubicBezTo>
                <a:cubicBezTo>
                  <a:pt x="516384" y="40977"/>
                  <a:pt x="505909" y="42408"/>
                  <a:pt x="495974" y="45720"/>
                </a:cubicBezTo>
                <a:cubicBezTo>
                  <a:pt x="475386" y="52583"/>
                  <a:pt x="455881" y="62618"/>
                  <a:pt x="435014" y="68580"/>
                </a:cubicBezTo>
                <a:cubicBezTo>
                  <a:pt x="247264" y="122223"/>
                  <a:pt x="473670" y="48075"/>
                  <a:pt x="366434" y="83820"/>
                </a:cubicBezTo>
                <a:cubicBezTo>
                  <a:pt x="356274" y="91440"/>
                  <a:pt x="345394" y="98184"/>
                  <a:pt x="335954" y="106680"/>
                </a:cubicBezTo>
                <a:cubicBezTo>
                  <a:pt x="319934" y="121098"/>
                  <a:pt x="309511" y="142761"/>
                  <a:pt x="290234" y="152400"/>
                </a:cubicBezTo>
                <a:cubicBezTo>
                  <a:pt x="250414" y="172310"/>
                  <a:pt x="226391" y="180305"/>
                  <a:pt x="198794" y="228600"/>
                </a:cubicBezTo>
                <a:cubicBezTo>
                  <a:pt x="180764" y="260153"/>
                  <a:pt x="172073" y="278201"/>
                  <a:pt x="153074" y="304800"/>
                </a:cubicBezTo>
                <a:cubicBezTo>
                  <a:pt x="124438" y="344890"/>
                  <a:pt x="133120" y="327000"/>
                  <a:pt x="107354" y="373380"/>
                </a:cubicBezTo>
                <a:cubicBezTo>
                  <a:pt x="101837" y="383310"/>
                  <a:pt x="96102" y="393224"/>
                  <a:pt x="92114" y="403860"/>
                </a:cubicBezTo>
                <a:cubicBezTo>
                  <a:pt x="88437" y="413666"/>
                  <a:pt x="87503" y="424309"/>
                  <a:pt x="84494" y="434340"/>
                </a:cubicBezTo>
                <a:cubicBezTo>
                  <a:pt x="79878" y="449727"/>
                  <a:pt x="72404" y="464308"/>
                  <a:pt x="69254" y="480060"/>
                </a:cubicBezTo>
                <a:cubicBezTo>
                  <a:pt x="66714" y="492760"/>
                  <a:pt x="65192" y="505707"/>
                  <a:pt x="61634" y="518160"/>
                </a:cubicBezTo>
                <a:cubicBezTo>
                  <a:pt x="55014" y="541329"/>
                  <a:pt x="46394" y="563880"/>
                  <a:pt x="38774" y="586740"/>
                </a:cubicBezTo>
                <a:cubicBezTo>
                  <a:pt x="36234" y="594360"/>
                  <a:pt x="33361" y="601877"/>
                  <a:pt x="31154" y="609600"/>
                </a:cubicBezTo>
                <a:cubicBezTo>
                  <a:pt x="13707" y="670663"/>
                  <a:pt x="21762" y="645397"/>
                  <a:pt x="8294" y="685800"/>
                </a:cubicBezTo>
                <a:cubicBezTo>
                  <a:pt x="-10732" y="895082"/>
                  <a:pt x="7825" y="622366"/>
                  <a:pt x="15914" y="883920"/>
                </a:cubicBezTo>
                <a:cubicBezTo>
                  <a:pt x="22353" y="1092116"/>
                  <a:pt x="19007" y="1300514"/>
                  <a:pt x="23534" y="1508760"/>
                </a:cubicBezTo>
                <a:cubicBezTo>
                  <a:pt x="25125" y="1581944"/>
                  <a:pt x="22924" y="1568500"/>
                  <a:pt x="46394" y="1615440"/>
                </a:cubicBezTo>
                <a:cubicBezTo>
                  <a:pt x="48934" y="1635760"/>
                  <a:pt x="52240" y="1655999"/>
                  <a:pt x="54014" y="1676400"/>
                </a:cubicBezTo>
                <a:cubicBezTo>
                  <a:pt x="56295" y="1702626"/>
                  <a:pt x="57933" y="1794909"/>
                  <a:pt x="69254" y="1836420"/>
                </a:cubicBezTo>
                <a:cubicBezTo>
                  <a:pt x="75092" y="1857825"/>
                  <a:pt x="89689" y="1884909"/>
                  <a:pt x="99734" y="1905000"/>
                </a:cubicBezTo>
                <a:cubicBezTo>
                  <a:pt x="117852" y="2031829"/>
                  <a:pt x="92161" y="1874709"/>
                  <a:pt x="130214" y="2026920"/>
                </a:cubicBezTo>
                <a:cubicBezTo>
                  <a:pt x="132754" y="2037080"/>
                  <a:pt x="134157" y="2047594"/>
                  <a:pt x="137834" y="2057400"/>
                </a:cubicBezTo>
                <a:cubicBezTo>
                  <a:pt x="146610" y="2080802"/>
                  <a:pt x="164294" y="2104640"/>
                  <a:pt x="175934" y="2125980"/>
                </a:cubicBezTo>
                <a:cubicBezTo>
                  <a:pt x="184093" y="2140938"/>
                  <a:pt x="191174" y="2156460"/>
                  <a:pt x="198794" y="2171700"/>
                </a:cubicBezTo>
                <a:cubicBezTo>
                  <a:pt x="222101" y="2288234"/>
                  <a:pt x="186355" y="2104684"/>
                  <a:pt x="214034" y="2270760"/>
                </a:cubicBezTo>
                <a:cubicBezTo>
                  <a:pt x="216334" y="2284557"/>
                  <a:pt x="236090" y="2352302"/>
                  <a:pt x="236894" y="2354580"/>
                </a:cubicBezTo>
                <a:cubicBezTo>
                  <a:pt x="245999" y="2380377"/>
                  <a:pt x="258723" y="2404827"/>
                  <a:pt x="267374" y="2430780"/>
                </a:cubicBezTo>
                <a:cubicBezTo>
                  <a:pt x="269914" y="2438400"/>
                  <a:pt x="273252" y="2445799"/>
                  <a:pt x="274994" y="2453640"/>
                </a:cubicBezTo>
                <a:cubicBezTo>
                  <a:pt x="289963" y="2521002"/>
                  <a:pt x="275052" y="2476704"/>
                  <a:pt x="290234" y="2529840"/>
                </a:cubicBezTo>
                <a:cubicBezTo>
                  <a:pt x="302498" y="2572765"/>
                  <a:pt x="292774" y="2532380"/>
                  <a:pt x="313094" y="2583180"/>
                </a:cubicBezTo>
                <a:cubicBezTo>
                  <a:pt x="319060" y="2598095"/>
                  <a:pt x="325184" y="2613148"/>
                  <a:pt x="328334" y="2628900"/>
                </a:cubicBezTo>
                <a:cubicBezTo>
                  <a:pt x="330874" y="2641600"/>
                  <a:pt x="331858" y="2654713"/>
                  <a:pt x="335954" y="2667000"/>
                </a:cubicBezTo>
                <a:cubicBezTo>
                  <a:pt x="339546" y="2677776"/>
                  <a:pt x="346719" y="2687039"/>
                  <a:pt x="351194" y="2697480"/>
                </a:cubicBezTo>
                <a:cubicBezTo>
                  <a:pt x="361970" y="2722625"/>
                  <a:pt x="373023" y="2747727"/>
                  <a:pt x="381674" y="2773680"/>
                </a:cubicBezTo>
                <a:cubicBezTo>
                  <a:pt x="389294" y="2796540"/>
                  <a:pt x="391168" y="2822210"/>
                  <a:pt x="404534" y="2842260"/>
                </a:cubicBezTo>
                <a:cubicBezTo>
                  <a:pt x="420879" y="2866777"/>
                  <a:pt x="422124" y="2866597"/>
                  <a:pt x="435014" y="2895600"/>
                </a:cubicBezTo>
                <a:cubicBezTo>
                  <a:pt x="440569" y="2908099"/>
                  <a:pt x="443704" y="2921692"/>
                  <a:pt x="450254" y="2933700"/>
                </a:cubicBezTo>
                <a:cubicBezTo>
                  <a:pt x="459025" y="2949780"/>
                  <a:pt x="473932" y="2962414"/>
                  <a:pt x="480734" y="2979420"/>
                </a:cubicBezTo>
                <a:cubicBezTo>
                  <a:pt x="493394" y="3011071"/>
                  <a:pt x="508155" y="3051032"/>
                  <a:pt x="526454" y="3078480"/>
                </a:cubicBezTo>
                <a:cubicBezTo>
                  <a:pt x="536614" y="3093720"/>
                  <a:pt x="543982" y="3111248"/>
                  <a:pt x="556934" y="3124200"/>
                </a:cubicBezTo>
                <a:cubicBezTo>
                  <a:pt x="564554" y="3131820"/>
                  <a:pt x="573178" y="3138554"/>
                  <a:pt x="579794" y="3147060"/>
                </a:cubicBezTo>
                <a:cubicBezTo>
                  <a:pt x="588507" y="3158262"/>
                  <a:pt x="619262" y="3209388"/>
                  <a:pt x="633134" y="3223260"/>
                </a:cubicBezTo>
                <a:cubicBezTo>
                  <a:pt x="651220" y="3241346"/>
                  <a:pt x="712398" y="3275523"/>
                  <a:pt x="724574" y="3284220"/>
                </a:cubicBezTo>
                <a:cubicBezTo>
                  <a:pt x="742354" y="3296920"/>
                  <a:pt x="761003" y="3308484"/>
                  <a:pt x="777914" y="3322320"/>
                </a:cubicBezTo>
                <a:cubicBezTo>
                  <a:pt x="789035" y="3331419"/>
                  <a:pt x="796702" y="3344449"/>
                  <a:pt x="808394" y="3352800"/>
                </a:cubicBezTo>
                <a:cubicBezTo>
                  <a:pt x="814930" y="3357469"/>
                  <a:pt x="824233" y="3356519"/>
                  <a:pt x="831254" y="3360420"/>
                </a:cubicBezTo>
                <a:cubicBezTo>
                  <a:pt x="847265" y="3369315"/>
                  <a:pt x="860963" y="3382005"/>
                  <a:pt x="876974" y="3390900"/>
                </a:cubicBezTo>
                <a:cubicBezTo>
                  <a:pt x="883995" y="3394801"/>
                  <a:pt x="892650" y="3394928"/>
                  <a:pt x="899834" y="3398520"/>
                </a:cubicBezTo>
                <a:cubicBezTo>
                  <a:pt x="908025" y="3402616"/>
                  <a:pt x="914325" y="3410041"/>
                  <a:pt x="922694" y="3413760"/>
                </a:cubicBezTo>
                <a:cubicBezTo>
                  <a:pt x="937374" y="3420284"/>
                  <a:pt x="955048" y="3420089"/>
                  <a:pt x="968414" y="3429000"/>
                </a:cubicBezTo>
                <a:cubicBezTo>
                  <a:pt x="976034" y="3434080"/>
                  <a:pt x="982699" y="3441024"/>
                  <a:pt x="991274" y="3444240"/>
                </a:cubicBezTo>
                <a:cubicBezTo>
                  <a:pt x="1117969" y="3491751"/>
                  <a:pt x="926737" y="3402194"/>
                  <a:pt x="1075094" y="3467100"/>
                </a:cubicBezTo>
                <a:cubicBezTo>
                  <a:pt x="1101111" y="3478482"/>
                  <a:pt x="1125894" y="3492500"/>
                  <a:pt x="1151294" y="3505200"/>
                </a:cubicBezTo>
                <a:cubicBezTo>
                  <a:pt x="1166534" y="3512820"/>
                  <a:pt x="1181194" y="3521732"/>
                  <a:pt x="1197014" y="3528060"/>
                </a:cubicBezTo>
                <a:cubicBezTo>
                  <a:pt x="1209714" y="3533140"/>
                  <a:pt x="1222880" y="3537183"/>
                  <a:pt x="1235114" y="3543300"/>
                </a:cubicBezTo>
                <a:cubicBezTo>
                  <a:pt x="1292215" y="3571851"/>
                  <a:pt x="1263818" y="3572273"/>
                  <a:pt x="1341794" y="3596640"/>
                </a:cubicBezTo>
                <a:cubicBezTo>
                  <a:pt x="1358937" y="3601997"/>
                  <a:pt x="1377354" y="3601720"/>
                  <a:pt x="1395134" y="3604260"/>
                </a:cubicBezTo>
                <a:cubicBezTo>
                  <a:pt x="1475746" y="3598502"/>
                  <a:pt x="1488680" y="3600099"/>
                  <a:pt x="1555154" y="3589020"/>
                </a:cubicBezTo>
                <a:cubicBezTo>
                  <a:pt x="1567929" y="3586891"/>
                  <a:pt x="1580689" y="3584541"/>
                  <a:pt x="1593254" y="3581400"/>
                </a:cubicBezTo>
                <a:cubicBezTo>
                  <a:pt x="1601046" y="3579452"/>
                  <a:pt x="1608593" y="3576600"/>
                  <a:pt x="1616114" y="3573780"/>
                </a:cubicBezTo>
                <a:cubicBezTo>
                  <a:pt x="1628921" y="3568977"/>
                  <a:pt x="1640944" y="3561857"/>
                  <a:pt x="1654214" y="3558540"/>
                </a:cubicBezTo>
                <a:cubicBezTo>
                  <a:pt x="1671638" y="3554184"/>
                  <a:pt x="1689774" y="3553460"/>
                  <a:pt x="1707554" y="3550920"/>
                </a:cubicBezTo>
                <a:cubicBezTo>
                  <a:pt x="1715174" y="3545840"/>
                  <a:pt x="1721996" y="3539288"/>
                  <a:pt x="1730414" y="3535680"/>
                </a:cubicBezTo>
                <a:cubicBezTo>
                  <a:pt x="1740040" y="3531555"/>
                  <a:pt x="1751801" y="3533256"/>
                  <a:pt x="1760894" y="3528060"/>
                </a:cubicBezTo>
                <a:cubicBezTo>
                  <a:pt x="1831513" y="3487706"/>
                  <a:pt x="1734083" y="3517618"/>
                  <a:pt x="1814234" y="3497580"/>
                </a:cubicBezTo>
                <a:cubicBezTo>
                  <a:pt x="1831086" y="3480728"/>
                  <a:pt x="1838736" y="3470089"/>
                  <a:pt x="1859954" y="3459480"/>
                </a:cubicBezTo>
                <a:cubicBezTo>
                  <a:pt x="1872188" y="3453363"/>
                  <a:pt x="1885820" y="3450357"/>
                  <a:pt x="1898054" y="3444240"/>
                </a:cubicBezTo>
                <a:cubicBezTo>
                  <a:pt x="1906245" y="3440144"/>
                  <a:pt x="1912496" y="3432608"/>
                  <a:pt x="1920914" y="3429000"/>
                </a:cubicBezTo>
                <a:cubicBezTo>
                  <a:pt x="1930540" y="3424875"/>
                  <a:pt x="1941459" y="3424692"/>
                  <a:pt x="1951394" y="3421380"/>
                </a:cubicBezTo>
                <a:cubicBezTo>
                  <a:pt x="1964370" y="3417055"/>
                  <a:pt x="1976794" y="3411220"/>
                  <a:pt x="1989494" y="3406140"/>
                </a:cubicBezTo>
                <a:cubicBezTo>
                  <a:pt x="1997114" y="3395980"/>
                  <a:pt x="2003991" y="3385218"/>
                  <a:pt x="2012354" y="3375660"/>
                </a:cubicBezTo>
                <a:cubicBezTo>
                  <a:pt x="2046225" y="3336950"/>
                  <a:pt x="2089350" y="3312844"/>
                  <a:pt x="2111414" y="3261360"/>
                </a:cubicBezTo>
                <a:cubicBezTo>
                  <a:pt x="2151078" y="3168811"/>
                  <a:pt x="2112671" y="3244391"/>
                  <a:pt x="2172374" y="3162300"/>
                </a:cubicBezTo>
                <a:cubicBezTo>
                  <a:pt x="2253994" y="3050072"/>
                  <a:pt x="2160924" y="3174717"/>
                  <a:pt x="2202854" y="3101340"/>
                </a:cubicBezTo>
                <a:cubicBezTo>
                  <a:pt x="2209155" y="3090313"/>
                  <a:pt x="2218094" y="3081020"/>
                  <a:pt x="2225714" y="3070860"/>
                </a:cubicBezTo>
                <a:cubicBezTo>
                  <a:pt x="2245258" y="3012228"/>
                  <a:pt x="2223733" y="3080764"/>
                  <a:pt x="2248574" y="2956560"/>
                </a:cubicBezTo>
                <a:cubicBezTo>
                  <a:pt x="2251114" y="2943860"/>
                  <a:pt x="2254225" y="2931261"/>
                  <a:pt x="2256194" y="2918460"/>
                </a:cubicBezTo>
                <a:cubicBezTo>
                  <a:pt x="2259308" y="2898220"/>
                  <a:pt x="2259523" y="2877524"/>
                  <a:pt x="2263814" y="2857500"/>
                </a:cubicBezTo>
                <a:cubicBezTo>
                  <a:pt x="2267180" y="2841792"/>
                  <a:pt x="2273974" y="2827020"/>
                  <a:pt x="2279054" y="2811780"/>
                </a:cubicBezTo>
                <a:cubicBezTo>
                  <a:pt x="2296372" y="2673237"/>
                  <a:pt x="2299746" y="2670911"/>
                  <a:pt x="2279054" y="2453640"/>
                </a:cubicBezTo>
                <a:cubicBezTo>
                  <a:pt x="2265740" y="2313846"/>
                  <a:pt x="2263857" y="2316567"/>
                  <a:pt x="2225714" y="2240280"/>
                </a:cubicBezTo>
                <a:cubicBezTo>
                  <a:pt x="2224512" y="2231869"/>
                  <a:pt x="2213646" y="2152850"/>
                  <a:pt x="2210474" y="2141220"/>
                </a:cubicBezTo>
                <a:cubicBezTo>
                  <a:pt x="2206875" y="2128024"/>
                  <a:pt x="2199164" y="2116221"/>
                  <a:pt x="2195234" y="2103120"/>
                </a:cubicBezTo>
                <a:cubicBezTo>
                  <a:pt x="2177258" y="2043200"/>
                  <a:pt x="2200851" y="2084876"/>
                  <a:pt x="2172374" y="2042160"/>
                </a:cubicBezTo>
                <a:cubicBezTo>
                  <a:pt x="2169834" y="2032000"/>
                  <a:pt x="2168431" y="2021486"/>
                  <a:pt x="2164754" y="2011680"/>
                </a:cubicBezTo>
                <a:cubicBezTo>
                  <a:pt x="2160766" y="2001044"/>
                  <a:pt x="2153989" y="1991641"/>
                  <a:pt x="2149514" y="1981200"/>
                </a:cubicBezTo>
                <a:cubicBezTo>
                  <a:pt x="2146350" y="1973817"/>
                  <a:pt x="2145058" y="1965723"/>
                  <a:pt x="2141894" y="1958340"/>
                </a:cubicBezTo>
                <a:cubicBezTo>
                  <a:pt x="2137419" y="1947899"/>
                  <a:pt x="2131129" y="1938301"/>
                  <a:pt x="2126654" y="1927860"/>
                </a:cubicBezTo>
                <a:cubicBezTo>
                  <a:pt x="2117227" y="1905864"/>
                  <a:pt x="2116919" y="1891671"/>
                  <a:pt x="2111414" y="1866900"/>
                </a:cubicBezTo>
                <a:cubicBezTo>
                  <a:pt x="2109142" y="1856677"/>
                  <a:pt x="2108128" y="1845954"/>
                  <a:pt x="2103794" y="1836420"/>
                </a:cubicBezTo>
                <a:cubicBezTo>
                  <a:pt x="2091286" y="1808901"/>
                  <a:pt x="2074604" y="1785015"/>
                  <a:pt x="2058074" y="1760220"/>
                </a:cubicBezTo>
                <a:cubicBezTo>
                  <a:pt x="2055534" y="1750060"/>
                  <a:pt x="2054131" y="1739546"/>
                  <a:pt x="2050454" y="1729740"/>
                </a:cubicBezTo>
                <a:cubicBezTo>
                  <a:pt x="2038753" y="1698538"/>
                  <a:pt x="2016803" y="1672172"/>
                  <a:pt x="1997114" y="1645920"/>
                </a:cubicBezTo>
                <a:cubicBezTo>
                  <a:pt x="1992034" y="1630680"/>
                  <a:pt x="1988521" y="1614824"/>
                  <a:pt x="1981874" y="1600200"/>
                </a:cubicBezTo>
                <a:cubicBezTo>
                  <a:pt x="1968178" y="1570068"/>
                  <a:pt x="1949014" y="1549601"/>
                  <a:pt x="1928534" y="1524000"/>
                </a:cubicBezTo>
                <a:cubicBezTo>
                  <a:pt x="1920651" y="1500351"/>
                  <a:pt x="1919798" y="1494200"/>
                  <a:pt x="1905674" y="1470660"/>
                </a:cubicBezTo>
                <a:cubicBezTo>
                  <a:pt x="1880731" y="1429088"/>
                  <a:pt x="1858967" y="1404533"/>
                  <a:pt x="1829474" y="1363980"/>
                </a:cubicBezTo>
                <a:cubicBezTo>
                  <a:pt x="1801557" y="1325594"/>
                  <a:pt x="1826447" y="1351812"/>
                  <a:pt x="1783754" y="1303020"/>
                </a:cubicBezTo>
                <a:cubicBezTo>
                  <a:pt x="1776658" y="1294910"/>
                  <a:pt x="1767510" y="1288666"/>
                  <a:pt x="1760894" y="1280160"/>
                </a:cubicBezTo>
                <a:cubicBezTo>
                  <a:pt x="1752439" y="1269289"/>
                  <a:pt x="1715385" y="1212002"/>
                  <a:pt x="1707554" y="1196340"/>
                </a:cubicBezTo>
                <a:cubicBezTo>
                  <a:pt x="1703962" y="1189156"/>
                  <a:pt x="1703526" y="1180664"/>
                  <a:pt x="1699934" y="1173480"/>
                </a:cubicBezTo>
                <a:cubicBezTo>
                  <a:pt x="1695838" y="1165289"/>
                  <a:pt x="1689238" y="1158571"/>
                  <a:pt x="1684694" y="1150620"/>
                </a:cubicBezTo>
                <a:cubicBezTo>
                  <a:pt x="1636176" y="1065713"/>
                  <a:pt x="1710052" y="1183572"/>
                  <a:pt x="1646594" y="1082040"/>
                </a:cubicBezTo>
                <a:cubicBezTo>
                  <a:pt x="1641740" y="1074274"/>
                  <a:pt x="1635450" y="1067371"/>
                  <a:pt x="1631354" y="1059180"/>
                </a:cubicBezTo>
                <a:cubicBezTo>
                  <a:pt x="1627762" y="1051996"/>
                  <a:pt x="1626898" y="1043703"/>
                  <a:pt x="1623734" y="1036320"/>
                </a:cubicBezTo>
                <a:cubicBezTo>
                  <a:pt x="1619259" y="1025879"/>
                  <a:pt x="1612969" y="1016281"/>
                  <a:pt x="1608494" y="1005840"/>
                </a:cubicBezTo>
                <a:cubicBezTo>
                  <a:pt x="1600435" y="987037"/>
                  <a:pt x="1586694" y="928377"/>
                  <a:pt x="1585634" y="922020"/>
                </a:cubicBezTo>
                <a:cubicBezTo>
                  <a:pt x="1578901" y="881621"/>
                  <a:pt x="1579880" y="839943"/>
                  <a:pt x="1570394" y="800100"/>
                </a:cubicBezTo>
                <a:cubicBezTo>
                  <a:pt x="1566964" y="785692"/>
                  <a:pt x="1554158" y="775247"/>
                  <a:pt x="1547534" y="762000"/>
                </a:cubicBezTo>
                <a:cubicBezTo>
                  <a:pt x="1543942" y="754816"/>
                  <a:pt x="1543078" y="746523"/>
                  <a:pt x="1539914" y="739140"/>
                </a:cubicBezTo>
                <a:cubicBezTo>
                  <a:pt x="1535439" y="728699"/>
                  <a:pt x="1529149" y="719101"/>
                  <a:pt x="1524674" y="708660"/>
                </a:cubicBezTo>
                <a:cubicBezTo>
                  <a:pt x="1521510" y="701277"/>
                  <a:pt x="1520955" y="692821"/>
                  <a:pt x="1517054" y="685800"/>
                </a:cubicBezTo>
                <a:cubicBezTo>
                  <a:pt x="1508159" y="669789"/>
                  <a:pt x="1497564" y="654733"/>
                  <a:pt x="1486574" y="640080"/>
                </a:cubicBezTo>
                <a:cubicBezTo>
                  <a:pt x="1478954" y="629920"/>
                  <a:pt x="1470113" y="620570"/>
                  <a:pt x="1463714" y="609600"/>
                </a:cubicBezTo>
                <a:cubicBezTo>
                  <a:pt x="1452267" y="589976"/>
                  <a:pt x="1433234" y="548640"/>
                  <a:pt x="1433234" y="548640"/>
                </a:cubicBezTo>
                <a:cubicBezTo>
                  <a:pt x="1428326" y="524099"/>
                  <a:pt x="1417726" y="467961"/>
                  <a:pt x="1410374" y="449580"/>
                </a:cubicBezTo>
                <a:cubicBezTo>
                  <a:pt x="1400214" y="424180"/>
                  <a:pt x="1388545" y="399333"/>
                  <a:pt x="1379894" y="373380"/>
                </a:cubicBezTo>
                <a:cubicBezTo>
                  <a:pt x="1374814" y="358140"/>
                  <a:pt x="1376013" y="339019"/>
                  <a:pt x="1364654" y="327660"/>
                </a:cubicBezTo>
                <a:cubicBezTo>
                  <a:pt x="1357034" y="320040"/>
                  <a:pt x="1348410" y="313306"/>
                  <a:pt x="1341794" y="304800"/>
                </a:cubicBezTo>
                <a:cubicBezTo>
                  <a:pt x="1330549" y="290342"/>
                  <a:pt x="1325967" y="270070"/>
                  <a:pt x="1311314" y="259080"/>
                </a:cubicBezTo>
                <a:cubicBezTo>
                  <a:pt x="1211701" y="184370"/>
                  <a:pt x="1332448" y="280214"/>
                  <a:pt x="1265594" y="213360"/>
                </a:cubicBezTo>
                <a:cubicBezTo>
                  <a:pt x="1259118" y="206884"/>
                  <a:pt x="1249769" y="203983"/>
                  <a:pt x="1242734" y="198120"/>
                </a:cubicBezTo>
                <a:cubicBezTo>
                  <a:pt x="1234455" y="191221"/>
                  <a:pt x="1228380" y="181876"/>
                  <a:pt x="1219874" y="175260"/>
                </a:cubicBezTo>
                <a:cubicBezTo>
                  <a:pt x="1205416" y="164015"/>
                  <a:pt x="1185584" y="130810"/>
                  <a:pt x="1174154" y="114300"/>
                </a:cubicBez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01D29AA1-A391-4898-AE51-F8A0FE2A78E9}"/>
              </a:ext>
            </a:extLst>
          </p:cNvPr>
          <p:cNvSpPr txBox="1"/>
          <p:nvPr/>
        </p:nvSpPr>
        <p:spPr>
          <a:xfrm>
            <a:off x="3081232" y="4674347"/>
            <a:ext cx="788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N(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6F2C48B6-F0F1-45B7-BB13-C21F11B4D41B}"/>
              </a:ext>
            </a:extLst>
          </p:cNvPr>
          <p:cNvSpPr txBox="1"/>
          <p:nvPr/>
        </p:nvSpPr>
        <p:spPr>
          <a:xfrm>
            <a:off x="2098271" y="3021807"/>
            <a:ext cx="550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B7C4C875-115D-4DEA-8FF6-B95CA212125D}"/>
              </a:ext>
            </a:extLst>
          </p:cNvPr>
          <p:cNvSpPr/>
          <p:nvPr/>
        </p:nvSpPr>
        <p:spPr>
          <a:xfrm>
            <a:off x="1999723" y="3206473"/>
            <a:ext cx="98548" cy="10362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BE6F381-96A4-4936-9AB4-A75BB97C1712}"/>
              </a:ext>
            </a:extLst>
          </p:cNvPr>
          <p:cNvGrpSpPr/>
          <p:nvPr/>
        </p:nvGrpSpPr>
        <p:grpSpPr>
          <a:xfrm>
            <a:off x="2964145" y="4259886"/>
            <a:ext cx="784064" cy="793710"/>
            <a:chOff x="7784322" y="3555829"/>
            <a:chExt cx="784064" cy="793710"/>
          </a:xfrm>
        </p:grpSpPr>
        <p:sp>
          <p:nvSpPr>
            <p:cNvPr id="40" name="任意多边形 55">
              <a:extLst>
                <a:ext uri="{FF2B5EF4-FFF2-40B4-BE49-F238E27FC236}">
                  <a16:creationId xmlns:a16="http://schemas.microsoft.com/office/drawing/2014/main" id="{97A2C55D-CACF-4B0D-8D02-0A8CA28CA262}"/>
                </a:ext>
              </a:extLst>
            </p:cNvPr>
            <p:cNvSpPr/>
            <p:nvPr/>
          </p:nvSpPr>
          <p:spPr>
            <a:xfrm>
              <a:off x="7784322" y="3555829"/>
              <a:ext cx="714936" cy="793710"/>
            </a:xfrm>
            <a:custGeom>
              <a:avLst/>
              <a:gdLst>
                <a:gd name="connsiteX0" fmla="*/ 204567 w 512062"/>
                <a:gd name="connsiteY0" fmla="*/ 36135 h 557390"/>
                <a:gd name="connsiteX1" fmla="*/ 494127 w 512062"/>
                <a:gd name="connsiteY1" fmla="*/ 158055 h 557390"/>
                <a:gd name="connsiteX2" fmla="*/ 456027 w 512062"/>
                <a:gd name="connsiteY2" fmla="*/ 478095 h 557390"/>
                <a:gd name="connsiteX3" fmla="*/ 250287 w 512062"/>
                <a:gd name="connsiteY3" fmla="*/ 546675 h 557390"/>
                <a:gd name="connsiteX4" fmla="*/ 6447 w 512062"/>
                <a:gd name="connsiteY4" fmla="*/ 302835 h 557390"/>
                <a:gd name="connsiteX5" fmla="*/ 82647 w 512062"/>
                <a:gd name="connsiteY5" fmla="*/ 20895 h 557390"/>
                <a:gd name="connsiteX6" fmla="*/ 204567 w 512062"/>
                <a:gd name="connsiteY6" fmla="*/ 36135 h 557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2062" h="557390">
                  <a:moveTo>
                    <a:pt x="204567" y="36135"/>
                  </a:moveTo>
                  <a:cubicBezTo>
                    <a:pt x="273147" y="58995"/>
                    <a:pt x="452217" y="84395"/>
                    <a:pt x="494127" y="158055"/>
                  </a:cubicBezTo>
                  <a:cubicBezTo>
                    <a:pt x="536037" y="231715"/>
                    <a:pt x="496667" y="413325"/>
                    <a:pt x="456027" y="478095"/>
                  </a:cubicBezTo>
                  <a:cubicBezTo>
                    <a:pt x="415387" y="542865"/>
                    <a:pt x="325217" y="575885"/>
                    <a:pt x="250287" y="546675"/>
                  </a:cubicBezTo>
                  <a:cubicBezTo>
                    <a:pt x="175357" y="517465"/>
                    <a:pt x="34387" y="390465"/>
                    <a:pt x="6447" y="302835"/>
                  </a:cubicBezTo>
                  <a:cubicBezTo>
                    <a:pt x="-21493" y="215205"/>
                    <a:pt x="48357" y="65345"/>
                    <a:pt x="82647" y="20895"/>
                  </a:cubicBezTo>
                  <a:cubicBezTo>
                    <a:pt x="116937" y="-23555"/>
                    <a:pt x="135987" y="13275"/>
                    <a:pt x="204567" y="36135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F6DF0FB2-38C6-4B8C-BF31-05FC53D1CAEB}"/>
                </a:ext>
              </a:extLst>
            </p:cNvPr>
            <p:cNvSpPr txBox="1"/>
            <p:nvPr/>
          </p:nvSpPr>
          <p:spPr>
            <a:xfrm>
              <a:off x="8018128" y="3583361"/>
              <a:ext cx="550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x*</a:t>
              </a:r>
            </a:p>
          </p:txBody>
        </p: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2ACAC0A8-87CA-4120-A8DC-EE8D9F4C32AD}"/>
                </a:ext>
              </a:extLst>
            </p:cNvPr>
            <p:cNvSpPr/>
            <p:nvPr/>
          </p:nvSpPr>
          <p:spPr>
            <a:xfrm>
              <a:off x="7974699" y="3811916"/>
              <a:ext cx="98548" cy="1036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48A602A3-94B8-47AB-821C-61A947627CA3}"/>
              </a:ext>
            </a:extLst>
          </p:cNvPr>
          <p:cNvGrpSpPr/>
          <p:nvPr/>
        </p:nvGrpSpPr>
        <p:grpSpPr>
          <a:xfrm>
            <a:off x="2032181" y="3302477"/>
            <a:ext cx="1091998" cy="1405987"/>
            <a:chOff x="6852358" y="2598420"/>
            <a:chExt cx="981002" cy="1386925"/>
          </a:xfrm>
        </p:grpSpPr>
        <p:sp>
          <p:nvSpPr>
            <p:cNvPr id="74" name="任意多边形 61">
              <a:extLst>
                <a:ext uri="{FF2B5EF4-FFF2-40B4-BE49-F238E27FC236}">
                  <a16:creationId xmlns:a16="http://schemas.microsoft.com/office/drawing/2014/main" id="{F77501C7-146B-417E-BA4E-E83D496196BC}"/>
                </a:ext>
              </a:extLst>
            </p:cNvPr>
            <p:cNvSpPr/>
            <p:nvPr/>
          </p:nvSpPr>
          <p:spPr>
            <a:xfrm>
              <a:off x="6852358" y="2598420"/>
              <a:ext cx="981002" cy="1386925"/>
            </a:xfrm>
            <a:custGeom>
              <a:avLst/>
              <a:gdLst>
                <a:gd name="connsiteX0" fmla="*/ 20882 w 981002"/>
                <a:gd name="connsiteY0" fmla="*/ 0 h 1386925"/>
                <a:gd name="connsiteX1" fmla="*/ 5642 w 981002"/>
                <a:gd name="connsiteY1" fmla="*/ 388620 h 1386925"/>
                <a:gd name="connsiteX2" fmla="*/ 104702 w 981002"/>
                <a:gd name="connsiteY2" fmla="*/ 640080 h 1386925"/>
                <a:gd name="connsiteX3" fmla="*/ 325682 w 981002"/>
                <a:gd name="connsiteY3" fmla="*/ 731520 h 1386925"/>
                <a:gd name="connsiteX4" fmla="*/ 531422 w 981002"/>
                <a:gd name="connsiteY4" fmla="*/ 975360 h 1386925"/>
                <a:gd name="connsiteX5" fmla="*/ 546662 w 981002"/>
                <a:gd name="connsiteY5" fmla="*/ 1264920 h 1386925"/>
                <a:gd name="connsiteX6" fmla="*/ 638102 w 981002"/>
                <a:gd name="connsiteY6" fmla="*/ 1386840 h 1386925"/>
                <a:gd name="connsiteX7" fmla="*/ 981002 w 981002"/>
                <a:gd name="connsiteY7" fmla="*/ 1280160 h 138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1002" h="1386925">
                  <a:moveTo>
                    <a:pt x="20882" y="0"/>
                  </a:moveTo>
                  <a:cubicBezTo>
                    <a:pt x="6277" y="140970"/>
                    <a:pt x="-8328" y="281940"/>
                    <a:pt x="5642" y="388620"/>
                  </a:cubicBezTo>
                  <a:cubicBezTo>
                    <a:pt x="19612" y="495300"/>
                    <a:pt x="51362" y="582930"/>
                    <a:pt x="104702" y="640080"/>
                  </a:cubicBezTo>
                  <a:cubicBezTo>
                    <a:pt x="158042" y="697230"/>
                    <a:pt x="254562" y="675640"/>
                    <a:pt x="325682" y="731520"/>
                  </a:cubicBezTo>
                  <a:cubicBezTo>
                    <a:pt x="396802" y="787400"/>
                    <a:pt x="494592" y="886460"/>
                    <a:pt x="531422" y="975360"/>
                  </a:cubicBezTo>
                  <a:cubicBezTo>
                    <a:pt x="568252" y="1064260"/>
                    <a:pt x="528882" y="1196340"/>
                    <a:pt x="546662" y="1264920"/>
                  </a:cubicBezTo>
                  <a:cubicBezTo>
                    <a:pt x="564442" y="1333500"/>
                    <a:pt x="565712" y="1384300"/>
                    <a:pt x="638102" y="1386840"/>
                  </a:cubicBezTo>
                  <a:cubicBezTo>
                    <a:pt x="710492" y="1389380"/>
                    <a:pt x="845747" y="1334770"/>
                    <a:pt x="981002" y="1280160"/>
                  </a:cubicBezTo>
                </a:path>
              </a:pathLst>
            </a:custGeom>
            <a:noFill/>
            <a:ln>
              <a:solidFill>
                <a:srgbClr val="00B050"/>
              </a:solidFill>
              <a:prstDash val="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文本框 74">
              <a:extLst>
                <a:ext uri="{FF2B5EF4-FFF2-40B4-BE49-F238E27FC236}">
                  <a16:creationId xmlns:a16="http://schemas.microsoft.com/office/drawing/2014/main" id="{01E31136-75CF-49D1-B427-7C016AE3069A}"/>
                </a:ext>
              </a:extLst>
            </p:cNvPr>
            <p:cNvSpPr txBox="1"/>
            <p:nvPr/>
          </p:nvSpPr>
          <p:spPr>
            <a:xfrm>
              <a:off x="7034673" y="2992432"/>
              <a:ext cx="662313" cy="385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6" name="文本框 75">
            <a:extLst>
              <a:ext uri="{FF2B5EF4-FFF2-40B4-BE49-F238E27FC236}">
                <a16:creationId xmlns:a16="http://schemas.microsoft.com/office/drawing/2014/main" id="{F525D32D-80D6-41D5-AB3F-D9F207F73E89}"/>
              </a:ext>
            </a:extLst>
          </p:cNvPr>
          <p:cNvSpPr txBox="1"/>
          <p:nvPr/>
        </p:nvSpPr>
        <p:spPr>
          <a:xfrm>
            <a:off x="2032181" y="2590917"/>
            <a:ext cx="94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PTC(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DD93CCD7-0C39-4900-B8B7-9EA8586653DC}"/>
              </a:ext>
            </a:extLst>
          </p:cNvPr>
          <p:cNvSpPr/>
          <p:nvPr/>
        </p:nvSpPr>
        <p:spPr>
          <a:xfrm>
            <a:off x="3457720" y="4965760"/>
            <a:ext cx="20017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guess for NM converging to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0159A935-A227-4942-8509-8FB0C194EB3D}"/>
              </a:ext>
            </a:extLst>
          </p:cNvPr>
          <p:cNvSpPr/>
          <p:nvPr/>
        </p:nvSpPr>
        <p:spPr>
          <a:xfrm>
            <a:off x="2816976" y="1900443"/>
            <a:ext cx="23041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condition  for transient system converging to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D72640AA-D5F3-4187-8742-49A3F099AFC4}"/>
              </a:ext>
            </a:extLst>
          </p:cNvPr>
          <p:cNvSpPr/>
          <p:nvPr/>
        </p:nvSpPr>
        <p:spPr>
          <a:xfrm>
            <a:off x="782425" y="1264276"/>
            <a:ext cx="6627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Conversion in solving the equation system</a:t>
            </a:r>
            <a:endParaRPr lang="en-US" sz="2400" dirty="0"/>
          </a:p>
        </p:txBody>
      </p:sp>
      <p:pic>
        <p:nvPicPr>
          <p:cNvPr id="81" name="图片 80">
            <a:extLst>
              <a:ext uri="{FF2B5EF4-FFF2-40B4-BE49-F238E27FC236}">
                <a16:creationId xmlns:a16="http://schemas.microsoft.com/office/drawing/2014/main" id="{0A0E212C-865C-4A91-8B91-2B92E2253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3023" y="2159805"/>
            <a:ext cx="1822039" cy="973943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46F35973-3C12-4121-95FA-0153E3D00467}"/>
              </a:ext>
            </a:extLst>
          </p:cNvPr>
          <p:cNvSpPr txBox="1"/>
          <p:nvPr/>
        </p:nvSpPr>
        <p:spPr>
          <a:xfrm>
            <a:off x="706706" y="197103"/>
            <a:ext cx="8617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Solution method</a:t>
            </a:r>
          </a:p>
        </p:txBody>
      </p:sp>
    </p:spTree>
    <p:extLst>
      <p:ext uri="{BB962C8B-B14F-4D97-AF65-F5344CB8AC3E}">
        <p14:creationId xmlns:p14="http://schemas.microsoft.com/office/powerpoint/2010/main" val="232730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37" grpId="0"/>
      <p:bldP spid="38" grpId="0" animBg="1"/>
      <p:bldP spid="76" grpId="0"/>
      <p:bldP spid="77" grpId="0"/>
      <p:bldP spid="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任意多边形 54">
            <a:extLst>
              <a:ext uri="{FF2B5EF4-FFF2-40B4-BE49-F238E27FC236}">
                <a16:creationId xmlns:a16="http://schemas.microsoft.com/office/drawing/2014/main" id="{FD48A41B-BB7C-4697-A515-4A811A37B6B1}"/>
              </a:ext>
            </a:extLst>
          </p:cNvPr>
          <p:cNvSpPr/>
          <p:nvPr/>
        </p:nvSpPr>
        <p:spPr>
          <a:xfrm>
            <a:off x="1812695" y="2539662"/>
            <a:ext cx="2304154" cy="3459125"/>
          </a:xfrm>
          <a:custGeom>
            <a:avLst/>
            <a:gdLst>
              <a:gd name="connsiteX0" fmla="*/ 1174154 w 2293335"/>
              <a:gd name="connsiteY0" fmla="*/ 114300 h 3604260"/>
              <a:gd name="connsiteX1" fmla="*/ 1151294 w 2293335"/>
              <a:gd name="connsiteY1" fmla="*/ 76200 h 3604260"/>
              <a:gd name="connsiteX2" fmla="*/ 1128434 w 2293335"/>
              <a:gd name="connsiteY2" fmla="*/ 68580 h 3604260"/>
              <a:gd name="connsiteX3" fmla="*/ 1090334 w 2293335"/>
              <a:gd name="connsiteY3" fmla="*/ 53340 h 3604260"/>
              <a:gd name="connsiteX4" fmla="*/ 1067474 w 2293335"/>
              <a:gd name="connsiteY4" fmla="*/ 38100 h 3604260"/>
              <a:gd name="connsiteX5" fmla="*/ 1029374 w 2293335"/>
              <a:gd name="connsiteY5" fmla="*/ 30480 h 3604260"/>
              <a:gd name="connsiteX6" fmla="*/ 998894 w 2293335"/>
              <a:gd name="connsiteY6" fmla="*/ 22860 h 3604260"/>
              <a:gd name="connsiteX7" fmla="*/ 884594 w 2293335"/>
              <a:gd name="connsiteY7" fmla="*/ 7620 h 3604260"/>
              <a:gd name="connsiteX8" fmla="*/ 854114 w 2293335"/>
              <a:gd name="connsiteY8" fmla="*/ 0 h 3604260"/>
              <a:gd name="connsiteX9" fmla="*/ 587414 w 2293335"/>
              <a:gd name="connsiteY9" fmla="*/ 15240 h 3604260"/>
              <a:gd name="connsiteX10" fmla="*/ 549314 w 2293335"/>
              <a:gd name="connsiteY10" fmla="*/ 30480 h 3604260"/>
              <a:gd name="connsiteX11" fmla="*/ 526454 w 2293335"/>
              <a:gd name="connsiteY11" fmla="*/ 38100 h 3604260"/>
              <a:gd name="connsiteX12" fmla="*/ 495974 w 2293335"/>
              <a:gd name="connsiteY12" fmla="*/ 45720 h 3604260"/>
              <a:gd name="connsiteX13" fmla="*/ 435014 w 2293335"/>
              <a:gd name="connsiteY13" fmla="*/ 68580 h 3604260"/>
              <a:gd name="connsiteX14" fmla="*/ 366434 w 2293335"/>
              <a:gd name="connsiteY14" fmla="*/ 83820 h 3604260"/>
              <a:gd name="connsiteX15" fmla="*/ 335954 w 2293335"/>
              <a:gd name="connsiteY15" fmla="*/ 106680 h 3604260"/>
              <a:gd name="connsiteX16" fmla="*/ 290234 w 2293335"/>
              <a:gd name="connsiteY16" fmla="*/ 152400 h 3604260"/>
              <a:gd name="connsiteX17" fmla="*/ 198794 w 2293335"/>
              <a:gd name="connsiteY17" fmla="*/ 228600 h 3604260"/>
              <a:gd name="connsiteX18" fmla="*/ 153074 w 2293335"/>
              <a:gd name="connsiteY18" fmla="*/ 304800 h 3604260"/>
              <a:gd name="connsiteX19" fmla="*/ 107354 w 2293335"/>
              <a:gd name="connsiteY19" fmla="*/ 373380 h 3604260"/>
              <a:gd name="connsiteX20" fmla="*/ 92114 w 2293335"/>
              <a:gd name="connsiteY20" fmla="*/ 403860 h 3604260"/>
              <a:gd name="connsiteX21" fmla="*/ 84494 w 2293335"/>
              <a:gd name="connsiteY21" fmla="*/ 434340 h 3604260"/>
              <a:gd name="connsiteX22" fmla="*/ 69254 w 2293335"/>
              <a:gd name="connsiteY22" fmla="*/ 480060 h 3604260"/>
              <a:gd name="connsiteX23" fmla="*/ 61634 w 2293335"/>
              <a:gd name="connsiteY23" fmla="*/ 518160 h 3604260"/>
              <a:gd name="connsiteX24" fmla="*/ 38774 w 2293335"/>
              <a:gd name="connsiteY24" fmla="*/ 586740 h 3604260"/>
              <a:gd name="connsiteX25" fmla="*/ 31154 w 2293335"/>
              <a:gd name="connsiteY25" fmla="*/ 609600 h 3604260"/>
              <a:gd name="connsiteX26" fmla="*/ 8294 w 2293335"/>
              <a:gd name="connsiteY26" fmla="*/ 685800 h 3604260"/>
              <a:gd name="connsiteX27" fmla="*/ 15914 w 2293335"/>
              <a:gd name="connsiteY27" fmla="*/ 883920 h 3604260"/>
              <a:gd name="connsiteX28" fmla="*/ 23534 w 2293335"/>
              <a:gd name="connsiteY28" fmla="*/ 1508760 h 3604260"/>
              <a:gd name="connsiteX29" fmla="*/ 46394 w 2293335"/>
              <a:gd name="connsiteY29" fmla="*/ 1615440 h 3604260"/>
              <a:gd name="connsiteX30" fmla="*/ 54014 w 2293335"/>
              <a:gd name="connsiteY30" fmla="*/ 1676400 h 3604260"/>
              <a:gd name="connsiteX31" fmla="*/ 69254 w 2293335"/>
              <a:gd name="connsiteY31" fmla="*/ 1836420 h 3604260"/>
              <a:gd name="connsiteX32" fmla="*/ 99734 w 2293335"/>
              <a:gd name="connsiteY32" fmla="*/ 1905000 h 3604260"/>
              <a:gd name="connsiteX33" fmla="*/ 130214 w 2293335"/>
              <a:gd name="connsiteY33" fmla="*/ 2026920 h 3604260"/>
              <a:gd name="connsiteX34" fmla="*/ 137834 w 2293335"/>
              <a:gd name="connsiteY34" fmla="*/ 2057400 h 3604260"/>
              <a:gd name="connsiteX35" fmla="*/ 175934 w 2293335"/>
              <a:gd name="connsiteY35" fmla="*/ 2125980 h 3604260"/>
              <a:gd name="connsiteX36" fmla="*/ 198794 w 2293335"/>
              <a:gd name="connsiteY36" fmla="*/ 2171700 h 3604260"/>
              <a:gd name="connsiteX37" fmla="*/ 214034 w 2293335"/>
              <a:gd name="connsiteY37" fmla="*/ 2270760 h 3604260"/>
              <a:gd name="connsiteX38" fmla="*/ 236894 w 2293335"/>
              <a:gd name="connsiteY38" fmla="*/ 2354580 h 3604260"/>
              <a:gd name="connsiteX39" fmla="*/ 267374 w 2293335"/>
              <a:gd name="connsiteY39" fmla="*/ 2430780 h 3604260"/>
              <a:gd name="connsiteX40" fmla="*/ 274994 w 2293335"/>
              <a:gd name="connsiteY40" fmla="*/ 2453640 h 3604260"/>
              <a:gd name="connsiteX41" fmla="*/ 290234 w 2293335"/>
              <a:gd name="connsiteY41" fmla="*/ 2529840 h 3604260"/>
              <a:gd name="connsiteX42" fmla="*/ 313094 w 2293335"/>
              <a:gd name="connsiteY42" fmla="*/ 2583180 h 3604260"/>
              <a:gd name="connsiteX43" fmla="*/ 328334 w 2293335"/>
              <a:gd name="connsiteY43" fmla="*/ 2628900 h 3604260"/>
              <a:gd name="connsiteX44" fmla="*/ 335954 w 2293335"/>
              <a:gd name="connsiteY44" fmla="*/ 2667000 h 3604260"/>
              <a:gd name="connsiteX45" fmla="*/ 351194 w 2293335"/>
              <a:gd name="connsiteY45" fmla="*/ 2697480 h 3604260"/>
              <a:gd name="connsiteX46" fmla="*/ 381674 w 2293335"/>
              <a:gd name="connsiteY46" fmla="*/ 2773680 h 3604260"/>
              <a:gd name="connsiteX47" fmla="*/ 404534 w 2293335"/>
              <a:gd name="connsiteY47" fmla="*/ 2842260 h 3604260"/>
              <a:gd name="connsiteX48" fmla="*/ 435014 w 2293335"/>
              <a:gd name="connsiteY48" fmla="*/ 2895600 h 3604260"/>
              <a:gd name="connsiteX49" fmla="*/ 450254 w 2293335"/>
              <a:gd name="connsiteY49" fmla="*/ 2933700 h 3604260"/>
              <a:gd name="connsiteX50" fmla="*/ 480734 w 2293335"/>
              <a:gd name="connsiteY50" fmla="*/ 2979420 h 3604260"/>
              <a:gd name="connsiteX51" fmla="*/ 526454 w 2293335"/>
              <a:gd name="connsiteY51" fmla="*/ 3078480 h 3604260"/>
              <a:gd name="connsiteX52" fmla="*/ 556934 w 2293335"/>
              <a:gd name="connsiteY52" fmla="*/ 3124200 h 3604260"/>
              <a:gd name="connsiteX53" fmla="*/ 579794 w 2293335"/>
              <a:gd name="connsiteY53" fmla="*/ 3147060 h 3604260"/>
              <a:gd name="connsiteX54" fmla="*/ 633134 w 2293335"/>
              <a:gd name="connsiteY54" fmla="*/ 3223260 h 3604260"/>
              <a:gd name="connsiteX55" fmla="*/ 724574 w 2293335"/>
              <a:gd name="connsiteY55" fmla="*/ 3284220 h 3604260"/>
              <a:gd name="connsiteX56" fmla="*/ 777914 w 2293335"/>
              <a:gd name="connsiteY56" fmla="*/ 3322320 h 3604260"/>
              <a:gd name="connsiteX57" fmla="*/ 808394 w 2293335"/>
              <a:gd name="connsiteY57" fmla="*/ 3352800 h 3604260"/>
              <a:gd name="connsiteX58" fmla="*/ 831254 w 2293335"/>
              <a:gd name="connsiteY58" fmla="*/ 3360420 h 3604260"/>
              <a:gd name="connsiteX59" fmla="*/ 876974 w 2293335"/>
              <a:gd name="connsiteY59" fmla="*/ 3390900 h 3604260"/>
              <a:gd name="connsiteX60" fmla="*/ 899834 w 2293335"/>
              <a:gd name="connsiteY60" fmla="*/ 3398520 h 3604260"/>
              <a:gd name="connsiteX61" fmla="*/ 922694 w 2293335"/>
              <a:gd name="connsiteY61" fmla="*/ 3413760 h 3604260"/>
              <a:gd name="connsiteX62" fmla="*/ 968414 w 2293335"/>
              <a:gd name="connsiteY62" fmla="*/ 3429000 h 3604260"/>
              <a:gd name="connsiteX63" fmla="*/ 991274 w 2293335"/>
              <a:gd name="connsiteY63" fmla="*/ 3444240 h 3604260"/>
              <a:gd name="connsiteX64" fmla="*/ 1075094 w 2293335"/>
              <a:gd name="connsiteY64" fmla="*/ 3467100 h 3604260"/>
              <a:gd name="connsiteX65" fmla="*/ 1151294 w 2293335"/>
              <a:gd name="connsiteY65" fmla="*/ 3505200 h 3604260"/>
              <a:gd name="connsiteX66" fmla="*/ 1197014 w 2293335"/>
              <a:gd name="connsiteY66" fmla="*/ 3528060 h 3604260"/>
              <a:gd name="connsiteX67" fmla="*/ 1235114 w 2293335"/>
              <a:gd name="connsiteY67" fmla="*/ 3543300 h 3604260"/>
              <a:gd name="connsiteX68" fmla="*/ 1341794 w 2293335"/>
              <a:gd name="connsiteY68" fmla="*/ 3596640 h 3604260"/>
              <a:gd name="connsiteX69" fmla="*/ 1395134 w 2293335"/>
              <a:gd name="connsiteY69" fmla="*/ 3604260 h 3604260"/>
              <a:gd name="connsiteX70" fmla="*/ 1555154 w 2293335"/>
              <a:gd name="connsiteY70" fmla="*/ 3589020 h 3604260"/>
              <a:gd name="connsiteX71" fmla="*/ 1593254 w 2293335"/>
              <a:gd name="connsiteY71" fmla="*/ 3581400 h 3604260"/>
              <a:gd name="connsiteX72" fmla="*/ 1616114 w 2293335"/>
              <a:gd name="connsiteY72" fmla="*/ 3573780 h 3604260"/>
              <a:gd name="connsiteX73" fmla="*/ 1654214 w 2293335"/>
              <a:gd name="connsiteY73" fmla="*/ 3558540 h 3604260"/>
              <a:gd name="connsiteX74" fmla="*/ 1707554 w 2293335"/>
              <a:gd name="connsiteY74" fmla="*/ 3550920 h 3604260"/>
              <a:gd name="connsiteX75" fmla="*/ 1730414 w 2293335"/>
              <a:gd name="connsiteY75" fmla="*/ 3535680 h 3604260"/>
              <a:gd name="connsiteX76" fmla="*/ 1760894 w 2293335"/>
              <a:gd name="connsiteY76" fmla="*/ 3528060 h 3604260"/>
              <a:gd name="connsiteX77" fmla="*/ 1814234 w 2293335"/>
              <a:gd name="connsiteY77" fmla="*/ 3497580 h 3604260"/>
              <a:gd name="connsiteX78" fmla="*/ 1859954 w 2293335"/>
              <a:gd name="connsiteY78" fmla="*/ 3459480 h 3604260"/>
              <a:gd name="connsiteX79" fmla="*/ 1898054 w 2293335"/>
              <a:gd name="connsiteY79" fmla="*/ 3444240 h 3604260"/>
              <a:gd name="connsiteX80" fmla="*/ 1920914 w 2293335"/>
              <a:gd name="connsiteY80" fmla="*/ 3429000 h 3604260"/>
              <a:gd name="connsiteX81" fmla="*/ 1951394 w 2293335"/>
              <a:gd name="connsiteY81" fmla="*/ 3421380 h 3604260"/>
              <a:gd name="connsiteX82" fmla="*/ 1989494 w 2293335"/>
              <a:gd name="connsiteY82" fmla="*/ 3406140 h 3604260"/>
              <a:gd name="connsiteX83" fmla="*/ 2012354 w 2293335"/>
              <a:gd name="connsiteY83" fmla="*/ 3375660 h 3604260"/>
              <a:gd name="connsiteX84" fmla="*/ 2111414 w 2293335"/>
              <a:gd name="connsiteY84" fmla="*/ 3261360 h 3604260"/>
              <a:gd name="connsiteX85" fmla="*/ 2172374 w 2293335"/>
              <a:gd name="connsiteY85" fmla="*/ 3162300 h 3604260"/>
              <a:gd name="connsiteX86" fmla="*/ 2202854 w 2293335"/>
              <a:gd name="connsiteY86" fmla="*/ 3101340 h 3604260"/>
              <a:gd name="connsiteX87" fmla="*/ 2225714 w 2293335"/>
              <a:gd name="connsiteY87" fmla="*/ 3070860 h 3604260"/>
              <a:gd name="connsiteX88" fmla="*/ 2248574 w 2293335"/>
              <a:gd name="connsiteY88" fmla="*/ 2956560 h 3604260"/>
              <a:gd name="connsiteX89" fmla="*/ 2256194 w 2293335"/>
              <a:gd name="connsiteY89" fmla="*/ 2918460 h 3604260"/>
              <a:gd name="connsiteX90" fmla="*/ 2263814 w 2293335"/>
              <a:gd name="connsiteY90" fmla="*/ 2857500 h 3604260"/>
              <a:gd name="connsiteX91" fmla="*/ 2279054 w 2293335"/>
              <a:gd name="connsiteY91" fmla="*/ 2811780 h 3604260"/>
              <a:gd name="connsiteX92" fmla="*/ 2279054 w 2293335"/>
              <a:gd name="connsiteY92" fmla="*/ 2453640 h 3604260"/>
              <a:gd name="connsiteX93" fmla="*/ 2225714 w 2293335"/>
              <a:gd name="connsiteY93" fmla="*/ 2240280 h 3604260"/>
              <a:gd name="connsiteX94" fmla="*/ 2210474 w 2293335"/>
              <a:gd name="connsiteY94" fmla="*/ 2141220 h 3604260"/>
              <a:gd name="connsiteX95" fmla="*/ 2195234 w 2293335"/>
              <a:gd name="connsiteY95" fmla="*/ 2103120 h 3604260"/>
              <a:gd name="connsiteX96" fmla="*/ 2172374 w 2293335"/>
              <a:gd name="connsiteY96" fmla="*/ 2042160 h 3604260"/>
              <a:gd name="connsiteX97" fmla="*/ 2164754 w 2293335"/>
              <a:gd name="connsiteY97" fmla="*/ 2011680 h 3604260"/>
              <a:gd name="connsiteX98" fmla="*/ 2149514 w 2293335"/>
              <a:gd name="connsiteY98" fmla="*/ 1981200 h 3604260"/>
              <a:gd name="connsiteX99" fmla="*/ 2141894 w 2293335"/>
              <a:gd name="connsiteY99" fmla="*/ 1958340 h 3604260"/>
              <a:gd name="connsiteX100" fmla="*/ 2126654 w 2293335"/>
              <a:gd name="connsiteY100" fmla="*/ 1927860 h 3604260"/>
              <a:gd name="connsiteX101" fmla="*/ 2111414 w 2293335"/>
              <a:gd name="connsiteY101" fmla="*/ 1866900 h 3604260"/>
              <a:gd name="connsiteX102" fmla="*/ 2103794 w 2293335"/>
              <a:gd name="connsiteY102" fmla="*/ 1836420 h 3604260"/>
              <a:gd name="connsiteX103" fmla="*/ 2058074 w 2293335"/>
              <a:gd name="connsiteY103" fmla="*/ 1760220 h 3604260"/>
              <a:gd name="connsiteX104" fmla="*/ 2050454 w 2293335"/>
              <a:gd name="connsiteY104" fmla="*/ 1729740 h 3604260"/>
              <a:gd name="connsiteX105" fmla="*/ 1997114 w 2293335"/>
              <a:gd name="connsiteY105" fmla="*/ 1645920 h 3604260"/>
              <a:gd name="connsiteX106" fmla="*/ 1981874 w 2293335"/>
              <a:gd name="connsiteY106" fmla="*/ 1600200 h 3604260"/>
              <a:gd name="connsiteX107" fmla="*/ 1928534 w 2293335"/>
              <a:gd name="connsiteY107" fmla="*/ 1524000 h 3604260"/>
              <a:gd name="connsiteX108" fmla="*/ 1905674 w 2293335"/>
              <a:gd name="connsiteY108" fmla="*/ 1470660 h 3604260"/>
              <a:gd name="connsiteX109" fmla="*/ 1829474 w 2293335"/>
              <a:gd name="connsiteY109" fmla="*/ 1363980 h 3604260"/>
              <a:gd name="connsiteX110" fmla="*/ 1783754 w 2293335"/>
              <a:gd name="connsiteY110" fmla="*/ 1303020 h 3604260"/>
              <a:gd name="connsiteX111" fmla="*/ 1760894 w 2293335"/>
              <a:gd name="connsiteY111" fmla="*/ 1280160 h 3604260"/>
              <a:gd name="connsiteX112" fmla="*/ 1707554 w 2293335"/>
              <a:gd name="connsiteY112" fmla="*/ 1196340 h 3604260"/>
              <a:gd name="connsiteX113" fmla="*/ 1699934 w 2293335"/>
              <a:gd name="connsiteY113" fmla="*/ 1173480 h 3604260"/>
              <a:gd name="connsiteX114" fmla="*/ 1684694 w 2293335"/>
              <a:gd name="connsiteY114" fmla="*/ 1150620 h 3604260"/>
              <a:gd name="connsiteX115" fmla="*/ 1646594 w 2293335"/>
              <a:gd name="connsiteY115" fmla="*/ 1082040 h 3604260"/>
              <a:gd name="connsiteX116" fmla="*/ 1631354 w 2293335"/>
              <a:gd name="connsiteY116" fmla="*/ 1059180 h 3604260"/>
              <a:gd name="connsiteX117" fmla="*/ 1623734 w 2293335"/>
              <a:gd name="connsiteY117" fmla="*/ 1036320 h 3604260"/>
              <a:gd name="connsiteX118" fmla="*/ 1608494 w 2293335"/>
              <a:gd name="connsiteY118" fmla="*/ 1005840 h 3604260"/>
              <a:gd name="connsiteX119" fmla="*/ 1585634 w 2293335"/>
              <a:gd name="connsiteY119" fmla="*/ 922020 h 3604260"/>
              <a:gd name="connsiteX120" fmla="*/ 1570394 w 2293335"/>
              <a:gd name="connsiteY120" fmla="*/ 800100 h 3604260"/>
              <a:gd name="connsiteX121" fmla="*/ 1547534 w 2293335"/>
              <a:gd name="connsiteY121" fmla="*/ 762000 h 3604260"/>
              <a:gd name="connsiteX122" fmla="*/ 1539914 w 2293335"/>
              <a:gd name="connsiteY122" fmla="*/ 739140 h 3604260"/>
              <a:gd name="connsiteX123" fmla="*/ 1524674 w 2293335"/>
              <a:gd name="connsiteY123" fmla="*/ 708660 h 3604260"/>
              <a:gd name="connsiteX124" fmla="*/ 1517054 w 2293335"/>
              <a:gd name="connsiteY124" fmla="*/ 685800 h 3604260"/>
              <a:gd name="connsiteX125" fmla="*/ 1486574 w 2293335"/>
              <a:gd name="connsiteY125" fmla="*/ 640080 h 3604260"/>
              <a:gd name="connsiteX126" fmla="*/ 1463714 w 2293335"/>
              <a:gd name="connsiteY126" fmla="*/ 609600 h 3604260"/>
              <a:gd name="connsiteX127" fmla="*/ 1433234 w 2293335"/>
              <a:gd name="connsiteY127" fmla="*/ 548640 h 3604260"/>
              <a:gd name="connsiteX128" fmla="*/ 1410374 w 2293335"/>
              <a:gd name="connsiteY128" fmla="*/ 449580 h 3604260"/>
              <a:gd name="connsiteX129" fmla="*/ 1379894 w 2293335"/>
              <a:gd name="connsiteY129" fmla="*/ 373380 h 3604260"/>
              <a:gd name="connsiteX130" fmla="*/ 1364654 w 2293335"/>
              <a:gd name="connsiteY130" fmla="*/ 327660 h 3604260"/>
              <a:gd name="connsiteX131" fmla="*/ 1341794 w 2293335"/>
              <a:gd name="connsiteY131" fmla="*/ 304800 h 3604260"/>
              <a:gd name="connsiteX132" fmla="*/ 1311314 w 2293335"/>
              <a:gd name="connsiteY132" fmla="*/ 259080 h 3604260"/>
              <a:gd name="connsiteX133" fmla="*/ 1265594 w 2293335"/>
              <a:gd name="connsiteY133" fmla="*/ 213360 h 3604260"/>
              <a:gd name="connsiteX134" fmla="*/ 1242734 w 2293335"/>
              <a:gd name="connsiteY134" fmla="*/ 198120 h 3604260"/>
              <a:gd name="connsiteX135" fmla="*/ 1219874 w 2293335"/>
              <a:gd name="connsiteY135" fmla="*/ 175260 h 3604260"/>
              <a:gd name="connsiteX136" fmla="*/ 1174154 w 2293335"/>
              <a:gd name="connsiteY136" fmla="*/ 114300 h 3604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2293335" h="3604260">
                <a:moveTo>
                  <a:pt x="1174154" y="114300"/>
                </a:moveTo>
                <a:cubicBezTo>
                  <a:pt x="1162724" y="97790"/>
                  <a:pt x="1161767" y="86673"/>
                  <a:pt x="1151294" y="76200"/>
                </a:cubicBezTo>
                <a:cubicBezTo>
                  <a:pt x="1145614" y="70520"/>
                  <a:pt x="1135955" y="71400"/>
                  <a:pt x="1128434" y="68580"/>
                </a:cubicBezTo>
                <a:cubicBezTo>
                  <a:pt x="1115627" y="63777"/>
                  <a:pt x="1102568" y="59457"/>
                  <a:pt x="1090334" y="53340"/>
                </a:cubicBezTo>
                <a:cubicBezTo>
                  <a:pt x="1082143" y="49244"/>
                  <a:pt x="1076049" y="41316"/>
                  <a:pt x="1067474" y="38100"/>
                </a:cubicBezTo>
                <a:cubicBezTo>
                  <a:pt x="1055347" y="33552"/>
                  <a:pt x="1042017" y="33290"/>
                  <a:pt x="1029374" y="30480"/>
                </a:cubicBezTo>
                <a:cubicBezTo>
                  <a:pt x="1019151" y="28208"/>
                  <a:pt x="1009198" y="24733"/>
                  <a:pt x="998894" y="22860"/>
                </a:cubicBezTo>
                <a:cubicBezTo>
                  <a:pt x="924556" y="9344"/>
                  <a:pt x="964203" y="20888"/>
                  <a:pt x="884594" y="7620"/>
                </a:cubicBezTo>
                <a:cubicBezTo>
                  <a:pt x="874264" y="5898"/>
                  <a:pt x="864274" y="2540"/>
                  <a:pt x="854114" y="0"/>
                </a:cubicBezTo>
                <a:cubicBezTo>
                  <a:pt x="765214" y="5080"/>
                  <a:pt x="676017" y="6380"/>
                  <a:pt x="587414" y="15240"/>
                </a:cubicBezTo>
                <a:cubicBezTo>
                  <a:pt x="573804" y="16601"/>
                  <a:pt x="562121" y="25677"/>
                  <a:pt x="549314" y="30480"/>
                </a:cubicBezTo>
                <a:cubicBezTo>
                  <a:pt x="541793" y="33300"/>
                  <a:pt x="534177" y="35893"/>
                  <a:pt x="526454" y="38100"/>
                </a:cubicBezTo>
                <a:cubicBezTo>
                  <a:pt x="516384" y="40977"/>
                  <a:pt x="505909" y="42408"/>
                  <a:pt x="495974" y="45720"/>
                </a:cubicBezTo>
                <a:cubicBezTo>
                  <a:pt x="475386" y="52583"/>
                  <a:pt x="455881" y="62618"/>
                  <a:pt x="435014" y="68580"/>
                </a:cubicBezTo>
                <a:cubicBezTo>
                  <a:pt x="247264" y="122223"/>
                  <a:pt x="473670" y="48075"/>
                  <a:pt x="366434" y="83820"/>
                </a:cubicBezTo>
                <a:cubicBezTo>
                  <a:pt x="356274" y="91440"/>
                  <a:pt x="345394" y="98184"/>
                  <a:pt x="335954" y="106680"/>
                </a:cubicBezTo>
                <a:cubicBezTo>
                  <a:pt x="319934" y="121098"/>
                  <a:pt x="309511" y="142761"/>
                  <a:pt x="290234" y="152400"/>
                </a:cubicBezTo>
                <a:cubicBezTo>
                  <a:pt x="250414" y="172310"/>
                  <a:pt x="226391" y="180305"/>
                  <a:pt x="198794" y="228600"/>
                </a:cubicBezTo>
                <a:cubicBezTo>
                  <a:pt x="180764" y="260153"/>
                  <a:pt x="172073" y="278201"/>
                  <a:pt x="153074" y="304800"/>
                </a:cubicBezTo>
                <a:cubicBezTo>
                  <a:pt x="124438" y="344890"/>
                  <a:pt x="133120" y="327000"/>
                  <a:pt x="107354" y="373380"/>
                </a:cubicBezTo>
                <a:cubicBezTo>
                  <a:pt x="101837" y="383310"/>
                  <a:pt x="96102" y="393224"/>
                  <a:pt x="92114" y="403860"/>
                </a:cubicBezTo>
                <a:cubicBezTo>
                  <a:pt x="88437" y="413666"/>
                  <a:pt x="87503" y="424309"/>
                  <a:pt x="84494" y="434340"/>
                </a:cubicBezTo>
                <a:cubicBezTo>
                  <a:pt x="79878" y="449727"/>
                  <a:pt x="72404" y="464308"/>
                  <a:pt x="69254" y="480060"/>
                </a:cubicBezTo>
                <a:cubicBezTo>
                  <a:pt x="66714" y="492760"/>
                  <a:pt x="65192" y="505707"/>
                  <a:pt x="61634" y="518160"/>
                </a:cubicBezTo>
                <a:cubicBezTo>
                  <a:pt x="55014" y="541329"/>
                  <a:pt x="46394" y="563880"/>
                  <a:pt x="38774" y="586740"/>
                </a:cubicBezTo>
                <a:cubicBezTo>
                  <a:pt x="36234" y="594360"/>
                  <a:pt x="33361" y="601877"/>
                  <a:pt x="31154" y="609600"/>
                </a:cubicBezTo>
                <a:cubicBezTo>
                  <a:pt x="13707" y="670663"/>
                  <a:pt x="21762" y="645397"/>
                  <a:pt x="8294" y="685800"/>
                </a:cubicBezTo>
                <a:cubicBezTo>
                  <a:pt x="-10732" y="895082"/>
                  <a:pt x="7825" y="622366"/>
                  <a:pt x="15914" y="883920"/>
                </a:cubicBezTo>
                <a:cubicBezTo>
                  <a:pt x="22353" y="1092116"/>
                  <a:pt x="19007" y="1300514"/>
                  <a:pt x="23534" y="1508760"/>
                </a:cubicBezTo>
                <a:cubicBezTo>
                  <a:pt x="25125" y="1581944"/>
                  <a:pt x="22924" y="1568500"/>
                  <a:pt x="46394" y="1615440"/>
                </a:cubicBezTo>
                <a:cubicBezTo>
                  <a:pt x="48934" y="1635760"/>
                  <a:pt x="52240" y="1655999"/>
                  <a:pt x="54014" y="1676400"/>
                </a:cubicBezTo>
                <a:cubicBezTo>
                  <a:pt x="56295" y="1702626"/>
                  <a:pt x="57933" y="1794909"/>
                  <a:pt x="69254" y="1836420"/>
                </a:cubicBezTo>
                <a:cubicBezTo>
                  <a:pt x="75092" y="1857825"/>
                  <a:pt x="89689" y="1884909"/>
                  <a:pt x="99734" y="1905000"/>
                </a:cubicBezTo>
                <a:cubicBezTo>
                  <a:pt x="117852" y="2031829"/>
                  <a:pt x="92161" y="1874709"/>
                  <a:pt x="130214" y="2026920"/>
                </a:cubicBezTo>
                <a:cubicBezTo>
                  <a:pt x="132754" y="2037080"/>
                  <a:pt x="134157" y="2047594"/>
                  <a:pt x="137834" y="2057400"/>
                </a:cubicBezTo>
                <a:cubicBezTo>
                  <a:pt x="146610" y="2080802"/>
                  <a:pt x="164294" y="2104640"/>
                  <a:pt x="175934" y="2125980"/>
                </a:cubicBezTo>
                <a:cubicBezTo>
                  <a:pt x="184093" y="2140938"/>
                  <a:pt x="191174" y="2156460"/>
                  <a:pt x="198794" y="2171700"/>
                </a:cubicBezTo>
                <a:cubicBezTo>
                  <a:pt x="222101" y="2288234"/>
                  <a:pt x="186355" y="2104684"/>
                  <a:pt x="214034" y="2270760"/>
                </a:cubicBezTo>
                <a:cubicBezTo>
                  <a:pt x="216334" y="2284557"/>
                  <a:pt x="236090" y="2352302"/>
                  <a:pt x="236894" y="2354580"/>
                </a:cubicBezTo>
                <a:cubicBezTo>
                  <a:pt x="245999" y="2380377"/>
                  <a:pt x="258723" y="2404827"/>
                  <a:pt x="267374" y="2430780"/>
                </a:cubicBezTo>
                <a:cubicBezTo>
                  <a:pt x="269914" y="2438400"/>
                  <a:pt x="273252" y="2445799"/>
                  <a:pt x="274994" y="2453640"/>
                </a:cubicBezTo>
                <a:cubicBezTo>
                  <a:pt x="289963" y="2521002"/>
                  <a:pt x="275052" y="2476704"/>
                  <a:pt x="290234" y="2529840"/>
                </a:cubicBezTo>
                <a:cubicBezTo>
                  <a:pt x="302498" y="2572765"/>
                  <a:pt x="292774" y="2532380"/>
                  <a:pt x="313094" y="2583180"/>
                </a:cubicBezTo>
                <a:cubicBezTo>
                  <a:pt x="319060" y="2598095"/>
                  <a:pt x="325184" y="2613148"/>
                  <a:pt x="328334" y="2628900"/>
                </a:cubicBezTo>
                <a:cubicBezTo>
                  <a:pt x="330874" y="2641600"/>
                  <a:pt x="331858" y="2654713"/>
                  <a:pt x="335954" y="2667000"/>
                </a:cubicBezTo>
                <a:cubicBezTo>
                  <a:pt x="339546" y="2677776"/>
                  <a:pt x="346719" y="2687039"/>
                  <a:pt x="351194" y="2697480"/>
                </a:cubicBezTo>
                <a:cubicBezTo>
                  <a:pt x="361970" y="2722625"/>
                  <a:pt x="373023" y="2747727"/>
                  <a:pt x="381674" y="2773680"/>
                </a:cubicBezTo>
                <a:cubicBezTo>
                  <a:pt x="389294" y="2796540"/>
                  <a:pt x="391168" y="2822210"/>
                  <a:pt x="404534" y="2842260"/>
                </a:cubicBezTo>
                <a:cubicBezTo>
                  <a:pt x="420879" y="2866777"/>
                  <a:pt x="422124" y="2866597"/>
                  <a:pt x="435014" y="2895600"/>
                </a:cubicBezTo>
                <a:cubicBezTo>
                  <a:pt x="440569" y="2908099"/>
                  <a:pt x="443704" y="2921692"/>
                  <a:pt x="450254" y="2933700"/>
                </a:cubicBezTo>
                <a:cubicBezTo>
                  <a:pt x="459025" y="2949780"/>
                  <a:pt x="473932" y="2962414"/>
                  <a:pt x="480734" y="2979420"/>
                </a:cubicBezTo>
                <a:cubicBezTo>
                  <a:pt x="493394" y="3011071"/>
                  <a:pt x="508155" y="3051032"/>
                  <a:pt x="526454" y="3078480"/>
                </a:cubicBezTo>
                <a:cubicBezTo>
                  <a:pt x="536614" y="3093720"/>
                  <a:pt x="543982" y="3111248"/>
                  <a:pt x="556934" y="3124200"/>
                </a:cubicBezTo>
                <a:cubicBezTo>
                  <a:pt x="564554" y="3131820"/>
                  <a:pt x="573178" y="3138554"/>
                  <a:pt x="579794" y="3147060"/>
                </a:cubicBezTo>
                <a:cubicBezTo>
                  <a:pt x="588507" y="3158262"/>
                  <a:pt x="619262" y="3209388"/>
                  <a:pt x="633134" y="3223260"/>
                </a:cubicBezTo>
                <a:cubicBezTo>
                  <a:pt x="651220" y="3241346"/>
                  <a:pt x="712398" y="3275523"/>
                  <a:pt x="724574" y="3284220"/>
                </a:cubicBezTo>
                <a:cubicBezTo>
                  <a:pt x="742354" y="3296920"/>
                  <a:pt x="761003" y="3308484"/>
                  <a:pt x="777914" y="3322320"/>
                </a:cubicBezTo>
                <a:cubicBezTo>
                  <a:pt x="789035" y="3331419"/>
                  <a:pt x="796702" y="3344449"/>
                  <a:pt x="808394" y="3352800"/>
                </a:cubicBezTo>
                <a:cubicBezTo>
                  <a:pt x="814930" y="3357469"/>
                  <a:pt x="824233" y="3356519"/>
                  <a:pt x="831254" y="3360420"/>
                </a:cubicBezTo>
                <a:cubicBezTo>
                  <a:pt x="847265" y="3369315"/>
                  <a:pt x="860963" y="3382005"/>
                  <a:pt x="876974" y="3390900"/>
                </a:cubicBezTo>
                <a:cubicBezTo>
                  <a:pt x="883995" y="3394801"/>
                  <a:pt x="892650" y="3394928"/>
                  <a:pt x="899834" y="3398520"/>
                </a:cubicBezTo>
                <a:cubicBezTo>
                  <a:pt x="908025" y="3402616"/>
                  <a:pt x="914325" y="3410041"/>
                  <a:pt x="922694" y="3413760"/>
                </a:cubicBezTo>
                <a:cubicBezTo>
                  <a:pt x="937374" y="3420284"/>
                  <a:pt x="955048" y="3420089"/>
                  <a:pt x="968414" y="3429000"/>
                </a:cubicBezTo>
                <a:cubicBezTo>
                  <a:pt x="976034" y="3434080"/>
                  <a:pt x="982699" y="3441024"/>
                  <a:pt x="991274" y="3444240"/>
                </a:cubicBezTo>
                <a:cubicBezTo>
                  <a:pt x="1117969" y="3491751"/>
                  <a:pt x="926737" y="3402194"/>
                  <a:pt x="1075094" y="3467100"/>
                </a:cubicBezTo>
                <a:cubicBezTo>
                  <a:pt x="1101111" y="3478482"/>
                  <a:pt x="1125894" y="3492500"/>
                  <a:pt x="1151294" y="3505200"/>
                </a:cubicBezTo>
                <a:cubicBezTo>
                  <a:pt x="1166534" y="3512820"/>
                  <a:pt x="1181194" y="3521732"/>
                  <a:pt x="1197014" y="3528060"/>
                </a:cubicBezTo>
                <a:cubicBezTo>
                  <a:pt x="1209714" y="3533140"/>
                  <a:pt x="1222880" y="3537183"/>
                  <a:pt x="1235114" y="3543300"/>
                </a:cubicBezTo>
                <a:cubicBezTo>
                  <a:pt x="1292215" y="3571851"/>
                  <a:pt x="1263818" y="3572273"/>
                  <a:pt x="1341794" y="3596640"/>
                </a:cubicBezTo>
                <a:cubicBezTo>
                  <a:pt x="1358937" y="3601997"/>
                  <a:pt x="1377354" y="3601720"/>
                  <a:pt x="1395134" y="3604260"/>
                </a:cubicBezTo>
                <a:cubicBezTo>
                  <a:pt x="1475746" y="3598502"/>
                  <a:pt x="1488680" y="3600099"/>
                  <a:pt x="1555154" y="3589020"/>
                </a:cubicBezTo>
                <a:cubicBezTo>
                  <a:pt x="1567929" y="3586891"/>
                  <a:pt x="1580689" y="3584541"/>
                  <a:pt x="1593254" y="3581400"/>
                </a:cubicBezTo>
                <a:cubicBezTo>
                  <a:pt x="1601046" y="3579452"/>
                  <a:pt x="1608593" y="3576600"/>
                  <a:pt x="1616114" y="3573780"/>
                </a:cubicBezTo>
                <a:cubicBezTo>
                  <a:pt x="1628921" y="3568977"/>
                  <a:pt x="1640944" y="3561857"/>
                  <a:pt x="1654214" y="3558540"/>
                </a:cubicBezTo>
                <a:cubicBezTo>
                  <a:pt x="1671638" y="3554184"/>
                  <a:pt x="1689774" y="3553460"/>
                  <a:pt x="1707554" y="3550920"/>
                </a:cubicBezTo>
                <a:cubicBezTo>
                  <a:pt x="1715174" y="3545840"/>
                  <a:pt x="1721996" y="3539288"/>
                  <a:pt x="1730414" y="3535680"/>
                </a:cubicBezTo>
                <a:cubicBezTo>
                  <a:pt x="1740040" y="3531555"/>
                  <a:pt x="1751801" y="3533256"/>
                  <a:pt x="1760894" y="3528060"/>
                </a:cubicBezTo>
                <a:cubicBezTo>
                  <a:pt x="1831513" y="3487706"/>
                  <a:pt x="1734083" y="3517618"/>
                  <a:pt x="1814234" y="3497580"/>
                </a:cubicBezTo>
                <a:cubicBezTo>
                  <a:pt x="1831086" y="3480728"/>
                  <a:pt x="1838736" y="3470089"/>
                  <a:pt x="1859954" y="3459480"/>
                </a:cubicBezTo>
                <a:cubicBezTo>
                  <a:pt x="1872188" y="3453363"/>
                  <a:pt x="1885820" y="3450357"/>
                  <a:pt x="1898054" y="3444240"/>
                </a:cubicBezTo>
                <a:cubicBezTo>
                  <a:pt x="1906245" y="3440144"/>
                  <a:pt x="1912496" y="3432608"/>
                  <a:pt x="1920914" y="3429000"/>
                </a:cubicBezTo>
                <a:cubicBezTo>
                  <a:pt x="1930540" y="3424875"/>
                  <a:pt x="1941459" y="3424692"/>
                  <a:pt x="1951394" y="3421380"/>
                </a:cubicBezTo>
                <a:cubicBezTo>
                  <a:pt x="1964370" y="3417055"/>
                  <a:pt x="1976794" y="3411220"/>
                  <a:pt x="1989494" y="3406140"/>
                </a:cubicBezTo>
                <a:cubicBezTo>
                  <a:pt x="1997114" y="3395980"/>
                  <a:pt x="2003991" y="3385218"/>
                  <a:pt x="2012354" y="3375660"/>
                </a:cubicBezTo>
                <a:cubicBezTo>
                  <a:pt x="2046225" y="3336950"/>
                  <a:pt x="2089350" y="3312844"/>
                  <a:pt x="2111414" y="3261360"/>
                </a:cubicBezTo>
                <a:cubicBezTo>
                  <a:pt x="2151078" y="3168811"/>
                  <a:pt x="2112671" y="3244391"/>
                  <a:pt x="2172374" y="3162300"/>
                </a:cubicBezTo>
                <a:cubicBezTo>
                  <a:pt x="2253994" y="3050072"/>
                  <a:pt x="2160924" y="3174717"/>
                  <a:pt x="2202854" y="3101340"/>
                </a:cubicBezTo>
                <a:cubicBezTo>
                  <a:pt x="2209155" y="3090313"/>
                  <a:pt x="2218094" y="3081020"/>
                  <a:pt x="2225714" y="3070860"/>
                </a:cubicBezTo>
                <a:cubicBezTo>
                  <a:pt x="2245258" y="3012228"/>
                  <a:pt x="2223733" y="3080764"/>
                  <a:pt x="2248574" y="2956560"/>
                </a:cubicBezTo>
                <a:cubicBezTo>
                  <a:pt x="2251114" y="2943860"/>
                  <a:pt x="2254225" y="2931261"/>
                  <a:pt x="2256194" y="2918460"/>
                </a:cubicBezTo>
                <a:cubicBezTo>
                  <a:pt x="2259308" y="2898220"/>
                  <a:pt x="2259523" y="2877524"/>
                  <a:pt x="2263814" y="2857500"/>
                </a:cubicBezTo>
                <a:cubicBezTo>
                  <a:pt x="2267180" y="2841792"/>
                  <a:pt x="2273974" y="2827020"/>
                  <a:pt x="2279054" y="2811780"/>
                </a:cubicBezTo>
                <a:cubicBezTo>
                  <a:pt x="2296372" y="2673237"/>
                  <a:pt x="2299746" y="2670911"/>
                  <a:pt x="2279054" y="2453640"/>
                </a:cubicBezTo>
                <a:cubicBezTo>
                  <a:pt x="2265740" y="2313846"/>
                  <a:pt x="2263857" y="2316567"/>
                  <a:pt x="2225714" y="2240280"/>
                </a:cubicBezTo>
                <a:cubicBezTo>
                  <a:pt x="2224512" y="2231869"/>
                  <a:pt x="2213646" y="2152850"/>
                  <a:pt x="2210474" y="2141220"/>
                </a:cubicBezTo>
                <a:cubicBezTo>
                  <a:pt x="2206875" y="2128024"/>
                  <a:pt x="2199164" y="2116221"/>
                  <a:pt x="2195234" y="2103120"/>
                </a:cubicBezTo>
                <a:cubicBezTo>
                  <a:pt x="2177258" y="2043200"/>
                  <a:pt x="2200851" y="2084876"/>
                  <a:pt x="2172374" y="2042160"/>
                </a:cubicBezTo>
                <a:cubicBezTo>
                  <a:pt x="2169834" y="2032000"/>
                  <a:pt x="2168431" y="2021486"/>
                  <a:pt x="2164754" y="2011680"/>
                </a:cubicBezTo>
                <a:cubicBezTo>
                  <a:pt x="2160766" y="2001044"/>
                  <a:pt x="2153989" y="1991641"/>
                  <a:pt x="2149514" y="1981200"/>
                </a:cubicBezTo>
                <a:cubicBezTo>
                  <a:pt x="2146350" y="1973817"/>
                  <a:pt x="2145058" y="1965723"/>
                  <a:pt x="2141894" y="1958340"/>
                </a:cubicBezTo>
                <a:cubicBezTo>
                  <a:pt x="2137419" y="1947899"/>
                  <a:pt x="2131129" y="1938301"/>
                  <a:pt x="2126654" y="1927860"/>
                </a:cubicBezTo>
                <a:cubicBezTo>
                  <a:pt x="2117227" y="1905864"/>
                  <a:pt x="2116919" y="1891671"/>
                  <a:pt x="2111414" y="1866900"/>
                </a:cubicBezTo>
                <a:cubicBezTo>
                  <a:pt x="2109142" y="1856677"/>
                  <a:pt x="2108128" y="1845954"/>
                  <a:pt x="2103794" y="1836420"/>
                </a:cubicBezTo>
                <a:cubicBezTo>
                  <a:pt x="2091286" y="1808901"/>
                  <a:pt x="2074604" y="1785015"/>
                  <a:pt x="2058074" y="1760220"/>
                </a:cubicBezTo>
                <a:cubicBezTo>
                  <a:pt x="2055534" y="1750060"/>
                  <a:pt x="2054131" y="1739546"/>
                  <a:pt x="2050454" y="1729740"/>
                </a:cubicBezTo>
                <a:cubicBezTo>
                  <a:pt x="2038753" y="1698538"/>
                  <a:pt x="2016803" y="1672172"/>
                  <a:pt x="1997114" y="1645920"/>
                </a:cubicBezTo>
                <a:cubicBezTo>
                  <a:pt x="1992034" y="1630680"/>
                  <a:pt x="1988521" y="1614824"/>
                  <a:pt x="1981874" y="1600200"/>
                </a:cubicBezTo>
                <a:cubicBezTo>
                  <a:pt x="1968178" y="1570068"/>
                  <a:pt x="1949014" y="1549601"/>
                  <a:pt x="1928534" y="1524000"/>
                </a:cubicBezTo>
                <a:cubicBezTo>
                  <a:pt x="1920651" y="1500351"/>
                  <a:pt x="1919798" y="1494200"/>
                  <a:pt x="1905674" y="1470660"/>
                </a:cubicBezTo>
                <a:cubicBezTo>
                  <a:pt x="1880731" y="1429088"/>
                  <a:pt x="1858967" y="1404533"/>
                  <a:pt x="1829474" y="1363980"/>
                </a:cubicBezTo>
                <a:cubicBezTo>
                  <a:pt x="1801557" y="1325594"/>
                  <a:pt x="1826447" y="1351812"/>
                  <a:pt x="1783754" y="1303020"/>
                </a:cubicBezTo>
                <a:cubicBezTo>
                  <a:pt x="1776658" y="1294910"/>
                  <a:pt x="1767510" y="1288666"/>
                  <a:pt x="1760894" y="1280160"/>
                </a:cubicBezTo>
                <a:cubicBezTo>
                  <a:pt x="1752439" y="1269289"/>
                  <a:pt x="1715385" y="1212002"/>
                  <a:pt x="1707554" y="1196340"/>
                </a:cubicBezTo>
                <a:cubicBezTo>
                  <a:pt x="1703962" y="1189156"/>
                  <a:pt x="1703526" y="1180664"/>
                  <a:pt x="1699934" y="1173480"/>
                </a:cubicBezTo>
                <a:cubicBezTo>
                  <a:pt x="1695838" y="1165289"/>
                  <a:pt x="1689238" y="1158571"/>
                  <a:pt x="1684694" y="1150620"/>
                </a:cubicBezTo>
                <a:cubicBezTo>
                  <a:pt x="1636176" y="1065713"/>
                  <a:pt x="1710052" y="1183572"/>
                  <a:pt x="1646594" y="1082040"/>
                </a:cubicBezTo>
                <a:cubicBezTo>
                  <a:pt x="1641740" y="1074274"/>
                  <a:pt x="1635450" y="1067371"/>
                  <a:pt x="1631354" y="1059180"/>
                </a:cubicBezTo>
                <a:cubicBezTo>
                  <a:pt x="1627762" y="1051996"/>
                  <a:pt x="1626898" y="1043703"/>
                  <a:pt x="1623734" y="1036320"/>
                </a:cubicBezTo>
                <a:cubicBezTo>
                  <a:pt x="1619259" y="1025879"/>
                  <a:pt x="1612969" y="1016281"/>
                  <a:pt x="1608494" y="1005840"/>
                </a:cubicBezTo>
                <a:cubicBezTo>
                  <a:pt x="1600435" y="987037"/>
                  <a:pt x="1586694" y="928377"/>
                  <a:pt x="1585634" y="922020"/>
                </a:cubicBezTo>
                <a:cubicBezTo>
                  <a:pt x="1578901" y="881621"/>
                  <a:pt x="1579880" y="839943"/>
                  <a:pt x="1570394" y="800100"/>
                </a:cubicBezTo>
                <a:cubicBezTo>
                  <a:pt x="1566964" y="785692"/>
                  <a:pt x="1554158" y="775247"/>
                  <a:pt x="1547534" y="762000"/>
                </a:cubicBezTo>
                <a:cubicBezTo>
                  <a:pt x="1543942" y="754816"/>
                  <a:pt x="1543078" y="746523"/>
                  <a:pt x="1539914" y="739140"/>
                </a:cubicBezTo>
                <a:cubicBezTo>
                  <a:pt x="1535439" y="728699"/>
                  <a:pt x="1529149" y="719101"/>
                  <a:pt x="1524674" y="708660"/>
                </a:cubicBezTo>
                <a:cubicBezTo>
                  <a:pt x="1521510" y="701277"/>
                  <a:pt x="1520955" y="692821"/>
                  <a:pt x="1517054" y="685800"/>
                </a:cubicBezTo>
                <a:cubicBezTo>
                  <a:pt x="1508159" y="669789"/>
                  <a:pt x="1497564" y="654733"/>
                  <a:pt x="1486574" y="640080"/>
                </a:cubicBezTo>
                <a:cubicBezTo>
                  <a:pt x="1478954" y="629920"/>
                  <a:pt x="1470113" y="620570"/>
                  <a:pt x="1463714" y="609600"/>
                </a:cubicBezTo>
                <a:cubicBezTo>
                  <a:pt x="1452267" y="589976"/>
                  <a:pt x="1433234" y="548640"/>
                  <a:pt x="1433234" y="548640"/>
                </a:cubicBezTo>
                <a:cubicBezTo>
                  <a:pt x="1428326" y="524099"/>
                  <a:pt x="1417726" y="467961"/>
                  <a:pt x="1410374" y="449580"/>
                </a:cubicBezTo>
                <a:cubicBezTo>
                  <a:pt x="1400214" y="424180"/>
                  <a:pt x="1388545" y="399333"/>
                  <a:pt x="1379894" y="373380"/>
                </a:cubicBezTo>
                <a:cubicBezTo>
                  <a:pt x="1374814" y="358140"/>
                  <a:pt x="1376013" y="339019"/>
                  <a:pt x="1364654" y="327660"/>
                </a:cubicBezTo>
                <a:cubicBezTo>
                  <a:pt x="1357034" y="320040"/>
                  <a:pt x="1348410" y="313306"/>
                  <a:pt x="1341794" y="304800"/>
                </a:cubicBezTo>
                <a:cubicBezTo>
                  <a:pt x="1330549" y="290342"/>
                  <a:pt x="1325967" y="270070"/>
                  <a:pt x="1311314" y="259080"/>
                </a:cubicBezTo>
                <a:cubicBezTo>
                  <a:pt x="1211701" y="184370"/>
                  <a:pt x="1332448" y="280214"/>
                  <a:pt x="1265594" y="213360"/>
                </a:cubicBezTo>
                <a:cubicBezTo>
                  <a:pt x="1259118" y="206884"/>
                  <a:pt x="1249769" y="203983"/>
                  <a:pt x="1242734" y="198120"/>
                </a:cubicBezTo>
                <a:cubicBezTo>
                  <a:pt x="1234455" y="191221"/>
                  <a:pt x="1228380" y="181876"/>
                  <a:pt x="1219874" y="175260"/>
                </a:cubicBezTo>
                <a:cubicBezTo>
                  <a:pt x="1205416" y="164015"/>
                  <a:pt x="1185584" y="130810"/>
                  <a:pt x="1174154" y="114300"/>
                </a:cubicBez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C964F81C-6D02-4615-AC00-844BE29A90B7}"/>
              </a:ext>
            </a:extLst>
          </p:cNvPr>
          <p:cNvSpPr txBox="1"/>
          <p:nvPr/>
        </p:nvSpPr>
        <p:spPr>
          <a:xfrm>
            <a:off x="3358844" y="4757583"/>
            <a:ext cx="788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N(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84BD32B-CACF-408C-B352-AE07ED88E1AA}"/>
              </a:ext>
            </a:extLst>
          </p:cNvPr>
          <p:cNvSpPr txBox="1"/>
          <p:nvPr/>
        </p:nvSpPr>
        <p:spPr>
          <a:xfrm>
            <a:off x="2375883" y="3105043"/>
            <a:ext cx="550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04AD1C61-FCAB-4AE3-8971-0FDB4F3FCD15}"/>
              </a:ext>
            </a:extLst>
          </p:cNvPr>
          <p:cNvSpPr/>
          <p:nvPr/>
        </p:nvSpPr>
        <p:spPr>
          <a:xfrm>
            <a:off x="2277335" y="3289709"/>
            <a:ext cx="98548" cy="10362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A62D13BC-E940-40BA-BB1B-5CA52B407C92}"/>
              </a:ext>
            </a:extLst>
          </p:cNvPr>
          <p:cNvGrpSpPr/>
          <p:nvPr/>
        </p:nvGrpSpPr>
        <p:grpSpPr>
          <a:xfrm>
            <a:off x="3241757" y="4343122"/>
            <a:ext cx="784064" cy="793710"/>
            <a:chOff x="7784322" y="3555829"/>
            <a:chExt cx="784064" cy="793710"/>
          </a:xfrm>
        </p:grpSpPr>
        <p:sp>
          <p:nvSpPr>
            <p:cNvPr id="28" name="任意多边形 55">
              <a:extLst>
                <a:ext uri="{FF2B5EF4-FFF2-40B4-BE49-F238E27FC236}">
                  <a16:creationId xmlns:a16="http://schemas.microsoft.com/office/drawing/2014/main" id="{3F7A7C1C-0845-4148-A0C6-BEADC7AB94ED}"/>
                </a:ext>
              </a:extLst>
            </p:cNvPr>
            <p:cNvSpPr/>
            <p:nvPr/>
          </p:nvSpPr>
          <p:spPr>
            <a:xfrm>
              <a:off x="7784322" y="3555829"/>
              <a:ext cx="714936" cy="793710"/>
            </a:xfrm>
            <a:custGeom>
              <a:avLst/>
              <a:gdLst>
                <a:gd name="connsiteX0" fmla="*/ 204567 w 512062"/>
                <a:gd name="connsiteY0" fmla="*/ 36135 h 557390"/>
                <a:gd name="connsiteX1" fmla="*/ 494127 w 512062"/>
                <a:gd name="connsiteY1" fmla="*/ 158055 h 557390"/>
                <a:gd name="connsiteX2" fmla="*/ 456027 w 512062"/>
                <a:gd name="connsiteY2" fmla="*/ 478095 h 557390"/>
                <a:gd name="connsiteX3" fmla="*/ 250287 w 512062"/>
                <a:gd name="connsiteY3" fmla="*/ 546675 h 557390"/>
                <a:gd name="connsiteX4" fmla="*/ 6447 w 512062"/>
                <a:gd name="connsiteY4" fmla="*/ 302835 h 557390"/>
                <a:gd name="connsiteX5" fmla="*/ 82647 w 512062"/>
                <a:gd name="connsiteY5" fmla="*/ 20895 h 557390"/>
                <a:gd name="connsiteX6" fmla="*/ 204567 w 512062"/>
                <a:gd name="connsiteY6" fmla="*/ 36135 h 557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2062" h="557390">
                  <a:moveTo>
                    <a:pt x="204567" y="36135"/>
                  </a:moveTo>
                  <a:cubicBezTo>
                    <a:pt x="273147" y="58995"/>
                    <a:pt x="452217" y="84395"/>
                    <a:pt x="494127" y="158055"/>
                  </a:cubicBezTo>
                  <a:cubicBezTo>
                    <a:pt x="536037" y="231715"/>
                    <a:pt x="496667" y="413325"/>
                    <a:pt x="456027" y="478095"/>
                  </a:cubicBezTo>
                  <a:cubicBezTo>
                    <a:pt x="415387" y="542865"/>
                    <a:pt x="325217" y="575885"/>
                    <a:pt x="250287" y="546675"/>
                  </a:cubicBezTo>
                  <a:cubicBezTo>
                    <a:pt x="175357" y="517465"/>
                    <a:pt x="34387" y="390465"/>
                    <a:pt x="6447" y="302835"/>
                  </a:cubicBezTo>
                  <a:cubicBezTo>
                    <a:pt x="-21493" y="215205"/>
                    <a:pt x="48357" y="65345"/>
                    <a:pt x="82647" y="20895"/>
                  </a:cubicBezTo>
                  <a:cubicBezTo>
                    <a:pt x="116937" y="-23555"/>
                    <a:pt x="135987" y="13275"/>
                    <a:pt x="204567" y="36135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FF24C24A-2E38-4766-A2AE-EA7616FE8EFC}"/>
                </a:ext>
              </a:extLst>
            </p:cNvPr>
            <p:cNvSpPr txBox="1"/>
            <p:nvPr/>
          </p:nvSpPr>
          <p:spPr>
            <a:xfrm>
              <a:off x="8018128" y="3583361"/>
              <a:ext cx="550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x*</a:t>
              </a: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04743183-B61B-4CF1-B502-995780626255}"/>
                </a:ext>
              </a:extLst>
            </p:cNvPr>
            <p:cNvSpPr/>
            <p:nvPr/>
          </p:nvSpPr>
          <p:spPr>
            <a:xfrm>
              <a:off x="7974699" y="3811916"/>
              <a:ext cx="98548" cy="1036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BDED77D2-C428-4757-A5F3-5244DD9351DA}"/>
              </a:ext>
            </a:extLst>
          </p:cNvPr>
          <p:cNvGrpSpPr/>
          <p:nvPr/>
        </p:nvGrpSpPr>
        <p:grpSpPr>
          <a:xfrm>
            <a:off x="2309793" y="3385713"/>
            <a:ext cx="1091998" cy="1405987"/>
            <a:chOff x="6852358" y="2598420"/>
            <a:chExt cx="981002" cy="1386925"/>
          </a:xfrm>
        </p:grpSpPr>
        <p:sp>
          <p:nvSpPr>
            <p:cNvPr id="32" name="任意多边形 61">
              <a:extLst>
                <a:ext uri="{FF2B5EF4-FFF2-40B4-BE49-F238E27FC236}">
                  <a16:creationId xmlns:a16="http://schemas.microsoft.com/office/drawing/2014/main" id="{AB6F468E-2632-4C9C-895F-02C34EB49EA9}"/>
                </a:ext>
              </a:extLst>
            </p:cNvPr>
            <p:cNvSpPr/>
            <p:nvPr/>
          </p:nvSpPr>
          <p:spPr>
            <a:xfrm>
              <a:off x="6852358" y="2598420"/>
              <a:ext cx="981002" cy="1386925"/>
            </a:xfrm>
            <a:custGeom>
              <a:avLst/>
              <a:gdLst>
                <a:gd name="connsiteX0" fmla="*/ 20882 w 981002"/>
                <a:gd name="connsiteY0" fmla="*/ 0 h 1386925"/>
                <a:gd name="connsiteX1" fmla="*/ 5642 w 981002"/>
                <a:gd name="connsiteY1" fmla="*/ 388620 h 1386925"/>
                <a:gd name="connsiteX2" fmla="*/ 104702 w 981002"/>
                <a:gd name="connsiteY2" fmla="*/ 640080 h 1386925"/>
                <a:gd name="connsiteX3" fmla="*/ 325682 w 981002"/>
                <a:gd name="connsiteY3" fmla="*/ 731520 h 1386925"/>
                <a:gd name="connsiteX4" fmla="*/ 531422 w 981002"/>
                <a:gd name="connsiteY4" fmla="*/ 975360 h 1386925"/>
                <a:gd name="connsiteX5" fmla="*/ 546662 w 981002"/>
                <a:gd name="connsiteY5" fmla="*/ 1264920 h 1386925"/>
                <a:gd name="connsiteX6" fmla="*/ 638102 w 981002"/>
                <a:gd name="connsiteY6" fmla="*/ 1386840 h 1386925"/>
                <a:gd name="connsiteX7" fmla="*/ 981002 w 981002"/>
                <a:gd name="connsiteY7" fmla="*/ 1280160 h 138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1002" h="1386925">
                  <a:moveTo>
                    <a:pt x="20882" y="0"/>
                  </a:moveTo>
                  <a:cubicBezTo>
                    <a:pt x="6277" y="140970"/>
                    <a:pt x="-8328" y="281940"/>
                    <a:pt x="5642" y="388620"/>
                  </a:cubicBezTo>
                  <a:cubicBezTo>
                    <a:pt x="19612" y="495300"/>
                    <a:pt x="51362" y="582930"/>
                    <a:pt x="104702" y="640080"/>
                  </a:cubicBezTo>
                  <a:cubicBezTo>
                    <a:pt x="158042" y="697230"/>
                    <a:pt x="254562" y="675640"/>
                    <a:pt x="325682" y="731520"/>
                  </a:cubicBezTo>
                  <a:cubicBezTo>
                    <a:pt x="396802" y="787400"/>
                    <a:pt x="494592" y="886460"/>
                    <a:pt x="531422" y="975360"/>
                  </a:cubicBezTo>
                  <a:cubicBezTo>
                    <a:pt x="568252" y="1064260"/>
                    <a:pt x="528882" y="1196340"/>
                    <a:pt x="546662" y="1264920"/>
                  </a:cubicBezTo>
                  <a:cubicBezTo>
                    <a:pt x="564442" y="1333500"/>
                    <a:pt x="565712" y="1384300"/>
                    <a:pt x="638102" y="1386840"/>
                  </a:cubicBezTo>
                  <a:cubicBezTo>
                    <a:pt x="710492" y="1389380"/>
                    <a:pt x="845747" y="1334770"/>
                    <a:pt x="981002" y="1280160"/>
                  </a:cubicBezTo>
                </a:path>
              </a:pathLst>
            </a:custGeom>
            <a:noFill/>
            <a:ln>
              <a:solidFill>
                <a:srgbClr val="00B050"/>
              </a:solidFill>
              <a:prstDash val="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B1C9E767-E2A5-4C62-AC46-07D3CF3FA8F2}"/>
                </a:ext>
              </a:extLst>
            </p:cNvPr>
            <p:cNvSpPr txBox="1"/>
            <p:nvPr/>
          </p:nvSpPr>
          <p:spPr>
            <a:xfrm>
              <a:off x="7034673" y="2992432"/>
              <a:ext cx="662313" cy="385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文本框 42">
            <a:extLst>
              <a:ext uri="{FF2B5EF4-FFF2-40B4-BE49-F238E27FC236}">
                <a16:creationId xmlns:a16="http://schemas.microsoft.com/office/drawing/2014/main" id="{693D63A2-019E-4A9F-BCCD-C8FE7B379227}"/>
              </a:ext>
            </a:extLst>
          </p:cNvPr>
          <p:cNvSpPr txBox="1"/>
          <p:nvPr/>
        </p:nvSpPr>
        <p:spPr>
          <a:xfrm>
            <a:off x="2309793" y="2674153"/>
            <a:ext cx="94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PTC(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04FCE984-3BD3-4B48-9741-EE09F332AFBA}"/>
              </a:ext>
            </a:extLst>
          </p:cNvPr>
          <p:cNvSpPr/>
          <p:nvPr/>
        </p:nvSpPr>
        <p:spPr>
          <a:xfrm>
            <a:off x="3735332" y="5048996"/>
            <a:ext cx="20130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guess for NM converging to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7815877E-EA2D-427D-BF44-8A2B16FB93AC}"/>
              </a:ext>
            </a:extLst>
          </p:cNvPr>
          <p:cNvSpPr/>
          <p:nvPr/>
        </p:nvSpPr>
        <p:spPr>
          <a:xfrm>
            <a:off x="3102865" y="2006381"/>
            <a:ext cx="23041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condition  for transient system converging to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747B1883-C886-4864-A9C6-FED103EF136D}"/>
              </a:ext>
            </a:extLst>
          </p:cNvPr>
          <p:cNvGrpSpPr/>
          <p:nvPr/>
        </p:nvGrpSpPr>
        <p:grpSpPr>
          <a:xfrm>
            <a:off x="7422820" y="2157039"/>
            <a:ext cx="1428261" cy="4181387"/>
            <a:chOff x="4808316" y="2094084"/>
            <a:chExt cx="1428261" cy="4181387"/>
          </a:xfrm>
        </p:grpSpPr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1C457F1B-062D-400B-9A96-2FD09FE87A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rcRect r="64665"/>
            <a:stretch/>
          </p:blipFill>
          <p:spPr>
            <a:xfrm>
              <a:off x="4808316" y="2094084"/>
              <a:ext cx="1428261" cy="3662699"/>
            </a:xfrm>
            <a:prstGeom prst="rect">
              <a:avLst/>
            </a:prstGeom>
          </p:spPr>
        </p:pic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5935E57C-68E4-41A2-8797-7A6CC809376D}"/>
                </a:ext>
              </a:extLst>
            </p:cNvPr>
            <p:cNvSpPr txBox="1"/>
            <p:nvPr/>
          </p:nvSpPr>
          <p:spPr>
            <a:xfrm>
              <a:off x="5076967" y="5875361"/>
              <a:ext cx="10508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/>
                <a:t>MESH</a:t>
              </a:r>
              <a:endParaRPr lang="zh-CN" altLang="en-US" sz="2000" b="1" dirty="0"/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0B04904F-23F6-4119-BC02-696F3063A047}"/>
              </a:ext>
            </a:extLst>
          </p:cNvPr>
          <p:cNvGrpSpPr/>
          <p:nvPr/>
        </p:nvGrpSpPr>
        <p:grpSpPr>
          <a:xfrm>
            <a:off x="8942109" y="2157040"/>
            <a:ext cx="2568320" cy="4370584"/>
            <a:chOff x="6327605" y="2094085"/>
            <a:chExt cx="2568320" cy="4370584"/>
          </a:xfrm>
        </p:grpSpPr>
        <p:pic>
          <p:nvPicPr>
            <p:cNvPr id="50" name="图片 49">
              <a:extLst>
                <a:ext uri="{FF2B5EF4-FFF2-40B4-BE49-F238E27FC236}">
                  <a16:creationId xmlns:a16="http://schemas.microsoft.com/office/drawing/2014/main" id="{8BD3C4DE-47D1-44EC-8FE0-CD60BCB2DD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rcRect l="36460" t="187" b="-187"/>
            <a:stretch/>
          </p:blipFill>
          <p:spPr>
            <a:xfrm>
              <a:off x="6327605" y="2094085"/>
              <a:ext cx="2568320" cy="3662699"/>
            </a:xfrm>
            <a:prstGeom prst="rect">
              <a:avLst/>
            </a:prstGeom>
          </p:spPr>
        </p:pic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B73F5018-0B27-4A7B-8C25-F8E5A9DA1DC5}"/>
                </a:ext>
              </a:extLst>
            </p:cNvPr>
            <p:cNvSpPr txBox="1"/>
            <p:nvPr/>
          </p:nvSpPr>
          <p:spPr>
            <a:xfrm>
              <a:off x="6580495" y="5756783"/>
              <a:ext cx="20130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/>
                <a:t>DAE </a:t>
              </a:r>
            </a:p>
            <a:p>
              <a:pPr algn="ctr"/>
              <a:r>
                <a:rPr lang="en-US" altLang="zh-CN" sz="2000" b="1" dirty="0"/>
                <a:t>–PT model</a:t>
              </a:r>
              <a:endParaRPr lang="zh-CN" altLang="en-US" sz="2000" b="1" dirty="0"/>
            </a:p>
          </p:txBody>
        </p:sp>
      </p:grpSp>
      <p:pic>
        <p:nvPicPr>
          <p:cNvPr id="53" name="图片 52">
            <a:extLst>
              <a:ext uri="{FF2B5EF4-FFF2-40B4-BE49-F238E27FC236}">
                <a16:creationId xmlns:a16="http://schemas.microsoft.com/office/drawing/2014/main" id="{39BAE722-0E2C-4BA7-9A3E-52F57AD33C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2824" y="1388260"/>
            <a:ext cx="1586883" cy="848244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456F4566-559C-4923-B79E-CC6E631A6731}"/>
              </a:ext>
            </a:extLst>
          </p:cNvPr>
          <p:cNvSpPr txBox="1"/>
          <p:nvPr/>
        </p:nvSpPr>
        <p:spPr>
          <a:xfrm>
            <a:off x="706706" y="197103"/>
            <a:ext cx="8617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Solution method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62AEDAB8-EA35-4E44-A816-A08D5BC85156}"/>
              </a:ext>
            </a:extLst>
          </p:cNvPr>
          <p:cNvSpPr/>
          <p:nvPr/>
        </p:nvSpPr>
        <p:spPr>
          <a:xfrm>
            <a:off x="782425" y="1264276"/>
            <a:ext cx="6627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Conversion in solving the equation system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11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:a16="http://schemas.microsoft.com/office/drawing/2014/main" id="{B4C2E6C0-1F8A-4AF7-AF83-B0D3CA47DE3C}"/>
              </a:ext>
            </a:extLst>
          </p:cNvPr>
          <p:cNvGrpSpPr/>
          <p:nvPr/>
        </p:nvGrpSpPr>
        <p:grpSpPr>
          <a:xfrm>
            <a:off x="2366787" y="2351410"/>
            <a:ext cx="1707419" cy="566443"/>
            <a:chOff x="1780248" y="2330506"/>
            <a:chExt cx="1707419" cy="566443"/>
          </a:xfrm>
        </p:grpSpPr>
        <p:sp>
          <p:nvSpPr>
            <p:cNvPr id="36" name="流程图: 过程 35">
              <a:extLst>
                <a:ext uri="{FF2B5EF4-FFF2-40B4-BE49-F238E27FC236}">
                  <a16:creationId xmlns:a16="http://schemas.microsoft.com/office/drawing/2014/main" id="{78F75162-94B5-4796-858A-D96269979489}"/>
                </a:ext>
              </a:extLst>
            </p:cNvPr>
            <p:cNvSpPr/>
            <p:nvPr/>
          </p:nvSpPr>
          <p:spPr>
            <a:xfrm>
              <a:off x="1780248" y="2330506"/>
              <a:ext cx="1707419" cy="566443"/>
            </a:xfrm>
            <a:prstGeom prst="flowChart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DA628E16-ACB8-4E30-BF3E-B145F9CF7A68}"/>
                </a:ext>
              </a:extLst>
            </p:cNvPr>
            <p:cNvSpPr txBox="1"/>
            <p:nvPr/>
          </p:nvSpPr>
          <p:spPr>
            <a:xfrm>
              <a:off x="1780248" y="2425224"/>
              <a:ext cx="17074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Algebraic model</a:t>
              </a: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168CA2EE-7B02-470C-AA02-392E127F43B3}"/>
              </a:ext>
            </a:extLst>
          </p:cNvPr>
          <p:cNvGrpSpPr/>
          <p:nvPr/>
        </p:nvGrpSpPr>
        <p:grpSpPr>
          <a:xfrm>
            <a:off x="2199686" y="3477296"/>
            <a:ext cx="2020176" cy="653571"/>
            <a:chOff x="1758805" y="3262177"/>
            <a:chExt cx="2020176" cy="646331"/>
          </a:xfrm>
        </p:grpSpPr>
        <p:sp>
          <p:nvSpPr>
            <p:cNvPr id="39" name="流程图: 过程 38">
              <a:extLst>
                <a:ext uri="{FF2B5EF4-FFF2-40B4-BE49-F238E27FC236}">
                  <a16:creationId xmlns:a16="http://schemas.microsoft.com/office/drawing/2014/main" id="{6B7370AE-C280-4DFF-A6B8-D86F5F6A3D96}"/>
                </a:ext>
              </a:extLst>
            </p:cNvPr>
            <p:cNvSpPr/>
            <p:nvPr/>
          </p:nvSpPr>
          <p:spPr>
            <a:xfrm>
              <a:off x="1780248" y="3281564"/>
              <a:ext cx="1998733" cy="585739"/>
            </a:xfrm>
            <a:prstGeom prst="flowChart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01829072-D42F-4136-AA7D-310AF16431F8}"/>
                </a:ext>
              </a:extLst>
            </p:cNvPr>
            <p:cNvSpPr txBox="1"/>
            <p:nvPr/>
          </p:nvSpPr>
          <p:spPr>
            <a:xfrm>
              <a:off x="1758805" y="3262177"/>
              <a:ext cx="19987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Pseudo-Transient Model</a:t>
              </a: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321980AC-EEEF-4917-918C-A5C15D4514DB}"/>
              </a:ext>
            </a:extLst>
          </p:cNvPr>
          <p:cNvGrpSpPr/>
          <p:nvPr/>
        </p:nvGrpSpPr>
        <p:grpSpPr>
          <a:xfrm>
            <a:off x="706706" y="4682866"/>
            <a:ext cx="1158240" cy="647363"/>
            <a:chOff x="1780248" y="3281564"/>
            <a:chExt cx="1998733" cy="647363"/>
          </a:xfrm>
        </p:grpSpPr>
        <p:sp>
          <p:nvSpPr>
            <p:cNvPr id="54" name="流程图: 过程 53">
              <a:extLst>
                <a:ext uri="{FF2B5EF4-FFF2-40B4-BE49-F238E27FC236}">
                  <a16:creationId xmlns:a16="http://schemas.microsoft.com/office/drawing/2014/main" id="{CD0A07FF-668A-48E0-92B2-B28A116F0FB2}"/>
                </a:ext>
              </a:extLst>
            </p:cNvPr>
            <p:cNvSpPr/>
            <p:nvPr/>
          </p:nvSpPr>
          <p:spPr>
            <a:xfrm>
              <a:off x="1780248" y="3281564"/>
              <a:ext cx="1998733" cy="647363"/>
            </a:xfrm>
            <a:prstGeom prst="flowChart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DF673DB8-34B4-4C9B-99C6-D61830E0F4A2}"/>
                </a:ext>
              </a:extLst>
            </p:cNvPr>
            <p:cNvSpPr txBox="1"/>
            <p:nvPr/>
          </p:nvSpPr>
          <p:spPr>
            <a:xfrm>
              <a:off x="1780248" y="3411036"/>
              <a:ext cx="19987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NLP solver</a:t>
              </a: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19EDFC7E-CAFD-4CFB-8EBB-8A67374EF61E}"/>
              </a:ext>
            </a:extLst>
          </p:cNvPr>
          <p:cNvGrpSpPr/>
          <p:nvPr/>
        </p:nvGrpSpPr>
        <p:grpSpPr>
          <a:xfrm>
            <a:off x="4506156" y="4535338"/>
            <a:ext cx="1275469" cy="923331"/>
            <a:chOff x="1780248" y="3281564"/>
            <a:chExt cx="1998733" cy="565699"/>
          </a:xfrm>
        </p:grpSpPr>
        <p:sp>
          <p:nvSpPr>
            <p:cNvPr id="57" name="流程图: 过程 56">
              <a:extLst>
                <a:ext uri="{FF2B5EF4-FFF2-40B4-BE49-F238E27FC236}">
                  <a16:creationId xmlns:a16="http://schemas.microsoft.com/office/drawing/2014/main" id="{EFD1B4B6-4C23-4B8C-AA08-B42436A68A42}"/>
                </a:ext>
              </a:extLst>
            </p:cNvPr>
            <p:cNvSpPr/>
            <p:nvPr/>
          </p:nvSpPr>
          <p:spPr>
            <a:xfrm>
              <a:off x="1780248" y="3281565"/>
              <a:ext cx="1998733" cy="565698"/>
            </a:xfrm>
            <a:prstGeom prst="flowChart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6E1AF989-3B0D-44AC-A676-3042E735C326}"/>
                </a:ext>
              </a:extLst>
            </p:cNvPr>
            <p:cNvSpPr txBox="1"/>
            <p:nvPr/>
          </p:nvSpPr>
          <p:spPr>
            <a:xfrm>
              <a:off x="1780248" y="3281564"/>
              <a:ext cx="1998733" cy="452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Objective/</a:t>
              </a:r>
            </a:p>
            <a:p>
              <a:pPr algn="ctr"/>
              <a:r>
                <a:rPr lang="en-US" sz="1400" dirty="0"/>
                <a:t>Cons</a:t>
              </a:r>
              <a:r>
                <a:rPr lang="en-US" altLang="zh-CN" sz="1400" dirty="0"/>
                <a:t>t</a:t>
              </a:r>
              <a:r>
                <a:rPr lang="en-US" sz="1400" dirty="0"/>
                <a:t>raints/</a:t>
              </a:r>
            </a:p>
            <a:p>
              <a:pPr algn="ctr"/>
              <a:r>
                <a:rPr lang="en-US" sz="1400" dirty="0"/>
                <a:t>Gradients</a:t>
              </a:r>
            </a:p>
          </p:txBody>
        </p:sp>
      </p:grpSp>
      <p:cxnSp>
        <p:nvCxnSpPr>
          <p:cNvPr id="59" name="直接箭头连接符 58">
            <a:extLst>
              <a:ext uri="{FF2B5EF4-FFF2-40B4-BE49-F238E27FC236}">
                <a16:creationId xmlns:a16="http://schemas.microsoft.com/office/drawing/2014/main" id="{F2CE75D0-6651-4732-AC51-227CEA36BE3A}"/>
              </a:ext>
            </a:extLst>
          </p:cNvPr>
          <p:cNvCxnSpPr/>
          <p:nvPr/>
        </p:nvCxnSpPr>
        <p:spPr>
          <a:xfrm>
            <a:off x="1455487" y="2646043"/>
            <a:ext cx="9000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文本框 59">
            <a:extLst>
              <a:ext uri="{FF2B5EF4-FFF2-40B4-BE49-F238E27FC236}">
                <a16:creationId xmlns:a16="http://schemas.microsoft.com/office/drawing/2014/main" id="{63E49C6E-7C98-4744-A2F8-A0415115133D}"/>
              </a:ext>
            </a:extLst>
          </p:cNvPr>
          <p:cNvSpPr txBox="1"/>
          <p:nvPr/>
        </p:nvSpPr>
        <p:spPr>
          <a:xfrm>
            <a:off x="1670871" y="2256837"/>
            <a:ext cx="550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9D65B480-5CD4-4149-A8FC-EFFC005A3158}"/>
              </a:ext>
            </a:extLst>
          </p:cNvPr>
          <p:cNvSpPr txBox="1"/>
          <p:nvPr/>
        </p:nvSpPr>
        <p:spPr>
          <a:xfrm>
            <a:off x="4316967" y="2271182"/>
            <a:ext cx="550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62" name="直接箭头连接符 61">
            <a:extLst>
              <a:ext uri="{FF2B5EF4-FFF2-40B4-BE49-F238E27FC236}">
                <a16:creationId xmlns:a16="http://schemas.microsoft.com/office/drawing/2014/main" id="{7B552251-AF58-4ACB-9847-B8EA50341DCB}"/>
              </a:ext>
            </a:extLst>
          </p:cNvPr>
          <p:cNvCxnSpPr/>
          <p:nvPr/>
        </p:nvCxnSpPr>
        <p:spPr>
          <a:xfrm>
            <a:off x="4063820" y="2626169"/>
            <a:ext cx="1008000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>
            <a:extLst>
              <a:ext uri="{FF2B5EF4-FFF2-40B4-BE49-F238E27FC236}">
                <a16:creationId xmlns:a16="http://schemas.microsoft.com/office/drawing/2014/main" id="{B75A5D9F-C2E0-44EF-9E3F-500DEDDDFF7C}"/>
              </a:ext>
            </a:extLst>
          </p:cNvPr>
          <p:cNvCxnSpPr/>
          <p:nvPr/>
        </p:nvCxnSpPr>
        <p:spPr>
          <a:xfrm>
            <a:off x="5071820" y="2634631"/>
            <a:ext cx="0" cy="18959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箭头连接符 63">
            <a:extLst>
              <a:ext uri="{FF2B5EF4-FFF2-40B4-BE49-F238E27FC236}">
                <a16:creationId xmlns:a16="http://schemas.microsoft.com/office/drawing/2014/main" id="{2AAD2BE9-23E9-4777-924E-6577B8DFBCD4}"/>
              </a:ext>
            </a:extLst>
          </p:cNvPr>
          <p:cNvCxnSpPr/>
          <p:nvPr/>
        </p:nvCxnSpPr>
        <p:spPr>
          <a:xfrm>
            <a:off x="5071820" y="5458667"/>
            <a:ext cx="0" cy="39600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箭头连接符 64">
            <a:extLst>
              <a:ext uri="{FF2B5EF4-FFF2-40B4-BE49-F238E27FC236}">
                <a16:creationId xmlns:a16="http://schemas.microsoft.com/office/drawing/2014/main" id="{7649B786-7CD7-4E11-955C-CECBBE5796EA}"/>
              </a:ext>
            </a:extLst>
          </p:cNvPr>
          <p:cNvCxnSpPr/>
          <p:nvPr/>
        </p:nvCxnSpPr>
        <p:spPr>
          <a:xfrm flipH="1">
            <a:off x="1440584" y="5869047"/>
            <a:ext cx="3636000" cy="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箭头连接符 65">
            <a:extLst>
              <a:ext uri="{FF2B5EF4-FFF2-40B4-BE49-F238E27FC236}">
                <a16:creationId xmlns:a16="http://schemas.microsoft.com/office/drawing/2014/main" id="{99DE88B5-E68B-48C2-8586-3C8BA5270C74}"/>
              </a:ext>
            </a:extLst>
          </p:cNvPr>
          <p:cNvCxnSpPr/>
          <p:nvPr/>
        </p:nvCxnSpPr>
        <p:spPr>
          <a:xfrm flipV="1">
            <a:off x="1440584" y="5323759"/>
            <a:ext cx="0" cy="5400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>
            <a:extLst>
              <a:ext uri="{FF2B5EF4-FFF2-40B4-BE49-F238E27FC236}">
                <a16:creationId xmlns:a16="http://schemas.microsoft.com/office/drawing/2014/main" id="{966F61DA-B0E2-4544-A342-47D346F6A819}"/>
              </a:ext>
            </a:extLst>
          </p:cNvPr>
          <p:cNvCxnSpPr/>
          <p:nvPr/>
        </p:nvCxnSpPr>
        <p:spPr>
          <a:xfrm flipV="1">
            <a:off x="1455824" y="2647151"/>
            <a:ext cx="0" cy="20520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DE53432B-7307-4912-BD0A-96147D72222B}"/>
              </a:ext>
            </a:extLst>
          </p:cNvPr>
          <p:cNvGrpSpPr/>
          <p:nvPr/>
        </p:nvGrpSpPr>
        <p:grpSpPr>
          <a:xfrm>
            <a:off x="2307281" y="4691445"/>
            <a:ext cx="1780762" cy="592300"/>
            <a:chOff x="1780249" y="3281564"/>
            <a:chExt cx="1780762" cy="585739"/>
          </a:xfrm>
        </p:grpSpPr>
        <p:sp>
          <p:nvSpPr>
            <p:cNvPr id="69" name="流程图: 过程 68">
              <a:extLst>
                <a:ext uri="{FF2B5EF4-FFF2-40B4-BE49-F238E27FC236}">
                  <a16:creationId xmlns:a16="http://schemas.microsoft.com/office/drawing/2014/main" id="{21493BB9-F8FC-44E5-8786-3D5005D69914}"/>
                </a:ext>
              </a:extLst>
            </p:cNvPr>
            <p:cNvSpPr/>
            <p:nvPr/>
          </p:nvSpPr>
          <p:spPr>
            <a:xfrm>
              <a:off x="1780249" y="3281564"/>
              <a:ext cx="1756540" cy="585739"/>
            </a:xfrm>
            <a:prstGeom prst="flowChart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EC46060C-7C53-4562-9070-9F198D69F6EC}"/>
                </a:ext>
              </a:extLst>
            </p:cNvPr>
            <p:cNvSpPr txBox="1"/>
            <p:nvPr/>
          </p:nvSpPr>
          <p:spPr>
            <a:xfrm>
              <a:off x="1783028" y="3392898"/>
              <a:ext cx="1777983" cy="304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DAE simulation</a:t>
              </a:r>
            </a:p>
          </p:txBody>
        </p:sp>
      </p:grpSp>
      <p:cxnSp>
        <p:nvCxnSpPr>
          <p:cNvPr id="71" name="直接箭头连接符 70">
            <a:extLst>
              <a:ext uri="{FF2B5EF4-FFF2-40B4-BE49-F238E27FC236}">
                <a16:creationId xmlns:a16="http://schemas.microsoft.com/office/drawing/2014/main" id="{DACD2C7E-13B8-42D9-B8E4-406DFE06F1B2}"/>
              </a:ext>
            </a:extLst>
          </p:cNvPr>
          <p:cNvCxnSpPr/>
          <p:nvPr/>
        </p:nvCxnSpPr>
        <p:spPr>
          <a:xfrm>
            <a:off x="3182060" y="2917853"/>
            <a:ext cx="0" cy="57600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箭头连接符 71">
            <a:extLst>
              <a:ext uri="{FF2B5EF4-FFF2-40B4-BE49-F238E27FC236}">
                <a16:creationId xmlns:a16="http://schemas.microsoft.com/office/drawing/2014/main" id="{F6850B7F-1FFA-4F4B-BDBD-19F4058906FA}"/>
              </a:ext>
            </a:extLst>
          </p:cNvPr>
          <p:cNvCxnSpPr/>
          <p:nvPr/>
        </p:nvCxnSpPr>
        <p:spPr>
          <a:xfrm>
            <a:off x="3182060" y="4089200"/>
            <a:ext cx="0" cy="61200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箭头连接符 72">
            <a:extLst>
              <a:ext uri="{FF2B5EF4-FFF2-40B4-BE49-F238E27FC236}">
                <a16:creationId xmlns:a16="http://schemas.microsoft.com/office/drawing/2014/main" id="{C406E5C5-2CBE-4B3C-8614-E801C6E0F771}"/>
              </a:ext>
            </a:extLst>
          </p:cNvPr>
          <p:cNvCxnSpPr/>
          <p:nvPr/>
        </p:nvCxnSpPr>
        <p:spPr>
          <a:xfrm flipV="1">
            <a:off x="4067462" y="5000590"/>
            <a:ext cx="432000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文本框 73">
            <a:extLst>
              <a:ext uri="{FF2B5EF4-FFF2-40B4-BE49-F238E27FC236}">
                <a16:creationId xmlns:a16="http://schemas.microsoft.com/office/drawing/2014/main" id="{900C5066-D47C-4328-BF59-190B2DA6A91B}"/>
              </a:ext>
            </a:extLst>
          </p:cNvPr>
          <p:cNvSpPr txBox="1"/>
          <p:nvPr/>
        </p:nvSpPr>
        <p:spPr>
          <a:xfrm>
            <a:off x="4142992" y="4619360"/>
            <a:ext cx="550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75" name="直接箭头连接符 74">
            <a:extLst>
              <a:ext uri="{FF2B5EF4-FFF2-40B4-BE49-F238E27FC236}">
                <a16:creationId xmlns:a16="http://schemas.microsoft.com/office/drawing/2014/main" id="{2AC705E1-7B8F-4A55-950E-C402716E65DD}"/>
              </a:ext>
            </a:extLst>
          </p:cNvPr>
          <p:cNvCxnSpPr/>
          <p:nvPr/>
        </p:nvCxnSpPr>
        <p:spPr>
          <a:xfrm flipH="1">
            <a:off x="1350726" y="5905473"/>
            <a:ext cx="3780000" cy="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箭头连接符 75">
            <a:extLst>
              <a:ext uri="{FF2B5EF4-FFF2-40B4-BE49-F238E27FC236}">
                <a16:creationId xmlns:a16="http://schemas.microsoft.com/office/drawing/2014/main" id="{30B5038E-3835-403A-B2E3-DD032D19539C}"/>
              </a:ext>
            </a:extLst>
          </p:cNvPr>
          <p:cNvCxnSpPr/>
          <p:nvPr/>
        </p:nvCxnSpPr>
        <p:spPr>
          <a:xfrm>
            <a:off x="5143890" y="5462191"/>
            <a:ext cx="0" cy="43200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箭头连接符 76">
            <a:extLst>
              <a:ext uri="{FF2B5EF4-FFF2-40B4-BE49-F238E27FC236}">
                <a16:creationId xmlns:a16="http://schemas.microsoft.com/office/drawing/2014/main" id="{EB69849E-740C-431E-BD52-C6F8C3E339BF}"/>
              </a:ext>
            </a:extLst>
          </p:cNvPr>
          <p:cNvCxnSpPr/>
          <p:nvPr/>
        </p:nvCxnSpPr>
        <p:spPr>
          <a:xfrm rot="16200000" flipV="1">
            <a:off x="1059242" y="5608484"/>
            <a:ext cx="576000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箭头连接符 77">
            <a:extLst>
              <a:ext uri="{FF2B5EF4-FFF2-40B4-BE49-F238E27FC236}">
                <a16:creationId xmlns:a16="http://schemas.microsoft.com/office/drawing/2014/main" id="{2053710A-57B2-41F3-8392-EF1FCADCAFF6}"/>
              </a:ext>
            </a:extLst>
          </p:cNvPr>
          <p:cNvCxnSpPr/>
          <p:nvPr/>
        </p:nvCxnSpPr>
        <p:spPr>
          <a:xfrm flipV="1">
            <a:off x="1875281" y="5000590"/>
            <a:ext cx="432000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文本框 78">
            <a:extLst>
              <a:ext uri="{FF2B5EF4-FFF2-40B4-BE49-F238E27FC236}">
                <a16:creationId xmlns:a16="http://schemas.microsoft.com/office/drawing/2014/main" id="{4591DBD0-E616-4CB7-90FD-9B9DB1E59F96}"/>
              </a:ext>
            </a:extLst>
          </p:cNvPr>
          <p:cNvSpPr txBox="1"/>
          <p:nvPr/>
        </p:nvSpPr>
        <p:spPr>
          <a:xfrm>
            <a:off x="1969418" y="4634846"/>
            <a:ext cx="550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80" name="任意多边形 54">
            <a:extLst>
              <a:ext uri="{FF2B5EF4-FFF2-40B4-BE49-F238E27FC236}">
                <a16:creationId xmlns:a16="http://schemas.microsoft.com/office/drawing/2014/main" id="{2468C860-DC5C-430C-BF63-0325A05214F8}"/>
              </a:ext>
            </a:extLst>
          </p:cNvPr>
          <p:cNvSpPr/>
          <p:nvPr/>
        </p:nvSpPr>
        <p:spPr>
          <a:xfrm>
            <a:off x="6865289" y="2197542"/>
            <a:ext cx="2304154" cy="3459125"/>
          </a:xfrm>
          <a:custGeom>
            <a:avLst/>
            <a:gdLst>
              <a:gd name="connsiteX0" fmla="*/ 1174154 w 2293335"/>
              <a:gd name="connsiteY0" fmla="*/ 114300 h 3604260"/>
              <a:gd name="connsiteX1" fmla="*/ 1151294 w 2293335"/>
              <a:gd name="connsiteY1" fmla="*/ 76200 h 3604260"/>
              <a:gd name="connsiteX2" fmla="*/ 1128434 w 2293335"/>
              <a:gd name="connsiteY2" fmla="*/ 68580 h 3604260"/>
              <a:gd name="connsiteX3" fmla="*/ 1090334 w 2293335"/>
              <a:gd name="connsiteY3" fmla="*/ 53340 h 3604260"/>
              <a:gd name="connsiteX4" fmla="*/ 1067474 w 2293335"/>
              <a:gd name="connsiteY4" fmla="*/ 38100 h 3604260"/>
              <a:gd name="connsiteX5" fmla="*/ 1029374 w 2293335"/>
              <a:gd name="connsiteY5" fmla="*/ 30480 h 3604260"/>
              <a:gd name="connsiteX6" fmla="*/ 998894 w 2293335"/>
              <a:gd name="connsiteY6" fmla="*/ 22860 h 3604260"/>
              <a:gd name="connsiteX7" fmla="*/ 884594 w 2293335"/>
              <a:gd name="connsiteY7" fmla="*/ 7620 h 3604260"/>
              <a:gd name="connsiteX8" fmla="*/ 854114 w 2293335"/>
              <a:gd name="connsiteY8" fmla="*/ 0 h 3604260"/>
              <a:gd name="connsiteX9" fmla="*/ 587414 w 2293335"/>
              <a:gd name="connsiteY9" fmla="*/ 15240 h 3604260"/>
              <a:gd name="connsiteX10" fmla="*/ 549314 w 2293335"/>
              <a:gd name="connsiteY10" fmla="*/ 30480 h 3604260"/>
              <a:gd name="connsiteX11" fmla="*/ 526454 w 2293335"/>
              <a:gd name="connsiteY11" fmla="*/ 38100 h 3604260"/>
              <a:gd name="connsiteX12" fmla="*/ 495974 w 2293335"/>
              <a:gd name="connsiteY12" fmla="*/ 45720 h 3604260"/>
              <a:gd name="connsiteX13" fmla="*/ 435014 w 2293335"/>
              <a:gd name="connsiteY13" fmla="*/ 68580 h 3604260"/>
              <a:gd name="connsiteX14" fmla="*/ 366434 w 2293335"/>
              <a:gd name="connsiteY14" fmla="*/ 83820 h 3604260"/>
              <a:gd name="connsiteX15" fmla="*/ 335954 w 2293335"/>
              <a:gd name="connsiteY15" fmla="*/ 106680 h 3604260"/>
              <a:gd name="connsiteX16" fmla="*/ 290234 w 2293335"/>
              <a:gd name="connsiteY16" fmla="*/ 152400 h 3604260"/>
              <a:gd name="connsiteX17" fmla="*/ 198794 w 2293335"/>
              <a:gd name="connsiteY17" fmla="*/ 228600 h 3604260"/>
              <a:gd name="connsiteX18" fmla="*/ 153074 w 2293335"/>
              <a:gd name="connsiteY18" fmla="*/ 304800 h 3604260"/>
              <a:gd name="connsiteX19" fmla="*/ 107354 w 2293335"/>
              <a:gd name="connsiteY19" fmla="*/ 373380 h 3604260"/>
              <a:gd name="connsiteX20" fmla="*/ 92114 w 2293335"/>
              <a:gd name="connsiteY20" fmla="*/ 403860 h 3604260"/>
              <a:gd name="connsiteX21" fmla="*/ 84494 w 2293335"/>
              <a:gd name="connsiteY21" fmla="*/ 434340 h 3604260"/>
              <a:gd name="connsiteX22" fmla="*/ 69254 w 2293335"/>
              <a:gd name="connsiteY22" fmla="*/ 480060 h 3604260"/>
              <a:gd name="connsiteX23" fmla="*/ 61634 w 2293335"/>
              <a:gd name="connsiteY23" fmla="*/ 518160 h 3604260"/>
              <a:gd name="connsiteX24" fmla="*/ 38774 w 2293335"/>
              <a:gd name="connsiteY24" fmla="*/ 586740 h 3604260"/>
              <a:gd name="connsiteX25" fmla="*/ 31154 w 2293335"/>
              <a:gd name="connsiteY25" fmla="*/ 609600 h 3604260"/>
              <a:gd name="connsiteX26" fmla="*/ 8294 w 2293335"/>
              <a:gd name="connsiteY26" fmla="*/ 685800 h 3604260"/>
              <a:gd name="connsiteX27" fmla="*/ 15914 w 2293335"/>
              <a:gd name="connsiteY27" fmla="*/ 883920 h 3604260"/>
              <a:gd name="connsiteX28" fmla="*/ 23534 w 2293335"/>
              <a:gd name="connsiteY28" fmla="*/ 1508760 h 3604260"/>
              <a:gd name="connsiteX29" fmla="*/ 46394 w 2293335"/>
              <a:gd name="connsiteY29" fmla="*/ 1615440 h 3604260"/>
              <a:gd name="connsiteX30" fmla="*/ 54014 w 2293335"/>
              <a:gd name="connsiteY30" fmla="*/ 1676400 h 3604260"/>
              <a:gd name="connsiteX31" fmla="*/ 69254 w 2293335"/>
              <a:gd name="connsiteY31" fmla="*/ 1836420 h 3604260"/>
              <a:gd name="connsiteX32" fmla="*/ 99734 w 2293335"/>
              <a:gd name="connsiteY32" fmla="*/ 1905000 h 3604260"/>
              <a:gd name="connsiteX33" fmla="*/ 130214 w 2293335"/>
              <a:gd name="connsiteY33" fmla="*/ 2026920 h 3604260"/>
              <a:gd name="connsiteX34" fmla="*/ 137834 w 2293335"/>
              <a:gd name="connsiteY34" fmla="*/ 2057400 h 3604260"/>
              <a:gd name="connsiteX35" fmla="*/ 175934 w 2293335"/>
              <a:gd name="connsiteY35" fmla="*/ 2125980 h 3604260"/>
              <a:gd name="connsiteX36" fmla="*/ 198794 w 2293335"/>
              <a:gd name="connsiteY36" fmla="*/ 2171700 h 3604260"/>
              <a:gd name="connsiteX37" fmla="*/ 214034 w 2293335"/>
              <a:gd name="connsiteY37" fmla="*/ 2270760 h 3604260"/>
              <a:gd name="connsiteX38" fmla="*/ 236894 w 2293335"/>
              <a:gd name="connsiteY38" fmla="*/ 2354580 h 3604260"/>
              <a:gd name="connsiteX39" fmla="*/ 267374 w 2293335"/>
              <a:gd name="connsiteY39" fmla="*/ 2430780 h 3604260"/>
              <a:gd name="connsiteX40" fmla="*/ 274994 w 2293335"/>
              <a:gd name="connsiteY40" fmla="*/ 2453640 h 3604260"/>
              <a:gd name="connsiteX41" fmla="*/ 290234 w 2293335"/>
              <a:gd name="connsiteY41" fmla="*/ 2529840 h 3604260"/>
              <a:gd name="connsiteX42" fmla="*/ 313094 w 2293335"/>
              <a:gd name="connsiteY42" fmla="*/ 2583180 h 3604260"/>
              <a:gd name="connsiteX43" fmla="*/ 328334 w 2293335"/>
              <a:gd name="connsiteY43" fmla="*/ 2628900 h 3604260"/>
              <a:gd name="connsiteX44" fmla="*/ 335954 w 2293335"/>
              <a:gd name="connsiteY44" fmla="*/ 2667000 h 3604260"/>
              <a:gd name="connsiteX45" fmla="*/ 351194 w 2293335"/>
              <a:gd name="connsiteY45" fmla="*/ 2697480 h 3604260"/>
              <a:gd name="connsiteX46" fmla="*/ 381674 w 2293335"/>
              <a:gd name="connsiteY46" fmla="*/ 2773680 h 3604260"/>
              <a:gd name="connsiteX47" fmla="*/ 404534 w 2293335"/>
              <a:gd name="connsiteY47" fmla="*/ 2842260 h 3604260"/>
              <a:gd name="connsiteX48" fmla="*/ 435014 w 2293335"/>
              <a:gd name="connsiteY48" fmla="*/ 2895600 h 3604260"/>
              <a:gd name="connsiteX49" fmla="*/ 450254 w 2293335"/>
              <a:gd name="connsiteY49" fmla="*/ 2933700 h 3604260"/>
              <a:gd name="connsiteX50" fmla="*/ 480734 w 2293335"/>
              <a:gd name="connsiteY50" fmla="*/ 2979420 h 3604260"/>
              <a:gd name="connsiteX51" fmla="*/ 526454 w 2293335"/>
              <a:gd name="connsiteY51" fmla="*/ 3078480 h 3604260"/>
              <a:gd name="connsiteX52" fmla="*/ 556934 w 2293335"/>
              <a:gd name="connsiteY52" fmla="*/ 3124200 h 3604260"/>
              <a:gd name="connsiteX53" fmla="*/ 579794 w 2293335"/>
              <a:gd name="connsiteY53" fmla="*/ 3147060 h 3604260"/>
              <a:gd name="connsiteX54" fmla="*/ 633134 w 2293335"/>
              <a:gd name="connsiteY54" fmla="*/ 3223260 h 3604260"/>
              <a:gd name="connsiteX55" fmla="*/ 724574 w 2293335"/>
              <a:gd name="connsiteY55" fmla="*/ 3284220 h 3604260"/>
              <a:gd name="connsiteX56" fmla="*/ 777914 w 2293335"/>
              <a:gd name="connsiteY56" fmla="*/ 3322320 h 3604260"/>
              <a:gd name="connsiteX57" fmla="*/ 808394 w 2293335"/>
              <a:gd name="connsiteY57" fmla="*/ 3352800 h 3604260"/>
              <a:gd name="connsiteX58" fmla="*/ 831254 w 2293335"/>
              <a:gd name="connsiteY58" fmla="*/ 3360420 h 3604260"/>
              <a:gd name="connsiteX59" fmla="*/ 876974 w 2293335"/>
              <a:gd name="connsiteY59" fmla="*/ 3390900 h 3604260"/>
              <a:gd name="connsiteX60" fmla="*/ 899834 w 2293335"/>
              <a:gd name="connsiteY60" fmla="*/ 3398520 h 3604260"/>
              <a:gd name="connsiteX61" fmla="*/ 922694 w 2293335"/>
              <a:gd name="connsiteY61" fmla="*/ 3413760 h 3604260"/>
              <a:gd name="connsiteX62" fmla="*/ 968414 w 2293335"/>
              <a:gd name="connsiteY62" fmla="*/ 3429000 h 3604260"/>
              <a:gd name="connsiteX63" fmla="*/ 991274 w 2293335"/>
              <a:gd name="connsiteY63" fmla="*/ 3444240 h 3604260"/>
              <a:gd name="connsiteX64" fmla="*/ 1075094 w 2293335"/>
              <a:gd name="connsiteY64" fmla="*/ 3467100 h 3604260"/>
              <a:gd name="connsiteX65" fmla="*/ 1151294 w 2293335"/>
              <a:gd name="connsiteY65" fmla="*/ 3505200 h 3604260"/>
              <a:gd name="connsiteX66" fmla="*/ 1197014 w 2293335"/>
              <a:gd name="connsiteY66" fmla="*/ 3528060 h 3604260"/>
              <a:gd name="connsiteX67" fmla="*/ 1235114 w 2293335"/>
              <a:gd name="connsiteY67" fmla="*/ 3543300 h 3604260"/>
              <a:gd name="connsiteX68" fmla="*/ 1341794 w 2293335"/>
              <a:gd name="connsiteY68" fmla="*/ 3596640 h 3604260"/>
              <a:gd name="connsiteX69" fmla="*/ 1395134 w 2293335"/>
              <a:gd name="connsiteY69" fmla="*/ 3604260 h 3604260"/>
              <a:gd name="connsiteX70" fmla="*/ 1555154 w 2293335"/>
              <a:gd name="connsiteY70" fmla="*/ 3589020 h 3604260"/>
              <a:gd name="connsiteX71" fmla="*/ 1593254 w 2293335"/>
              <a:gd name="connsiteY71" fmla="*/ 3581400 h 3604260"/>
              <a:gd name="connsiteX72" fmla="*/ 1616114 w 2293335"/>
              <a:gd name="connsiteY72" fmla="*/ 3573780 h 3604260"/>
              <a:gd name="connsiteX73" fmla="*/ 1654214 w 2293335"/>
              <a:gd name="connsiteY73" fmla="*/ 3558540 h 3604260"/>
              <a:gd name="connsiteX74" fmla="*/ 1707554 w 2293335"/>
              <a:gd name="connsiteY74" fmla="*/ 3550920 h 3604260"/>
              <a:gd name="connsiteX75" fmla="*/ 1730414 w 2293335"/>
              <a:gd name="connsiteY75" fmla="*/ 3535680 h 3604260"/>
              <a:gd name="connsiteX76" fmla="*/ 1760894 w 2293335"/>
              <a:gd name="connsiteY76" fmla="*/ 3528060 h 3604260"/>
              <a:gd name="connsiteX77" fmla="*/ 1814234 w 2293335"/>
              <a:gd name="connsiteY77" fmla="*/ 3497580 h 3604260"/>
              <a:gd name="connsiteX78" fmla="*/ 1859954 w 2293335"/>
              <a:gd name="connsiteY78" fmla="*/ 3459480 h 3604260"/>
              <a:gd name="connsiteX79" fmla="*/ 1898054 w 2293335"/>
              <a:gd name="connsiteY79" fmla="*/ 3444240 h 3604260"/>
              <a:gd name="connsiteX80" fmla="*/ 1920914 w 2293335"/>
              <a:gd name="connsiteY80" fmla="*/ 3429000 h 3604260"/>
              <a:gd name="connsiteX81" fmla="*/ 1951394 w 2293335"/>
              <a:gd name="connsiteY81" fmla="*/ 3421380 h 3604260"/>
              <a:gd name="connsiteX82" fmla="*/ 1989494 w 2293335"/>
              <a:gd name="connsiteY82" fmla="*/ 3406140 h 3604260"/>
              <a:gd name="connsiteX83" fmla="*/ 2012354 w 2293335"/>
              <a:gd name="connsiteY83" fmla="*/ 3375660 h 3604260"/>
              <a:gd name="connsiteX84" fmla="*/ 2111414 w 2293335"/>
              <a:gd name="connsiteY84" fmla="*/ 3261360 h 3604260"/>
              <a:gd name="connsiteX85" fmla="*/ 2172374 w 2293335"/>
              <a:gd name="connsiteY85" fmla="*/ 3162300 h 3604260"/>
              <a:gd name="connsiteX86" fmla="*/ 2202854 w 2293335"/>
              <a:gd name="connsiteY86" fmla="*/ 3101340 h 3604260"/>
              <a:gd name="connsiteX87" fmla="*/ 2225714 w 2293335"/>
              <a:gd name="connsiteY87" fmla="*/ 3070860 h 3604260"/>
              <a:gd name="connsiteX88" fmla="*/ 2248574 w 2293335"/>
              <a:gd name="connsiteY88" fmla="*/ 2956560 h 3604260"/>
              <a:gd name="connsiteX89" fmla="*/ 2256194 w 2293335"/>
              <a:gd name="connsiteY89" fmla="*/ 2918460 h 3604260"/>
              <a:gd name="connsiteX90" fmla="*/ 2263814 w 2293335"/>
              <a:gd name="connsiteY90" fmla="*/ 2857500 h 3604260"/>
              <a:gd name="connsiteX91" fmla="*/ 2279054 w 2293335"/>
              <a:gd name="connsiteY91" fmla="*/ 2811780 h 3604260"/>
              <a:gd name="connsiteX92" fmla="*/ 2279054 w 2293335"/>
              <a:gd name="connsiteY92" fmla="*/ 2453640 h 3604260"/>
              <a:gd name="connsiteX93" fmla="*/ 2225714 w 2293335"/>
              <a:gd name="connsiteY93" fmla="*/ 2240280 h 3604260"/>
              <a:gd name="connsiteX94" fmla="*/ 2210474 w 2293335"/>
              <a:gd name="connsiteY94" fmla="*/ 2141220 h 3604260"/>
              <a:gd name="connsiteX95" fmla="*/ 2195234 w 2293335"/>
              <a:gd name="connsiteY95" fmla="*/ 2103120 h 3604260"/>
              <a:gd name="connsiteX96" fmla="*/ 2172374 w 2293335"/>
              <a:gd name="connsiteY96" fmla="*/ 2042160 h 3604260"/>
              <a:gd name="connsiteX97" fmla="*/ 2164754 w 2293335"/>
              <a:gd name="connsiteY97" fmla="*/ 2011680 h 3604260"/>
              <a:gd name="connsiteX98" fmla="*/ 2149514 w 2293335"/>
              <a:gd name="connsiteY98" fmla="*/ 1981200 h 3604260"/>
              <a:gd name="connsiteX99" fmla="*/ 2141894 w 2293335"/>
              <a:gd name="connsiteY99" fmla="*/ 1958340 h 3604260"/>
              <a:gd name="connsiteX100" fmla="*/ 2126654 w 2293335"/>
              <a:gd name="connsiteY100" fmla="*/ 1927860 h 3604260"/>
              <a:gd name="connsiteX101" fmla="*/ 2111414 w 2293335"/>
              <a:gd name="connsiteY101" fmla="*/ 1866900 h 3604260"/>
              <a:gd name="connsiteX102" fmla="*/ 2103794 w 2293335"/>
              <a:gd name="connsiteY102" fmla="*/ 1836420 h 3604260"/>
              <a:gd name="connsiteX103" fmla="*/ 2058074 w 2293335"/>
              <a:gd name="connsiteY103" fmla="*/ 1760220 h 3604260"/>
              <a:gd name="connsiteX104" fmla="*/ 2050454 w 2293335"/>
              <a:gd name="connsiteY104" fmla="*/ 1729740 h 3604260"/>
              <a:gd name="connsiteX105" fmla="*/ 1997114 w 2293335"/>
              <a:gd name="connsiteY105" fmla="*/ 1645920 h 3604260"/>
              <a:gd name="connsiteX106" fmla="*/ 1981874 w 2293335"/>
              <a:gd name="connsiteY106" fmla="*/ 1600200 h 3604260"/>
              <a:gd name="connsiteX107" fmla="*/ 1928534 w 2293335"/>
              <a:gd name="connsiteY107" fmla="*/ 1524000 h 3604260"/>
              <a:gd name="connsiteX108" fmla="*/ 1905674 w 2293335"/>
              <a:gd name="connsiteY108" fmla="*/ 1470660 h 3604260"/>
              <a:gd name="connsiteX109" fmla="*/ 1829474 w 2293335"/>
              <a:gd name="connsiteY109" fmla="*/ 1363980 h 3604260"/>
              <a:gd name="connsiteX110" fmla="*/ 1783754 w 2293335"/>
              <a:gd name="connsiteY110" fmla="*/ 1303020 h 3604260"/>
              <a:gd name="connsiteX111" fmla="*/ 1760894 w 2293335"/>
              <a:gd name="connsiteY111" fmla="*/ 1280160 h 3604260"/>
              <a:gd name="connsiteX112" fmla="*/ 1707554 w 2293335"/>
              <a:gd name="connsiteY112" fmla="*/ 1196340 h 3604260"/>
              <a:gd name="connsiteX113" fmla="*/ 1699934 w 2293335"/>
              <a:gd name="connsiteY113" fmla="*/ 1173480 h 3604260"/>
              <a:gd name="connsiteX114" fmla="*/ 1684694 w 2293335"/>
              <a:gd name="connsiteY114" fmla="*/ 1150620 h 3604260"/>
              <a:gd name="connsiteX115" fmla="*/ 1646594 w 2293335"/>
              <a:gd name="connsiteY115" fmla="*/ 1082040 h 3604260"/>
              <a:gd name="connsiteX116" fmla="*/ 1631354 w 2293335"/>
              <a:gd name="connsiteY116" fmla="*/ 1059180 h 3604260"/>
              <a:gd name="connsiteX117" fmla="*/ 1623734 w 2293335"/>
              <a:gd name="connsiteY117" fmla="*/ 1036320 h 3604260"/>
              <a:gd name="connsiteX118" fmla="*/ 1608494 w 2293335"/>
              <a:gd name="connsiteY118" fmla="*/ 1005840 h 3604260"/>
              <a:gd name="connsiteX119" fmla="*/ 1585634 w 2293335"/>
              <a:gd name="connsiteY119" fmla="*/ 922020 h 3604260"/>
              <a:gd name="connsiteX120" fmla="*/ 1570394 w 2293335"/>
              <a:gd name="connsiteY120" fmla="*/ 800100 h 3604260"/>
              <a:gd name="connsiteX121" fmla="*/ 1547534 w 2293335"/>
              <a:gd name="connsiteY121" fmla="*/ 762000 h 3604260"/>
              <a:gd name="connsiteX122" fmla="*/ 1539914 w 2293335"/>
              <a:gd name="connsiteY122" fmla="*/ 739140 h 3604260"/>
              <a:gd name="connsiteX123" fmla="*/ 1524674 w 2293335"/>
              <a:gd name="connsiteY123" fmla="*/ 708660 h 3604260"/>
              <a:gd name="connsiteX124" fmla="*/ 1517054 w 2293335"/>
              <a:gd name="connsiteY124" fmla="*/ 685800 h 3604260"/>
              <a:gd name="connsiteX125" fmla="*/ 1486574 w 2293335"/>
              <a:gd name="connsiteY125" fmla="*/ 640080 h 3604260"/>
              <a:gd name="connsiteX126" fmla="*/ 1463714 w 2293335"/>
              <a:gd name="connsiteY126" fmla="*/ 609600 h 3604260"/>
              <a:gd name="connsiteX127" fmla="*/ 1433234 w 2293335"/>
              <a:gd name="connsiteY127" fmla="*/ 548640 h 3604260"/>
              <a:gd name="connsiteX128" fmla="*/ 1410374 w 2293335"/>
              <a:gd name="connsiteY128" fmla="*/ 449580 h 3604260"/>
              <a:gd name="connsiteX129" fmla="*/ 1379894 w 2293335"/>
              <a:gd name="connsiteY129" fmla="*/ 373380 h 3604260"/>
              <a:gd name="connsiteX130" fmla="*/ 1364654 w 2293335"/>
              <a:gd name="connsiteY130" fmla="*/ 327660 h 3604260"/>
              <a:gd name="connsiteX131" fmla="*/ 1341794 w 2293335"/>
              <a:gd name="connsiteY131" fmla="*/ 304800 h 3604260"/>
              <a:gd name="connsiteX132" fmla="*/ 1311314 w 2293335"/>
              <a:gd name="connsiteY132" fmla="*/ 259080 h 3604260"/>
              <a:gd name="connsiteX133" fmla="*/ 1265594 w 2293335"/>
              <a:gd name="connsiteY133" fmla="*/ 213360 h 3604260"/>
              <a:gd name="connsiteX134" fmla="*/ 1242734 w 2293335"/>
              <a:gd name="connsiteY134" fmla="*/ 198120 h 3604260"/>
              <a:gd name="connsiteX135" fmla="*/ 1219874 w 2293335"/>
              <a:gd name="connsiteY135" fmla="*/ 175260 h 3604260"/>
              <a:gd name="connsiteX136" fmla="*/ 1174154 w 2293335"/>
              <a:gd name="connsiteY136" fmla="*/ 114300 h 3604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2293335" h="3604260">
                <a:moveTo>
                  <a:pt x="1174154" y="114300"/>
                </a:moveTo>
                <a:cubicBezTo>
                  <a:pt x="1162724" y="97790"/>
                  <a:pt x="1161767" y="86673"/>
                  <a:pt x="1151294" y="76200"/>
                </a:cubicBezTo>
                <a:cubicBezTo>
                  <a:pt x="1145614" y="70520"/>
                  <a:pt x="1135955" y="71400"/>
                  <a:pt x="1128434" y="68580"/>
                </a:cubicBezTo>
                <a:cubicBezTo>
                  <a:pt x="1115627" y="63777"/>
                  <a:pt x="1102568" y="59457"/>
                  <a:pt x="1090334" y="53340"/>
                </a:cubicBezTo>
                <a:cubicBezTo>
                  <a:pt x="1082143" y="49244"/>
                  <a:pt x="1076049" y="41316"/>
                  <a:pt x="1067474" y="38100"/>
                </a:cubicBezTo>
                <a:cubicBezTo>
                  <a:pt x="1055347" y="33552"/>
                  <a:pt x="1042017" y="33290"/>
                  <a:pt x="1029374" y="30480"/>
                </a:cubicBezTo>
                <a:cubicBezTo>
                  <a:pt x="1019151" y="28208"/>
                  <a:pt x="1009198" y="24733"/>
                  <a:pt x="998894" y="22860"/>
                </a:cubicBezTo>
                <a:cubicBezTo>
                  <a:pt x="924556" y="9344"/>
                  <a:pt x="964203" y="20888"/>
                  <a:pt x="884594" y="7620"/>
                </a:cubicBezTo>
                <a:cubicBezTo>
                  <a:pt x="874264" y="5898"/>
                  <a:pt x="864274" y="2540"/>
                  <a:pt x="854114" y="0"/>
                </a:cubicBezTo>
                <a:cubicBezTo>
                  <a:pt x="765214" y="5080"/>
                  <a:pt x="676017" y="6380"/>
                  <a:pt x="587414" y="15240"/>
                </a:cubicBezTo>
                <a:cubicBezTo>
                  <a:pt x="573804" y="16601"/>
                  <a:pt x="562121" y="25677"/>
                  <a:pt x="549314" y="30480"/>
                </a:cubicBezTo>
                <a:cubicBezTo>
                  <a:pt x="541793" y="33300"/>
                  <a:pt x="534177" y="35893"/>
                  <a:pt x="526454" y="38100"/>
                </a:cubicBezTo>
                <a:cubicBezTo>
                  <a:pt x="516384" y="40977"/>
                  <a:pt x="505909" y="42408"/>
                  <a:pt x="495974" y="45720"/>
                </a:cubicBezTo>
                <a:cubicBezTo>
                  <a:pt x="475386" y="52583"/>
                  <a:pt x="455881" y="62618"/>
                  <a:pt x="435014" y="68580"/>
                </a:cubicBezTo>
                <a:cubicBezTo>
                  <a:pt x="247264" y="122223"/>
                  <a:pt x="473670" y="48075"/>
                  <a:pt x="366434" y="83820"/>
                </a:cubicBezTo>
                <a:cubicBezTo>
                  <a:pt x="356274" y="91440"/>
                  <a:pt x="345394" y="98184"/>
                  <a:pt x="335954" y="106680"/>
                </a:cubicBezTo>
                <a:cubicBezTo>
                  <a:pt x="319934" y="121098"/>
                  <a:pt x="309511" y="142761"/>
                  <a:pt x="290234" y="152400"/>
                </a:cubicBezTo>
                <a:cubicBezTo>
                  <a:pt x="250414" y="172310"/>
                  <a:pt x="226391" y="180305"/>
                  <a:pt x="198794" y="228600"/>
                </a:cubicBezTo>
                <a:cubicBezTo>
                  <a:pt x="180764" y="260153"/>
                  <a:pt x="172073" y="278201"/>
                  <a:pt x="153074" y="304800"/>
                </a:cubicBezTo>
                <a:cubicBezTo>
                  <a:pt x="124438" y="344890"/>
                  <a:pt x="133120" y="327000"/>
                  <a:pt x="107354" y="373380"/>
                </a:cubicBezTo>
                <a:cubicBezTo>
                  <a:pt x="101837" y="383310"/>
                  <a:pt x="96102" y="393224"/>
                  <a:pt x="92114" y="403860"/>
                </a:cubicBezTo>
                <a:cubicBezTo>
                  <a:pt x="88437" y="413666"/>
                  <a:pt x="87503" y="424309"/>
                  <a:pt x="84494" y="434340"/>
                </a:cubicBezTo>
                <a:cubicBezTo>
                  <a:pt x="79878" y="449727"/>
                  <a:pt x="72404" y="464308"/>
                  <a:pt x="69254" y="480060"/>
                </a:cubicBezTo>
                <a:cubicBezTo>
                  <a:pt x="66714" y="492760"/>
                  <a:pt x="65192" y="505707"/>
                  <a:pt x="61634" y="518160"/>
                </a:cubicBezTo>
                <a:cubicBezTo>
                  <a:pt x="55014" y="541329"/>
                  <a:pt x="46394" y="563880"/>
                  <a:pt x="38774" y="586740"/>
                </a:cubicBezTo>
                <a:cubicBezTo>
                  <a:pt x="36234" y="594360"/>
                  <a:pt x="33361" y="601877"/>
                  <a:pt x="31154" y="609600"/>
                </a:cubicBezTo>
                <a:cubicBezTo>
                  <a:pt x="13707" y="670663"/>
                  <a:pt x="21762" y="645397"/>
                  <a:pt x="8294" y="685800"/>
                </a:cubicBezTo>
                <a:cubicBezTo>
                  <a:pt x="-10732" y="895082"/>
                  <a:pt x="7825" y="622366"/>
                  <a:pt x="15914" y="883920"/>
                </a:cubicBezTo>
                <a:cubicBezTo>
                  <a:pt x="22353" y="1092116"/>
                  <a:pt x="19007" y="1300514"/>
                  <a:pt x="23534" y="1508760"/>
                </a:cubicBezTo>
                <a:cubicBezTo>
                  <a:pt x="25125" y="1581944"/>
                  <a:pt x="22924" y="1568500"/>
                  <a:pt x="46394" y="1615440"/>
                </a:cubicBezTo>
                <a:cubicBezTo>
                  <a:pt x="48934" y="1635760"/>
                  <a:pt x="52240" y="1655999"/>
                  <a:pt x="54014" y="1676400"/>
                </a:cubicBezTo>
                <a:cubicBezTo>
                  <a:pt x="56295" y="1702626"/>
                  <a:pt x="57933" y="1794909"/>
                  <a:pt x="69254" y="1836420"/>
                </a:cubicBezTo>
                <a:cubicBezTo>
                  <a:pt x="75092" y="1857825"/>
                  <a:pt x="89689" y="1884909"/>
                  <a:pt x="99734" y="1905000"/>
                </a:cubicBezTo>
                <a:cubicBezTo>
                  <a:pt x="117852" y="2031829"/>
                  <a:pt x="92161" y="1874709"/>
                  <a:pt x="130214" y="2026920"/>
                </a:cubicBezTo>
                <a:cubicBezTo>
                  <a:pt x="132754" y="2037080"/>
                  <a:pt x="134157" y="2047594"/>
                  <a:pt x="137834" y="2057400"/>
                </a:cubicBezTo>
                <a:cubicBezTo>
                  <a:pt x="146610" y="2080802"/>
                  <a:pt x="164294" y="2104640"/>
                  <a:pt x="175934" y="2125980"/>
                </a:cubicBezTo>
                <a:cubicBezTo>
                  <a:pt x="184093" y="2140938"/>
                  <a:pt x="191174" y="2156460"/>
                  <a:pt x="198794" y="2171700"/>
                </a:cubicBezTo>
                <a:cubicBezTo>
                  <a:pt x="222101" y="2288234"/>
                  <a:pt x="186355" y="2104684"/>
                  <a:pt x="214034" y="2270760"/>
                </a:cubicBezTo>
                <a:cubicBezTo>
                  <a:pt x="216334" y="2284557"/>
                  <a:pt x="236090" y="2352302"/>
                  <a:pt x="236894" y="2354580"/>
                </a:cubicBezTo>
                <a:cubicBezTo>
                  <a:pt x="245999" y="2380377"/>
                  <a:pt x="258723" y="2404827"/>
                  <a:pt x="267374" y="2430780"/>
                </a:cubicBezTo>
                <a:cubicBezTo>
                  <a:pt x="269914" y="2438400"/>
                  <a:pt x="273252" y="2445799"/>
                  <a:pt x="274994" y="2453640"/>
                </a:cubicBezTo>
                <a:cubicBezTo>
                  <a:pt x="289963" y="2521002"/>
                  <a:pt x="275052" y="2476704"/>
                  <a:pt x="290234" y="2529840"/>
                </a:cubicBezTo>
                <a:cubicBezTo>
                  <a:pt x="302498" y="2572765"/>
                  <a:pt x="292774" y="2532380"/>
                  <a:pt x="313094" y="2583180"/>
                </a:cubicBezTo>
                <a:cubicBezTo>
                  <a:pt x="319060" y="2598095"/>
                  <a:pt x="325184" y="2613148"/>
                  <a:pt x="328334" y="2628900"/>
                </a:cubicBezTo>
                <a:cubicBezTo>
                  <a:pt x="330874" y="2641600"/>
                  <a:pt x="331858" y="2654713"/>
                  <a:pt x="335954" y="2667000"/>
                </a:cubicBezTo>
                <a:cubicBezTo>
                  <a:pt x="339546" y="2677776"/>
                  <a:pt x="346719" y="2687039"/>
                  <a:pt x="351194" y="2697480"/>
                </a:cubicBezTo>
                <a:cubicBezTo>
                  <a:pt x="361970" y="2722625"/>
                  <a:pt x="373023" y="2747727"/>
                  <a:pt x="381674" y="2773680"/>
                </a:cubicBezTo>
                <a:cubicBezTo>
                  <a:pt x="389294" y="2796540"/>
                  <a:pt x="391168" y="2822210"/>
                  <a:pt x="404534" y="2842260"/>
                </a:cubicBezTo>
                <a:cubicBezTo>
                  <a:pt x="420879" y="2866777"/>
                  <a:pt x="422124" y="2866597"/>
                  <a:pt x="435014" y="2895600"/>
                </a:cubicBezTo>
                <a:cubicBezTo>
                  <a:pt x="440569" y="2908099"/>
                  <a:pt x="443704" y="2921692"/>
                  <a:pt x="450254" y="2933700"/>
                </a:cubicBezTo>
                <a:cubicBezTo>
                  <a:pt x="459025" y="2949780"/>
                  <a:pt x="473932" y="2962414"/>
                  <a:pt x="480734" y="2979420"/>
                </a:cubicBezTo>
                <a:cubicBezTo>
                  <a:pt x="493394" y="3011071"/>
                  <a:pt x="508155" y="3051032"/>
                  <a:pt x="526454" y="3078480"/>
                </a:cubicBezTo>
                <a:cubicBezTo>
                  <a:pt x="536614" y="3093720"/>
                  <a:pt x="543982" y="3111248"/>
                  <a:pt x="556934" y="3124200"/>
                </a:cubicBezTo>
                <a:cubicBezTo>
                  <a:pt x="564554" y="3131820"/>
                  <a:pt x="573178" y="3138554"/>
                  <a:pt x="579794" y="3147060"/>
                </a:cubicBezTo>
                <a:cubicBezTo>
                  <a:pt x="588507" y="3158262"/>
                  <a:pt x="619262" y="3209388"/>
                  <a:pt x="633134" y="3223260"/>
                </a:cubicBezTo>
                <a:cubicBezTo>
                  <a:pt x="651220" y="3241346"/>
                  <a:pt x="712398" y="3275523"/>
                  <a:pt x="724574" y="3284220"/>
                </a:cubicBezTo>
                <a:cubicBezTo>
                  <a:pt x="742354" y="3296920"/>
                  <a:pt x="761003" y="3308484"/>
                  <a:pt x="777914" y="3322320"/>
                </a:cubicBezTo>
                <a:cubicBezTo>
                  <a:pt x="789035" y="3331419"/>
                  <a:pt x="796702" y="3344449"/>
                  <a:pt x="808394" y="3352800"/>
                </a:cubicBezTo>
                <a:cubicBezTo>
                  <a:pt x="814930" y="3357469"/>
                  <a:pt x="824233" y="3356519"/>
                  <a:pt x="831254" y="3360420"/>
                </a:cubicBezTo>
                <a:cubicBezTo>
                  <a:pt x="847265" y="3369315"/>
                  <a:pt x="860963" y="3382005"/>
                  <a:pt x="876974" y="3390900"/>
                </a:cubicBezTo>
                <a:cubicBezTo>
                  <a:pt x="883995" y="3394801"/>
                  <a:pt x="892650" y="3394928"/>
                  <a:pt x="899834" y="3398520"/>
                </a:cubicBezTo>
                <a:cubicBezTo>
                  <a:pt x="908025" y="3402616"/>
                  <a:pt x="914325" y="3410041"/>
                  <a:pt x="922694" y="3413760"/>
                </a:cubicBezTo>
                <a:cubicBezTo>
                  <a:pt x="937374" y="3420284"/>
                  <a:pt x="955048" y="3420089"/>
                  <a:pt x="968414" y="3429000"/>
                </a:cubicBezTo>
                <a:cubicBezTo>
                  <a:pt x="976034" y="3434080"/>
                  <a:pt x="982699" y="3441024"/>
                  <a:pt x="991274" y="3444240"/>
                </a:cubicBezTo>
                <a:cubicBezTo>
                  <a:pt x="1117969" y="3491751"/>
                  <a:pt x="926737" y="3402194"/>
                  <a:pt x="1075094" y="3467100"/>
                </a:cubicBezTo>
                <a:cubicBezTo>
                  <a:pt x="1101111" y="3478482"/>
                  <a:pt x="1125894" y="3492500"/>
                  <a:pt x="1151294" y="3505200"/>
                </a:cubicBezTo>
                <a:cubicBezTo>
                  <a:pt x="1166534" y="3512820"/>
                  <a:pt x="1181194" y="3521732"/>
                  <a:pt x="1197014" y="3528060"/>
                </a:cubicBezTo>
                <a:cubicBezTo>
                  <a:pt x="1209714" y="3533140"/>
                  <a:pt x="1222880" y="3537183"/>
                  <a:pt x="1235114" y="3543300"/>
                </a:cubicBezTo>
                <a:cubicBezTo>
                  <a:pt x="1292215" y="3571851"/>
                  <a:pt x="1263818" y="3572273"/>
                  <a:pt x="1341794" y="3596640"/>
                </a:cubicBezTo>
                <a:cubicBezTo>
                  <a:pt x="1358937" y="3601997"/>
                  <a:pt x="1377354" y="3601720"/>
                  <a:pt x="1395134" y="3604260"/>
                </a:cubicBezTo>
                <a:cubicBezTo>
                  <a:pt x="1475746" y="3598502"/>
                  <a:pt x="1488680" y="3600099"/>
                  <a:pt x="1555154" y="3589020"/>
                </a:cubicBezTo>
                <a:cubicBezTo>
                  <a:pt x="1567929" y="3586891"/>
                  <a:pt x="1580689" y="3584541"/>
                  <a:pt x="1593254" y="3581400"/>
                </a:cubicBezTo>
                <a:cubicBezTo>
                  <a:pt x="1601046" y="3579452"/>
                  <a:pt x="1608593" y="3576600"/>
                  <a:pt x="1616114" y="3573780"/>
                </a:cubicBezTo>
                <a:cubicBezTo>
                  <a:pt x="1628921" y="3568977"/>
                  <a:pt x="1640944" y="3561857"/>
                  <a:pt x="1654214" y="3558540"/>
                </a:cubicBezTo>
                <a:cubicBezTo>
                  <a:pt x="1671638" y="3554184"/>
                  <a:pt x="1689774" y="3553460"/>
                  <a:pt x="1707554" y="3550920"/>
                </a:cubicBezTo>
                <a:cubicBezTo>
                  <a:pt x="1715174" y="3545840"/>
                  <a:pt x="1721996" y="3539288"/>
                  <a:pt x="1730414" y="3535680"/>
                </a:cubicBezTo>
                <a:cubicBezTo>
                  <a:pt x="1740040" y="3531555"/>
                  <a:pt x="1751801" y="3533256"/>
                  <a:pt x="1760894" y="3528060"/>
                </a:cubicBezTo>
                <a:cubicBezTo>
                  <a:pt x="1831513" y="3487706"/>
                  <a:pt x="1734083" y="3517618"/>
                  <a:pt x="1814234" y="3497580"/>
                </a:cubicBezTo>
                <a:cubicBezTo>
                  <a:pt x="1831086" y="3480728"/>
                  <a:pt x="1838736" y="3470089"/>
                  <a:pt x="1859954" y="3459480"/>
                </a:cubicBezTo>
                <a:cubicBezTo>
                  <a:pt x="1872188" y="3453363"/>
                  <a:pt x="1885820" y="3450357"/>
                  <a:pt x="1898054" y="3444240"/>
                </a:cubicBezTo>
                <a:cubicBezTo>
                  <a:pt x="1906245" y="3440144"/>
                  <a:pt x="1912496" y="3432608"/>
                  <a:pt x="1920914" y="3429000"/>
                </a:cubicBezTo>
                <a:cubicBezTo>
                  <a:pt x="1930540" y="3424875"/>
                  <a:pt x="1941459" y="3424692"/>
                  <a:pt x="1951394" y="3421380"/>
                </a:cubicBezTo>
                <a:cubicBezTo>
                  <a:pt x="1964370" y="3417055"/>
                  <a:pt x="1976794" y="3411220"/>
                  <a:pt x="1989494" y="3406140"/>
                </a:cubicBezTo>
                <a:cubicBezTo>
                  <a:pt x="1997114" y="3395980"/>
                  <a:pt x="2003991" y="3385218"/>
                  <a:pt x="2012354" y="3375660"/>
                </a:cubicBezTo>
                <a:cubicBezTo>
                  <a:pt x="2046225" y="3336950"/>
                  <a:pt x="2089350" y="3312844"/>
                  <a:pt x="2111414" y="3261360"/>
                </a:cubicBezTo>
                <a:cubicBezTo>
                  <a:pt x="2151078" y="3168811"/>
                  <a:pt x="2112671" y="3244391"/>
                  <a:pt x="2172374" y="3162300"/>
                </a:cubicBezTo>
                <a:cubicBezTo>
                  <a:pt x="2253994" y="3050072"/>
                  <a:pt x="2160924" y="3174717"/>
                  <a:pt x="2202854" y="3101340"/>
                </a:cubicBezTo>
                <a:cubicBezTo>
                  <a:pt x="2209155" y="3090313"/>
                  <a:pt x="2218094" y="3081020"/>
                  <a:pt x="2225714" y="3070860"/>
                </a:cubicBezTo>
                <a:cubicBezTo>
                  <a:pt x="2245258" y="3012228"/>
                  <a:pt x="2223733" y="3080764"/>
                  <a:pt x="2248574" y="2956560"/>
                </a:cubicBezTo>
                <a:cubicBezTo>
                  <a:pt x="2251114" y="2943860"/>
                  <a:pt x="2254225" y="2931261"/>
                  <a:pt x="2256194" y="2918460"/>
                </a:cubicBezTo>
                <a:cubicBezTo>
                  <a:pt x="2259308" y="2898220"/>
                  <a:pt x="2259523" y="2877524"/>
                  <a:pt x="2263814" y="2857500"/>
                </a:cubicBezTo>
                <a:cubicBezTo>
                  <a:pt x="2267180" y="2841792"/>
                  <a:pt x="2273974" y="2827020"/>
                  <a:pt x="2279054" y="2811780"/>
                </a:cubicBezTo>
                <a:cubicBezTo>
                  <a:pt x="2296372" y="2673237"/>
                  <a:pt x="2299746" y="2670911"/>
                  <a:pt x="2279054" y="2453640"/>
                </a:cubicBezTo>
                <a:cubicBezTo>
                  <a:pt x="2265740" y="2313846"/>
                  <a:pt x="2263857" y="2316567"/>
                  <a:pt x="2225714" y="2240280"/>
                </a:cubicBezTo>
                <a:cubicBezTo>
                  <a:pt x="2224512" y="2231869"/>
                  <a:pt x="2213646" y="2152850"/>
                  <a:pt x="2210474" y="2141220"/>
                </a:cubicBezTo>
                <a:cubicBezTo>
                  <a:pt x="2206875" y="2128024"/>
                  <a:pt x="2199164" y="2116221"/>
                  <a:pt x="2195234" y="2103120"/>
                </a:cubicBezTo>
                <a:cubicBezTo>
                  <a:pt x="2177258" y="2043200"/>
                  <a:pt x="2200851" y="2084876"/>
                  <a:pt x="2172374" y="2042160"/>
                </a:cubicBezTo>
                <a:cubicBezTo>
                  <a:pt x="2169834" y="2032000"/>
                  <a:pt x="2168431" y="2021486"/>
                  <a:pt x="2164754" y="2011680"/>
                </a:cubicBezTo>
                <a:cubicBezTo>
                  <a:pt x="2160766" y="2001044"/>
                  <a:pt x="2153989" y="1991641"/>
                  <a:pt x="2149514" y="1981200"/>
                </a:cubicBezTo>
                <a:cubicBezTo>
                  <a:pt x="2146350" y="1973817"/>
                  <a:pt x="2145058" y="1965723"/>
                  <a:pt x="2141894" y="1958340"/>
                </a:cubicBezTo>
                <a:cubicBezTo>
                  <a:pt x="2137419" y="1947899"/>
                  <a:pt x="2131129" y="1938301"/>
                  <a:pt x="2126654" y="1927860"/>
                </a:cubicBezTo>
                <a:cubicBezTo>
                  <a:pt x="2117227" y="1905864"/>
                  <a:pt x="2116919" y="1891671"/>
                  <a:pt x="2111414" y="1866900"/>
                </a:cubicBezTo>
                <a:cubicBezTo>
                  <a:pt x="2109142" y="1856677"/>
                  <a:pt x="2108128" y="1845954"/>
                  <a:pt x="2103794" y="1836420"/>
                </a:cubicBezTo>
                <a:cubicBezTo>
                  <a:pt x="2091286" y="1808901"/>
                  <a:pt x="2074604" y="1785015"/>
                  <a:pt x="2058074" y="1760220"/>
                </a:cubicBezTo>
                <a:cubicBezTo>
                  <a:pt x="2055534" y="1750060"/>
                  <a:pt x="2054131" y="1739546"/>
                  <a:pt x="2050454" y="1729740"/>
                </a:cubicBezTo>
                <a:cubicBezTo>
                  <a:pt x="2038753" y="1698538"/>
                  <a:pt x="2016803" y="1672172"/>
                  <a:pt x="1997114" y="1645920"/>
                </a:cubicBezTo>
                <a:cubicBezTo>
                  <a:pt x="1992034" y="1630680"/>
                  <a:pt x="1988521" y="1614824"/>
                  <a:pt x="1981874" y="1600200"/>
                </a:cubicBezTo>
                <a:cubicBezTo>
                  <a:pt x="1968178" y="1570068"/>
                  <a:pt x="1949014" y="1549601"/>
                  <a:pt x="1928534" y="1524000"/>
                </a:cubicBezTo>
                <a:cubicBezTo>
                  <a:pt x="1920651" y="1500351"/>
                  <a:pt x="1919798" y="1494200"/>
                  <a:pt x="1905674" y="1470660"/>
                </a:cubicBezTo>
                <a:cubicBezTo>
                  <a:pt x="1880731" y="1429088"/>
                  <a:pt x="1858967" y="1404533"/>
                  <a:pt x="1829474" y="1363980"/>
                </a:cubicBezTo>
                <a:cubicBezTo>
                  <a:pt x="1801557" y="1325594"/>
                  <a:pt x="1826447" y="1351812"/>
                  <a:pt x="1783754" y="1303020"/>
                </a:cubicBezTo>
                <a:cubicBezTo>
                  <a:pt x="1776658" y="1294910"/>
                  <a:pt x="1767510" y="1288666"/>
                  <a:pt x="1760894" y="1280160"/>
                </a:cubicBezTo>
                <a:cubicBezTo>
                  <a:pt x="1752439" y="1269289"/>
                  <a:pt x="1715385" y="1212002"/>
                  <a:pt x="1707554" y="1196340"/>
                </a:cubicBezTo>
                <a:cubicBezTo>
                  <a:pt x="1703962" y="1189156"/>
                  <a:pt x="1703526" y="1180664"/>
                  <a:pt x="1699934" y="1173480"/>
                </a:cubicBezTo>
                <a:cubicBezTo>
                  <a:pt x="1695838" y="1165289"/>
                  <a:pt x="1689238" y="1158571"/>
                  <a:pt x="1684694" y="1150620"/>
                </a:cubicBezTo>
                <a:cubicBezTo>
                  <a:pt x="1636176" y="1065713"/>
                  <a:pt x="1710052" y="1183572"/>
                  <a:pt x="1646594" y="1082040"/>
                </a:cubicBezTo>
                <a:cubicBezTo>
                  <a:pt x="1641740" y="1074274"/>
                  <a:pt x="1635450" y="1067371"/>
                  <a:pt x="1631354" y="1059180"/>
                </a:cubicBezTo>
                <a:cubicBezTo>
                  <a:pt x="1627762" y="1051996"/>
                  <a:pt x="1626898" y="1043703"/>
                  <a:pt x="1623734" y="1036320"/>
                </a:cubicBezTo>
                <a:cubicBezTo>
                  <a:pt x="1619259" y="1025879"/>
                  <a:pt x="1612969" y="1016281"/>
                  <a:pt x="1608494" y="1005840"/>
                </a:cubicBezTo>
                <a:cubicBezTo>
                  <a:pt x="1600435" y="987037"/>
                  <a:pt x="1586694" y="928377"/>
                  <a:pt x="1585634" y="922020"/>
                </a:cubicBezTo>
                <a:cubicBezTo>
                  <a:pt x="1578901" y="881621"/>
                  <a:pt x="1579880" y="839943"/>
                  <a:pt x="1570394" y="800100"/>
                </a:cubicBezTo>
                <a:cubicBezTo>
                  <a:pt x="1566964" y="785692"/>
                  <a:pt x="1554158" y="775247"/>
                  <a:pt x="1547534" y="762000"/>
                </a:cubicBezTo>
                <a:cubicBezTo>
                  <a:pt x="1543942" y="754816"/>
                  <a:pt x="1543078" y="746523"/>
                  <a:pt x="1539914" y="739140"/>
                </a:cubicBezTo>
                <a:cubicBezTo>
                  <a:pt x="1535439" y="728699"/>
                  <a:pt x="1529149" y="719101"/>
                  <a:pt x="1524674" y="708660"/>
                </a:cubicBezTo>
                <a:cubicBezTo>
                  <a:pt x="1521510" y="701277"/>
                  <a:pt x="1520955" y="692821"/>
                  <a:pt x="1517054" y="685800"/>
                </a:cubicBezTo>
                <a:cubicBezTo>
                  <a:pt x="1508159" y="669789"/>
                  <a:pt x="1497564" y="654733"/>
                  <a:pt x="1486574" y="640080"/>
                </a:cubicBezTo>
                <a:cubicBezTo>
                  <a:pt x="1478954" y="629920"/>
                  <a:pt x="1470113" y="620570"/>
                  <a:pt x="1463714" y="609600"/>
                </a:cubicBezTo>
                <a:cubicBezTo>
                  <a:pt x="1452267" y="589976"/>
                  <a:pt x="1433234" y="548640"/>
                  <a:pt x="1433234" y="548640"/>
                </a:cubicBezTo>
                <a:cubicBezTo>
                  <a:pt x="1428326" y="524099"/>
                  <a:pt x="1417726" y="467961"/>
                  <a:pt x="1410374" y="449580"/>
                </a:cubicBezTo>
                <a:cubicBezTo>
                  <a:pt x="1400214" y="424180"/>
                  <a:pt x="1388545" y="399333"/>
                  <a:pt x="1379894" y="373380"/>
                </a:cubicBezTo>
                <a:cubicBezTo>
                  <a:pt x="1374814" y="358140"/>
                  <a:pt x="1376013" y="339019"/>
                  <a:pt x="1364654" y="327660"/>
                </a:cubicBezTo>
                <a:cubicBezTo>
                  <a:pt x="1357034" y="320040"/>
                  <a:pt x="1348410" y="313306"/>
                  <a:pt x="1341794" y="304800"/>
                </a:cubicBezTo>
                <a:cubicBezTo>
                  <a:pt x="1330549" y="290342"/>
                  <a:pt x="1325967" y="270070"/>
                  <a:pt x="1311314" y="259080"/>
                </a:cubicBezTo>
                <a:cubicBezTo>
                  <a:pt x="1211701" y="184370"/>
                  <a:pt x="1332448" y="280214"/>
                  <a:pt x="1265594" y="213360"/>
                </a:cubicBezTo>
                <a:cubicBezTo>
                  <a:pt x="1259118" y="206884"/>
                  <a:pt x="1249769" y="203983"/>
                  <a:pt x="1242734" y="198120"/>
                </a:cubicBezTo>
                <a:cubicBezTo>
                  <a:pt x="1234455" y="191221"/>
                  <a:pt x="1228380" y="181876"/>
                  <a:pt x="1219874" y="175260"/>
                </a:cubicBezTo>
                <a:cubicBezTo>
                  <a:pt x="1205416" y="164015"/>
                  <a:pt x="1185584" y="130810"/>
                  <a:pt x="1174154" y="114300"/>
                </a:cubicBez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F926AF47-0BDD-4CAD-8A09-2E483B98BEE4}"/>
              </a:ext>
            </a:extLst>
          </p:cNvPr>
          <p:cNvSpPr txBox="1"/>
          <p:nvPr/>
        </p:nvSpPr>
        <p:spPr>
          <a:xfrm>
            <a:off x="8411438" y="4415463"/>
            <a:ext cx="788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N(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A912EFC3-675A-400B-BA9B-153A7D032772}"/>
              </a:ext>
            </a:extLst>
          </p:cNvPr>
          <p:cNvSpPr txBox="1"/>
          <p:nvPr/>
        </p:nvSpPr>
        <p:spPr>
          <a:xfrm>
            <a:off x="7428477" y="2762923"/>
            <a:ext cx="550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3" name="椭圆 82">
            <a:extLst>
              <a:ext uri="{FF2B5EF4-FFF2-40B4-BE49-F238E27FC236}">
                <a16:creationId xmlns:a16="http://schemas.microsoft.com/office/drawing/2014/main" id="{80E4CDCD-AF8E-43AF-9DF5-0737BE1F5DBC}"/>
              </a:ext>
            </a:extLst>
          </p:cNvPr>
          <p:cNvSpPr/>
          <p:nvPr/>
        </p:nvSpPr>
        <p:spPr>
          <a:xfrm>
            <a:off x="7329929" y="2947589"/>
            <a:ext cx="98548" cy="10362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组合 83">
            <a:extLst>
              <a:ext uri="{FF2B5EF4-FFF2-40B4-BE49-F238E27FC236}">
                <a16:creationId xmlns:a16="http://schemas.microsoft.com/office/drawing/2014/main" id="{EEB80D26-B82E-4966-8B7F-7A787B981CA7}"/>
              </a:ext>
            </a:extLst>
          </p:cNvPr>
          <p:cNvGrpSpPr/>
          <p:nvPr/>
        </p:nvGrpSpPr>
        <p:grpSpPr>
          <a:xfrm>
            <a:off x="8294351" y="4028534"/>
            <a:ext cx="784064" cy="807122"/>
            <a:chOff x="7784322" y="3583361"/>
            <a:chExt cx="784064" cy="807122"/>
          </a:xfrm>
        </p:grpSpPr>
        <p:sp>
          <p:nvSpPr>
            <p:cNvPr id="85" name="任意多边形 55">
              <a:extLst>
                <a:ext uri="{FF2B5EF4-FFF2-40B4-BE49-F238E27FC236}">
                  <a16:creationId xmlns:a16="http://schemas.microsoft.com/office/drawing/2014/main" id="{B4706F22-587A-4F18-88B2-99923426FAB8}"/>
                </a:ext>
              </a:extLst>
            </p:cNvPr>
            <p:cNvSpPr/>
            <p:nvPr/>
          </p:nvSpPr>
          <p:spPr>
            <a:xfrm>
              <a:off x="7784322" y="3596773"/>
              <a:ext cx="714936" cy="793710"/>
            </a:xfrm>
            <a:custGeom>
              <a:avLst/>
              <a:gdLst>
                <a:gd name="connsiteX0" fmla="*/ 204567 w 512062"/>
                <a:gd name="connsiteY0" fmla="*/ 36135 h 557390"/>
                <a:gd name="connsiteX1" fmla="*/ 494127 w 512062"/>
                <a:gd name="connsiteY1" fmla="*/ 158055 h 557390"/>
                <a:gd name="connsiteX2" fmla="*/ 456027 w 512062"/>
                <a:gd name="connsiteY2" fmla="*/ 478095 h 557390"/>
                <a:gd name="connsiteX3" fmla="*/ 250287 w 512062"/>
                <a:gd name="connsiteY3" fmla="*/ 546675 h 557390"/>
                <a:gd name="connsiteX4" fmla="*/ 6447 w 512062"/>
                <a:gd name="connsiteY4" fmla="*/ 302835 h 557390"/>
                <a:gd name="connsiteX5" fmla="*/ 82647 w 512062"/>
                <a:gd name="connsiteY5" fmla="*/ 20895 h 557390"/>
                <a:gd name="connsiteX6" fmla="*/ 204567 w 512062"/>
                <a:gd name="connsiteY6" fmla="*/ 36135 h 557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2062" h="557390">
                  <a:moveTo>
                    <a:pt x="204567" y="36135"/>
                  </a:moveTo>
                  <a:cubicBezTo>
                    <a:pt x="273147" y="58995"/>
                    <a:pt x="452217" y="84395"/>
                    <a:pt x="494127" y="158055"/>
                  </a:cubicBezTo>
                  <a:cubicBezTo>
                    <a:pt x="536037" y="231715"/>
                    <a:pt x="496667" y="413325"/>
                    <a:pt x="456027" y="478095"/>
                  </a:cubicBezTo>
                  <a:cubicBezTo>
                    <a:pt x="415387" y="542865"/>
                    <a:pt x="325217" y="575885"/>
                    <a:pt x="250287" y="546675"/>
                  </a:cubicBezTo>
                  <a:cubicBezTo>
                    <a:pt x="175357" y="517465"/>
                    <a:pt x="34387" y="390465"/>
                    <a:pt x="6447" y="302835"/>
                  </a:cubicBezTo>
                  <a:cubicBezTo>
                    <a:pt x="-21493" y="215205"/>
                    <a:pt x="48357" y="65345"/>
                    <a:pt x="82647" y="20895"/>
                  </a:cubicBezTo>
                  <a:cubicBezTo>
                    <a:pt x="116937" y="-23555"/>
                    <a:pt x="135987" y="13275"/>
                    <a:pt x="204567" y="36135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文本框 85">
              <a:extLst>
                <a:ext uri="{FF2B5EF4-FFF2-40B4-BE49-F238E27FC236}">
                  <a16:creationId xmlns:a16="http://schemas.microsoft.com/office/drawing/2014/main" id="{52FC29A7-EF7E-4EF3-99B1-6C378F97DD6D}"/>
                </a:ext>
              </a:extLst>
            </p:cNvPr>
            <p:cNvSpPr txBox="1"/>
            <p:nvPr/>
          </p:nvSpPr>
          <p:spPr>
            <a:xfrm>
              <a:off x="8018128" y="3583361"/>
              <a:ext cx="550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x*</a:t>
              </a:r>
            </a:p>
          </p:txBody>
        </p:sp>
        <p:sp>
          <p:nvSpPr>
            <p:cNvPr id="87" name="椭圆 86">
              <a:extLst>
                <a:ext uri="{FF2B5EF4-FFF2-40B4-BE49-F238E27FC236}">
                  <a16:creationId xmlns:a16="http://schemas.microsoft.com/office/drawing/2014/main" id="{EEF95BBA-9BA4-49A3-9EAE-8B5610D4F711}"/>
                </a:ext>
              </a:extLst>
            </p:cNvPr>
            <p:cNvSpPr/>
            <p:nvPr/>
          </p:nvSpPr>
          <p:spPr>
            <a:xfrm>
              <a:off x="7974699" y="3811916"/>
              <a:ext cx="98548" cy="1036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7705FDCA-466B-474F-929D-5A7CAD5D0071}"/>
              </a:ext>
            </a:extLst>
          </p:cNvPr>
          <p:cNvGrpSpPr/>
          <p:nvPr/>
        </p:nvGrpSpPr>
        <p:grpSpPr>
          <a:xfrm>
            <a:off x="7362387" y="3043593"/>
            <a:ext cx="1091998" cy="1405987"/>
            <a:chOff x="6852358" y="2598420"/>
            <a:chExt cx="981002" cy="1386925"/>
          </a:xfrm>
        </p:grpSpPr>
        <p:sp>
          <p:nvSpPr>
            <p:cNvPr id="89" name="任意多边形 61">
              <a:extLst>
                <a:ext uri="{FF2B5EF4-FFF2-40B4-BE49-F238E27FC236}">
                  <a16:creationId xmlns:a16="http://schemas.microsoft.com/office/drawing/2014/main" id="{0C13E4C2-0A95-41BD-827F-F735D5C98FC0}"/>
                </a:ext>
              </a:extLst>
            </p:cNvPr>
            <p:cNvSpPr/>
            <p:nvPr/>
          </p:nvSpPr>
          <p:spPr>
            <a:xfrm>
              <a:off x="6852358" y="2598420"/>
              <a:ext cx="981002" cy="1386925"/>
            </a:xfrm>
            <a:custGeom>
              <a:avLst/>
              <a:gdLst>
                <a:gd name="connsiteX0" fmla="*/ 20882 w 981002"/>
                <a:gd name="connsiteY0" fmla="*/ 0 h 1386925"/>
                <a:gd name="connsiteX1" fmla="*/ 5642 w 981002"/>
                <a:gd name="connsiteY1" fmla="*/ 388620 h 1386925"/>
                <a:gd name="connsiteX2" fmla="*/ 104702 w 981002"/>
                <a:gd name="connsiteY2" fmla="*/ 640080 h 1386925"/>
                <a:gd name="connsiteX3" fmla="*/ 325682 w 981002"/>
                <a:gd name="connsiteY3" fmla="*/ 731520 h 1386925"/>
                <a:gd name="connsiteX4" fmla="*/ 531422 w 981002"/>
                <a:gd name="connsiteY4" fmla="*/ 975360 h 1386925"/>
                <a:gd name="connsiteX5" fmla="*/ 546662 w 981002"/>
                <a:gd name="connsiteY5" fmla="*/ 1264920 h 1386925"/>
                <a:gd name="connsiteX6" fmla="*/ 638102 w 981002"/>
                <a:gd name="connsiteY6" fmla="*/ 1386840 h 1386925"/>
                <a:gd name="connsiteX7" fmla="*/ 981002 w 981002"/>
                <a:gd name="connsiteY7" fmla="*/ 1280160 h 138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1002" h="1386925">
                  <a:moveTo>
                    <a:pt x="20882" y="0"/>
                  </a:moveTo>
                  <a:cubicBezTo>
                    <a:pt x="6277" y="140970"/>
                    <a:pt x="-8328" y="281940"/>
                    <a:pt x="5642" y="388620"/>
                  </a:cubicBezTo>
                  <a:cubicBezTo>
                    <a:pt x="19612" y="495300"/>
                    <a:pt x="51362" y="582930"/>
                    <a:pt x="104702" y="640080"/>
                  </a:cubicBezTo>
                  <a:cubicBezTo>
                    <a:pt x="158042" y="697230"/>
                    <a:pt x="254562" y="675640"/>
                    <a:pt x="325682" y="731520"/>
                  </a:cubicBezTo>
                  <a:cubicBezTo>
                    <a:pt x="396802" y="787400"/>
                    <a:pt x="494592" y="886460"/>
                    <a:pt x="531422" y="975360"/>
                  </a:cubicBezTo>
                  <a:cubicBezTo>
                    <a:pt x="568252" y="1064260"/>
                    <a:pt x="528882" y="1196340"/>
                    <a:pt x="546662" y="1264920"/>
                  </a:cubicBezTo>
                  <a:cubicBezTo>
                    <a:pt x="564442" y="1333500"/>
                    <a:pt x="565712" y="1384300"/>
                    <a:pt x="638102" y="1386840"/>
                  </a:cubicBezTo>
                  <a:cubicBezTo>
                    <a:pt x="710492" y="1389380"/>
                    <a:pt x="845747" y="1334770"/>
                    <a:pt x="981002" y="1280160"/>
                  </a:cubicBezTo>
                </a:path>
              </a:pathLst>
            </a:custGeom>
            <a:noFill/>
            <a:ln>
              <a:solidFill>
                <a:srgbClr val="00B050"/>
              </a:solidFill>
              <a:prstDash val="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文本框 89">
              <a:extLst>
                <a:ext uri="{FF2B5EF4-FFF2-40B4-BE49-F238E27FC236}">
                  <a16:creationId xmlns:a16="http://schemas.microsoft.com/office/drawing/2014/main" id="{239DCBD3-48BC-4BCF-AFC0-DD8EBA9F1D3E}"/>
                </a:ext>
              </a:extLst>
            </p:cNvPr>
            <p:cNvSpPr txBox="1"/>
            <p:nvPr/>
          </p:nvSpPr>
          <p:spPr>
            <a:xfrm>
              <a:off x="7034673" y="2992432"/>
              <a:ext cx="662313" cy="385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1" name="文本框 90">
            <a:extLst>
              <a:ext uri="{FF2B5EF4-FFF2-40B4-BE49-F238E27FC236}">
                <a16:creationId xmlns:a16="http://schemas.microsoft.com/office/drawing/2014/main" id="{7ABC3FC3-03AA-4804-B002-381B4150CC56}"/>
              </a:ext>
            </a:extLst>
          </p:cNvPr>
          <p:cNvSpPr txBox="1"/>
          <p:nvPr/>
        </p:nvSpPr>
        <p:spPr>
          <a:xfrm>
            <a:off x="7362387" y="2332033"/>
            <a:ext cx="94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PTC(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id="{C6328F16-45AE-46A0-A516-51219ED68F07}"/>
              </a:ext>
            </a:extLst>
          </p:cNvPr>
          <p:cNvSpPr/>
          <p:nvPr/>
        </p:nvSpPr>
        <p:spPr>
          <a:xfrm>
            <a:off x="8831737" y="4666434"/>
            <a:ext cx="20211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guess for NM converging to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</a:p>
        </p:txBody>
      </p:sp>
      <p:sp>
        <p:nvSpPr>
          <p:cNvPr id="93" name="矩形 92">
            <a:extLst>
              <a:ext uri="{FF2B5EF4-FFF2-40B4-BE49-F238E27FC236}">
                <a16:creationId xmlns:a16="http://schemas.microsoft.com/office/drawing/2014/main" id="{66B603A6-9D68-4524-846F-81054BA24AC0}"/>
              </a:ext>
            </a:extLst>
          </p:cNvPr>
          <p:cNvSpPr/>
          <p:nvPr/>
        </p:nvSpPr>
        <p:spPr>
          <a:xfrm>
            <a:off x="8113618" y="1559041"/>
            <a:ext cx="2385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condition  for transient system converging to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id="{B4EF6063-A4A4-48D3-B3CA-CEB210929B27}"/>
              </a:ext>
            </a:extLst>
          </p:cNvPr>
          <p:cNvSpPr/>
          <p:nvPr/>
        </p:nvSpPr>
        <p:spPr>
          <a:xfrm>
            <a:off x="887972" y="1328209"/>
            <a:ext cx="19143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Optimization</a:t>
            </a:r>
            <a:endParaRPr lang="en-US" sz="2400" dirty="0"/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id="{DCA6F4D7-2A75-4F18-A0B6-7934DD10532F}"/>
              </a:ext>
            </a:extLst>
          </p:cNvPr>
          <p:cNvSpPr txBox="1"/>
          <p:nvPr/>
        </p:nvSpPr>
        <p:spPr>
          <a:xfrm>
            <a:off x="706706" y="197103"/>
            <a:ext cx="8617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Solution method</a:t>
            </a:r>
          </a:p>
        </p:txBody>
      </p:sp>
    </p:spTree>
    <p:extLst>
      <p:ext uri="{BB962C8B-B14F-4D97-AF65-F5344CB8AC3E}">
        <p14:creationId xmlns:p14="http://schemas.microsoft.com/office/powerpoint/2010/main" val="320476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9" grpId="0"/>
      <p:bldP spid="80" grpId="0" animBg="1"/>
      <p:bldP spid="81" grpId="0"/>
      <p:bldP spid="82" grpId="0"/>
      <p:bldP spid="83" grpId="0" animBg="1"/>
      <p:bldP spid="91" grpId="0"/>
      <p:bldP spid="92" grpId="0"/>
      <p:bldP spid="9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组合 95">
            <a:extLst>
              <a:ext uri="{FF2B5EF4-FFF2-40B4-BE49-F238E27FC236}">
                <a16:creationId xmlns:a16="http://schemas.microsoft.com/office/drawing/2014/main" id="{A391E285-EAF8-46CA-8F63-201C2AE48AE6}"/>
              </a:ext>
            </a:extLst>
          </p:cNvPr>
          <p:cNvGrpSpPr/>
          <p:nvPr/>
        </p:nvGrpSpPr>
        <p:grpSpPr>
          <a:xfrm>
            <a:off x="734898" y="2017229"/>
            <a:ext cx="4265893" cy="1845901"/>
            <a:chOff x="377751" y="3977382"/>
            <a:chExt cx="4558215" cy="1987410"/>
          </a:xfrm>
        </p:grpSpPr>
        <p:sp>
          <p:nvSpPr>
            <p:cNvPr id="97" name="矩形 96">
              <a:extLst>
                <a:ext uri="{FF2B5EF4-FFF2-40B4-BE49-F238E27FC236}">
                  <a16:creationId xmlns:a16="http://schemas.microsoft.com/office/drawing/2014/main" id="{0B33E378-21FA-49D7-A97F-30BE32BB2C05}"/>
                </a:ext>
              </a:extLst>
            </p:cNvPr>
            <p:cNvSpPr/>
            <p:nvPr/>
          </p:nvSpPr>
          <p:spPr>
            <a:xfrm>
              <a:off x="3902890" y="4805653"/>
              <a:ext cx="103307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(1</a:t>
              </a:r>
              <a:r>
                <a:rPr lang="en-US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l-GR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ε</a:t>
              </a:r>
              <a:r>
                <a:rPr lang="en-US" sz="16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en-US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16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j-</a:t>
              </a:r>
              <a:r>
                <a:rPr lang="en-US" sz="16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8" name="组合 97">
              <a:extLst>
                <a:ext uri="{FF2B5EF4-FFF2-40B4-BE49-F238E27FC236}">
                  <a16:creationId xmlns:a16="http://schemas.microsoft.com/office/drawing/2014/main" id="{E925AE57-209E-4404-BBD0-C3698ACCE2AB}"/>
                </a:ext>
              </a:extLst>
            </p:cNvPr>
            <p:cNvGrpSpPr/>
            <p:nvPr/>
          </p:nvGrpSpPr>
          <p:grpSpPr>
            <a:xfrm>
              <a:off x="1754670" y="4769818"/>
              <a:ext cx="1860892" cy="373380"/>
              <a:chOff x="1859279" y="4495800"/>
              <a:chExt cx="1860892" cy="373380"/>
            </a:xfrm>
          </p:grpSpPr>
          <p:sp>
            <p:nvSpPr>
              <p:cNvPr id="118" name="流程图: 过程 117">
                <a:extLst>
                  <a:ext uri="{FF2B5EF4-FFF2-40B4-BE49-F238E27FC236}">
                    <a16:creationId xmlns:a16="http://schemas.microsoft.com/office/drawing/2014/main" id="{A137BB9E-4A87-44FA-8554-84F5E58F3389}"/>
                  </a:ext>
                </a:extLst>
              </p:cNvPr>
              <p:cNvSpPr/>
              <p:nvPr/>
            </p:nvSpPr>
            <p:spPr>
              <a:xfrm>
                <a:off x="1859280" y="4495800"/>
                <a:ext cx="1860891" cy="373380"/>
              </a:xfrm>
              <a:prstGeom prst="flowChartProcess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19" name="文本框 118">
                <a:extLst>
                  <a:ext uri="{FF2B5EF4-FFF2-40B4-BE49-F238E27FC236}">
                    <a16:creationId xmlns:a16="http://schemas.microsoft.com/office/drawing/2014/main" id="{974865F9-BBF0-4D30-A373-61E760997C31}"/>
                  </a:ext>
                </a:extLst>
              </p:cNvPr>
              <p:cNvSpPr txBox="1"/>
              <p:nvPr/>
            </p:nvSpPr>
            <p:spPr>
              <a:xfrm>
                <a:off x="1859279" y="4499848"/>
                <a:ext cx="18608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Stage </a:t>
                </a:r>
                <a:r>
                  <a:rPr 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</a:p>
            </p:txBody>
          </p:sp>
        </p:grpSp>
        <p:cxnSp>
          <p:nvCxnSpPr>
            <p:cNvPr id="99" name="直接箭头连接符 98">
              <a:extLst>
                <a:ext uri="{FF2B5EF4-FFF2-40B4-BE49-F238E27FC236}">
                  <a16:creationId xmlns:a16="http://schemas.microsoft.com/office/drawing/2014/main" id="{6E4742E7-C12B-410C-B4E5-79E4F3C4A456}"/>
                </a:ext>
              </a:extLst>
            </p:cNvPr>
            <p:cNvCxnSpPr/>
            <p:nvPr/>
          </p:nvCxnSpPr>
          <p:spPr>
            <a:xfrm flipV="1">
              <a:off x="2188211" y="4084320"/>
              <a:ext cx="0" cy="684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箭头连接符 99">
              <a:extLst>
                <a:ext uri="{FF2B5EF4-FFF2-40B4-BE49-F238E27FC236}">
                  <a16:creationId xmlns:a16="http://schemas.microsoft.com/office/drawing/2014/main" id="{E71A2137-6696-431C-A600-F28734AFDFFF}"/>
                </a:ext>
              </a:extLst>
            </p:cNvPr>
            <p:cNvCxnSpPr/>
            <p:nvPr/>
          </p:nvCxnSpPr>
          <p:spPr>
            <a:xfrm flipV="1">
              <a:off x="2188211" y="5143198"/>
              <a:ext cx="0" cy="684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箭头连接符 100">
              <a:extLst>
                <a:ext uri="{FF2B5EF4-FFF2-40B4-BE49-F238E27FC236}">
                  <a16:creationId xmlns:a16="http://schemas.microsoft.com/office/drawing/2014/main" id="{615E6045-34D2-4E12-BA64-25A5586FA27C}"/>
                </a:ext>
              </a:extLst>
            </p:cNvPr>
            <p:cNvCxnSpPr/>
            <p:nvPr/>
          </p:nvCxnSpPr>
          <p:spPr>
            <a:xfrm>
              <a:off x="3171191" y="4084320"/>
              <a:ext cx="0" cy="684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箭头连接符 101">
              <a:extLst>
                <a:ext uri="{FF2B5EF4-FFF2-40B4-BE49-F238E27FC236}">
                  <a16:creationId xmlns:a16="http://schemas.microsoft.com/office/drawing/2014/main" id="{22EBA456-7583-44A1-A683-D27679EFE689}"/>
                </a:ext>
              </a:extLst>
            </p:cNvPr>
            <p:cNvCxnSpPr/>
            <p:nvPr/>
          </p:nvCxnSpPr>
          <p:spPr>
            <a:xfrm>
              <a:off x="3171191" y="5143198"/>
              <a:ext cx="0" cy="684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" name="组合 102">
              <a:extLst>
                <a:ext uri="{FF2B5EF4-FFF2-40B4-BE49-F238E27FC236}">
                  <a16:creationId xmlns:a16="http://schemas.microsoft.com/office/drawing/2014/main" id="{16DB1D7D-F602-4C06-9B00-6B178EE7B0DC}"/>
                </a:ext>
              </a:extLst>
            </p:cNvPr>
            <p:cNvGrpSpPr/>
            <p:nvPr/>
          </p:nvGrpSpPr>
          <p:grpSpPr>
            <a:xfrm>
              <a:off x="3172401" y="4424218"/>
              <a:ext cx="795118" cy="1060980"/>
              <a:chOff x="3172401" y="4424218"/>
              <a:chExt cx="795118" cy="1060980"/>
            </a:xfrm>
          </p:grpSpPr>
          <p:cxnSp>
            <p:nvCxnSpPr>
              <p:cNvPr id="115" name="直接箭头连接符 114">
                <a:extLst>
                  <a:ext uri="{FF2B5EF4-FFF2-40B4-BE49-F238E27FC236}">
                    <a16:creationId xmlns:a16="http://schemas.microsoft.com/office/drawing/2014/main" id="{9DF99E3B-D017-45FE-84AF-CDF11B516048}"/>
                  </a:ext>
                </a:extLst>
              </p:cNvPr>
              <p:cNvCxnSpPr/>
              <p:nvPr/>
            </p:nvCxnSpPr>
            <p:spPr>
              <a:xfrm>
                <a:off x="3967519" y="4426320"/>
                <a:ext cx="0" cy="10440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接箭头连接符 115">
                <a:extLst>
                  <a:ext uri="{FF2B5EF4-FFF2-40B4-BE49-F238E27FC236}">
                    <a16:creationId xmlns:a16="http://schemas.microsoft.com/office/drawing/2014/main" id="{F4584415-F994-4782-8258-0364DD86ACA7}"/>
                  </a:ext>
                </a:extLst>
              </p:cNvPr>
              <p:cNvCxnSpPr/>
              <p:nvPr/>
            </p:nvCxnSpPr>
            <p:spPr>
              <a:xfrm rot="5400000">
                <a:off x="3568401" y="5089198"/>
                <a:ext cx="0" cy="7920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dash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接箭头连接符 116">
                <a:extLst>
                  <a:ext uri="{FF2B5EF4-FFF2-40B4-BE49-F238E27FC236}">
                    <a16:creationId xmlns:a16="http://schemas.microsoft.com/office/drawing/2014/main" id="{3410AA90-EC40-4B05-8BB6-6E78B2F92FD9}"/>
                  </a:ext>
                </a:extLst>
              </p:cNvPr>
              <p:cNvCxnSpPr/>
              <p:nvPr/>
            </p:nvCxnSpPr>
            <p:spPr>
              <a:xfrm rot="5400000">
                <a:off x="3571519" y="4028218"/>
                <a:ext cx="0" cy="7920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组合 103">
              <a:extLst>
                <a:ext uri="{FF2B5EF4-FFF2-40B4-BE49-F238E27FC236}">
                  <a16:creationId xmlns:a16="http://schemas.microsoft.com/office/drawing/2014/main" id="{70DD868A-D8CD-4543-8F8F-57DA920EDE0B}"/>
                </a:ext>
              </a:extLst>
            </p:cNvPr>
            <p:cNvGrpSpPr/>
            <p:nvPr/>
          </p:nvGrpSpPr>
          <p:grpSpPr>
            <a:xfrm rot="10800000">
              <a:off x="1387591" y="4426018"/>
              <a:ext cx="795118" cy="1060980"/>
              <a:chOff x="3172401" y="4424218"/>
              <a:chExt cx="795118" cy="1060980"/>
            </a:xfrm>
          </p:grpSpPr>
          <p:cxnSp>
            <p:nvCxnSpPr>
              <p:cNvPr id="112" name="直接箭头连接符 111">
                <a:extLst>
                  <a:ext uri="{FF2B5EF4-FFF2-40B4-BE49-F238E27FC236}">
                    <a16:creationId xmlns:a16="http://schemas.microsoft.com/office/drawing/2014/main" id="{9868B210-3E77-4BCA-A586-E52181A4F94A}"/>
                  </a:ext>
                </a:extLst>
              </p:cNvPr>
              <p:cNvCxnSpPr/>
              <p:nvPr/>
            </p:nvCxnSpPr>
            <p:spPr>
              <a:xfrm>
                <a:off x="3967519" y="4426320"/>
                <a:ext cx="0" cy="10440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接箭头连接符 112">
                <a:extLst>
                  <a:ext uri="{FF2B5EF4-FFF2-40B4-BE49-F238E27FC236}">
                    <a16:creationId xmlns:a16="http://schemas.microsoft.com/office/drawing/2014/main" id="{1898B821-1A0D-462A-9FB1-B7623C67B8DB}"/>
                  </a:ext>
                </a:extLst>
              </p:cNvPr>
              <p:cNvCxnSpPr/>
              <p:nvPr/>
            </p:nvCxnSpPr>
            <p:spPr>
              <a:xfrm rot="5400000">
                <a:off x="3568401" y="5089198"/>
                <a:ext cx="0" cy="7920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dash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接箭头连接符 113">
                <a:extLst>
                  <a:ext uri="{FF2B5EF4-FFF2-40B4-BE49-F238E27FC236}">
                    <a16:creationId xmlns:a16="http://schemas.microsoft.com/office/drawing/2014/main" id="{DD861EE1-BE69-4B3D-B324-89D95046356A}"/>
                  </a:ext>
                </a:extLst>
              </p:cNvPr>
              <p:cNvCxnSpPr/>
              <p:nvPr/>
            </p:nvCxnSpPr>
            <p:spPr>
              <a:xfrm rot="5400000">
                <a:off x="3571519" y="4028218"/>
                <a:ext cx="0" cy="7920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105" name="对象 104">
              <a:extLst>
                <a:ext uri="{FF2B5EF4-FFF2-40B4-BE49-F238E27FC236}">
                  <a16:creationId xmlns:a16="http://schemas.microsoft.com/office/drawing/2014/main" id="{AA5C2709-304D-49D6-975E-10BB18C8AD4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27561151"/>
                </p:ext>
              </p:extLst>
            </p:nvPr>
          </p:nvGraphicFramePr>
          <p:xfrm>
            <a:off x="377751" y="4776169"/>
            <a:ext cx="984159" cy="3734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672840" imgH="253800" progId="Equation.DSMT4">
                    <p:embed/>
                  </p:oleObj>
                </mc:Choice>
                <mc:Fallback>
                  <p:oleObj name="Equation" r:id="rId2" imgW="672840" imgH="253800" progId="Equation.DSMT4">
                    <p:embed/>
                    <p:pic>
                      <p:nvPicPr>
                        <p:cNvPr id="83" name="对象 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751" y="4776169"/>
                          <a:ext cx="984159" cy="37345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6" name="对象 105">
              <a:extLst>
                <a:ext uri="{FF2B5EF4-FFF2-40B4-BE49-F238E27FC236}">
                  <a16:creationId xmlns:a16="http://schemas.microsoft.com/office/drawing/2014/main" id="{7C51DFAF-DA03-49DE-B71C-99339A8FB0A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71344951"/>
                </p:ext>
              </p:extLst>
            </p:nvPr>
          </p:nvGraphicFramePr>
          <p:xfrm>
            <a:off x="2206195" y="4398289"/>
            <a:ext cx="539750" cy="373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368280" imgH="253800" progId="Equation.DSMT4">
                    <p:embed/>
                  </p:oleObj>
                </mc:Choice>
                <mc:Fallback>
                  <p:oleObj name="Equation" r:id="rId4" imgW="368280" imgH="253800" progId="Equation.DSMT4">
                    <p:embed/>
                    <p:pic>
                      <p:nvPicPr>
                        <p:cNvPr id="84" name="对象 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6195" y="4398289"/>
                          <a:ext cx="539750" cy="37306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7" name="对象 106">
              <a:extLst>
                <a:ext uri="{FF2B5EF4-FFF2-40B4-BE49-F238E27FC236}">
                  <a16:creationId xmlns:a16="http://schemas.microsoft.com/office/drawing/2014/main" id="{4F718663-1E34-4EB4-A25D-8014BEF22A5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28168496"/>
                </p:ext>
              </p:extLst>
            </p:nvPr>
          </p:nvGraphicFramePr>
          <p:xfrm>
            <a:off x="2237741" y="3977382"/>
            <a:ext cx="279400" cy="373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90440" imgH="253800" progId="Equation.DSMT4">
                    <p:embed/>
                  </p:oleObj>
                </mc:Choice>
                <mc:Fallback>
                  <p:oleObj name="Equation" r:id="rId6" imgW="190440" imgH="253800" progId="Equation.DSMT4">
                    <p:embed/>
                    <p:pic>
                      <p:nvPicPr>
                        <p:cNvPr id="85" name="对象 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37741" y="3977382"/>
                          <a:ext cx="279400" cy="37306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8" name="对象 107">
              <a:extLst>
                <a:ext uri="{FF2B5EF4-FFF2-40B4-BE49-F238E27FC236}">
                  <a16:creationId xmlns:a16="http://schemas.microsoft.com/office/drawing/2014/main" id="{3C3E9CB9-DE4A-473B-81FC-F7DD1CB4DB2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46352790"/>
                </p:ext>
              </p:extLst>
            </p:nvPr>
          </p:nvGraphicFramePr>
          <p:xfrm>
            <a:off x="2196832" y="5591730"/>
            <a:ext cx="373062" cy="373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253800" imgH="253800" progId="Equation.DSMT4">
                    <p:embed/>
                  </p:oleObj>
                </mc:Choice>
                <mc:Fallback>
                  <p:oleObj name="Equation" r:id="rId8" imgW="253800" imgH="253800" progId="Equation.DSMT4">
                    <p:embed/>
                    <p:pic>
                      <p:nvPicPr>
                        <p:cNvPr id="86" name="对象 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6832" y="5591730"/>
                          <a:ext cx="373062" cy="37306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9" name="对象 108">
              <a:extLst>
                <a:ext uri="{FF2B5EF4-FFF2-40B4-BE49-F238E27FC236}">
                  <a16:creationId xmlns:a16="http://schemas.microsoft.com/office/drawing/2014/main" id="{8FCA5876-B3C5-48EE-A88F-5B93A8D60AE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96593059"/>
                </p:ext>
              </p:extLst>
            </p:nvPr>
          </p:nvGraphicFramePr>
          <p:xfrm>
            <a:off x="2858656" y="5549789"/>
            <a:ext cx="260350" cy="373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77480" imgH="253800" progId="Equation.DSMT4">
                    <p:embed/>
                  </p:oleObj>
                </mc:Choice>
                <mc:Fallback>
                  <p:oleObj name="Equation" r:id="rId10" imgW="177480" imgH="253800" progId="Equation.DSMT4">
                    <p:embed/>
                    <p:pic>
                      <p:nvPicPr>
                        <p:cNvPr id="87" name="对象 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8656" y="5549789"/>
                          <a:ext cx="260350" cy="37306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0" name="对象 109">
              <a:extLst>
                <a:ext uri="{FF2B5EF4-FFF2-40B4-BE49-F238E27FC236}">
                  <a16:creationId xmlns:a16="http://schemas.microsoft.com/office/drawing/2014/main" id="{B981AAF4-35EE-419C-8267-9A1DD81A359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38672678"/>
                </p:ext>
              </p:extLst>
            </p:nvPr>
          </p:nvGraphicFramePr>
          <p:xfrm>
            <a:off x="2793568" y="3989249"/>
            <a:ext cx="390525" cy="373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266400" imgH="253800" progId="Equation.DSMT4">
                    <p:embed/>
                  </p:oleObj>
                </mc:Choice>
                <mc:Fallback>
                  <p:oleObj name="Equation" r:id="rId12" imgW="266400" imgH="253800" progId="Equation.DSMT4">
                    <p:embed/>
                    <p:pic>
                      <p:nvPicPr>
                        <p:cNvPr id="88" name="对象 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93568" y="3989249"/>
                          <a:ext cx="390525" cy="37306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1" name="对象 110">
              <a:extLst>
                <a:ext uri="{FF2B5EF4-FFF2-40B4-BE49-F238E27FC236}">
                  <a16:creationId xmlns:a16="http://schemas.microsoft.com/office/drawing/2014/main" id="{A0225D36-B978-46F5-9381-B85924F047A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51555076"/>
                </p:ext>
              </p:extLst>
            </p:nvPr>
          </p:nvGraphicFramePr>
          <p:xfrm>
            <a:off x="2660920" y="5159962"/>
            <a:ext cx="501650" cy="373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342720" imgH="253800" progId="Equation.DSMT4">
                    <p:embed/>
                  </p:oleObj>
                </mc:Choice>
                <mc:Fallback>
                  <p:oleObj name="Equation" r:id="rId14" imgW="342720" imgH="253800" progId="Equation.DSMT4">
                    <p:embed/>
                    <p:pic>
                      <p:nvPicPr>
                        <p:cNvPr id="89" name="对象 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0920" y="5159962"/>
                          <a:ext cx="501650" cy="37306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025DC056-87F6-4D9F-9456-E149458A00FD}"/>
              </a:ext>
            </a:extLst>
          </p:cNvPr>
          <p:cNvGrpSpPr/>
          <p:nvPr/>
        </p:nvGrpSpPr>
        <p:grpSpPr>
          <a:xfrm>
            <a:off x="1678719" y="3957297"/>
            <a:ext cx="2829582" cy="2186600"/>
            <a:chOff x="7038806" y="1609132"/>
            <a:chExt cx="2829582" cy="2186600"/>
          </a:xfrm>
        </p:grpSpPr>
        <p:graphicFrame>
          <p:nvGraphicFramePr>
            <p:cNvPr id="134" name="对象 133">
              <a:extLst>
                <a:ext uri="{FF2B5EF4-FFF2-40B4-BE49-F238E27FC236}">
                  <a16:creationId xmlns:a16="http://schemas.microsoft.com/office/drawing/2014/main" id="{5B91344D-5408-40E1-81FA-D62114ED6AD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0863193"/>
                </p:ext>
              </p:extLst>
            </p:nvPr>
          </p:nvGraphicFramePr>
          <p:xfrm>
            <a:off x="7038807" y="1609132"/>
            <a:ext cx="1948141" cy="3401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1460160" imgH="253800" progId="Equation.DSMT4">
                    <p:embed/>
                  </p:oleObj>
                </mc:Choice>
                <mc:Fallback>
                  <p:oleObj name="Equation" r:id="rId16" imgW="1460160" imgH="253800" progId="Equation.DSMT4">
                    <p:embed/>
                    <p:pic>
                      <p:nvPicPr>
                        <p:cNvPr id="105" name="对象 1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38807" y="1609132"/>
                          <a:ext cx="1948141" cy="34012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5" name="对象 134">
              <a:extLst>
                <a:ext uri="{FF2B5EF4-FFF2-40B4-BE49-F238E27FC236}">
                  <a16:creationId xmlns:a16="http://schemas.microsoft.com/office/drawing/2014/main" id="{ED789D03-1B2F-4A96-A741-536840AA043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30075031"/>
                </p:ext>
              </p:extLst>
            </p:nvPr>
          </p:nvGraphicFramePr>
          <p:xfrm>
            <a:off x="7038807" y="1978427"/>
            <a:ext cx="2829581" cy="3401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2120760" imgH="253800" progId="Equation.DSMT4">
                    <p:embed/>
                  </p:oleObj>
                </mc:Choice>
                <mc:Fallback>
                  <p:oleObj name="Equation" r:id="rId18" imgW="2120760" imgH="253800" progId="Equation.DSMT4">
                    <p:embed/>
                    <p:pic>
                      <p:nvPicPr>
                        <p:cNvPr id="106" name="对象 1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38807" y="1978427"/>
                          <a:ext cx="2829581" cy="34012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6" name="对象 135">
              <a:extLst>
                <a:ext uri="{FF2B5EF4-FFF2-40B4-BE49-F238E27FC236}">
                  <a16:creationId xmlns:a16="http://schemas.microsoft.com/office/drawing/2014/main" id="{8E09A5BA-7FDF-42A4-8CAF-6E92D018862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53720529"/>
                </p:ext>
              </p:extLst>
            </p:nvPr>
          </p:nvGraphicFramePr>
          <p:xfrm>
            <a:off x="7038807" y="2347722"/>
            <a:ext cx="2693529" cy="3401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2019240" imgH="253800" progId="Equation.DSMT4">
                    <p:embed/>
                  </p:oleObj>
                </mc:Choice>
                <mc:Fallback>
                  <p:oleObj name="Equation" r:id="rId20" imgW="2019240" imgH="253800" progId="Equation.DSMT4">
                    <p:embed/>
                    <p:pic>
                      <p:nvPicPr>
                        <p:cNvPr id="107" name="对象 1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38807" y="2347722"/>
                          <a:ext cx="2693529" cy="34012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7" name="对象 136">
              <a:extLst>
                <a:ext uri="{FF2B5EF4-FFF2-40B4-BE49-F238E27FC236}">
                  <a16:creationId xmlns:a16="http://schemas.microsoft.com/office/drawing/2014/main" id="{8FF0B5CA-367E-4BA7-B276-E1324168B6F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07523193"/>
                </p:ext>
              </p:extLst>
            </p:nvPr>
          </p:nvGraphicFramePr>
          <p:xfrm>
            <a:off x="7038807" y="2717015"/>
            <a:ext cx="1897484" cy="3401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1422360" imgH="253800" progId="Equation.DSMT4">
                    <p:embed/>
                  </p:oleObj>
                </mc:Choice>
                <mc:Fallback>
                  <p:oleObj name="Equation" r:id="rId22" imgW="1422360" imgH="253800" progId="Equation.DSMT4">
                    <p:embed/>
                    <p:pic>
                      <p:nvPicPr>
                        <p:cNvPr id="111" name="对象 1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38807" y="2717015"/>
                          <a:ext cx="1897484" cy="34013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8" name="对象 137">
              <a:extLst>
                <a:ext uri="{FF2B5EF4-FFF2-40B4-BE49-F238E27FC236}">
                  <a16:creationId xmlns:a16="http://schemas.microsoft.com/office/drawing/2014/main" id="{65013489-1F86-4F8D-B65C-3FC32DD85D3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84580853"/>
                </p:ext>
              </p:extLst>
            </p:nvPr>
          </p:nvGraphicFramePr>
          <p:xfrm>
            <a:off x="7038806" y="3086309"/>
            <a:ext cx="2745634" cy="3401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4" imgW="2057400" imgH="253800" progId="Equation.DSMT4">
                    <p:embed/>
                  </p:oleObj>
                </mc:Choice>
                <mc:Fallback>
                  <p:oleObj name="Equation" r:id="rId24" imgW="2057400" imgH="253800" progId="Equation.DSMT4">
                    <p:embed/>
                    <p:pic>
                      <p:nvPicPr>
                        <p:cNvPr id="112" name="对象 1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38806" y="3086309"/>
                          <a:ext cx="2745634" cy="34012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9" name="对象 138">
              <a:extLst>
                <a:ext uri="{FF2B5EF4-FFF2-40B4-BE49-F238E27FC236}">
                  <a16:creationId xmlns:a16="http://schemas.microsoft.com/office/drawing/2014/main" id="{2AFD1461-5584-4E39-AF43-0EB0927E089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24972542"/>
                </p:ext>
              </p:extLst>
            </p:nvPr>
          </p:nvGraphicFramePr>
          <p:xfrm>
            <a:off x="7038806" y="3455603"/>
            <a:ext cx="2658793" cy="3401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6" imgW="1993680" imgH="253800" progId="Equation.DSMT4">
                    <p:embed/>
                  </p:oleObj>
                </mc:Choice>
                <mc:Fallback>
                  <p:oleObj name="Equation" r:id="rId26" imgW="1993680" imgH="253800" progId="Equation.DSMT4">
                    <p:embed/>
                    <p:pic>
                      <p:nvPicPr>
                        <p:cNvPr id="113" name="对象 1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38806" y="3455603"/>
                          <a:ext cx="2658793" cy="34012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" name="矩形 50">
            <a:extLst>
              <a:ext uri="{FF2B5EF4-FFF2-40B4-BE49-F238E27FC236}">
                <a16:creationId xmlns:a16="http://schemas.microsoft.com/office/drawing/2014/main" id="{49A01E29-5E0C-40DD-9363-2BF6683773F1}"/>
              </a:ext>
            </a:extLst>
          </p:cNvPr>
          <p:cNvSpPr/>
          <p:nvPr/>
        </p:nvSpPr>
        <p:spPr>
          <a:xfrm>
            <a:off x="864405" y="1022177"/>
            <a:ext cx="46955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Optimization of stage numbers</a:t>
            </a:r>
            <a:endParaRPr lang="en-US" sz="2400" dirty="0"/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14B5E97E-0A5F-440F-8B4E-6A4325873BAC}"/>
              </a:ext>
            </a:extLst>
          </p:cNvPr>
          <p:cNvSpPr txBox="1"/>
          <p:nvPr/>
        </p:nvSpPr>
        <p:spPr>
          <a:xfrm>
            <a:off x="706706" y="197103"/>
            <a:ext cx="8617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Solution method</a:t>
            </a: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89D41FE8-E3C0-4550-9F81-EA66726C2144}"/>
              </a:ext>
            </a:extLst>
          </p:cNvPr>
          <p:cNvSpPr/>
          <p:nvPr/>
        </p:nvSpPr>
        <p:spPr>
          <a:xfrm>
            <a:off x="1288472" y="1579480"/>
            <a:ext cx="3670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By-pass efficiency model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61BFA38-8D72-40D3-AE76-009932C3BCF6}"/>
              </a:ext>
            </a:extLst>
          </p:cNvPr>
          <p:cNvGrpSpPr/>
          <p:nvPr/>
        </p:nvGrpSpPr>
        <p:grpSpPr>
          <a:xfrm>
            <a:off x="5148496" y="1614216"/>
            <a:ext cx="6407552" cy="4447102"/>
            <a:chOff x="5148496" y="1614216"/>
            <a:chExt cx="6407552" cy="4447102"/>
          </a:xfrm>
        </p:grpSpPr>
        <p:graphicFrame>
          <p:nvGraphicFramePr>
            <p:cNvPr id="120" name="对象 119">
              <a:extLst>
                <a:ext uri="{FF2B5EF4-FFF2-40B4-BE49-F238E27FC236}">
                  <a16:creationId xmlns:a16="http://schemas.microsoft.com/office/drawing/2014/main" id="{E3A2157E-7FCB-44A7-9E4A-0870509554B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34785940"/>
                </p:ext>
              </p:extLst>
            </p:nvPr>
          </p:nvGraphicFramePr>
          <p:xfrm>
            <a:off x="6037447" y="2207616"/>
            <a:ext cx="3812484" cy="5881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8" imgW="2717640" imgH="419040" progId="Equation.DSMT4">
                    <p:embed/>
                  </p:oleObj>
                </mc:Choice>
                <mc:Fallback>
                  <p:oleObj name="Equation" r:id="rId28" imgW="2717640" imgH="419040" progId="Equation.DSMT4">
                    <p:embed/>
                    <p:pic>
                      <p:nvPicPr>
                        <p:cNvPr id="90" name="对象 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37447" y="2207616"/>
                          <a:ext cx="3812484" cy="58813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1" name="对象 120">
              <a:extLst>
                <a:ext uri="{FF2B5EF4-FFF2-40B4-BE49-F238E27FC236}">
                  <a16:creationId xmlns:a16="http://schemas.microsoft.com/office/drawing/2014/main" id="{84FF65CD-0021-46D9-A175-A495BDD24A0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12414866"/>
                </p:ext>
              </p:extLst>
            </p:nvPr>
          </p:nvGraphicFramePr>
          <p:xfrm>
            <a:off x="6052697" y="3347920"/>
            <a:ext cx="1067975" cy="3477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0" imgW="787320" imgH="253800" progId="Equation.DSMT4">
                    <p:embed/>
                  </p:oleObj>
                </mc:Choice>
                <mc:Fallback>
                  <p:oleObj name="Equation" r:id="rId30" imgW="787320" imgH="253800" progId="Equation.DSMT4">
                    <p:embed/>
                    <p:pic>
                      <p:nvPicPr>
                        <p:cNvPr id="91" name="对象 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52697" y="3347920"/>
                          <a:ext cx="1067975" cy="34774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" name="对象 121">
              <a:extLst>
                <a:ext uri="{FF2B5EF4-FFF2-40B4-BE49-F238E27FC236}">
                  <a16:creationId xmlns:a16="http://schemas.microsoft.com/office/drawing/2014/main" id="{30DDF58B-ED1F-4AE9-8855-278FE4E60EA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89046948"/>
                </p:ext>
              </p:extLst>
            </p:nvPr>
          </p:nvGraphicFramePr>
          <p:xfrm>
            <a:off x="6049255" y="3843751"/>
            <a:ext cx="871069" cy="6260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2" imgW="609480" imgH="444240" progId="Equation.DSMT4">
                    <p:embed/>
                  </p:oleObj>
                </mc:Choice>
                <mc:Fallback>
                  <p:oleObj name="Equation" r:id="rId32" imgW="609480" imgH="444240" progId="Equation.DSMT4">
                    <p:embed/>
                    <p:pic>
                      <p:nvPicPr>
                        <p:cNvPr id="92" name="对象 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49255" y="3843751"/>
                          <a:ext cx="871069" cy="62608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" name="对象 122">
              <a:extLst>
                <a:ext uri="{FF2B5EF4-FFF2-40B4-BE49-F238E27FC236}">
                  <a16:creationId xmlns:a16="http://schemas.microsoft.com/office/drawing/2014/main" id="{525BC8FC-584C-4078-B297-BF3273142C8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63903487"/>
                </p:ext>
              </p:extLst>
            </p:nvPr>
          </p:nvGraphicFramePr>
          <p:xfrm>
            <a:off x="7268636" y="3843751"/>
            <a:ext cx="911901" cy="6260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4" imgW="634680" imgH="444240" progId="Equation.DSMT4">
                    <p:embed/>
                  </p:oleObj>
                </mc:Choice>
                <mc:Fallback>
                  <p:oleObj name="Equation" r:id="rId34" imgW="634680" imgH="444240" progId="Equation.DSMT4">
                    <p:embed/>
                    <p:pic>
                      <p:nvPicPr>
                        <p:cNvPr id="93" name="对象 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68636" y="3843751"/>
                          <a:ext cx="911901" cy="62608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4" name="对象 123">
              <a:extLst>
                <a:ext uri="{FF2B5EF4-FFF2-40B4-BE49-F238E27FC236}">
                  <a16:creationId xmlns:a16="http://schemas.microsoft.com/office/drawing/2014/main" id="{9D697FA9-0A9F-47E2-8C7F-FD978961D29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16082843"/>
                </p:ext>
              </p:extLst>
            </p:nvPr>
          </p:nvGraphicFramePr>
          <p:xfrm>
            <a:off x="6101370" y="2819854"/>
            <a:ext cx="2356590" cy="3036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6" imgW="1548728" imgH="203112" progId="Equation.DSMT4">
                    <p:embed/>
                  </p:oleObj>
                </mc:Choice>
                <mc:Fallback>
                  <p:oleObj name="Equation" r:id="rId36" imgW="1548728" imgH="203112" progId="Equation.DSMT4">
                    <p:embed/>
                    <p:pic>
                      <p:nvPicPr>
                        <p:cNvPr id="94" name="对象 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01370" y="2819854"/>
                          <a:ext cx="2356590" cy="30361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5" name="对象 124">
              <a:extLst>
                <a:ext uri="{FF2B5EF4-FFF2-40B4-BE49-F238E27FC236}">
                  <a16:creationId xmlns:a16="http://schemas.microsoft.com/office/drawing/2014/main" id="{1103565E-F31A-47A1-8796-D410F84A1AA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3621874"/>
                </p:ext>
              </p:extLst>
            </p:nvPr>
          </p:nvGraphicFramePr>
          <p:xfrm>
            <a:off x="10168675" y="4228549"/>
            <a:ext cx="1236394" cy="3026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8" imgW="812520" imgH="203040" progId="Equation.DSMT4">
                    <p:embed/>
                  </p:oleObj>
                </mc:Choice>
                <mc:Fallback>
                  <p:oleObj name="Equation" r:id="rId38" imgW="812520" imgH="203040" progId="Equation.DSMT4">
                    <p:embed/>
                    <p:pic>
                      <p:nvPicPr>
                        <p:cNvPr id="95" name="对象 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68675" y="4228549"/>
                          <a:ext cx="1236394" cy="30263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6" name="对象 125">
              <a:extLst>
                <a:ext uri="{FF2B5EF4-FFF2-40B4-BE49-F238E27FC236}">
                  <a16:creationId xmlns:a16="http://schemas.microsoft.com/office/drawing/2014/main" id="{383BEC34-8ABD-4F25-9EBA-80E47CB0348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70926359"/>
                </p:ext>
              </p:extLst>
            </p:nvPr>
          </p:nvGraphicFramePr>
          <p:xfrm>
            <a:off x="6057323" y="4388155"/>
            <a:ext cx="3531554" cy="6120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0" imgW="2425680" imgH="419040" progId="Equation.DSMT4">
                    <p:embed/>
                  </p:oleObj>
                </mc:Choice>
                <mc:Fallback>
                  <p:oleObj name="Equation" r:id="rId40" imgW="2425680" imgH="419040" progId="Equation.DSMT4">
                    <p:embed/>
                    <p:pic>
                      <p:nvPicPr>
                        <p:cNvPr id="96" name="对象 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57323" y="4388155"/>
                          <a:ext cx="3531554" cy="61209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7" name="文本框 126">
              <a:extLst>
                <a:ext uri="{FF2B5EF4-FFF2-40B4-BE49-F238E27FC236}">
                  <a16:creationId xmlns:a16="http://schemas.microsoft.com/office/drawing/2014/main" id="{19C5C0E0-EAE1-46E4-8630-C07CFD1837A1}"/>
                </a:ext>
              </a:extLst>
            </p:cNvPr>
            <p:cNvSpPr txBox="1"/>
            <p:nvPr/>
          </p:nvSpPr>
          <p:spPr>
            <a:xfrm>
              <a:off x="5478348" y="2300058"/>
              <a:ext cx="5221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M:</a:t>
              </a:r>
            </a:p>
          </p:txBody>
        </p:sp>
        <p:sp>
          <p:nvSpPr>
            <p:cNvPr id="129" name="文本框 128">
              <a:extLst>
                <a:ext uri="{FF2B5EF4-FFF2-40B4-BE49-F238E27FC236}">
                  <a16:creationId xmlns:a16="http://schemas.microsoft.com/office/drawing/2014/main" id="{8775AFB7-5631-489F-BF76-26631598E60B}"/>
                </a:ext>
              </a:extLst>
            </p:cNvPr>
            <p:cNvSpPr txBox="1"/>
            <p:nvPr/>
          </p:nvSpPr>
          <p:spPr>
            <a:xfrm>
              <a:off x="5485610" y="3321736"/>
              <a:ext cx="5221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E:</a:t>
              </a:r>
            </a:p>
          </p:txBody>
        </p:sp>
        <p:sp>
          <p:nvSpPr>
            <p:cNvPr id="130" name="文本框 129">
              <a:extLst>
                <a:ext uri="{FF2B5EF4-FFF2-40B4-BE49-F238E27FC236}">
                  <a16:creationId xmlns:a16="http://schemas.microsoft.com/office/drawing/2014/main" id="{A1A37B3A-A4F3-4A59-A71F-0A1ACCC93AF5}"/>
                </a:ext>
              </a:extLst>
            </p:cNvPr>
            <p:cNvSpPr txBox="1"/>
            <p:nvPr/>
          </p:nvSpPr>
          <p:spPr>
            <a:xfrm>
              <a:off x="5474906" y="3990820"/>
              <a:ext cx="5221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S:</a:t>
              </a:r>
            </a:p>
          </p:txBody>
        </p:sp>
        <p:sp>
          <p:nvSpPr>
            <p:cNvPr id="131" name="文本框 130">
              <a:extLst>
                <a:ext uri="{FF2B5EF4-FFF2-40B4-BE49-F238E27FC236}">
                  <a16:creationId xmlns:a16="http://schemas.microsoft.com/office/drawing/2014/main" id="{A70853E9-3ECA-4474-A7C7-62BB4A60D044}"/>
                </a:ext>
              </a:extLst>
            </p:cNvPr>
            <p:cNvSpPr txBox="1"/>
            <p:nvPr/>
          </p:nvSpPr>
          <p:spPr>
            <a:xfrm>
              <a:off x="5474906" y="4518191"/>
              <a:ext cx="5221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H:</a:t>
              </a:r>
            </a:p>
          </p:txBody>
        </p:sp>
        <p:sp>
          <p:nvSpPr>
            <p:cNvPr id="132" name="右大括号 131">
              <a:extLst>
                <a:ext uri="{FF2B5EF4-FFF2-40B4-BE49-F238E27FC236}">
                  <a16:creationId xmlns:a16="http://schemas.microsoft.com/office/drawing/2014/main" id="{0E895A21-B998-4155-A4E1-7F15361DE763}"/>
                </a:ext>
              </a:extLst>
            </p:cNvPr>
            <p:cNvSpPr/>
            <p:nvPr/>
          </p:nvSpPr>
          <p:spPr>
            <a:xfrm>
              <a:off x="9891451" y="4065527"/>
              <a:ext cx="180290" cy="626080"/>
            </a:xfrm>
            <a:prstGeom prst="rightBrace">
              <a:avLst>
                <a:gd name="adj1" fmla="val 38333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矩形 132">
              <a:extLst>
                <a:ext uri="{FF2B5EF4-FFF2-40B4-BE49-F238E27FC236}">
                  <a16:creationId xmlns:a16="http://schemas.microsoft.com/office/drawing/2014/main" id="{8CB3AE5A-1985-4ED6-B3C3-7D2E5B24D27F}"/>
                </a:ext>
              </a:extLst>
            </p:cNvPr>
            <p:cNvSpPr/>
            <p:nvPr/>
          </p:nvSpPr>
          <p:spPr>
            <a:xfrm>
              <a:off x="5755278" y="1614216"/>
              <a:ext cx="37257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MESH equations for PTC </a:t>
              </a:r>
            </a:p>
          </p:txBody>
        </p:sp>
        <p:graphicFrame>
          <p:nvGraphicFramePr>
            <p:cNvPr id="140" name="对象 139">
              <a:extLst>
                <a:ext uri="{FF2B5EF4-FFF2-40B4-BE49-F238E27FC236}">
                  <a16:creationId xmlns:a16="http://schemas.microsoft.com/office/drawing/2014/main" id="{81D5B198-C8C4-43B7-8F6D-49C06569341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0869863"/>
                </p:ext>
              </p:extLst>
            </p:nvPr>
          </p:nvGraphicFramePr>
          <p:xfrm>
            <a:off x="6076711" y="5134087"/>
            <a:ext cx="2256837" cy="4106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2" imgW="1409400" imgH="253800" progId="Equation.DSMT4">
                    <p:embed/>
                  </p:oleObj>
                </mc:Choice>
                <mc:Fallback>
                  <p:oleObj name="Equation" r:id="rId42" imgW="1409400" imgH="253800" progId="Equation.DSMT4">
                    <p:embed/>
                    <p:pic>
                      <p:nvPicPr>
                        <p:cNvPr id="49" name="对象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76711" y="5134087"/>
                          <a:ext cx="2256837" cy="41061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1" name="对象 140">
              <a:extLst>
                <a:ext uri="{FF2B5EF4-FFF2-40B4-BE49-F238E27FC236}">
                  <a16:creationId xmlns:a16="http://schemas.microsoft.com/office/drawing/2014/main" id="{C4A4CFC5-9A9D-4B29-AFDC-FB13365325E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53040942"/>
                </p:ext>
              </p:extLst>
            </p:nvPr>
          </p:nvGraphicFramePr>
          <p:xfrm>
            <a:off x="6104030" y="5650707"/>
            <a:ext cx="2033283" cy="4106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4" imgW="1269720" imgH="253800" progId="Equation.DSMT4">
                    <p:embed/>
                  </p:oleObj>
                </mc:Choice>
                <mc:Fallback>
                  <p:oleObj name="Equation" r:id="rId44" imgW="1269720" imgH="253800" progId="Equation.DSMT4">
                    <p:embed/>
                    <p:pic>
                      <p:nvPicPr>
                        <p:cNvPr id="50" name="对象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04030" y="5650707"/>
                          <a:ext cx="2033283" cy="41061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对象 53">
              <a:extLst>
                <a:ext uri="{FF2B5EF4-FFF2-40B4-BE49-F238E27FC236}">
                  <a16:creationId xmlns:a16="http://schemas.microsoft.com/office/drawing/2014/main" id="{5C720F74-9584-47DC-95CC-8ED3AD711D9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59601780"/>
                </p:ext>
              </p:extLst>
            </p:nvPr>
          </p:nvGraphicFramePr>
          <p:xfrm>
            <a:off x="7715151" y="3396906"/>
            <a:ext cx="2356590" cy="3036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6" imgW="1548728" imgH="203112" progId="Equation.DSMT4">
                    <p:embed/>
                  </p:oleObj>
                </mc:Choice>
                <mc:Fallback>
                  <p:oleObj name="Equation" r:id="rId46" imgW="1548728" imgH="203112" progId="Equation.DSMT4">
                    <p:embed/>
                    <p:pic>
                      <p:nvPicPr>
                        <p:cNvPr id="124" name="对象 123">
                          <a:extLst>
                            <a:ext uri="{FF2B5EF4-FFF2-40B4-BE49-F238E27FC236}">
                              <a16:creationId xmlns:a16="http://schemas.microsoft.com/office/drawing/2014/main" id="{9D697FA9-0A9F-47E2-8C7F-FD978961D29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15151" y="3396906"/>
                          <a:ext cx="2356590" cy="30361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对象 54">
              <a:extLst>
                <a:ext uri="{FF2B5EF4-FFF2-40B4-BE49-F238E27FC236}">
                  <a16:creationId xmlns:a16="http://schemas.microsoft.com/office/drawing/2014/main" id="{6487CBC0-3601-4848-9047-81B90F6454B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68069909"/>
                </p:ext>
              </p:extLst>
            </p:nvPr>
          </p:nvGraphicFramePr>
          <p:xfrm>
            <a:off x="9199458" y="5379246"/>
            <a:ext cx="2356590" cy="3036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7" imgW="1548728" imgH="203112" progId="Equation.DSMT4">
                    <p:embed/>
                  </p:oleObj>
                </mc:Choice>
                <mc:Fallback>
                  <p:oleObj name="Equation" r:id="rId47" imgW="1548728" imgH="203112" progId="Equation.DSMT4">
                    <p:embed/>
                    <p:pic>
                      <p:nvPicPr>
                        <p:cNvPr id="54" name="对象 53">
                          <a:extLst>
                            <a:ext uri="{FF2B5EF4-FFF2-40B4-BE49-F238E27FC236}">
                              <a16:creationId xmlns:a16="http://schemas.microsoft.com/office/drawing/2014/main" id="{5C720F74-9584-47DC-95CC-8ED3AD711D9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99458" y="5379246"/>
                          <a:ext cx="2356590" cy="30361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7" name="右大括号 56">
              <a:extLst>
                <a:ext uri="{FF2B5EF4-FFF2-40B4-BE49-F238E27FC236}">
                  <a16:creationId xmlns:a16="http://schemas.microsoft.com/office/drawing/2014/main" id="{49357C12-1142-42F9-886F-67FEF0DF4B0B}"/>
                </a:ext>
              </a:extLst>
            </p:cNvPr>
            <p:cNvSpPr/>
            <p:nvPr/>
          </p:nvSpPr>
          <p:spPr>
            <a:xfrm>
              <a:off x="8657771" y="5256384"/>
              <a:ext cx="198877" cy="612098"/>
            </a:xfrm>
            <a:prstGeom prst="rightBrace">
              <a:avLst>
                <a:gd name="adj1" fmla="val 38333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056D9796-5CFC-450C-B71A-759C16536C2E}"/>
                </a:ext>
              </a:extLst>
            </p:cNvPr>
            <p:cNvSpPr txBox="1"/>
            <p:nvPr/>
          </p:nvSpPr>
          <p:spPr>
            <a:xfrm>
              <a:off x="5148496" y="5108110"/>
              <a:ext cx="10522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Hold-up: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886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 53">
            <a:extLst>
              <a:ext uri="{FF2B5EF4-FFF2-40B4-BE49-F238E27FC236}">
                <a16:creationId xmlns:a16="http://schemas.microsoft.com/office/drawing/2014/main" id="{7F062877-68C3-4BC7-9411-B2FAB85D0E57}"/>
              </a:ext>
            </a:extLst>
          </p:cNvPr>
          <p:cNvSpPr/>
          <p:nvPr/>
        </p:nvSpPr>
        <p:spPr>
          <a:xfrm>
            <a:off x="379227" y="1029539"/>
            <a:ext cx="7329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Partially thermally coupled extractive distillation </a:t>
            </a:r>
            <a:endParaRPr lang="en-US" sz="2400" dirty="0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CB1DBF72-E414-4DF6-8990-D75507736ADB}"/>
              </a:ext>
            </a:extLst>
          </p:cNvPr>
          <p:cNvSpPr/>
          <p:nvPr/>
        </p:nvSpPr>
        <p:spPr>
          <a:xfrm>
            <a:off x="1100408" y="1842704"/>
            <a:ext cx="4211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feed flow rate:    100 </a:t>
            </a:r>
            <a:r>
              <a:rPr lang="en-US" dirty="0" err="1"/>
              <a:t>kmol</a:t>
            </a:r>
            <a:r>
              <a:rPr lang="en-US" dirty="0"/>
              <a:t>/h</a:t>
            </a: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293B0C61-5F2F-4838-B000-09733C78080F}"/>
              </a:ext>
            </a:extLst>
          </p:cNvPr>
          <p:cNvSpPr/>
          <p:nvPr/>
        </p:nvSpPr>
        <p:spPr>
          <a:xfrm>
            <a:off x="1472314" y="2467964"/>
            <a:ext cx="17772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Benzene</a:t>
            </a:r>
          </a:p>
          <a:p>
            <a:r>
              <a:rPr lang="en-US" b="1" dirty="0"/>
              <a:t>Cyclohexane</a:t>
            </a:r>
          </a:p>
          <a:p>
            <a:r>
              <a:rPr lang="en-US" b="1" dirty="0"/>
              <a:t>Toluene</a:t>
            </a: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8AED7EC7-8F5B-4EB0-B1E7-9D9FAC008122}"/>
              </a:ext>
            </a:extLst>
          </p:cNvPr>
          <p:cNvSpPr/>
          <p:nvPr/>
        </p:nvSpPr>
        <p:spPr>
          <a:xfrm>
            <a:off x="2643827" y="2215366"/>
            <a:ext cx="1597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mole frac.in </a:t>
            </a:r>
            <a:r>
              <a:rPr lang="en-US" i="1" dirty="0" err="1"/>
              <a:t>fd</a:t>
            </a:r>
            <a:r>
              <a:rPr lang="en-US" i="1" dirty="0"/>
              <a:t>:</a:t>
            </a: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BA44EC59-C854-4501-9DFF-B9940652CE9E}"/>
              </a:ext>
            </a:extLst>
          </p:cNvPr>
          <p:cNvSpPr/>
          <p:nvPr/>
        </p:nvSpPr>
        <p:spPr>
          <a:xfrm>
            <a:off x="6835172" y="3880841"/>
            <a:ext cx="43363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0070C0"/>
                </a:solidFill>
              </a:rPr>
              <a:t>Luyben</a:t>
            </a:r>
            <a:r>
              <a:rPr lang="en-US" sz="1200" dirty="0">
                <a:solidFill>
                  <a:srgbClr val="0070C0"/>
                </a:solidFill>
              </a:rPr>
              <a:t>, W. L., </a:t>
            </a:r>
            <a:r>
              <a:rPr lang="en-US" sz="1200" b="1" i="1" dirty="0">
                <a:solidFill>
                  <a:srgbClr val="0070C0"/>
                </a:solidFill>
              </a:rPr>
              <a:t>Chem. Eng. </a:t>
            </a:r>
            <a:r>
              <a:rPr lang="fr-FR" sz="1200" b="1" i="1" dirty="0" err="1">
                <a:solidFill>
                  <a:srgbClr val="0070C0"/>
                </a:solidFill>
              </a:rPr>
              <a:t>Res</a:t>
            </a:r>
            <a:r>
              <a:rPr lang="fr-FR" sz="1200" b="1" i="1" dirty="0">
                <a:solidFill>
                  <a:srgbClr val="0070C0"/>
                </a:solidFill>
              </a:rPr>
              <a:t>. Des</a:t>
            </a:r>
            <a:r>
              <a:rPr lang="fr-FR" sz="1200" dirty="0">
                <a:solidFill>
                  <a:srgbClr val="0070C0"/>
                </a:solidFill>
              </a:rPr>
              <a:t>. 2016, 106, 253−262.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CBF1B9F8-653E-446F-8FB5-AFF64542F7E8}"/>
              </a:ext>
            </a:extLst>
          </p:cNvPr>
          <p:cNvSpPr/>
          <p:nvPr/>
        </p:nvSpPr>
        <p:spPr>
          <a:xfrm>
            <a:off x="1472314" y="3602156"/>
            <a:ext cx="5207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N,N-</a:t>
            </a:r>
            <a:r>
              <a:rPr lang="en-US" b="1" dirty="0" err="1"/>
              <a:t>dimethylformamide</a:t>
            </a:r>
            <a:r>
              <a:rPr lang="en-US" b="1" dirty="0"/>
              <a:t> (DMF)</a:t>
            </a: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135420A4-C32F-4F54-B984-914705D8AA1C}"/>
              </a:ext>
            </a:extLst>
          </p:cNvPr>
          <p:cNvSpPr/>
          <p:nvPr/>
        </p:nvSpPr>
        <p:spPr>
          <a:xfrm>
            <a:off x="1098017" y="2206848"/>
            <a:ext cx="17772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Components:</a:t>
            </a: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F176FEA4-AA74-411C-8E77-BE30071CC63B}"/>
              </a:ext>
            </a:extLst>
          </p:cNvPr>
          <p:cNvSpPr/>
          <p:nvPr/>
        </p:nvSpPr>
        <p:spPr>
          <a:xfrm>
            <a:off x="1171222" y="3328286"/>
            <a:ext cx="5207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/>
              <a:t>Entrainer</a:t>
            </a:r>
            <a:r>
              <a:rPr lang="en-US" i="1" dirty="0"/>
              <a:t>:</a:t>
            </a: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DE49EBF6-3CF0-4F24-A9E7-CFE4846F2758}"/>
              </a:ext>
            </a:extLst>
          </p:cNvPr>
          <p:cNvSpPr/>
          <p:nvPr/>
        </p:nvSpPr>
        <p:spPr>
          <a:xfrm>
            <a:off x="4643328" y="2467964"/>
            <a:ext cx="1133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99%</a:t>
            </a:r>
          </a:p>
          <a:p>
            <a:r>
              <a:rPr lang="en-US" dirty="0"/>
              <a:t>99%</a:t>
            </a:r>
          </a:p>
          <a:p>
            <a:r>
              <a:rPr lang="en-US" dirty="0"/>
              <a:t>99.4%</a:t>
            </a: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AC6D1F9B-4BE5-4565-9183-9BB945A2E004}"/>
              </a:ext>
            </a:extLst>
          </p:cNvPr>
          <p:cNvSpPr/>
          <p:nvPr/>
        </p:nvSpPr>
        <p:spPr>
          <a:xfrm>
            <a:off x="3140795" y="2467964"/>
            <a:ext cx="6367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30%</a:t>
            </a:r>
          </a:p>
          <a:p>
            <a:r>
              <a:rPr lang="en-US" dirty="0"/>
              <a:t>30%</a:t>
            </a:r>
          </a:p>
          <a:p>
            <a:r>
              <a:rPr lang="en-US" dirty="0"/>
              <a:t>40% </a:t>
            </a:r>
          </a:p>
        </p:txBody>
      </p:sp>
      <p:pic>
        <p:nvPicPr>
          <p:cNvPr id="64" name="图片 63">
            <a:extLst>
              <a:ext uri="{FF2B5EF4-FFF2-40B4-BE49-F238E27FC236}">
                <a16:creationId xmlns:a16="http://schemas.microsoft.com/office/drawing/2014/main" id="{01E165A5-8B35-4900-B5C1-6EACC1CEC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269" y="1864169"/>
            <a:ext cx="3525002" cy="1979326"/>
          </a:xfrm>
          <a:prstGeom prst="rect">
            <a:avLst/>
          </a:prstGeom>
        </p:spPr>
      </p:pic>
      <p:sp>
        <p:nvSpPr>
          <p:cNvPr id="65" name="矩形 64">
            <a:extLst>
              <a:ext uri="{FF2B5EF4-FFF2-40B4-BE49-F238E27FC236}">
                <a16:creationId xmlns:a16="http://schemas.microsoft.com/office/drawing/2014/main" id="{5F13D844-E13A-462B-BE65-95F3FA6F2A65}"/>
              </a:ext>
            </a:extLst>
          </p:cNvPr>
          <p:cNvSpPr/>
          <p:nvPr/>
        </p:nvSpPr>
        <p:spPr>
          <a:xfrm>
            <a:off x="4204445" y="2215366"/>
            <a:ext cx="2044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Product demand:</a:t>
            </a: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DCB9B1B4-4A26-4A97-BA24-A4493EA0C267}"/>
              </a:ext>
            </a:extLst>
          </p:cNvPr>
          <p:cNvSpPr/>
          <p:nvPr/>
        </p:nvSpPr>
        <p:spPr>
          <a:xfrm>
            <a:off x="1790700" y="1386670"/>
            <a:ext cx="62645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Ma, Y. et al., </a:t>
            </a:r>
            <a:r>
              <a:rPr lang="en-US" sz="1400" b="1" i="1" dirty="0"/>
              <a:t>Ind. Eng. Chem. Res</a:t>
            </a:r>
            <a:r>
              <a:rPr lang="en-US" sz="1400" dirty="0"/>
              <a:t>., 2017, 56 (21), 6266–6274 </a:t>
            </a: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C02F0774-822B-4A2E-9A29-49BC2651D6C1}"/>
              </a:ext>
            </a:extLst>
          </p:cNvPr>
          <p:cNvSpPr/>
          <p:nvPr/>
        </p:nvSpPr>
        <p:spPr>
          <a:xfrm>
            <a:off x="1276629" y="4769024"/>
            <a:ext cx="43474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Five Design Spec/Vary functions to achieve five specific objectives.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Thermally coupled process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Skilled Aspen </a:t>
            </a:r>
            <a:r>
              <a:rPr lang="en-GB" altLang="zh-CN" dirty="0"/>
              <a:t>Plus user needed.</a:t>
            </a:r>
            <a:endParaRPr lang="zh-CN" altLang="en-US" dirty="0"/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1EE6B002-C2A1-492E-B642-F3D669E79059}"/>
              </a:ext>
            </a:extLst>
          </p:cNvPr>
          <p:cNvSpPr/>
          <p:nvPr/>
        </p:nvSpPr>
        <p:spPr>
          <a:xfrm>
            <a:off x="1276629" y="4333620"/>
            <a:ext cx="2182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/>
              <a:t>Conventional design:</a:t>
            </a: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6FDAE28A-A675-4D89-ADCC-92EABEF5B5E2}"/>
              </a:ext>
            </a:extLst>
          </p:cNvPr>
          <p:cNvSpPr/>
          <p:nvPr/>
        </p:nvSpPr>
        <p:spPr>
          <a:xfrm>
            <a:off x="6093943" y="4333620"/>
            <a:ext cx="2430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/>
              <a:t>New proposed method:</a:t>
            </a: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80B70BB6-556E-42B7-A0AE-B1530F301DF2}"/>
              </a:ext>
            </a:extLst>
          </p:cNvPr>
          <p:cNvSpPr/>
          <p:nvPr/>
        </p:nvSpPr>
        <p:spPr>
          <a:xfrm>
            <a:off x="6179367" y="4678743"/>
            <a:ext cx="42976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14474 equations, 215 decision variables (distillate/bottom flow rates, </a:t>
            </a:r>
            <a:r>
              <a:rPr lang="en-US" altLang="zh-CN" dirty="0" err="1"/>
              <a:t>reboil</a:t>
            </a:r>
            <a:r>
              <a:rPr lang="en-US" altLang="zh-CN" dirty="0"/>
              <a:t>/reflux ratios, inter-column vapor flow, </a:t>
            </a:r>
            <a:r>
              <a:rPr lang="en-US" altLang="zh-CN" dirty="0" err="1"/>
              <a:t>entrainer</a:t>
            </a:r>
            <a:r>
              <a:rPr lang="en-US" altLang="zh-CN" dirty="0"/>
              <a:t> flow/temp., all the bypass efficiencies), and 29 inequality constraints.</a:t>
            </a:r>
            <a:endParaRPr lang="zh-CN" altLang="en-US" dirty="0"/>
          </a:p>
        </p:txBody>
      </p: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4FA6E165-215D-4CC9-A06F-B20A13054AAD}"/>
              </a:ext>
            </a:extLst>
          </p:cNvPr>
          <p:cNvGrpSpPr/>
          <p:nvPr/>
        </p:nvGrpSpPr>
        <p:grpSpPr>
          <a:xfrm>
            <a:off x="4075926" y="5185714"/>
            <a:ext cx="1391261" cy="1488812"/>
            <a:chOff x="3133244" y="5290490"/>
            <a:chExt cx="1391261" cy="1488812"/>
          </a:xfrm>
        </p:grpSpPr>
        <p:pic>
          <p:nvPicPr>
            <p:cNvPr id="72" name="图片 71">
              <a:extLst>
                <a:ext uri="{FF2B5EF4-FFF2-40B4-BE49-F238E27FC236}">
                  <a16:creationId xmlns:a16="http://schemas.microsoft.com/office/drawing/2014/main" id="{2747D685-FE98-4E26-AA81-704F9B8E6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33244" y="5290490"/>
              <a:ext cx="1391261" cy="1488812"/>
            </a:xfrm>
            <a:prstGeom prst="rect">
              <a:avLst/>
            </a:prstGeom>
          </p:spPr>
        </p:pic>
        <p:sp>
          <p:nvSpPr>
            <p:cNvPr id="73" name="文本框 72">
              <a:extLst>
                <a:ext uri="{FF2B5EF4-FFF2-40B4-BE49-F238E27FC236}">
                  <a16:creationId xmlns:a16="http://schemas.microsoft.com/office/drawing/2014/main" id="{46C535D5-FB3A-4CBB-89DC-28510618535A}"/>
                </a:ext>
              </a:extLst>
            </p:cNvPr>
            <p:cNvSpPr txBox="1"/>
            <p:nvPr/>
          </p:nvSpPr>
          <p:spPr>
            <a:xfrm>
              <a:off x="3331761" y="5807122"/>
              <a:ext cx="994226" cy="54054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96545"/>
                </a:avLst>
              </a:prstTxWarp>
              <a:spAutoFit/>
            </a:bodyPr>
            <a:lstStyle/>
            <a:p>
              <a:pPr algn="ctr"/>
              <a:r>
                <a:rPr lang="en-US" altLang="zh-CN" sz="1900" dirty="0">
                  <a:solidFill>
                    <a:schemeClr val="bg1">
                      <a:lumMod val="50000"/>
                    </a:schemeClr>
                  </a:solidFill>
                </a:rPr>
                <a:t>skilled user</a:t>
              </a:r>
              <a:endParaRPr lang="zh-CN" altLang="en-US" sz="19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74" name="图片 73">
            <a:extLst>
              <a:ext uri="{FF2B5EF4-FFF2-40B4-BE49-F238E27FC236}">
                <a16:creationId xmlns:a16="http://schemas.microsoft.com/office/drawing/2014/main" id="{4246A20E-7228-4248-9857-3ECDA22F9F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22941" y="5344979"/>
            <a:ext cx="1342122" cy="1483638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C77DE10F-EE1A-4250-AA86-049955980DAA}"/>
              </a:ext>
            </a:extLst>
          </p:cNvPr>
          <p:cNvSpPr txBox="1"/>
          <p:nvPr/>
        </p:nvSpPr>
        <p:spPr>
          <a:xfrm>
            <a:off x="706706" y="197103"/>
            <a:ext cx="8923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Examples </a:t>
            </a:r>
          </a:p>
        </p:txBody>
      </p:sp>
    </p:spTree>
    <p:extLst>
      <p:ext uri="{BB962C8B-B14F-4D97-AF65-F5344CB8AC3E}">
        <p14:creationId xmlns:p14="http://schemas.microsoft.com/office/powerpoint/2010/main" val="223484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319" y="522244"/>
            <a:ext cx="6116456" cy="58559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b="4218"/>
          <a:stretch/>
        </p:blipFill>
        <p:spPr>
          <a:xfrm>
            <a:off x="6825096" y="1086387"/>
            <a:ext cx="2197397" cy="2012801"/>
          </a:xfrm>
          <a:prstGeom prst="rect">
            <a:avLst/>
          </a:prstGeom>
        </p:spPr>
      </p:pic>
      <p:sp>
        <p:nvSpPr>
          <p:cNvPr id="14" name="标题 1">
            <a:extLst>
              <a:ext uri="{FF2B5EF4-FFF2-40B4-BE49-F238E27FC236}">
                <a16:creationId xmlns:a16="http://schemas.microsoft.com/office/drawing/2014/main" id="{5C42D14F-BB1D-49C5-B449-989AAFBC60FD}"/>
              </a:ext>
            </a:extLst>
          </p:cNvPr>
          <p:cNvSpPr txBox="1">
            <a:spLocks/>
          </p:cNvSpPr>
          <p:nvPr/>
        </p:nvSpPr>
        <p:spPr>
          <a:xfrm>
            <a:off x="6151355" y="2647934"/>
            <a:ext cx="1074384" cy="649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China</a:t>
            </a:r>
            <a:endParaRPr lang="zh-CN" altLang="en-US" sz="1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8" name="标题 1">
            <a:extLst>
              <a:ext uri="{FF2B5EF4-FFF2-40B4-BE49-F238E27FC236}">
                <a16:creationId xmlns:a16="http://schemas.microsoft.com/office/drawing/2014/main" id="{75F111D3-45FD-4BA3-A1B7-0487E098CE40}"/>
              </a:ext>
            </a:extLst>
          </p:cNvPr>
          <p:cNvSpPr txBox="1">
            <a:spLocks/>
          </p:cNvSpPr>
          <p:nvPr/>
        </p:nvSpPr>
        <p:spPr>
          <a:xfrm>
            <a:off x="3815271" y="3849566"/>
            <a:ext cx="1203460" cy="649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India</a:t>
            </a:r>
            <a:endParaRPr lang="zh-CN" altLang="en-US" sz="1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9" name="标题 1">
            <a:extLst>
              <a:ext uri="{FF2B5EF4-FFF2-40B4-BE49-F238E27FC236}">
                <a16:creationId xmlns:a16="http://schemas.microsoft.com/office/drawing/2014/main" id="{4C2A8A9A-3D9C-41B0-AEAF-83DB4E5EF741}"/>
              </a:ext>
            </a:extLst>
          </p:cNvPr>
          <p:cNvSpPr txBox="1">
            <a:spLocks/>
          </p:cNvSpPr>
          <p:nvPr/>
        </p:nvSpPr>
        <p:spPr>
          <a:xfrm>
            <a:off x="5940313" y="1086387"/>
            <a:ext cx="1784330" cy="649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Mongolia</a:t>
            </a:r>
            <a:endParaRPr lang="zh-CN" altLang="en-US" sz="1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A3B7528-3036-407B-8037-C814A38EA46B}"/>
              </a:ext>
            </a:extLst>
          </p:cNvPr>
          <p:cNvGrpSpPr/>
          <p:nvPr/>
        </p:nvGrpSpPr>
        <p:grpSpPr>
          <a:xfrm>
            <a:off x="7789850" y="1335696"/>
            <a:ext cx="3775406" cy="2845821"/>
            <a:chOff x="7789850" y="1335696"/>
            <a:chExt cx="3775406" cy="2845821"/>
          </a:xfrm>
        </p:grpSpPr>
        <p:sp>
          <p:nvSpPr>
            <p:cNvPr id="10" name="标题 1"/>
            <p:cNvSpPr txBox="1">
              <a:spLocks/>
            </p:cNvSpPr>
            <p:nvPr/>
          </p:nvSpPr>
          <p:spPr>
            <a:xfrm>
              <a:off x="8591778" y="3532363"/>
              <a:ext cx="1522463" cy="6491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2400" b="1" dirty="0">
                  <a:solidFill>
                    <a:srgbClr val="0070C0"/>
                  </a:solidFill>
                  <a:latin typeface="+mn-lt"/>
                </a:rPr>
                <a:t>Tianjin</a:t>
              </a:r>
              <a:endParaRPr lang="zh-CN" altLang="en-US" sz="2400" b="1" dirty="0">
                <a:solidFill>
                  <a:srgbClr val="0070C0"/>
                </a:solidFill>
                <a:latin typeface="+mn-lt"/>
              </a:endParaRPr>
            </a:p>
          </p:txBody>
        </p:sp>
        <p:sp>
          <p:nvSpPr>
            <p:cNvPr id="17" name="标题 1"/>
            <p:cNvSpPr txBox="1">
              <a:spLocks/>
            </p:cNvSpPr>
            <p:nvPr/>
          </p:nvSpPr>
          <p:spPr>
            <a:xfrm>
              <a:off x="10034637" y="1335696"/>
              <a:ext cx="1530619" cy="6491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Beijing</a:t>
              </a:r>
              <a:endPara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endParaRPr>
            </a:p>
          </p:txBody>
        </p:sp>
        <p:cxnSp>
          <p:nvCxnSpPr>
            <p:cNvPr id="12" name="直接箭头连接符 11">
              <a:extLst>
                <a:ext uri="{FF2B5EF4-FFF2-40B4-BE49-F238E27FC236}">
                  <a16:creationId xmlns:a16="http://schemas.microsoft.com/office/drawing/2014/main" id="{39187B69-C7FD-4C3C-88D7-92C6F8E3742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78315" y="2873561"/>
              <a:ext cx="613465" cy="65880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id="{D61200E5-76A1-4C44-9DF0-CFD0073A21C1}"/>
                </a:ext>
              </a:extLst>
            </p:cNvPr>
            <p:cNvCxnSpPr>
              <a:cxnSpLocks/>
              <a:stCxn id="17" idx="1"/>
            </p:cNvCxnSpPr>
            <p:nvPr/>
          </p:nvCxnSpPr>
          <p:spPr>
            <a:xfrm flipH="1">
              <a:off x="7789850" y="1660273"/>
              <a:ext cx="2244787" cy="98766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F847EFE0-37EB-43D5-9288-84FD2CA94566}"/>
              </a:ext>
            </a:extLst>
          </p:cNvPr>
          <p:cNvGrpSpPr/>
          <p:nvPr/>
        </p:nvGrpSpPr>
        <p:grpSpPr>
          <a:xfrm>
            <a:off x="294447" y="267404"/>
            <a:ext cx="7629347" cy="3837002"/>
            <a:chOff x="294447" y="267404"/>
            <a:chExt cx="7629347" cy="3837002"/>
          </a:xfrm>
        </p:grpSpPr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6D2AE65B-E12E-4494-9767-3E7FFF5A6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447" y="267404"/>
              <a:ext cx="5791701" cy="3837002"/>
            </a:xfrm>
            <a:prstGeom prst="rect">
              <a:avLst/>
            </a:prstGeom>
          </p:spPr>
        </p:pic>
        <p:cxnSp>
          <p:nvCxnSpPr>
            <p:cNvPr id="31" name="直接箭头连接符 30">
              <a:extLst>
                <a:ext uri="{FF2B5EF4-FFF2-40B4-BE49-F238E27FC236}">
                  <a16:creationId xmlns:a16="http://schemas.microsoft.com/office/drawing/2014/main" id="{DBF8B877-7DB9-40B7-8D79-9EFA2E93B6FE}"/>
                </a:ext>
              </a:extLst>
            </p:cNvPr>
            <p:cNvCxnSpPr>
              <a:cxnSpLocks/>
            </p:cNvCxnSpPr>
            <p:nvPr/>
          </p:nvCxnSpPr>
          <p:spPr>
            <a:xfrm>
              <a:off x="5812019" y="2185905"/>
              <a:ext cx="2111775" cy="31404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362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>
            <a:extLst>
              <a:ext uri="{FF2B5EF4-FFF2-40B4-BE49-F238E27FC236}">
                <a16:creationId xmlns:a16="http://schemas.microsoft.com/office/drawing/2014/main" id="{96354E11-9A24-4C9F-A3A4-3278BA37B36D}"/>
              </a:ext>
            </a:extLst>
          </p:cNvPr>
          <p:cNvSpPr txBox="1"/>
          <p:nvPr/>
        </p:nvSpPr>
        <p:spPr>
          <a:xfrm>
            <a:off x="1284759" y="1592584"/>
            <a:ext cx="3116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Optimized with the proposed method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E91F509F-3F68-400C-9C9E-7CA2F9F3CD4E}"/>
              </a:ext>
            </a:extLst>
          </p:cNvPr>
          <p:cNvSpPr txBox="1"/>
          <p:nvPr/>
        </p:nvSpPr>
        <p:spPr>
          <a:xfrm>
            <a:off x="1416151" y="3898192"/>
            <a:ext cx="2055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Luyben’s</a:t>
            </a:r>
            <a:r>
              <a:rPr lang="en-US" sz="2400" dirty="0"/>
              <a:t> results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B03A3319-EDC0-4863-AC6E-8EBC89DA6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768" y="5307363"/>
            <a:ext cx="4153661" cy="1080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C9B5E658-F2AA-4770-9D9C-F1063897E7A8}"/>
              </a:ext>
            </a:extLst>
          </p:cNvPr>
          <p:cNvGrpSpPr/>
          <p:nvPr/>
        </p:nvGrpSpPr>
        <p:grpSpPr>
          <a:xfrm>
            <a:off x="5360649" y="1447411"/>
            <a:ext cx="4782017" cy="2541131"/>
            <a:chOff x="3923637" y="1048936"/>
            <a:chExt cx="5478306" cy="2996897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7220204B-E404-4FDB-817F-C81001FE6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23637" y="1048936"/>
              <a:ext cx="5478306" cy="2996897"/>
            </a:xfrm>
            <a:prstGeom prst="rect">
              <a:avLst/>
            </a:prstGeom>
          </p:spPr>
        </p:pic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10C0964D-E427-48FB-A213-BFA03E9A90A2}"/>
                </a:ext>
              </a:extLst>
            </p:cNvPr>
            <p:cNvSpPr/>
            <p:nvPr/>
          </p:nvSpPr>
          <p:spPr>
            <a:xfrm>
              <a:off x="8657116" y="3571437"/>
              <a:ext cx="728284" cy="153749"/>
            </a:xfrm>
            <a:prstGeom prst="rect">
              <a:avLst/>
            </a:prstGeom>
            <a:noFill/>
            <a:ln w="28575">
              <a:solidFill>
                <a:srgbClr val="00B050">
                  <a:alpha val="5098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C11EF3EB-D429-47C4-B594-2B390939CF77}"/>
                </a:ext>
              </a:extLst>
            </p:cNvPr>
            <p:cNvSpPr/>
            <p:nvPr/>
          </p:nvSpPr>
          <p:spPr>
            <a:xfrm>
              <a:off x="4135227" y="2470509"/>
              <a:ext cx="728284" cy="153749"/>
            </a:xfrm>
            <a:prstGeom prst="rect">
              <a:avLst/>
            </a:prstGeom>
            <a:noFill/>
            <a:ln w="28575">
              <a:solidFill>
                <a:srgbClr val="00B050">
                  <a:alpha val="5098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E3E037F0-82FC-44E6-9465-3CDA5ACB118E}"/>
                </a:ext>
              </a:extLst>
            </p:cNvPr>
            <p:cNvSpPr/>
            <p:nvPr/>
          </p:nvSpPr>
          <p:spPr>
            <a:xfrm>
              <a:off x="8014217" y="2151940"/>
              <a:ext cx="222473" cy="1151111"/>
            </a:xfrm>
            <a:prstGeom prst="rect">
              <a:avLst/>
            </a:prstGeom>
            <a:noFill/>
            <a:ln w="28575">
              <a:solidFill>
                <a:srgbClr val="00B050">
                  <a:alpha val="5098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98C1FD61-9CD5-4E72-9DEB-2556426B74C4}"/>
                </a:ext>
              </a:extLst>
            </p:cNvPr>
            <p:cNvSpPr/>
            <p:nvPr/>
          </p:nvSpPr>
          <p:spPr>
            <a:xfrm>
              <a:off x="8438631" y="2506861"/>
              <a:ext cx="728284" cy="153749"/>
            </a:xfrm>
            <a:prstGeom prst="rect">
              <a:avLst/>
            </a:prstGeom>
            <a:noFill/>
            <a:ln w="28575">
              <a:solidFill>
                <a:srgbClr val="00B050">
                  <a:alpha val="5098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D411C2D8-AAD1-4565-A66E-78FFC84B21A5}"/>
              </a:ext>
            </a:extLst>
          </p:cNvPr>
          <p:cNvGrpSpPr/>
          <p:nvPr/>
        </p:nvGrpSpPr>
        <p:grpSpPr>
          <a:xfrm>
            <a:off x="5506252" y="4063189"/>
            <a:ext cx="4636414" cy="2488349"/>
            <a:chOff x="4135227" y="4144441"/>
            <a:chExt cx="5193888" cy="2830350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B185B706-E235-42E2-9152-4C830A44B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35227" y="4144441"/>
              <a:ext cx="5193888" cy="2830350"/>
            </a:xfrm>
            <a:prstGeom prst="rect">
              <a:avLst/>
            </a:prstGeom>
          </p:spPr>
        </p:pic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1F29DCFA-0A68-41AA-9554-BEBC5BE589F2}"/>
                </a:ext>
              </a:extLst>
            </p:cNvPr>
            <p:cNvSpPr/>
            <p:nvPr/>
          </p:nvSpPr>
          <p:spPr>
            <a:xfrm>
              <a:off x="8487183" y="6537823"/>
              <a:ext cx="728284" cy="153749"/>
            </a:xfrm>
            <a:prstGeom prst="rect">
              <a:avLst/>
            </a:prstGeom>
            <a:noFill/>
            <a:ln w="28575">
              <a:solidFill>
                <a:srgbClr val="FF0000">
                  <a:alpha val="5098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EAFB4055-1AC0-448A-AE49-70D0DE249FB2}"/>
                </a:ext>
              </a:extLst>
            </p:cNvPr>
            <p:cNvSpPr/>
            <p:nvPr/>
          </p:nvSpPr>
          <p:spPr>
            <a:xfrm>
              <a:off x="4342712" y="5482741"/>
              <a:ext cx="728284" cy="153749"/>
            </a:xfrm>
            <a:prstGeom prst="rect">
              <a:avLst/>
            </a:prstGeom>
            <a:noFill/>
            <a:ln w="28575">
              <a:solidFill>
                <a:srgbClr val="FF0000">
                  <a:alpha val="5098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076BDAA0-B541-473F-B7D5-33A35C545F0B}"/>
                </a:ext>
              </a:extLst>
            </p:cNvPr>
            <p:cNvSpPr/>
            <p:nvPr/>
          </p:nvSpPr>
          <p:spPr>
            <a:xfrm>
              <a:off x="8014218" y="5129809"/>
              <a:ext cx="222472" cy="1124795"/>
            </a:xfrm>
            <a:prstGeom prst="rect">
              <a:avLst/>
            </a:prstGeom>
            <a:noFill/>
            <a:ln w="28575">
              <a:solidFill>
                <a:srgbClr val="FF0000">
                  <a:alpha val="5098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832BB65F-1A37-487C-9C01-04D849B72F4D}"/>
                </a:ext>
              </a:extLst>
            </p:cNvPr>
            <p:cNvSpPr/>
            <p:nvPr/>
          </p:nvSpPr>
          <p:spPr>
            <a:xfrm>
              <a:off x="8527644" y="5543431"/>
              <a:ext cx="728284" cy="153749"/>
            </a:xfrm>
            <a:prstGeom prst="rect">
              <a:avLst/>
            </a:prstGeom>
            <a:noFill/>
            <a:ln w="28575">
              <a:solidFill>
                <a:srgbClr val="FF0000">
                  <a:alpha val="5098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37" name="矩形 36">
            <a:extLst>
              <a:ext uri="{FF2B5EF4-FFF2-40B4-BE49-F238E27FC236}">
                <a16:creationId xmlns:a16="http://schemas.microsoft.com/office/drawing/2014/main" id="{79A88B20-2927-43AB-AE21-CBFE381085D2}"/>
              </a:ext>
            </a:extLst>
          </p:cNvPr>
          <p:cNvSpPr/>
          <p:nvPr/>
        </p:nvSpPr>
        <p:spPr>
          <a:xfrm>
            <a:off x="1451946" y="4633173"/>
            <a:ext cx="36540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</a:rPr>
              <a:t>Luyben</a:t>
            </a:r>
            <a:r>
              <a:rPr lang="en-US" sz="1600" dirty="0">
                <a:solidFill>
                  <a:srgbClr val="0070C0"/>
                </a:solidFill>
              </a:rPr>
              <a:t>, W. L., </a:t>
            </a:r>
            <a:r>
              <a:rPr lang="en-US" sz="1600" b="1" i="1" dirty="0">
                <a:solidFill>
                  <a:srgbClr val="0070C0"/>
                </a:solidFill>
              </a:rPr>
              <a:t>Chem. Eng. </a:t>
            </a:r>
            <a:r>
              <a:rPr lang="fr-FR" sz="1600" b="1" i="1" dirty="0" err="1">
                <a:solidFill>
                  <a:srgbClr val="0070C0"/>
                </a:solidFill>
              </a:rPr>
              <a:t>Res</a:t>
            </a:r>
            <a:r>
              <a:rPr lang="fr-FR" sz="1600" b="1" i="1" dirty="0">
                <a:solidFill>
                  <a:srgbClr val="0070C0"/>
                </a:solidFill>
              </a:rPr>
              <a:t>. Des</a:t>
            </a:r>
            <a:r>
              <a:rPr lang="fr-FR" sz="1600" dirty="0">
                <a:solidFill>
                  <a:srgbClr val="0070C0"/>
                </a:solidFill>
              </a:rPr>
              <a:t>. 2016, 106, 253−262.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E0F03BFB-51B8-4E40-ADF1-842F8DC8164F}"/>
              </a:ext>
            </a:extLst>
          </p:cNvPr>
          <p:cNvSpPr/>
          <p:nvPr/>
        </p:nvSpPr>
        <p:spPr>
          <a:xfrm>
            <a:off x="1353360" y="2425633"/>
            <a:ext cx="36540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TAC estimation can be found in:</a:t>
            </a:r>
          </a:p>
          <a:p>
            <a:r>
              <a:rPr lang="en-US" sz="1600" dirty="0">
                <a:solidFill>
                  <a:srgbClr val="0070C0"/>
                </a:solidFill>
              </a:rPr>
              <a:t>Ma, Y. et al., </a:t>
            </a:r>
            <a:r>
              <a:rPr lang="en-US" sz="1600" b="1" i="1" dirty="0">
                <a:solidFill>
                  <a:srgbClr val="0070C0"/>
                </a:solidFill>
              </a:rPr>
              <a:t>Ind. Eng. Chem. Res</a:t>
            </a:r>
            <a:r>
              <a:rPr lang="en-US" sz="1600" dirty="0">
                <a:solidFill>
                  <a:srgbClr val="0070C0"/>
                </a:solidFill>
              </a:rPr>
              <a:t>., 2017, 56 (21), 6266–6274 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423AAD4-A943-4904-A32C-5FFB893CCE16}"/>
              </a:ext>
            </a:extLst>
          </p:cNvPr>
          <p:cNvSpPr txBox="1"/>
          <p:nvPr/>
        </p:nvSpPr>
        <p:spPr>
          <a:xfrm>
            <a:off x="706706" y="197103"/>
            <a:ext cx="8840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Examples 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E5FEB22E-06A1-4EDB-B463-D33AADEC0061}"/>
              </a:ext>
            </a:extLst>
          </p:cNvPr>
          <p:cNvSpPr/>
          <p:nvPr/>
        </p:nvSpPr>
        <p:spPr>
          <a:xfrm>
            <a:off x="379227" y="1029539"/>
            <a:ext cx="7329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Partially thermally coupled extractive distillation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813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2D1468A6-CAF1-4B3E-8678-62DBAB910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31" y="1476866"/>
            <a:ext cx="3456954" cy="419608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AAF1415-4442-4E9C-A804-665232B94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2330" y="1518098"/>
            <a:ext cx="3701424" cy="4046471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FDBEC0B9-C4A8-4C81-8293-653BBABD28BF}"/>
              </a:ext>
            </a:extLst>
          </p:cNvPr>
          <p:cNvSpPr txBox="1"/>
          <p:nvPr/>
        </p:nvSpPr>
        <p:spPr>
          <a:xfrm>
            <a:off x="7752586" y="1684265"/>
            <a:ext cx="3401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 solve            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700B9607-1C95-4C86-B49A-F6B1954B15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1288" y="4125954"/>
            <a:ext cx="3245219" cy="52000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405B7D3A-8F19-493C-B060-EAA119FA483D}"/>
              </a:ext>
            </a:extLst>
          </p:cNvPr>
          <p:cNvSpPr txBox="1"/>
          <p:nvPr/>
        </p:nvSpPr>
        <p:spPr>
          <a:xfrm>
            <a:off x="706706" y="197103"/>
            <a:ext cx="8840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Examples 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EEB7FDE-A93B-4E5D-9364-27D69E79506C}"/>
              </a:ext>
            </a:extLst>
          </p:cNvPr>
          <p:cNvSpPr/>
          <p:nvPr/>
        </p:nvSpPr>
        <p:spPr>
          <a:xfrm>
            <a:off x="379227" y="1029539"/>
            <a:ext cx="920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DWC</a:t>
            </a:r>
            <a:endParaRPr lang="en-US" sz="24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64AE6AD-0E30-4DB6-81FD-C777B41D53BB}"/>
              </a:ext>
            </a:extLst>
          </p:cNvPr>
          <p:cNvSpPr txBox="1"/>
          <p:nvPr/>
        </p:nvSpPr>
        <p:spPr>
          <a:xfrm>
            <a:off x="8065673" y="4201724"/>
            <a:ext cx="775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s.t.</a:t>
            </a:r>
            <a:endParaRPr lang="en-US" sz="2000" dirty="0"/>
          </a:p>
        </p:txBody>
      </p:sp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FE77D6DC-10ED-4779-AD0C-9FD9483E83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948290"/>
              </p:ext>
            </p:extLst>
          </p:nvPr>
        </p:nvGraphicFramePr>
        <p:xfrm>
          <a:off x="7843265" y="2355430"/>
          <a:ext cx="3968675" cy="37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247840" imgH="228600" progId="Equation.DSMT4">
                  <p:embed/>
                </p:oleObj>
              </mc:Choice>
              <mc:Fallback>
                <p:oleObj name="Equation" r:id="rId5" imgW="2247840" imgH="228600" progId="Equation.DSMT4">
                  <p:embed/>
                  <p:pic>
                    <p:nvPicPr>
                      <p:cNvPr id="22" name="对象 21">
                        <a:extLst>
                          <a:ext uri="{FF2B5EF4-FFF2-40B4-BE49-F238E27FC236}">
                            <a16:creationId xmlns:a16="http://schemas.microsoft.com/office/drawing/2014/main" id="{A99DFC1E-4F1F-44A9-B999-7915BD7358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3265" y="2355430"/>
                        <a:ext cx="3968675" cy="378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10">
            <a:extLst>
              <a:ext uri="{FF2B5EF4-FFF2-40B4-BE49-F238E27FC236}">
                <a16:creationId xmlns:a16="http://schemas.microsoft.com/office/drawing/2014/main" id="{1D06C87E-1B43-49C8-883D-79C1CC0074AB}"/>
              </a:ext>
            </a:extLst>
          </p:cNvPr>
          <p:cNvSpPr txBox="1"/>
          <p:nvPr/>
        </p:nvSpPr>
        <p:spPr>
          <a:xfrm>
            <a:off x="8154466" y="2805938"/>
            <a:ext cx="35767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/>
              <a:t>estimated by:</a:t>
            </a:r>
          </a:p>
          <a:p>
            <a:r>
              <a:rPr lang="en-US" altLang="zh-CN" sz="2000" dirty="0"/>
              <a:t>      MESH equations</a:t>
            </a:r>
          </a:p>
          <a:p>
            <a:r>
              <a:rPr lang="en-US" altLang="zh-CN" sz="2000" dirty="0"/>
              <a:t>      hydraulic model equations</a:t>
            </a:r>
          </a:p>
          <a:p>
            <a:r>
              <a:rPr lang="en-US" altLang="zh-CN" sz="2000" dirty="0"/>
              <a:t>      diameter model</a:t>
            </a:r>
          </a:p>
        </p:txBody>
      </p:sp>
    </p:spTree>
    <p:extLst>
      <p:ext uri="{BB962C8B-B14F-4D97-AF65-F5344CB8AC3E}">
        <p14:creationId xmlns:p14="http://schemas.microsoft.com/office/powerpoint/2010/main" val="1600139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A52D68A-7E9D-4C88-8CA3-3B85CF41D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53" y="2038884"/>
            <a:ext cx="2813764" cy="373214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710E8EC-FDF1-4818-B02D-51A5CCD2A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5646" y="1947363"/>
            <a:ext cx="2666482" cy="3709044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7092125-72D1-4AC0-97BE-64D3432217A3}"/>
              </a:ext>
            </a:extLst>
          </p:cNvPr>
          <p:cNvSpPr/>
          <p:nvPr/>
        </p:nvSpPr>
        <p:spPr>
          <a:xfrm>
            <a:off x="836019" y="1023404"/>
            <a:ext cx="105199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AdvOT2e364b11"/>
              </a:rPr>
              <a:t>Example: separation of  </a:t>
            </a:r>
            <a:r>
              <a:rPr lang="en-GB" altLang="zh-CN" sz="2400" b="1" dirty="0">
                <a:solidFill>
                  <a:srgbClr val="000000"/>
                </a:solidFill>
                <a:latin typeface="AdvOT2e364b11"/>
              </a:rPr>
              <a:t>benzene−toluene−o-xylene (BTX) </a:t>
            </a:r>
            <a:r>
              <a:rPr lang="en-US" altLang="zh-CN" sz="2400" b="1" dirty="0">
                <a:solidFill>
                  <a:srgbClr val="000000"/>
                </a:solidFill>
                <a:latin typeface="AdvOT2e364b11"/>
              </a:rPr>
              <a:t>by Long et al.</a:t>
            </a:r>
          </a:p>
          <a:p>
            <a:r>
              <a:rPr lang="en-US" altLang="zh-CN" sz="2400" b="1" dirty="0">
                <a:solidFill>
                  <a:srgbClr val="000000"/>
                </a:solidFill>
                <a:latin typeface="AdvOT2e364b11"/>
              </a:rPr>
              <a:t> </a:t>
            </a:r>
            <a:r>
              <a:rPr lang="en-US" altLang="zh-CN" dirty="0">
                <a:solidFill>
                  <a:srgbClr val="082EFF"/>
                </a:solidFill>
                <a:latin typeface="AdvOT2e364b11"/>
              </a:rPr>
              <a:t>(</a:t>
            </a:r>
            <a:r>
              <a:rPr lang="en-US" altLang="zh-CN" b="1" i="1" dirty="0">
                <a:latin typeface="AdvOT02ce3bbb.I"/>
              </a:rPr>
              <a:t>Chem. Eng. Technol</a:t>
            </a:r>
            <a:r>
              <a:rPr lang="en-US" altLang="zh-CN" i="1" dirty="0">
                <a:latin typeface="AdvOT02ce3bbb.I"/>
              </a:rPr>
              <a:t>.</a:t>
            </a:r>
            <a:r>
              <a:rPr lang="en-US" altLang="zh-CN" dirty="0">
                <a:latin typeface="AdvOT02ce3bbb.I"/>
              </a:rPr>
              <a:t> </a:t>
            </a:r>
            <a:r>
              <a:rPr lang="en-US" altLang="zh-CN" dirty="0">
                <a:latin typeface="AdvOT51c1769e"/>
              </a:rPr>
              <a:t>2016</a:t>
            </a:r>
            <a:r>
              <a:rPr lang="en-US" altLang="zh-CN" dirty="0">
                <a:latin typeface="AdvOT2e364b11"/>
              </a:rPr>
              <a:t>, </a:t>
            </a:r>
            <a:r>
              <a:rPr lang="en-US" altLang="zh-CN" dirty="0">
                <a:latin typeface="AdvOT02ce3bbb.I"/>
              </a:rPr>
              <a:t>39 </a:t>
            </a:r>
            <a:r>
              <a:rPr lang="en-US" altLang="zh-CN" dirty="0">
                <a:latin typeface="AdvOT2e364b11"/>
              </a:rPr>
              <a:t>(6), 1077</a:t>
            </a:r>
            <a:r>
              <a:rPr lang="en-US" altLang="zh-CN" dirty="0">
                <a:latin typeface="AdvOT8608a8d1+22"/>
              </a:rPr>
              <a:t>−</a:t>
            </a:r>
            <a:r>
              <a:rPr lang="en-US" altLang="zh-CN" dirty="0">
                <a:latin typeface="AdvOT2e364b11"/>
              </a:rPr>
              <a:t>1086</a:t>
            </a:r>
            <a:r>
              <a:rPr lang="en-US" altLang="zh-CN" dirty="0">
                <a:solidFill>
                  <a:srgbClr val="082EFF"/>
                </a:solidFill>
                <a:latin typeface="AdvOT2e364b11"/>
              </a:rPr>
              <a:t>) 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D0E30A4-57D1-431C-8F07-AE3EE07D40A9}"/>
              </a:ext>
            </a:extLst>
          </p:cNvPr>
          <p:cNvSpPr/>
          <p:nvPr/>
        </p:nvSpPr>
        <p:spPr>
          <a:xfrm>
            <a:off x="8520786" y="6188519"/>
            <a:ext cx="32655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û"/>
            </a:pPr>
            <a:r>
              <a:rPr lang="en-US" altLang="zh-CN" dirty="0">
                <a:solidFill>
                  <a:srgbClr val="000000"/>
                </a:solidFill>
                <a:latin typeface="AdvOT2e364b11"/>
              </a:rPr>
              <a:t>vapor split ratio = 0.6582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443BB5D-4752-4647-808A-FF8364A63905}"/>
              </a:ext>
            </a:extLst>
          </p:cNvPr>
          <p:cNvSpPr/>
          <p:nvPr/>
        </p:nvSpPr>
        <p:spPr>
          <a:xfrm>
            <a:off x="8520787" y="5853346"/>
            <a:ext cx="2818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"/>
            </a:pPr>
            <a:r>
              <a:rPr lang="en-US" altLang="zh-CN" dirty="0">
                <a:latin typeface="AdvOT2e364b11"/>
              </a:rPr>
              <a:t>products specifications 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E7AF749-0EF7-4816-9FE8-4B4929B3C451}"/>
              </a:ext>
            </a:extLst>
          </p:cNvPr>
          <p:cNvSpPr txBox="1"/>
          <p:nvPr/>
        </p:nvSpPr>
        <p:spPr>
          <a:xfrm>
            <a:off x="706706" y="197103"/>
            <a:ext cx="8840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Examples 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7738E627-2ED5-4803-89AE-6547F5ADD3D3}"/>
              </a:ext>
            </a:extLst>
          </p:cNvPr>
          <p:cNvGrpSpPr/>
          <p:nvPr/>
        </p:nvGrpSpPr>
        <p:grpSpPr>
          <a:xfrm>
            <a:off x="3820063" y="1838835"/>
            <a:ext cx="3999402" cy="4603699"/>
            <a:chOff x="3820063" y="1838835"/>
            <a:chExt cx="3999402" cy="4603699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A2484D62-AE78-4023-AC03-7E6C2480DD9E}"/>
                </a:ext>
              </a:extLst>
            </p:cNvPr>
            <p:cNvSpPr/>
            <p:nvPr/>
          </p:nvSpPr>
          <p:spPr>
            <a:xfrm>
              <a:off x="3820063" y="1838835"/>
              <a:ext cx="399940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latin typeface="AdvOT2e364b11"/>
                </a:rPr>
                <a:t>Feed conditions and the decision variables obtained by Long et al. </a:t>
              </a:r>
              <a:endParaRPr lang="zh-CN" altLang="en-US" sz="2000" b="1" dirty="0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A61E9728-E321-4300-A8E4-A3DA824C61A0}"/>
                </a:ext>
              </a:extLst>
            </p:cNvPr>
            <p:cNvSpPr/>
            <p:nvPr/>
          </p:nvSpPr>
          <p:spPr>
            <a:xfrm>
              <a:off x="4176410" y="2472216"/>
              <a:ext cx="3532790" cy="39703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latin typeface="AdvOT2e364b11"/>
                </a:rPr>
                <a:t>Feed composition: 30/30/40</a:t>
              </a:r>
            </a:p>
            <a:p>
              <a:r>
                <a:rPr lang="en-US" altLang="zh-CN" dirty="0">
                  <a:latin typeface="AdvOT2e364b11"/>
                </a:rPr>
                <a:t>Feed temp. and pres.: 358K and 1 Reflux ratio: 2.648</a:t>
              </a:r>
            </a:p>
            <a:p>
              <a:r>
                <a:rPr lang="en-US" altLang="zh-CN" dirty="0">
                  <a:latin typeface="AdvOT2e364b11"/>
                </a:rPr>
                <a:t>Side draw rate: 0.296 </a:t>
              </a:r>
              <a:r>
                <a:rPr lang="en-US" altLang="zh-CN" dirty="0" err="1">
                  <a:latin typeface="AdvOT2e364b11"/>
                </a:rPr>
                <a:t>kmol</a:t>
              </a:r>
              <a:r>
                <a:rPr lang="en-US" altLang="zh-CN" dirty="0">
                  <a:latin typeface="AdvOT2e364b11"/>
                </a:rPr>
                <a:t>/s</a:t>
              </a:r>
            </a:p>
            <a:p>
              <a:r>
                <a:rPr lang="en-US" altLang="zh-CN" dirty="0"/>
                <a:t>Liquid split: 0.343</a:t>
              </a:r>
            </a:p>
            <a:p>
              <a:r>
                <a:rPr lang="en-US" altLang="zh-CN" dirty="0"/>
                <a:t>Vapor split: 0.658</a:t>
              </a:r>
            </a:p>
            <a:p>
              <a:r>
                <a:rPr lang="en-US" altLang="zh-CN" dirty="0" err="1"/>
                <a:t>Boilup</a:t>
              </a:r>
              <a:r>
                <a:rPr lang="en-US" altLang="zh-CN" dirty="0"/>
                <a:t> ratio: 2.29</a:t>
              </a:r>
            </a:p>
            <a:p>
              <a:r>
                <a:rPr lang="en-US" altLang="zh-CN" dirty="0"/>
                <a:t>Number of stages:</a:t>
              </a:r>
            </a:p>
            <a:p>
              <a:r>
                <a:rPr lang="en-US" altLang="zh-CN" dirty="0"/>
                <a:t>  I   8</a:t>
              </a:r>
            </a:p>
            <a:p>
              <a:r>
                <a:rPr lang="en-US" altLang="zh-CN" dirty="0"/>
                <a:t>  II  11</a:t>
              </a:r>
            </a:p>
            <a:p>
              <a:r>
                <a:rPr lang="en-US" altLang="zh-CN" dirty="0"/>
                <a:t>  III  13</a:t>
              </a:r>
            </a:p>
            <a:p>
              <a:r>
                <a:rPr lang="en-US" altLang="zh-CN" dirty="0"/>
                <a:t>  IV  9</a:t>
              </a:r>
            </a:p>
            <a:p>
              <a:r>
                <a:rPr lang="en-US" altLang="zh-CN" dirty="0"/>
                <a:t>  V   15</a:t>
              </a:r>
            </a:p>
            <a:p>
              <a:r>
                <a:rPr lang="en-US" altLang="zh-CN" dirty="0"/>
                <a:t>  VI  12</a:t>
              </a:r>
              <a:endParaRPr lang="zh-CN" altLang="en-US" dirty="0"/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42B9B922-B673-4E78-B2F3-2A60DD8778C5}"/>
              </a:ext>
            </a:extLst>
          </p:cNvPr>
          <p:cNvSpPr txBox="1"/>
          <p:nvPr/>
        </p:nvSpPr>
        <p:spPr>
          <a:xfrm>
            <a:off x="10982128" y="5726854"/>
            <a:ext cx="5808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AdvOT2e364b11"/>
                <a:sym typeface="Wingdings" panose="05000000000000000000" pitchFamily="2" charset="2"/>
              </a:rPr>
              <a:t>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EB088F0-56AA-41E6-9E2B-172A73C7375B}"/>
              </a:ext>
            </a:extLst>
          </p:cNvPr>
          <p:cNvSpPr txBox="1"/>
          <p:nvPr/>
        </p:nvSpPr>
        <p:spPr>
          <a:xfrm>
            <a:off x="11160912" y="6013553"/>
            <a:ext cx="5808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AdvOT2e364b11"/>
                <a:sym typeface="Wingdings" panose="05000000000000000000" pitchFamily="2" charset="2"/>
              </a:rPr>
              <a:t>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19" name="箭头: 右 18">
            <a:extLst>
              <a:ext uri="{FF2B5EF4-FFF2-40B4-BE49-F238E27FC236}">
                <a16:creationId xmlns:a16="http://schemas.microsoft.com/office/drawing/2014/main" id="{D81FD521-4467-4014-A793-6F11CD08E00D}"/>
              </a:ext>
            </a:extLst>
          </p:cNvPr>
          <p:cNvSpPr/>
          <p:nvPr/>
        </p:nvSpPr>
        <p:spPr>
          <a:xfrm>
            <a:off x="3415553" y="3798794"/>
            <a:ext cx="470647" cy="3227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箭头: 右 19">
            <a:extLst>
              <a:ext uri="{FF2B5EF4-FFF2-40B4-BE49-F238E27FC236}">
                <a16:creationId xmlns:a16="http://schemas.microsoft.com/office/drawing/2014/main" id="{DA4F35EA-AF3A-4211-B868-43EFFFD2BBAA}"/>
              </a:ext>
            </a:extLst>
          </p:cNvPr>
          <p:cNvSpPr/>
          <p:nvPr/>
        </p:nvSpPr>
        <p:spPr>
          <a:xfrm>
            <a:off x="7528763" y="3652167"/>
            <a:ext cx="470647" cy="3227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685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7" grpId="0"/>
      <p:bldP spid="18" grpId="0"/>
      <p:bldP spid="1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7092125-72D1-4AC0-97BE-64D3432217A3}"/>
              </a:ext>
            </a:extLst>
          </p:cNvPr>
          <p:cNvSpPr/>
          <p:nvPr/>
        </p:nvSpPr>
        <p:spPr>
          <a:xfrm>
            <a:off x="836019" y="1023404"/>
            <a:ext cx="105199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AdvOT2e364b11"/>
              </a:rPr>
              <a:t>Example: separation of  </a:t>
            </a:r>
            <a:r>
              <a:rPr lang="en-GB" altLang="zh-CN" sz="2400" b="1" dirty="0">
                <a:solidFill>
                  <a:srgbClr val="000000"/>
                </a:solidFill>
                <a:latin typeface="AdvOT2e364b11"/>
              </a:rPr>
              <a:t>benzene−toluene−o-xylene (BTX) </a:t>
            </a:r>
            <a:r>
              <a:rPr lang="en-US" altLang="zh-CN" sz="2400" b="1" dirty="0">
                <a:solidFill>
                  <a:srgbClr val="000000"/>
                </a:solidFill>
                <a:latin typeface="AdvOT2e364b11"/>
              </a:rPr>
              <a:t>by Long et al.</a:t>
            </a:r>
          </a:p>
          <a:p>
            <a:r>
              <a:rPr lang="en-US" altLang="zh-CN" sz="2400" b="1" dirty="0">
                <a:solidFill>
                  <a:srgbClr val="000000"/>
                </a:solidFill>
                <a:latin typeface="AdvOT2e364b11"/>
              </a:rPr>
              <a:t> </a:t>
            </a:r>
            <a:r>
              <a:rPr lang="en-US" altLang="zh-CN" dirty="0">
                <a:solidFill>
                  <a:srgbClr val="082EFF"/>
                </a:solidFill>
                <a:latin typeface="AdvOT2e364b11"/>
              </a:rPr>
              <a:t>(</a:t>
            </a:r>
            <a:r>
              <a:rPr lang="en-US" altLang="zh-CN" b="1" i="1" dirty="0">
                <a:latin typeface="AdvOT02ce3bbb.I"/>
              </a:rPr>
              <a:t>Chem. Eng. Technol</a:t>
            </a:r>
            <a:r>
              <a:rPr lang="en-US" altLang="zh-CN" i="1" dirty="0">
                <a:latin typeface="AdvOT02ce3bbb.I"/>
              </a:rPr>
              <a:t>.</a:t>
            </a:r>
            <a:r>
              <a:rPr lang="en-US" altLang="zh-CN" dirty="0">
                <a:latin typeface="AdvOT02ce3bbb.I"/>
              </a:rPr>
              <a:t> </a:t>
            </a:r>
            <a:r>
              <a:rPr lang="en-US" altLang="zh-CN" dirty="0">
                <a:latin typeface="AdvOT51c1769e"/>
              </a:rPr>
              <a:t>2016</a:t>
            </a:r>
            <a:r>
              <a:rPr lang="en-US" altLang="zh-CN" dirty="0">
                <a:latin typeface="AdvOT2e364b11"/>
              </a:rPr>
              <a:t>, </a:t>
            </a:r>
            <a:r>
              <a:rPr lang="en-US" altLang="zh-CN" dirty="0">
                <a:latin typeface="AdvOT02ce3bbb.I"/>
              </a:rPr>
              <a:t>39 </a:t>
            </a:r>
            <a:r>
              <a:rPr lang="en-US" altLang="zh-CN" dirty="0">
                <a:latin typeface="AdvOT2e364b11"/>
              </a:rPr>
              <a:t>(6), 1077</a:t>
            </a:r>
            <a:r>
              <a:rPr lang="en-US" altLang="zh-CN" dirty="0">
                <a:latin typeface="AdvOT8608a8d1+22"/>
              </a:rPr>
              <a:t>−</a:t>
            </a:r>
            <a:r>
              <a:rPr lang="en-US" altLang="zh-CN" dirty="0">
                <a:latin typeface="AdvOT2e364b11"/>
              </a:rPr>
              <a:t>1086</a:t>
            </a:r>
            <a:r>
              <a:rPr lang="en-US" altLang="zh-CN" dirty="0">
                <a:solidFill>
                  <a:srgbClr val="082EFF"/>
                </a:solidFill>
                <a:latin typeface="AdvOT2e364b11"/>
              </a:rPr>
              <a:t>) 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E7AF749-0EF7-4816-9FE8-4B4929B3C451}"/>
              </a:ext>
            </a:extLst>
          </p:cNvPr>
          <p:cNvSpPr txBox="1"/>
          <p:nvPr/>
        </p:nvSpPr>
        <p:spPr>
          <a:xfrm>
            <a:off x="706706" y="197103"/>
            <a:ext cx="8840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Examples 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5522C0B-108F-431A-8B49-3893DF68C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706" y="2690340"/>
            <a:ext cx="2666482" cy="370904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C41AF75-E7C2-43AC-84C4-24B9C0B8E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775" y="2909539"/>
            <a:ext cx="3940548" cy="303827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725A3FE-056D-4335-9248-A7C1AB4C04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3253" y="2913182"/>
            <a:ext cx="3924976" cy="308169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DF08A089-C901-4B66-AA5B-EE811B04C7B3}"/>
              </a:ext>
            </a:extLst>
          </p:cNvPr>
          <p:cNvSpPr/>
          <p:nvPr/>
        </p:nvSpPr>
        <p:spPr>
          <a:xfrm>
            <a:off x="1480274" y="1810090"/>
            <a:ext cx="7804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AdvOT2e364b11"/>
              </a:rPr>
              <a:t>Checked results by simulation with the hydraulic consideration on the DWC optimized by Long et al. 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777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7092125-72D1-4AC0-97BE-64D3432217A3}"/>
              </a:ext>
            </a:extLst>
          </p:cNvPr>
          <p:cNvSpPr/>
          <p:nvPr/>
        </p:nvSpPr>
        <p:spPr>
          <a:xfrm>
            <a:off x="836019" y="1023404"/>
            <a:ext cx="105199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AdvOT2e364b11"/>
              </a:rPr>
              <a:t>Example: separation of  </a:t>
            </a:r>
            <a:r>
              <a:rPr lang="en-GB" altLang="zh-CN" sz="2400" b="1" dirty="0">
                <a:solidFill>
                  <a:srgbClr val="000000"/>
                </a:solidFill>
                <a:latin typeface="AdvOT2e364b11"/>
              </a:rPr>
              <a:t>benzene−toluene−o-xylene (BTX) </a:t>
            </a:r>
            <a:r>
              <a:rPr lang="en-US" altLang="zh-CN" sz="2400" b="1" dirty="0">
                <a:solidFill>
                  <a:srgbClr val="000000"/>
                </a:solidFill>
                <a:latin typeface="AdvOT2e364b11"/>
              </a:rPr>
              <a:t>by Long et al.</a:t>
            </a:r>
          </a:p>
          <a:p>
            <a:r>
              <a:rPr lang="en-US" altLang="zh-CN" sz="2400" b="1" dirty="0">
                <a:solidFill>
                  <a:srgbClr val="000000"/>
                </a:solidFill>
                <a:latin typeface="AdvOT2e364b11"/>
              </a:rPr>
              <a:t> </a:t>
            </a:r>
            <a:r>
              <a:rPr lang="en-US" altLang="zh-CN" dirty="0">
                <a:solidFill>
                  <a:srgbClr val="082EFF"/>
                </a:solidFill>
                <a:latin typeface="AdvOT2e364b11"/>
              </a:rPr>
              <a:t>(</a:t>
            </a:r>
            <a:r>
              <a:rPr lang="en-US" altLang="zh-CN" b="1" i="1" dirty="0">
                <a:latin typeface="AdvOT02ce3bbb.I"/>
              </a:rPr>
              <a:t>Chem. Eng. Technol</a:t>
            </a:r>
            <a:r>
              <a:rPr lang="en-US" altLang="zh-CN" i="1" dirty="0">
                <a:latin typeface="AdvOT02ce3bbb.I"/>
              </a:rPr>
              <a:t>.</a:t>
            </a:r>
            <a:r>
              <a:rPr lang="en-US" altLang="zh-CN" dirty="0">
                <a:latin typeface="AdvOT02ce3bbb.I"/>
              </a:rPr>
              <a:t> </a:t>
            </a:r>
            <a:r>
              <a:rPr lang="en-US" altLang="zh-CN" dirty="0">
                <a:latin typeface="AdvOT51c1769e"/>
              </a:rPr>
              <a:t>2016</a:t>
            </a:r>
            <a:r>
              <a:rPr lang="en-US" altLang="zh-CN" dirty="0">
                <a:latin typeface="AdvOT2e364b11"/>
              </a:rPr>
              <a:t>, </a:t>
            </a:r>
            <a:r>
              <a:rPr lang="en-US" altLang="zh-CN" dirty="0">
                <a:latin typeface="AdvOT02ce3bbb.I"/>
              </a:rPr>
              <a:t>39 </a:t>
            </a:r>
            <a:r>
              <a:rPr lang="en-US" altLang="zh-CN" dirty="0">
                <a:latin typeface="AdvOT2e364b11"/>
              </a:rPr>
              <a:t>(6), 1077</a:t>
            </a:r>
            <a:r>
              <a:rPr lang="en-US" altLang="zh-CN" dirty="0">
                <a:latin typeface="AdvOT8608a8d1+22"/>
              </a:rPr>
              <a:t>−</a:t>
            </a:r>
            <a:r>
              <a:rPr lang="en-US" altLang="zh-CN" dirty="0">
                <a:latin typeface="AdvOT2e364b11"/>
              </a:rPr>
              <a:t>1086</a:t>
            </a:r>
            <a:r>
              <a:rPr lang="en-US" altLang="zh-CN" dirty="0">
                <a:solidFill>
                  <a:srgbClr val="082EFF"/>
                </a:solidFill>
                <a:latin typeface="AdvOT2e364b11"/>
              </a:rPr>
              <a:t>) 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87804A6-26E0-4A72-8982-19357A4A8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31" y="2595506"/>
            <a:ext cx="2922464" cy="402394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8E7AF749-0EF7-4816-9FE8-4B4929B3C451}"/>
              </a:ext>
            </a:extLst>
          </p:cNvPr>
          <p:cNvSpPr txBox="1"/>
          <p:nvPr/>
        </p:nvSpPr>
        <p:spPr>
          <a:xfrm>
            <a:off x="706706" y="197103"/>
            <a:ext cx="8840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Examples 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5A02730-2DB1-423E-82D2-9D6E89094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780" y="2911656"/>
            <a:ext cx="3860487" cy="292294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2C10B53-D41B-4231-B053-50F5321DF6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9221" y="2911656"/>
            <a:ext cx="3860487" cy="3031432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DAC398DF-3451-406B-8A9B-3B12ED6BE506}"/>
              </a:ext>
            </a:extLst>
          </p:cNvPr>
          <p:cNvSpPr/>
          <p:nvPr/>
        </p:nvSpPr>
        <p:spPr>
          <a:xfrm>
            <a:off x="1480273" y="1863878"/>
            <a:ext cx="85108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AdvOT2e364b11"/>
              </a:rPr>
              <a:t>Optimal design result by the proposed method with the hydraulic consideration on the DWC optimized by Long et al. 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478150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>
            <a:extLst>
              <a:ext uri="{FF2B5EF4-FFF2-40B4-BE49-F238E27FC236}">
                <a16:creationId xmlns:a16="http://schemas.microsoft.com/office/drawing/2014/main" id="{8E7AF749-0EF7-4816-9FE8-4B4929B3C451}"/>
              </a:ext>
            </a:extLst>
          </p:cNvPr>
          <p:cNvSpPr txBox="1"/>
          <p:nvPr/>
        </p:nvSpPr>
        <p:spPr>
          <a:xfrm>
            <a:off x="706706" y="197103"/>
            <a:ext cx="8840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Summary and conclusion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E49F772-8358-496F-B8E3-D6468AB1D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329" y="1665039"/>
            <a:ext cx="3600450" cy="47244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59AB8CFD-E8D0-4EEB-825C-1550FA590F4C}"/>
              </a:ext>
            </a:extLst>
          </p:cNvPr>
          <p:cNvSpPr/>
          <p:nvPr/>
        </p:nvSpPr>
        <p:spPr>
          <a:xfrm>
            <a:off x="706707" y="1083916"/>
            <a:ext cx="56940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AdvOT2e364b11"/>
              </a:rPr>
              <a:t>Suggested steps for optimal design of DWC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90BAC0A-A04F-451E-9AA4-FDA585C98326}"/>
              </a:ext>
            </a:extLst>
          </p:cNvPr>
          <p:cNvSpPr/>
          <p:nvPr/>
        </p:nvSpPr>
        <p:spPr>
          <a:xfrm>
            <a:off x="6672910" y="2224676"/>
            <a:ext cx="47100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AdvOT2e364b11"/>
              </a:rPr>
              <a:t>The proposed approach via bypass efficiency and PTC assisted NLP solution enables rigorous optimization considering hydraulic effect for DWC design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631411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C3728FEF-A61D-4E17-A4CF-5139B61FA5F4}"/>
              </a:ext>
            </a:extLst>
          </p:cNvPr>
          <p:cNvSpPr/>
          <p:nvPr/>
        </p:nvSpPr>
        <p:spPr>
          <a:xfrm>
            <a:off x="720256" y="1350831"/>
            <a:ext cx="2563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Relevant papers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D3B132F-9A61-41B5-B31F-E82FA4A6D8C6}"/>
              </a:ext>
            </a:extLst>
          </p:cNvPr>
          <p:cNvSpPr/>
          <p:nvPr/>
        </p:nvSpPr>
        <p:spPr>
          <a:xfrm>
            <a:off x="1924335" y="3924044"/>
            <a:ext cx="90296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Ma et al.</a:t>
            </a:r>
            <a:r>
              <a:rPr lang="it-IT" altLang="zh-CN" sz="1600" dirty="0"/>
              <a:t>, </a:t>
            </a:r>
            <a:r>
              <a:rPr lang="en-US" altLang="zh-CN" sz="1600" b="1" i="1" dirty="0"/>
              <a:t>Comp. Chem. Eng</a:t>
            </a:r>
            <a:r>
              <a:rPr lang="en-US" altLang="zh-CN" sz="1600" dirty="0"/>
              <a:t>., 127 (2019) 218–232 </a:t>
            </a:r>
            <a:endParaRPr lang="zh-CN" altLang="en-US" sz="1600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26BF998-1FB6-4CF1-85DC-955185A3CD70}"/>
              </a:ext>
            </a:extLst>
          </p:cNvPr>
          <p:cNvSpPr/>
          <p:nvPr/>
        </p:nvSpPr>
        <p:spPr>
          <a:xfrm>
            <a:off x="1957330" y="2933310"/>
            <a:ext cx="70829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Ma et al., </a:t>
            </a:r>
            <a:r>
              <a:rPr lang="en-US" altLang="zh-CN" sz="1600" b="1" i="1" dirty="0" err="1"/>
              <a:t>Comput</a:t>
            </a:r>
            <a:r>
              <a:rPr lang="en-US" altLang="zh-CN" sz="1600" b="1" i="1" dirty="0"/>
              <a:t>. Chem. Eng.</a:t>
            </a:r>
            <a:r>
              <a:rPr lang="en-US" altLang="zh-CN" sz="1600" dirty="0"/>
              <a:t> 108 (Supplement C), 337–348 </a:t>
            </a:r>
            <a:endParaRPr lang="zh-CN" altLang="en-US" sz="1600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0FBEFFE-49F4-4D2B-9675-7CFF342DE7C5}"/>
              </a:ext>
            </a:extLst>
          </p:cNvPr>
          <p:cNvSpPr/>
          <p:nvPr/>
        </p:nvSpPr>
        <p:spPr>
          <a:xfrm>
            <a:off x="1924334" y="2437943"/>
            <a:ext cx="76721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Ma et al. , 2018. </a:t>
            </a:r>
            <a:r>
              <a:rPr lang="en-US" altLang="zh-CN" sz="1600" b="1" i="1" dirty="0"/>
              <a:t>Ind. Eng. Chem. Res</a:t>
            </a:r>
            <a:r>
              <a:rPr lang="en-US" altLang="zh-CN" sz="1600" dirty="0"/>
              <a:t>. 57 (42), 14124–14142 . 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C5DCC40-18EA-49D1-837F-95D5D95125D5}"/>
              </a:ext>
            </a:extLst>
          </p:cNvPr>
          <p:cNvSpPr/>
          <p:nvPr/>
        </p:nvSpPr>
        <p:spPr>
          <a:xfrm>
            <a:off x="1957329" y="3428677"/>
            <a:ext cx="77947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Ma et al., </a:t>
            </a:r>
            <a:r>
              <a:rPr lang="en-US" altLang="zh-CN" sz="1600" b="1" i="1" dirty="0"/>
              <a:t>Comp. Chem. Eng</a:t>
            </a:r>
            <a:r>
              <a:rPr lang="en-US" altLang="zh-CN" sz="1600" dirty="0"/>
              <a:t>., 126 (2019), 54–67 </a:t>
            </a:r>
            <a:endParaRPr lang="zh-CN" altLang="en-US" sz="1600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DAB59492-3D2A-46C5-B7D1-EB647C0FBA51}"/>
              </a:ext>
            </a:extLst>
          </p:cNvPr>
          <p:cNvSpPr/>
          <p:nvPr/>
        </p:nvSpPr>
        <p:spPr>
          <a:xfrm>
            <a:off x="1957329" y="1911798"/>
            <a:ext cx="5272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altLang="zh-CN" dirty="0">
                <a:latin typeface="AdvOT65f8a23b.I"/>
              </a:rPr>
              <a:t>Ge et al.,</a:t>
            </a:r>
            <a:r>
              <a:rPr lang="da-DK" altLang="zh-CN" b="1" dirty="0">
                <a:latin typeface="AdvOT65f8a23b.I"/>
              </a:rPr>
              <a:t> </a:t>
            </a:r>
            <a:r>
              <a:rPr lang="da-DK" altLang="zh-CN" b="1" i="1" dirty="0">
                <a:latin typeface="AdvOT65f8a23b.I"/>
              </a:rPr>
              <a:t>Ind. Eng. Chem. Res</a:t>
            </a:r>
            <a:r>
              <a:rPr lang="da-DK" altLang="zh-CN" b="1" dirty="0">
                <a:latin typeface="AdvOT65f8a23b.I"/>
              </a:rPr>
              <a:t>. </a:t>
            </a:r>
            <a:r>
              <a:rPr lang="da-DK" altLang="zh-CN" dirty="0">
                <a:latin typeface="AdvOT46dcae81"/>
              </a:rPr>
              <a:t>2014, 53, 13383</a:t>
            </a:r>
            <a:r>
              <a:rPr lang="da-DK" altLang="zh-CN" dirty="0">
                <a:latin typeface="AdvOT8608a8d1+22"/>
              </a:rPr>
              <a:t>−</a:t>
            </a:r>
            <a:r>
              <a:rPr lang="da-DK" altLang="zh-CN" dirty="0">
                <a:latin typeface="AdvOT46dcae81"/>
              </a:rPr>
              <a:t>13390</a:t>
            </a:r>
            <a:endParaRPr lang="zh-CN" altLang="en-US" sz="48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08B053A-D701-43D7-BE3F-B85ECA13AE8F}"/>
              </a:ext>
            </a:extLst>
          </p:cNvPr>
          <p:cNvSpPr/>
          <p:nvPr/>
        </p:nvSpPr>
        <p:spPr>
          <a:xfrm>
            <a:off x="1957329" y="4419412"/>
            <a:ext cx="5131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AdvOT65f8a23b.I"/>
              </a:rPr>
              <a:t>Li et al., </a:t>
            </a:r>
            <a:r>
              <a:rPr lang="da-DK" altLang="zh-CN" b="1" i="1" dirty="0">
                <a:latin typeface="AdvOT65f8a23b.I"/>
              </a:rPr>
              <a:t>Ind. Eng. Chem. Res. </a:t>
            </a:r>
            <a:r>
              <a:rPr lang="da-DK" altLang="zh-CN" dirty="0">
                <a:latin typeface="AdvOT65f8a23b.I"/>
              </a:rPr>
              <a:t>2020, 59, 13657−13668</a:t>
            </a:r>
            <a:endParaRPr lang="zh-CN" altLang="en-US" dirty="0">
              <a:latin typeface="AdvOT65f8a23b.I"/>
            </a:endParaRPr>
          </a:p>
        </p:txBody>
      </p:sp>
    </p:spTree>
    <p:extLst>
      <p:ext uri="{BB962C8B-B14F-4D97-AF65-F5344CB8AC3E}">
        <p14:creationId xmlns:p14="http://schemas.microsoft.com/office/powerpoint/2010/main" val="12901251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C3728FEF-A61D-4E17-A4CF-5139B61FA5F4}"/>
              </a:ext>
            </a:extLst>
          </p:cNvPr>
          <p:cNvSpPr/>
          <p:nvPr/>
        </p:nvSpPr>
        <p:spPr>
          <a:xfrm>
            <a:off x="720256" y="1350831"/>
            <a:ext cx="101393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For further information, please contact wangbill@peiyangchem.com</a:t>
            </a:r>
          </a:p>
        </p:txBody>
      </p:sp>
    </p:spTree>
    <p:extLst>
      <p:ext uri="{BB962C8B-B14F-4D97-AF65-F5344CB8AC3E}">
        <p14:creationId xmlns:p14="http://schemas.microsoft.com/office/powerpoint/2010/main" val="7402439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>
            <a:extLst>
              <a:ext uri="{FF2B5EF4-FFF2-40B4-BE49-F238E27FC236}">
                <a16:creationId xmlns:a16="http://schemas.microsoft.com/office/drawing/2014/main" id="{107AA0BD-D5E4-4D95-9EC2-A77847EDA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557" y="251050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824087" y="2532547"/>
            <a:ext cx="7569723" cy="2751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 !</a:t>
            </a:r>
          </a:p>
          <a:p>
            <a:pPr algn="ctr">
              <a:lnSpc>
                <a:spcPct val="150000"/>
              </a:lnSpc>
            </a:pPr>
            <a:endParaRPr lang="en-US" altLang="zh-C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zh-CN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362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17592" y="42774"/>
            <a:ext cx="8850408" cy="727889"/>
          </a:xfrm>
        </p:spPr>
        <p:txBody>
          <a:bodyPr/>
          <a:lstStyle/>
          <a:p>
            <a:r>
              <a:rPr lang="en-US" altLang="zh-CN" b="1" dirty="0">
                <a:latin typeface="+mn-lt"/>
              </a:rPr>
              <a:t>Tianjin University  </a:t>
            </a:r>
            <a:r>
              <a:rPr lang="en-US" altLang="zh-CN" sz="3200" dirty="0">
                <a:latin typeface="+mn-lt"/>
              </a:rPr>
              <a:t>founded in 1895 </a:t>
            </a:r>
            <a:endParaRPr lang="zh-CN" altLang="en-US" dirty="0">
              <a:latin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8750" y="1782551"/>
            <a:ext cx="2010983" cy="192315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484" y="1195048"/>
            <a:ext cx="7870916" cy="548750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664" y="679221"/>
            <a:ext cx="4176464" cy="29548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686" y="3496862"/>
            <a:ext cx="4445364" cy="318569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128" y="690594"/>
            <a:ext cx="4543923" cy="290037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587" y="3645442"/>
            <a:ext cx="5197405" cy="303711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3068289"/>
            <a:ext cx="271464" cy="44291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348" y="5544624"/>
            <a:ext cx="271464" cy="442916"/>
          </a:xfrm>
          <a:prstGeom prst="rect">
            <a:avLst/>
          </a:prstGeom>
        </p:spPr>
      </p:pic>
      <p:sp>
        <p:nvSpPr>
          <p:cNvPr id="13" name="标题 1"/>
          <p:cNvSpPr txBox="1">
            <a:spLocks/>
          </p:cNvSpPr>
          <p:nvPr/>
        </p:nvSpPr>
        <p:spPr>
          <a:xfrm>
            <a:off x="4449102" y="2296271"/>
            <a:ext cx="2309994" cy="649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Weijin</a:t>
            </a:r>
            <a:r>
              <a:rPr lang="en-US" altLang="zh-CN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campus </a:t>
            </a:r>
            <a:endParaRPr lang="zh-CN" alt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" name="标题 1"/>
          <p:cNvSpPr txBox="1">
            <a:spLocks/>
          </p:cNvSpPr>
          <p:nvPr/>
        </p:nvSpPr>
        <p:spPr>
          <a:xfrm>
            <a:off x="5548512" y="4922663"/>
            <a:ext cx="3317984" cy="649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Peiyang</a:t>
            </a:r>
            <a:r>
              <a:rPr lang="en-US" altLang="zh-CN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(new) campus </a:t>
            </a:r>
            <a:endParaRPr lang="zh-CN" alt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508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31847" y="1946579"/>
            <a:ext cx="9907897" cy="698134"/>
          </a:xfrm>
        </p:spPr>
        <p:txBody>
          <a:bodyPr>
            <a:normAutofit fontScale="90000"/>
          </a:bodyPr>
          <a:lstStyle/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Hydraulic consideration in DWC design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67087" y="4425761"/>
            <a:ext cx="9144000" cy="1991972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sz="3200" b="1" dirty="0" err="1"/>
              <a:t>Xigang</a:t>
            </a:r>
            <a:r>
              <a:rPr lang="en-US" altLang="zh-CN" sz="3200" b="1" dirty="0"/>
              <a:t> Yuan </a:t>
            </a:r>
            <a:r>
              <a:rPr lang="zh-CN" altLang="en-US" sz="3200" b="1" dirty="0"/>
              <a:t> </a:t>
            </a:r>
            <a:endParaRPr lang="en-US" altLang="zh-CN" sz="3200" b="1" dirty="0"/>
          </a:p>
          <a:p>
            <a:endParaRPr lang="en-US" altLang="zh-CN" sz="500" dirty="0"/>
          </a:p>
          <a:p>
            <a:r>
              <a:rPr lang="en-US" altLang="zh-CN" dirty="0">
                <a:hlinkClick r:id="rId2"/>
              </a:rPr>
              <a:t>yuanxg@tju.edu.cn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Tianjin University</a:t>
            </a:r>
          </a:p>
          <a:p>
            <a:r>
              <a:rPr lang="en-US" altLang="zh-CN" dirty="0"/>
              <a:t>State Key Laboratory of Chemical Engineering (Tianjin university)</a:t>
            </a:r>
          </a:p>
          <a:p>
            <a:endParaRPr lang="zh-CN" altLang="en-US" sz="32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E2D437A-6B76-461D-A27B-DB2DD845CE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1352" y1="22833" x2="83472" y2="80667"/>
                        <a14:foregroundMark x1="58765" y1="4833" x2="31219" y2="89667"/>
                        <a14:foregroundMark x1="15025" y1="35333" x2="36060" y2="73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737" y="309217"/>
            <a:ext cx="783860" cy="785168"/>
          </a:xfrm>
          <a:prstGeom prst="rect">
            <a:avLst/>
          </a:prstGeom>
        </p:spPr>
      </p:pic>
      <p:pic>
        <p:nvPicPr>
          <p:cNvPr id="5" name="图片 8">
            <a:extLst>
              <a:ext uri="{FF2B5EF4-FFF2-40B4-BE49-F238E27FC236}">
                <a16:creationId xmlns:a16="http://schemas.microsoft.com/office/drawing/2014/main" id="{6EBD7818-C78F-4F7C-896F-63E4E13C9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1210" y="285642"/>
            <a:ext cx="988450" cy="996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 descr="天津市天大北洋化工设备有限公司网站">
            <a:extLst>
              <a:ext uri="{FF2B5EF4-FFF2-40B4-BE49-F238E27FC236}">
                <a16:creationId xmlns:a16="http://schemas.microsoft.com/office/drawing/2014/main" id="{9596D657-E663-49AC-87E5-E4BB6CEF2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527" y="398308"/>
            <a:ext cx="1820956" cy="60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624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             </a:t>
            </a:r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2031221" y="1011245"/>
            <a:ext cx="7817773" cy="443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200" dirty="0"/>
              <a:t>Freedom analysis of simple distillation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200" dirty="0"/>
              <a:t>Design of Dividing Wall Column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200" dirty="0"/>
              <a:t>Hydraulics consideration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200" dirty="0"/>
              <a:t>Solution method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200" dirty="0"/>
              <a:t>Examples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200" dirty="0"/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3323147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BF52E5FD-8434-4F7D-A96E-012D7C249DA6}"/>
              </a:ext>
            </a:extLst>
          </p:cNvPr>
          <p:cNvSpPr txBox="1"/>
          <p:nvPr/>
        </p:nvSpPr>
        <p:spPr>
          <a:xfrm>
            <a:off x="706706" y="197103"/>
            <a:ext cx="8617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Freedom analysis of simple distillation </a:t>
            </a:r>
          </a:p>
        </p:txBody>
      </p: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B26C64E9-B5E4-4A6A-A7CF-0F435D47E641}"/>
              </a:ext>
            </a:extLst>
          </p:cNvPr>
          <p:cNvGrpSpPr/>
          <p:nvPr/>
        </p:nvGrpSpPr>
        <p:grpSpPr>
          <a:xfrm>
            <a:off x="2390521" y="1453135"/>
            <a:ext cx="9306993" cy="2436985"/>
            <a:chOff x="2390521" y="1782590"/>
            <a:chExt cx="9306993" cy="2436985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A3B32F41-6E5A-4570-9359-2A9A12FE191A}"/>
                </a:ext>
              </a:extLst>
            </p:cNvPr>
            <p:cNvSpPr txBox="1"/>
            <p:nvPr/>
          </p:nvSpPr>
          <p:spPr>
            <a:xfrm>
              <a:off x="2390521" y="1782590"/>
              <a:ext cx="28606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i="1" dirty="0">
                  <a:solidFill>
                    <a:srgbClr val="FF0000"/>
                  </a:solidFill>
                </a:rPr>
                <a:t>Variables:</a:t>
              </a:r>
            </a:p>
          </p:txBody>
        </p:sp>
        <p:graphicFrame>
          <p:nvGraphicFramePr>
            <p:cNvPr id="5" name="对象 4">
              <a:extLst>
                <a:ext uri="{FF2B5EF4-FFF2-40B4-BE49-F238E27FC236}">
                  <a16:creationId xmlns:a16="http://schemas.microsoft.com/office/drawing/2014/main" id="{F3448742-04EA-4285-858D-6B9F222CF4C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49570473"/>
                </p:ext>
              </p:extLst>
            </p:nvPr>
          </p:nvGraphicFramePr>
          <p:xfrm>
            <a:off x="2943539" y="2300077"/>
            <a:ext cx="426531" cy="4020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15640" imgH="203040" progId="Equation.DSMT4">
                    <p:embed/>
                  </p:oleObj>
                </mc:Choice>
                <mc:Fallback>
                  <p:oleObj name="Equation" r:id="rId2" imgW="21564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943539" y="2300077"/>
                          <a:ext cx="426531" cy="40201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对象 10">
              <a:extLst>
                <a:ext uri="{FF2B5EF4-FFF2-40B4-BE49-F238E27FC236}">
                  <a16:creationId xmlns:a16="http://schemas.microsoft.com/office/drawing/2014/main" id="{882AF65E-4972-4153-A58B-DB439FB3EF8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30784344"/>
                </p:ext>
              </p:extLst>
            </p:nvPr>
          </p:nvGraphicFramePr>
          <p:xfrm>
            <a:off x="2931193" y="2978150"/>
            <a:ext cx="1103312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558720" imgH="228600" progId="Equation.DSMT4">
                    <p:embed/>
                  </p:oleObj>
                </mc:Choice>
                <mc:Fallback>
                  <p:oleObj name="Equation" r:id="rId4" imgW="558720" imgH="228600" progId="Equation.DSMT4">
                    <p:embed/>
                    <p:pic>
                      <p:nvPicPr>
                        <p:cNvPr id="5" name="对象 4">
                          <a:extLst>
                            <a:ext uri="{FF2B5EF4-FFF2-40B4-BE49-F238E27FC236}">
                              <a16:creationId xmlns:a16="http://schemas.microsoft.com/office/drawing/2014/main" id="{F3448742-04EA-4285-858D-6B9F222CF4C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931193" y="2978150"/>
                          <a:ext cx="1103312" cy="4508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对象 11">
              <a:extLst>
                <a:ext uri="{FF2B5EF4-FFF2-40B4-BE49-F238E27FC236}">
                  <a16:creationId xmlns:a16="http://schemas.microsoft.com/office/drawing/2014/main" id="{3FEF8DF5-D4B7-47FB-BB8B-443CD6E5FF9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57596438"/>
                </p:ext>
              </p:extLst>
            </p:nvPr>
          </p:nvGraphicFramePr>
          <p:xfrm>
            <a:off x="2943539" y="2632734"/>
            <a:ext cx="600576" cy="4020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304560" imgH="203040" progId="Equation.DSMT4">
                    <p:embed/>
                  </p:oleObj>
                </mc:Choice>
                <mc:Fallback>
                  <p:oleObj name="Equation" r:id="rId6" imgW="304560" imgH="203040" progId="Equation.DSMT4">
                    <p:embed/>
                    <p:pic>
                      <p:nvPicPr>
                        <p:cNvPr id="11" name="对象 10">
                          <a:extLst>
                            <a:ext uri="{FF2B5EF4-FFF2-40B4-BE49-F238E27FC236}">
                              <a16:creationId xmlns:a16="http://schemas.microsoft.com/office/drawing/2014/main" id="{882AF65E-4972-4153-A58B-DB439FB3EF8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943539" y="2632734"/>
                          <a:ext cx="600576" cy="40201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对象 12">
              <a:extLst>
                <a:ext uri="{FF2B5EF4-FFF2-40B4-BE49-F238E27FC236}">
                  <a16:creationId xmlns:a16="http://schemas.microsoft.com/office/drawing/2014/main" id="{3F28D74C-91B0-49D5-AD16-3E09414FDD5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47544949"/>
                </p:ext>
              </p:extLst>
            </p:nvPr>
          </p:nvGraphicFramePr>
          <p:xfrm>
            <a:off x="4558563" y="2270125"/>
            <a:ext cx="1228725" cy="452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622080" imgH="228600" progId="Equation.DSMT4">
                    <p:embed/>
                  </p:oleObj>
                </mc:Choice>
                <mc:Fallback>
                  <p:oleObj name="Equation" r:id="rId8" imgW="622080" imgH="228600" progId="Equation.DSMT4">
                    <p:embed/>
                    <p:pic>
                      <p:nvPicPr>
                        <p:cNvPr id="5" name="对象 4">
                          <a:extLst>
                            <a:ext uri="{FF2B5EF4-FFF2-40B4-BE49-F238E27FC236}">
                              <a16:creationId xmlns:a16="http://schemas.microsoft.com/office/drawing/2014/main" id="{F3448742-04EA-4285-858D-6B9F222CF4C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558563" y="2270125"/>
                          <a:ext cx="1228725" cy="4524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对象 13">
              <a:extLst>
                <a:ext uri="{FF2B5EF4-FFF2-40B4-BE49-F238E27FC236}">
                  <a16:creationId xmlns:a16="http://schemas.microsoft.com/office/drawing/2014/main" id="{AE192993-069D-436A-AC5B-955DE550ECF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18652545"/>
                </p:ext>
              </p:extLst>
            </p:nvPr>
          </p:nvGraphicFramePr>
          <p:xfrm>
            <a:off x="4570422" y="2701396"/>
            <a:ext cx="502522" cy="3517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253800" imgH="177480" progId="Equation.DSMT4">
                    <p:embed/>
                  </p:oleObj>
                </mc:Choice>
                <mc:Fallback>
                  <p:oleObj name="Equation" r:id="rId10" imgW="253800" imgH="177480" progId="Equation.DSMT4">
                    <p:embed/>
                    <p:pic>
                      <p:nvPicPr>
                        <p:cNvPr id="13" name="对象 12">
                          <a:extLst>
                            <a:ext uri="{FF2B5EF4-FFF2-40B4-BE49-F238E27FC236}">
                              <a16:creationId xmlns:a16="http://schemas.microsoft.com/office/drawing/2014/main" id="{3F28D74C-91B0-49D5-AD16-3E09414FDD5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4570422" y="2701396"/>
                          <a:ext cx="502522" cy="35176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对象 14">
              <a:extLst>
                <a:ext uri="{FF2B5EF4-FFF2-40B4-BE49-F238E27FC236}">
                  <a16:creationId xmlns:a16="http://schemas.microsoft.com/office/drawing/2014/main" id="{BC92B3D9-4DAD-456A-823B-AC377B98F34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99042650"/>
                </p:ext>
              </p:extLst>
            </p:nvPr>
          </p:nvGraphicFramePr>
          <p:xfrm>
            <a:off x="4556976" y="3032125"/>
            <a:ext cx="803275" cy="452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406080" imgH="228600" progId="Equation.DSMT4">
                    <p:embed/>
                  </p:oleObj>
                </mc:Choice>
                <mc:Fallback>
                  <p:oleObj name="Equation" r:id="rId12" imgW="406080" imgH="228600" progId="Equation.DSMT4">
                    <p:embed/>
                    <p:pic>
                      <p:nvPicPr>
                        <p:cNvPr id="13" name="对象 12">
                          <a:extLst>
                            <a:ext uri="{FF2B5EF4-FFF2-40B4-BE49-F238E27FC236}">
                              <a16:creationId xmlns:a16="http://schemas.microsoft.com/office/drawing/2014/main" id="{3F28D74C-91B0-49D5-AD16-3E09414FDD5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4556976" y="3032125"/>
                          <a:ext cx="803275" cy="4524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对象 17">
              <a:extLst>
                <a:ext uri="{FF2B5EF4-FFF2-40B4-BE49-F238E27FC236}">
                  <a16:creationId xmlns:a16="http://schemas.microsoft.com/office/drawing/2014/main" id="{4132D33E-BC10-4303-BACE-8B4DCCFAC21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22724181"/>
                </p:ext>
              </p:extLst>
            </p:nvPr>
          </p:nvGraphicFramePr>
          <p:xfrm>
            <a:off x="2931193" y="3767138"/>
            <a:ext cx="828675" cy="452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419040" imgH="228600" progId="Equation.DSMT4">
                    <p:embed/>
                  </p:oleObj>
                </mc:Choice>
                <mc:Fallback>
                  <p:oleObj name="Equation" r:id="rId14" imgW="419040" imgH="228600" progId="Equation.DSMT4">
                    <p:embed/>
                    <p:pic>
                      <p:nvPicPr>
                        <p:cNvPr id="14" name="对象 13">
                          <a:extLst>
                            <a:ext uri="{FF2B5EF4-FFF2-40B4-BE49-F238E27FC236}">
                              <a16:creationId xmlns:a16="http://schemas.microsoft.com/office/drawing/2014/main" id="{AE192993-069D-436A-AC5B-955DE550ECF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2931193" y="3767138"/>
                          <a:ext cx="828675" cy="4524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对象 18">
              <a:extLst>
                <a:ext uri="{FF2B5EF4-FFF2-40B4-BE49-F238E27FC236}">
                  <a16:creationId xmlns:a16="http://schemas.microsoft.com/office/drawing/2014/main" id="{970460A9-A0FF-4433-AEDE-E0B92C48490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25774465"/>
                </p:ext>
              </p:extLst>
            </p:nvPr>
          </p:nvGraphicFramePr>
          <p:xfrm>
            <a:off x="4570422" y="3770294"/>
            <a:ext cx="250035" cy="3260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126720" imgH="164880" progId="Equation.DSMT4">
                    <p:embed/>
                  </p:oleObj>
                </mc:Choice>
                <mc:Fallback>
                  <p:oleObj name="Equation" r:id="rId16" imgW="126720" imgH="164880" progId="Equation.DSMT4">
                    <p:embed/>
                    <p:pic>
                      <p:nvPicPr>
                        <p:cNvPr id="15" name="对象 14">
                          <a:extLst>
                            <a:ext uri="{FF2B5EF4-FFF2-40B4-BE49-F238E27FC236}">
                              <a16:creationId xmlns:a16="http://schemas.microsoft.com/office/drawing/2014/main" id="{BC92B3D9-4DAD-456A-823B-AC377B98F34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4570422" y="3770294"/>
                          <a:ext cx="250035" cy="32602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对象 19">
              <a:extLst>
                <a:ext uri="{FF2B5EF4-FFF2-40B4-BE49-F238E27FC236}">
                  <a16:creationId xmlns:a16="http://schemas.microsoft.com/office/drawing/2014/main" id="{B66E408D-4F06-4FED-B34A-F68E924F9A6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717480"/>
                </p:ext>
              </p:extLst>
            </p:nvPr>
          </p:nvGraphicFramePr>
          <p:xfrm>
            <a:off x="8625234" y="2715028"/>
            <a:ext cx="2424113" cy="452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1231560" imgH="228600" progId="Equation.DSMT4">
                    <p:embed/>
                  </p:oleObj>
                </mc:Choice>
                <mc:Fallback>
                  <p:oleObj name="Equation" r:id="rId18" imgW="1231560" imgH="228600" progId="Equation.DSMT4">
                    <p:embed/>
                    <p:pic>
                      <p:nvPicPr>
                        <p:cNvPr id="19" name="对象 18">
                          <a:extLst>
                            <a:ext uri="{FF2B5EF4-FFF2-40B4-BE49-F238E27FC236}">
                              <a16:creationId xmlns:a16="http://schemas.microsoft.com/office/drawing/2014/main" id="{970460A9-A0FF-4433-AEDE-E0B92C48490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8625234" y="2715028"/>
                          <a:ext cx="2424113" cy="4524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对象 28">
              <a:extLst>
                <a:ext uri="{FF2B5EF4-FFF2-40B4-BE49-F238E27FC236}">
                  <a16:creationId xmlns:a16="http://schemas.microsoft.com/office/drawing/2014/main" id="{F243848B-6449-40B3-8CBD-D2CCF0E9706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35075671"/>
                </p:ext>
              </p:extLst>
            </p:nvPr>
          </p:nvGraphicFramePr>
          <p:xfrm>
            <a:off x="2943539" y="3372814"/>
            <a:ext cx="878803" cy="452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444240" imgH="228600" progId="Equation.DSMT4">
                    <p:embed/>
                  </p:oleObj>
                </mc:Choice>
                <mc:Fallback>
                  <p:oleObj name="Equation" r:id="rId20" imgW="444240" imgH="228600" progId="Equation.DSMT4">
                    <p:embed/>
                    <p:pic>
                      <p:nvPicPr>
                        <p:cNvPr id="18" name="对象 17">
                          <a:extLst>
                            <a:ext uri="{FF2B5EF4-FFF2-40B4-BE49-F238E27FC236}">
                              <a16:creationId xmlns:a16="http://schemas.microsoft.com/office/drawing/2014/main" id="{4132D33E-BC10-4303-BACE-8B4DCCFAC21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2943539" y="3372814"/>
                          <a:ext cx="878803" cy="45227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对象 29">
              <a:extLst>
                <a:ext uri="{FF2B5EF4-FFF2-40B4-BE49-F238E27FC236}">
                  <a16:creationId xmlns:a16="http://schemas.microsoft.com/office/drawing/2014/main" id="{14DC9F89-92DA-4AC6-9D39-A6A51D2F4FB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03654477"/>
                </p:ext>
              </p:extLst>
            </p:nvPr>
          </p:nvGraphicFramePr>
          <p:xfrm>
            <a:off x="4570422" y="3464655"/>
            <a:ext cx="250035" cy="3260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126720" imgH="164880" progId="Equation.DSMT4">
                    <p:embed/>
                  </p:oleObj>
                </mc:Choice>
                <mc:Fallback>
                  <p:oleObj name="Equation" r:id="rId16" imgW="126720" imgH="164880" progId="Equation.DSMT4">
                    <p:embed/>
                    <p:pic>
                      <p:nvPicPr>
                        <p:cNvPr id="19" name="对象 18">
                          <a:extLst>
                            <a:ext uri="{FF2B5EF4-FFF2-40B4-BE49-F238E27FC236}">
                              <a16:creationId xmlns:a16="http://schemas.microsoft.com/office/drawing/2014/main" id="{970460A9-A0FF-4433-AEDE-E0B92C48490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4570422" y="3464655"/>
                          <a:ext cx="250035" cy="32602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对象 31">
              <a:extLst>
                <a:ext uri="{FF2B5EF4-FFF2-40B4-BE49-F238E27FC236}">
                  <a16:creationId xmlns:a16="http://schemas.microsoft.com/office/drawing/2014/main" id="{97AAA7CF-27A3-4E2F-9539-5851650E456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51798929"/>
                </p:ext>
              </p:extLst>
            </p:nvPr>
          </p:nvGraphicFramePr>
          <p:xfrm>
            <a:off x="8636347" y="3327803"/>
            <a:ext cx="1874837" cy="452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952200" imgH="228600" progId="Equation.DSMT4">
                    <p:embed/>
                  </p:oleObj>
                </mc:Choice>
                <mc:Fallback>
                  <p:oleObj name="Equation" r:id="rId22" imgW="952200" imgH="228600" progId="Equation.DSMT4">
                    <p:embed/>
                    <p:pic>
                      <p:nvPicPr>
                        <p:cNvPr id="20" name="对象 19">
                          <a:extLst>
                            <a:ext uri="{FF2B5EF4-FFF2-40B4-BE49-F238E27FC236}">
                              <a16:creationId xmlns:a16="http://schemas.microsoft.com/office/drawing/2014/main" id="{B66E408D-4F06-4FED-B34A-F68E924F9A6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8636347" y="3327803"/>
                          <a:ext cx="1874837" cy="4524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0C0ECD2A-1C76-49E4-8C89-F83E579BB125}"/>
                </a:ext>
              </a:extLst>
            </p:cNvPr>
            <p:cNvSpPr txBox="1"/>
            <p:nvPr/>
          </p:nvSpPr>
          <p:spPr>
            <a:xfrm>
              <a:off x="9687122" y="3594072"/>
              <a:ext cx="1561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latin typeface=" times new romen"/>
                </a:rPr>
                <a:t>are given</a:t>
              </a:r>
            </a:p>
          </p:txBody>
        </p:sp>
        <p:sp>
          <p:nvSpPr>
            <p:cNvPr id="4" name="右大括号 3">
              <a:extLst>
                <a:ext uri="{FF2B5EF4-FFF2-40B4-BE49-F238E27FC236}">
                  <a16:creationId xmlns:a16="http://schemas.microsoft.com/office/drawing/2014/main" id="{BD6C09A4-F15B-428D-8F15-E955C5398983}"/>
                </a:ext>
              </a:extLst>
            </p:cNvPr>
            <p:cNvSpPr/>
            <p:nvPr/>
          </p:nvSpPr>
          <p:spPr>
            <a:xfrm>
              <a:off x="5935018" y="2495648"/>
              <a:ext cx="287963" cy="1464511"/>
            </a:xfrm>
            <a:prstGeom prst="rightBrace">
              <a:avLst>
                <a:gd name="adj1" fmla="val 25026"/>
                <a:gd name="adj2" fmla="val 50459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42EB28B9-13FC-4F18-B9E3-08BF34C60359}"/>
                </a:ext>
              </a:extLst>
            </p:cNvPr>
            <p:cNvSpPr txBox="1"/>
            <p:nvPr/>
          </p:nvSpPr>
          <p:spPr>
            <a:xfrm>
              <a:off x="11100293" y="2637774"/>
              <a:ext cx="5972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latin typeface=" times new romen"/>
                </a:rPr>
                <a:t>or</a:t>
              </a:r>
            </a:p>
          </p:txBody>
        </p:sp>
        <p:graphicFrame>
          <p:nvGraphicFramePr>
            <p:cNvPr id="37" name="对象 36">
              <a:extLst>
                <a:ext uri="{FF2B5EF4-FFF2-40B4-BE49-F238E27FC236}">
                  <a16:creationId xmlns:a16="http://schemas.microsoft.com/office/drawing/2014/main" id="{CBC30630-84FD-418D-B412-E05B4058800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6313787"/>
                </p:ext>
              </p:extLst>
            </p:nvPr>
          </p:nvGraphicFramePr>
          <p:xfrm>
            <a:off x="8604597" y="3680228"/>
            <a:ext cx="1103312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4" imgW="558720" imgH="228600" progId="Equation.DSMT4">
                    <p:embed/>
                  </p:oleObj>
                </mc:Choice>
                <mc:Fallback>
                  <p:oleObj name="Equation" r:id="rId24" imgW="558720" imgH="228600" progId="Equation.DSMT4">
                    <p:embed/>
                    <p:pic>
                      <p:nvPicPr>
                        <p:cNvPr id="11" name="对象 10">
                          <a:extLst>
                            <a:ext uri="{FF2B5EF4-FFF2-40B4-BE49-F238E27FC236}">
                              <a16:creationId xmlns:a16="http://schemas.microsoft.com/office/drawing/2014/main" id="{882AF65E-4972-4153-A58B-DB439FB3EF8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8604597" y="3680228"/>
                          <a:ext cx="1103312" cy="4508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4AAD6FE6-4944-4DF2-94E1-C9DAE22D2471}"/>
                </a:ext>
              </a:extLst>
            </p:cNvPr>
            <p:cNvSpPr txBox="1"/>
            <p:nvPr/>
          </p:nvSpPr>
          <p:spPr>
            <a:xfrm>
              <a:off x="6345325" y="2764145"/>
              <a:ext cx="194925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latin typeface=" times new romen"/>
                </a:rPr>
                <a:t>number of </a:t>
              </a:r>
            </a:p>
            <a:p>
              <a:r>
                <a:rPr lang="en-US" altLang="zh-CN" sz="2800" dirty="0">
                  <a:latin typeface=" times new romen"/>
                </a:rPr>
                <a:t>variables</a:t>
              </a:r>
            </a:p>
          </p:txBody>
        </p:sp>
      </p:grp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C094453B-9561-4F1C-A36D-D0BFEF776CDF}"/>
              </a:ext>
            </a:extLst>
          </p:cNvPr>
          <p:cNvGrpSpPr/>
          <p:nvPr/>
        </p:nvGrpSpPr>
        <p:grpSpPr>
          <a:xfrm>
            <a:off x="2470348" y="3898347"/>
            <a:ext cx="7576306" cy="2025926"/>
            <a:chOff x="2470348" y="4227802"/>
            <a:chExt cx="7576306" cy="2025926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4594D15D-004A-4F15-8523-E5ECC8E6A4D5}"/>
                </a:ext>
              </a:extLst>
            </p:cNvPr>
            <p:cNvSpPr txBox="1"/>
            <p:nvPr/>
          </p:nvSpPr>
          <p:spPr>
            <a:xfrm>
              <a:off x="2470348" y="4227802"/>
              <a:ext cx="43869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i="1" dirty="0">
                  <a:solidFill>
                    <a:srgbClr val="FF0000"/>
                  </a:solidFill>
                </a:rPr>
                <a:t>MESH equations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81C97C1D-B96F-405E-A7C3-E9B190F9DD05}"/>
                </a:ext>
              </a:extLst>
            </p:cNvPr>
            <p:cNvSpPr txBox="1"/>
            <p:nvPr/>
          </p:nvSpPr>
          <p:spPr>
            <a:xfrm>
              <a:off x="2768724" y="4651174"/>
              <a:ext cx="25866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 times new romen"/>
                </a:rPr>
                <a:t>Material balance</a:t>
              </a:r>
            </a:p>
          </p:txBody>
        </p:sp>
        <p:graphicFrame>
          <p:nvGraphicFramePr>
            <p:cNvPr id="22" name="对象 21">
              <a:extLst>
                <a:ext uri="{FF2B5EF4-FFF2-40B4-BE49-F238E27FC236}">
                  <a16:creationId xmlns:a16="http://schemas.microsoft.com/office/drawing/2014/main" id="{C62C8B99-249F-47FA-A1B6-29F092E5BFD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88742566"/>
                </p:ext>
              </p:extLst>
            </p:nvPr>
          </p:nvGraphicFramePr>
          <p:xfrm>
            <a:off x="5043688" y="4688824"/>
            <a:ext cx="877887" cy="452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6" imgW="444240" imgH="228600" progId="Equation.DSMT4">
                    <p:embed/>
                  </p:oleObj>
                </mc:Choice>
                <mc:Fallback>
                  <p:oleObj name="Equation" r:id="rId26" imgW="444240" imgH="228600" progId="Equation.DSMT4">
                    <p:embed/>
                    <p:pic>
                      <p:nvPicPr>
                        <p:cNvPr id="13" name="对象 12">
                          <a:extLst>
                            <a:ext uri="{FF2B5EF4-FFF2-40B4-BE49-F238E27FC236}">
                              <a16:creationId xmlns:a16="http://schemas.microsoft.com/office/drawing/2014/main" id="{3F28D74C-91B0-49D5-AD16-3E09414FDD5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5043688" y="4688824"/>
                          <a:ext cx="877887" cy="4524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B5EBD5BD-C09C-462C-B453-222B86F4CDBB}"/>
                </a:ext>
              </a:extLst>
            </p:cNvPr>
            <p:cNvSpPr txBox="1"/>
            <p:nvPr/>
          </p:nvSpPr>
          <p:spPr>
            <a:xfrm>
              <a:off x="2768724" y="5031470"/>
              <a:ext cx="26504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 times new romen"/>
                </a:rPr>
                <a:t>Equilibrium </a:t>
              </a:r>
            </a:p>
          </p:txBody>
        </p:sp>
        <p:graphicFrame>
          <p:nvGraphicFramePr>
            <p:cNvPr id="24" name="对象 23">
              <a:extLst>
                <a:ext uri="{FF2B5EF4-FFF2-40B4-BE49-F238E27FC236}">
                  <a16:creationId xmlns:a16="http://schemas.microsoft.com/office/drawing/2014/main" id="{840AF704-67AC-4E78-AC24-4A5EDAC0695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91525694"/>
                </p:ext>
              </p:extLst>
            </p:nvPr>
          </p:nvGraphicFramePr>
          <p:xfrm>
            <a:off x="5043688" y="5079349"/>
            <a:ext cx="877887" cy="452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8" imgW="444240" imgH="228600" progId="Equation.DSMT4">
                    <p:embed/>
                  </p:oleObj>
                </mc:Choice>
                <mc:Fallback>
                  <p:oleObj name="Equation" r:id="rId28" imgW="444240" imgH="228600" progId="Equation.DSMT4">
                    <p:embed/>
                    <p:pic>
                      <p:nvPicPr>
                        <p:cNvPr id="22" name="对象 21">
                          <a:extLst>
                            <a:ext uri="{FF2B5EF4-FFF2-40B4-BE49-F238E27FC236}">
                              <a16:creationId xmlns:a16="http://schemas.microsoft.com/office/drawing/2014/main" id="{C62C8B99-249F-47FA-A1B6-29F092E5BFD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5043688" y="5079349"/>
                          <a:ext cx="877887" cy="4524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4E8E2849-FFAC-4A5F-B1BF-847485A11BCF}"/>
                </a:ext>
              </a:extLst>
            </p:cNvPr>
            <p:cNvSpPr txBox="1"/>
            <p:nvPr/>
          </p:nvSpPr>
          <p:spPr>
            <a:xfrm>
              <a:off x="2768724" y="5411766"/>
              <a:ext cx="24973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 times new romen"/>
                </a:rPr>
                <a:t>Summation 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1D8062AB-C633-4C2A-A9BF-BA898AFDF9F7}"/>
                </a:ext>
              </a:extLst>
            </p:cNvPr>
            <p:cNvSpPr txBox="1"/>
            <p:nvPr/>
          </p:nvSpPr>
          <p:spPr>
            <a:xfrm>
              <a:off x="2768724" y="5792063"/>
              <a:ext cx="27714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 times new romen"/>
                </a:rPr>
                <a:t>Heat balance</a:t>
              </a:r>
            </a:p>
          </p:txBody>
        </p:sp>
        <p:graphicFrame>
          <p:nvGraphicFramePr>
            <p:cNvPr id="28" name="对象 27">
              <a:extLst>
                <a:ext uri="{FF2B5EF4-FFF2-40B4-BE49-F238E27FC236}">
                  <a16:creationId xmlns:a16="http://schemas.microsoft.com/office/drawing/2014/main" id="{7AF29A1D-5AAC-4913-A338-4407211EF0B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84338007"/>
                </p:ext>
              </p:extLst>
            </p:nvPr>
          </p:nvGraphicFramePr>
          <p:xfrm>
            <a:off x="5015289" y="5830477"/>
            <a:ext cx="350540" cy="3517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0" imgW="177480" imgH="177480" progId="Equation.DSMT4">
                    <p:embed/>
                  </p:oleObj>
                </mc:Choice>
                <mc:Fallback>
                  <p:oleObj name="Equation" r:id="rId30" imgW="177480" imgH="177480" progId="Equation.DSMT4">
                    <p:embed/>
                    <p:pic>
                      <p:nvPicPr>
                        <p:cNvPr id="27" name="对象 26">
                          <a:extLst>
                            <a:ext uri="{FF2B5EF4-FFF2-40B4-BE49-F238E27FC236}">
                              <a16:creationId xmlns:a16="http://schemas.microsoft.com/office/drawing/2014/main" id="{3718774E-EBB6-4808-B71F-9F215E0474D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5015289" y="5830477"/>
                          <a:ext cx="350540" cy="35176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对象 30">
              <a:extLst>
                <a:ext uri="{FF2B5EF4-FFF2-40B4-BE49-F238E27FC236}">
                  <a16:creationId xmlns:a16="http://schemas.microsoft.com/office/drawing/2014/main" id="{095C3F16-079F-45CA-8413-5305E888469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1708283"/>
                </p:ext>
              </p:extLst>
            </p:nvPr>
          </p:nvGraphicFramePr>
          <p:xfrm>
            <a:off x="8748079" y="5223768"/>
            <a:ext cx="1298575" cy="452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2" imgW="660240" imgH="228600" progId="Equation.DSMT4">
                    <p:embed/>
                  </p:oleObj>
                </mc:Choice>
                <mc:Fallback>
                  <p:oleObj name="Equation" r:id="rId32" imgW="660240" imgH="228600" progId="Equation.DSMT4">
                    <p:embed/>
                    <p:pic>
                      <p:nvPicPr>
                        <p:cNvPr id="20" name="对象 19">
                          <a:extLst>
                            <a:ext uri="{FF2B5EF4-FFF2-40B4-BE49-F238E27FC236}">
                              <a16:creationId xmlns:a16="http://schemas.microsoft.com/office/drawing/2014/main" id="{B66E408D-4F06-4FED-B34A-F68E924F9A6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8748079" y="5223768"/>
                          <a:ext cx="1298575" cy="4524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右大括号 35">
              <a:extLst>
                <a:ext uri="{FF2B5EF4-FFF2-40B4-BE49-F238E27FC236}">
                  <a16:creationId xmlns:a16="http://schemas.microsoft.com/office/drawing/2014/main" id="{A6B82521-8F30-4B90-B989-1F67E38E60EB}"/>
                </a:ext>
              </a:extLst>
            </p:cNvPr>
            <p:cNvSpPr/>
            <p:nvPr/>
          </p:nvSpPr>
          <p:spPr>
            <a:xfrm>
              <a:off x="5995316" y="4717732"/>
              <a:ext cx="287963" cy="1464511"/>
            </a:xfrm>
            <a:prstGeom prst="rightBrace">
              <a:avLst>
                <a:gd name="adj1" fmla="val 25026"/>
                <a:gd name="adj2" fmla="val 50459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1748968B-3FB7-419D-8BAC-00D570C59177}"/>
                </a:ext>
              </a:extLst>
            </p:cNvPr>
            <p:cNvSpPr txBox="1"/>
            <p:nvPr/>
          </p:nvSpPr>
          <p:spPr>
            <a:xfrm>
              <a:off x="6376704" y="5097135"/>
              <a:ext cx="175877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latin typeface=" times new romen"/>
                </a:rPr>
                <a:t>number of </a:t>
              </a:r>
            </a:p>
            <a:p>
              <a:r>
                <a:rPr lang="en-US" altLang="zh-CN" sz="2800" dirty="0">
                  <a:latin typeface=" times new romen"/>
                </a:rPr>
                <a:t>equations</a:t>
              </a:r>
            </a:p>
          </p:txBody>
        </p:sp>
      </p:grp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C56A7035-226E-450F-9EBC-5453E45E0722}"/>
              </a:ext>
            </a:extLst>
          </p:cNvPr>
          <p:cNvGrpSpPr/>
          <p:nvPr/>
        </p:nvGrpSpPr>
        <p:grpSpPr>
          <a:xfrm>
            <a:off x="321434" y="2252978"/>
            <a:ext cx="1762552" cy="2921261"/>
            <a:chOff x="321434" y="2582433"/>
            <a:chExt cx="1762552" cy="2921261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794F342B-5189-469D-B286-7B9E24C7BF73}"/>
                </a:ext>
              </a:extLst>
            </p:cNvPr>
            <p:cNvSpPr/>
            <p:nvPr/>
          </p:nvSpPr>
          <p:spPr>
            <a:xfrm>
              <a:off x="1026725" y="2918145"/>
              <a:ext cx="484269" cy="2223116"/>
            </a:xfrm>
            <a:prstGeom prst="roundRect">
              <a:avLst>
                <a:gd name="adj" fmla="val 47211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" name="直接箭头连接符 9">
              <a:extLst>
                <a:ext uri="{FF2B5EF4-FFF2-40B4-BE49-F238E27FC236}">
                  <a16:creationId xmlns:a16="http://schemas.microsoft.com/office/drawing/2014/main" id="{BE5D13BC-9BF0-4AF6-9DB2-2FC2E4625DAA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>
              <a:off x="321434" y="4029703"/>
              <a:ext cx="70529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B49AA533-1558-4C69-AF4D-997690AF1D98}"/>
                </a:ext>
              </a:extLst>
            </p:cNvPr>
            <p:cNvCxnSpPr>
              <a:cxnSpLocks/>
              <a:stCxn id="8" idx="0"/>
            </p:cNvCxnSpPr>
            <p:nvPr/>
          </p:nvCxnSpPr>
          <p:spPr>
            <a:xfrm flipH="1" flipV="1">
              <a:off x="1262136" y="2582435"/>
              <a:ext cx="6724" cy="3357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4A3BF82F-DC43-40EB-B84F-AC33A36D189F}"/>
                </a:ext>
              </a:extLst>
            </p:cNvPr>
            <p:cNvCxnSpPr>
              <a:cxnSpLocks/>
            </p:cNvCxnSpPr>
            <p:nvPr/>
          </p:nvCxnSpPr>
          <p:spPr>
            <a:xfrm>
              <a:off x="1259788" y="2582434"/>
              <a:ext cx="46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D8CD5DB4-24F6-459C-A1E1-8968F56DD986}"/>
                </a:ext>
              </a:extLst>
            </p:cNvPr>
            <p:cNvCxnSpPr>
              <a:cxnSpLocks/>
            </p:cNvCxnSpPr>
            <p:nvPr/>
          </p:nvCxnSpPr>
          <p:spPr>
            <a:xfrm>
              <a:off x="1729310" y="2582433"/>
              <a:ext cx="0" cy="54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893EC810-57DB-49FD-BDA7-8ED99AAE11DD}"/>
                </a:ext>
              </a:extLst>
            </p:cNvPr>
            <p:cNvCxnSpPr>
              <a:cxnSpLocks/>
            </p:cNvCxnSpPr>
            <p:nvPr/>
          </p:nvCxnSpPr>
          <p:spPr>
            <a:xfrm>
              <a:off x="1510993" y="3122433"/>
              <a:ext cx="54000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CB3C008F-D793-4177-AB87-482BCE8A58E1}"/>
                </a:ext>
              </a:extLst>
            </p:cNvPr>
            <p:cNvSpPr/>
            <p:nvPr/>
          </p:nvSpPr>
          <p:spPr>
            <a:xfrm>
              <a:off x="1603310" y="2707726"/>
              <a:ext cx="252000" cy="25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07BC3C48-65F4-49EF-888C-B8F32A07A57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68598" y="5124082"/>
              <a:ext cx="261" cy="210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7DD31B34-96FF-4A9C-8EE1-171DC4F303E0}"/>
                </a:ext>
              </a:extLst>
            </p:cNvPr>
            <p:cNvCxnSpPr>
              <a:cxnSpLocks/>
            </p:cNvCxnSpPr>
            <p:nvPr/>
          </p:nvCxnSpPr>
          <p:spPr>
            <a:xfrm>
              <a:off x="1255986" y="5334339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id="{FEF52A79-D401-4073-8F17-686FD0F2BA28}"/>
                </a:ext>
              </a:extLst>
            </p:cNvPr>
            <p:cNvCxnSpPr>
              <a:cxnSpLocks/>
            </p:cNvCxnSpPr>
            <p:nvPr/>
          </p:nvCxnSpPr>
          <p:spPr>
            <a:xfrm>
              <a:off x="1733590" y="4964440"/>
              <a:ext cx="0" cy="28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6444694F-668C-4BEC-B698-AA67EC6F27F1}"/>
                </a:ext>
              </a:extLst>
            </p:cNvPr>
            <p:cNvSpPr/>
            <p:nvPr/>
          </p:nvSpPr>
          <p:spPr>
            <a:xfrm>
              <a:off x="1609051" y="5208339"/>
              <a:ext cx="252000" cy="25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id="{D82FEC50-F596-4BF5-BE45-035542490E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10994" y="4957084"/>
              <a:ext cx="21679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>
              <a:extLst>
                <a:ext uri="{FF2B5EF4-FFF2-40B4-BE49-F238E27FC236}">
                  <a16:creationId xmlns:a16="http://schemas.microsoft.com/office/drawing/2014/main" id="{F1976E77-D456-459D-8307-104B69A26A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27592" y="2716124"/>
              <a:ext cx="429318" cy="238549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>
              <a:extLst>
                <a:ext uri="{FF2B5EF4-FFF2-40B4-BE49-F238E27FC236}">
                  <a16:creationId xmlns:a16="http://schemas.microsoft.com/office/drawing/2014/main" id="{6185EC70-D631-490C-AA94-515E820E56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27592" y="5200984"/>
              <a:ext cx="385178" cy="30271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280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>
            <a:extLst>
              <a:ext uri="{FF2B5EF4-FFF2-40B4-BE49-F238E27FC236}">
                <a16:creationId xmlns:a16="http://schemas.microsoft.com/office/drawing/2014/main" id="{4DEDE8E9-20C9-4340-8454-A1FA8B8B3377}"/>
              </a:ext>
            </a:extLst>
          </p:cNvPr>
          <p:cNvSpPr txBox="1"/>
          <p:nvPr/>
        </p:nvSpPr>
        <p:spPr>
          <a:xfrm>
            <a:off x="1336085" y="1393609"/>
            <a:ext cx="3195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>
                <a:solidFill>
                  <a:srgbClr val="FF0000"/>
                </a:solidFill>
              </a:rPr>
              <a:t>Number of freedoms </a:t>
            </a:r>
          </a:p>
        </p:txBody>
      </p:sp>
      <p:graphicFrame>
        <p:nvGraphicFramePr>
          <p:cNvPr id="39" name="对象 38">
            <a:extLst>
              <a:ext uri="{FF2B5EF4-FFF2-40B4-BE49-F238E27FC236}">
                <a16:creationId xmlns:a16="http://schemas.microsoft.com/office/drawing/2014/main" id="{647141DF-AA8C-4AA6-9EC6-4AE867289E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107413"/>
              </p:ext>
            </p:extLst>
          </p:nvPr>
        </p:nvGraphicFramePr>
        <p:xfrm>
          <a:off x="1703231" y="2339434"/>
          <a:ext cx="2725738" cy="1385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84200" imgH="698400" progId="Equation.DSMT4">
                  <p:embed/>
                </p:oleObj>
              </mc:Choice>
              <mc:Fallback>
                <p:oleObj name="Equation" r:id="rId2" imgW="1384200" imgH="698400" progId="Equation.DSMT4">
                  <p:embed/>
                  <p:pic>
                    <p:nvPicPr>
                      <p:cNvPr id="39" name="对象 38">
                        <a:extLst>
                          <a:ext uri="{FF2B5EF4-FFF2-40B4-BE49-F238E27FC236}">
                            <a16:creationId xmlns:a16="http://schemas.microsoft.com/office/drawing/2014/main" id="{647141DF-AA8C-4AA6-9EC6-4AE867289E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03231" y="2339434"/>
                        <a:ext cx="2725738" cy="1385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文本框 34">
            <a:extLst>
              <a:ext uri="{FF2B5EF4-FFF2-40B4-BE49-F238E27FC236}">
                <a16:creationId xmlns:a16="http://schemas.microsoft.com/office/drawing/2014/main" id="{C4C4617D-420A-457C-8F58-E00391ACF316}"/>
              </a:ext>
            </a:extLst>
          </p:cNvPr>
          <p:cNvSpPr txBox="1"/>
          <p:nvPr/>
        </p:nvSpPr>
        <p:spPr>
          <a:xfrm>
            <a:off x="1550831" y="1782318"/>
            <a:ext cx="8803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latin typeface=" times new romen"/>
              </a:defRPr>
            </a:lvl1pPr>
          </a:lstStyle>
          <a:p>
            <a:r>
              <a:rPr lang="en-US" altLang="zh-CN" dirty="0"/>
              <a:t>Number of freedoms = number of vars. – number of </a:t>
            </a:r>
            <a:r>
              <a:rPr lang="en-US" altLang="zh-CN" dirty="0" err="1"/>
              <a:t>eqs</a:t>
            </a:r>
            <a:r>
              <a:rPr lang="en-US" altLang="zh-CN" dirty="0"/>
              <a:t>. 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BDB86874-2127-411E-A375-B69A106A6EBF}"/>
              </a:ext>
            </a:extLst>
          </p:cNvPr>
          <p:cNvSpPr txBox="1"/>
          <p:nvPr/>
        </p:nvSpPr>
        <p:spPr>
          <a:xfrm>
            <a:off x="1466842" y="3725321"/>
            <a:ext cx="96438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latin typeface=" times new romen"/>
              </a:defRPr>
            </a:lvl1pPr>
          </a:lstStyle>
          <a:p>
            <a:r>
              <a:rPr lang="en-US" altLang="zh-CN" dirty="0"/>
              <a:t>If stage pressures are fixed (modeled), the free variables need to be decided in simulation (design) are usually:</a:t>
            </a:r>
          </a:p>
          <a:p>
            <a:r>
              <a:rPr lang="en-US" altLang="zh-CN" i="1" dirty="0"/>
              <a:t>N</a:t>
            </a:r>
            <a:r>
              <a:rPr lang="en-US" altLang="zh-CN" dirty="0"/>
              <a:t>, </a:t>
            </a:r>
            <a:r>
              <a:rPr lang="en-US" altLang="zh-CN" i="1" dirty="0"/>
              <a:t>N</a:t>
            </a:r>
            <a:r>
              <a:rPr lang="en-US" altLang="zh-CN" i="1" baseline="-25000" dirty="0"/>
              <a:t>F</a:t>
            </a:r>
            <a:r>
              <a:rPr lang="en-US" altLang="zh-CN" dirty="0"/>
              <a:t>, </a:t>
            </a:r>
            <a:r>
              <a:rPr lang="en-US" altLang="zh-CN" i="1" dirty="0"/>
              <a:t>R</a:t>
            </a:r>
            <a:r>
              <a:rPr lang="en-US" altLang="zh-CN" dirty="0"/>
              <a:t>, and </a:t>
            </a:r>
            <a:r>
              <a:rPr lang="en-US" altLang="zh-CN" i="1" dirty="0"/>
              <a:t>D</a:t>
            </a:r>
            <a:r>
              <a:rPr lang="en-US" altLang="zh-CN" dirty="0"/>
              <a:t>   (rating) or</a:t>
            </a:r>
          </a:p>
          <a:p>
            <a:r>
              <a:rPr lang="en-US" altLang="zh-CN" i="1" dirty="0"/>
              <a:t>N</a:t>
            </a:r>
            <a:r>
              <a:rPr lang="en-US" altLang="zh-CN" dirty="0"/>
              <a:t>, </a:t>
            </a:r>
            <a:r>
              <a:rPr lang="en-US" altLang="zh-CN" i="1" dirty="0"/>
              <a:t>N</a:t>
            </a:r>
            <a:r>
              <a:rPr lang="en-US" altLang="zh-CN" i="1" baseline="-25000" dirty="0"/>
              <a:t>F</a:t>
            </a:r>
            <a:r>
              <a:rPr lang="en-US" altLang="zh-CN" dirty="0"/>
              <a:t>, </a:t>
            </a:r>
            <a:r>
              <a:rPr lang="en-US" altLang="zh-CN" i="1" dirty="0" err="1"/>
              <a:t>x</a:t>
            </a:r>
            <a:r>
              <a:rPr lang="en-US" altLang="zh-CN" i="1" baseline="-25000" dirty="0" err="1"/>
              <a:t>LK</a:t>
            </a:r>
            <a:r>
              <a:rPr lang="en-US" altLang="zh-CN" dirty="0"/>
              <a:t>, and </a:t>
            </a:r>
            <a:r>
              <a:rPr lang="en-US" altLang="zh-CN" i="1" dirty="0" err="1"/>
              <a:t>x</a:t>
            </a:r>
            <a:r>
              <a:rPr lang="en-US" altLang="zh-CN" i="1" baseline="-25000" dirty="0" err="1"/>
              <a:t>HK</a:t>
            </a:r>
            <a:r>
              <a:rPr lang="en-US" altLang="zh-CN" i="1" baseline="-25000" dirty="0"/>
              <a:t> </a:t>
            </a:r>
            <a:r>
              <a:rPr lang="en-US" altLang="zh-CN" dirty="0"/>
              <a:t>  (design) 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B2614731-C548-4AA5-B47C-06BA827E17DB}"/>
              </a:ext>
            </a:extLst>
          </p:cNvPr>
          <p:cNvSpPr txBox="1"/>
          <p:nvPr/>
        </p:nvSpPr>
        <p:spPr>
          <a:xfrm>
            <a:off x="706706" y="197103"/>
            <a:ext cx="8617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Freedom analysis of simple distillation </a:t>
            </a:r>
          </a:p>
        </p:txBody>
      </p:sp>
    </p:spTree>
    <p:extLst>
      <p:ext uri="{BB962C8B-B14F-4D97-AF65-F5344CB8AC3E}">
        <p14:creationId xmlns:p14="http://schemas.microsoft.com/office/powerpoint/2010/main" val="107306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>
            <a:extLst>
              <a:ext uri="{FF2B5EF4-FFF2-40B4-BE49-F238E27FC236}">
                <a16:creationId xmlns:a16="http://schemas.microsoft.com/office/drawing/2014/main" id="{4DEDE8E9-20C9-4340-8454-A1FA8B8B3377}"/>
              </a:ext>
            </a:extLst>
          </p:cNvPr>
          <p:cNvSpPr txBox="1"/>
          <p:nvPr/>
        </p:nvSpPr>
        <p:spPr>
          <a:xfrm>
            <a:off x="1336084" y="1386885"/>
            <a:ext cx="5609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>
                <a:solidFill>
                  <a:srgbClr val="FF0000"/>
                </a:solidFill>
              </a:rPr>
              <a:t>Pressures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C4C4617D-420A-457C-8F58-E00391ACF316}"/>
              </a:ext>
            </a:extLst>
          </p:cNvPr>
          <p:cNvSpPr txBox="1"/>
          <p:nvPr/>
        </p:nvSpPr>
        <p:spPr>
          <a:xfrm>
            <a:off x="1550831" y="1775594"/>
            <a:ext cx="10125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latin typeface=" times new romen"/>
              </a:defRPr>
            </a:lvl1pPr>
          </a:lstStyle>
          <a:p>
            <a:r>
              <a:rPr lang="en-US" altLang="zh-CN" dirty="0"/>
              <a:t>Usually, to</a:t>
            </a:r>
            <a:r>
              <a:rPr lang="zh-CN" altLang="en-US" dirty="0"/>
              <a:t> </a:t>
            </a:r>
            <a:r>
              <a:rPr lang="en-US" altLang="zh-CN" dirty="0"/>
              <a:t>close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equation system, a </a:t>
            </a:r>
            <a:r>
              <a:rPr lang="en-US" altLang="zh-CN" i="1" dirty="0"/>
              <a:t>P</a:t>
            </a:r>
            <a:r>
              <a:rPr lang="en-US" altLang="zh-CN" baseline="-25000" dirty="0"/>
              <a:t>1 </a:t>
            </a:r>
            <a:r>
              <a:rPr lang="en-US" altLang="zh-CN" dirty="0"/>
              <a:t>is chosen and</a:t>
            </a:r>
            <a:r>
              <a:rPr lang="en-US" altLang="zh-CN" baseline="-25000" dirty="0"/>
              <a:t> </a:t>
            </a:r>
          </a:p>
          <a:p>
            <a:r>
              <a:rPr lang="en-US" altLang="zh-CN" i="1" dirty="0"/>
              <a:t>   P</a:t>
            </a:r>
            <a:r>
              <a:rPr lang="en-US" altLang="zh-CN" i="1" baseline="-25000" dirty="0"/>
              <a:t>j</a:t>
            </a:r>
            <a:r>
              <a:rPr lang="en-US" altLang="zh-CN" baseline="-25000" dirty="0"/>
              <a:t>+1</a:t>
            </a:r>
            <a:r>
              <a:rPr lang="en-US" altLang="zh-CN" dirty="0"/>
              <a:t> = </a:t>
            </a:r>
            <a:r>
              <a:rPr lang="en-US" altLang="zh-CN" i="1" dirty="0" err="1"/>
              <a:t>P</a:t>
            </a:r>
            <a:r>
              <a:rPr lang="en-US" altLang="zh-CN" i="1" baseline="-25000" dirty="0" err="1"/>
              <a:t>j</a:t>
            </a:r>
            <a:r>
              <a:rPr lang="en-US" altLang="zh-CN" dirty="0"/>
              <a:t> + </a:t>
            </a:r>
            <a:r>
              <a:rPr lang="en-US" altLang="zh-CN" i="1" dirty="0">
                <a:sym typeface="Symbol" panose="05050102010706020507" pitchFamily="18" charset="2"/>
              </a:rPr>
              <a:t>P</a:t>
            </a:r>
            <a:r>
              <a:rPr lang="en-US" altLang="zh-CN" dirty="0"/>
              <a:t> 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5324384-0B7C-4FB2-92CA-CBFEFFAC4E77}"/>
              </a:ext>
            </a:extLst>
          </p:cNvPr>
          <p:cNvSpPr txBox="1"/>
          <p:nvPr/>
        </p:nvSpPr>
        <p:spPr>
          <a:xfrm>
            <a:off x="1754031" y="2687012"/>
            <a:ext cx="4182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latin typeface=" times new romen"/>
              </a:defRPr>
            </a:lvl1pPr>
          </a:lstStyle>
          <a:p>
            <a:r>
              <a:rPr lang="en-US" altLang="zh-CN" dirty="0">
                <a:sym typeface="Symbol" panose="05050102010706020507" pitchFamily="18" charset="2"/>
              </a:rPr>
              <a:t>where</a:t>
            </a:r>
            <a:r>
              <a:rPr lang="en-US" altLang="zh-CN" i="1" dirty="0">
                <a:sym typeface="Symbol" panose="05050102010706020507" pitchFamily="18" charset="2"/>
              </a:rPr>
              <a:t> P </a:t>
            </a:r>
            <a:r>
              <a:rPr lang="en-US" altLang="zh-CN" dirty="0">
                <a:sym typeface="Symbol" panose="05050102010706020507" pitchFamily="18" charset="2"/>
              </a:rPr>
              <a:t>is a constant </a:t>
            </a:r>
            <a:r>
              <a:rPr lang="en-US" altLang="zh-CN" dirty="0"/>
              <a:t> 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2F8CA19-E570-4765-A510-9FAE9AE8CB63}"/>
              </a:ext>
            </a:extLst>
          </p:cNvPr>
          <p:cNvSpPr txBox="1"/>
          <p:nvPr/>
        </p:nvSpPr>
        <p:spPr>
          <a:xfrm>
            <a:off x="2588602" y="4557532"/>
            <a:ext cx="90881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latin typeface=" times new romen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dirty="0"/>
              <a:t>Then, decision (free) variables for design become:</a:t>
            </a:r>
          </a:p>
          <a:p>
            <a:r>
              <a:rPr lang="en-US" altLang="zh-CN" i="1" dirty="0"/>
              <a:t>      P</a:t>
            </a:r>
            <a:r>
              <a:rPr lang="en-US" altLang="zh-CN" baseline="-25000" dirty="0"/>
              <a:t>1</a:t>
            </a:r>
            <a:r>
              <a:rPr lang="en-US" altLang="zh-CN" i="1" dirty="0"/>
              <a:t>, N</a:t>
            </a:r>
            <a:r>
              <a:rPr lang="en-US" altLang="zh-CN" dirty="0"/>
              <a:t>, </a:t>
            </a:r>
            <a:r>
              <a:rPr lang="en-US" altLang="zh-CN" i="1" dirty="0"/>
              <a:t>N</a:t>
            </a:r>
            <a:r>
              <a:rPr lang="en-US" altLang="zh-CN" i="1" baseline="-25000" dirty="0"/>
              <a:t>F</a:t>
            </a:r>
            <a:r>
              <a:rPr lang="en-US" altLang="zh-CN" dirty="0"/>
              <a:t>, </a:t>
            </a:r>
            <a:r>
              <a:rPr lang="en-US" altLang="zh-CN" i="1" dirty="0" err="1"/>
              <a:t>x</a:t>
            </a:r>
            <a:r>
              <a:rPr lang="en-US" altLang="zh-CN" i="1" baseline="-25000" dirty="0" err="1"/>
              <a:t>LK</a:t>
            </a:r>
            <a:r>
              <a:rPr lang="en-US" altLang="zh-CN" dirty="0"/>
              <a:t>, and </a:t>
            </a:r>
            <a:r>
              <a:rPr lang="en-US" altLang="zh-CN" i="1" dirty="0" err="1"/>
              <a:t>x</a:t>
            </a:r>
            <a:r>
              <a:rPr lang="en-US" altLang="zh-CN" i="1" baseline="-25000" dirty="0" err="1"/>
              <a:t>HK</a:t>
            </a:r>
            <a:endParaRPr lang="en-US" altLang="zh-CN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15889F8-F0A7-4D99-8B50-3DD48F88FDD4}"/>
              </a:ext>
            </a:extLst>
          </p:cNvPr>
          <p:cNvSpPr txBox="1"/>
          <p:nvPr/>
        </p:nvSpPr>
        <p:spPr>
          <a:xfrm>
            <a:off x="2628900" y="3406828"/>
            <a:ext cx="84985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latin typeface=" times new romen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i="1" dirty="0">
                <a:sym typeface="Symbol" panose="05050102010706020507" pitchFamily="18" charset="2"/>
              </a:rPr>
              <a:t>P </a:t>
            </a:r>
            <a:r>
              <a:rPr lang="en-US" altLang="zh-CN" dirty="0"/>
              <a:t>need to be estimated and checked when choosing column diameters in the design 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4AF8694-CB80-43E9-A4A5-3391565031A9}"/>
              </a:ext>
            </a:extLst>
          </p:cNvPr>
          <p:cNvSpPr txBox="1"/>
          <p:nvPr/>
        </p:nvSpPr>
        <p:spPr>
          <a:xfrm>
            <a:off x="706706" y="197103"/>
            <a:ext cx="8617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Freedom analysis of simple distillation </a:t>
            </a:r>
          </a:p>
        </p:txBody>
      </p:sp>
    </p:spTree>
    <p:extLst>
      <p:ext uri="{BB962C8B-B14F-4D97-AF65-F5344CB8AC3E}">
        <p14:creationId xmlns:p14="http://schemas.microsoft.com/office/powerpoint/2010/main" val="320479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4" name="对象 583">
            <a:extLst>
              <a:ext uri="{FF2B5EF4-FFF2-40B4-BE49-F238E27FC236}">
                <a16:creationId xmlns:a16="http://schemas.microsoft.com/office/drawing/2014/main" id="{E61533C1-DA29-64BF-1F5A-DAE04DF8AA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561059"/>
              </p:ext>
            </p:extLst>
          </p:nvPr>
        </p:nvGraphicFramePr>
        <p:xfrm>
          <a:off x="5524500" y="1604772"/>
          <a:ext cx="4648200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47840" imgH="228600" progId="Equation.DSMT4">
                  <p:embed/>
                </p:oleObj>
              </mc:Choice>
              <mc:Fallback>
                <p:oleObj name="Equation" r:id="rId2" imgW="224784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0" y="1604772"/>
                        <a:ext cx="4648200" cy="4429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85" name="组合 584">
            <a:extLst>
              <a:ext uri="{FF2B5EF4-FFF2-40B4-BE49-F238E27FC236}">
                <a16:creationId xmlns:a16="http://schemas.microsoft.com/office/drawing/2014/main" id="{1E62160A-EB1E-4B7B-3BF0-00E7E9A9939D}"/>
              </a:ext>
            </a:extLst>
          </p:cNvPr>
          <p:cNvGrpSpPr/>
          <p:nvPr/>
        </p:nvGrpSpPr>
        <p:grpSpPr>
          <a:xfrm>
            <a:off x="702219" y="1720610"/>
            <a:ext cx="2945273" cy="3125951"/>
            <a:chOff x="1218528" y="445343"/>
            <a:chExt cx="2637157" cy="2922902"/>
          </a:xfrm>
        </p:grpSpPr>
        <p:grpSp>
          <p:nvGrpSpPr>
            <p:cNvPr id="586" name="组合 585">
              <a:extLst>
                <a:ext uri="{FF2B5EF4-FFF2-40B4-BE49-F238E27FC236}">
                  <a16:creationId xmlns:a16="http://schemas.microsoft.com/office/drawing/2014/main" id="{6C2DF18D-1A64-54B8-6E61-85813567EE45}"/>
                </a:ext>
              </a:extLst>
            </p:cNvPr>
            <p:cNvGrpSpPr/>
            <p:nvPr/>
          </p:nvGrpSpPr>
          <p:grpSpPr>
            <a:xfrm>
              <a:off x="2913897" y="2982413"/>
              <a:ext cx="839518" cy="385832"/>
              <a:chOff x="1696945" y="2537747"/>
              <a:chExt cx="840299" cy="385935"/>
            </a:xfrm>
          </p:grpSpPr>
          <p:cxnSp>
            <p:nvCxnSpPr>
              <p:cNvPr id="655" name="直接箭头连接符 654">
                <a:extLst>
                  <a:ext uri="{FF2B5EF4-FFF2-40B4-BE49-F238E27FC236}">
                    <a16:creationId xmlns:a16="http://schemas.microsoft.com/office/drawing/2014/main" id="{BCA269DA-0D0A-74E0-B46D-8BDF01C41FB2}"/>
                  </a:ext>
                </a:extLst>
              </p:cNvPr>
              <p:cNvCxnSpPr/>
              <p:nvPr/>
            </p:nvCxnSpPr>
            <p:spPr>
              <a:xfrm flipH="1">
                <a:off x="1696945" y="2537747"/>
                <a:ext cx="314021" cy="385528"/>
              </a:xfrm>
              <a:prstGeom prst="straightConnector1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tailEnd type="stealth"/>
              </a:ln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656" name="文本框 2">
                <a:extLst>
                  <a:ext uri="{FF2B5EF4-FFF2-40B4-BE49-F238E27FC236}">
                    <a16:creationId xmlns:a16="http://schemas.microsoft.com/office/drawing/2014/main" id="{542BBBD8-EC25-F382-A64C-2EB3F4AA9E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73169" y="2609357"/>
                <a:ext cx="264075" cy="314325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headEnd/>
                <a:tailEnd/>
              </a:ln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just"/>
                <a:r>
                  <a:rPr lang="en-US" sz="1200" i="1">
                    <a:effectLst/>
                    <a:latin typeface="Times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W</a:t>
                </a:r>
                <a:endParaRPr lang="zh-CN" sz="1200"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587" name="组合 586">
              <a:extLst>
                <a:ext uri="{FF2B5EF4-FFF2-40B4-BE49-F238E27FC236}">
                  <a16:creationId xmlns:a16="http://schemas.microsoft.com/office/drawing/2014/main" id="{B6B2D7DF-936C-B199-362F-F30A92B1EBD6}"/>
                </a:ext>
              </a:extLst>
            </p:cNvPr>
            <p:cNvGrpSpPr/>
            <p:nvPr/>
          </p:nvGrpSpPr>
          <p:grpSpPr>
            <a:xfrm>
              <a:off x="1218528" y="445343"/>
              <a:ext cx="2637157" cy="2868303"/>
              <a:chOff x="0" y="0"/>
              <a:chExt cx="2639610" cy="2869071"/>
            </a:xfrm>
          </p:grpSpPr>
          <p:sp>
            <p:nvSpPr>
              <p:cNvPr id="594" name="弧形 593">
                <a:extLst>
                  <a:ext uri="{FF2B5EF4-FFF2-40B4-BE49-F238E27FC236}">
                    <a16:creationId xmlns:a16="http://schemas.microsoft.com/office/drawing/2014/main" id="{4121E4BF-0576-A0D1-35FD-9122502711D9}"/>
                  </a:ext>
                </a:extLst>
              </p:cNvPr>
              <p:cNvSpPr/>
              <p:nvPr/>
            </p:nvSpPr>
            <p:spPr>
              <a:xfrm>
                <a:off x="816479" y="279631"/>
                <a:ext cx="615950" cy="385445"/>
              </a:xfrm>
              <a:prstGeom prst="arc">
                <a:avLst>
                  <a:gd name="adj1" fmla="val 10678887"/>
                  <a:gd name="adj2" fmla="val 0"/>
                </a:avLst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r>
                  <a:rPr lang="en-US" sz="1050" dirty="0">
                    <a:solidFill>
                      <a:srgbClr val="000000"/>
                    </a:solidFill>
                    <a:effectLst/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zh-CN" sz="1200" dirty="0"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cxnSp>
            <p:nvCxnSpPr>
              <p:cNvPr id="595" name="直接连接符 594">
                <a:extLst>
                  <a:ext uri="{FF2B5EF4-FFF2-40B4-BE49-F238E27FC236}">
                    <a16:creationId xmlns:a16="http://schemas.microsoft.com/office/drawing/2014/main" id="{2E4FC94F-1347-B5A0-330B-BB525A74F172}"/>
                  </a:ext>
                </a:extLst>
              </p:cNvPr>
              <p:cNvCxnSpPr/>
              <p:nvPr/>
            </p:nvCxnSpPr>
            <p:spPr>
              <a:xfrm>
                <a:off x="816479" y="473941"/>
                <a:ext cx="0" cy="1979930"/>
              </a:xfrm>
              <a:prstGeom prst="lin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96" name="直接连接符 595">
                <a:extLst>
                  <a:ext uri="{FF2B5EF4-FFF2-40B4-BE49-F238E27FC236}">
                    <a16:creationId xmlns:a16="http://schemas.microsoft.com/office/drawing/2014/main" id="{9C5E6607-12FA-E6CD-F7F1-BB56083E609D}"/>
                  </a:ext>
                </a:extLst>
              </p:cNvPr>
              <p:cNvCxnSpPr/>
              <p:nvPr/>
            </p:nvCxnSpPr>
            <p:spPr>
              <a:xfrm>
                <a:off x="1432429" y="473941"/>
                <a:ext cx="0" cy="1979930"/>
              </a:xfrm>
              <a:prstGeom prst="lin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597" name="弧形 596">
                <a:extLst>
                  <a:ext uri="{FF2B5EF4-FFF2-40B4-BE49-F238E27FC236}">
                    <a16:creationId xmlns:a16="http://schemas.microsoft.com/office/drawing/2014/main" id="{279EC90D-C535-54F7-DB00-A341332A9456}"/>
                  </a:ext>
                </a:extLst>
              </p:cNvPr>
              <p:cNvSpPr/>
              <p:nvPr/>
            </p:nvSpPr>
            <p:spPr>
              <a:xfrm flipV="1">
                <a:off x="815209" y="2222731"/>
                <a:ext cx="617220" cy="408940"/>
              </a:xfrm>
              <a:prstGeom prst="arc">
                <a:avLst>
                  <a:gd name="adj1" fmla="val 10864249"/>
                  <a:gd name="adj2" fmla="val 0"/>
                </a:avLst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r>
                  <a:rPr lang="en-US" sz="1050">
                    <a:solidFill>
                      <a:srgbClr val="000000"/>
                    </a:solidFill>
                    <a:effectLst/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zh-CN" sz="1200"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cxnSp>
            <p:nvCxnSpPr>
              <p:cNvPr id="598" name="直接箭头连接符 597">
                <a:extLst>
                  <a:ext uri="{FF2B5EF4-FFF2-40B4-BE49-F238E27FC236}">
                    <a16:creationId xmlns:a16="http://schemas.microsoft.com/office/drawing/2014/main" id="{BF93A1F8-46AE-2CE1-E069-CE21A8D6BE27}"/>
                  </a:ext>
                </a:extLst>
              </p:cNvPr>
              <p:cNvCxnSpPr/>
              <p:nvPr/>
            </p:nvCxnSpPr>
            <p:spPr>
              <a:xfrm flipV="1">
                <a:off x="235164" y="1451649"/>
                <a:ext cx="564072" cy="74"/>
              </a:xfrm>
              <a:prstGeom prst="straightConnector1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tailEnd type="stealth"/>
              </a:ln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599" name="文本框 2">
                <a:extLst>
                  <a:ext uri="{FF2B5EF4-FFF2-40B4-BE49-F238E27FC236}">
                    <a16:creationId xmlns:a16="http://schemas.microsoft.com/office/drawing/2014/main" id="{C7441289-0066-C4BE-6211-EEE8FB0F65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134" y="1511128"/>
                <a:ext cx="488655" cy="271985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headEnd/>
                <a:tailEnd/>
              </a:ln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just"/>
                <a:r>
                  <a:rPr lang="en-US" sz="1200" i="1">
                    <a:effectLst/>
                    <a:latin typeface="Times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F</a:t>
                </a:r>
                <a:endParaRPr lang="zh-CN" sz="1200"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cxnSp>
            <p:nvCxnSpPr>
              <p:cNvPr id="600" name="直接连接符 599">
                <a:extLst>
                  <a:ext uri="{FF2B5EF4-FFF2-40B4-BE49-F238E27FC236}">
                    <a16:creationId xmlns:a16="http://schemas.microsoft.com/office/drawing/2014/main" id="{6101F360-1196-B4B6-890F-B6585897F169}"/>
                  </a:ext>
                </a:extLst>
              </p:cNvPr>
              <p:cNvCxnSpPr/>
              <p:nvPr/>
            </p:nvCxnSpPr>
            <p:spPr>
              <a:xfrm flipV="1">
                <a:off x="1147949" y="145351"/>
                <a:ext cx="0" cy="134590"/>
              </a:xfrm>
              <a:prstGeom prst="lin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01" name="直接箭头连接符 600">
                <a:extLst>
                  <a:ext uri="{FF2B5EF4-FFF2-40B4-BE49-F238E27FC236}">
                    <a16:creationId xmlns:a16="http://schemas.microsoft.com/office/drawing/2014/main" id="{5818148C-F98E-B304-138B-08853919F9F9}"/>
                  </a:ext>
                </a:extLst>
              </p:cNvPr>
              <p:cNvCxnSpPr/>
              <p:nvPr/>
            </p:nvCxnSpPr>
            <p:spPr>
              <a:xfrm>
                <a:off x="1147677" y="145714"/>
                <a:ext cx="583698" cy="0"/>
              </a:xfrm>
              <a:prstGeom prst="straightConnector1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tailEnd type="stealth"/>
              </a:ln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602" name="椭圆 601">
                <a:extLst>
                  <a:ext uri="{FF2B5EF4-FFF2-40B4-BE49-F238E27FC236}">
                    <a16:creationId xmlns:a16="http://schemas.microsoft.com/office/drawing/2014/main" id="{B39921FF-958B-BE16-11C0-CB6BBB10EFFB}"/>
                  </a:ext>
                </a:extLst>
              </p:cNvPr>
              <p:cNvSpPr/>
              <p:nvPr/>
            </p:nvSpPr>
            <p:spPr>
              <a:xfrm>
                <a:off x="1731583" y="19592"/>
                <a:ext cx="262294" cy="260350"/>
              </a:xfrm>
              <a:prstGeom prst="ellips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r>
                  <a:rPr lang="en-US" sz="1050">
                    <a:solidFill>
                      <a:srgbClr val="000000"/>
                    </a:solidFill>
                    <a:effectLst/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zh-CN" sz="1200"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cxnSp>
            <p:nvCxnSpPr>
              <p:cNvPr id="603" name="直接箭头连接符 602">
                <a:extLst>
                  <a:ext uri="{FF2B5EF4-FFF2-40B4-BE49-F238E27FC236}">
                    <a16:creationId xmlns:a16="http://schemas.microsoft.com/office/drawing/2014/main" id="{67F67B2F-600C-3412-023B-0B28A0BDC80A}"/>
                  </a:ext>
                </a:extLst>
              </p:cNvPr>
              <p:cNvCxnSpPr/>
              <p:nvPr/>
            </p:nvCxnSpPr>
            <p:spPr>
              <a:xfrm flipV="1">
                <a:off x="1673243" y="0"/>
                <a:ext cx="349885" cy="294005"/>
              </a:xfrm>
              <a:prstGeom prst="straightConnector1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tailEnd type="stealth"/>
              </a:ln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04" name="直接箭头连接符 603">
                <a:extLst>
                  <a:ext uri="{FF2B5EF4-FFF2-40B4-BE49-F238E27FC236}">
                    <a16:creationId xmlns:a16="http://schemas.microsoft.com/office/drawing/2014/main" id="{DC2C36EE-1D33-FF65-85FE-E28F7E1DE51A}"/>
                  </a:ext>
                </a:extLst>
              </p:cNvPr>
              <p:cNvCxnSpPr/>
              <p:nvPr/>
            </p:nvCxnSpPr>
            <p:spPr>
              <a:xfrm flipH="1">
                <a:off x="1420364" y="474348"/>
                <a:ext cx="531495" cy="0"/>
              </a:xfrm>
              <a:prstGeom prst="straightConnector1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tailEnd type="stealth"/>
              </a:ln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05" name="直接箭头连接符 604">
                <a:extLst>
                  <a:ext uri="{FF2B5EF4-FFF2-40B4-BE49-F238E27FC236}">
                    <a16:creationId xmlns:a16="http://schemas.microsoft.com/office/drawing/2014/main" id="{64469AD1-0E74-CFC9-2948-9A678CD4809A}"/>
                  </a:ext>
                </a:extLst>
              </p:cNvPr>
              <p:cNvCxnSpPr/>
              <p:nvPr/>
            </p:nvCxnSpPr>
            <p:spPr>
              <a:xfrm>
                <a:off x="1951859" y="474266"/>
                <a:ext cx="321310" cy="0"/>
              </a:xfrm>
              <a:prstGeom prst="straightConnector1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tailEnd type="stealth"/>
              </a:ln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606" name="文本框 2">
                <a:extLst>
                  <a:ext uri="{FF2B5EF4-FFF2-40B4-BE49-F238E27FC236}">
                    <a16:creationId xmlns:a16="http://schemas.microsoft.com/office/drawing/2014/main" id="{D29C1ED3-BFD6-1EF7-CBF8-9CFD3E2A70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18388" y="335204"/>
                <a:ext cx="321222" cy="300566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headEnd/>
                <a:tailEnd/>
              </a:ln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just"/>
                <a:r>
                  <a:rPr lang="en-US" sz="1200" i="1">
                    <a:effectLst/>
                    <a:latin typeface="Times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D</a:t>
                </a:r>
                <a:endParaRPr lang="zh-CN" sz="1200"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cxnSp>
            <p:nvCxnSpPr>
              <p:cNvPr id="607" name="直接连接符 606">
                <a:extLst>
                  <a:ext uri="{FF2B5EF4-FFF2-40B4-BE49-F238E27FC236}">
                    <a16:creationId xmlns:a16="http://schemas.microsoft.com/office/drawing/2014/main" id="{63C311DA-3768-A139-5408-C3456A2CC7D4}"/>
                  </a:ext>
                </a:extLst>
              </p:cNvPr>
              <p:cNvCxnSpPr/>
              <p:nvPr/>
            </p:nvCxnSpPr>
            <p:spPr>
              <a:xfrm flipH="1">
                <a:off x="1147840" y="1162621"/>
                <a:ext cx="3348" cy="616905"/>
              </a:xfrm>
              <a:prstGeom prst="lin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08" name="直接箭头连接符 607">
                <a:extLst>
                  <a:ext uri="{FF2B5EF4-FFF2-40B4-BE49-F238E27FC236}">
                    <a16:creationId xmlns:a16="http://schemas.microsoft.com/office/drawing/2014/main" id="{DE2FB77E-8FF8-D52C-10CE-D43880A1A8A2}"/>
                  </a:ext>
                </a:extLst>
              </p:cNvPr>
              <p:cNvCxnSpPr/>
              <p:nvPr/>
            </p:nvCxnSpPr>
            <p:spPr>
              <a:xfrm>
                <a:off x="1433699" y="1455104"/>
                <a:ext cx="846171" cy="0"/>
              </a:xfrm>
              <a:prstGeom prst="straightConnector1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tailEnd type="stealth"/>
              </a:ln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09" name="直接连接符 608">
                <a:extLst>
                  <a:ext uri="{FF2B5EF4-FFF2-40B4-BE49-F238E27FC236}">
                    <a16:creationId xmlns:a16="http://schemas.microsoft.com/office/drawing/2014/main" id="{654CBB3F-572C-671C-219C-986B4266C28F}"/>
                  </a:ext>
                </a:extLst>
              </p:cNvPr>
              <p:cNvCxnSpPr/>
              <p:nvPr/>
            </p:nvCxnSpPr>
            <p:spPr>
              <a:xfrm>
                <a:off x="1107109" y="2632080"/>
                <a:ext cx="0" cy="117746"/>
              </a:xfrm>
              <a:prstGeom prst="lin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10" name="直接连接符 609">
                <a:extLst>
                  <a:ext uri="{FF2B5EF4-FFF2-40B4-BE49-F238E27FC236}">
                    <a16:creationId xmlns:a16="http://schemas.microsoft.com/office/drawing/2014/main" id="{7007853B-4BA4-216C-84E0-F9C93C4CC37A}"/>
                  </a:ext>
                </a:extLst>
              </p:cNvPr>
              <p:cNvCxnSpPr/>
              <p:nvPr/>
            </p:nvCxnSpPr>
            <p:spPr>
              <a:xfrm flipV="1">
                <a:off x="1107109" y="2739214"/>
                <a:ext cx="590041" cy="10612"/>
              </a:xfrm>
              <a:prstGeom prst="lin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11" name="直接箭头连接符 610">
                <a:extLst>
                  <a:ext uri="{FF2B5EF4-FFF2-40B4-BE49-F238E27FC236}">
                    <a16:creationId xmlns:a16="http://schemas.microsoft.com/office/drawing/2014/main" id="{17FB54C1-91CF-E4E7-BD9D-659DE98561D2}"/>
                  </a:ext>
                </a:extLst>
              </p:cNvPr>
              <p:cNvCxnSpPr/>
              <p:nvPr/>
            </p:nvCxnSpPr>
            <p:spPr>
              <a:xfrm>
                <a:off x="1951859" y="2749826"/>
                <a:ext cx="328011" cy="635"/>
              </a:xfrm>
              <a:prstGeom prst="straightConnector1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tailEnd type="stealth"/>
              </a:ln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12" name="直接箭头连接符 611">
                <a:extLst>
                  <a:ext uri="{FF2B5EF4-FFF2-40B4-BE49-F238E27FC236}">
                    <a16:creationId xmlns:a16="http://schemas.microsoft.com/office/drawing/2014/main" id="{90987DBF-9CBD-290D-054E-24179BBE805C}"/>
                  </a:ext>
                </a:extLst>
              </p:cNvPr>
              <p:cNvCxnSpPr/>
              <p:nvPr/>
            </p:nvCxnSpPr>
            <p:spPr>
              <a:xfrm flipH="1">
                <a:off x="1432429" y="2427201"/>
                <a:ext cx="411626" cy="0"/>
              </a:xfrm>
              <a:prstGeom prst="straightConnector1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tailEnd type="stealth"/>
              </a:ln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613" name="文本框 2">
                <a:extLst>
                  <a:ext uri="{FF2B5EF4-FFF2-40B4-BE49-F238E27FC236}">
                    <a16:creationId xmlns:a16="http://schemas.microsoft.com/office/drawing/2014/main" id="{AC5E4E64-1364-66E3-BBE5-1E1FD17293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18385" y="1374424"/>
                <a:ext cx="321225" cy="301695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headEnd/>
                <a:tailEnd/>
              </a:ln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just"/>
                <a:r>
                  <a:rPr lang="en-US" sz="1200" i="1">
                    <a:effectLst/>
                    <a:latin typeface="Times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S</a:t>
                </a:r>
                <a:endParaRPr lang="zh-CN" sz="1200"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cxnSp>
            <p:nvCxnSpPr>
              <p:cNvPr id="614" name="直接连接符 613">
                <a:extLst>
                  <a:ext uri="{FF2B5EF4-FFF2-40B4-BE49-F238E27FC236}">
                    <a16:creationId xmlns:a16="http://schemas.microsoft.com/office/drawing/2014/main" id="{2E7F8D3F-11FE-D1B5-E7DF-B824697E7BA1}"/>
                  </a:ext>
                </a:extLst>
              </p:cNvPr>
              <p:cNvCxnSpPr/>
              <p:nvPr/>
            </p:nvCxnSpPr>
            <p:spPr>
              <a:xfrm>
                <a:off x="1036530" y="1936489"/>
                <a:ext cx="230898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5" name="直接箭头连接符 614">
                <a:extLst>
                  <a:ext uri="{FF2B5EF4-FFF2-40B4-BE49-F238E27FC236}">
                    <a16:creationId xmlns:a16="http://schemas.microsoft.com/office/drawing/2014/main" id="{FEB182AB-311E-62D2-FD46-33555E344116}"/>
                  </a:ext>
                </a:extLst>
              </p:cNvPr>
              <p:cNvCxnSpPr/>
              <p:nvPr/>
            </p:nvCxnSpPr>
            <p:spPr>
              <a:xfrm flipV="1">
                <a:off x="1036530" y="1783108"/>
                <a:ext cx="0" cy="153382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tailEnd type="stealth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6" name="直接箭头连接符 615">
                <a:extLst>
                  <a:ext uri="{FF2B5EF4-FFF2-40B4-BE49-F238E27FC236}">
                    <a16:creationId xmlns:a16="http://schemas.microsoft.com/office/drawing/2014/main" id="{CA5AC2C1-ABE7-28B5-FAFE-5CB2FC399DEC}"/>
                  </a:ext>
                </a:extLst>
              </p:cNvPr>
              <p:cNvCxnSpPr/>
              <p:nvPr/>
            </p:nvCxnSpPr>
            <p:spPr>
              <a:xfrm flipV="1">
                <a:off x="1258017" y="1782187"/>
                <a:ext cx="0" cy="154302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tailEnd type="stealth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17" name="文本框 2">
                <a:extLst>
                  <a:ext uri="{FF2B5EF4-FFF2-40B4-BE49-F238E27FC236}">
                    <a16:creationId xmlns:a16="http://schemas.microsoft.com/office/drawing/2014/main" id="{0A78BF24-3059-44BC-5181-4830F04F01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49402" y="570521"/>
                <a:ext cx="362585" cy="264795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headEnd/>
                <a:tailEnd/>
              </a:ln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just"/>
                <a:r>
                  <a:rPr lang="en-US" sz="1200" i="1">
                    <a:effectLst/>
                    <a:latin typeface="Times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R</a:t>
                </a:r>
                <a:endParaRPr lang="zh-CN" sz="1200"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cxnSp>
            <p:nvCxnSpPr>
              <p:cNvPr id="618" name="直接箭头连接符 617">
                <a:extLst>
                  <a:ext uri="{FF2B5EF4-FFF2-40B4-BE49-F238E27FC236}">
                    <a16:creationId xmlns:a16="http://schemas.microsoft.com/office/drawing/2014/main" id="{B6D6C917-3AA2-9E14-D9CE-583A9088B5C9}"/>
                  </a:ext>
                </a:extLst>
              </p:cNvPr>
              <p:cNvCxnSpPr/>
              <p:nvPr/>
            </p:nvCxnSpPr>
            <p:spPr>
              <a:xfrm flipH="1" flipV="1">
                <a:off x="382589" y="834691"/>
                <a:ext cx="613093" cy="24033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ysDash"/>
                <a:tailEnd type="stealth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19" name="文本框 2">
                <a:extLst>
                  <a:ext uri="{FF2B5EF4-FFF2-40B4-BE49-F238E27FC236}">
                    <a16:creationId xmlns:a16="http://schemas.microsoft.com/office/drawing/2014/main" id="{C6E3CE6B-F626-5E52-7A50-10DC1BBDEE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378001"/>
                <a:ext cx="694949" cy="497555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headEnd/>
                <a:tailEnd/>
              </a:ln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just"/>
                <a:r>
                  <a:rPr lang="en-US" sz="1200">
                    <a:effectLst/>
                    <a:latin typeface="Times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Liquid split</a:t>
                </a:r>
                <a:endParaRPr lang="zh-CN" sz="1200"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cxnSp>
            <p:nvCxnSpPr>
              <p:cNvPr id="620" name="直接箭头连接符 619">
                <a:extLst>
                  <a:ext uri="{FF2B5EF4-FFF2-40B4-BE49-F238E27FC236}">
                    <a16:creationId xmlns:a16="http://schemas.microsoft.com/office/drawing/2014/main" id="{A1FA0EB2-A2B5-AB8A-9EA6-78DD0635912B}"/>
                  </a:ext>
                </a:extLst>
              </p:cNvPr>
              <p:cNvCxnSpPr/>
              <p:nvPr/>
            </p:nvCxnSpPr>
            <p:spPr>
              <a:xfrm flipH="1">
                <a:off x="382733" y="1920487"/>
                <a:ext cx="613003" cy="232210"/>
              </a:xfrm>
              <a:prstGeom prst="straightConnector1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ysDash"/>
                <a:tailEnd type="stealth"/>
              </a:ln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621" name="文本框 2">
                <a:extLst>
                  <a:ext uri="{FF2B5EF4-FFF2-40B4-BE49-F238E27FC236}">
                    <a16:creationId xmlns:a16="http://schemas.microsoft.com/office/drawing/2014/main" id="{797CBFC8-E690-04A2-458D-95C91A9987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561" y="2133459"/>
                <a:ext cx="615905" cy="479544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headEnd/>
                <a:tailEnd/>
              </a:ln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just"/>
                <a:r>
                  <a:rPr lang="en-US" sz="1200">
                    <a:effectLst/>
                    <a:latin typeface="Times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Vapor</a:t>
                </a:r>
                <a:endParaRPr lang="zh-CN" sz="1200"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pPr algn="just"/>
                <a:r>
                  <a:rPr lang="en-US" sz="1200">
                    <a:effectLst/>
                    <a:latin typeface="Times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Split</a:t>
                </a:r>
                <a:endParaRPr lang="zh-CN" sz="1200"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cxnSp>
            <p:nvCxnSpPr>
              <p:cNvPr id="622" name="直接连接符 621">
                <a:extLst>
                  <a:ext uri="{FF2B5EF4-FFF2-40B4-BE49-F238E27FC236}">
                    <a16:creationId xmlns:a16="http://schemas.microsoft.com/office/drawing/2014/main" id="{8A69BDD7-824C-46A1-C122-4B89B277FCFA}"/>
                  </a:ext>
                </a:extLst>
              </p:cNvPr>
              <p:cNvCxnSpPr/>
              <p:nvPr/>
            </p:nvCxnSpPr>
            <p:spPr>
              <a:xfrm>
                <a:off x="816479" y="557283"/>
                <a:ext cx="617220" cy="166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3" name="直接连接符 622">
                <a:extLst>
                  <a:ext uri="{FF2B5EF4-FFF2-40B4-BE49-F238E27FC236}">
                    <a16:creationId xmlns:a16="http://schemas.microsoft.com/office/drawing/2014/main" id="{04A61011-EC4E-E631-E977-99C910586466}"/>
                  </a:ext>
                </a:extLst>
              </p:cNvPr>
              <p:cNvCxnSpPr/>
              <p:nvPr/>
            </p:nvCxnSpPr>
            <p:spPr>
              <a:xfrm>
                <a:off x="815209" y="1507848"/>
                <a:ext cx="318430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4" name="直接连接符 623">
                <a:extLst>
                  <a:ext uri="{FF2B5EF4-FFF2-40B4-BE49-F238E27FC236}">
                    <a16:creationId xmlns:a16="http://schemas.microsoft.com/office/drawing/2014/main" id="{DB2ECB38-8FF5-9EFB-B487-76655CE5D35C}"/>
                  </a:ext>
                </a:extLst>
              </p:cNvPr>
              <p:cNvCxnSpPr/>
              <p:nvPr/>
            </p:nvCxnSpPr>
            <p:spPr>
              <a:xfrm>
                <a:off x="815209" y="2153107"/>
                <a:ext cx="61722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5" name="直接连接符 624">
                <a:extLst>
                  <a:ext uri="{FF2B5EF4-FFF2-40B4-BE49-F238E27FC236}">
                    <a16:creationId xmlns:a16="http://schemas.microsoft.com/office/drawing/2014/main" id="{5D4A6F70-6B55-5176-7C55-4ED971EFC798}"/>
                  </a:ext>
                </a:extLst>
              </p:cNvPr>
              <p:cNvCxnSpPr/>
              <p:nvPr/>
            </p:nvCxnSpPr>
            <p:spPr>
              <a:xfrm>
                <a:off x="799644" y="2391583"/>
                <a:ext cx="632786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6" name="直接连接符 625">
                <a:extLst>
                  <a:ext uri="{FF2B5EF4-FFF2-40B4-BE49-F238E27FC236}">
                    <a16:creationId xmlns:a16="http://schemas.microsoft.com/office/drawing/2014/main" id="{291EB5A3-A771-EC1B-41EB-60D74D91BFCB}"/>
                  </a:ext>
                </a:extLst>
              </p:cNvPr>
              <p:cNvCxnSpPr/>
              <p:nvPr/>
            </p:nvCxnSpPr>
            <p:spPr>
              <a:xfrm flipH="1">
                <a:off x="816479" y="2152783"/>
                <a:ext cx="61595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7" name="直接连接符 626">
                <a:extLst>
                  <a:ext uri="{FF2B5EF4-FFF2-40B4-BE49-F238E27FC236}">
                    <a16:creationId xmlns:a16="http://schemas.microsoft.com/office/drawing/2014/main" id="{E9D3A7EA-BB6D-FBCF-B74E-B5AA4626C21F}"/>
                  </a:ext>
                </a:extLst>
              </p:cNvPr>
              <p:cNvCxnSpPr/>
              <p:nvPr/>
            </p:nvCxnSpPr>
            <p:spPr>
              <a:xfrm flipH="1">
                <a:off x="815209" y="2152783"/>
                <a:ext cx="617220" cy="23844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8" name="直接连接符 627">
                <a:extLst>
                  <a:ext uri="{FF2B5EF4-FFF2-40B4-BE49-F238E27FC236}">
                    <a16:creationId xmlns:a16="http://schemas.microsoft.com/office/drawing/2014/main" id="{AEA1EFFC-24CA-7F27-9E17-F8FA583618D8}"/>
                  </a:ext>
                </a:extLst>
              </p:cNvPr>
              <p:cNvCxnSpPr/>
              <p:nvPr/>
            </p:nvCxnSpPr>
            <p:spPr>
              <a:xfrm>
                <a:off x="799644" y="2152783"/>
                <a:ext cx="632786" cy="23808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9" name="直接连接符 628">
                <a:extLst>
                  <a:ext uri="{FF2B5EF4-FFF2-40B4-BE49-F238E27FC236}">
                    <a16:creationId xmlns:a16="http://schemas.microsoft.com/office/drawing/2014/main" id="{BAB154B0-A583-F7AD-256D-D3A040A1F888}"/>
                  </a:ext>
                </a:extLst>
              </p:cNvPr>
              <p:cNvCxnSpPr/>
              <p:nvPr/>
            </p:nvCxnSpPr>
            <p:spPr>
              <a:xfrm>
                <a:off x="816431" y="834724"/>
                <a:ext cx="615936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0" name="直接连接符 629">
                <a:extLst>
                  <a:ext uri="{FF2B5EF4-FFF2-40B4-BE49-F238E27FC236}">
                    <a16:creationId xmlns:a16="http://schemas.microsoft.com/office/drawing/2014/main" id="{C27CBAAA-02D3-80E2-D194-0A22B4A02EC3}"/>
                  </a:ext>
                </a:extLst>
              </p:cNvPr>
              <p:cNvCxnSpPr/>
              <p:nvPr/>
            </p:nvCxnSpPr>
            <p:spPr>
              <a:xfrm>
                <a:off x="815161" y="569953"/>
                <a:ext cx="618476" cy="264695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1" name="直接连接符 630">
                <a:extLst>
                  <a:ext uri="{FF2B5EF4-FFF2-40B4-BE49-F238E27FC236}">
                    <a16:creationId xmlns:a16="http://schemas.microsoft.com/office/drawing/2014/main" id="{A0E82E74-90F6-0656-EA90-CA77A5505BFA}"/>
                  </a:ext>
                </a:extLst>
              </p:cNvPr>
              <p:cNvCxnSpPr/>
              <p:nvPr/>
            </p:nvCxnSpPr>
            <p:spPr>
              <a:xfrm flipV="1">
                <a:off x="816431" y="569901"/>
                <a:ext cx="615874" cy="264671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2" name="直接连接符 631">
                <a:extLst>
                  <a:ext uri="{FF2B5EF4-FFF2-40B4-BE49-F238E27FC236}">
                    <a16:creationId xmlns:a16="http://schemas.microsoft.com/office/drawing/2014/main" id="{F3E1823F-1FF1-6C7A-2BD7-185F0D01A736}"/>
                  </a:ext>
                </a:extLst>
              </p:cNvPr>
              <p:cNvCxnSpPr/>
              <p:nvPr/>
            </p:nvCxnSpPr>
            <p:spPr>
              <a:xfrm>
                <a:off x="1036477" y="1001895"/>
                <a:ext cx="230893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3" name="直接箭头连接符 632">
                <a:extLst>
                  <a:ext uri="{FF2B5EF4-FFF2-40B4-BE49-F238E27FC236}">
                    <a16:creationId xmlns:a16="http://schemas.microsoft.com/office/drawing/2014/main" id="{153B7695-21EB-8377-D25D-E05F731F72ED}"/>
                  </a:ext>
                </a:extLst>
              </p:cNvPr>
              <p:cNvCxnSpPr/>
              <p:nvPr/>
            </p:nvCxnSpPr>
            <p:spPr>
              <a:xfrm>
                <a:off x="1036424" y="1001895"/>
                <a:ext cx="0" cy="185698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tailEnd type="stealth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4" name="直接箭头连接符 633">
                <a:extLst>
                  <a:ext uri="{FF2B5EF4-FFF2-40B4-BE49-F238E27FC236}">
                    <a16:creationId xmlns:a16="http://schemas.microsoft.com/office/drawing/2014/main" id="{4E757B8C-E817-68C2-5AB8-BD41D383F25D}"/>
                  </a:ext>
                </a:extLst>
              </p:cNvPr>
              <p:cNvCxnSpPr/>
              <p:nvPr/>
            </p:nvCxnSpPr>
            <p:spPr>
              <a:xfrm>
                <a:off x="1267370" y="1001895"/>
                <a:ext cx="0" cy="185698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tailEnd type="stealth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5" name="直接连接符 634">
                <a:extLst>
                  <a:ext uri="{FF2B5EF4-FFF2-40B4-BE49-F238E27FC236}">
                    <a16:creationId xmlns:a16="http://schemas.microsoft.com/office/drawing/2014/main" id="{0F7710F3-CE98-32E7-4C4D-29465BB3DB33}"/>
                  </a:ext>
                </a:extLst>
              </p:cNvPr>
              <p:cNvCxnSpPr/>
              <p:nvPr/>
            </p:nvCxnSpPr>
            <p:spPr>
              <a:xfrm>
                <a:off x="816383" y="1204733"/>
                <a:ext cx="333397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6" name="直接连接符 635">
                <a:extLst>
                  <a:ext uri="{FF2B5EF4-FFF2-40B4-BE49-F238E27FC236}">
                    <a16:creationId xmlns:a16="http://schemas.microsoft.com/office/drawing/2014/main" id="{F85D5CF4-9879-003A-D9A9-4B78392AEB85}"/>
                  </a:ext>
                </a:extLst>
              </p:cNvPr>
              <p:cNvCxnSpPr/>
              <p:nvPr/>
            </p:nvCxnSpPr>
            <p:spPr>
              <a:xfrm>
                <a:off x="816431" y="1388708"/>
                <a:ext cx="331408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7" name="直接连接符 636">
                <a:extLst>
                  <a:ext uri="{FF2B5EF4-FFF2-40B4-BE49-F238E27FC236}">
                    <a16:creationId xmlns:a16="http://schemas.microsoft.com/office/drawing/2014/main" id="{9EA18363-0A2A-77FB-49F0-F4D760B851C3}"/>
                  </a:ext>
                </a:extLst>
              </p:cNvPr>
              <p:cNvCxnSpPr/>
              <p:nvPr/>
            </p:nvCxnSpPr>
            <p:spPr>
              <a:xfrm>
                <a:off x="816431" y="1204624"/>
                <a:ext cx="333349" cy="169675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8" name="直接连接符 637">
                <a:extLst>
                  <a:ext uri="{FF2B5EF4-FFF2-40B4-BE49-F238E27FC236}">
                    <a16:creationId xmlns:a16="http://schemas.microsoft.com/office/drawing/2014/main" id="{E9891250-A4A1-DF8A-00AE-E767517F8E98}"/>
                  </a:ext>
                </a:extLst>
              </p:cNvPr>
              <p:cNvCxnSpPr/>
              <p:nvPr/>
            </p:nvCxnSpPr>
            <p:spPr>
              <a:xfrm flipV="1">
                <a:off x="816431" y="1204624"/>
                <a:ext cx="317153" cy="183958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9" name="直接连接符 638">
                <a:extLst>
                  <a:ext uri="{FF2B5EF4-FFF2-40B4-BE49-F238E27FC236}">
                    <a16:creationId xmlns:a16="http://schemas.microsoft.com/office/drawing/2014/main" id="{F1B62364-A5AB-0447-4F8F-B7AEAE978604}"/>
                  </a:ext>
                </a:extLst>
              </p:cNvPr>
              <p:cNvCxnSpPr/>
              <p:nvPr/>
            </p:nvCxnSpPr>
            <p:spPr>
              <a:xfrm>
                <a:off x="1149644" y="1204597"/>
                <a:ext cx="282302" cy="109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0" name="直接连接符 639">
                <a:extLst>
                  <a:ext uri="{FF2B5EF4-FFF2-40B4-BE49-F238E27FC236}">
                    <a16:creationId xmlns:a16="http://schemas.microsoft.com/office/drawing/2014/main" id="{9D1E5AE8-92F3-9678-05F2-42D889FA68D1}"/>
                  </a:ext>
                </a:extLst>
              </p:cNvPr>
              <p:cNvCxnSpPr/>
              <p:nvPr/>
            </p:nvCxnSpPr>
            <p:spPr>
              <a:xfrm>
                <a:off x="1149725" y="1388710"/>
                <a:ext cx="283912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1" name="直接连接符 640">
                <a:extLst>
                  <a:ext uri="{FF2B5EF4-FFF2-40B4-BE49-F238E27FC236}">
                    <a16:creationId xmlns:a16="http://schemas.microsoft.com/office/drawing/2014/main" id="{993B9D2F-8BE4-E1E9-E981-4FA022A1D22F}"/>
                  </a:ext>
                </a:extLst>
              </p:cNvPr>
              <p:cNvCxnSpPr/>
              <p:nvPr/>
            </p:nvCxnSpPr>
            <p:spPr>
              <a:xfrm flipH="1">
                <a:off x="1151161" y="1204488"/>
                <a:ext cx="268971" cy="184189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2" name="直接连接符 641">
                <a:extLst>
                  <a:ext uri="{FF2B5EF4-FFF2-40B4-BE49-F238E27FC236}">
                    <a16:creationId xmlns:a16="http://schemas.microsoft.com/office/drawing/2014/main" id="{84CEDC84-DEBC-A892-AB9F-955F1C454CE9}"/>
                  </a:ext>
                </a:extLst>
              </p:cNvPr>
              <p:cNvCxnSpPr/>
              <p:nvPr/>
            </p:nvCxnSpPr>
            <p:spPr>
              <a:xfrm>
                <a:off x="1149644" y="1204597"/>
                <a:ext cx="270486" cy="18408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3" name="直接连接符 642">
                <a:extLst>
                  <a:ext uri="{FF2B5EF4-FFF2-40B4-BE49-F238E27FC236}">
                    <a16:creationId xmlns:a16="http://schemas.microsoft.com/office/drawing/2014/main" id="{DCB19B22-58EB-247C-53AB-9C16AC6C3B0A}"/>
                  </a:ext>
                </a:extLst>
              </p:cNvPr>
              <p:cNvCxnSpPr/>
              <p:nvPr/>
            </p:nvCxnSpPr>
            <p:spPr>
              <a:xfrm>
                <a:off x="816431" y="1727725"/>
                <a:ext cx="333349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4" name="直接连接符 643">
                <a:extLst>
                  <a:ext uri="{FF2B5EF4-FFF2-40B4-BE49-F238E27FC236}">
                    <a16:creationId xmlns:a16="http://schemas.microsoft.com/office/drawing/2014/main" id="{29122BFB-CBA3-FE7E-5EDE-A0954AA26880}"/>
                  </a:ext>
                </a:extLst>
              </p:cNvPr>
              <p:cNvCxnSpPr/>
              <p:nvPr/>
            </p:nvCxnSpPr>
            <p:spPr>
              <a:xfrm>
                <a:off x="816431" y="1506970"/>
                <a:ext cx="333349" cy="220598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5" name="直接连接符 644">
                <a:extLst>
                  <a:ext uri="{FF2B5EF4-FFF2-40B4-BE49-F238E27FC236}">
                    <a16:creationId xmlns:a16="http://schemas.microsoft.com/office/drawing/2014/main" id="{60737036-C097-FCA4-3B0B-E23BD18A282D}"/>
                  </a:ext>
                </a:extLst>
              </p:cNvPr>
              <p:cNvCxnSpPr/>
              <p:nvPr/>
            </p:nvCxnSpPr>
            <p:spPr>
              <a:xfrm flipV="1">
                <a:off x="816431" y="1507719"/>
                <a:ext cx="331352" cy="219849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6" name="直接连接符 645">
                <a:extLst>
                  <a:ext uri="{FF2B5EF4-FFF2-40B4-BE49-F238E27FC236}">
                    <a16:creationId xmlns:a16="http://schemas.microsoft.com/office/drawing/2014/main" id="{7987157D-FFF9-D845-5BD5-9ED12F481F16}"/>
                  </a:ext>
                </a:extLst>
              </p:cNvPr>
              <p:cNvCxnSpPr/>
              <p:nvPr/>
            </p:nvCxnSpPr>
            <p:spPr>
              <a:xfrm>
                <a:off x="1137965" y="1506970"/>
                <a:ext cx="28240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7" name="直接连接符 646">
                <a:extLst>
                  <a:ext uri="{FF2B5EF4-FFF2-40B4-BE49-F238E27FC236}">
                    <a16:creationId xmlns:a16="http://schemas.microsoft.com/office/drawing/2014/main" id="{E0BF6CA7-301A-94E4-BF5B-358ACEC15D38}"/>
                  </a:ext>
                </a:extLst>
              </p:cNvPr>
              <p:cNvCxnSpPr/>
              <p:nvPr/>
            </p:nvCxnSpPr>
            <p:spPr>
              <a:xfrm>
                <a:off x="1147727" y="1727568"/>
                <a:ext cx="284454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8" name="直接连接符 647">
                <a:extLst>
                  <a:ext uri="{FF2B5EF4-FFF2-40B4-BE49-F238E27FC236}">
                    <a16:creationId xmlns:a16="http://schemas.microsoft.com/office/drawing/2014/main" id="{ADF93B71-97C0-E347-923E-A6B247D65138}"/>
                  </a:ext>
                </a:extLst>
              </p:cNvPr>
              <p:cNvCxnSpPr/>
              <p:nvPr/>
            </p:nvCxnSpPr>
            <p:spPr>
              <a:xfrm>
                <a:off x="1151052" y="1510977"/>
                <a:ext cx="268946" cy="216417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9" name="直接连接符 648">
                <a:extLst>
                  <a:ext uri="{FF2B5EF4-FFF2-40B4-BE49-F238E27FC236}">
                    <a16:creationId xmlns:a16="http://schemas.microsoft.com/office/drawing/2014/main" id="{BA946A36-5241-8056-71E5-B4DF5A1431EB}"/>
                  </a:ext>
                </a:extLst>
              </p:cNvPr>
              <p:cNvCxnSpPr/>
              <p:nvPr/>
            </p:nvCxnSpPr>
            <p:spPr>
              <a:xfrm flipV="1">
                <a:off x="1150997" y="1510978"/>
                <a:ext cx="268696" cy="216416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0" name="直接连接符 649">
                <a:extLst>
                  <a:ext uri="{FF2B5EF4-FFF2-40B4-BE49-F238E27FC236}">
                    <a16:creationId xmlns:a16="http://schemas.microsoft.com/office/drawing/2014/main" id="{CE4F30A6-C6F5-59DB-D5AC-3D5DE83C079B}"/>
                  </a:ext>
                </a:extLst>
              </p:cNvPr>
              <p:cNvCxnSpPr/>
              <p:nvPr/>
            </p:nvCxnSpPr>
            <p:spPr>
              <a:xfrm>
                <a:off x="1147727" y="873061"/>
                <a:ext cx="1" cy="128833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1" name="直接连接符 650">
                <a:extLst>
                  <a:ext uri="{FF2B5EF4-FFF2-40B4-BE49-F238E27FC236}">
                    <a16:creationId xmlns:a16="http://schemas.microsoft.com/office/drawing/2014/main" id="{74D2F4FB-AA3C-F0F3-0372-8A33674C320A}"/>
                  </a:ext>
                </a:extLst>
              </p:cNvPr>
              <p:cNvCxnSpPr/>
              <p:nvPr/>
            </p:nvCxnSpPr>
            <p:spPr>
              <a:xfrm flipV="1">
                <a:off x="1151298" y="1936490"/>
                <a:ext cx="0" cy="155771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2" name="直接连接符 651">
                <a:extLst>
                  <a:ext uri="{FF2B5EF4-FFF2-40B4-BE49-F238E27FC236}">
                    <a16:creationId xmlns:a16="http://schemas.microsoft.com/office/drawing/2014/main" id="{BD1D1566-7FE0-A85E-6969-8FFA02B7ACD6}"/>
                  </a:ext>
                </a:extLst>
              </p:cNvPr>
              <p:cNvCxnSpPr/>
              <p:nvPr/>
            </p:nvCxnSpPr>
            <p:spPr>
              <a:xfrm flipH="1">
                <a:off x="1862501" y="279942"/>
                <a:ext cx="229" cy="193988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53" name="椭圆 652">
                <a:extLst>
                  <a:ext uri="{FF2B5EF4-FFF2-40B4-BE49-F238E27FC236}">
                    <a16:creationId xmlns:a16="http://schemas.microsoft.com/office/drawing/2014/main" id="{980E23EB-0B1B-2ECE-D47D-0388FE0A7A44}"/>
                  </a:ext>
                </a:extLst>
              </p:cNvPr>
              <p:cNvSpPr/>
              <p:nvPr/>
            </p:nvSpPr>
            <p:spPr>
              <a:xfrm>
                <a:off x="1697150" y="2609356"/>
                <a:ext cx="262255" cy="259715"/>
              </a:xfrm>
              <a:prstGeom prst="ellips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r>
                  <a:rPr lang="en-US" sz="1050">
                    <a:solidFill>
                      <a:srgbClr val="000000"/>
                    </a:solidFill>
                    <a:effectLst/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zh-CN" sz="1200"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cxnSp>
            <p:nvCxnSpPr>
              <p:cNvPr id="654" name="直接连接符 653">
                <a:extLst>
                  <a:ext uri="{FF2B5EF4-FFF2-40B4-BE49-F238E27FC236}">
                    <a16:creationId xmlns:a16="http://schemas.microsoft.com/office/drawing/2014/main" id="{1485CF09-0759-15C9-B7EF-200EA019BCBF}"/>
                  </a:ext>
                </a:extLst>
              </p:cNvPr>
              <p:cNvCxnSpPr/>
              <p:nvPr/>
            </p:nvCxnSpPr>
            <p:spPr>
              <a:xfrm>
                <a:off x="1844055" y="2427201"/>
                <a:ext cx="1" cy="174361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88" name="文本框 2">
              <a:extLst>
                <a:ext uri="{FF2B5EF4-FFF2-40B4-BE49-F238E27FC236}">
                  <a16:creationId xmlns:a16="http://schemas.microsoft.com/office/drawing/2014/main" id="{6B23F063-5AFC-DA44-83B9-C2CEC4AF6DF8}"/>
                </a:ext>
              </a:extLst>
            </p:cNvPr>
            <p:cNvSpPr txBox="1"/>
            <p:nvPr/>
          </p:nvSpPr>
          <p:spPr>
            <a:xfrm>
              <a:off x="2471028" y="1599837"/>
              <a:ext cx="247650" cy="28575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en-US" sz="900" b="1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2</a:t>
              </a:r>
              <a:endParaRPr lang="zh-CN" sz="120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589" name="文本框 2">
              <a:extLst>
                <a:ext uri="{FF2B5EF4-FFF2-40B4-BE49-F238E27FC236}">
                  <a16:creationId xmlns:a16="http://schemas.microsoft.com/office/drawing/2014/main" id="{8968CCDC-AA62-306F-21B6-DFCAD56EFF48}"/>
                </a:ext>
              </a:extLst>
            </p:cNvPr>
            <p:cNvSpPr txBox="1"/>
            <p:nvPr/>
          </p:nvSpPr>
          <p:spPr>
            <a:xfrm>
              <a:off x="2219759" y="919565"/>
              <a:ext cx="247015" cy="28575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en-US" sz="900" b="1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1</a:t>
              </a:r>
              <a:endParaRPr lang="zh-CN" sz="120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590" name="文本框 2">
              <a:extLst>
                <a:ext uri="{FF2B5EF4-FFF2-40B4-BE49-F238E27FC236}">
                  <a16:creationId xmlns:a16="http://schemas.microsoft.com/office/drawing/2014/main" id="{6BE0B7B5-2128-6C30-8401-B8CDAFC28EDC}"/>
                </a:ext>
              </a:extLst>
            </p:cNvPr>
            <p:cNvSpPr txBox="1"/>
            <p:nvPr/>
          </p:nvSpPr>
          <p:spPr>
            <a:xfrm>
              <a:off x="2471663" y="1896605"/>
              <a:ext cx="247015" cy="28575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en-US" sz="900" b="1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3</a:t>
              </a:r>
              <a:endParaRPr lang="zh-CN" sz="120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591" name="文本框 2">
              <a:extLst>
                <a:ext uri="{FF2B5EF4-FFF2-40B4-BE49-F238E27FC236}">
                  <a16:creationId xmlns:a16="http://schemas.microsoft.com/office/drawing/2014/main" id="{374AD2D0-F3B0-4023-6076-DF818320AFFE}"/>
                </a:ext>
              </a:extLst>
            </p:cNvPr>
            <p:cNvSpPr txBox="1"/>
            <p:nvPr/>
          </p:nvSpPr>
          <p:spPr>
            <a:xfrm>
              <a:off x="2231241" y="2615770"/>
              <a:ext cx="247015" cy="28575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en-US" sz="900" b="1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4</a:t>
              </a:r>
              <a:endParaRPr lang="zh-CN" sz="120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592" name="文本框 2">
              <a:extLst>
                <a:ext uri="{FF2B5EF4-FFF2-40B4-BE49-F238E27FC236}">
                  <a16:creationId xmlns:a16="http://schemas.microsoft.com/office/drawing/2014/main" id="{3E57E566-6FD8-2B92-FAE9-E3DE2886D79B}"/>
                </a:ext>
              </a:extLst>
            </p:cNvPr>
            <p:cNvSpPr txBox="1"/>
            <p:nvPr/>
          </p:nvSpPr>
          <p:spPr>
            <a:xfrm>
              <a:off x="1960992" y="1585307"/>
              <a:ext cx="247015" cy="28575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en-US" sz="900" b="1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5</a:t>
              </a:r>
              <a:endParaRPr lang="zh-CN" sz="120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593" name="文本框 2">
              <a:extLst>
                <a:ext uri="{FF2B5EF4-FFF2-40B4-BE49-F238E27FC236}">
                  <a16:creationId xmlns:a16="http://schemas.microsoft.com/office/drawing/2014/main" id="{4E724B3B-E0C8-AECE-586B-A818DF6FE882}"/>
                </a:ext>
              </a:extLst>
            </p:cNvPr>
            <p:cNvSpPr txBox="1"/>
            <p:nvPr/>
          </p:nvSpPr>
          <p:spPr>
            <a:xfrm>
              <a:off x="1966741" y="1913602"/>
              <a:ext cx="247015" cy="28575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en-US" sz="900" b="1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6</a:t>
              </a:r>
              <a:endParaRPr lang="zh-CN" sz="120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pic>
        <p:nvPicPr>
          <p:cNvPr id="659" name="图片 658">
            <a:extLst>
              <a:ext uri="{FF2B5EF4-FFF2-40B4-BE49-F238E27FC236}">
                <a16:creationId xmlns:a16="http://schemas.microsoft.com/office/drawing/2014/main" id="{77ED937D-B176-0081-6EF6-50E2D8C99A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645" y="2605803"/>
            <a:ext cx="2393771" cy="1168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图片 158">
            <a:extLst>
              <a:ext uri="{FF2B5EF4-FFF2-40B4-BE49-F238E27FC236}">
                <a16:creationId xmlns:a16="http://schemas.microsoft.com/office/drawing/2014/main" id="{97B5ABF7-AE90-418B-9152-A69CF0E3BB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291" y="2376981"/>
            <a:ext cx="2792116" cy="194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" name="图片 159">
            <a:extLst>
              <a:ext uri="{FF2B5EF4-FFF2-40B4-BE49-F238E27FC236}">
                <a16:creationId xmlns:a16="http://schemas.microsoft.com/office/drawing/2014/main" id="{993BCD68-269F-4935-B1E3-1F0A654C1D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12" y="2329938"/>
            <a:ext cx="2190988" cy="1968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" name="图片 160">
            <a:extLst>
              <a:ext uri="{FF2B5EF4-FFF2-40B4-BE49-F238E27FC236}">
                <a16:creationId xmlns:a16="http://schemas.microsoft.com/office/drawing/2014/main" id="{6B9E6E35-B910-4751-BEF1-31382D88F0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528" y="4539033"/>
            <a:ext cx="1208089" cy="26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" name="文本框 161">
            <a:extLst>
              <a:ext uri="{FF2B5EF4-FFF2-40B4-BE49-F238E27FC236}">
                <a16:creationId xmlns:a16="http://schemas.microsoft.com/office/drawing/2014/main" id="{DEEC37F1-EEA8-4BD6-9B04-9ABFFFE8E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6230" y="4846126"/>
            <a:ext cx="12882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 i="1" dirty="0">
                <a:cs typeface="Times New Roman" panose="02020603050405020304" pitchFamily="18" charset="0"/>
              </a:rPr>
              <a:t>a=0.297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800" i="1" dirty="0">
                <a:cs typeface="Times New Roman" panose="02020603050405020304" pitchFamily="18" charset="0"/>
              </a:rPr>
              <a:t>b=0.640</a:t>
            </a:r>
            <a:endParaRPr lang="zh-CN" altLang="en-US" sz="1800" i="1" dirty="0"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08CB82B-D7CC-461C-9748-8DA9939940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4390" y="2161505"/>
            <a:ext cx="1695537" cy="1187511"/>
          </a:xfrm>
          <a:prstGeom prst="rect">
            <a:avLst/>
          </a:prstGeom>
        </p:spPr>
      </p:pic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A735E670-E7CD-4D7D-A4EC-034CD5123E1E}"/>
              </a:ext>
            </a:extLst>
          </p:cNvPr>
          <p:cNvCxnSpPr>
            <a:cxnSpLocks/>
          </p:cNvCxnSpPr>
          <p:nvPr/>
        </p:nvCxnSpPr>
        <p:spPr>
          <a:xfrm flipV="1">
            <a:off x="2231473" y="2735045"/>
            <a:ext cx="1213747" cy="79484"/>
          </a:xfrm>
          <a:prstGeom prst="straightConnector1">
            <a:avLst/>
          </a:prstGeom>
          <a:ln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0F63CC8D-6C71-4CE4-879C-4DADC59BAD8D}"/>
              </a:ext>
            </a:extLst>
          </p:cNvPr>
          <p:cNvSpPr/>
          <p:nvPr/>
        </p:nvSpPr>
        <p:spPr>
          <a:xfrm>
            <a:off x="5852710" y="5970902"/>
            <a:ext cx="41578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altLang="zh-CN" sz="1400" dirty="0">
                <a:latin typeface="AdvOT65f8a23b.I"/>
              </a:rPr>
              <a:t>Ge et al.,</a:t>
            </a:r>
            <a:r>
              <a:rPr lang="da-DK" altLang="zh-CN" sz="1400" b="1" dirty="0">
                <a:latin typeface="AdvOT65f8a23b.I"/>
              </a:rPr>
              <a:t> Ind. Eng. Chem. Res. </a:t>
            </a:r>
            <a:r>
              <a:rPr lang="da-DK" altLang="zh-CN" sz="1400" dirty="0">
                <a:latin typeface="AdvOT46dcae81"/>
              </a:rPr>
              <a:t>2014, 53, 13383</a:t>
            </a:r>
            <a:r>
              <a:rPr lang="da-DK" altLang="zh-CN" sz="1400" dirty="0">
                <a:latin typeface="AdvOT8608a8d1+22"/>
              </a:rPr>
              <a:t>−</a:t>
            </a:r>
            <a:r>
              <a:rPr lang="da-DK" altLang="zh-CN" sz="1400" dirty="0">
                <a:latin typeface="AdvOT46dcae81"/>
              </a:rPr>
              <a:t>13390</a:t>
            </a:r>
            <a:endParaRPr lang="zh-CN" altLang="en-US" sz="4000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E72A268-061C-45F9-9B0A-607727E114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07315" y="4398612"/>
            <a:ext cx="4541162" cy="1550105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2A86C7A6-01F0-4529-BC74-176EB4ED99C8}"/>
              </a:ext>
            </a:extLst>
          </p:cNvPr>
          <p:cNvGrpSpPr/>
          <p:nvPr/>
        </p:nvGrpSpPr>
        <p:grpSpPr>
          <a:xfrm>
            <a:off x="2240091" y="3719388"/>
            <a:ext cx="2025657" cy="698588"/>
            <a:chOff x="2240091" y="4122804"/>
            <a:chExt cx="2025657" cy="698588"/>
          </a:xfrm>
        </p:grpSpPr>
        <p:cxnSp>
          <p:nvCxnSpPr>
            <p:cNvPr id="174" name="直接箭头连接符 173">
              <a:extLst>
                <a:ext uri="{FF2B5EF4-FFF2-40B4-BE49-F238E27FC236}">
                  <a16:creationId xmlns:a16="http://schemas.microsoft.com/office/drawing/2014/main" id="{48D5DFAE-A9AD-4304-9ABD-201AFFADDA60}"/>
                </a:ext>
              </a:extLst>
            </p:cNvPr>
            <p:cNvCxnSpPr>
              <a:cxnSpLocks/>
            </p:cNvCxnSpPr>
            <p:nvPr/>
          </p:nvCxnSpPr>
          <p:spPr>
            <a:xfrm>
              <a:off x="2240091" y="4233459"/>
              <a:ext cx="1168954" cy="152088"/>
            </a:xfrm>
            <a:prstGeom prst="straightConnector1">
              <a:avLst/>
            </a:prstGeom>
            <a:ln>
              <a:solidFill>
                <a:schemeClr val="tx1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2C078A44-BF23-40E9-8C53-9FE89D1405BB}"/>
                </a:ext>
              </a:extLst>
            </p:cNvPr>
            <p:cNvSpPr/>
            <p:nvPr/>
          </p:nvSpPr>
          <p:spPr>
            <a:xfrm>
              <a:off x="3525124" y="4122804"/>
              <a:ext cx="685377" cy="69858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31D3DBF8-7E38-4030-B694-1DB3352307EC}"/>
                </a:ext>
              </a:extLst>
            </p:cNvPr>
            <p:cNvSpPr txBox="1"/>
            <p:nvPr/>
          </p:nvSpPr>
          <p:spPr>
            <a:xfrm>
              <a:off x="3717499" y="4292110"/>
              <a:ext cx="5482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?</a:t>
              </a:r>
              <a:endParaRPr lang="zh-CN" altLang="en-US" dirty="0"/>
            </a:p>
          </p:txBody>
        </p:sp>
      </p:grpSp>
      <p:sp>
        <p:nvSpPr>
          <p:cNvPr id="94" name="文本框 93">
            <a:extLst>
              <a:ext uri="{FF2B5EF4-FFF2-40B4-BE49-F238E27FC236}">
                <a16:creationId xmlns:a16="http://schemas.microsoft.com/office/drawing/2014/main" id="{F10B9D85-7159-4ADB-9488-57539B90E4CB}"/>
              </a:ext>
            </a:extLst>
          </p:cNvPr>
          <p:cNvSpPr txBox="1"/>
          <p:nvPr/>
        </p:nvSpPr>
        <p:spPr>
          <a:xfrm>
            <a:off x="706706" y="197103"/>
            <a:ext cx="8617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Design </a:t>
            </a:r>
            <a:r>
              <a:rPr lang="en-US" altLang="zh-CN" sz="4000" b="1" dirty="0"/>
              <a:t>of</a:t>
            </a:r>
            <a:r>
              <a:rPr lang="en-US" altLang="zh-CN" sz="3600" b="1" dirty="0"/>
              <a:t> Dividing Wall Column </a:t>
            </a:r>
          </a:p>
        </p:txBody>
      </p:sp>
    </p:spTree>
    <p:extLst>
      <p:ext uri="{BB962C8B-B14F-4D97-AF65-F5344CB8AC3E}">
        <p14:creationId xmlns:p14="http://schemas.microsoft.com/office/powerpoint/2010/main" val="142419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/>
      <p:bldP spid="10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TM03457491[[fn=大都市]]</Template>
  <TotalTime>0</TotalTime>
  <Words>1275</Words>
  <Application>Microsoft Office PowerPoint</Application>
  <PresentationFormat>Widescreen</PresentationFormat>
  <Paragraphs>249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3" baseType="lpstr">
      <vt:lpstr>微软雅黑</vt:lpstr>
      <vt:lpstr>宋体</vt:lpstr>
      <vt:lpstr> times new romen</vt:lpstr>
      <vt:lpstr>AdvOT02ce3bbb.I</vt:lpstr>
      <vt:lpstr>AdvOT2e364b11</vt:lpstr>
      <vt:lpstr>AdvOT46dcae81</vt:lpstr>
      <vt:lpstr>AdvOT51c1769e</vt:lpstr>
      <vt:lpstr>AdvOT65f8a23b.I</vt:lpstr>
      <vt:lpstr>AdvOT8608a8d1+22</vt:lpstr>
      <vt:lpstr>Arial</vt:lpstr>
      <vt:lpstr>Times</vt:lpstr>
      <vt:lpstr>Times New Roman</vt:lpstr>
      <vt:lpstr>Wingdings</vt:lpstr>
      <vt:lpstr>Office 主题​​</vt:lpstr>
      <vt:lpstr>Equation</vt:lpstr>
      <vt:lpstr>Hydraulic consideration in DWC design</vt:lpstr>
      <vt:lpstr>PowerPoint Presentation</vt:lpstr>
      <vt:lpstr>Tianjin University  founded in 1895 </vt:lpstr>
      <vt:lpstr>Hydraulic consideration in DWC design</vt:lpstr>
      <vt:lpstr>                     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机器学习——化工过程模拟与优化方法的新疆界</dc:title>
  <dc:creator>TJU</dc:creator>
  <cp:lastModifiedBy>Sigurd Skogestad</cp:lastModifiedBy>
  <cp:revision>347</cp:revision>
  <dcterms:created xsi:type="dcterms:W3CDTF">2021-09-06T01:24:12Z</dcterms:created>
  <dcterms:modified xsi:type="dcterms:W3CDTF">2023-10-06T09:53:00Z</dcterms:modified>
</cp:coreProperties>
</file>