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8" r:id="rId2"/>
    <p:sldId id="319" r:id="rId3"/>
    <p:sldId id="328" r:id="rId4"/>
    <p:sldId id="325" r:id="rId5"/>
    <p:sldId id="326" r:id="rId6"/>
    <p:sldId id="337" r:id="rId7"/>
    <p:sldId id="327" r:id="rId8"/>
    <p:sldId id="261" r:id="rId9"/>
    <p:sldId id="333" r:id="rId10"/>
    <p:sldId id="297" r:id="rId11"/>
    <p:sldId id="305" r:id="rId12"/>
    <p:sldId id="308" r:id="rId13"/>
    <p:sldId id="278" r:id="rId14"/>
    <p:sldId id="324" r:id="rId15"/>
    <p:sldId id="322" r:id="rId16"/>
  </p:sldIdLst>
  <p:sldSz cx="12192000" cy="6858000"/>
  <p:notesSz cx="7099300" cy="10234613"/>
  <p:defaultTextStyle>
    <a:defPPr>
      <a:defRPr lang="nn-NO"/>
    </a:defPPr>
    <a:lvl1pPr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panose="020B0604020202020204" pitchFamily="34" charset="0"/>
        <a:ea typeface="+mn-ea"/>
        <a:cs typeface="+mn-cs"/>
      </a:defRPr>
    </a:lvl5pPr>
    <a:lvl6pPr marL="2286000" algn="l" defTabSz="914400" rtl="0" eaLnBrk="1" latinLnBrk="0" hangingPunct="1">
      <a:defRPr sz="3600" kern="1200">
        <a:solidFill>
          <a:schemeClr val="tx1"/>
        </a:solidFill>
        <a:latin typeface="Arial" panose="020B0604020202020204" pitchFamily="34" charset="0"/>
        <a:ea typeface="+mn-ea"/>
        <a:cs typeface="+mn-cs"/>
      </a:defRPr>
    </a:lvl6pPr>
    <a:lvl7pPr marL="2743200" algn="l" defTabSz="914400" rtl="0" eaLnBrk="1" latinLnBrk="0" hangingPunct="1">
      <a:defRPr sz="3600" kern="1200">
        <a:solidFill>
          <a:schemeClr val="tx1"/>
        </a:solidFill>
        <a:latin typeface="Arial" panose="020B0604020202020204" pitchFamily="34" charset="0"/>
        <a:ea typeface="+mn-ea"/>
        <a:cs typeface="+mn-cs"/>
      </a:defRPr>
    </a:lvl7pPr>
    <a:lvl8pPr marL="3200400" algn="l" defTabSz="914400" rtl="0" eaLnBrk="1" latinLnBrk="0" hangingPunct="1">
      <a:defRPr sz="3600" kern="1200">
        <a:solidFill>
          <a:schemeClr val="tx1"/>
        </a:solidFill>
        <a:latin typeface="Arial" panose="020B0604020202020204" pitchFamily="34" charset="0"/>
        <a:ea typeface="+mn-ea"/>
        <a:cs typeface="+mn-cs"/>
      </a:defRPr>
    </a:lvl8pPr>
    <a:lvl9pPr marL="3657600" algn="l" defTabSz="914400" rtl="0" eaLnBrk="1" latinLnBrk="0" hangingPunct="1">
      <a:defRPr sz="3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BFBF"/>
    <a:srgbClr val="DEEEFD"/>
    <a:srgbClr val="FFFFFF"/>
    <a:srgbClr val="BFD9E6"/>
    <a:srgbClr val="00000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7" autoAdjust="0"/>
    <p:restoredTop sz="84488" autoAdjust="0"/>
  </p:normalViewPr>
  <p:slideViewPr>
    <p:cSldViewPr>
      <p:cViewPr varScale="1">
        <p:scale>
          <a:sx n="67" d="100"/>
          <a:sy n="67" d="100"/>
        </p:scale>
        <p:origin x="71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EFD0DCF-67D6-607D-5283-2B3615D73326}"/>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nn-NO"/>
          </a:p>
        </p:txBody>
      </p:sp>
      <p:sp>
        <p:nvSpPr>
          <p:cNvPr id="3075" name="Rectangle 3">
            <a:extLst>
              <a:ext uri="{FF2B5EF4-FFF2-40B4-BE49-F238E27FC236}">
                <a16:creationId xmlns:a16="http://schemas.microsoft.com/office/drawing/2014/main" id="{313572F9-8CC0-FCEC-D544-7B0CFD88D82B}"/>
              </a:ext>
            </a:extLst>
          </p:cNvPr>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nn-NO"/>
          </a:p>
        </p:txBody>
      </p:sp>
      <p:sp>
        <p:nvSpPr>
          <p:cNvPr id="37892" name="Rectangle 4">
            <a:extLst>
              <a:ext uri="{FF2B5EF4-FFF2-40B4-BE49-F238E27FC236}">
                <a16:creationId xmlns:a16="http://schemas.microsoft.com/office/drawing/2014/main" id="{3A59836B-9F92-D8A0-4B0B-80165F9A7CCC}"/>
              </a:ext>
            </a:extLst>
          </p:cNvPr>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33819108-0810-7083-BB49-F3E16025B59F}"/>
              </a:ext>
            </a:extLst>
          </p:cNvPr>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nn-NO" noProof="0"/>
              <a:t>Click to edit Master text styles</a:t>
            </a:r>
          </a:p>
          <a:p>
            <a:pPr lvl="1"/>
            <a:r>
              <a:rPr lang="nn-NO" noProof="0"/>
              <a:t>Second level</a:t>
            </a:r>
          </a:p>
          <a:p>
            <a:pPr lvl="2"/>
            <a:r>
              <a:rPr lang="nn-NO" noProof="0"/>
              <a:t>Third level</a:t>
            </a:r>
          </a:p>
          <a:p>
            <a:pPr lvl="3"/>
            <a:r>
              <a:rPr lang="nn-NO" noProof="0"/>
              <a:t>Fourth level</a:t>
            </a:r>
          </a:p>
          <a:p>
            <a:pPr lvl="4"/>
            <a:r>
              <a:rPr lang="nn-NO" noProof="0"/>
              <a:t>Fifth level</a:t>
            </a:r>
          </a:p>
        </p:txBody>
      </p:sp>
      <p:sp>
        <p:nvSpPr>
          <p:cNvPr id="3078" name="Rectangle 6">
            <a:extLst>
              <a:ext uri="{FF2B5EF4-FFF2-40B4-BE49-F238E27FC236}">
                <a16:creationId xmlns:a16="http://schemas.microsoft.com/office/drawing/2014/main" id="{C834F53E-0E43-7FEC-32C0-21406D4DF768}"/>
              </a:ext>
            </a:extLst>
          </p:cNvPr>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nn-NO"/>
          </a:p>
        </p:txBody>
      </p:sp>
      <p:sp>
        <p:nvSpPr>
          <p:cNvPr id="3079" name="Rectangle 7">
            <a:extLst>
              <a:ext uri="{FF2B5EF4-FFF2-40B4-BE49-F238E27FC236}">
                <a16:creationId xmlns:a16="http://schemas.microsoft.com/office/drawing/2014/main" id="{9A85117B-EDB6-A597-337C-D3CF8F56A359}"/>
              </a:ext>
            </a:extLst>
          </p:cNvPr>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D450C78B-D2F0-4F93-85A4-950DCFCBF0C6}" type="slidenum">
              <a:rPr lang="nn-NO" altLang="en-US"/>
              <a:pPr/>
              <a:t>‹#›</a:t>
            </a:fld>
            <a:endParaRPr lang="nn-N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5FEF193-FB97-026C-9B71-FC0E071FA109}"/>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C9F57DE6-3D79-452C-961A-8EE9B0B3D4D1}" type="slidenum">
              <a:rPr lang="nn-NO" altLang="en-US" sz="1300"/>
              <a:pPr/>
              <a:t>1</a:t>
            </a:fld>
            <a:endParaRPr lang="nn-NO" altLang="en-US" sz="1300"/>
          </a:p>
        </p:txBody>
      </p:sp>
      <p:sp>
        <p:nvSpPr>
          <p:cNvPr id="38915" name="Rectangle 2">
            <a:extLst>
              <a:ext uri="{FF2B5EF4-FFF2-40B4-BE49-F238E27FC236}">
                <a16:creationId xmlns:a16="http://schemas.microsoft.com/office/drawing/2014/main" id="{EAC86D85-54AD-6F12-AA91-85F112C2CF76}"/>
              </a:ext>
            </a:extLst>
          </p:cNvPr>
          <p:cNvSpPr>
            <a:spLocks noGrp="1" noRot="1" noChangeAspect="1" noChangeArrowheads="1" noTextEdit="1"/>
          </p:cNvSpPr>
          <p:nvPr>
            <p:ph type="sldImg"/>
          </p:nvPr>
        </p:nvSpPr>
        <p:spPr>
          <a:xfrm>
            <a:off x="139700" y="768350"/>
            <a:ext cx="6819900" cy="3836988"/>
          </a:xfrm>
          <a:ln/>
        </p:spPr>
      </p:sp>
      <p:sp>
        <p:nvSpPr>
          <p:cNvPr id="38916" name="Rectangle 3">
            <a:extLst>
              <a:ext uri="{FF2B5EF4-FFF2-40B4-BE49-F238E27FC236}">
                <a16:creationId xmlns:a16="http://schemas.microsoft.com/office/drawing/2014/main" id="{CDEC5402-8CDC-BE46-C504-A83AD07F41C5}"/>
              </a:ext>
            </a:extLst>
          </p:cNvPr>
          <p:cNvSpPr>
            <a:spLocks noGrp="1" noChangeArrowheads="1"/>
          </p:cNvSpPr>
          <p:nvPr>
            <p:ph type="body" idx="1"/>
          </p:nvPr>
        </p:nvSpPr>
        <p:spPr>
          <a:noFill/>
        </p:spPr>
        <p:txBody>
          <a:bodyPr/>
          <a:lstStyle/>
          <a:p>
            <a:r>
              <a:rPr lang="en-US" altLang="en-US">
                <a:latin typeface="Arial" panose="020B0604020202020204" pitchFamily="34" charset="0"/>
              </a:rPr>
              <a:t>Thank you very much.   Let me introduce other contributors. Professor Sigurd Skogestad at the Department of Chemical Engineering at the Norwegian University of Science and Technology  &amp; Dr Ivar Halvorsen, Senior Scientist from SINTEF which is a leading R&amp;D organization in Europe and the largest in </a:t>
            </a:r>
            <a:r>
              <a:rPr lang="en-US" altLang="en-US" i="1">
                <a:latin typeface="Arial" panose="020B0604020202020204" pitchFamily="34" charset="0"/>
              </a:rPr>
              <a:t>Scandinavia</a:t>
            </a:r>
            <a:r>
              <a:rPr lang="en-US" altLang="en-US">
                <a:latin typeface="Arial" panose="020B0604020202020204" pitchFamily="34" charset="0"/>
              </a:rPr>
              <a:t> . I am  going to talk on the Control Structure Design for Optimal Operation of 4-product Thermally Coupled Column.</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89EE899-E964-6F02-EF53-77878894715C}"/>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513D9593-47AE-4DEB-AE16-B59D97C9365B}" type="slidenum">
              <a:rPr lang="nn-NO" altLang="en-US" sz="1300"/>
              <a:pPr/>
              <a:t>10</a:t>
            </a:fld>
            <a:endParaRPr lang="nn-NO" altLang="en-US" sz="1300"/>
          </a:p>
        </p:txBody>
      </p:sp>
      <p:sp>
        <p:nvSpPr>
          <p:cNvPr id="50179" name="Rectangle 2">
            <a:extLst>
              <a:ext uri="{FF2B5EF4-FFF2-40B4-BE49-F238E27FC236}">
                <a16:creationId xmlns:a16="http://schemas.microsoft.com/office/drawing/2014/main" id="{9927BBCC-C9A5-C2D8-2CDA-F8EC3A6C37E3}"/>
              </a:ext>
            </a:extLst>
          </p:cNvPr>
          <p:cNvSpPr>
            <a:spLocks noGrp="1" noRot="1" noChangeAspect="1" noChangeArrowheads="1" noTextEdit="1"/>
          </p:cNvSpPr>
          <p:nvPr>
            <p:ph type="sldImg"/>
          </p:nvPr>
        </p:nvSpPr>
        <p:spPr>
          <a:xfrm>
            <a:off x="139700" y="768350"/>
            <a:ext cx="6819900" cy="3836988"/>
          </a:xfrm>
          <a:ln/>
        </p:spPr>
      </p:sp>
      <p:sp>
        <p:nvSpPr>
          <p:cNvPr id="50180" name="Rectangle 3">
            <a:extLst>
              <a:ext uri="{FF2B5EF4-FFF2-40B4-BE49-F238E27FC236}">
                <a16:creationId xmlns:a16="http://schemas.microsoft.com/office/drawing/2014/main" id="{BFA94295-2F26-A7DE-B0ED-43AF6292D0DC}"/>
              </a:ext>
            </a:extLst>
          </p:cNvPr>
          <p:cNvSpPr>
            <a:spLocks noGrp="1" noChangeArrowheads="1"/>
          </p:cNvSpPr>
          <p:nvPr>
            <p:ph type="body" idx="1"/>
          </p:nvPr>
        </p:nvSpPr>
        <p:spPr>
          <a:noFill/>
        </p:spPr>
        <p:txBody>
          <a:bodyPr/>
          <a:lstStyle/>
          <a:p>
            <a:r>
              <a:rPr lang="en-US" altLang="en-US">
                <a:latin typeface="Arial" panose="020B0604020202020204" pitchFamily="34" charset="0"/>
              </a:rPr>
              <a:t>We are studying separation of four components namely methanol, ethanol, propanol and butanol. This is the prefractionator and this is the main column. The liquid reflux valve and the product valves are magnetic funnel. The vapor split valve is a rack and pinion arrangement, I will explain this in more detail later. The total number of trays were experimentally determined and they are 17 in the prefractionator and 21 is the main column. We have a labview interface to control it via computer.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C95415D-1434-25CD-B816-D3261BB0668F}"/>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B43E0E00-B5B1-4924-8342-31DD6208C5A1}" type="slidenum">
              <a:rPr lang="nn-NO" altLang="en-US" sz="1300"/>
              <a:pPr/>
              <a:t>11</a:t>
            </a:fld>
            <a:endParaRPr lang="nn-NO" altLang="en-US" sz="1300"/>
          </a:p>
        </p:txBody>
      </p:sp>
      <p:sp>
        <p:nvSpPr>
          <p:cNvPr id="51203" name="Rectangle 2">
            <a:extLst>
              <a:ext uri="{FF2B5EF4-FFF2-40B4-BE49-F238E27FC236}">
                <a16:creationId xmlns:a16="http://schemas.microsoft.com/office/drawing/2014/main" id="{29C84C4B-C22F-B0E0-5642-0AAEEE78E4EA}"/>
              </a:ext>
            </a:extLst>
          </p:cNvPr>
          <p:cNvSpPr>
            <a:spLocks noGrp="1" noRot="1" noChangeAspect="1" noChangeArrowheads="1" noTextEdit="1"/>
          </p:cNvSpPr>
          <p:nvPr>
            <p:ph type="sldImg"/>
          </p:nvPr>
        </p:nvSpPr>
        <p:spPr>
          <a:xfrm>
            <a:off x="992188" y="768350"/>
            <a:ext cx="5114925" cy="3836988"/>
          </a:xfrm>
          <a:ln/>
        </p:spPr>
      </p:sp>
      <p:sp>
        <p:nvSpPr>
          <p:cNvPr id="51204" name="Rectangle 3">
            <a:extLst>
              <a:ext uri="{FF2B5EF4-FFF2-40B4-BE49-F238E27FC236}">
                <a16:creationId xmlns:a16="http://schemas.microsoft.com/office/drawing/2014/main" id="{C9BC9768-0EE8-7579-811A-ADFD13BEA4F7}"/>
              </a:ext>
            </a:extLst>
          </p:cNvPr>
          <p:cNvSpPr>
            <a:spLocks noGrp="1" noChangeArrowheads="1"/>
          </p:cNvSpPr>
          <p:nvPr>
            <p:ph type="body" idx="1"/>
          </p:nvPr>
        </p:nvSpPr>
        <p:spPr>
          <a:noFill/>
        </p:spPr>
        <p:txBody>
          <a:bodyPr/>
          <a:lstStyle/>
          <a:p>
            <a:r>
              <a:rPr lang="en-US" altLang="en-US">
                <a:latin typeface="Arial" panose="020B0604020202020204" pitchFamily="34" charset="0"/>
              </a:rPr>
              <a:t>This is a labview page a view when this column is running. In next few slides I will show the results of some of the experments.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B053C49B-3C10-A1DA-09EC-4911B3D98852}"/>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4D5AF33B-F9B0-4CA0-AD6E-73971740EAFB}" type="slidenum">
              <a:rPr lang="nn-NO" altLang="en-US" sz="1300"/>
              <a:pPr/>
              <a:t>12</a:t>
            </a:fld>
            <a:endParaRPr lang="nn-NO" altLang="en-US" sz="1300"/>
          </a:p>
        </p:txBody>
      </p:sp>
      <p:sp>
        <p:nvSpPr>
          <p:cNvPr id="63491" name="Rectangle 2">
            <a:extLst>
              <a:ext uri="{FF2B5EF4-FFF2-40B4-BE49-F238E27FC236}">
                <a16:creationId xmlns:a16="http://schemas.microsoft.com/office/drawing/2014/main" id="{132B0F67-13B4-ACEF-4ABB-621906790D4F}"/>
              </a:ext>
            </a:extLst>
          </p:cNvPr>
          <p:cNvSpPr>
            <a:spLocks noGrp="1" noRot="1" noChangeAspect="1" noChangeArrowheads="1" noTextEdit="1"/>
          </p:cNvSpPr>
          <p:nvPr>
            <p:ph type="sldImg"/>
          </p:nvPr>
        </p:nvSpPr>
        <p:spPr>
          <a:xfrm>
            <a:off x="992188" y="768350"/>
            <a:ext cx="5114925" cy="3836988"/>
          </a:xfrm>
          <a:ln/>
        </p:spPr>
      </p:sp>
      <p:sp>
        <p:nvSpPr>
          <p:cNvPr id="63492" name="Rectangle 3">
            <a:extLst>
              <a:ext uri="{FF2B5EF4-FFF2-40B4-BE49-F238E27FC236}">
                <a16:creationId xmlns:a16="http://schemas.microsoft.com/office/drawing/2014/main" id="{6DE225E6-64F9-6392-6BA3-3772F53DFD31}"/>
              </a:ext>
            </a:extLst>
          </p:cNvPr>
          <p:cNvSpPr>
            <a:spLocks noGrp="1" noChangeArrowheads="1"/>
          </p:cNvSpPr>
          <p:nvPr>
            <p:ph type="body" idx="1"/>
          </p:nvPr>
        </p:nvSpPr>
        <p:spPr>
          <a:noFill/>
        </p:spPr>
        <p:txBody>
          <a:bodyPr/>
          <a:lstStyle/>
          <a:p>
            <a:r>
              <a:rPr lang="en-US" altLang="en-US">
                <a:latin typeface="Arial" panose="020B0604020202020204" pitchFamily="34" charset="0"/>
              </a:rPr>
              <a:t>Here are some more details of the rack and pinion arrangement of the vapor split valve. This canopy that sits on the valve seat is moved in the vertical direction. Its clear that the resolution of the valve is good in only small opening. But control can however be done with an feedback 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5F4B933-37EF-C27F-9047-9AF008E0F90A}"/>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BB386C62-A466-4939-817C-63CBDC7EF56B}" type="slidenum">
              <a:rPr lang="nn-NO" altLang="en-US" sz="1300"/>
              <a:pPr/>
              <a:t>13</a:t>
            </a:fld>
            <a:endParaRPr lang="nn-NO" altLang="en-US" sz="1300"/>
          </a:p>
        </p:txBody>
      </p:sp>
      <p:sp>
        <p:nvSpPr>
          <p:cNvPr id="64515" name="Rectangle 2">
            <a:extLst>
              <a:ext uri="{FF2B5EF4-FFF2-40B4-BE49-F238E27FC236}">
                <a16:creationId xmlns:a16="http://schemas.microsoft.com/office/drawing/2014/main" id="{83D0D616-7EA1-E266-F94C-52876E3AE907}"/>
              </a:ext>
            </a:extLst>
          </p:cNvPr>
          <p:cNvSpPr>
            <a:spLocks noGrp="1" noRot="1" noChangeAspect="1" noChangeArrowheads="1" noTextEdit="1"/>
          </p:cNvSpPr>
          <p:nvPr>
            <p:ph type="sldImg"/>
          </p:nvPr>
        </p:nvSpPr>
        <p:spPr>
          <a:xfrm>
            <a:off x="992188" y="768350"/>
            <a:ext cx="5114925" cy="3836988"/>
          </a:xfrm>
          <a:ln/>
        </p:spPr>
      </p:sp>
      <p:sp>
        <p:nvSpPr>
          <p:cNvPr id="64516" name="Rectangle 3">
            <a:extLst>
              <a:ext uri="{FF2B5EF4-FFF2-40B4-BE49-F238E27FC236}">
                <a16:creationId xmlns:a16="http://schemas.microsoft.com/office/drawing/2014/main" id="{3732BD19-2786-1DDE-F843-269D9489959D}"/>
              </a:ext>
            </a:extLst>
          </p:cNvPr>
          <p:cNvSpPr>
            <a:spLocks noGrp="1" noChangeArrowheads="1"/>
          </p:cNvSpPr>
          <p:nvPr>
            <p:ph type="body" idx="1"/>
          </p:nvPr>
        </p:nvSpPr>
        <p:spPr>
          <a:noFill/>
        </p:spPr>
        <p:txBody>
          <a:bodyPr/>
          <a:lstStyle/>
          <a:p>
            <a:r>
              <a:rPr lang="en-US" altLang="en-US">
                <a:latin typeface="Arial" panose="020B0604020202020204" pitchFamily="34" charset="0"/>
              </a:rPr>
              <a:t>This is the control structure used. The vapor split valve here, sets a difference between one temperature in the prefractionator section 2 and the main column 7. These setpoint changes can be done with this arrangement. Also the regulatory response of the same is good, when the reboiler duty is increased by 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D9298AB-C092-CD12-E518-2B581EA79401}"/>
              </a:ext>
            </a:extLst>
          </p:cNvPr>
          <p:cNvSpPr>
            <a:spLocks noGrp="1" noRot="1" noChangeAspect="1" noTextEdit="1"/>
          </p:cNvSpPr>
          <p:nvPr>
            <p:ph type="sldImg"/>
          </p:nvPr>
        </p:nvSpPr>
        <p:spPr>
          <a:xfrm>
            <a:off x="139700" y="768350"/>
            <a:ext cx="6819900" cy="3836988"/>
          </a:xfrm>
          <a:ln/>
        </p:spPr>
      </p:sp>
      <p:sp>
        <p:nvSpPr>
          <p:cNvPr id="65539" name="Notes Placeholder 2">
            <a:extLst>
              <a:ext uri="{FF2B5EF4-FFF2-40B4-BE49-F238E27FC236}">
                <a16:creationId xmlns:a16="http://schemas.microsoft.com/office/drawing/2014/main" id="{AD3B8B49-E205-D250-7924-8BD8F1A8C022}"/>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65540" name="Slide Number Placeholder 3">
            <a:extLst>
              <a:ext uri="{FF2B5EF4-FFF2-40B4-BE49-F238E27FC236}">
                <a16:creationId xmlns:a16="http://schemas.microsoft.com/office/drawing/2014/main" id="{880D2714-DF41-CE6A-80D7-4F514E090C47}"/>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9138B00E-A567-46B6-BC68-1B44D409FEEA}" type="slidenum">
              <a:rPr lang="nn-NO" altLang="en-US" sz="1300"/>
              <a:pPr/>
              <a:t>14</a:t>
            </a:fld>
            <a:endParaRPr lang="nn-NO" alt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F9F4BE2-253F-78E0-7429-15E0C5C217AB}"/>
              </a:ext>
            </a:extLst>
          </p:cNvPr>
          <p:cNvSpPr>
            <a:spLocks noGrp="1" noRot="1" noChangeAspect="1" noTextEdit="1"/>
          </p:cNvSpPr>
          <p:nvPr>
            <p:ph type="sldImg"/>
          </p:nvPr>
        </p:nvSpPr>
        <p:spPr>
          <a:xfrm>
            <a:off x="139700" y="768350"/>
            <a:ext cx="6819900" cy="3836988"/>
          </a:xfrm>
          <a:ln/>
        </p:spPr>
      </p:sp>
      <p:sp>
        <p:nvSpPr>
          <p:cNvPr id="66563" name="Notes Placeholder 2">
            <a:extLst>
              <a:ext uri="{FF2B5EF4-FFF2-40B4-BE49-F238E27FC236}">
                <a16:creationId xmlns:a16="http://schemas.microsoft.com/office/drawing/2014/main" id="{68B2DACD-B13C-2ADD-A770-13BF888B8018}"/>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3CF7537B-7B5C-EC7C-9E04-93B79987DEAD}"/>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88B7F976-1A0F-45A3-B2C2-DECC83B3D3D7}" type="slidenum">
              <a:rPr lang="nn-NO" altLang="en-US" sz="1300"/>
              <a:pPr/>
              <a:t>15</a:t>
            </a:fld>
            <a:endParaRPr lang="nn-NO"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F215110-3CA0-81BF-DE68-2348323F6162}"/>
              </a:ext>
            </a:extLst>
          </p:cNvPr>
          <p:cNvSpPr>
            <a:spLocks noGrp="1" noRot="1" noChangeAspect="1" noTextEdit="1"/>
          </p:cNvSpPr>
          <p:nvPr>
            <p:ph type="sldImg"/>
          </p:nvPr>
        </p:nvSpPr>
        <p:spPr>
          <a:xfrm>
            <a:off x="139700" y="768350"/>
            <a:ext cx="6819900" cy="3836988"/>
          </a:xfrm>
          <a:ln/>
        </p:spPr>
      </p:sp>
      <p:sp>
        <p:nvSpPr>
          <p:cNvPr id="40963" name="Notes Placeholder 2">
            <a:extLst>
              <a:ext uri="{FF2B5EF4-FFF2-40B4-BE49-F238E27FC236}">
                <a16:creationId xmlns:a16="http://schemas.microsoft.com/office/drawing/2014/main" id="{674011AF-C90E-1959-BA38-5D9430152D95}"/>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2707A3DB-CA85-559E-1D11-8D59F06E1CB5}"/>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F7AAB0F3-81CB-4F6A-9F66-45D028683FB6}" type="slidenum">
              <a:rPr lang="nn-NO" altLang="en-US" sz="1300"/>
              <a:pPr/>
              <a:t>2</a:t>
            </a:fld>
            <a:endParaRPr lang="nn-NO"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CBE5651-828F-773D-B49E-D2967F6474C2}"/>
              </a:ext>
            </a:extLst>
          </p:cNvPr>
          <p:cNvSpPr>
            <a:spLocks noGrp="1" noRot="1" noChangeAspect="1" noTextEdit="1"/>
          </p:cNvSpPr>
          <p:nvPr>
            <p:ph type="sldImg"/>
          </p:nvPr>
        </p:nvSpPr>
        <p:spPr>
          <a:xfrm>
            <a:off x="139700" y="768350"/>
            <a:ext cx="6819900" cy="3836988"/>
          </a:xfrm>
          <a:ln/>
        </p:spPr>
      </p:sp>
      <p:sp>
        <p:nvSpPr>
          <p:cNvPr id="43011" name="Notes Placeholder 2">
            <a:extLst>
              <a:ext uri="{FF2B5EF4-FFF2-40B4-BE49-F238E27FC236}">
                <a16:creationId xmlns:a16="http://schemas.microsoft.com/office/drawing/2014/main" id="{35E3D722-3C8F-B406-D1D3-0FDE08DEC963}"/>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062E15D8-FD00-183B-1B2E-3242DFDB21A9}"/>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4CE4B020-9A93-4DCB-9A3C-417BCEA1F94B}" type="slidenum">
              <a:rPr lang="nn-NO" altLang="en-US" sz="1300"/>
              <a:pPr/>
              <a:t>3</a:t>
            </a:fld>
            <a:endParaRPr lang="nn-NO"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E7E0BD2-07AE-4427-52E8-8E6A8C802C84}"/>
              </a:ext>
            </a:extLst>
          </p:cNvPr>
          <p:cNvSpPr>
            <a:spLocks noGrp="1" noRot="1" noChangeAspect="1" noTextEdit="1"/>
          </p:cNvSpPr>
          <p:nvPr>
            <p:ph type="sldImg"/>
          </p:nvPr>
        </p:nvSpPr>
        <p:spPr>
          <a:xfrm>
            <a:off x="139700" y="768350"/>
            <a:ext cx="6819900" cy="3836988"/>
          </a:xfrm>
          <a:ln/>
        </p:spPr>
      </p:sp>
      <p:sp>
        <p:nvSpPr>
          <p:cNvPr id="44035" name="Notes Placeholder 2">
            <a:extLst>
              <a:ext uri="{FF2B5EF4-FFF2-40B4-BE49-F238E27FC236}">
                <a16:creationId xmlns:a16="http://schemas.microsoft.com/office/drawing/2014/main" id="{2B8CC3BA-AA68-1F44-C121-3609AAD62D6A}"/>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F5B47F38-B9FD-5C97-89C5-9139853D6383}"/>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2B0F370C-EE2E-495F-A430-481F7C07DEB6}" type="slidenum">
              <a:rPr lang="nn-NO" altLang="en-US" sz="1300"/>
              <a:pPr/>
              <a:t>4</a:t>
            </a:fld>
            <a:endParaRPr lang="nn-NO"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903674B-F949-3E0F-F768-A07408BD421D}"/>
              </a:ext>
            </a:extLst>
          </p:cNvPr>
          <p:cNvSpPr>
            <a:spLocks noGrp="1" noRot="1" noChangeAspect="1" noTextEdit="1"/>
          </p:cNvSpPr>
          <p:nvPr>
            <p:ph type="sldImg"/>
          </p:nvPr>
        </p:nvSpPr>
        <p:spPr>
          <a:xfrm>
            <a:off x="139700" y="768350"/>
            <a:ext cx="6819900" cy="3836988"/>
          </a:xfrm>
          <a:ln/>
        </p:spPr>
      </p:sp>
      <p:sp>
        <p:nvSpPr>
          <p:cNvPr id="45059" name="Notes Placeholder 2">
            <a:extLst>
              <a:ext uri="{FF2B5EF4-FFF2-40B4-BE49-F238E27FC236}">
                <a16:creationId xmlns:a16="http://schemas.microsoft.com/office/drawing/2014/main" id="{B6EE279A-FADE-F16A-075B-12A9D6D229C3}"/>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1DE7E14E-6CA7-1C05-3EFC-7EEDB3B04C4D}"/>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EB19A638-2714-4140-AFE1-52BE9DC87BAB}" type="slidenum">
              <a:rPr lang="nn-NO" altLang="en-US" sz="1300"/>
              <a:pPr/>
              <a:t>5</a:t>
            </a:fld>
            <a:endParaRPr lang="nn-NO"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72AAD12-7A11-DE1E-FC32-6342A921FD18}"/>
              </a:ext>
            </a:extLst>
          </p:cNvPr>
          <p:cNvSpPr>
            <a:spLocks noGrp="1" noRot="1" noChangeAspect="1" noTextEdit="1"/>
          </p:cNvSpPr>
          <p:nvPr>
            <p:ph type="sldImg"/>
          </p:nvPr>
        </p:nvSpPr>
        <p:spPr>
          <a:xfrm>
            <a:off x="139700" y="768350"/>
            <a:ext cx="6819900" cy="3836988"/>
          </a:xfrm>
          <a:ln/>
        </p:spPr>
      </p:sp>
      <p:sp>
        <p:nvSpPr>
          <p:cNvPr id="46083" name="Notes Placeholder 2">
            <a:extLst>
              <a:ext uri="{FF2B5EF4-FFF2-40B4-BE49-F238E27FC236}">
                <a16:creationId xmlns:a16="http://schemas.microsoft.com/office/drawing/2014/main" id="{D4DD12E2-E840-DCCF-5051-25FF4436D1A8}"/>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528E6AAB-0168-2ABC-85D3-6D3E321153B8}"/>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CC521111-DC52-45FA-A3A2-A0783F1FBC20}" type="slidenum">
              <a:rPr lang="nn-NO" altLang="en-US" sz="1300"/>
              <a:pPr/>
              <a:t>6</a:t>
            </a:fld>
            <a:endParaRPr lang="nn-NO" alt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EFA09DC-18D5-F9EB-F75A-AF755917F228}"/>
              </a:ext>
            </a:extLst>
          </p:cNvPr>
          <p:cNvSpPr>
            <a:spLocks noGrp="1" noRot="1" noChangeAspect="1" noTextEdit="1"/>
          </p:cNvSpPr>
          <p:nvPr>
            <p:ph type="sldImg"/>
          </p:nvPr>
        </p:nvSpPr>
        <p:spPr>
          <a:xfrm>
            <a:off x="139700" y="768350"/>
            <a:ext cx="6819900" cy="3836988"/>
          </a:xfrm>
          <a:ln/>
        </p:spPr>
      </p:sp>
      <p:sp>
        <p:nvSpPr>
          <p:cNvPr id="47107" name="Notes Placeholder 2">
            <a:extLst>
              <a:ext uri="{FF2B5EF4-FFF2-40B4-BE49-F238E27FC236}">
                <a16:creationId xmlns:a16="http://schemas.microsoft.com/office/drawing/2014/main" id="{DD1EF79A-51F7-5908-0574-DF2DE13B618C}"/>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7108" name="Slide Number Placeholder 3">
            <a:extLst>
              <a:ext uri="{FF2B5EF4-FFF2-40B4-BE49-F238E27FC236}">
                <a16:creationId xmlns:a16="http://schemas.microsoft.com/office/drawing/2014/main" id="{42A4CE13-529C-A7A2-7D1A-E79DEA19D034}"/>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2580503A-1EA6-4C1B-AFB0-AEDF1BB8A60C}" type="slidenum">
              <a:rPr lang="nn-NO" altLang="en-US" sz="1300"/>
              <a:pPr/>
              <a:t>7</a:t>
            </a:fld>
            <a:endParaRPr lang="nn-NO"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0215483-4F54-357E-B6C3-B59EF693FDEF}"/>
              </a:ext>
            </a:extLst>
          </p:cNvPr>
          <p:cNvSpPr>
            <a:spLocks noGrp="1" noChangeArrowheads="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80CEFEB1-3705-4585-950B-5A2B828067CD}" type="slidenum">
              <a:rPr lang="nn-NO" altLang="en-US" sz="1300"/>
              <a:pPr/>
              <a:t>8</a:t>
            </a:fld>
            <a:endParaRPr lang="nn-NO" altLang="en-US" sz="1300"/>
          </a:p>
        </p:txBody>
      </p:sp>
      <p:sp>
        <p:nvSpPr>
          <p:cNvPr id="48131" name="Rectangle 2">
            <a:extLst>
              <a:ext uri="{FF2B5EF4-FFF2-40B4-BE49-F238E27FC236}">
                <a16:creationId xmlns:a16="http://schemas.microsoft.com/office/drawing/2014/main" id="{E039D284-74D3-FC9F-D73B-61B9E4D176FF}"/>
              </a:ext>
            </a:extLst>
          </p:cNvPr>
          <p:cNvSpPr>
            <a:spLocks noGrp="1" noRot="1" noChangeAspect="1" noChangeArrowheads="1" noTextEdit="1"/>
          </p:cNvSpPr>
          <p:nvPr>
            <p:ph type="sldImg"/>
          </p:nvPr>
        </p:nvSpPr>
        <p:spPr>
          <a:xfrm>
            <a:off x="992188" y="768350"/>
            <a:ext cx="5114925" cy="3836988"/>
          </a:xfrm>
          <a:ln/>
        </p:spPr>
      </p:sp>
      <p:sp>
        <p:nvSpPr>
          <p:cNvPr id="48132" name="Rectangle 3">
            <a:extLst>
              <a:ext uri="{FF2B5EF4-FFF2-40B4-BE49-F238E27FC236}">
                <a16:creationId xmlns:a16="http://schemas.microsoft.com/office/drawing/2014/main" id="{8A4051A9-A302-6704-48E8-ED8D9512C9B8}"/>
              </a:ext>
            </a:extLst>
          </p:cNvPr>
          <p:cNvSpPr>
            <a:spLocks noGrp="1" noChangeArrowheads="1"/>
          </p:cNvSpPr>
          <p:nvPr>
            <p:ph type="body" idx="1"/>
          </p:nvPr>
        </p:nvSpPr>
        <p:spPr>
          <a:noFill/>
        </p:spPr>
        <p:txBody>
          <a:bodyPr/>
          <a:lstStyle/>
          <a:p>
            <a:r>
              <a:rPr lang="en-US" altLang="en-US">
                <a:latin typeface="Arial" panose="020B0604020202020204" pitchFamily="34" charset="0"/>
              </a:rPr>
              <a:t>This is the Kaibel Arrangement. It consists of the prefractionator where the feed enters and is fractionated with help of the liquid reflux and vapor from the main column. The prefractionator is operated such the there is a sharp B/C split in the prefractionator. And it is possible to get 4 pure products A-B-C-D. This can be all put in a single divided wall column as originally proposed by Kaibel in 1987. Thermodynamically both arrangements are equivalent. The one on the right is more similar to the system we have in the laboratory.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611A8A6-B0AE-8E8B-A0FE-E2B1BC73E6E1}"/>
              </a:ext>
            </a:extLst>
          </p:cNvPr>
          <p:cNvSpPr>
            <a:spLocks noGrp="1" noRot="1" noChangeAspect="1" noTextEdit="1"/>
          </p:cNvSpPr>
          <p:nvPr>
            <p:ph type="sldImg"/>
          </p:nvPr>
        </p:nvSpPr>
        <p:spPr>
          <a:xfrm>
            <a:off x="139700" y="768350"/>
            <a:ext cx="6819900" cy="3836988"/>
          </a:xfrm>
          <a:ln/>
        </p:spPr>
      </p:sp>
      <p:sp>
        <p:nvSpPr>
          <p:cNvPr id="49155" name="Notes Placeholder 2">
            <a:extLst>
              <a:ext uri="{FF2B5EF4-FFF2-40B4-BE49-F238E27FC236}">
                <a16:creationId xmlns:a16="http://schemas.microsoft.com/office/drawing/2014/main" id="{1C4AE87F-6791-C2B6-A7EB-30EA97BF23D5}"/>
              </a:ext>
            </a:extLst>
          </p:cNvPr>
          <p:cNvSpPr>
            <a:spLocks noGrp="1"/>
          </p:cNvSpPr>
          <p:nvPr>
            <p:ph type="body" idx="1"/>
          </p:nvPr>
        </p:nvSpPr>
        <p:spPr>
          <a:noFill/>
        </p:spPr>
        <p:txBody>
          <a:bodyPr/>
          <a:lstStyle/>
          <a:p>
            <a:endParaRPr lang="nb-NO"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BC10178C-C1B0-896F-FEF0-6DAC3DC89624}"/>
              </a:ext>
            </a:extLst>
          </p:cNvPr>
          <p:cNvSpPr>
            <a:spLocks noGrp="1"/>
          </p:cNvSpPr>
          <p:nvPr>
            <p:ph type="sldNum" sz="quarter" idx="5"/>
          </p:nvPr>
        </p:nvSpPr>
        <p:spPr>
          <a:noFill/>
        </p:spPr>
        <p:txBody>
          <a:bodyPr/>
          <a:lstStyle>
            <a:lvl1pPr defTabSz="990600">
              <a:defRPr sz="3600">
                <a:solidFill>
                  <a:schemeClr val="tx1"/>
                </a:solidFill>
                <a:latin typeface="Arial" panose="020B0604020202020204" pitchFamily="34" charset="0"/>
              </a:defRPr>
            </a:lvl1pPr>
            <a:lvl2pPr marL="742950" indent="-285750" defTabSz="990600">
              <a:defRPr sz="3600">
                <a:solidFill>
                  <a:schemeClr val="tx1"/>
                </a:solidFill>
                <a:latin typeface="Arial" panose="020B0604020202020204" pitchFamily="34" charset="0"/>
              </a:defRPr>
            </a:lvl2pPr>
            <a:lvl3pPr marL="1143000" indent="-228600" defTabSz="990600">
              <a:defRPr sz="3600">
                <a:solidFill>
                  <a:schemeClr val="tx1"/>
                </a:solidFill>
                <a:latin typeface="Arial" panose="020B0604020202020204" pitchFamily="34" charset="0"/>
              </a:defRPr>
            </a:lvl3pPr>
            <a:lvl4pPr marL="1600200" indent="-228600" defTabSz="990600">
              <a:defRPr sz="3600">
                <a:solidFill>
                  <a:schemeClr val="tx1"/>
                </a:solidFill>
                <a:latin typeface="Arial" panose="020B0604020202020204" pitchFamily="34" charset="0"/>
              </a:defRPr>
            </a:lvl4pPr>
            <a:lvl5pPr marL="2057400" indent="-228600" defTabSz="990600">
              <a:defRPr sz="36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600">
                <a:solidFill>
                  <a:schemeClr val="tx1"/>
                </a:solidFill>
                <a:latin typeface="Arial" panose="020B0604020202020204" pitchFamily="34" charset="0"/>
              </a:defRPr>
            </a:lvl9pPr>
          </a:lstStyle>
          <a:p>
            <a:fld id="{7051B002-2557-4124-A8C7-417028B842D1}" type="slidenum">
              <a:rPr lang="nn-NO" altLang="en-US" sz="1300"/>
              <a:pPr/>
              <a:t>9</a:t>
            </a:fld>
            <a:endParaRPr lang="nn-NO"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Rectangle 107">
            <a:extLst>
              <a:ext uri="{FF2B5EF4-FFF2-40B4-BE49-F238E27FC236}">
                <a16:creationId xmlns:a16="http://schemas.microsoft.com/office/drawing/2014/main" id="{668E1DCA-D888-A07D-9B5E-45C6AFBC75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8">
            <a:extLst>
              <a:ext uri="{FF2B5EF4-FFF2-40B4-BE49-F238E27FC236}">
                <a16:creationId xmlns:a16="http://schemas.microsoft.com/office/drawing/2014/main" id="{E03E6CB4-03E6-8C3F-2C3B-A79BEA6E088D}"/>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32067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7">
            <a:extLst>
              <a:ext uri="{FF2B5EF4-FFF2-40B4-BE49-F238E27FC236}">
                <a16:creationId xmlns:a16="http://schemas.microsoft.com/office/drawing/2014/main" id="{EDB205AB-6EA3-EEC1-1EB6-6290D7B857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8">
            <a:extLst>
              <a:ext uri="{FF2B5EF4-FFF2-40B4-BE49-F238E27FC236}">
                <a16:creationId xmlns:a16="http://schemas.microsoft.com/office/drawing/2014/main" id="{27B032C8-747C-1A19-1045-CDFE56676596}"/>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290637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8418" y="333376"/>
            <a:ext cx="2592916" cy="507047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719667" y="333376"/>
            <a:ext cx="7575551" cy="5070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7">
            <a:extLst>
              <a:ext uri="{FF2B5EF4-FFF2-40B4-BE49-F238E27FC236}">
                <a16:creationId xmlns:a16="http://schemas.microsoft.com/office/drawing/2014/main" id="{BDDC52A3-1A17-6D8C-2180-1AD63DABFE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8">
            <a:extLst>
              <a:ext uri="{FF2B5EF4-FFF2-40B4-BE49-F238E27FC236}">
                <a16:creationId xmlns:a16="http://schemas.microsoft.com/office/drawing/2014/main" id="{4B279858-6970-CC3E-FC43-CBBE88802141}"/>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32631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7">
            <a:extLst>
              <a:ext uri="{FF2B5EF4-FFF2-40B4-BE49-F238E27FC236}">
                <a16:creationId xmlns:a16="http://schemas.microsoft.com/office/drawing/2014/main" id="{FA870A41-F59C-D849-7881-73A2008F01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8">
            <a:extLst>
              <a:ext uri="{FF2B5EF4-FFF2-40B4-BE49-F238E27FC236}">
                <a16:creationId xmlns:a16="http://schemas.microsoft.com/office/drawing/2014/main" id="{AD28D48E-FC60-14A9-ECAC-B672465C2BDF}"/>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383959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7">
            <a:extLst>
              <a:ext uri="{FF2B5EF4-FFF2-40B4-BE49-F238E27FC236}">
                <a16:creationId xmlns:a16="http://schemas.microsoft.com/office/drawing/2014/main" id="{F0C2DBB7-95E4-39C5-2579-F409C326B6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8">
            <a:extLst>
              <a:ext uri="{FF2B5EF4-FFF2-40B4-BE49-F238E27FC236}">
                <a16:creationId xmlns:a16="http://schemas.microsoft.com/office/drawing/2014/main" id="{1965B7C7-D6FB-B28A-4F05-18F1723E2C3E}"/>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96657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728133" y="1971676"/>
            <a:ext cx="508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011333" y="1971676"/>
            <a:ext cx="508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7">
            <a:extLst>
              <a:ext uri="{FF2B5EF4-FFF2-40B4-BE49-F238E27FC236}">
                <a16:creationId xmlns:a16="http://schemas.microsoft.com/office/drawing/2014/main" id="{0361F47D-50F3-29E5-8FE7-74C97C0F8E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8">
            <a:extLst>
              <a:ext uri="{FF2B5EF4-FFF2-40B4-BE49-F238E27FC236}">
                <a16:creationId xmlns:a16="http://schemas.microsoft.com/office/drawing/2014/main" id="{EBDB634E-10B7-7BCF-2E7D-00679ECE18CC}"/>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415453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7">
            <a:extLst>
              <a:ext uri="{FF2B5EF4-FFF2-40B4-BE49-F238E27FC236}">
                <a16:creationId xmlns:a16="http://schemas.microsoft.com/office/drawing/2014/main" id="{6E7EA446-0A94-B459-9E85-A06F582387F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8">
            <a:extLst>
              <a:ext uri="{FF2B5EF4-FFF2-40B4-BE49-F238E27FC236}">
                <a16:creationId xmlns:a16="http://schemas.microsoft.com/office/drawing/2014/main" id="{18D15A0A-9D3F-740B-46F9-3F115BB12AE5}"/>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103984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7">
            <a:extLst>
              <a:ext uri="{FF2B5EF4-FFF2-40B4-BE49-F238E27FC236}">
                <a16:creationId xmlns:a16="http://schemas.microsoft.com/office/drawing/2014/main" id="{3B6769A5-9822-0315-9658-7B3D5E3D92C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8">
            <a:extLst>
              <a:ext uri="{FF2B5EF4-FFF2-40B4-BE49-F238E27FC236}">
                <a16:creationId xmlns:a16="http://schemas.microsoft.com/office/drawing/2014/main" id="{4DEEBE70-8F41-3281-9F69-31B0627D1DAC}"/>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148028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7">
            <a:extLst>
              <a:ext uri="{FF2B5EF4-FFF2-40B4-BE49-F238E27FC236}">
                <a16:creationId xmlns:a16="http://schemas.microsoft.com/office/drawing/2014/main" id="{10BD87BB-3F95-3F9C-CFA0-508CA91477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8">
            <a:extLst>
              <a:ext uri="{FF2B5EF4-FFF2-40B4-BE49-F238E27FC236}">
                <a16:creationId xmlns:a16="http://schemas.microsoft.com/office/drawing/2014/main" id="{556A97D4-8FE4-13B7-B38D-2404B4A66921}"/>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4141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7">
            <a:extLst>
              <a:ext uri="{FF2B5EF4-FFF2-40B4-BE49-F238E27FC236}">
                <a16:creationId xmlns:a16="http://schemas.microsoft.com/office/drawing/2014/main" id="{E83F4977-4B25-9070-5BDE-3541B316F3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8">
            <a:extLst>
              <a:ext uri="{FF2B5EF4-FFF2-40B4-BE49-F238E27FC236}">
                <a16:creationId xmlns:a16="http://schemas.microsoft.com/office/drawing/2014/main" id="{044A9449-8442-55A1-3083-423117D41129}"/>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1966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7">
            <a:extLst>
              <a:ext uri="{FF2B5EF4-FFF2-40B4-BE49-F238E27FC236}">
                <a16:creationId xmlns:a16="http://schemas.microsoft.com/office/drawing/2014/main" id="{06B4C7A0-EE8F-1487-21ED-107F816EE7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8">
            <a:extLst>
              <a:ext uri="{FF2B5EF4-FFF2-40B4-BE49-F238E27FC236}">
                <a16:creationId xmlns:a16="http://schemas.microsoft.com/office/drawing/2014/main" id="{10B981FA-E4D4-2548-7981-A842D6B02DA5}"/>
              </a:ext>
            </a:extLst>
          </p:cNvPr>
          <p:cNvSpPr>
            <a:spLocks noGrp="1" noChangeArrowheads="1"/>
          </p:cNvSpPr>
          <p:nvPr>
            <p:ph type="ftr" sz="quarter" idx="11"/>
          </p:nvPr>
        </p:nvSpPr>
        <p:spPr>
          <a:ln/>
        </p:spPr>
        <p:txBody>
          <a:bodyPr/>
          <a:lstStyle>
            <a:lvl1pPr>
              <a:defRPr/>
            </a:lvl1pPr>
          </a:lstStyle>
          <a:p>
            <a:pPr>
              <a:defRPr/>
            </a:pPr>
            <a:r>
              <a:rPr lang="en-US"/>
              <a:t>EFCE Working Party on Fluid Separations, Bergen, 23-24 May 2012</a:t>
            </a:r>
          </a:p>
        </p:txBody>
      </p:sp>
    </p:spTree>
    <p:extLst>
      <p:ext uri="{BB962C8B-B14F-4D97-AF65-F5344CB8AC3E}">
        <p14:creationId xmlns:p14="http://schemas.microsoft.com/office/powerpoint/2010/main" val="250067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3">
            <a:extLst>
              <a:ext uri="{FF2B5EF4-FFF2-40B4-BE49-F238E27FC236}">
                <a16:creationId xmlns:a16="http://schemas.microsoft.com/office/drawing/2014/main" id="{38197E9D-E1BF-22E5-2FB1-E167EF2A4AD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5">
            <a:extLst>
              <a:ext uri="{FF2B5EF4-FFF2-40B4-BE49-F238E27FC236}">
                <a16:creationId xmlns:a16="http://schemas.microsoft.com/office/drawing/2014/main" id="{D6FE04C0-0E26-B475-D26A-E36398026F7D}"/>
              </a:ext>
            </a:extLst>
          </p:cNvPr>
          <p:cNvSpPr>
            <a:spLocks noGrp="1" noChangeArrowheads="1"/>
          </p:cNvSpPr>
          <p:nvPr>
            <p:ph type="title"/>
          </p:nvPr>
        </p:nvSpPr>
        <p:spPr bwMode="auto">
          <a:xfrm>
            <a:off x="719667" y="333375"/>
            <a:ext cx="10363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n-NO" altLang="en-US"/>
              <a:t>Click to edit Master title style</a:t>
            </a:r>
          </a:p>
        </p:txBody>
      </p:sp>
      <p:sp>
        <p:nvSpPr>
          <p:cNvPr id="1028" name="Rectangle 106">
            <a:extLst>
              <a:ext uri="{FF2B5EF4-FFF2-40B4-BE49-F238E27FC236}">
                <a16:creationId xmlns:a16="http://schemas.microsoft.com/office/drawing/2014/main" id="{21A7FCFA-C596-646F-B465-69659818E277}"/>
              </a:ext>
            </a:extLst>
          </p:cNvPr>
          <p:cNvSpPr>
            <a:spLocks noGrp="1" noChangeArrowheads="1"/>
          </p:cNvSpPr>
          <p:nvPr>
            <p:ph type="body" idx="1"/>
          </p:nvPr>
        </p:nvSpPr>
        <p:spPr bwMode="auto">
          <a:xfrm>
            <a:off x="728133" y="1971676"/>
            <a:ext cx="103632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n-NO" altLang="en-US"/>
              <a:t>Click to edit Master text styles</a:t>
            </a:r>
          </a:p>
          <a:p>
            <a:pPr lvl="1"/>
            <a:r>
              <a:rPr lang="nn-NO" altLang="en-US"/>
              <a:t>Second level</a:t>
            </a:r>
          </a:p>
          <a:p>
            <a:pPr lvl="2"/>
            <a:r>
              <a:rPr lang="nn-NO" altLang="en-US"/>
              <a:t>Third level</a:t>
            </a:r>
          </a:p>
          <a:p>
            <a:pPr lvl="3"/>
            <a:r>
              <a:rPr lang="nn-NO" altLang="en-US"/>
              <a:t>Fourth level</a:t>
            </a:r>
          </a:p>
          <a:p>
            <a:pPr lvl="4"/>
            <a:r>
              <a:rPr lang="nn-NO" altLang="en-US"/>
              <a:t>Fifth level</a:t>
            </a:r>
          </a:p>
        </p:txBody>
      </p:sp>
      <p:sp>
        <p:nvSpPr>
          <p:cNvPr id="1131" name="Rectangle 107">
            <a:extLst>
              <a:ext uri="{FF2B5EF4-FFF2-40B4-BE49-F238E27FC236}">
                <a16:creationId xmlns:a16="http://schemas.microsoft.com/office/drawing/2014/main" id="{2BE50748-D584-27EE-CE69-871F42F5BF71}"/>
              </a:ext>
            </a:extLst>
          </p:cNvPr>
          <p:cNvSpPr>
            <a:spLocks noGrp="1" noChangeArrowheads="1"/>
          </p:cNvSpPr>
          <p:nvPr>
            <p:ph type="dt" sz="half" idx="2"/>
          </p:nvPr>
        </p:nvSpPr>
        <p:spPr bwMode="auto">
          <a:xfrm>
            <a:off x="9808633" y="6524625"/>
            <a:ext cx="233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Arial" charset="0"/>
              </a:defRPr>
            </a:lvl1pPr>
          </a:lstStyle>
          <a:p>
            <a:pPr>
              <a:defRPr/>
            </a:pPr>
            <a:endParaRPr lang="en-US"/>
          </a:p>
        </p:txBody>
      </p:sp>
      <p:sp>
        <p:nvSpPr>
          <p:cNvPr id="1132" name="Rectangle 108">
            <a:extLst>
              <a:ext uri="{FF2B5EF4-FFF2-40B4-BE49-F238E27FC236}">
                <a16:creationId xmlns:a16="http://schemas.microsoft.com/office/drawing/2014/main" id="{B02A6CB9-8C9E-620C-787F-BD932B86CA4D}"/>
              </a:ext>
            </a:extLst>
          </p:cNvPr>
          <p:cNvSpPr>
            <a:spLocks noGrp="1" noChangeArrowheads="1"/>
          </p:cNvSpPr>
          <p:nvPr>
            <p:ph type="ftr" sz="quarter" idx="3"/>
          </p:nvPr>
        </p:nvSpPr>
        <p:spPr bwMode="auto">
          <a:xfrm>
            <a:off x="2351618" y="6524626"/>
            <a:ext cx="7296149"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Arial" charset="0"/>
              </a:defRPr>
            </a:lvl1pPr>
          </a:lstStyle>
          <a:p>
            <a:pPr>
              <a:defRPr/>
            </a:pPr>
            <a:r>
              <a:rPr lang="en-US"/>
              <a:t>EFCE Working Party on Fluid Separations, Bergen, 23-24 May 2012</a:t>
            </a:r>
          </a:p>
        </p:txBody>
      </p:sp>
      <p:sp>
        <p:nvSpPr>
          <p:cNvPr id="1031" name="Rectangle 109">
            <a:extLst>
              <a:ext uri="{FF2B5EF4-FFF2-40B4-BE49-F238E27FC236}">
                <a16:creationId xmlns:a16="http://schemas.microsoft.com/office/drawing/2014/main" id="{005C9E0B-7A0D-F5A7-E8F1-EC1D7361721A}"/>
              </a:ext>
            </a:extLst>
          </p:cNvPr>
          <p:cNvSpPr>
            <a:spLocks noChangeArrowheads="1"/>
          </p:cNvSpPr>
          <p:nvPr userDrawn="1"/>
        </p:nvSpPr>
        <p:spPr bwMode="auto">
          <a:xfrm>
            <a:off x="11377085" y="115888"/>
            <a:ext cx="560916"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fld id="{58E8B1E0-4E12-4963-9DB9-752E4C81EA6C}" type="slidenum">
              <a:rPr lang="nn-NO" altLang="en-US" sz="1400" b="1">
                <a:solidFill>
                  <a:srgbClr val="BFD9E6"/>
                </a:solidFill>
              </a:rPr>
              <a:pPr algn="ctr"/>
              <a:t>‹#›</a:t>
            </a:fld>
            <a:endParaRPr lang="nn-NO" altLang="en-US" sz="1400">
              <a:solidFill>
                <a:srgbClr val="BFD9E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sz="1600" b="1">
          <a:solidFill>
            <a:schemeClr val="tx1"/>
          </a:solidFill>
          <a:latin typeface="+mn-lt"/>
        </a:defRPr>
      </a:lvl3pPr>
      <a:lvl4pPr marL="1562100" indent="-228600" algn="l" rtl="0" eaLnBrk="0" fontAlgn="base" hangingPunct="0">
        <a:spcBef>
          <a:spcPct val="20000"/>
        </a:spcBef>
        <a:spcAft>
          <a:spcPct val="0"/>
        </a:spcAft>
        <a:buChar char="–"/>
        <a:defRPr sz="1600" b="1">
          <a:solidFill>
            <a:schemeClr val="tx1"/>
          </a:solidFill>
          <a:latin typeface="+mn-lt"/>
        </a:defRPr>
      </a:lvl4pPr>
      <a:lvl5pPr marL="1981200" indent="-228600" algn="l" rtl="0" eaLnBrk="0" fontAlgn="base" hangingPunct="0">
        <a:spcBef>
          <a:spcPct val="20000"/>
        </a:spcBef>
        <a:spcAft>
          <a:spcPct val="0"/>
        </a:spcAft>
        <a:buChar char="•"/>
        <a:defRPr sz="1600" b="1">
          <a:solidFill>
            <a:schemeClr val="tx1"/>
          </a:solidFill>
          <a:latin typeface="+mn-lt"/>
        </a:defRPr>
      </a:lvl5pPr>
      <a:lvl6pPr marL="2438400" indent="-228600" algn="l" rtl="0" eaLnBrk="0" fontAlgn="base" hangingPunct="0">
        <a:spcBef>
          <a:spcPct val="20000"/>
        </a:spcBef>
        <a:spcAft>
          <a:spcPct val="0"/>
        </a:spcAft>
        <a:buChar char="•"/>
        <a:defRPr sz="1600" b="1">
          <a:solidFill>
            <a:schemeClr val="tx1"/>
          </a:solidFill>
          <a:latin typeface="+mn-lt"/>
        </a:defRPr>
      </a:lvl6pPr>
      <a:lvl7pPr marL="2895600" indent="-228600" algn="l" rtl="0" eaLnBrk="0" fontAlgn="base" hangingPunct="0">
        <a:spcBef>
          <a:spcPct val="20000"/>
        </a:spcBef>
        <a:spcAft>
          <a:spcPct val="0"/>
        </a:spcAft>
        <a:buChar char="•"/>
        <a:defRPr sz="1600" b="1">
          <a:solidFill>
            <a:schemeClr val="tx1"/>
          </a:solidFill>
          <a:latin typeface="+mn-lt"/>
        </a:defRPr>
      </a:lvl7pPr>
      <a:lvl8pPr marL="3352800" indent="-228600" algn="l" rtl="0" eaLnBrk="0" fontAlgn="base" hangingPunct="0">
        <a:spcBef>
          <a:spcPct val="20000"/>
        </a:spcBef>
        <a:spcAft>
          <a:spcPct val="0"/>
        </a:spcAft>
        <a:buChar char="•"/>
        <a:defRPr sz="1600" b="1">
          <a:solidFill>
            <a:schemeClr val="tx1"/>
          </a:solidFill>
          <a:latin typeface="+mn-lt"/>
        </a:defRPr>
      </a:lvl8pPr>
      <a:lvl9pPr marL="3810000" indent="-228600" algn="l" rtl="0" eaLnBrk="0" fontAlgn="base" hangingPunct="0">
        <a:spcBef>
          <a:spcPct val="20000"/>
        </a:spcBef>
        <a:spcAft>
          <a:spcPct val="0"/>
        </a:spcAft>
        <a:buChar char="•"/>
        <a:defRPr sz="1600" b="1">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Footer Placeholder 2">
            <a:extLst>
              <a:ext uri="{FF2B5EF4-FFF2-40B4-BE49-F238E27FC236}">
                <a16:creationId xmlns:a16="http://schemas.microsoft.com/office/drawing/2014/main" id="{CC025CE6-84FA-57DA-8CFF-EC1AFA9FBD6A}"/>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2051" name="Rectangle 26">
            <a:extLst>
              <a:ext uri="{FF2B5EF4-FFF2-40B4-BE49-F238E27FC236}">
                <a16:creationId xmlns:a16="http://schemas.microsoft.com/office/drawing/2014/main" id="{0FC3A422-6CA1-EB12-38FC-19356D44A04A}"/>
              </a:ext>
            </a:extLst>
          </p:cNvPr>
          <p:cNvSpPr>
            <a:spLocks noChangeArrowheads="1"/>
          </p:cNvSpPr>
          <p:nvPr/>
        </p:nvSpPr>
        <p:spPr bwMode="auto">
          <a:xfrm>
            <a:off x="2063751" y="836614"/>
            <a:ext cx="928883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4000" b="1" dirty="0">
                <a:solidFill>
                  <a:schemeClr val="tx2"/>
                </a:solidFill>
              </a:rPr>
              <a:t>New results for divided-wall columns</a:t>
            </a:r>
          </a:p>
        </p:txBody>
      </p:sp>
      <p:sp>
        <p:nvSpPr>
          <p:cNvPr id="2052" name="Rectangle 27">
            <a:extLst>
              <a:ext uri="{FF2B5EF4-FFF2-40B4-BE49-F238E27FC236}">
                <a16:creationId xmlns:a16="http://schemas.microsoft.com/office/drawing/2014/main" id="{F7FE51A3-A2B9-8C54-A677-D5A4B47349EA}"/>
              </a:ext>
            </a:extLst>
          </p:cNvPr>
          <p:cNvSpPr>
            <a:spLocks noChangeArrowheads="1"/>
          </p:cNvSpPr>
          <p:nvPr/>
        </p:nvSpPr>
        <p:spPr bwMode="auto">
          <a:xfrm>
            <a:off x="2135189" y="2997200"/>
            <a:ext cx="8497887"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57513" indent="-2957513">
              <a:tabLst>
                <a:tab pos="1436688" algn="l"/>
              </a:tabLst>
              <a:defRPr sz="3600">
                <a:solidFill>
                  <a:schemeClr val="tx1"/>
                </a:solidFill>
                <a:latin typeface="Arial" panose="020B0604020202020204" pitchFamily="34" charset="0"/>
              </a:defRPr>
            </a:lvl1pPr>
            <a:lvl2pPr marL="742950" indent="-285750">
              <a:tabLst>
                <a:tab pos="1436688" algn="l"/>
              </a:tabLst>
              <a:defRPr sz="3600">
                <a:solidFill>
                  <a:schemeClr val="tx1"/>
                </a:solidFill>
                <a:latin typeface="Arial" panose="020B0604020202020204" pitchFamily="34" charset="0"/>
              </a:defRPr>
            </a:lvl2pPr>
            <a:lvl3pPr marL="1143000" indent="-228600">
              <a:tabLst>
                <a:tab pos="1436688" algn="l"/>
              </a:tabLst>
              <a:defRPr sz="3600">
                <a:solidFill>
                  <a:schemeClr val="tx1"/>
                </a:solidFill>
                <a:latin typeface="Arial" panose="020B0604020202020204" pitchFamily="34" charset="0"/>
              </a:defRPr>
            </a:lvl3pPr>
            <a:lvl4pPr marL="1600200" indent="-228600">
              <a:tabLst>
                <a:tab pos="1436688" algn="l"/>
              </a:tabLst>
              <a:defRPr sz="3600">
                <a:solidFill>
                  <a:schemeClr val="tx1"/>
                </a:solidFill>
                <a:latin typeface="Arial" panose="020B0604020202020204" pitchFamily="34" charset="0"/>
              </a:defRPr>
            </a:lvl4pPr>
            <a:lvl5pPr marL="2057400" indent="-228600">
              <a:tabLst>
                <a:tab pos="1436688" algn="l"/>
              </a:tabLst>
              <a:defRPr sz="3600">
                <a:solidFill>
                  <a:schemeClr val="tx1"/>
                </a:solidFill>
                <a:latin typeface="Arial" panose="020B0604020202020204" pitchFamily="34" charset="0"/>
              </a:defRPr>
            </a:lvl5pPr>
            <a:lvl6pPr marL="2514600" indent="-228600" eaLnBrk="0" fontAlgn="base" hangingPunct="0">
              <a:spcBef>
                <a:spcPct val="0"/>
              </a:spcBef>
              <a:spcAft>
                <a:spcPct val="0"/>
              </a:spcAft>
              <a:tabLst>
                <a:tab pos="1436688" algn="l"/>
              </a:tabLst>
              <a:defRPr sz="3600">
                <a:solidFill>
                  <a:schemeClr val="tx1"/>
                </a:solidFill>
                <a:latin typeface="Arial" panose="020B0604020202020204" pitchFamily="34" charset="0"/>
              </a:defRPr>
            </a:lvl6pPr>
            <a:lvl7pPr marL="2971800" indent="-228600" eaLnBrk="0" fontAlgn="base" hangingPunct="0">
              <a:spcBef>
                <a:spcPct val="0"/>
              </a:spcBef>
              <a:spcAft>
                <a:spcPct val="0"/>
              </a:spcAft>
              <a:tabLst>
                <a:tab pos="1436688" algn="l"/>
              </a:tabLst>
              <a:defRPr sz="3600">
                <a:solidFill>
                  <a:schemeClr val="tx1"/>
                </a:solidFill>
                <a:latin typeface="Arial" panose="020B0604020202020204" pitchFamily="34" charset="0"/>
              </a:defRPr>
            </a:lvl7pPr>
            <a:lvl8pPr marL="3429000" indent="-228600" eaLnBrk="0" fontAlgn="base" hangingPunct="0">
              <a:spcBef>
                <a:spcPct val="0"/>
              </a:spcBef>
              <a:spcAft>
                <a:spcPct val="0"/>
              </a:spcAft>
              <a:tabLst>
                <a:tab pos="1436688" algn="l"/>
              </a:tabLst>
              <a:defRPr sz="3600">
                <a:solidFill>
                  <a:schemeClr val="tx1"/>
                </a:solidFill>
                <a:latin typeface="Arial" panose="020B0604020202020204" pitchFamily="34" charset="0"/>
              </a:defRPr>
            </a:lvl8pPr>
            <a:lvl9pPr marL="3886200" indent="-228600" eaLnBrk="0" fontAlgn="base" hangingPunct="0">
              <a:spcBef>
                <a:spcPct val="0"/>
              </a:spcBef>
              <a:spcAft>
                <a:spcPct val="0"/>
              </a:spcAft>
              <a:tabLst>
                <a:tab pos="1436688" algn="l"/>
              </a:tabLst>
              <a:defRPr sz="3600">
                <a:solidFill>
                  <a:schemeClr val="tx1"/>
                </a:solidFill>
                <a:latin typeface="Arial" panose="020B0604020202020204" pitchFamily="34" charset="0"/>
              </a:defRPr>
            </a:lvl9pPr>
          </a:lstStyle>
          <a:p>
            <a:pPr>
              <a:lnSpc>
                <a:spcPct val="90000"/>
              </a:lnSpc>
              <a:spcBef>
                <a:spcPct val="20000"/>
              </a:spcBef>
            </a:pPr>
            <a:r>
              <a:rPr lang="en-US" altLang="en-US" sz="2400" dirty="0"/>
              <a:t>Deeptanshu Dwivedi (PhD Candidate, NTNU)</a:t>
            </a:r>
          </a:p>
          <a:p>
            <a:pPr>
              <a:lnSpc>
                <a:spcPct val="90000"/>
              </a:lnSpc>
              <a:spcBef>
                <a:spcPct val="20000"/>
              </a:spcBef>
            </a:pPr>
            <a:r>
              <a:rPr lang="en-US" altLang="en-US" sz="2400" dirty="0"/>
              <a:t>Ivar Halvorsen (Senior Scientist, SINTEF)</a:t>
            </a:r>
          </a:p>
          <a:p>
            <a:pPr>
              <a:lnSpc>
                <a:spcPct val="90000"/>
              </a:lnSpc>
              <a:spcBef>
                <a:spcPct val="20000"/>
              </a:spcBef>
            </a:pPr>
            <a:r>
              <a:rPr lang="en-US" altLang="en-US" sz="2400" b="1" dirty="0"/>
              <a:t>Sigurd Skogestad * (Professor, Department of Chemical Engineering, NTNU, Trondheim)</a:t>
            </a:r>
          </a:p>
          <a:p>
            <a:pPr>
              <a:lnSpc>
                <a:spcPct val="90000"/>
              </a:lnSpc>
              <a:spcBef>
                <a:spcPct val="20000"/>
              </a:spcBef>
            </a:pPr>
            <a:endParaRPr lang="en-US" altLang="en-US" sz="2400" b="1" dirty="0"/>
          </a:p>
          <a:p>
            <a:pPr algn="ctr">
              <a:lnSpc>
                <a:spcPct val="90000"/>
              </a:lnSpc>
              <a:spcBef>
                <a:spcPct val="20000"/>
              </a:spcBef>
            </a:pPr>
            <a:endParaRPr lang="en-US" altLang="en-US" sz="2400" b="1" dirty="0"/>
          </a:p>
          <a:p>
            <a:pPr algn="ctr">
              <a:lnSpc>
                <a:spcPct val="90000"/>
              </a:lnSpc>
              <a:spcBef>
                <a:spcPct val="20000"/>
              </a:spcBef>
            </a:pPr>
            <a:r>
              <a:rPr lang="en-US" altLang="en-US" sz="2400" b="1" dirty="0"/>
              <a:t>EFCE Working Party on Distillation+ Annual </a:t>
            </a:r>
            <a:r>
              <a:rPr lang="en-US" altLang="en-US" sz="2400" b="1"/>
              <a:t>Meeting,</a:t>
            </a:r>
          </a:p>
          <a:p>
            <a:pPr algn="ctr">
              <a:lnSpc>
                <a:spcPct val="90000"/>
              </a:lnSpc>
              <a:spcBef>
                <a:spcPct val="20000"/>
              </a:spcBef>
            </a:pPr>
            <a:r>
              <a:rPr lang="en-US" altLang="en-US" sz="2400" b="1"/>
              <a:t>Bergen</a:t>
            </a:r>
            <a:r>
              <a:rPr lang="en-US" altLang="en-US" sz="2400" b="1" dirty="0"/>
              <a:t>, Norway </a:t>
            </a:r>
          </a:p>
          <a:p>
            <a:pPr algn="ctr">
              <a:lnSpc>
                <a:spcPct val="90000"/>
              </a:lnSpc>
              <a:spcBef>
                <a:spcPct val="20000"/>
              </a:spcBef>
            </a:pPr>
            <a:r>
              <a:rPr lang="en-US" altLang="en-US" sz="2400" b="1" dirty="0"/>
              <a:t>May 2012</a:t>
            </a:r>
          </a:p>
        </p:txBody>
      </p:sp>
      <p:sp>
        <p:nvSpPr>
          <p:cNvPr id="2053" name="Rectangle 28">
            <a:extLst>
              <a:ext uri="{FF2B5EF4-FFF2-40B4-BE49-F238E27FC236}">
                <a16:creationId xmlns:a16="http://schemas.microsoft.com/office/drawing/2014/main" id="{9FDD43D6-F69B-5F81-FA21-7EAE61F031B6}"/>
              </a:ext>
            </a:extLst>
          </p:cNvPr>
          <p:cNvSpPr>
            <a:spLocks noChangeArrowheads="1"/>
          </p:cNvSpPr>
          <p:nvPr/>
        </p:nvSpPr>
        <p:spPr bwMode="auto">
          <a:xfrm>
            <a:off x="1992314" y="2276476"/>
            <a:ext cx="81502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en-US" altLang="en-US" sz="2800" b="1">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25589F42-2E65-B040-E4CD-4E89A0003E7A}"/>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13315" name="Rectangle 2">
            <a:extLst>
              <a:ext uri="{FF2B5EF4-FFF2-40B4-BE49-F238E27FC236}">
                <a16:creationId xmlns:a16="http://schemas.microsoft.com/office/drawing/2014/main" id="{070D333C-47AA-2A54-BD58-9AD9906287A5}"/>
              </a:ext>
            </a:extLst>
          </p:cNvPr>
          <p:cNvSpPr>
            <a:spLocks noGrp="1" noChangeArrowheads="1"/>
          </p:cNvSpPr>
          <p:nvPr>
            <p:ph type="title"/>
          </p:nvPr>
        </p:nvSpPr>
        <p:spPr/>
        <p:txBody>
          <a:bodyPr/>
          <a:lstStyle/>
          <a:p>
            <a:r>
              <a:rPr lang="en-US" altLang="en-US"/>
              <a:t>Experimental Set up</a:t>
            </a:r>
          </a:p>
        </p:txBody>
      </p:sp>
      <p:sp>
        <p:nvSpPr>
          <p:cNvPr id="13316" name="Rectangle 3">
            <a:extLst>
              <a:ext uri="{FF2B5EF4-FFF2-40B4-BE49-F238E27FC236}">
                <a16:creationId xmlns:a16="http://schemas.microsoft.com/office/drawing/2014/main" id="{21EBD7C0-4466-8776-2B25-8A099CEAF70B}"/>
              </a:ext>
            </a:extLst>
          </p:cNvPr>
          <p:cNvSpPr>
            <a:spLocks noGrp="1" noChangeArrowheads="1"/>
          </p:cNvSpPr>
          <p:nvPr>
            <p:ph type="body" idx="1"/>
          </p:nvPr>
        </p:nvSpPr>
        <p:spPr>
          <a:xfrm>
            <a:off x="2070101" y="981076"/>
            <a:ext cx="4386263" cy="5256213"/>
          </a:xfrm>
        </p:spPr>
        <p:txBody>
          <a:bodyPr/>
          <a:lstStyle/>
          <a:p>
            <a:pPr>
              <a:lnSpc>
                <a:spcPct val="90000"/>
              </a:lnSpc>
            </a:pPr>
            <a:r>
              <a:rPr lang="en-GB" altLang="en-US" b="0" dirty="0"/>
              <a:t>4 products</a:t>
            </a:r>
          </a:p>
          <a:p>
            <a:pPr>
              <a:lnSpc>
                <a:spcPct val="90000"/>
              </a:lnSpc>
            </a:pPr>
            <a:r>
              <a:rPr lang="en-GB" altLang="en-US" b="0" dirty="0"/>
              <a:t>Packed Column </a:t>
            </a:r>
          </a:p>
          <a:p>
            <a:pPr>
              <a:lnSpc>
                <a:spcPct val="90000"/>
              </a:lnSpc>
            </a:pPr>
            <a:r>
              <a:rPr lang="en-GB" altLang="en-US" b="0" dirty="0"/>
              <a:t>Magnetic funnel-liquid split &amp; Product valves</a:t>
            </a:r>
          </a:p>
          <a:p>
            <a:pPr>
              <a:lnSpc>
                <a:spcPct val="90000"/>
              </a:lnSpc>
            </a:pPr>
            <a:r>
              <a:rPr lang="en-GB" altLang="en-US" b="0" dirty="0"/>
              <a:t>Number of theoretical stages (experimentally determined): </a:t>
            </a:r>
          </a:p>
          <a:p>
            <a:pPr lvl="1">
              <a:lnSpc>
                <a:spcPct val="90000"/>
              </a:lnSpc>
            </a:pPr>
            <a:r>
              <a:rPr lang="en-US" altLang="en-US" b="0" dirty="0"/>
              <a:t>Prefractionator: 13</a:t>
            </a:r>
          </a:p>
          <a:p>
            <a:pPr lvl="1">
              <a:lnSpc>
                <a:spcPct val="90000"/>
              </a:lnSpc>
            </a:pPr>
            <a:r>
              <a:rPr lang="en-US" altLang="en-US" b="0" dirty="0"/>
              <a:t>Main column    :  21</a:t>
            </a:r>
          </a:p>
          <a:p>
            <a:pPr>
              <a:lnSpc>
                <a:spcPct val="90000"/>
              </a:lnSpc>
              <a:buFontTx/>
              <a:buNone/>
            </a:pPr>
            <a:endParaRPr lang="en-US" altLang="en-US" dirty="0"/>
          </a:p>
        </p:txBody>
      </p:sp>
      <p:sp>
        <p:nvSpPr>
          <p:cNvPr id="13317" name="Text Box 4">
            <a:extLst>
              <a:ext uri="{FF2B5EF4-FFF2-40B4-BE49-F238E27FC236}">
                <a16:creationId xmlns:a16="http://schemas.microsoft.com/office/drawing/2014/main" id="{4FF176D8-1501-F0A9-6E6B-EF0BD8E3DB63}"/>
              </a:ext>
            </a:extLst>
          </p:cNvPr>
          <p:cNvSpPr txBox="1">
            <a:spLocks noChangeArrowheads="1"/>
          </p:cNvSpPr>
          <p:nvPr/>
        </p:nvSpPr>
        <p:spPr bwMode="auto">
          <a:xfrm>
            <a:off x="8040688" y="5734050"/>
            <a:ext cx="2519362"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endParaRPr lang="en-US" altLang="en-US" b="1"/>
          </a:p>
        </p:txBody>
      </p:sp>
      <p:grpSp>
        <p:nvGrpSpPr>
          <p:cNvPr id="13318" name="Group 20">
            <a:extLst>
              <a:ext uri="{FF2B5EF4-FFF2-40B4-BE49-F238E27FC236}">
                <a16:creationId xmlns:a16="http://schemas.microsoft.com/office/drawing/2014/main" id="{9026CA85-2C4B-B35A-2AD3-BDCFF9F413E1}"/>
              </a:ext>
            </a:extLst>
          </p:cNvPr>
          <p:cNvGrpSpPr>
            <a:grpSpLocks/>
          </p:cNvGrpSpPr>
          <p:nvPr/>
        </p:nvGrpSpPr>
        <p:grpSpPr bwMode="auto">
          <a:xfrm>
            <a:off x="6242051" y="908050"/>
            <a:ext cx="4462463" cy="5295900"/>
            <a:chOff x="2949" y="572"/>
            <a:chExt cx="2811" cy="3336"/>
          </a:xfrm>
        </p:grpSpPr>
        <p:grpSp>
          <p:nvGrpSpPr>
            <p:cNvPr id="13321" name="Group 19">
              <a:extLst>
                <a:ext uri="{FF2B5EF4-FFF2-40B4-BE49-F238E27FC236}">
                  <a16:creationId xmlns:a16="http://schemas.microsoft.com/office/drawing/2014/main" id="{20D0B8D0-BFE5-2B53-E67F-0EFE061BE8AE}"/>
                </a:ext>
              </a:extLst>
            </p:cNvPr>
            <p:cNvGrpSpPr>
              <a:grpSpLocks/>
            </p:cNvGrpSpPr>
            <p:nvPr/>
          </p:nvGrpSpPr>
          <p:grpSpPr bwMode="auto">
            <a:xfrm>
              <a:off x="2949" y="572"/>
              <a:ext cx="1921" cy="3276"/>
              <a:chOff x="2949" y="572"/>
              <a:chExt cx="1921" cy="3276"/>
            </a:xfrm>
          </p:grpSpPr>
          <p:pic>
            <p:nvPicPr>
              <p:cNvPr id="13326" name="Picture 7" descr="Kaibel-NTNU-chemeng">
                <a:extLst>
                  <a:ext uri="{FF2B5EF4-FFF2-40B4-BE49-F238E27FC236}">
                    <a16:creationId xmlns:a16="http://schemas.microsoft.com/office/drawing/2014/main" id="{8004B0C6-04FA-C528-4E86-FC1FF90CC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 y="572"/>
                <a:ext cx="958" cy="32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27" name="AutoShape 8">
                <a:extLst>
                  <a:ext uri="{FF2B5EF4-FFF2-40B4-BE49-F238E27FC236}">
                    <a16:creationId xmlns:a16="http://schemas.microsoft.com/office/drawing/2014/main" id="{2F0C95A4-CC1F-1404-1E9E-0077B61F19A7}"/>
                  </a:ext>
                </a:extLst>
              </p:cNvPr>
              <p:cNvSpPr>
                <a:spLocks noChangeArrowheads="1"/>
              </p:cNvSpPr>
              <p:nvPr/>
            </p:nvSpPr>
            <p:spPr bwMode="auto">
              <a:xfrm>
                <a:off x="3265" y="2224"/>
                <a:ext cx="476" cy="134"/>
              </a:xfrm>
              <a:prstGeom prst="rightArrow">
                <a:avLst>
                  <a:gd name="adj1" fmla="val 50000"/>
                  <a:gd name="adj2" fmla="val 88806"/>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3328" name="AutoShape 9">
                <a:extLst>
                  <a:ext uri="{FF2B5EF4-FFF2-40B4-BE49-F238E27FC236}">
                    <a16:creationId xmlns:a16="http://schemas.microsoft.com/office/drawing/2014/main" id="{6DC689BB-FBEC-AAAB-09CB-1F43AE3AD03C}"/>
                  </a:ext>
                </a:extLst>
              </p:cNvPr>
              <p:cNvSpPr>
                <a:spLocks noChangeArrowheads="1"/>
              </p:cNvSpPr>
              <p:nvPr/>
            </p:nvSpPr>
            <p:spPr bwMode="auto">
              <a:xfrm>
                <a:off x="4247" y="995"/>
                <a:ext cx="586" cy="134"/>
              </a:xfrm>
              <a:prstGeom prst="rightArrow">
                <a:avLst>
                  <a:gd name="adj1" fmla="val 50000"/>
                  <a:gd name="adj2" fmla="val 109328"/>
                </a:avLst>
              </a:prstGeom>
              <a:solidFill>
                <a:srgbClr val="1B03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3329" name="AutoShape 10">
                <a:extLst>
                  <a:ext uri="{FF2B5EF4-FFF2-40B4-BE49-F238E27FC236}">
                    <a16:creationId xmlns:a16="http://schemas.microsoft.com/office/drawing/2014/main" id="{7A2E285A-9E8D-FB2A-6D97-5B4417AA3A2A}"/>
                  </a:ext>
                </a:extLst>
              </p:cNvPr>
              <p:cNvSpPr>
                <a:spLocks noChangeArrowheads="1"/>
              </p:cNvSpPr>
              <p:nvPr/>
            </p:nvSpPr>
            <p:spPr bwMode="auto">
              <a:xfrm>
                <a:off x="4289" y="1926"/>
                <a:ext cx="535" cy="135"/>
              </a:xfrm>
              <a:prstGeom prst="rightArrow">
                <a:avLst>
                  <a:gd name="adj1" fmla="val 50000"/>
                  <a:gd name="adj2" fmla="val 99074"/>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3330" name="AutoShape 11">
                <a:extLst>
                  <a:ext uri="{FF2B5EF4-FFF2-40B4-BE49-F238E27FC236}">
                    <a16:creationId xmlns:a16="http://schemas.microsoft.com/office/drawing/2014/main" id="{71EC7B89-BE9F-68E3-7E17-884F8FCB8E67}"/>
                  </a:ext>
                </a:extLst>
              </p:cNvPr>
              <p:cNvSpPr>
                <a:spLocks noChangeArrowheads="1"/>
              </p:cNvSpPr>
              <p:nvPr/>
            </p:nvSpPr>
            <p:spPr bwMode="auto">
              <a:xfrm>
                <a:off x="4256" y="2599"/>
                <a:ext cx="614" cy="134"/>
              </a:xfrm>
              <a:prstGeom prst="rightArrow">
                <a:avLst>
                  <a:gd name="adj1" fmla="val 50000"/>
                  <a:gd name="adj2" fmla="val 11455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3331" name="AutoShape 12">
                <a:extLst>
                  <a:ext uri="{FF2B5EF4-FFF2-40B4-BE49-F238E27FC236}">
                    <a16:creationId xmlns:a16="http://schemas.microsoft.com/office/drawing/2014/main" id="{E80F16C5-AE38-68FF-AFF6-E7FE2620A93A}"/>
                  </a:ext>
                </a:extLst>
              </p:cNvPr>
              <p:cNvSpPr>
                <a:spLocks noChangeArrowheads="1"/>
              </p:cNvSpPr>
              <p:nvPr/>
            </p:nvSpPr>
            <p:spPr bwMode="auto">
              <a:xfrm>
                <a:off x="4257" y="3542"/>
                <a:ext cx="572" cy="135"/>
              </a:xfrm>
              <a:prstGeom prst="rightArrow">
                <a:avLst>
                  <a:gd name="adj1" fmla="val 50000"/>
                  <a:gd name="adj2" fmla="val 10592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3332" name="Text Box 13">
                <a:extLst>
                  <a:ext uri="{FF2B5EF4-FFF2-40B4-BE49-F238E27FC236}">
                    <a16:creationId xmlns:a16="http://schemas.microsoft.com/office/drawing/2014/main" id="{7EB1688F-F1D8-8CE2-597F-A6CA2F6AEB31}"/>
                  </a:ext>
                </a:extLst>
              </p:cNvPr>
              <p:cNvSpPr txBox="1">
                <a:spLocks noChangeArrowheads="1"/>
              </p:cNvSpPr>
              <p:nvPr/>
            </p:nvSpPr>
            <p:spPr bwMode="auto">
              <a:xfrm>
                <a:off x="2949" y="2032"/>
                <a:ext cx="581"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nb-NO" altLang="en-US" sz="1800" b="1"/>
                  <a:t>Feed</a:t>
                </a:r>
              </a:p>
              <a:p>
                <a:pPr algn="ctr">
                  <a:spcBef>
                    <a:spcPct val="50000"/>
                  </a:spcBef>
                </a:pPr>
                <a:r>
                  <a:rPr lang="nb-NO" altLang="en-US" sz="1800" b="1"/>
                  <a:t>ABCD</a:t>
                </a:r>
              </a:p>
            </p:txBody>
          </p:sp>
        </p:grpSp>
        <p:sp>
          <p:nvSpPr>
            <p:cNvPr id="13322" name="Text Box 14">
              <a:extLst>
                <a:ext uri="{FF2B5EF4-FFF2-40B4-BE49-F238E27FC236}">
                  <a16:creationId xmlns:a16="http://schemas.microsoft.com/office/drawing/2014/main" id="{D4561058-3930-248D-7C80-109558917E0B}"/>
                </a:ext>
              </a:extLst>
            </p:cNvPr>
            <p:cNvSpPr txBox="1">
              <a:spLocks noChangeArrowheads="1"/>
            </p:cNvSpPr>
            <p:nvPr/>
          </p:nvSpPr>
          <p:spPr bwMode="auto">
            <a:xfrm>
              <a:off x="4850" y="935"/>
              <a:ext cx="91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nb-NO" altLang="en-US" sz="1800" b="1"/>
                <a:t>A</a:t>
              </a:r>
            </a:p>
            <a:p>
              <a:pPr>
                <a:spcBef>
                  <a:spcPct val="50000"/>
                </a:spcBef>
              </a:pPr>
              <a:r>
                <a:rPr lang="nb-NO" altLang="en-US" sz="1800" b="1"/>
                <a:t>(Methanol)</a:t>
              </a:r>
            </a:p>
          </p:txBody>
        </p:sp>
        <p:sp>
          <p:nvSpPr>
            <p:cNvPr id="13323" name="Text Box 15">
              <a:extLst>
                <a:ext uri="{FF2B5EF4-FFF2-40B4-BE49-F238E27FC236}">
                  <a16:creationId xmlns:a16="http://schemas.microsoft.com/office/drawing/2014/main" id="{ABA1C799-9EA2-1F73-CC68-668D7A190995}"/>
                </a:ext>
              </a:extLst>
            </p:cNvPr>
            <p:cNvSpPr txBox="1">
              <a:spLocks noChangeArrowheads="1"/>
            </p:cNvSpPr>
            <p:nvPr/>
          </p:nvSpPr>
          <p:spPr bwMode="auto">
            <a:xfrm>
              <a:off x="4850" y="1887"/>
              <a:ext cx="91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nb-NO" altLang="en-US" sz="1800" b="1"/>
                <a:t>B </a:t>
              </a:r>
            </a:p>
            <a:p>
              <a:pPr>
                <a:spcBef>
                  <a:spcPct val="50000"/>
                </a:spcBef>
              </a:pPr>
              <a:r>
                <a:rPr lang="nb-NO" altLang="en-US" sz="1800" b="1"/>
                <a:t>(Ethanol)</a:t>
              </a:r>
            </a:p>
          </p:txBody>
        </p:sp>
        <p:sp>
          <p:nvSpPr>
            <p:cNvPr id="13324" name="Text Box 16">
              <a:extLst>
                <a:ext uri="{FF2B5EF4-FFF2-40B4-BE49-F238E27FC236}">
                  <a16:creationId xmlns:a16="http://schemas.microsoft.com/office/drawing/2014/main" id="{AF6FE5B8-BE7F-8FE2-1807-968BBAF2E399}"/>
                </a:ext>
              </a:extLst>
            </p:cNvPr>
            <p:cNvSpPr txBox="1">
              <a:spLocks noChangeArrowheads="1"/>
            </p:cNvSpPr>
            <p:nvPr/>
          </p:nvSpPr>
          <p:spPr bwMode="auto">
            <a:xfrm>
              <a:off x="4850" y="2522"/>
              <a:ext cx="910"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nb-NO" altLang="en-US" sz="1800" b="1"/>
                <a:t>C </a:t>
              </a:r>
            </a:p>
            <a:p>
              <a:pPr>
                <a:spcBef>
                  <a:spcPct val="50000"/>
                </a:spcBef>
              </a:pPr>
              <a:r>
                <a:rPr lang="nb-NO" altLang="en-US" sz="1800" b="1"/>
                <a:t>(Propanol)</a:t>
              </a:r>
            </a:p>
          </p:txBody>
        </p:sp>
        <p:sp>
          <p:nvSpPr>
            <p:cNvPr id="13325" name="Text Box 17">
              <a:extLst>
                <a:ext uri="{FF2B5EF4-FFF2-40B4-BE49-F238E27FC236}">
                  <a16:creationId xmlns:a16="http://schemas.microsoft.com/office/drawing/2014/main" id="{E2926B9E-BDA7-F73E-15F2-492EAABE3165}"/>
                </a:ext>
              </a:extLst>
            </p:cNvPr>
            <p:cNvSpPr txBox="1">
              <a:spLocks noChangeArrowheads="1"/>
            </p:cNvSpPr>
            <p:nvPr/>
          </p:nvSpPr>
          <p:spPr bwMode="auto">
            <a:xfrm>
              <a:off x="4832" y="3475"/>
              <a:ext cx="867"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nb-NO" altLang="en-US" sz="1800" b="1"/>
                <a:t>D </a:t>
              </a:r>
            </a:p>
            <a:p>
              <a:pPr>
                <a:spcBef>
                  <a:spcPct val="50000"/>
                </a:spcBef>
              </a:pPr>
              <a:r>
                <a:rPr lang="nb-NO" altLang="en-US" sz="1800" b="1"/>
                <a:t>(Butanol)</a:t>
              </a:r>
            </a:p>
          </p:txBody>
        </p:sp>
      </p:grpSp>
      <p:cxnSp>
        <p:nvCxnSpPr>
          <p:cNvPr id="13319" name="Straight Arrow Connector 2">
            <a:extLst>
              <a:ext uri="{FF2B5EF4-FFF2-40B4-BE49-F238E27FC236}">
                <a16:creationId xmlns:a16="http://schemas.microsoft.com/office/drawing/2014/main" id="{C20D9F11-E40F-6BDF-1BC0-3F4BBDFF44CD}"/>
              </a:ext>
            </a:extLst>
          </p:cNvPr>
          <p:cNvCxnSpPr>
            <a:cxnSpLocks noChangeShapeType="1"/>
          </p:cNvCxnSpPr>
          <p:nvPr/>
        </p:nvCxnSpPr>
        <p:spPr bwMode="auto">
          <a:xfrm>
            <a:off x="10560050" y="908050"/>
            <a:ext cx="0" cy="5200650"/>
          </a:xfrm>
          <a:prstGeom prst="straightConnector1">
            <a:avLst/>
          </a:prstGeom>
          <a:noFill/>
          <a:ln w="2857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0" name="TextBox 4">
            <a:extLst>
              <a:ext uri="{FF2B5EF4-FFF2-40B4-BE49-F238E27FC236}">
                <a16:creationId xmlns:a16="http://schemas.microsoft.com/office/drawing/2014/main" id="{B2375B3E-3AB1-1AF2-C775-C487C4C6C633}"/>
              </a:ext>
            </a:extLst>
          </p:cNvPr>
          <p:cNvSpPr txBox="1">
            <a:spLocks noChangeArrowheads="1"/>
          </p:cNvSpPr>
          <p:nvPr/>
        </p:nvSpPr>
        <p:spPr bwMode="auto">
          <a:xfrm>
            <a:off x="10131425" y="1196976"/>
            <a:ext cx="501650" cy="3667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800"/>
              <a:t>8m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61AAB108-A619-8968-9EF3-C35EC859C95C}"/>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14339" name="Rectangle 2">
            <a:extLst>
              <a:ext uri="{FF2B5EF4-FFF2-40B4-BE49-F238E27FC236}">
                <a16:creationId xmlns:a16="http://schemas.microsoft.com/office/drawing/2014/main" id="{7513FCE8-0354-F570-B73B-0B8D04E782B6}"/>
              </a:ext>
            </a:extLst>
          </p:cNvPr>
          <p:cNvSpPr>
            <a:spLocks noGrp="1" noChangeArrowheads="1"/>
          </p:cNvSpPr>
          <p:nvPr>
            <p:ph type="title"/>
          </p:nvPr>
        </p:nvSpPr>
        <p:spPr/>
        <p:txBody>
          <a:bodyPr/>
          <a:lstStyle/>
          <a:p>
            <a:r>
              <a:rPr lang="en-US" altLang="en-US"/>
              <a:t>Experimental Set up (Labview Interface)…</a:t>
            </a:r>
          </a:p>
        </p:txBody>
      </p:sp>
      <p:pic>
        <p:nvPicPr>
          <p:cNvPr id="14340" name="Picture 4">
            <a:extLst>
              <a:ext uri="{FF2B5EF4-FFF2-40B4-BE49-F238E27FC236}">
                <a16:creationId xmlns:a16="http://schemas.microsoft.com/office/drawing/2014/main" id="{7077B30D-45C8-F1C0-5E57-D2CAC736A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88"/>
          <a:stretch>
            <a:fillRect/>
          </a:stretch>
        </p:blipFill>
        <p:spPr bwMode="auto">
          <a:xfrm>
            <a:off x="2855914" y="908051"/>
            <a:ext cx="6480175"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Footer Placeholder 5">
            <a:extLst>
              <a:ext uri="{FF2B5EF4-FFF2-40B4-BE49-F238E27FC236}">
                <a16:creationId xmlns:a16="http://schemas.microsoft.com/office/drawing/2014/main" id="{CCAE92A3-8426-F1C6-E8D9-B5DB9187FC56}"/>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26627" name="Rectangle 6">
            <a:extLst>
              <a:ext uri="{FF2B5EF4-FFF2-40B4-BE49-F238E27FC236}">
                <a16:creationId xmlns:a16="http://schemas.microsoft.com/office/drawing/2014/main" id="{65DC3A30-A7E3-995D-8F4F-F988C43DCA94}"/>
              </a:ext>
            </a:extLst>
          </p:cNvPr>
          <p:cNvSpPr>
            <a:spLocks noGrp="1" noChangeArrowheads="1"/>
          </p:cNvSpPr>
          <p:nvPr>
            <p:ph type="title"/>
          </p:nvPr>
        </p:nvSpPr>
        <p:spPr/>
        <p:txBody>
          <a:bodyPr/>
          <a:lstStyle/>
          <a:p>
            <a:r>
              <a:rPr lang="en-US" altLang="en-US"/>
              <a:t>Vapor Split Experiment..</a:t>
            </a:r>
            <a:br>
              <a:rPr lang="en-US" altLang="en-US"/>
            </a:br>
            <a:endParaRPr lang="en-US" altLang="en-US"/>
          </a:p>
        </p:txBody>
      </p:sp>
      <p:sp>
        <p:nvSpPr>
          <p:cNvPr id="26628" name="Rectangle 7">
            <a:extLst>
              <a:ext uri="{FF2B5EF4-FFF2-40B4-BE49-F238E27FC236}">
                <a16:creationId xmlns:a16="http://schemas.microsoft.com/office/drawing/2014/main" id="{E909EC53-E0D2-0D90-8150-3F477E694AB9}"/>
              </a:ext>
            </a:extLst>
          </p:cNvPr>
          <p:cNvSpPr>
            <a:spLocks noGrp="1" noChangeArrowheads="1"/>
          </p:cNvSpPr>
          <p:nvPr>
            <p:ph sz="half" idx="2"/>
          </p:nvPr>
        </p:nvSpPr>
        <p:spPr/>
        <p:txBody>
          <a:bodyPr/>
          <a:lstStyle/>
          <a:p>
            <a:endParaRPr lang="en-US" altLang="en-US" sz="2000"/>
          </a:p>
        </p:txBody>
      </p:sp>
      <p:sp>
        <p:nvSpPr>
          <p:cNvPr id="26629" name="Rectangle 3">
            <a:extLst>
              <a:ext uri="{FF2B5EF4-FFF2-40B4-BE49-F238E27FC236}">
                <a16:creationId xmlns:a16="http://schemas.microsoft.com/office/drawing/2014/main" id="{06D73BC4-3D59-8A45-C047-E4970AE893BB}"/>
              </a:ext>
            </a:extLst>
          </p:cNvPr>
          <p:cNvSpPr>
            <a:spLocks noChangeArrowheads="1"/>
          </p:cNvSpPr>
          <p:nvPr/>
        </p:nvSpPr>
        <p:spPr bwMode="auto">
          <a:xfrm>
            <a:off x="6167438" y="5589588"/>
            <a:ext cx="4500562" cy="825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600" b="1"/>
              <a:t>From top left: Valve in fully open position</a:t>
            </a:r>
          </a:p>
          <a:p>
            <a:r>
              <a:rPr lang="en-US" altLang="en-US" sz="1600" b="1"/>
              <a:t>Top right: Rack and pinion arrangement</a:t>
            </a:r>
          </a:p>
          <a:p>
            <a:endParaRPr lang="en-US" altLang="en-US" sz="1600" b="1"/>
          </a:p>
        </p:txBody>
      </p:sp>
      <p:sp>
        <p:nvSpPr>
          <p:cNvPr id="26630" name="Rectangle 5">
            <a:extLst>
              <a:ext uri="{FF2B5EF4-FFF2-40B4-BE49-F238E27FC236}">
                <a16:creationId xmlns:a16="http://schemas.microsoft.com/office/drawing/2014/main" id="{02F5A207-11BA-84D3-3069-FC0E89DEF934}"/>
              </a:ext>
            </a:extLst>
          </p:cNvPr>
          <p:cNvSpPr>
            <a:spLocks noChangeArrowheads="1"/>
          </p:cNvSpPr>
          <p:nvPr/>
        </p:nvSpPr>
        <p:spPr bwMode="auto">
          <a:xfrm>
            <a:off x="2566988" y="5373689"/>
            <a:ext cx="30972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600" b="1"/>
              <a:t>Schematic of the vapor split valve</a:t>
            </a:r>
          </a:p>
        </p:txBody>
      </p:sp>
      <p:pic>
        <p:nvPicPr>
          <p:cNvPr id="26631" name="Picture 8" descr="export">
            <a:extLst>
              <a:ext uri="{FF2B5EF4-FFF2-40B4-BE49-F238E27FC236}">
                <a16:creationId xmlns:a16="http://schemas.microsoft.com/office/drawing/2014/main" id="{8514AEBB-095D-64AD-2128-C2204540A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80" t="24515" r="14177" b="10588"/>
          <a:stretch>
            <a:fillRect/>
          </a:stretch>
        </p:blipFill>
        <p:spPr bwMode="auto">
          <a:xfrm>
            <a:off x="1703389" y="2205039"/>
            <a:ext cx="43195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32" name="Object 2">
            <a:extLst>
              <a:ext uri="{FF2B5EF4-FFF2-40B4-BE49-F238E27FC236}">
                <a16:creationId xmlns:a16="http://schemas.microsoft.com/office/drawing/2014/main" id="{7965B4AA-F498-8281-94AB-5CE6107B92E5}"/>
              </a:ext>
            </a:extLst>
          </p:cNvPr>
          <p:cNvGraphicFramePr>
            <a:graphicFrameLocks noGrp="1" noChangeAspect="1"/>
          </p:cNvGraphicFramePr>
          <p:nvPr>
            <p:ph sz="half" idx="1"/>
          </p:nvPr>
        </p:nvGraphicFramePr>
        <p:xfrm>
          <a:off x="6061076" y="1196976"/>
          <a:ext cx="4606925" cy="4176713"/>
        </p:xfrm>
        <a:graphic>
          <a:graphicData uri="http://schemas.openxmlformats.org/presentationml/2006/ole">
            <mc:AlternateContent xmlns:mc="http://schemas.openxmlformats.org/markup-compatibility/2006">
              <mc:Choice xmlns:v="urn:schemas-microsoft-com:vml" Requires="v">
                <p:oleObj name="Acrobat Document" r:id="rId4" imgW="5667280" imgH="8020002" progId="AcroExch.Document.7">
                  <p:embed/>
                </p:oleObj>
              </mc:Choice>
              <mc:Fallback>
                <p:oleObj name="Acrobat Document" r:id="rId4" imgW="5667280" imgH="8020002" progId="AcroExch.Document.7">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6135" t="28503" r="16135" b="37625"/>
                      <a:stretch>
                        <a:fillRect/>
                      </a:stretch>
                    </p:blipFill>
                    <p:spPr bwMode="auto">
                      <a:xfrm>
                        <a:off x="6061076" y="1196976"/>
                        <a:ext cx="46069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49D35EA2-5081-401F-A7B1-8C35CA819B3C}"/>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27651" name="Rectangle 10">
            <a:extLst>
              <a:ext uri="{FF2B5EF4-FFF2-40B4-BE49-F238E27FC236}">
                <a16:creationId xmlns:a16="http://schemas.microsoft.com/office/drawing/2014/main" id="{0C6629ED-E172-DD0B-4879-CF04D5A66627}"/>
              </a:ext>
            </a:extLst>
          </p:cNvPr>
          <p:cNvSpPr>
            <a:spLocks noGrp="1" noChangeArrowheads="1"/>
          </p:cNvSpPr>
          <p:nvPr>
            <p:ph type="title"/>
          </p:nvPr>
        </p:nvSpPr>
        <p:spPr/>
        <p:txBody>
          <a:bodyPr/>
          <a:lstStyle/>
          <a:p>
            <a:r>
              <a:rPr lang="en-US" altLang="en-US"/>
              <a:t>Vapor Split Experimental run (Total Reflux, two component)</a:t>
            </a:r>
            <a:br>
              <a:rPr lang="en-US" altLang="en-US"/>
            </a:br>
            <a:endParaRPr lang="en-US" altLang="en-US"/>
          </a:p>
        </p:txBody>
      </p:sp>
      <p:pic>
        <p:nvPicPr>
          <p:cNvPr id="27652" name="Picture 14" descr="Total1">
            <a:extLst>
              <a:ext uri="{FF2B5EF4-FFF2-40B4-BE49-F238E27FC236}">
                <a16:creationId xmlns:a16="http://schemas.microsoft.com/office/drawing/2014/main" id="{8448D8F4-0F14-2B03-7D64-08E3A0F00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2063750"/>
            <a:ext cx="575786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7">
            <a:extLst>
              <a:ext uri="{FF2B5EF4-FFF2-40B4-BE49-F238E27FC236}">
                <a16:creationId xmlns:a16="http://schemas.microsoft.com/office/drawing/2014/main" id="{3D5980CA-7987-F4B5-1BDE-8108595AA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1751014"/>
            <a:ext cx="1366837"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Oval 5">
            <a:extLst>
              <a:ext uri="{FF2B5EF4-FFF2-40B4-BE49-F238E27FC236}">
                <a16:creationId xmlns:a16="http://schemas.microsoft.com/office/drawing/2014/main" id="{D9D7A425-28B8-5262-E944-E1537A41D4C8}"/>
              </a:ext>
            </a:extLst>
          </p:cNvPr>
          <p:cNvSpPr>
            <a:spLocks noChangeArrowheads="1"/>
          </p:cNvSpPr>
          <p:nvPr/>
        </p:nvSpPr>
        <p:spPr bwMode="auto">
          <a:xfrm>
            <a:off x="2530476" y="5013326"/>
            <a:ext cx="574675" cy="60166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ED118464-2B49-A4E1-2D3F-49D02CFA284A}"/>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28675" name="Rectangle 2">
            <a:extLst>
              <a:ext uri="{FF2B5EF4-FFF2-40B4-BE49-F238E27FC236}">
                <a16:creationId xmlns:a16="http://schemas.microsoft.com/office/drawing/2014/main" id="{D6B5813D-E7D0-6278-9073-5F48C20DFB68}"/>
              </a:ext>
            </a:extLst>
          </p:cNvPr>
          <p:cNvSpPr>
            <a:spLocks noGrp="1" noChangeArrowheads="1"/>
          </p:cNvSpPr>
          <p:nvPr>
            <p:ph type="title"/>
          </p:nvPr>
        </p:nvSpPr>
        <p:spPr/>
        <p:txBody>
          <a:bodyPr/>
          <a:lstStyle/>
          <a:p>
            <a:r>
              <a:rPr lang="en-US" altLang="en-US"/>
              <a:t>Vapor Split Experimental run (Kaibel Column)</a:t>
            </a:r>
            <a:br>
              <a:rPr lang="en-US" altLang="en-US"/>
            </a:br>
            <a:endParaRPr lang="en-US" altLang="en-US"/>
          </a:p>
        </p:txBody>
      </p:sp>
      <p:pic>
        <p:nvPicPr>
          <p:cNvPr id="28676" name="Picture 9" descr="Kaibel">
            <a:extLst>
              <a:ext uri="{FF2B5EF4-FFF2-40B4-BE49-F238E27FC236}">
                <a16:creationId xmlns:a16="http://schemas.microsoft.com/office/drawing/2014/main" id="{DDE30AE7-0F2A-A8D2-F2AA-2064E3093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063750"/>
            <a:ext cx="5757862"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2">
            <a:extLst>
              <a:ext uri="{FF2B5EF4-FFF2-40B4-BE49-F238E27FC236}">
                <a16:creationId xmlns:a16="http://schemas.microsoft.com/office/drawing/2014/main" id="{350A120B-3F70-2FA2-C885-A4F6BE47D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1744664"/>
            <a:ext cx="2127250" cy="46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56092E2B-382B-0CB1-B5C8-1A24EFF2D977}"/>
              </a:ext>
            </a:extLst>
          </p:cNvPr>
          <p:cNvSpPr/>
          <p:nvPr/>
        </p:nvSpPr>
        <p:spPr bwMode="auto">
          <a:xfrm>
            <a:off x="2567608" y="4012568"/>
            <a:ext cx="576064" cy="856591"/>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 name="Oval 2">
            <a:extLst>
              <a:ext uri="{FF2B5EF4-FFF2-40B4-BE49-F238E27FC236}">
                <a16:creationId xmlns:a16="http://schemas.microsoft.com/office/drawing/2014/main" id="{4745EDBC-9BB6-34FB-D208-B2A50884DC15}"/>
              </a:ext>
            </a:extLst>
          </p:cNvPr>
          <p:cNvSpPr/>
          <p:nvPr/>
        </p:nvSpPr>
        <p:spPr bwMode="auto">
          <a:xfrm>
            <a:off x="3164863" y="3684858"/>
            <a:ext cx="576064" cy="547912"/>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F9B20F95-19FF-3AE1-33E9-B03A3AC9FBF3}"/>
              </a:ext>
            </a:extLst>
          </p:cNvPr>
          <p:cNvSpPr/>
          <p:nvPr/>
        </p:nvSpPr>
        <p:spPr bwMode="auto">
          <a:xfrm>
            <a:off x="2876831" y="2093406"/>
            <a:ext cx="576064" cy="547912"/>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6" name="Oval 5">
            <a:extLst>
              <a:ext uri="{FF2B5EF4-FFF2-40B4-BE49-F238E27FC236}">
                <a16:creationId xmlns:a16="http://schemas.microsoft.com/office/drawing/2014/main" id="{0C2C5150-F836-773D-A43A-22B9FF40D46A}"/>
              </a:ext>
            </a:extLst>
          </p:cNvPr>
          <p:cNvSpPr/>
          <p:nvPr/>
        </p:nvSpPr>
        <p:spPr bwMode="auto">
          <a:xfrm>
            <a:off x="3261475" y="4293096"/>
            <a:ext cx="593477" cy="1754373"/>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9A0A85C2-CFFA-6D08-9589-1ABF41EA922C}"/>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29699" name="Rectangle 2">
            <a:extLst>
              <a:ext uri="{FF2B5EF4-FFF2-40B4-BE49-F238E27FC236}">
                <a16:creationId xmlns:a16="http://schemas.microsoft.com/office/drawing/2014/main" id="{531BA584-5E27-D023-7287-49A03B03A860}"/>
              </a:ext>
            </a:extLst>
          </p:cNvPr>
          <p:cNvSpPr>
            <a:spLocks noGrp="1" noChangeArrowheads="1"/>
          </p:cNvSpPr>
          <p:nvPr>
            <p:ph type="title"/>
          </p:nvPr>
        </p:nvSpPr>
        <p:spPr/>
        <p:txBody>
          <a:bodyPr/>
          <a:lstStyle/>
          <a:p>
            <a:r>
              <a:rPr lang="en-US" altLang="en-US"/>
              <a:t>Conclusions</a:t>
            </a:r>
          </a:p>
        </p:txBody>
      </p:sp>
      <p:sp>
        <p:nvSpPr>
          <p:cNvPr id="29700" name="Rectangle 3">
            <a:extLst>
              <a:ext uri="{FF2B5EF4-FFF2-40B4-BE49-F238E27FC236}">
                <a16:creationId xmlns:a16="http://schemas.microsoft.com/office/drawing/2014/main" id="{AA8347F2-3BED-0DFA-30C9-D5716096BAF0}"/>
              </a:ext>
            </a:extLst>
          </p:cNvPr>
          <p:cNvSpPr>
            <a:spLocks noGrp="1" noChangeArrowheads="1"/>
          </p:cNvSpPr>
          <p:nvPr>
            <p:ph type="body" idx="1"/>
          </p:nvPr>
        </p:nvSpPr>
        <p:spPr>
          <a:xfrm>
            <a:off x="728133" y="1971676"/>
            <a:ext cx="8919634" cy="3432175"/>
          </a:xfrm>
        </p:spPr>
        <p:txBody>
          <a:bodyPr/>
          <a:lstStyle/>
          <a:p>
            <a:r>
              <a:rPr lang="en-US" altLang="en-US" dirty="0"/>
              <a:t>Four-Product Kaibel column</a:t>
            </a:r>
          </a:p>
          <a:p>
            <a:pPr lvl="1"/>
            <a:r>
              <a:rPr lang="en-US" altLang="en-US" sz="2000" b="0" dirty="0"/>
              <a:t>Experimentally demonstrated 4-point temperature control for stabilizing and startup operation</a:t>
            </a:r>
          </a:p>
          <a:p>
            <a:pPr lvl="1"/>
            <a:r>
              <a:rPr lang="en-US" altLang="en-US" sz="2000" b="0" dirty="0"/>
              <a:t>Experimentally demonstrated active vapor split control</a:t>
            </a:r>
          </a:p>
          <a:p>
            <a:pPr lvl="1"/>
            <a:r>
              <a:rPr lang="en-US" altLang="en-US" sz="2000" b="0" dirty="0"/>
              <a:t>Experimental data fits well with the model</a:t>
            </a:r>
          </a:p>
          <a:p>
            <a:pPr lvl="1"/>
            <a:endParaRPr lang="en-US" altLang="en-US" dirty="0"/>
          </a:p>
          <a:p>
            <a:pPr lvl="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Footer Placeholder 4">
            <a:extLst>
              <a:ext uri="{FF2B5EF4-FFF2-40B4-BE49-F238E27FC236}">
                <a16:creationId xmlns:a16="http://schemas.microsoft.com/office/drawing/2014/main" id="{4DA80C04-CF57-DE8D-E392-A13444453531}"/>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4099" name="Text Box 2">
            <a:extLst>
              <a:ext uri="{FF2B5EF4-FFF2-40B4-BE49-F238E27FC236}">
                <a16:creationId xmlns:a16="http://schemas.microsoft.com/office/drawing/2014/main" id="{7AB2F077-BDDA-7F54-296E-B1D42372EB2D}"/>
              </a:ext>
            </a:extLst>
          </p:cNvPr>
          <p:cNvSpPr txBox="1">
            <a:spLocks noChangeArrowheads="1"/>
          </p:cNvSpPr>
          <p:nvPr/>
        </p:nvSpPr>
        <p:spPr bwMode="auto">
          <a:xfrm>
            <a:off x="2819400" y="638175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endParaRPr lang="nb-NO" altLang="en-US"/>
          </a:p>
        </p:txBody>
      </p:sp>
      <p:sp>
        <p:nvSpPr>
          <p:cNvPr id="151555" name="Rectangle 3">
            <a:extLst>
              <a:ext uri="{FF2B5EF4-FFF2-40B4-BE49-F238E27FC236}">
                <a16:creationId xmlns:a16="http://schemas.microsoft.com/office/drawing/2014/main" id="{4AD18D43-31E7-E2F3-897F-CC485DCB4DEF}"/>
              </a:ext>
            </a:extLst>
          </p:cNvPr>
          <p:cNvSpPr>
            <a:spLocks noChangeArrowheads="1"/>
          </p:cNvSpPr>
          <p:nvPr/>
        </p:nvSpPr>
        <p:spPr bwMode="auto">
          <a:xfrm>
            <a:off x="2279650" y="1125538"/>
            <a:ext cx="7778750" cy="42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133000"/>
              <a:buFontTx/>
              <a:buChar char="•"/>
              <a:defRPr/>
            </a:pPr>
            <a:r>
              <a:rPr lang="en-US" sz="2400" dirty="0">
                <a:latin typeface="Arial" charset="0"/>
              </a:rPr>
              <a:t>Introduction: Divided wall columns for 3- and 4-product separations</a:t>
            </a:r>
          </a:p>
          <a:p>
            <a:pPr marL="800100" lvl="1" indent="-342900">
              <a:spcBef>
                <a:spcPct val="20000"/>
              </a:spcBef>
              <a:buClr>
                <a:schemeClr val="bg2"/>
              </a:buClr>
              <a:buSzPct val="133000"/>
              <a:buFontTx/>
              <a:buChar char="•"/>
              <a:defRPr/>
            </a:pPr>
            <a:r>
              <a:rPr lang="en-US" sz="1800" dirty="0">
                <a:latin typeface="Arial" charset="0"/>
              </a:rPr>
              <a:t>Structures</a:t>
            </a:r>
          </a:p>
          <a:p>
            <a:pPr marL="800100" lvl="1" indent="-342900">
              <a:spcBef>
                <a:spcPct val="20000"/>
              </a:spcBef>
              <a:buClr>
                <a:schemeClr val="bg2"/>
              </a:buClr>
              <a:buSzPct val="133000"/>
              <a:buFontTx/>
              <a:buChar char="•"/>
              <a:defRPr/>
            </a:pPr>
            <a:r>
              <a:rPr lang="en-US" sz="1800" dirty="0">
                <a:latin typeface="Arial" charset="0"/>
              </a:rPr>
              <a:t>“</a:t>
            </a:r>
            <a:r>
              <a:rPr lang="en-US" sz="1800" dirty="0" err="1">
                <a:latin typeface="Arial" charset="0"/>
              </a:rPr>
              <a:t>V</a:t>
            </a:r>
            <a:r>
              <a:rPr lang="en-US" sz="1800" baseline="-25000" dirty="0" err="1">
                <a:latin typeface="Arial" charset="0"/>
              </a:rPr>
              <a:t>min</a:t>
            </a:r>
            <a:r>
              <a:rPr lang="en-US" sz="1800" baseline="-25000" dirty="0">
                <a:latin typeface="Arial" charset="0"/>
              </a:rPr>
              <a:t> </a:t>
            </a:r>
            <a:r>
              <a:rPr lang="en-US" sz="1800" dirty="0">
                <a:latin typeface="Arial" charset="0"/>
              </a:rPr>
              <a:t>diagrams”</a:t>
            </a:r>
          </a:p>
          <a:p>
            <a:pPr marL="342900" indent="-342900">
              <a:spcBef>
                <a:spcPct val="20000"/>
              </a:spcBef>
              <a:buClr>
                <a:schemeClr val="bg2"/>
              </a:buClr>
              <a:buSzPct val="133000"/>
              <a:buFontTx/>
              <a:buChar char="•"/>
              <a:defRPr/>
            </a:pPr>
            <a:r>
              <a:rPr lang="en-US" sz="2400" dirty="0">
                <a:latin typeface="Arial" charset="0"/>
              </a:rPr>
              <a:t>Experiments: 4- Product  </a:t>
            </a:r>
            <a:r>
              <a:rPr lang="en-US" sz="2400" dirty="0" err="1">
                <a:latin typeface="Arial" charset="0"/>
              </a:rPr>
              <a:t>Kaibel</a:t>
            </a:r>
            <a:r>
              <a:rPr lang="en-US" sz="2400" dirty="0">
                <a:latin typeface="Arial" charset="0"/>
              </a:rPr>
              <a:t> Column</a:t>
            </a:r>
          </a:p>
          <a:p>
            <a:pPr marL="742950" lvl="1" indent="-285750">
              <a:spcBef>
                <a:spcPct val="20000"/>
              </a:spcBef>
              <a:buSzPct val="133000"/>
              <a:buFontTx/>
              <a:buChar char="–"/>
              <a:defRPr/>
            </a:pPr>
            <a:r>
              <a:rPr lang="en-US" sz="1800" dirty="0">
                <a:latin typeface="Arial" charset="0"/>
              </a:rPr>
              <a:t>Experimental Setup</a:t>
            </a:r>
          </a:p>
          <a:p>
            <a:pPr marL="742950" lvl="1" indent="-285750">
              <a:spcBef>
                <a:spcPct val="20000"/>
              </a:spcBef>
              <a:buSzPct val="133000"/>
              <a:buFontTx/>
              <a:buChar char="–"/>
              <a:defRPr/>
            </a:pPr>
            <a:r>
              <a:rPr lang="en-US" sz="1800" dirty="0">
                <a:latin typeface="Arial" charset="0"/>
              </a:rPr>
              <a:t>Control Structure</a:t>
            </a:r>
          </a:p>
          <a:p>
            <a:pPr marL="742950" lvl="1" indent="-285750">
              <a:spcBef>
                <a:spcPct val="20000"/>
              </a:spcBef>
              <a:buSzPct val="133000"/>
              <a:buFontTx/>
              <a:buChar char="–"/>
              <a:defRPr/>
            </a:pPr>
            <a:r>
              <a:rPr lang="en-US" sz="1800" dirty="0">
                <a:latin typeface="Arial" charset="0"/>
              </a:rPr>
              <a:t>Experimental Runs- Steady state profiles</a:t>
            </a:r>
          </a:p>
          <a:p>
            <a:pPr marL="742950" lvl="1" indent="-285750">
              <a:spcBef>
                <a:spcPct val="20000"/>
              </a:spcBef>
              <a:buSzPct val="133000"/>
              <a:buFontTx/>
              <a:buChar char="–"/>
              <a:defRPr/>
            </a:pPr>
            <a:r>
              <a:rPr lang="en-US" sz="1800" dirty="0">
                <a:latin typeface="Arial" charset="0"/>
              </a:rPr>
              <a:t>Experimental data- model fitting</a:t>
            </a:r>
          </a:p>
          <a:p>
            <a:pPr marL="742950" lvl="1" indent="-285750">
              <a:spcBef>
                <a:spcPct val="20000"/>
              </a:spcBef>
              <a:buClr>
                <a:schemeClr val="bg2"/>
              </a:buClr>
              <a:buSzPct val="133000"/>
              <a:buFontTx/>
              <a:buChar char="–"/>
              <a:defRPr/>
            </a:pPr>
            <a:r>
              <a:rPr lang="en-US" sz="1800" dirty="0">
                <a:latin typeface="Arial" charset="0"/>
              </a:rPr>
              <a:t>Experimental Runs- Vapor Split Experiment </a:t>
            </a:r>
          </a:p>
          <a:p>
            <a:pPr marL="342900" indent="-342900">
              <a:spcBef>
                <a:spcPct val="20000"/>
              </a:spcBef>
              <a:buClr>
                <a:schemeClr val="bg2"/>
              </a:buClr>
              <a:buSzPct val="133000"/>
              <a:buFontTx/>
              <a:buChar char="•"/>
              <a:defRPr/>
            </a:pPr>
            <a:r>
              <a:rPr lang="en-US" sz="2400" dirty="0">
                <a:latin typeface="Arial" charset="0"/>
              </a:rPr>
              <a:t>Conclusions</a:t>
            </a:r>
          </a:p>
          <a:p>
            <a:pPr marL="342900" indent="-342900">
              <a:spcBef>
                <a:spcPct val="20000"/>
              </a:spcBef>
              <a:buFontTx/>
              <a:buChar char="•"/>
              <a:defRPr/>
            </a:pPr>
            <a:endParaRPr lang="en-US" sz="2400" b="1" dirty="0">
              <a:solidFill>
                <a:schemeClr val="folHlink"/>
              </a:solidFill>
              <a:latin typeface="Arial" charset="0"/>
            </a:endParaRPr>
          </a:p>
          <a:p>
            <a:pPr marL="342900" indent="-342900">
              <a:spcBef>
                <a:spcPct val="20000"/>
              </a:spcBef>
              <a:buFontTx/>
              <a:buChar char="•"/>
              <a:defRPr/>
            </a:pPr>
            <a:endParaRPr lang="nb-NO" sz="2400" b="1" dirty="0">
              <a:latin typeface="Arial" charset="0"/>
            </a:endParaRPr>
          </a:p>
        </p:txBody>
      </p:sp>
      <p:sp>
        <p:nvSpPr>
          <p:cNvPr id="4101" name="Rectangle 4">
            <a:extLst>
              <a:ext uri="{FF2B5EF4-FFF2-40B4-BE49-F238E27FC236}">
                <a16:creationId xmlns:a16="http://schemas.microsoft.com/office/drawing/2014/main" id="{5A85C1EC-6A21-07F7-74C1-702A425ECF4B}"/>
              </a:ext>
            </a:extLst>
          </p:cNvPr>
          <p:cNvSpPr>
            <a:spLocks noGrp="1" noChangeArrowheads="1"/>
          </p:cNvSpPr>
          <p:nvPr>
            <p:ph type="title"/>
          </p:nvPr>
        </p:nvSpPr>
        <p:spPr/>
        <p:txBody>
          <a:bodyPr/>
          <a:lstStyle/>
          <a:p>
            <a:r>
              <a:rPr lang="en-US" altLang="en-US"/>
              <a:t>Outline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AC8925E5-F4A1-A17E-510C-7734C9B33B5B}"/>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6147" name="Rectangle 2">
            <a:extLst>
              <a:ext uri="{FF2B5EF4-FFF2-40B4-BE49-F238E27FC236}">
                <a16:creationId xmlns:a16="http://schemas.microsoft.com/office/drawing/2014/main" id="{F1A236B7-7096-A23C-C7D2-EDD3656F7238}"/>
              </a:ext>
            </a:extLst>
          </p:cNvPr>
          <p:cNvSpPr>
            <a:spLocks noGrp="1" noChangeArrowheads="1"/>
          </p:cNvSpPr>
          <p:nvPr>
            <p:ph type="title"/>
          </p:nvPr>
        </p:nvSpPr>
        <p:spPr>
          <a:xfrm>
            <a:off x="2063750" y="333375"/>
            <a:ext cx="8280400" cy="431800"/>
          </a:xfrm>
        </p:spPr>
        <p:txBody>
          <a:bodyPr/>
          <a:lstStyle/>
          <a:p>
            <a:r>
              <a:rPr lang="en-US" altLang="en-US"/>
              <a:t>3-product separation: Conventional “direct split”</a:t>
            </a:r>
          </a:p>
        </p:txBody>
      </p:sp>
      <p:sp>
        <p:nvSpPr>
          <p:cNvPr id="6148" name="Line 5">
            <a:extLst>
              <a:ext uri="{FF2B5EF4-FFF2-40B4-BE49-F238E27FC236}">
                <a16:creationId xmlns:a16="http://schemas.microsoft.com/office/drawing/2014/main" id="{D862C3F5-291B-FB7F-6C29-C8B42975003D}"/>
              </a:ext>
            </a:extLst>
          </p:cNvPr>
          <p:cNvSpPr>
            <a:spLocks noChangeShapeType="1"/>
          </p:cNvSpPr>
          <p:nvPr/>
        </p:nvSpPr>
        <p:spPr bwMode="auto">
          <a:xfrm>
            <a:off x="3216275" y="2546350"/>
            <a:ext cx="73183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Text Box 6">
            <a:extLst>
              <a:ext uri="{FF2B5EF4-FFF2-40B4-BE49-F238E27FC236}">
                <a16:creationId xmlns:a16="http://schemas.microsoft.com/office/drawing/2014/main" id="{B5989F9C-4E0A-D70F-EDE0-82AF1C425373}"/>
              </a:ext>
            </a:extLst>
          </p:cNvPr>
          <p:cNvSpPr txBox="1">
            <a:spLocks noChangeArrowheads="1"/>
          </p:cNvSpPr>
          <p:nvPr/>
        </p:nvSpPr>
        <p:spPr bwMode="auto">
          <a:xfrm>
            <a:off x="3306764" y="2278063"/>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cs typeface="Arial" panose="020B0604020202020204" pitchFamily="34" charset="0"/>
              </a:rPr>
              <a:t>ABC</a:t>
            </a:r>
          </a:p>
        </p:txBody>
      </p:sp>
      <p:sp>
        <p:nvSpPr>
          <p:cNvPr id="163847" name="AutoShape 7">
            <a:extLst>
              <a:ext uri="{FF2B5EF4-FFF2-40B4-BE49-F238E27FC236}">
                <a16:creationId xmlns:a16="http://schemas.microsoft.com/office/drawing/2014/main" id="{06D4750E-1785-21BD-802C-4ADBF024FE4A}"/>
              </a:ext>
            </a:extLst>
          </p:cNvPr>
          <p:cNvSpPr>
            <a:spLocks noChangeArrowheads="1"/>
          </p:cNvSpPr>
          <p:nvPr/>
        </p:nvSpPr>
        <p:spPr bwMode="auto">
          <a:xfrm>
            <a:off x="3951288" y="2051051"/>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A/B</a:t>
            </a:r>
            <a:endParaRPr lang="en-US" sz="1200" b="1">
              <a:latin typeface="Arial" charset="0"/>
              <a:cs typeface="Arial" charset="0"/>
            </a:endParaRPr>
          </a:p>
        </p:txBody>
      </p:sp>
      <p:sp>
        <p:nvSpPr>
          <p:cNvPr id="6151" name="Line 8">
            <a:extLst>
              <a:ext uri="{FF2B5EF4-FFF2-40B4-BE49-F238E27FC236}">
                <a16:creationId xmlns:a16="http://schemas.microsoft.com/office/drawing/2014/main" id="{0A45262A-5785-93C1-564D-C579656763D5}"/>
              </a:ext>
            </a:extLst>
          </p:cNvPr>
          <p:cNvSpPr>
            <a:spLocks noChangeShapeType="1"/>
          </p:cNvSpPr>
          <p:nvPr/>
        </p:nvSpPr>
        <p:spPr bwMode="auto">
          <a:xfrm rot="16200000" flipV="1">
            <a:off x="3948906" y="1915319"/>
            <a:ext cx="28733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9">
            <a:extLst>
              <a:ext uri="{FF2B5EF4-FFF2-40B4-BE49-F238E27FC236}">
                <a16:creationId xmlns:a16="http://schemas.microsoft.com/office/drawing/2014/main" id="{AE5F400E-8A5E-6931-1786-3E0C907D7F99}"/>
              </a:ext>
            </a:extLst>
          </p:cNvPr>
          <p:cNvSpPr>
            <a:spLocks/>
          </p:cNvSpPr>
          <p:nvPr/>
        </p:nvSpPr>
        <p:spPr bwMode="auto">
          <a:xfrm rot="5400000" flipH="1">
            <a:off x="4083844" y="1785144"/>
            <a:ext cx="427038" cy="431800"/>
          </a:xfrm>
          <a:custGeom>
            <a:avLst/>
            <a:gdLst>
              <a:gd name="T0" fmla="*/ 660729904 w 276"/>
              <a:gd name="T1" fmla="*/ 316019051 h 590"/>
              <a:gd name="T2" fmla="*/ 66072990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10">
            <a:extLst>
              <a:ext uri="{FF2B5EF4-FFF2-40B4-BE49-F238E27FC236}">
                <a16:creationId xmlns:a16="http://schemas.microsoft.com/office/drawing/2014/main" id="{0AEC601C-CA85-0459-CF84-11587A148548}"/>
              </a:ext>
            </a:extLst>
          </p:cNvPr>
          <p:cNvSpPr>
            <a:spLocks noChangeShapeType="1"/>
          </p:cNvSpPr>
          <p:nvPr/>
        </p:nvSpPr>
        <p:spPr bwMode="auto">
          <a:xfrm flipV="1">
            <a:off x="4262439" y="2216150"/>
            <a:ext cx="655637" cy="1588"/>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Text Box 11">
            <a:extLst>
              <a:ext uri="{FF2B5EF4-FFF2-40B4-BE49-F238E27FC236}">
                <a16:creationId xmlns:a16="http://schemas.microsoft.com/office/drawing/2014/main" id="{FA4BFC27-8F59-22D6-2443-078371B64A99}"/>
              </a:ext>
            </a:extLst>
          </p:cNvPr>
          <p:cNvSpPr txBox="1">
            <a:spLocks noChangeArrowheads="1"/>
          </p:cNvSpPr>
          <p:nvPr/>
        </p:nvSpPr>
        <p:spPr bwMode="auto">
          <a:xfrm>
            <a:off x="4835526" y="2097088"/>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cs typeface="Arial" panose="020B0604020202020204" pitchFamily="34" charset="0"/>
              </a:rPr>
              <a:t>A</a:t>
            </a:r>
          </a:p>
        </p:txBody>
      </p:sp>
      <p:grpSp>
        <p:nvGrpSpPr>
          <p:cNvPr id="6155" name="Group 12">
            <a:extLst>
              <a:ext uri="{FF2B5EF4-FFF2-40B4-BE49-F238E27FC236}">
                <a16:creationId xmlns:a16="http://schemas.microsoft.com/office/drawing/2014/main" id="{69144E74-6381-45A7-1330-609F9B9021BA}"/>
              </a:ext>
            </a:extLst>
          </p:cNvPr>
          <p:cNvGrpSpPr>
            <a:grpSpLocks/>
          </p:cNvGrpSpPr>
          <p:nvPr/>
        </p:nvGrpSpPr>
        <p:grpSpPr bwMode="auto">
          <a:xfrm>
            <a:off x="4384675" y="1911351"/>
            <a:ext cx="344488" cy="246063"/>
            <a:chOff x="2699" y="3566"/>
            <a:chExt cx="217" cy="155"/>
          </a:xfrm>
        </p:grpSpPr>
        <p:sp>
          <p:nvSpPr>
            <p:cNvPr id="6178" name="Oval 13">
              <a:extLst>
                <a:ext uri="{FF2B5EF4-FFF2-40B4-BE49-F238E27FC236}">
                  <a16:creationId xmlns:a16="http://schemas.microsoft.com/office/drawing/2014/main" id="{2DC8FF78-A45F-2118-4453-77BEE906F5BA}"/>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6179" name="Freeform 14">
              <a:extLst>
                <a:ext uri="{FF2B5EF4-FFF2-40B4-BE49-F238E27FC236}">
                  <a16:creationId xmlns:a16="http://schemas.microsoft.com/office/drawing/2014/main" id="{621BA4E6-4CC7-8546-7BD0-37CF2E5E2111}"/>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6" name="Line 15">
            <a:extLst>
              <a:ext uri="{FF2B5EF4-FFF2-40B4-BE49-F238E27FC236}">
                <a16:creationId xmlns:a16="http://schemas.microsoft.com/office/drawing/2014/main" id="{390DA850-B65C-29AB-8FD5-D4E4837CD904}"/>
              </a:ext>
            </a:extLst>
          </p:cNvPr>
          <p:cNvSpPr>
            <a:spLocks noChangeAspect="1" noChangeShapeType="1"/>
          </p:cNvSpPr>
          <p:nvPr/>
        </p:nvSpPr>
        <p:spPr bwMode="auto">
          <a:xfrm>
            <a:off x="4095751" y="3273425"/>
            <a:ext cx="1247775" cy="1588"/>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6">
            <a:extLst>
              <a:ext uri="{FF2B5EF4-FFF2-40B4-BE49-F238E27FC236}">
                <a16:creationId xmlns:a16="http://schemas.microsoft.com/office/drawing/2014/main" id="{AA52EF49-F345-024E-1AED-19C84F1CE6B9}"/>
              </a:ext>
            </a:extLst>
          </p:cNvPr>
          <p:cNvSpPr>
            <a:spLocks noChangeShapeType="1"/>
          </p:cNvSpPr>
          <p:nvPr/>
        </p:nvSpPr>
        <p:spPr bwMode="auto">
          <a:xfrm rot="5400000">
            <a:off x="3971925" y="3159125"/>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Freeform 17">
            <a:extLst>
              <a:ext uri="{FF2B5EF4-FFF2-40B4-BE49-F238E27FC236}">
                <a16:creationId xmlns:a16="http://schemas.microsoft.com/office/drawing/2014/main" id="{AB8A6B02-35E4-528A-0B49-57C697FCECAE}"/>
              </a:ext>
            </a:extLst>
          </p:cNvPr>
          <p:cNvSpPr>
            <a:spLocks/>
          </p:cNvSpPr>
          <p:nvPr/>
        </p:nvSpPr>
        <p:spPr bwMode="auto">
          <a:xfrm>
            <a:off x="4229100" y="2843214"/>
            <a:ext cx="255588" cy="414337"/>
          </a:xfrm>
          <a:custGeom>
            <a:avLst/>
            <a:gdLst>
              <a:gd name="T0" fmla="*/ 236685601 w 276"/>
              <a:gd name="T1" fmla="*/ 290974830 h 590"/>
              <a:gd name="T2" fmla="*/ 236685601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Text Box 18">
            <a:extLst>
              <a:ext uri="{FF2B5EF4-FFF2-40B4-BE49-F238E27FC236}">
                <a16:creationId xmlns:a16="http://schemas.microsoft.com/office/drawing/2014/main" id="{6DDE84B0-CB86-2F15-0113-AF94C0EE7015}"/>
              </a:ext>
            </a:extLst>
          </p:cNvPr>
          <p:cNvSpPr txBox="1">
            <a:spLocks noChangeArrowheads="1"/>
          </p:cNvSpPr>
          <p:nvPr/>
        </p:nvSpPr>
        <p:spPr bwMode="auto">
          <a:xfrm>
            <a:off x="4598988" y="2970213"/>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cs typeface="Arial" panose="020B0604020202020204" pitchFamily="34" charset="0"/>
              </a:rPr>
              <a:t>BC</a:t>
            </a:r>
          </a:p>
        </p:txBody>
      </p:sp>
      <p:grpSp>
        <p:nvGrpSpPr>
          <p:cNvPr id="6160" name="Group 19">
            <a:extLst>
              <a:ext uri="{FF2B5EF4-FFF2-40B4-BE49-F238E27FC236}">
                <a16:creationId xmlns:a16="http://schemas.microsoft.com/office/drawing/2014/main" id="{356D036B-C23C-EDB9-A39B-9ACCFD5F0B01}"/>
              </a:ext>
            </a:extLst>
          </p:cNvPr>
          <p:cNvGrpSpPr>
            <a:grpSpLocks/>
          </p:cNvGrpSpPr>
          <p:nvPr/>
        </p:nvGrpSpPr>
        <p:grpSpPr bwMode="auto">
          <a:xfrm>
            <a:off x="4311650" y="2924176"/>
            <a:ext cx="344488" cy="246063"/>
            <a:chOff x="2699" y="3566"/>
            <a:chExt cx="217" cy="155"/>
          </a:xfrm>
        </p:grpSpPr>
        <p:sp>
          <p:nvSpPr>
            <p:cNvPr id="6176" name="Oval 20">
              <a:extLst>
                <a:ext uri="{FF2B5EF4-FFF2-40B4-BE49-F238E27FC236}">
                  <a16:creationId xmlns:a16="http://schemas.microsoft.com/office/drawing/2014/main" id="{AC32AD70-C28F-DA3B-119D-D1FAB23F9EE7}"/>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6177" name="Freeform 21">
              <a:extLst>
                <a:ext uri="{FF2B5EF4-FFF2-40B4-BE49-F238E27FC236}">
                  <a16:creationId xmlns:a16="http://schemas.microsoft.com/office/drawing/2014/main" id="{1060F3D2-8DF9-9C16-031F-44D61B3CDDC8}"/>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3862" name="AutoShape 22">
            <a:extLst>
              <a:ext uri="{FF2B5EF4-FFF2-40B4-BE49-F238E27FC236}">
                <a16:creationId xmlns:a16="http://schemas.microsoft.com/office/drawing/2014/main" id="{F43609A1-31E0-B7F7-139A-8DA5FE23645B}"/>
              </a:ext>
            </a:extLst>
          </p:cNvPr>
          <p:cNvSpPr>
            <a:spLocks noChangeArrowheads="1"/>
          </p:cNvSpPr>
          <p:nvPr/>
        </p:nvSpPr>
        <p:spPr bwMode="auto">
          <a:xfrm>
            <a:off x="5375275" y="2771776"/>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B/C</a:t>
            </a:r>
            <a:endParaRPr lang="en-US" sz="1200" b="1">
              <a:latin typeface="Arial" charset="0"/>
              <a:cs typeface="Arial" charset="0"/>
            </a:endParaRPr>
          </a:p>
        </p:txBody>
      </p:sp>
      <p:sp>
        <p:nvSpPr>
          <p:cNvPr id="6162" name="Line 23">
            <a:extLst>
              <a:ext uri="{FF2B5EF4-FFF2-40B4-BE49-F238E27FC236}">
                <a16:creationId xmlns:a16="http://schemas.microsoft.com/office/drawing/2014/main" id="{A9F1ED63-B10B-EA7C-1D7C-DD90725B006F}"/>
              </a:ext>
            </a:extLst>
          </p:cNvPr>
          <p:cNvSpPr>
            <a:spLocks noChangeShapeType="1"/>
          </p:cNvSpPr>
          <p:nvPr/>
        </p:nvSpPr>
        <p:spPr bwMode="auto">
          <a:xfrm rot="16200000" flipV="1">
            <a:off x="5347494" y="2607469"/>
            <a:ext cx="31908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Freeform 24">
            <a:extLst>
              <a:ext uri="{FF2B5EF4-FFF2-40B4-BE49-F238E27FC236}">
                <a16:creationId xmlns:a16="http://schemas.microsoft.com/office/drawing/2014/main" id="{ADE69A5B-16B8-C735-C8E6-824A11879F6D}"/>
              </a:ext>
            </a:extLst>
          </p:cNvPr>
          <p:cNvSpPr>
            <a:spLocks/>
          </p:cNvSpPr>
          <p:nvPr/>
        </p:nvSpPr>
        <p:spPr bwMode="auto">
          <a:xfrm rot="5400000" flipH="1">
            <a:off x="5503070" y="2459832"/>
            <a:ext cx="427037" cy="431800"/>
          </a:xfrm>
          <a:custGeom>
            <a:avLst/>
            <a:gdLst>
              <a:gd name="T0" fmla="*/ 660726809 w 276"/>
              <a:gd name="T1" fmla="*/ 316019051 h 590"/>
              <a:gd name="T2" fmla="*/ 660726809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Line 25">
            <a:extLst>
              <a:ext uri="{FF2B5EF4-FFF2-40B4-BE49-F238E27FC236}">
                <a16:creationId xmlns:a16="http://schemas.microsoft.com/office/drawing/2014/main" id="{0598E874-0CB0-0480-4FC8-B7ED4BC75685}"/>
              </a:ext>
            </a:extLst>
          </p:cNvPr>
          <p:cNvSpPr>
            <a:spLocks noChangeShapeType="1"/>
          </p:cNvSpPr>
          <p:nvPr/>
        </p:nvSpPr>
        <p:spPr bwMode="auto">
          <a:xfrm flipV="1">
            <a:off x="5681664" y="2890839"/>
            <a:ext cx="655637" cy="1587"/>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Text Box 26">
            <a:extLst>
              <a:ext uri="{FF2B5EF4-FFF2-40B4-BE49-F238E27FC236}">
                <a16:creationId xmlns:a16="http://schemas.microsoft.com/office/drawing/2014/main" id="{58FE1071-A1F5-C2BA-0812-E27F6696D092}"/>
              </a:ext>
            </a:extLst>
          </p:cNvPr>
          <p:cNvSpPr txBox="1">
            <a:spLocks noChangeArrowheads="1"/>
          </p:cNvSpPr>
          <p:nvPr/>
        </p:nvSpPr>
        <p:spPr bwMode="auto">
          <a:xfrm>
            <a:off x="6254751" y="277177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cs typeface="Arial" panose="020B0604020202020204" pitchFamily="34" charset="0"/>
              </a:rPr>
              <a:t>B</a:t>
            </a:r>
          </a:p>
        </p:txBody>
      </p:sp>
      <p:grpSp>
        <p:nvGrpSpPr>
          <p:cNvPr id="6166" name="Group 27">
            <a:extLst>
              <a:ext uri="{FF2B5EF4-FFF2-40B4-BE49-F238E27FC236}">
                <a16:creationId xmlns:a16="http://schemas.microsoft.com/office/drawing/2014/main" id="{6B152CD5-2088-3FD9-FEA6-C9F4962FBE65}"/>
              </a:ext>
            </a:extLst>
          </p:cNvPr>
          <p:cNvGrpSpPr>
            <a:grpSpLocks/>
          </p:cNvGrpSpPr>
          <p:nvPr/>
        </p:nvGrpSpPr>
        <p:grpSpPr bwMode="auto">
          <a:xfrm>
            <a:off x="5803900" y="2586038"/>
            <a:ext cx="344488" cy="246062"/>
            <a:chOff x="2699" y="3566"/>
            <a:chExt cx="217" cy="155"/>
          </a:xfrm>
        </p:grpSpPr>
        <p:sp>
          <p:nvSpPr>
            <p:cNvPr id="6174" name="Oval 28">
              <a:extLst>
                <a:ext uri="{FF2B5EF4-FFF2-40B4-BE49-F238E27FC236}">
                  <a16:creationId xmlns:a16="http://schemas.microsoft.com/office/drawing/2014/main" id="{60C72B5B-871B-F50F-1A99-A4DFF454B491}"/>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6175" name="Freeform 29">
              <a:extLst>
                <a:ext uri="{FF2B5EF4-FFF2-40B4-BE49-F238E27FC236}">
                  <a16:creationId xmlns:a16="http://schemas.microsoft.com/office/drawing/2014/main" id="{E8171CC4-7660-7C76-4989-FFCAA032AF55}"/>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7" name="Line 30">
            <a:extLst>
              <a:ext uri="{FF2B5EF4-FFF2-40B4-BE49-F238E27FC236}">
                <a16:creationId xmlns:a16="http://schemas.microsoft.com/office/drawing/2014/main" id="{882F477B-2689-B9C1-BE8D-FA6E85DA77BA}"/>
              </a:ext>
            </a:extLst>
          </p:cNvPr>
          <p:cNvSpPr>
            <a:spLocks noChangeShapeType="1"/>
          </p:cNvSpPr>
          <p:nvPr/>
        </p:nvSpPr>
        <p:spPr bwMode="auto">
          <a:xfrm rot="5400000">
            <a:off x="5386388" y="3875088"/>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31">
            <a:extLst>
              <a:ext uri="{FF2B5EF4-FFF2-40B4-BE49-F238E27FC236}">
                <a16:creationId xmlns:a16="http://schemas.microsoft.com/office/drawing/2014/main" id="{6D4BB131-128F-7811-F529-A5862DDF43A0}"/>
              </a:ext>
            </a:extLst>
          </p:cNvPr>
          <p:cNvSpPr>
            <a:spLocks/>
          </p:cNvSpPr>
          <p:nvPr/>
        </p:nvSpPr>
        <p:spPr bwMode="auto">
          <a:xfrm>
            <a:off x="5643564" y="3559175"/>
            <a:ext cx="255587" cy="414338"/>
          </a:xfrm>
          <a:custGeom>
            <a:avLst/>
            <a:gdLst>
              <a:gd name="T0" fmla="*/ 236683748 w 276"/>
              <a:gd name="T1" fmla="*/ 290976234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Text Box 32">
            <a:extLst>
              <a:ext uri="{FF2B5EF4-FFF2-40B4-BE49-F238E27FC236}">
                <a16:creationId xmlns:a16="http://schemas.microsoft.com/office/drawing/2014/main" id="{321DAFC3-2F67-0603-9045-F50E9B7D5FBF}"/>
              </a:ext>
            </a:extLst>
          </p:cNvPr>
          <p:cNvSpPr txBox="1">
            <a:spLocks noChangeArrowheads="1"/>
          </p:cNvSpPr>
          <p:nvPr/>
        </p:nvSpPr>
        <p:spPr bwMode="auto">
          <a:xfrm>
            <a:off x="6183313" y="3635375"/>
            <a:ext cx="57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cs typeface="Arial" panose="020B0604020202020204" pitchFamily="34" charset="0"/>
              </a:rPr>
              <a:t>C</a:t>
            </a:r>
          </a:p>
        </p:txBody>
      </p:sp>
      <p:grpSp>
        <p:nvGrpSpPr>
          <p:cNvPr id="6170" name="Group 33">
            <a:extLst>
              <a:ext uri="{FF2B5EF4-FFF2-40B4-BE49-F238E27FC236}">
                <a16:creationId xmlns:a16="http://schemas.microsoft.com/office/drawing/2014/main" id="{8C037911-8E4C-A423-1CFE-F28A0D113B0F}"/>
              </a:ext>
            </a:extLst>
          </p:cNvPr>
          <p:cNvGrpSpPr>
            <a:grpSpLocks/>
          </p:cNvGrpSpPr>
          <p:nvPr/>
        </p:nvGrpSpPr>
        <p:grpSpPr bwMode="auto">
          <a:xfrm>
            <a:off x="5726114" y="3640138"/>
            <a:ext cx="344487" cy="246062"/>
            <a:chOff x="2699" y="3566"/>
            <a:chExt cx="217" cy="155"/>
          </a:xfrm>
        </p:grpSpPr>
        <p:sp>
          <p:nvSpPr>
            <p:cNvPr id="6172" name="Oval 34">
              <a:extLst>
                <a:ext uri="{FF2B5EF4-FFF2-40B4-BE49-F238E27FC236}">
                  <a16:creationId xmlns:a16="http://schemas.microsoft.com/office/drawing/2014/main" id="{027F3235-B286-097A-0B98-E9ED14D3445D}"/>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6173" name="Freeform 35">
              <a:extLst>
                <a:ext uri="{FF2B5EF4-FFF2-40B4-BE49-F238E27FC236}">
                  <a16:creationId xmlns:a16="http://schemas.microsoft.com/office/drawing/2014/main" id="{858A3471-283B-AD20-609C-1C0A8B028CD6}"/>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71" name="Line 36">
            <a:extLst>
              <a:ext uri="{FF2B5EF4-FFF2-40B4-BE49-F238E27FC236}">
                <a16:creationId xmlns:a16="http://schemas.microsoft.com/office/drawing/2014/main" id="{92C71B30-8E4B-B81E-13DB-71BCFDAF99D7}"/>
              </a:ext>
            </a:extLst>
          </p:cNvPr>
          <p:cNvSpPr>
            <a:spLocks noChangeAspect="1" noChangeShapeType="1"/>
          </p:cNvSpPr>
          <p:nvPr/>
        </p:nvSpPr>
        <p:spPr bwMode="auto">
          <a:xfrm>
            <a:off x="5511800" y="3994150"/>
            <a:ext cx="889000" cy="1588"/>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E5DD2BF5-BACC-7A74-7731-8FD0393C822C}"/>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7171" name="Rectangle 2">
            <a:extLst>
              <a:ext uri="{FF2B5EF4-FFF2-40B4-BE49-F238E27FC236}">
                <a16:creationId xmlns:a16="http://schemas.microsoft.com/office/drawing/2014/main" id="{226E8803-9DA8-73E0-60CA-F7702616098B}"/>
              </a:ext>
            </a:extLst>
          </p:cNvPr>
          <p:cNvSpPr>
            <a:spLocks noGrp="1" noChangeArrowheads="1"/>
          </p:cNvSpPr>
          <p:nvPr>
            <p:ph type="title"/>
          </p:nvPr>
        </p:nvSpPr>
        <p:spPr>
          <a:xfrm>
            <a:off x="2063750" y="333375"/>
            <a:ext cx="7920038" cy="431800"/>
          </a:xfrm>
        </p:spPr>
        <p:txBody>
          <a:bodyPr/>
          <a:lstStyle/>
          <a:p>
            <a:r>
              <a:rPr lang="en-US" altLang="en-US"/>
              <a:t>Improvement: Prefractionator (Easy split first)</a:t>
            </a:r>
          </a:p>
        </p:txBody>
      </p:sp>
      <p:sp>
        <p:nvSpPr>
          <p:cNvPr id="7172" name="Line 4">
            <a:extLst>
              <a:ext uri="{FF2B5EF4-FFF2-40B4-BE49-F238E27FC236}">
                <a16:creationId xmlns:a16="http://schemas.microsoft.com/office/drawing/2014/main" id="{FF3E2D98-6A6A-521F-65D3-E2E680E01A9C}"/>
              </a:ext>
            </a:extLst>
          </p:cNvPr>
          <p:cNvSpPr>
            <a:spLocks noChangeShapeType="1"/>
          </p:cNvSpPr>
          <p:nvPr/>
        </p:nvSpPr>
        <p:spPr bwMode="auto">
          <a:xfrm>
            <a:off x="767408" y="2809875"/>
            <a:ext cx="7318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Text Box 5">
            <a:extLst>
              <a:ext uri="{FF2B5EF4-FFF2-40B4-BE49-F238E27FC236}">
                <a16:creationId xmlns:a16="http://schemas.microsoft.com/office/drawing/2014/main" id="{9518F195-150F-1046-DC9C-04352DD18E26}"/>
              </a:ext>
            </a:extLst>
          </p:cNvPr>
          <p:cNvSpPr txBox="1">
            <a:spLocks noChangeArrowheads="1"/>
          </p:cNvSpPr>
          <p:nvPr/>
        </p:nvSpPr>
        <p:spPr bwMode="auto">
          <a:xfrm>
            <a:off x="857895" y="2541589"/>
            <a:ext cx="72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ABC</a:t>
            </a:r>
          </a:p>
        </p:txBody>
      </p:sp>
      <p:sp>
        <p:nvSpPr>
          <p:cNvPr id="160774" name="AutoShape 6">
            <a:extLst>
              <a:ext uri="{FF2B5EF4-FFF2-40B4-BE49-F238E27FC236}">
                <a16:creationId xmlns:a16="http://schemas.microsoft.com/office/drawing/2014/main" id="{9C8F4CFD-8584-5A63-466D-86167FE74770}"/>
              </a:ext>
            </a:extLst>
          </p:cNvPr>
          <p:cNvSpPr>
            <a:spLocks noChangeArrowheads="1"/>
          </p:cNvSpPr>
          <p:nvPr/>
        </p:nvSpPr>
        <p:spPr bwMode="auto">
          <a:xfrm>
            <a:off x="1502419" y="2314576"/>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A/C</a:t>
            </a:r>
            <a:endParaRPr lang="en-US" sz="1200" b="1">
              <a:latin typeface="Arial" charset="0"/>
              <a:cs typeface="Arial" charset="0"/>
            </a:endParaRPr>
          </a:p>
        </p:txBody>
      </p:sp>
      <p:sp>
        <p:nvSpPr>
          <p:cNvPr id="7175" name="Line 7">
            <a:extLst>
              <a:ext uri="{FF2B5EF4-FFF2-40B4-BE49-F238E27FC236}">
                <a16:creationId xmlns:a16="http://schemas.microsoft.com/office/drawing/2014/main" id="{6D2C5EBC-4AD0-EE5F-C8CD-C0F1A4659492}"/>
              </a:ext>
            </a:extLst>
          </p:cNvPr>
          <p:cNvSpPr>
            <a:spLocks noChangeShapeType="1"/>
          </p:cNvSpPr>
          <p:nvPr/>
        </p:nvSpPr>
        <p:spPr bwMode="auto">
          <a:xfrm rot="16200000" flipV="1">
            <a:off x="1488926" y="2180432"/>
            <a:ext cx="319087"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Freeform 8">
            <a:extLst>
              <a:ext uri="{FF2B5EF4-FFF2-40B4-BE49-F238E27FC236}">
                <a16:creationId xmlns:a16="http://schemas.microsoft.com/office/drawing/2014/main" id="{46E4CFA2-F5BC-0058-E4D9-33E0178994F9}"/>
              </a:ext>
            </a:extLst>
          </p:cNvPr>
          <p:cNvSpPr>
            <a:spLocks/>
          </p:cNvSpPr>
          <p:nvPr/>
        </p:nvSpPr>
        <p:spPr bwMode="auto">
          <a:xfrm rot="5400000" flipH="1">
            <a:off x="1634975" y="2048669"/>
            <a:ext cx="427038" cy="431800"/>
          </a:xfrm>
          <a:custGeom>
            <a:avLst/>
            <a:gdLst>
              <a:gd name="T0" fmla="*/ 660729904 w 276"/>
              <a:gd name="T1" fmla="*/ 316019051 h 590"/>
              <a:gd name="T2" fmla="*/ 66072990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Line 9">
            <a:extLst>
              <a:ext uri="{FF2B5EF4-FFF2-40B4-BE49-F238E27FC236}">
                <a16:creationId xmlns:a16="http://schemas.microsoft.com/office/drawing/2014/main" id="{B3DC43E8-3C16-82A9-952E-99EB7BE6BBE4}"/>
              </a:ext>
            </a:extLst>
          </p:cNvPr>
          <p:cNvSpPr>
            <a:spLocks noChangeShapeType="1"/>
          </p:cNvSpPr>
          <p:nvPr/>
        </p:nvSpPr>
        <p:spPr bwMode="auto">
          <a:xfrm flipV="1">
            <a:off x="1813569" y="2479675"/>
            <a:ext cx="655638" cy="1588"/>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Text Box 10">
            <a:extLst>
              <a:ext uri="{FF2B5EF4-FFF2-40B4-BE49-F238E27FC236}">
                <a16:creationId xmlns:a16="http://schemas.microsoft.com/office/drawing/2014/main" id="{17FBEFC3-AE6C-F495-E71C-262E9096E478}"/>
              </a:ext>
            </a:extLst>
          </p:cNvPr>
          <p:cNvSpPr txBox="1">
            <a:spLocks noChangeArrowheads="1"/>
          </p:cNvSpPr>
          <p:nvPr/>
        </p:nvSpPr>
        <p:spPr bwMode="auto">
          <a:xfrm>
            <a:off x="1738957" y="2505075"/>
            <a:ext cx="577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AB</a:t>
            </a:r>
          </a:p>
        </p:txBody>
      </p:sp>
      <p:grpSp>
        <p:nvGrpSpPr>
          <p:cNvPr id="7179" name="Group 11">
            <a:extLst>
              <a:ext uri="{FF2B5EF4-FFF2-40B4-BE49-F238E27FC236}">
                <a16:creationId xmlns:a16="http://schemas.microsoft.com/office/drawing/2014/main" id="{55EB996F-F543-DC09-D1FF-5FFC0F95EE92}"/>
              </a:ext>
            </a:extLst>
          </p:cNvPr>
          <p:cNvGrpSpPr>
            <a:grpSpLocks/>
          </p:cNvGrpSpPr>
          <p:nvPr/>
        </p:nvGrpSpPr>
        <p:grpSpPr bwMode="auto">
          <a:xfrm>
            <a:off x="1935808" y="2174876"/>
            <a:ext cx="344487" cy="246063"/>
            <a:chOff x="2699" y="3566"/>
            <a:chExt cx="217" cy="155"/>
          </a:xfrm>
        </p:grpSpPr>
        <p:sp>
          <p:nvSpPr>
            <p:cNvPr id="7265" name="Oval 12">
              <a:extLst>
                <a:ext uri="{FF2B5EF4-FFF2-40B4-BE49-F238E27FC236}">
                  <a16:creationId xmlns:a16="http://schemas.microsoft.com/office/drawing/2014/main" id="{D39F76A5-4CA9-C466-59E4-5AAA0A2C8470}"/>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66" name="Freeform 13">
              <a:extLst>
                <a:ext uri="{FF2B5EF4-FFF2-40B4-BE49-F238E27FC236}">
                  <a16:creationId xmlns:a16="http://schemas.microsoft.com/office/drawing/2014/main" id="{359A6C48-5AAE-BC36-B9A3-AB7E5BE8F0B0}"/>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0" name="Line 14">
            <a:extLst>
              <a:ext uri="{FF2B5EF4-FFF2-40B4-BE49-F238E27FC236}">
                <a16:creationId xmlns:a16="http://schemas.microsoft.com/office/drawing/2014/main" id="{D499C314-693D-FC38-1CC5-77988E5A3B14}"/>
              </a:ext>
            </a:extLst>
          </p:cNvPr>
          <p:cNvSpPr>
            <a:spLocks noChangeAspect="1" noChangeShapeType="1"/>
          </p:cNvSpPr>
          <p:nvPr/>
        </p:nvSpPr>
        <p:spPr bwMode="auto">
          <a:xfrm>
            <a:off x="1646882" y="3536950"/>
            <a:ext cx="59690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5">
            <a:extLst>
              <a:ext uri="{FF2B5EF4-FFF2-40B4-BE49-F238E27FC236}">
                <a16:creationId xmlns:a16="http://schemas.microsoft.com/office/drawing/2014/main" id="{0C4D3A4E-D062-6FC8-61F2-00DDB91B7B81}"/>
              </a:ext>
            </a:extLst>
          </p:cNvPr>
          <p:cNvSpPr>
            <a:spLocks noChangeShapeType="1"/>
          </p:cNvSpPr>
          <p:nvPr/>
        </p:nvSpPr>
        <p:spPr bwMode="auto">
          <a:xfrm rot="5400000">
            <a:off x="1523057" y="3422650"/>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Freeform 16">
            <a:extLst>
              <a:ext uri="{FF2B5EF4-FFF2-40B4-BE49-F238E27FC236}">
                <a16:creationId xmlns:a16="http://schemas.microsoft.com/office/drawing/2014/main" id="{4B2A9ED9-006A-3FC2-530E-E008EF1A6CAC}"/>
              </a:ext>
            </a:extLst>
          </p:cNvPr>
          <p:cNvSpPr>
            <a:spLocks/>
          </p:cNvSpPr>
          <p:nvPr/>
        </p:nvSpPr>
        <p:spPr bwMode="auto">
          <a:xfrm>
            <a:off x="1780233" y="3106739"/>
            <a:ext cx="255587" cy="414337"/>
          </a:xfrm>
          <a:custGeom>
            <a:avLst/>
            <a:gdLst>
              <a:gd name="T0" fmla="*/ 236683748 w 276"/>
              <a:gd name="T1" fmla="*/ 290974830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Text Box 17">
            <a:extLst>
              <a:ext uri="{FF2B5EF4-FFF2-40B4-BE49-F238E27FC236}">
                <a16:creationId xmlns:a16="http://schemas.microsoft.com/office/drawing/2014/main" id="{9840DAB4-08EA-DF16-CDEC-6970B1ADA467}"/>
              </a:ext>
            </a:extLst>
          </p:cNvPr>
          <p:cNvSpPr txBox="1">
            <a:spLocks noChangeArrowheads="1"/>
          </p:cNvSpPr>
          <p:nvPr/>
        </p:nvSpPr>
        <p:spPr bwMode="auto">
          <a:xfrm>
            <a:off x="1738957" y="3497264"/>
            <a:ext cx="576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BC</a:t>
            </a:r>
          </a:p>
        </p:txBody>
      </p:sp>
      <p:grpSp>
        <p:nvGrpSpPr>
          <p:cNvPr id="7184" name="Group 18">
            <a:extLst>
              <a:ext uri="{FF2B5EF4-FFF2-40B4-BE49-F238E27FC236}">
                <a16:creationId xmlns:a16="http://schemas.microsoft.com/office/drawing/2014/main" id="{9DF2A7A2-0065-BD35-F48E-08A871E81E5D}"/>
              </a:ext>
            </a:extLst>
          </p:cNvPr>
          <p:cNvGrpSpPr>
            <a:grpSpLocks/>
          </p:cNvGrpSpPr>
          <p:nvPr/>
        </p:nvGrpSpPr>
        <p:grpSpPr bwMode="auto">
          <a:xfrm>
            <a:off x="1862783" y="3187701"/>
            <a:ext cx="344487" cy="246063"/>
            <a:chOff x="2699" y="3566"/>
            <a:chExt cx="217" cy="155"/>
          </a:xfrm>
        </p:grpSpPr>
        <p:sp>
          <p:nvSpPr>
            <p:cNvPr id="7263" name="Oval 19">
              <a:extLst>
                <a:ext uri="{FF2B5EF4-FFF2-40B4-BE49-F238E27FC236}">
                  <a16:creationId xmlns:a16="http://schemas.microsoft.com/office/drawing/2014/main" id="{AD510BCA-63CC-B96A-1FC1-96B95668AEDB}"/>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64" name="Freeform 20">
              <a:extLst>
                <a:ext uri="{FF2B5EF4-FFF2-40B4-BE49-F238E27FC236}">
                  <a16:creationId xmlns:a16="http://schemas.microsoft.com/office/drawing/2014/main" id="{356AB087-E740-E834-7113-A051CD015561}"/>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85" name="Text Box 21">
            <a:extLst>
              <a:ext uri="{FF2B5EF4-FFF2-40B4-BE49-F238E27FC236}">
                <a16:creationId xmlns:a16="http://schemas.microsoft.com/office/drawing/2014/main" id="{79E814FE-6248-1E00-172A-C70D65B25A30}"/>
              </a:ext>
            </a:extLst>
          </p:cNvPr>
          <p:cNvSpPr txBox="1">
            <a:spLocks noChangeArrowheads="1"/>
          </p:cNvSpPr>
          <p:nvPr/>
        </p:nvSpPr>
        <p:spPr bwMode="auto">
          <a:xfrm>
            <a:off x="3396307" y="4594225"/>
            <a:ext cx="5762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C</a:t>
            </a:r>
          </a:p>
        </p:txBody>
      </p:sp>
      <p:sp>
        <p:nvSpPr>
          <p:cNvPr id="7186" name="Line 22">
            <a:extLst>
              <a:ext uri="{FF2B5EF4-FFF2-40B4-BE49-F238E27FC236}">
                <a16:creationId xmlns:a16="http://schemas.microsoft.com/office/drawing/2014/main" id="{70D996EC-ABD5-D54C-D46B-1E8E57E88E1E}"/>
              </a:ext>
            </a:extLst>
          </p:cNvPr>
          <p:cNvSpPr>
            <a:spLocks noChangeAspect="1" noChangeShapeType="1"/>
          </p:cNvSpPr>
          <p:nvPr/>
        </p:nvSpPr>
        <p:spPr bwMode="auto">
          <a:xfrm>
            <a:off x="2639070" y="3114675"/>
            <a:ext cx="828675" cy="1588"/>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1" name="AutoShape 23">
            <a:extLst>
              <a:ext uri="{FF2B5EF4-FFF2-40B4-BE49-F238E27FC236}">
                <a16:creationId xmlns:a16="http://schemas.microsoft.com/office/drawing/2014/main" id="{F8A00B5F-819E-4DBD-6A0E-64E323F006AB}"/>
              </a:ext>
            </a:extLst>
          </p:cNvPr>
          <p:cNvSpPr>
            <a:spLocks noChangeArrowheads="1"/>
          </p:cNvSpPr>
          <p:nvPr/>
        </p:nvSpPr>
        <p:spPr bwMode="auto">
          <a:xfrm>
            <a:off x="2505719" y="3546476"/>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B/C</a:t>
            </a:r>
            <a:endParaRPr lang="en-US" sz="1200" b="1">
              <a:latin typeface="Arial" charset="0"/>
              <a:cs typeface="Arial" charset="0"/>
            </a:endParaRPr>
          </a:p>
        </p:txBody>
      </p:sp>
      <p:sp>
        <p:nvSpPr>
          <p:cNvPr id="7188" name="Line 24">
            <a:extLst>
              <a:ext uri="{FF2B5EF4-FFF2-40B4-BE49-F238E27FC236}">
                <a16:creationId xmlns:a16="http://schemas.microsoft.com/office/drawing/2014/main" id="{304B8259-A8C5-8376-5CC7-1FA705991210}"/>
              </a:ext>
            </a:extLst>
          </p:cNvPr>
          <p:cNvSpPr>
            <a:spLocks noChangeShapeType="1"/>
          </p:cNvSpPr>
          <p:nvPr/>
        </p:nvSpPr>
        <p:spPr bwMode="auto">
          <a:xfrm>
            <a:off x="2650182" y="4729163"/>
            <a:ext cx="8318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Line 25">
            <a:extLst>
              <a:ext uri="{FF2B5EF4-FFF2-40B4-BE49-F238E27FC236}">
                <a16:creationId xmlns:a16="http://schemas.microsoft.com/office/drawing/2014/main" id="{F6EA71CF-016A-E5C5-6341-91E002DCA13E}"/>
              </a:ext>
            </a:extLst>
          </p:cNvPr>
          <p:cNvSpPr>
            <a:spLocks noChangeShapeType="1"/>
          </p:cNvSpPr>
          <p:nvPr/>
        </p:nvSpPr>
        <p:spPr bwMode="auto">
          <a:xfrm rot="5400000">
            <a:off x="2526357" y="4621213"/>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Freeform 26">
            <a:extLst>
              <a:ext uri="{FF2B5EF4-FFF2-40B4-BE49-F238E27FC236}">
                <a16:creationId xmlns:a16="http://schemas.microsoft.com/office/drawing/2014/main" id="{CA449718-522C-82A8-27D9-F401B47A318E}"/>
              </a:ext>
            </a:extLst>
          </p:cNvPr>
          <p:cNvSpPr>
            <a:spLocks/>
          </p:cNvSpPr>
          <p:nvPr/>
        </p:nvSpPr>
        <p:spPr bwMode="auto">
          <a:xfrm>
            <a:off x="2783533" y="4305300"/>
            <a:ext cx="255587" cy="414338"/>
          </a:xfrm>
          <a:custGeom>
            <a:avLst/>
            <a:gdLst>
              <a:gd name="T0" fmla="*/ 236683748 w 276"/>
              <a:gd name="T1" fmla="*/ 290976234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91" name="Group 27">
            <a:extLst>
              <a:ext uri="{FF2B5EF4-FFF2-40B4-BE49-F238E27FC236}">
                <a16:creationId xmlns:a16="http://schemas.microsoft.com/office/drawing/2014/main" id="{0A8EA6CD-C87E-313E-EA3B-CC890C4214D4}"/>
              </a:ext>
            </a:extLst>
          </p:cNvPr>
          <p:cNvGrpSpPr>
            <a:grpSpLocks/>
          </p:cNvGrpSpPr>
          <p:nvPr/>
        </p:nvGrpSpPr>
        <p:grpSpPr bwMode="auto">
          <a:xfrm>
            <a:off x="2866083" y="4386263"/>
            <a:ext cx="344487" cy="246062"/>
            <a:chOff x="2699" y="3566"/>
            <a:chExt cx="217" cy="155"/>
          </a:xfrm>
        </p:grpSpPr>
        <p:sp>
          <p:nvSpPr>
            <p:cNvPr id="7261" name="Oval 28">
              <a:extLst>
                <a:ext uri="{FF2B5EF4-FFF2-40B4-BE49-F238E27FC236}">
                  <a16:creationId xmlns:a16="http://schemas.microsoft.com/office/drawing/2014/main" id="{D4EE8B9C-B02A-97DA-8161-67331339DA0E}"/>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62" name="Freeform 29">
              <a:extLst>
                <a:ext uri="{FF2B5EF4-FFF2-40B4-BE49-F238E27FC236}">
                  <a16:creationId xmlns:a16="http://schemas.microsoft.com/office/drawing/2014/main" id="{32ADAD3F-B436-09A7-4B55-F1B9F7714EF8}"/>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92" name="Line 30">
            <a:extLst>
              <a:ext uri="{FF2B5EF4-FFF2-40B4-BE49-F238E27FC236}">
                <a16:creationId xmlns:a16="http://schemas.microsoft.com/office/drawing/2014/main" id="{D77F0B7D-28F9-B2FC-1B52-50180FB144E8}"/>
              </a:ext>
            </a:extLst>
          </p:cNvPr>
          <p:cNvSpPr>
            <a:spLocks noChangeShapeType="1"/>
          </p:cNvSpPr>
          <p:nvPr/>
        </p:nvSpPr>
        <p:spPr bwMode="auto">
          <a:xfrm rot="16200000" flipV="1">
            <a:off x="2495400" y="3385344"/>
            <a:ext cx="31908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Freeform 31">
            <a:extLst>
              <a:ext uri="{FF2B5EF4-FFF2-40B4-BE49-F238E27FC236}">
                <a16:creationId xmlns:a16="http://schemas.microsoft.com/office/drawing/2014/main" id="{1F79E2AE-1A8C-1B58-2BB8-A350BDB07C7B}"/>
              </a:ext>
            </a:extLst>
          </p:cNvPr>
          <p:cNvSpPr>
            <a:spLocks/>
          </p:cNvSpPr>
          <p:nvPr/>
        </p:nvSpPr>
        <p:spPr bwMode="auto">
          <a:xfrm rot="5400000" flipH="1">
            <a:off x="2643038" y="3248819"/>
            <a:ext cx="427038" cy="431800"/>
          </a:xfrm>
          <a:custGeom>
            <a:avLst/>
            <a:gdLst>
              <a:gd name="T0" fmla="*/ 660729904 w 276"/>
              <a:gd name="T1" fmla="*/ 316019051 h 590"/>
              <a:gd name="T2" fmla="*/ 66072990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Line 32">
            <a:extLst>
              <a:ext uri="{FF2B5EF4-FFF2-40B4-BE49-F238E27FC236}">
                <a16:creationId xmlns:a16="http://schemas.microsoft.com/office/drawing/2014/main" id="{7DAB92B7-9F2F-8223-286E-5426EC4FAB97}"/>
              </a:ext>
            </a:extLst>
          </p:cNvPr>
          <p:cNvSpPr>
            <a:spLocks noChangeShapeType="1"/>
          </p:cNvSpPr>
          <p:nvPr/>
        </p:nvSpPr>
        <p:spPr bwMode="auto">
          <a:xfrm flipV="1">
            <a:off x="2821633" y="3679825"/>
            <a:ext cx="655637" cy="1588"/>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Text Box 33">
            <a:extLst>
              <a:ext uri="{FF2B5EF4-FFF2-40B4-BE49-F238E27FC236}">
                <a16:creationId xmlns:a16="http://schemas.microsoft.com/office/drawing/2014/main" id="{7BDBBB43-8473-8DEB-0108-B44CEA0CFA5C}"/>
              </a:ext>
            </a:extLst>
          </p:cNvPr>
          <p:cNvSpPr txBox="1">
            <a:spLocks noChangeArrowheads="1"/>
          </p:cNvSpPr>
          <p:nvPr/>
        </p:nvSpPr>
        <p:spPr bwMode="auto">
          <a:xfrm>
            <a:off x="3394720" y="3560764"/>
            <a:ext cx="288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B</a:t>
            </a:r>
          </a:p>
        </p:txBody>
      </p:sp>
      <p:grpSp>
        <p:nvGrpSpPr>
          <p:cNvPr id="7196" name="Group 34">
            <a:extLst>
              <a:ext uri="{FF2B5EF4-FFF2-40B4-BE49-F238E27FC236}">
                <a16:creationId xmlns:a16="http://schemas.microsoft.com/office/drawing/2014/main" id="{C13B6485-95F1-01A7-9EAB-D72919E84F68}"/>
              </a:ext>
            </a:extLst>
          </p:cNvPr>
          <p:cNvGrpSpPr>
            <a:grpSpLocks/>
          </p:cNvGrpSpPr>
          <p:nvPr/>
        </p:nvGrpSpPr>
        <p:grpSpPr bwMode="auto">
          <a:xfrm>
            <a:off x="2943869" y="3375026"/>
            <a:ext cx="344488" cy="246063"/>
            <a:chOff x="2699" y="3566"/>
            <a:chExt cx="217" cy="155"/>
          </a:xfrm>
        </p:grpSpPr>
        <p:sp>
          <p:nvSpPr>
            <p:cNvPr id="7259" name="Oval 35">
              <a:extLst>
                <a:ext uri="{FF2B5EF4-FFF2-40B4-BE49-F238E27FC236}">
                  <a16:creationId xmlns:a16="http://schemas.microsoft.com/office/drawing/2014/main" id="{5651F612-ED61-C04E-5877-425EEDA9F6D8}"/>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60" name="Freeform 36">
              <a:extLst>
                <a:ext uri="{FF2B5EF4-FFF2-40B4-BE49-F238E27FC236}">
                  <a16:creationId xmlns:a16="http://schemas.microsoft.com/office/drawing/2014/main" id="{75B41906-91EA-4E14-C65C-7EE6D478978E}"/>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0805" name="AutoShape 37">
            <a:extLst>
              <a:ext uri="{FF2B5EF4-FFF2-40B4-BE49-F238E27FC236}">
                <a16:creationId xmlns:a16="http://schemas.microsoft.com/office/drawing/2014/main" id="{1F5B2771-3CA3-F975-13E3-42FBCB3CD487}"/>
              </a:ext>
            </a:extLst>
          </p:cNvPr>
          <p:cNvSpPr>
            <a:spLocks noChangeArrowheads="1"/>
          </p:cNvSpPr>
          <p:nvPr/>
        </p:nvSpPr>
        <p:spPr bwMode="auto">
          <a:xfrm>
            <a:off x="2496194" y="1998664"/>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A/B</a:t>
            </a:r>
            <a:endParaRPr lang="en-US" sz="1200" b="1">
              <a:latin typeface="Arial" charset="0"/>
              <a:cs typeface="Arial" charset="0"/>
            </a:endParaRPr>
          </a:p>
        </p:txBody>
      </p:sp>
      <p:sp>
        <p:nvSpPr>
          <p:cNvPr id="7198" name="Line 38">
            <a:extLst>
              <a:ext uri="{FF2B5EF4-FFF2-40B4-BE49-F238E27FC236}">
                <a16:creationId xmlns:a16="http://schemas.microsoft.com/office/drawing/2014/main" id="{9B0B17E1-59BC-CC44-7783-A0732BAC9A8E}"/>
              </a:ext>
            </a:extLst>
          </p:cNvPr>
          <p:cNvSpPr>
            <a:spLocks noChangeShapeType="1"/>
          </p:cNvSpPr>
          <p:nvPr/>
        </p:nvSpPr>
        <p:spPr bwMode="auto">
          <a:xfrm rot="16200000" flipV="1">
            <a:off x="2477939" y="1834357"/>
            <a:ext cx="319087"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Freeform 39">
            <a:extLst>
              <a:ext uri="{FF2B5EF4-FFF2-40B4-BE49-F238E27FC236}">
                <a16:creationId xmlns:a16="http://schemas.microsoft.com/office/drawing/2014/main" id="{F84E1CA2-91A6-2EE3-57B1-28F0838D2B77}"/>
              </a:ext>
            </a:extLst>
          </p:cNvPr>
          <p:cNvSpPr>
            <a:spLocks/>
          </p:cNvSpPr>
          <p:nvPr/>
        </p:nvSpPr>
        <p:spPr bwMode="auto">
          <a:xfrm rot="5400000" flipH="1">
            <a:off x="2623988" y="1686719"/>
            <a:ext cx="427038" cy="431800"/>
          </a:xfrm>
          <a:custGeom>
            <a:avLst/>
            <a:gdLst>
              <a:gd name="T0" fmla="*/ 660729904 w 276"/>
              <a:gd name="T1" fmla="*/ 316019051 h 590"/>
              <a:gd name="T2" fmla="*/ 66072990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Line 40">
            <a:extLst>
              <a:ext uri="{FF2B5EF4-FFF2-40B4-BE49-F238E27FC236}">
                <a16:creationId xmlns:a16="http://schemas.microsoft.com/office/drawing/2014/main" id="{64AED780-91AB-8850-00C0-298822E9507C}"/>
              </a:ext>
            </a:extLst>
          </p:cNvPr>
          <p:cNvSpPr>
            <a:spLocks noChangeShapeType="1"/>
          </p:cNvSpPr>
          <p:nvPr/>
        </p:nvSpPr>
        <p:spPr bwMode="auto">
          <a:xfrm flipV="1">
            <a:off x="2802583" y="2117725"/>
            <a:ext cx="655637" cy="1588"/>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Text Box 41">
            <a:extLst>
              <a:ext uri="{FF2B5EF4-FFF2-40B4-BE49-F238E27FC236}">
                <a16:creationId xmlns:a16="http://schemas.microsoft.com/office/drawing/2014/main" id="{22F66A8B-7653-7DB8-12E5-4CBD6532D6D0}"/>
              </a:ext>
            </a:extLst>
          </p:cNvPr>
          <p:cNvSpPr txBox="1">
            <a:spLocks noChangeArrowheads="1"/>
          </p:cNvSpPr>
          <p:nvPr/>
        </p:nvSpPr>
        <p:spPr bwMode="auto">
          <a:xfrm>
            <a:off x="3375670" y="1998664"/>
            <a:ext cx="288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a:t>
            </a:r>
          </a:p>
        </p:txBody>
      </p:sp>
      <p:grpSp>
        <p:nvGrpSpPr>
          <p:cNvPr id="7202" name="Group 42">
            <a:extLst>
              <a:ext uri="{FF2B5EF4-FFF2-40B4-BE49-F238E27FC236}">
                <a16:creationId xmlns:a16="http://schemas.microsoft.com/office/drawing/2014/main" id="{21B0EC90-E16B-12FF-EE4B-A6BDAF21AAD3}"/>
              </a:ext>
            </a:extLst>
          </p:cNvPr>
          <p:cNvGrpSpPr>
            <a:grpSpLocks/>
          </p:cNvGrpSpPr>
          <p:nvPr/>
        </p:nvGrpSpPr>
        <p:grpSpPr bwMode="auto">
          <a:xfrm>
            <a:off x="2924819" y="1812926"/>
            <a:ext cx="344488" cy="246063"/>
            <a:chOff x="2699" y="3566"/>
            <a:chExt cx="217" cy="155"/>
          </a:xfrm>
        </p:grpSpPr>
        <p:sp>
          <p:nvSpPr>
            <p:cNvPr id="7257" name="Oval 43">
              <a:extLst>
                <a:ext uri="{FF2B5EF4-FFF2-40B4-BE49-F238E27FC236}">
                  <a16:creationId xmlns:a16="http://schemas.microsoft.com/office/drawing/2014/main" id="{E1EE014A-17EC-4264-173B-B5EA5B6463F2}"/>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58" name="Freeform 44">
              <a:extLst>
                <a:ext uri="{FF2B5EF4-FFF2-40B4-BE49-F238E27FC236}">
                  <a16:creationId xmlns:a16="http://schemas.microsoft.com/office/drawing/2014/main" id="{F10520A5-F9B9-01EA-6A46-D934745BB186}"/>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03" name="Line 45">
            <a:extLst>
              <a:ext uri="{FF2B5EF4-FFF2-40B4-BE49-F238E27FC236}">
                <a16:creationId xmlns:a16="http://schemas.microsoft.com/office/drawing/2014/main" id="{658597E5-B599-D4B1-C6CA-13F76E61C605}"/>
              </a:ext>
            </a:extLst>
          </p:cNvPr>
          <p:cNvSpPr>
            <a:spLocks noChangeShapeType="1"/>
          </p:cNvSpPr>
          <p:nvPr/>
        </p:nvSpPr>
        <p:spPr bwMode="auto">
          <a:xfrm rot="5400000">
            <a:off x="2563663" y="3045619"/>
            <a:ext cx="13493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Freeform 46">
            <a:extLst>
              <a:ext uri="{FF2B5EF4-FFF2-40B4-BE49-F238E27FC236}">
                <a16:creationId xmlns:a16="http://schemas.microsoft.com/office/drawing/2014/main" id="{5140EFF2-7F24-F59C-0599-0B7AAE0ED2D0}"/>
              </a:ext>
            </a:extLst>
          </p:cNvPr>
          <p:cNvSpPr>
            <a:spLocks/>
          </p:cNvSpPr>
          <p:nvPr/>
        </p:nvSpPr>
        <p:spPr bwMode="auto">
          <a:xfrm>
            <a:off x="2764483" y="2690814"/>
            <a:ext cx="255587" cy="414337"/>
          </a:xfrm>
          <a:custGeom>
            <a:avLst/>
            <a:gdLst>
              <a:gd name="T0" fmla="*/ 236683748 w 276"/>
              <a:gd name="T1" fmla="*/ 290974830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05" name="Group 47">
            <a:extLst>
              <a:ext uri="{FF2B5EF4-FFF2-40B4-BE49-F238E27FC236}">
                <a16:creationId xmlns:a16="http://schemas.microsoft.com/office/drawing/2014/main" id="{2659C5F4-47A2-E7CB-C357-F13731ADB2D4}"/>
              </a:ext>
            </a:extLst>
          </p:cNvPr>
          <p:cNvGrpSpPr>
            <a:grpSpLocks/>
          </p:cNvGrpSpPr>
          <p:nvPr/>
        </p:nvGrpSpPr>
        <p:grpSpPr bwMode="auto">
          <a:xfrm>
            <a:off x="2856558" y="2824163"/>
            <a:ext cx="344487" cy="246062"/>
            <a:chOff x="2699" y="3566"/>
            <a:chExt cx="217" cy="155"/>
          </a:xfrm>
        </p:grpSpPr>
        <p:sp>
          <p:nvSpPr>
            <p:cNvPr id="7255" name="Oval 48">
              <a:extLst>
                <a:ext uri="{FF2B5EF4-FFF2-40B4-BE49-F238E27FC236}">
                  <a16:creationId xmlns:a16="http://schemas.microsoft.com/office/drawing/2014/main" id="{A64E4213-EFE4-C92F-49E7-A5E5FBC4D31F}"/>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56" name="Freeform 49">
              <a:extLst>
                <a:ext uri="{FF2B5EF4-FFF2-40B4-BE49-F238E27FC236}">
                  <a16:creationId xmlns:a16="http://schemas.microsoft.com/office/drawing/2014/main" id="{31A46BD6-28D2-A30C-63E1-2922BDB9C005}"/>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06" name="Text Box 50">
            <a:extLst>
              <a:ext uri="{FF2B5EF4-FFF2-40B4-BE49-F238E27FC236}">
                <a16:creationId xmlns:a16="http://schemas.microsoft.com/office/drawing/2014/main" id="{2A4C03E5-2067-CA30-A7D7-8E7FF4BE38AF}"/>
              </a:ext>
            </a:extLst>
          </p:cNvPr>
          <p:cNvSpPr txBox="1">
            <a:spLocks noChangeArrowheads="1"/>
          </p:cNvSpPr>
          <p:nvPr/>
        </p:nvSpPr>
        <p:spPr bwMode="auto">
          <a:xfrm>
            <a:off x="3396308" y="3065464"/>
            <a:ext cx="288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B</a:t>
            </a:r>
          </a:p>
        </p:txBody>
      </p:sp>
      <p:sp>
        <p:nvSpPr>
          <p:cNvPr id="7207" name="Line 51">
            <a:extLst>
              <a:ext uri="{FF2B5EF4-FFF2-40B4-BE49-F238E27FC236}">
                <a16:creationId xmlns:a16="http://schemas.microsoft.com/office/drawing/2014/main" id="{2F7FE032-BA3C-C066-4C46-038EFA8CE5B4}"/>
              </a:ext>
            </a:extLst>
          </p:cNvPr>
          <p:cNvSpPr>
            <a:spLocks noChangeShapeType="1"/>
          </p:cNvSpPr>
          <p:nvPr/>
        </p:nvSpPr>
        <p:spPr bwMode="auto">
          <a:xfrm>
            <a:off x="2227907" y="3533776"/>
            <a:ext cx="0" cy="468313"/>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Line 52">
            <a:extLst>
              <a:ext uri="{FF2B5EF4-FFF2-40B4-BE49-F238E27FC236}">
                <a16:creationId xmlns:a16="http://schemas.microsoft.com/office/drawing/2014/main" id="{AF643D81-7CA7-366B-A7B5-3365A6D2177A}"/>
              </a:ext>
            </a:extLst>
          </p:cNvPr>
          <p:cNvSpPr>
            <a:spLocks noChangeShapeType="1"/>
          </p:cNvSpPr>
          <p:nvPr/>
        </p:nvSpPr>
        <p:spPr bwMode="auto">
          <a:xfrm>
            <a:off x="2235845" y="4010025"/>
            <a:ext cx="252413" cy="0"/>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a:extLst>
              <a:ext uri="{FF2B5EF4-FFF2-40B4-BE49-F238E27FC236}">
                <a16:creationId xmlns:a16="http://schemas.microsoft.com/office/drawing/2014/main" id="{5CBFD495-9522-D09E-845B-86F95FD830B4}"/>
              </a:ext>
            </a:extLst>
          </p:cNvPr>
          <p:cNvGrpSpPr>
            <a:grpSpLocks/>
          </p:cNvGrpSpPr>
          <p:nvPr/>
        </p:nvGrpSpPr>
        <p:grpSpPr bwMode="auto">
          <a:xfrm>
            <a:off x="5986463" y="1819275"/>
            <a:ext cx="3205162" cy="3194050"/>
            <a:chOff x="4462463" y="1819275"/>
            <a:chExt cx="3205162" cy="3194050"/>
          </a:xfrm>
        </p:grpSpPr>
        <p:sp>
          <p:nvSpPr>
            <p:cNvPr id="7219" name="Line 53">
              <a:extLst>
                <a:ext uri="{FF2B5EF4-FFF2-40B4-BE49-F238E27FC236}">
                  <a16:creationId xmlns:a16="http://schemas.microsoft.com/office/drawing/2014/main" id="{E416B2C2-70AF-F5D3-696E-D4080E8B1CD8}"/>
                </a:ext>
              </a:extLst>
            </p:cNvPr>
            <p:cNvSpPr>
              <a:spLocks noChangeShapeType="1"/>
            </p:cNvSpPr>
            <p:nvPr/>
          </p:nvSpPr>
          <p:spPr bwMode="auto">
            <a:xfrm>
              <a:off x="4462463" y="2954338"/>
              <a:ext cx="7318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0" name="Text Box 54">
              <a:extLst>
                <a:ext uri="{FF2B5EF4-FFF2-40B4-BE49-F238E27FC236}">
                  <a16:creationId xmlns:a16="http://schemas.microsoft.com/office/drawing/2014/main" id="{025C356E-5933-E2B9-13EF-264DEA3934BE}"/>
                </a:ext>
              </a:extLst>
            </p:cNvPr>
            <p:cNvSpPr txBox="1">
              <a:spLocks noChangeArrowheads="1"/>
            </p:cNvSpPr>
            <p:nvPr/>
          </p:nvSpPr>
          <p:spPr bwMode="auto">
            <a:xfrm>
              <a:off x="4572000" y="2686050"/>
              <a:ext cx="720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ABC</a:t>
              </a:r>
            </a:p>
          </p:txBody>
        </p:sp>
        <p:sp>
          <p:nvSpPr>
            <p:cNvPr id="160823" name="AutoShape 55">
              <a:extLst>
                <a:ext uri="{FF2B5EF4-FFF2-40B4-BE49-F238E27FC236}">
                  <a16:creationId xmlns:a16="http://schemas.microsoft.com/office/drawing/2014/main" id="{6FD8C175-77F5-B0A6-11E0-59AE4BF44241}"/>
                </a:ext>
              </a:extLst>
            </p:cNvPr>
            <p:cNvSpPr>
              <a:spLocks noChangeArrowheads="1"/>
            </p:cNvSpPr>
            <p:nvPr/>
          </p:nvSpPr>
          <p:spPr bwMode="auto">
            <a:xfrm>
              <a:off x="5216525" y="2459038"/>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A/C</a:t>
              </a:r>
              <a:endParaRPr lang="en-US" sz="1200" b="1">
                <a:latin typeface="Arial" charset="0"/>
                <a:cs typeface="Arial" charset="0"/>
              </a:endParaRPr>
            </a:p>
          </p:txBody>
        </p:sp>
        <p:sp>
          <p:nvSpPr>
            <p:cNvPr id="7222" name="Line 56">
              <a:extLst>
                <a:ext uri="{FF2B5EF4-FFF2-40B4-BE49-F238E27FC236}">
                  <a16:creationId xmlns:a16="http://schemas.microsoft.com/office/drawing/2014/main" id="{EF4848F4-C46D-5991-7F53-0772A38FED9C}"/>
                </a:ext>
              </a:extLst>
            </p:cNvPr>
            <p:cNvSpPr>
              <a:spLocks noChangeShapeType="1"/>
            </p:cNvSpPr>
            <p:nvPr/>
          </p:nvSpPr>
          <p:spPr bwMode="auto">
            <a:xfrm rot="16200000" flipV="1">
              <a:off x="5203031" y="2324894"/>
              <a:ext cx="31908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3" name="Freeform 57">
              <a:extLst>
                <a:ext uri="{FF2B5EF4-FFF2-40B4-BE49-F238E27FC236}">
                  <a16:creationId xmlns:a16="http://schemas.microsoft.com/office/drawing/2014/main" id="{07CB69C6-5801-1FF0-79EE-94446FD3832B}"/>
                </a:ext>
              </a:extLst>
            </p:cNvPr>
            <p:cNvSpPr>
              <a:spLocks/>
            </p:cNvSpPr>
            <p:nvPr/>
          </p:nvSpPr>
          <p:spPr bwMode="auto">
            <a:xfrm rot="5400000" flipH="1">
              <a:off x="5349081" y="2193132"/>
              <a:ext cx="427037" cy="431800"/>
            </a:xfrm>
            <a:custGeom>
              <a:avLst/>
              <a:gdLst>
                <a:gd name="T0" fmla="*/ 660726809 w 276"/>
                <a:gd name="T1" fmla="*/ 316019051 h 590"/>
                <a:gd name="T2" fmla="*/ 660726809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4" name="Line 58">
              <a:extLst>
                <a:ext uri="{FF2B5EF4-FFF2-40B4-BE49-F238E27FC236}">
                  <a16:creationId xmlns:a16="http://schemas.microsoft.com/office/drawing/2014/main" id="{3ACCA347-9CEB-3976-1A26-55CDEC8FEB0F}"/>
                </a:ext>
              </a:extLst>
            </p:cNvPr>
            <p:cNvSpPr>
              <a:spLocks noChangeShapeType="1"/>
            </p:cNvSpPr>
            <p:nvPr/>
          </p:nvSpPr>
          <p:spPr bwMode="auto">
            <a:xfrm flipV="1">
              <a:off x="5527675" y="2624138"/>
              <a:ext cx="655638" cy="1587"/>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5" name="Text Box 59">
              <a:extLst>
                <a:ext uri="{FF2B5EF4-FFF2-40B4-BE49-F238E27FC236}">
                  <a16:creationId xmlns:a16="http://schemas.microsoft.com/office/drawing/2014/main" id="{AA779048-B980-1135-BBD5-25DF459B54C4}"/>
                </a:ext>
              </a:extLst>
            </p:cNvPr>
            <p:cNvSpPr txBox="1">
              <a:spLocks noChangeArrowheads="1"/>
            </p:cNvSpPr>
            <p:nvPr/>
          </p:nvSpPr>
          <p:spPr bwMode="auto">
            <a:xfrm>
              <a:off x="5453063" y="2649538"/>
              <a:ext cx="577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AB</a:t>
              </a:r>
            </a:p>
          </p:txBody>
        </p:sp>
        <p:grpSp>
          <p:nvGrpSpPr>
            <p:cNvPr id="7226" name="Group 60">
              <a:extLst>
                <a:ext uri="{FF2B5EF4-FFF2-40B4-BE49-F238E27FC236}">
                  <a16:creationId xmlns:a16="http://schemas.microsoft.com/office/drawing/2014/main" id="{D22ACC8E-7E95-0D05-2BA3-D469EB287715}"/>
                </a:ext>
              </a:extLst>
            </p:cNvPr>
            <p:cNvGrpSpPr>
              <a:grpSpLocks/>
            </p:cNvGrpSpPr>
            <p:nvPr/>
          </p:nvGrpSpPr>
          <p:grpSpPr bwMode="auto">
            <a:xfrm>
              <a:off x="5649913" y="2319338"/>
              <a:ext cx="344487" cy="246062"/>
              <a:chOff x="2699" y="3566"/>
              <a:chExt cx="217" cy="155"/>
            </a:xfrm>
          </p:grpSpPr>
          <p:sp>
            <p:nvSpPr>
              <p:cNvPr id="7253" name="Oval 61">
                <a:extLst>
                  <a:ext uri="{FF2B5EF4-FFF2-40B4-BE49-F238E27FC236}">
                    <a16:creationId xmlns:a16="http://schemas.microsoft.com/office/drawing/2014/main" id="{880F0C08-5063-24CE-D5A9-5BEA94584EBE}"/>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54" name="Freeform 62">
                <a:extLst>
                  <a:ext uri="{FF2B5EF4-FFF2-40B4-BE49-F238E27FC236}">
                    <a16:creationId xmlns:a16="http://schemas.microsoft.com/office/drawing/2014/main" id="{08CBE61D-34DD-BBCD-37F1-003EB3FEEDFF}"/>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27" name="Line 63">
              <a:extLst>
                <a:ext uri="{FF2B5EF4-FFF2-40B4-BE49-F238E27FC236}">
                  <a16:creationId xmlns:a16="http://schemas.microsoft.com/office/drawing/2014/main" id="{30E81FAE-823D-0E5D-D5BB-AD49AB61D032}"/>
                </a:ext>
              </a:extLst>
            </p:cNvPr>
            <p:cNvSpPr>
              <a:spLocks noChangeAspect="1" noChangeShapeType="1"/>
            </p:cNvSpPr>
            <p:nvPr/>
          </p:nvSpPr>
          <p:spPr bwMode="auto">
            <a:xfrm>
              <a:off x="5360988" y="3681413"/>
              <a:ext cx="59690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Line 64">
              <a:extLst>
                <a:ext uri="{FF2B5EF4-FFF2-40B4-BE49-F238E27FC236}">
                  <a16:creationId xmlns:a16="http://schemas.microsoft.com/office/drawing/2014/main" id="{D6FF744D-A8F9-D5C2-6DFE-9F958D293914}"/>
                </a:ext>
              </a:extLst>
            </p:cNvPr>
            <p:cNvSpPr>
              <a:spLocks noChangeShapeType="1"/>
            </p:cNvSpPr>
            <p:nvPr/>
          </p:nvSpPr>
          <p:spPr bwMode="auto">
            <a:xfrm rot="5400000">
              <a:off x="5237163" y="3567113"/>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Freeform 65">
              <a:extLst>
                <a:ext uri="{FF2B5EF4-FFF2-40B4-BE49-F238E27FC236}">
                  <a16:creationId xmlns:a16="http://schemas.microsoft.com/office/drawing/2014/main" id="{D2695223-5C2D-6D9C-BFE2-B2207A26B149}"/>
                </a:ext>
              </a:extLst>
            </p:cNvPr>
            <p:cNvSpPr>
              <a:spLocks/>
            </p:cNvSpPr>
            <p:nvPr/>
          </p:nvSpPr>
          <p:spPr bwMode="auto">
            <a:xfrm>
              <a:off x="5494338" y="3251200"/>
              <a:ext cx="255587" cy="414338"/>
            </a:xfrm>
            <a:custGeom>
              <a:avLst/>
              <a:gdLst>
                <a:gd name="T0" fmla="*/ 236683748 w 276"/>
                <a:gd name="T1" fmla="*/ 290976234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0" name="Text Box 66">
              <a:extLst>
                <a:ext uri="{FF2B5EF4-FFF2-40B4-BE49-F238E27FC236}">
                  <a16:creationId xmlns:a16="http://schemas.microsoft.com/office/drawing/2014/main" id="{127D8643-CA18-7664-0A03-933D14A0656B}"/>
                </a:ext>
              </a:extLst>
            </p:cNvPr>
            <p:cNvSpPr txBox="1">
              <a:spLocks noChangeArrowheads="1"/>
            </p:cNvSpPr>
            <p:nvPr/>
          </p:nvSpPr>
          <p:spPr bwMode="auto">
            <a:xfrm>
              <a:off x="5561013" y="4017963"/>
              <a:ext cx="576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BC</a:t>
              </a:r>
            </a:p>
          </p:txBody>
        </p:sp>
        <p:grpSp>
          <p:nvGrpSpPr>
            <p:cNvPr id="7231" name="Group 67">
              <a:extLst>
                <a:ext uri="{FF2B5EF4-FFF2-40B4-BE49-F238E27FC236}">
                  <a16:creationId xmlns:a16="http://schemas.microsoft.com/office/drawing/2014/main" id="{8BC8E99B-2012-573E-73D6-379859F21C29}"/>
                </a:ext>
              </a:extLst>
            </p:cNvPr>
            <p:cNvGrpSpPr>
              <a:grpSpLocks/>
            </p:cNvGrpSpPr>
            <p:nvPr/>
          </p:nvGrpSpPr>
          <p:grpSpPr bwMode="auto">
            <a:xfrm>
              <a:off x="5576888" y="3332163"/>
              <a:ext cx="344487" cy="246062"/>
              <a:chOff x="2699" y="3566"/>
              <a:chExt cx="217" cy="155"/>
            </a:xfrm>
          </p:grpSpPr>
          <p:sp>
            <p:nvSpPr>
              <p:cNvPr id="7251" name="Oval 68">
                <a:extLst>
                  <a:ext uri="{FF2B5EF4-FFF2-40B4-BE49-F238E27FC236}">
                    <a16:creationId xmlns:a16="http://schemas.microsoft.com/office/drawing/2014/main" id="{018A4444-223F-4F85-41CF-9006F773206E}"/>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52" name="Freeform 69">
                <a:extLst>
                  <a:ext uri="{FF2B5EF4-FFF2-40B4-BE49-F238E27FC236}">
                    <a16:creationId xmlns:a16="http://schemas.microsoft.com/office/drawing/2014/main" id="{ACC52559-D179-FF70-426C-C786DF18801A}"/>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32" name="Text Box 70">
              <a:extLst>
                <a:ext uri="{FF2B5EF4-FFF2-40B4-BE49-F238E27FC236}">
                  <a16:creationId xmlns:a16="http://schemas.microsoft.com/office/drawing/2014/main" id="{299378AB-87EC-B1BE-BCA3-9D58CBB955A4}"/>
                </a:ext>
              </a:extLst>
            </p:cNvPr>
            <p:cNvSpPr txBox="1">
              <a:spLocks noChangeArrowheads="1"/>
            </p:cNvSpPr>
            <p:nvPr/>
          </p:nvSpPr>
          <p:spPr bwMode="auto">
            <a:xfrm>
              <a:off x="7091363" y="4738688"/>
              <a:ext cx="576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C</a:t>
              </a:r>
            </a:p>
          </p:txBody>
        </p:sp>
        <p:sp>
          <p:nvSpPr>
            <p:cNvPr id="160839" name="AutoShape 71">
              <a:extLst>
                <a:ext uri="{FF2B5EF4-FFF2-40B4-BE49-F238E27FC236}">
                  <a16:creationId xmlns:a16="http://schemas.microsoft.com/office/drawing/2014/main" id="{F693EDB0-BA0E-33A5-8643-CC9D7EF98FFD}"/>
                </a:ext>
              </a:extLst>
            </p:cNvPr>
            <p:cNvSpPr>
              <a:spLocks noChangeArrowheads="1"/>
            </p:cNvSpPr>
            <p:nvPr/>
          </p:nvSpPr>
          <p:spPr bwMode="auto">
            <a:xfrm>
              <a:off x="6219825" y="2146300"/>
              <a:ext cx="292100" cy="2506663"/>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Arial" charset="0"/>
                  <a:cs typeface="Arial" charset="0"/>
                </a:rPr>
                <a:t>A/B</a:t>
              </a:r>
            </a:p>
            <a:p>
              <a:pPr algn="ctr" eaLnBrk="1" hangingPunct="1">
                <a:defRPr/>
              </a:pPr>
              <a:endParaRPr lang="nb-NO" sz="1200" b="1">
                <a:latin typeface="Arial" charset="0"/>
                <a:cs typeface="Arial" charset="0"/>
              </a:endParaRPr>
            </a:p>
            <a:p>
              <a:pPr algn="ctr" eaLnBrk="1" hangingPunct="1">
                <a:defRPr/>
              </a:pPr>
              <a:endParaRPr lang="nb-NO" sz="1200" b="1">
                <a:latin typeface="Arial" charset="0"/>
                <a:cs typeface="Arial" charset="0"/>
              </a:endParaRPr>
            </a:p>
            <a:p>
              <a:pPr algn="ctr" eaLnBrk="1" hangingPunct="1">
                <a:defRPr/>
              </a:pPr>
              <a:endParaRPr lang="nb-NO" sz="1200" b="1">
                <a:latin typeface="Arial" charset="0"/>
                <a:cs typeface="Arial" charset="0"/>
              </a:endParaRPr>
            </a:p>
            <a:p>
              <a:pPr algn="ctr" eaLnBrk="1" hangingPunct="1">
                <a:defRPr/>
              </a:pPr>
              <a:endParaRPr lang="nb-NO" sz="1200" b="1">
                <a:latin typeface="Arial" charset="0"/>
                <a:cs typeface="Arial" charset="0"/>
              </a:endParaRPr>
            </a:p>
            <a:p>
              <a:pPr algn="ctr" eaLnBrk="1" hangingPunct="1">
                <a:defRPr/>
              </a:pPr>
              <a:endParaRPr lang="nb-NO" sz="1200" b="1">
                <a:latin typeface="Arial" charset="0"/>
                <a:cs typeface="Arial" charset="0"/>
              </a:endParaRPr>
            </a:p>
            <a:p>
              <a:pPr algn="ctr" eaLnBrk="1" hangingPunct="1">
                <a:defRPr/>
              </a:pPr>
              <a:r>
                <a:rPr lang="nb-NO" sz="1200" b="1">
                  <a:latin typeface="Arial" charset="0"/>
                  <a:cs typeface="Arial" charset="0"/>
                </a:rPr>
                <a:t>B/C</a:t>
              </a:r>
              <a:endParaRPr lang="en-US" sz="1200" b="1">
                <a:latin typeface="Arial" charset="0"/>
                <a:cs typeface="Arial" charset="0"/>
              </a:endParaRPr>
            </a:p>
          </p:txBody>
        </p:sp>
        <p:sp>
          <p:nvSpPr>
            <p:cNvPr id="7234" name="Line 72">
              <a:extLst>
                <a:ext uri="{FF2B5EF4-FFF2-40B4-BE49-F238E27FC236}">
                  <a16:creationId xmlns:a16="http://schemas.microsoft.com/office/drawing/2014/main" id="{1186AA68-8B64-F4BC-0294-BBE523C2836E}"/>
                </a:ext>
              </a:extLst>
            </p:cNvPr>
            <p:cNvSpPr>
              <a:spLocks noChangeShapeType="1"/>
            </p:cNvSpPr>
            <p:nvPr/>
          </p:nvSpPr>
          <p:spPr bwMode="auto">
            <a:xfrm>
              <a:off x="6364288" y="4873625"/>
              <a:ext cx="8318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5" name="Line 73">
              <a:extLst>
                <a:ext uri="{FF2B5EF4-FFF2-40B4-BE49-F238E27FC236}">
                  <a16:creationId xmlns:a16="http://schemas.microsoft.com/office/drawing/2014/main" id="{4C1E3981-9A72-D5CD-7574-012A7AD70CC0}"/>
                </a:ext>
              </a:extLst>
            </p:cNvPr>
            <p:cNvSpPr>
              <a:spLocks noChangeShapeType="1"/>
            </p:cNvSpPr>
            <p:nvPr/>
          </p:nvSpPr>
          <p:spPr bwMode="auto">
            <a:xfrm rot="5400000">
              <a:off x="6240463" y="4765675"/>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6" name="Freeform 74">
              <a:extLst>
                <a:ext uri="{FF2B5EF4-FFF2-40B4-BE49-F238E27FC236}">
                  <a16:creationId xmlns:a16="http://schemas.microsoft.com/office/drawing/2014/main" id="{051E5CD4-4D47-A8B7-3001-AEB70D208E51}"/>
                </a:ext>
              </a:extLst>
            </p:cNvPr>
            <p:cNvSpPr>
              <a:spLocks/>
            </p:cNvSpPr>
            <p:nvPr/>
          </p:nvSpPr>
          <p:spPr bwMode="auto">
            <a:xfrm>
              <a:off x="6497638" y="4449763"/>
              <a:ext cx="255587" cy="414337"/>
            </a:xfrm>
            <a:custGeom>
              <a:avLst/>
              <a:gdLst>
                <a:gd name="T0" fmla="*/ 236683748 w 276"/>
                <a:gd name="T1" fmla="*/ 290974830 h 590"/>
                <a:gd name="T2" fmla="*/ 23668374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37" name="Group 75">
              <a:extLst>
                <a:ext uri="{FF2B5EF4-FFF2-40B4-BE49-F238E27FC236}">
                  <a16:creationId xmlns:a16="http://schemas.microsoft.com/office/drawing/2014/main" id="{292C4A05-570E-D157-2D34-3D8B6B4C8D16}"/>
                </a:ext>
              </a:extLst>
            </p:cNvPr>
            <p:cNvGrpSpPr>
              <a:grpSpLocks/>
            </p:cNvGrpSpPr>
            <p:nvPr/>
          </p:nvGrpSpPr>
          <p:grpSpPr bwMode="auto">
            <a:xfrm>
              <a:off x="6580188" y="4530725"/>
              <a:ext cx="344487" cy="246063"/>
              <a:chOff x="2699" y="3566"/>
              <a:chExt cx="217" cy="155"/>
            </a:xfrm>
          </p:grpSpPr>
          <p:sp>
            <p:nvSpPr>
              <p:cNvPr id="7249" name="Oval 76">
                <a:extLst>
                  <a:ext uri="{FF2B5EF4-FFF2-40B4-BE49-F238E27FC236}">
                    <a16:creationId xmlns:a16="http://schemas.microsoft.com/office/drawing/2014/main" id="{EF7CC957-624E-97EB-3801-7926BADFB906}"/>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50" name="Freeform 77">
                <a:extLst>
                  <a:ext uri="{FF2B5EF4-FFF2-40B4-BE49-F238E27FC236}">
                    <a16:creationId xmlns:a16="http://schemas.microsoft.com/office/drawing/2014/main" id="{85D8EF5A-D4A3-01D2-FF47-C8D187A50E94}"/>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38" name="Line 78">
              <a:extLst>
                <a:ext uri="{FF2B5EF4-FFF2-40B4-BE49-F238E27FC236}">
                  <a16:creationId xmlns:a16="http://schemas.microsoft.com/office/drawing/2014/main" id="{E80248EE-DF67-52D3-6437-523AF9CD8025}"/>
                </a:ext>
              </a:extLst>
            </p:cNvPr>
            <p:cNvSpPr>
              <a:spLocks noChangeShapeType="1"/>
            </p:cNvSpPr>
            <p:nvPr/>
          </p:nvSpPr>
          <p:spPr bwMode="auto">
            <a:xfrm rot="16200000" flipV="1">
              <a:off x="6192044" y="1978819"/>
              <a:ext cx="319088"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9" name="Freeform 79">
              <a:extLst>
                <a:ext uri="{FF2B5EF4-FFF2-40B4-BE49-F238E27FC236}">
                  <a16:creationId xmlns:a16="http://schemas.microsoft.com/office/drawing/2014/main" id="{A94FFC0E-C460-E258-8CAF-A83366A58B50}"/>
                </a:ext>
              </a:extLst>
            </p:cNvPr>
            <p:cNvSpPr>
              <a:spLocks/>
            </p:cNvSpPr>
            <p:nvPr/>
          </p:nvSpPr>
          <p:spPr bwMode="auto">
            <a:xfrm rot="5400000" flipH="1">
              <a:off x="6338094" y="1831182"/>
              <a:ext cx="427037" cy="431800"/>
            </a:xfrm>
            <a:custGeom>
              <a:avLst/>
              <a:gdLst>
                <a:gd name="T0" fmla="*/ 660726809 w 276"/>
                <a:gd name="T1" fmla="*/ 316019051 h 590"/>
                <a:gd name="T2" fmla="*/ 660726809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0" name="Line 80">
              <a:extLst>
                <a:ext uri="{FF2B5EF4-FFF2-40B4-BE49-F238E27FC236}">
                  <a16:creationId xmlns:a16="http://schemas.microsoft.com/office/drawing/2014/main" id="{C5F1B7E5-7406-2A60-B63E-BD59B8D19FB7}"/>
                </a:ext>
              </a:extLst>
            </p:cNvPr>
            <p:cNvSpPr>
              <a:spLocks noChangeShapeType="1"/>
            </p:cNvSpPr>
            <p:nvPr/>
          </p:nvSpPr>
          <p:spPr bwMode="auto">
            <a:xfrm flipV="1">
              <a:off x="6516688" y="2262188"/>
              <a:ext cx="655637" cy="1587"/>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1" name="Text Box 81">
              <a:extLst>
                <a:ext uri="{FF2B5EF4-FFF2-40B4-BE49-F238E27FC236}">
                  <a16:creationId xmlns:a16="http://schemas.microsoft.com/office/drawing/2014/main" id="{4B9BE98D-D0B0-00BF-9BA1-819F21573179}"/>
                </a:ext>
              </a:extLst>
            </p:cNvPr>
            <p:cNvSpPr txBox="1">
              <a:spLocks noChangeArrowheads="1"/>
            </p:cNvSpPr>
            <p:nvPr/>
          </p:nvSpPr>
          <p:spPr bwMode="auto">
            <a:xfrm>
              <a:off x="7089775" y="2143125"/>
              <a:ext cx="288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A</a:t>
              </a:r>
            </a:p>
          </p:txBody>
        </p:sp>
        <p:grpSp>
          <p:nvGrpSpPr>
            <p:cNvPr id="7242" name="Group 82">
              <a:extLst>
                <a:ext uri="{FF2B5EF4-FFF2-40B4-BE49-F238E27FC236}">
                  <a16:creationId xmlns:a16="http://schemas.microsoft.com/office/drawing/2014/main" id="{8BB76728-8E10-6DD7-3DFA-141BA1EC017B}"/>
                </a:ext>
              </a:extLst>
            </p:cNvPr>
            <p:cNvGrpSpPr>
              <a:grpSpLocks/>
            </p:cNvGrpSpPr>
            <p:nvPr/>
          </p:nvGrpSpPr>
          <p:grpSpPr bwMode="auto">
            <a:xfrm>
              <a:off x="6638925" y="1957388"/>
              <a:ext cx="344488" cy="246062"/>
              <a:chOff x="2699" y="3566"/>
              <a:chExt cx="217" cy="155"/>
            </a:xfrm>
          </p:grpSpPr>
          <p:sp>
            <p:nvSpPr>
              <p:cNvPr id="7247" name="Oval 83">
                <a:extLst>
                  <a:ext uri="{FF2B5EF4-FFF2-40B4-BE49-F238E27FC236}">
                    <a16:creationId xmlns:a16="http://schemas.microsoft.com/office/drawing/2014/main" id="{AC1C450D-74E1-8536-29DD-CEF4E0F0E1AC}"/>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7248" name="Freeform 84">
                <a:extLst>
                  <a:ext uri="{FF2B5EF4-FFF2-40B4-BE49-F238E27FC236}">
                    <a16:creationId xmlns:a16="http://schemas.microsoft.com/office/drawing/2014/main" id="{B0FE0E1D-9B9D-78EB-2E0E-5C703EF6DD17}"/>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43" name="Text Box 85">
              <a:extLst>
                <a:ext uri="{FF2B5EF4-FFF2-40B4-BE49-F238E27FC236}">
                  <a16:creationId xmlns:a16="http://schemas.microsoft.com/office/drawing/2014/main" id="{22112BC9-0025-1C88-E957-EFE421812FF6}"/>
                </a:ext>
              </a:extLst>
            </p:cNvPr>
            <p:cNvSpPr txBox="1">
              <a:spLocks noChangeArrowheads="1"/>
            </p:cNvSpPr>
            <p:nvPr/>
          </p:nvSpPr>
          <p:spPr bwMode="auto">
            <a:xfrm>
              <a:off x="7110413" y="3209925"/>
              <a:ext cx="288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cs typeface="Arial" panose="020B0604020202020204" pitchFamily="34" charset="0"/>
                </a:rPr>
                <a:t>B</a:t>
              </a:r>
            </a:p>
          </p:txBody>
        </p:sp>
        <p:sp>
          <p:nvSpPr>
            <p:cNvPr id="7244" name="Line 86">
              <a:extLst>
                <a:ext uri="{FF2B5EF4-FFF2-40B4-BE49-F238E27FC236}">
                  <a16:creationId xmlns:a16="http://schemas.microsoft.com/office/drawing/2014/main" id="{87A92640-1FA3-E372-283B-6A54AC912CC3}"/>
                </a:ext>
              </a:extLst>
            </p:cNvPr>
            <p:cNvSpPr>
              <a:spLocks noChangeShapeType="1"/>
            </p:cNvSpPr>
            <p:nvPr/>
          </p:nvSpPr>
          <p:spPr bwMode="auto">
            <a:xfrm>
              <a:off x="5942013" y="3678238"/>
              <a:ext cx="0" cy="468312"/>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5" name="Line 87">
              <a:extLst>
                <a:ext uri="{FF2B5EF4-FFF2-40B4-BE49-F238E27FC236}">
                  <a16:creationId xmlns:a16="http://schemas.microsoft.com/office/drawing/2014/main" id="{FCAF26E4-4796-2331-6953-71EE0785AB27}"/>
                </a:ext>
              </a:extLst>
            </p:cNvPr>
            <p:cNvSpPr>
              <a:spLocks noChangeShapeType="1"/>
            </p:cNvSpPr>
            <p:nvPr/>
          </p:nvSpPr>
          <p:spPr bwMode="auto">
            <a:xfrm>
              <a:off x="5942013" y="4146550"/>
              <a:ext cx="252412" cy="0"/>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46" name="Line 88">
              <a:extLst>
                <a:ext uri="{FF2B5EF4-FFF2-40B4-BE49-F238E27FC236}">
                  <a16:creationId xmlns:a16="http://schemas.microsoft.com/office/drawing/2014/main" id="{281C83F1-871F-7CE0-3658-045404C250EC}"/>
                </a:ext>
              </a:extLst>
            </p:cNvPr>
            <p:cNvSpPr>
              <a:spLocks noChangeShapeType="1"/>
            </p:cNvSpPr>
            <p:nvPr/>
          </p:nvSpPr>
          <p:spPr bwMode="auto">
            <a:xfrm flipV="1">
              <a:off x="6497638" y="3332163"/>
              <a:ext cx="655637" cy="1587"/>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10" name="Rectangle 3">
            <a:extLst>
              <a:ext uri="{FF2B5EF4-FFF2-40B4-BE49-F238E27FC236}">
                <a16:creationId xmlns:a16="http://schemas.microsoft.com/office/drawing/2014/main" id="{2848DCD0-311B-AC00-F064-7167C33CE4F8}"/>
              </a:ext>
            </a:extLst>
          </p:cNvPr>
          <p:cNvSpPr>
            <a:spLocks noChangeArrowheads="1"/>
          </p:cNvSpPr>
          <p:nvPr/>
        </p:nvSpPr>
        <p:spPr bwMode="auto">
          <a:xfrm>
            <a:off x="2581790" y="2649537"/>
            <a:ext cx="1100138" cy="1200150"/>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grpSp>
        <p:nvGrpSpPr>
          <p:cNvPr id="15" name="Group 14">
            <a:extLst>
              <a:ext uri="{FF2B5EF4-FFF2-40B4-BE49-F238E27FC236}">
                <a16:creationId xmlns:a16="http://schemas.microsoft.com/office/drawing/2014/main" id="{8F8DBE87-C776-8CEE-36BB-83B873F6AD6D}"/>
              </a:ext>
            </a:extLst>
          </p:cNvPr>
          <p:cNvGrpSpPr>
            <a:grpSpLocks/>
          </p:cNvGrpSpPr>
          <p:nvPr/>
        </p:nvGrpSpPr>
        <p:grpSpPr bwMode="auto">
          <a:xfrm>
            <a:off x="7145338" y="2309813"/>
            <a:ext cx="360362" cy="215900"/>
            <a:chOff x="4211960" y="5445224"/>
            <a:chExt cx="360040" cy="216024"/>
          </a:xfrm>
        </p:grpSpPr>
        <p:cxnSp>
          <p:nvCxnSpPr>
            <p:cNvPr id="7217" name="Straight Connector 10">
              <a:extLst>
                <a:ext uri="{FF2B5EF4-FFF2-40B4-BE49-F238E27FC236}">
                  <a16:creationId xmlns:a16="http://schemas.microsoft.com/office/drawing/2014/main" id="{D1F1733D-5F01-A6E8-320E-2EF4EE31DC33}"/>
                </a:ext>
              </a:extLst>
            </p:cNvPr>
            <p:cNvCxnSpPr>
              <a:cxnSpLocks noChangeShapeType="1"/>
            </p:cNvCxnSpPr>
            <p:nvPr/>
          </p:nvCxnSpPr>
          <p:spPr bwMode="auto">
            <a:xfrm flipV="1">
              <a:off x="4211960" y="5445224"/>
              <a:ext cx="360040" cy="216024"/>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8" name="Straight Connector 13">
              <a:extLst>
                <a:ext uri="{FF2B5EF4-FFF2-40B4-BE49-F238E27FC236}">
                  <a16:creationId xmlns:a16="http://schemas.microsoft.com/office/drawing/2014/main" id="{2591FA5C-7735-DE8A-5BB1-4D3DC73647E7}"/>
                </a:ext>
              </a:extLst>
            </p:cNvPr>
            <p:cNvCxnSpPr>
              <a:cxnSpLocks noChangeShapeType="1"/>
            </p:cNvCxnSpPr>
            <p:nvPr/>
          </p:nvCxnSpPr>
          <p:spPr bwMode="auto">
            <a:xfrm>
              <a:off x="4211960" y="5445224"/>
              <a:ext cx="360040" cy="216024"/>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4" name="Group 103">
            <a:extLst>
              <a:ext uri="{FF2B5EF4-FFF2-40B4-BE49-F238E27FC236}">
                <a16:creationId xmlns:a16="http://schemas.microsoft.com/office/drawing/2014/main" id="{47B63470-36D5-EFC3-4306-8A2F7C4FA407}"/>
              </a:ext>
            </a:extLst>
          </p:cNvPr>
          <p:cNvGrpSpPr>
            <a:grpSpLocks/>
          </p:cNvGrpSpPr>
          <p:nvPr/>
        </p:nvGrpSpPr>
        <p:grpSpPr bwMode="auto">
          <a:xfrm>
            <a:off x="7035801" y="3359150"/>
            <a:ext cx="360363" cy="215900"/>
            <a:chOff x="4211960" y="5445224"/>
            <a:chExt cx="360040" cy="216024"/>
          </a:xfrm>
        </p:grpSpPr>
        <p:cxnSp>
          <p:nvCxnSpPr>
            <p:cNvPr id="7215" name="Straight Connector 104">
              <a:extLst>
                <a:ext uri="{FF2B5EF4-FFF2-40B4-BE49-F238E27FC236}">
                  <a16:creationId xmlns:a16="http://schemas.microsoft.com/office/drawing/2014/main" id="{5AFB40C3-E606-F029-6E77-5A9D00D7AAC2}"/>
                </a:ext>
              </a:extLst>
            </p:cNvPr>
            <p:cNvCxnSpPr>
              <a:cxnSpLocks noChangeShapeType="1"/>
            </p:cNvCxnSpPr>
            <p:nvPr/>
          </p:nvCxnSpPr>
          <p:spPr bwMode="auto">
            <a:xfrm flipV="1">
              <a:off x="4211960" y="5445224"/>
              <a:ext cx="360040" cy="216024"/>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16" name="Straight Connector 105">
              <a:extLst>
                <a:ext uri="{FF2B5EF4-FFF2-40B4-BE49-F238E27FC236}">
                  <a16:creationId xmlns:a16="http://schemas.microsoft.com/office/drawing/2014/main" id="{764B0CA6-015B-23D9-B492-8F2F939A3877}"/>
                </a:ext>
              </a:extLst>
            </p:cNvPr>
            <p:cNvCxnSpPr>
              <a:cxnSpLocks noChangeShapeType="1"/>
            </p:cNvCxnSpPr>
            <p:nvPr/>
          </p:nvCxnSpPr>
          <p:spPr bwMode="auto">
            <a:xfrm>
              <a:off x="4211960" y="5445224"/>
              <a:ext cx="360040" cy="216024"/>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a:extLst>
              <a:ext uri="{FF2B5EF4-FFF2-40B4-BE49-F238E27FC236}">
                <a16:creationId xmlns:a16="http://schemas.microsoft.com/office/drawing/2014/main" id="{AE00F30C-9D1B-C3D1-FC20-A53C8F16AD43}"/>
              </a:ext>
            </a:extLst>
          </p:cNvPr>
          <p:cNvSpPr txBox="1">
            <a:spLocks noChangeArrowheads="1"/>
          </p:cNvSpPr>
          <p:nvPr/>
        </p:nvSpPr>
        <p:spPr bwMode="auto">
          <a:xfrm>
            <a:off x="3642370" y="2859878"/>
            <a:ext cx="16770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600" dirty="0" err="1">
                <a:solidFill>
                  <a:srgbClr val="FF0000"/>
                </a:solidFill>
              </a:rPr>
              <a:t>Simplification</a:t>
            </a:r>
            <a:r>
              <a:rPr lang="nb-NO" altLang="en-US" sz="1600" dirty="0">
                <a:solidFill>
                  <a:srgbClr val="FF0000"/>
                </a:solidFill>
              </a:rPr>
              <a:t> 1: </a:t>
            </a:r>
          </a:p>
          <a:p>
            <a:endParaRPr lang="nb-NO" altLang="en-US" sz="1600" dirty="0">
              <a:solidFill>
                <a:srgbClr val="FF0000"/>
              </a:solidFill>
            </a:endParaRPr>
          </a:p>
          <a:p>
            <a:r>
              <a:rPr lang="nb-NO" altLang="en-US" sz="1600" dirty="0">
                <a:solidFill>
                  <a:srgbClr val="FF0000"/>
                </a:solidFill>
              </a:rPr>
              <a:t>JOIN</a:t>
            </a:r>
          </a:p>
        </p:txBody>
      </p:sp>
      <p:sp>
        <p:nvSpPr>
          <p:cNvPr id="7214" name="Line 102">
            <a:extLst>
              <a:ext uri="{FF2B5EF4-FFF2-40B4-BE49-F238E27FC236}">
                <a16:creationId xmlns:a16="http://schemas.microsoft.com/office/drawing/2014/main" id="{01B2C812-C92C-94D6-202D-05198921041C}"/>
              </a:ext>
            </a:extLst>
          </p:cNvPr>
          <p:cNvSpPr>
            <a:spLocks noChangeShapeType="1"/>
          </p:cNvSpPr>
          <p:nvPr/>
        </p:nvSpPr>
        <p:spPr bwMode="auto">
          <a:xfrm flipV="1">
            <a:off x="3708761" y="3284538"/>
            <a:ext cx="604176" cy="317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2C8F4FBE-AE48-7776-E29E-F3030B473FFB}"/>
              </a:ext>
            </a:extLst>
          </p:cNvPr>
          <p:cNvSpPr txBox="1">
            <a:spLocks noChangeArrowheads="1"/>
          </p:cNvSpPr>
          <p:nvPr/>
        </p:nvSpPr>
        <p:spPr bwMode="auto">
          <a:xfrm>
            <a:off x="6534613" y="5078574"/>
            <a:ext cx="47003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1600" dirty="0" err="1">
                <a:solidFill>
                  <a:srgbClr val="FF0000"/>
                </a:solidFill>
              </a:rPr>
              <a:t>Simplification</a:t>
            </a:r>
            <a:r>
              <a:rPr lang="nb-NO" altLang="en-US" sz="1600" dirty="0">
                <a:solidFill>
                  <a:srgbClr val="FF0000"/>
                </a:solidFill>
              </a:rPr>
              <a:t> 2: </a:t>
            </a:r>
          </a:p>
          <a:p>
            <a:endParaRPr lang="nb-NO" altLang="en-US" sz="1600" dirty="0">
              <a:solidFill>
                <a:srgbClr val="FF0000"/>
              </a:solidFill>
            </a:endParaRPr>
          </a:p>
          <a:p>
            <a:r>
              <a:rPr lang="nb-NO" altLang="en-US" sz="1600" dirty="0" err="1">
                <a:solidFill>
                  <a:srgbClr val="FF0000"/>
                </a:solidFill>
              </a:rPr>
              <a:t>Remove</a:t>
            </a:r>
            <a:r>
              <a:rPr lang="nb-NO" altLang="en-US" sz="1600" dirty="0">
                <a:solidFill>
                  <a:srgbClr val="FF0000"/>
                </a:solidFill>
              </a:rPr>
              <a:t> </a:t>
            </a:r>
            <a:r>
              <a:rPr lang="nb-NO" altLang="en-US" sz="1600" dirty="0" err="1">
                <a:solidFill>
                  <a:srgbClr val="FF0000"/>
                </a:solidFill>
              </a:rPr>
              <a:t>condenser</a:t>
            </a:r>
            <a:r>
              <a:rPr lang="nb-NO" altLang="en-US" sz="1600" dirty="0">
                <a:solidFill>
                  <a:srgbClr val="FF0000"/>
                </a:solidFill>
              </a:rPr>
              <a:t> and reboiler in prefractionator</a:t>
            </a:r>
          </a:p>
          <a:p>
            <a:r>
              <a:rPr lang="nb-NO" altLang="en-US" sz="1600" dirty="0">
                <a:solidFill>
                  <a:srgbClr val="FF0000"/>
                </a:solidFill>
              </a:rPr>
              <a:t>taking </a:t>
            </a:r>
            <a:r>
              <a:rPr lang="nb-NO" altLang="en-US" sz="1600" dirty="0" err="1">
                <a:solidFill>
                  <a:srgbClr val="FF0000"/>
                </a:solidFill>
              </a:rPr>
              <a:t>vapor</a:t>
            </a:r>
            <a:r>
              <a:rPr lang="nb-NO" altLang="en-US" sz="1600" dirty="0">
                <a:solidFill>
                  <a:srgbClr val="FF0000"/>
                </a:solidFill>
              </a:rPr>
              <a:t> and </a:t>
            </a:r>
            <a:r>
              <a:rPr lang="nb-NO" altLang="en-US" sz="1600" dirty="0" err="1">
                <a:solidFill>
                  <a:srgbClr val="FF0000"/>
                </a:solidFill>
              </a:rPr>
              <a:t>liquid</a:t>
            </a:r>
            <a:r>
              <a:rPr lang="nb-NO" altLang="en-US" sz="1600" dirty="0">
                <a:solidFill>
                  <a:srgbClr val="FF0000"/>
                </a:solidFill>
              </a:rPr>
              <a:t> from </a:t>
            </a:r>
            <a:r>
              <a:rPr lang="nb-NO" altLang="en-US" sz="1600" dirty="0" err="1">
                <a:solidFill>
                  <a:srgbClr val="FF0000"/>
                </a:solidFill>
              </a:rPr>
              <a:t>main</a:t>
            </a:r>
            <a:r>
              <a:rPr lang="nb-NO" altLang="en-US" sz="1600" dirty="0">
                <a:solidFill>
                  <a:srgbClr val="FF0000"/>
                </a:solidFill>
              </a:rPr>
              <a:t> </a:t>
            </a:r>
            <a:r>
              <a:rPr lang="nb-NO" altLang="en-US" sz="1600" dirty="0" err="1">
                <a:solidFill>
                  <a:srgbClr val="FF0000"/>
                </a:solidFill>
              </a:rPr>
              <a:t>column</a:t>
            </a:r>
            <a:endParaRPr lang="nb-NO" alt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2BB62057-37D3-E98F-BCEE-5A2E1EAAE217}"/>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8195" name="Rectangle 2">
            <a:extLst>
              <a:ext uri="{FF2B5EF4-FFF2-40B4-BE49-F238E27FC236}">
                <a16:creationId xmlns:a16="http://schemas.microsoft.com/office/drawing/2014/main" id="{0496C714-029E-AE19-3DA4-08837ED6189F}"/>
              </a:ext>
            </a:extLst>
          </p:cNvPr>
          <p:cNvSpPr>
            <a:spLocks noGrp="1" noChangeArrowheads="1"/>
          </p:cNvSpPr>
          <p:nvPr>
            <p:ph type="title"/>
          </p:nvPr>
        </p:nvSpPr>
        <p:spPr/>
        <p:txBody>
          <a:bodyPr/>
          <a:lstStyle/>
          <a:p>
            <a:r>
              <a:rPr lang="en-US" altLang="en-US"/>
              <a:t>Simplification: Direct coupling (“Petlyuk”) </a:t>
            </a:r>
            <a:br>
              <a:rPr lang="en-US" altLang="en-US"/>
            </a:br>
            <a:endParaRPr lang="en-US" altLang="en-US"/>
          </a:p>
        </p:txBody>
      </p:sp>
      <p:sp>
        <p:nvSpPr>
          <p:cNvPr id="8196" name="Line 40">
            <a:extLst>
              <a:ext uri="{FF2B5EF4-FFF2-40B4-BE49-F238E27FC236}">
                <a16:creationId xmlns:a16="http://schemas.microsoft.com/office/drawing/2014/main" id="{35202548-4CDE-3312-EB90-E0A5359B4B92}"/>
              </a:ext>
            </a:extLst>
          </p:cNvPr>
          <p:cNvSpPr>
            <a:spLocks noChangeShapeType="1"/>
          </p:cNvSpPr>
          <p:nvPr/>
        </p:nvSpPr>
        <p:spPr bwMode="auto">
          <a:xfrm>
            <a:off x="4279900" y="4768850"/>
            <a:ext cx="8318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Line 41">
            <a:extLst>
              <a:ext uri="{FF2B5EF4-FFF2-40B4-BE49-F238E27FC236}">
                <a16:creationId xmlns:a16="http://schemas.microsoft.com/office/drawing/2014/main" id="{407C71BD-A212-08E2-0A8E-48E05853826A}"/>
              </a:ext>
            </a:extLst>
          </p:cNvPr>
          <p:cNvSpPr>
            <a:spLocks noChangeShapeType="1"/>
          </p:cNvSpPr>
          <p:nvPr/>
        </p:nvSpPr>
        <p:spPr bwMode="auto">
          <a:xfrm rot="5400000">
            <a:off x="4156075" y="4660900"/>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Freeform 42">
            <a:extLst>
              <a:ext uri="{FF2B5EF4-FFF2-40B4-BE49-F238E27FC236}">
                <a16:creationId xmlns:a16="http://schemas.microsoft.com/office/drawing/2014/main" id="{737E0805-5847-8E48-3682-846900ED1CBF}"/>
              </a:ext>
            </a:extLst>
          </p:cNvPr>
          <p:cNvSpPr>
            <a:spLocks/>
          </p:cNvSpPr>
          <p:nvPr/>
        </p:nvSpPr>
        <p:spPr bwMode="auto">
          <a:xfrm>
            <a:off x="4413250" y="4344989"/>
            <a:ext cx="255588" cy="414337"/>
          </a:xfrm>
          <a:custGeom>
            <a:avLst/>
            <a:gdLst>
              <a:gd name="T0" fmla="*/ 236685601 w 276"/>
              <a:gd name="T1" fmla="*/ 290974830 h 590"/>
              <a:gd name="T2" fmla="*/ 236685601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35" name="AutoShape 43">
            <a:extLst>
              <a:ext uri="{FF2B5EF4-FFF2-40B4-BE49-F238E27FC236}">
                <a16:creationId xmlns:a16="http://schemas.microsoft.com/office/drawing/2014/main" id="{3703CCC9-537E-099A-5FF4-633990539F0B}"/>
              </a:ext>
            </a:extLst>
          </p:cNvPr>
          <p:cNvSpPr>
            <a:spLocks noChangeArrowheads="1"/>
          </p:cNvSpPr>
          <p:nvPr/>
        </p:nvSpPr>
        <p:spPr bwMode="auto">
          <a:xfrm>
            <a:off x="4151313" y="2303464"/>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A/B</a:t>
            </a:r>
            <a:endParaRPr lang="en-US" sz="1200" b="1">
              <a:latin typeface="Times" pitchFamily="18" charset="0"/>
              <a:cs typeface="Arial" charset="0"/>
            </a:endParaRPr>
          </a:p>
        </p:txBody>
      </p:sp>
      <p:sp>
        <p:nvSpPr>
          <p:cNvPr id="161836" name="AutoShape 44">
            <a:extLst>
              <a:ext uri="{FF2B5EF4-FFF2-40B4-BE49-F238E27FC236}">
                <a16:creationId xmlns:a16="http://schemas.microsoft.com/office/drawing/2014/main" id="{644CB157-6456-8611-6353-65B271156C48}"/>
              </a:ext>
            </a:extLst>
          </p:cNvPr>
          <p:cNvSpPr>
            <a:spLocks noChangeArrowheads="1"/>
          </p:cNvSpPr>
          <p:nvPr/>
        </p:nvSpPr>
        <p:spPr bwMode="auto">
          <a:xfrm>
            <a:off x="4127500" y="3592514"/>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B/C</a:t>
            </a:r>
            <a:endParaRPr lang="en-US" sz="1200" b="1">
              <a:latin typeface="Times" pitchFamily="18" charset="0"/>
              <a:cs typeface="Arial" charset="0"/>
            </a:endParaRPr>
          </a:p>
        </p:txBody>
      </p:sp>
      <p:cxnSp>
        <p:nvCxnSpPr>
          <p:cNvPr id="8201" name="AutoShape 45">
            <a:extLst>
              <a:ext uri="{FF2B5EF4-FFF2-40B4-BE49-F238E27FC236}">
                <a16:creationId xmlns:a16="http://schemas.microsoft.com/office/drawing/2014/main" id="{0444C390-553C-9821-621A-0C8059D1C554}"/>
              </a:ext>
            </a:extLst>
          </p:cNvPr>
          <p:cNvCxnSpPr>
            <a:cxnSpLocks noChangeShapeType="1"/>
          </p:cNvCxnSpPr>
          <p:nvPr/>
        </p:nvCxnSpPr>
        <p:spPr bwMode="auto">
          <a:xfrm rot="16200000">
            <a:off x="3844926" y="2670176"/>
            <a:ext cx="228600" cy="365125"/>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2" name="AutoShape 46">
            <a:extLst>
              <a:ext uri="{FF2B5EF4-FFF2-40B4-BE49-F238E27FC236}">
                <a16:creationId xmlns:a16="http://schemas.microsoft.com/office/drawing/2014/main" id="{271D0A24-3B67-66F4-06F5-69D186929A62}"/>
              </a:ext>
            </a:extLst>
          </p:cNvPr>
          <p:cNvCxnSpPr>
            <a:cxnSpLocks noChangeShapeType="1"/>
          </p:cNvCxnSpPr>
          <p:nvPr/>
        </p:nvCxnSpPr>
        <p:spPr bwMode="auto">
          <a:xfrm rot="5400000">
            <a:off x="3900488" y="2749550"/>
            <a:ext cx="182562" cy="274638"/>
          </a:xfrm>
          <a:prstGeom prst="bentConnector3">
            <a:avLst>
              <a:gd name="adj1" fmla="val 551"/>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3" name="Line 47">
            <a:extLst>
              <a:ext uri="{FF2B5EF4-FFF2-40B4-BE49-F238E27FC236}">
                <a16:creationId xmlns:a16="http://schemas.microsoft.com/office/drawing/2014/main" id="{C05ACCAB-0FCD-BED2-4481-122C2AE18955}"/>
              </a:ext>
            </a:extLst>
          </p:cNvPr>
          <p:cNvSpPr>
            <a:spLocks noChangeShapeType="1"/>
          </p:cNvSpPr>
          <p:nvPr/>
        </p:nvSpPr>
        <p:spPr bwMode="auto">
          <a:xfrm rot="16200000" flipV="1">
            <a:off x="4135438" y="2162176"/>
            <a:ext cx="319088" cy="14287"/>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Freeform 48">
            <a:extLst>
              <a:ext uri="{FF2B5EF4-FFF2-40B4-BE49-F238E27FC236}">
                <a16:creationId xmlns:a16="http://schemas.microsoft.com/office/drawing/2014/main" id="{04668D9C-2FF4-218A-3B6B-06C31DB4843D}"/>
              </a:ext>
            </a:extLst>
          </p:cNvPr>
          <p:cNvSpPr>
            <a:spLocks/>
          </p:cNvSpPr>
          <p:nvPr/>
        </p:nvSpPr>
        <p:spPr bwMode="auto">
          <a:xfrm rot="5400000" flipH="1">
            <a:off x="4290220" y="2028032"/>
            <a:ext cx="427037" cy="431800"/>
          </a:xfrm>
          <a:custGeom>
            <a:avLst/>
            <a:gdLst>
              <a:gd name="T0" fmla="*/ 660726809 w 276"/>
              <a:gd name="T1" fmla="*/ 316019051 h 590"/>
              <a:gd name="T2" fmla="*/ 660726809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49">
            <a:extLst>
              <a:ext uri="{FF2B5EF4-FFF2-40B4-BE49-F238E27FC236}">
                <a16:creationId xmlns:a16="http://schemas.microsoft.com/office/drawing/2014/main" id="{56FC3095-AAEB-1078-D1BD-60EEE36AEC22}"/>
              </a:ext>
            </a:extLst>
          </p:cNvPr>
          <p:cNvSpPr>
            <a:spLocks noChangeShapeType="1"/>
          </p:cNvSpPr>
          <p:nvPr/>
        </p:nvSpPr>
        <p:spPr bwMode="auto">
          <a:xfrm flipV="1">
            <a:off x="4468814" y="2465389"/>
            <a:ext cx="655637" cy="1587"/>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Line 50">
            <a:extLst>
              <a:ext uri="{FF2B5EF4-FFF2-40B4-BE49-F238E27FC236}">
                <a16:creationId xmlns:a16="http://schemas.microsoft.com/office/drawing/2014/main" id="{A7461A02-430C-92F2-2F00-118FC4ECFDB9}"/>
              </a:ext>
            </a:extLst>
          </p:cNvPr>
          <p:cNvSpPr>
            <a:spLocks noChangeShapeType="1"/>
          </p:cNvSpPr>
          <p:nvPr/>
        </p:nvSpPr>
        <p:spPr bwMode="auto">
          <a:xfrm>
            <a:off x="2927350" y="3462338"/>
            <a:ext cx="73183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51">
            <a:extLst>
              <a:ext uri="{FF2B5EF4-FFF2-40B4-BE49-F238E27FC236}">
                <a16:creationId xmlns:a16="http://schemas.microsoft.com/office/drawing/2014/main" id="{28CFB151-A4A8-B28B-453C-A7B611F5263C}"/>
              </a:ext>
            </a:extLst>
          </p:cNvPr>
          <p:cNvSpPr txBox="1">
            <a:spLocks noChangeArrowheads="1"/>
          </p:cNvSpPr>
          <p:nvPr/>
        </p:nvSpPr>
        <p:spPr bwMode="auto">
          <a:xfrm>
            <a:off x="2855914" y="3194050"/>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ABC</a:t>
            </a:r>
          </a:p>
        </p:txBody>
      </p:sp>
      <p:sp>
        <p:nvSpPr>
          <p:cNvPr id="8208" name="Text Box 52">
            <a:extLst>
              <a:ext uri="{FF2B5EF4-FFF2-40B4-BE49-F238E27FC236}">
                <a16:creationId xmlns:a16="http://schemas.microsoft.com/office/drawing/2014/main" id="{FCFC2D0F-4D09-6343-973D-419EA69BCAC3}"/>
              </a:ext>
            </a:extLst>
          </p:cNvPr>
          <p:cNvSpPr txBox="1">
            <a:spLocks noChangeArrowheads="1"/>
          </p:cNvSpPr>
          <p:nvPr/>
        </p:nvSpPr>
        <p:spPr bwMode="auto">
          <a:xfrm>
            <a:off x="3705225" y="2490788"/>
            <a:ext cx="446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AB</a:t>
            </a:r>
          </a:p>
        </p:txBody>
      </p:sp>
      <p:sp>
        <p:nvSpPr>
          <p:cNvPr id="8209" name="Text Box 53">
            <a:extLst>
              <a:ext uri="{FF2B5EF4-FFF2-40B4-BE49-F238E27FC236}">
                <a16:creationId xmlns:a16="http://schemas.microsoft.com/office/drawing/2014/main" id="{C7F9CC9E-29F6-F702-CE79-4290CBF1C65F}"/>
              </a:ext>
            </a:extLst>
          </p:cNvPr>
          <p:cNvSpPr txBox="1">
            <a:spLocks noChangeArrowheads="1"/>
          </p:cNvSpPr>
          <p:nvPr/>
        </p:nvSpPr>
        <p:spPr bwMode="auto">
          <a:xfrm>
            <a:off x="5014914" y="4616450"/>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C</a:t>
            </a:r>
          </a:p>
        </p:txBody>
      </p:sp>
      <p:sp>
        <p:nvSpPr>
          <p:cNvPr id="8210" name="Text Box 54">
            <a:extLst>
              <a:ext uri="{FF2B5EF4-FFF2-40B4-BE49-F238E27FC236}">
                <a16:creationId xmlns:a16="http://schemas.microsoft.com/office/drawing/2014/main" id="{B4C6B123-762F-DD07-1718-92E430E25602}"/>
              </a:ext>
            </a:extLst>
          </p:cNvPr>
          <p:cNvSpPr txBox="1">
            <a:spLocks noChangeArrowheads="1"/>
          </p:cNvSpPr>
          <p:nvPr/>
        </p:nvSpPr>
        <p:spPr bwMode="auto">
          <a:xfrm>
            <a:off x="5041901" y="2346325"/>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a:t>
            </a:r>
          </a:p>
        </p:txBody>
      </p:sp>
      <p:sp>
        <p:nvSpPr>
          <p:cNvPr id="161847" name="AutoShape 55">
            <a:extLst>
              <a:ext uri="{FF2B5EF4-FFF2-40B4-BE49-F238E27FC236}">
                <a16:creationId xmlns:a16="http://schemas.microsoft.com/office/drawing/2014/main" id="{052CD7F8-6F3D-2D75-17E2-2F5E378D6B34}"/>
              </a:ext>
            </a:extLst>
          </p:cNvPr>
          <p:cNvSpPr>
            <a:spLocks noChangeArrowheads="1"/>
          </p:cNvSpPr>
          <p:nvPr/>
        </p:nvSpPr>
        <p:spPr bwMode="auto">
          <a:xfrm>
            <a:off x="3662363" y="2967039"/>
            <a:ext cx="292100" cy="962025"/>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A/C</a:t>
            </a:r>
            <a:endParaRPr lang="en-US" sz="1200" b="1">
              <a:latin typeface="Times" pitchFamily="18" charset="0"/>
              <a:cs typeface="Arial" charset="0"/>
            </a:endParaRPr>
          </a:p>
        </p:txBody>
      </p:sp>
      <p:grpSp>
        <p:nvGrpSpPr>
          <p:cNvPr id="8212" name="Group 56">
            <a:extLst>
              <a:ext uri="{FF2B5EF4-FFF2-40B4-BE49-F238E27FC236}">
                <a16:creationId xmlns:a16="http://schemas.microsoft.com/office/drawing/2014/main" id="{1B9CC675-CFE9-B968-E56A-EF5051226E72}"/>
              </a:ext>
            </a:extLst>
          </p:cNvPr>
          <p:cNvGrpSpPr>
            <a:grpSpLocks/>
          </p:cNvGrpSpPr>
          <p:nvPr/>
        </p:nvGrpSpPr>
        <p:grpSpPr bwMode="auto">
          <a:xfrm>
            <a:off x="4495800" y="4425951"/>
            <a:ext cx="344488" cy="246063"/>
            <a:chOff x="2699" y="3566"/>
            <a:chExt cx="217" cy="155"/>
          </a:xfrm>
        </p:grpSpPr>
        <p:sp>
          <p:nvSpPr>
            <p:cNvPr id="8256" name="Oval 57">
              <a:extLst>
                <a:ext uri="{FF2B5EF4-FFF2-40B4-BE49-F238E27FC236}">
                  <a16:creationId xmlns:a16="http://schemas.microsoft.com/office/drawing/2014/main" id="{00FD281F-655D-4C5D-6F0C-EE25526B2E07}"/>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8257" name="Freeform 58">
              <a:extLst>
                <a:ext uri="{FF2B5EF4-FFF2-40B4-BE49-F238E27FC236}">
                  <a16:creationId xmlns:a16="http://schemas.microsoft.com/office/drawing/2014/main" id="{991ABBA8-3F30-84D3-BCC4-D8674B53D299}"/>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13" name="Group 59">
            <a:extLst>
              <a:ext uri="{FF2B5EF4-FFF2-40B4-BE49-F238E27FC236}">
                <a16:creationId xmlns:a16="http://schemas.microsoft.com/office/drawing/2014/main" id="{74064F83-772F-6264-8443-92EE5A4F9DDD}"/>
              </a:ext>
            </a:extLst>
          </p:cNvPr>
          <p:cNvGrpSpPr>
            <a:grpSpLocks/>
          </p:cNvGrpSpPr>
          <p:nvPr/>
        </p:nvGrpSpPr>
        <p:grpSpPr bwMode="auto">
          <a:xfrm>
            <a:off x="4591050" y="2160588"/>
            <a:ext cx="344488" cy="246062"/>
            <a:chOff x="2699" y="3566"/>
            <a:chExt cx="217" cy="155"/>
          </a:xfrm>
        </p:grpSpPr>
        <p:sp>
          <p:nvSpPr>
            <p:cNvPr id="8254" name="Oval 60">
              <a:extLst>
                <a:ext uri="{FF2B5EF4-FFF2-40B4-BE49-F238E27FC236}">
                  <a16:creationId xmlns:a16="http://schemas.microsoft.com/office/drawing/2014/main" id="{15DA968F-F232-EB30-FDFB-A98292B76CA2}"/>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8255" name="Freeform 61">
              <a:extLst>
                <a:ext uri="{FF2B5EF4-FFF2-40B4-BE49-F238E27FC236}">
                  <a16:creationId xmlns:a16="http://schemas.microsoft.com/office/drawing/2014/main" id="{7F06C4BE-5BB0-9DF1-AE4E-1E9B3E3458E8}"/>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14" name="Line 62">
            <a:extLst>
              <a:ext uri="{FF2B5EF4-FFF2-40B4-BE49-F238E27FC236}">
                <a16:creationId xmlns:a16="http://schemas.microsoft.com/office/drawing/2014/main" id="{B8172FED-6164-43A5-299A-B7CE116B6471}"/>
              </a:ext>
            </a:extLst>
          </p:cNvPr>
          <p:cNvSpPr>
            <a:spLocks noChangeAspect="1" noChangeShapeType="1"/>
          </p:cNvSpPr>
          <p:nvPr/>
        </p:nvSpPr>
        <p:spPr bwMode="auto">
          <a:xfrm>
            <a:off x="4333875" y="3433764"/>
            <a:ext cx="8318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Text Box 63">
            <a:extLst>
              <a:ext uri="{FF2B5EF4-FFF2-40B4-BE49-F238E27FC236}">
                <a16:creationId xmlns:a16="http://schemas.microsoft.com/office/drawing/2014/main" id="{E6634904-9A9B-6A36-D1D1-EB88CF0515C4}"/>
              </a:ext>
            </a:extLst>
          </p:cNvPr>
          <p:cNvSpPr txBox="1">
            <a:spLocks noChangeArrowheads="1"/>
          </p:cNvSpPr>
          <p:nvPr/>
        </p:nvSpPr>
        <p:spPr bwMode="auto">
          <a:xfrm>
            <a:off x="3721100" y="4100513"/>
            <a:ext cx="50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BC</a:t>
            </a:r>
          </a:p>
        </p:txBody>
      </p:sp>
      <p:sp>
        <p:nvSpPr>
          <p:cNvPr id="8216" name="Text Box 64">
            <a:extLst>
              <a:ext uri="{FF2B5EF4-FFF2-40B4-BE49-F238E27FC236}">
                <a16:creationId xmlns:a16="http://schemas.microsoft.com/office/drawing/2014/main" id="{F92703A2-5D0B-5602-A46D-5EE99B95CFD7}"/>
              </a:ext>
            </a:extLst>
          </p:cNvPr>
          <p:cNvSpPr txBox="1">
            <a:spLocks noChangeArrowheads="1"/>
          </p:cNvSpPr>
          <p:nvPr/>
        </p:nvSpPr>
        <p:spPr bwMode="auto">
          <a:xfrm>
            <a:off x="5073650" y="3265488"/>
            <a:ext cx="374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a:t>
            </a:r>
          </a:p>
        </p:txBody>
      </p:sp>
      <p:sp>
        <p:nvSpPr>
          <p:cNvPr id="8217" name="Line 65">
            <a:extLst>
              <a:ext uri="{FF2B5EF4-FFF2-40B4-BE49-F238E27FC236}">
                <a16:creationId xmlns:a16="http://schemas.microsoft.com/office/drawing/2014/main" id="{18C172DA-D0A5-25CC-8128-9A1A52A43AC2}"/>
              </a:ext>
            </a:extLst>
          </p:cNvPr>
          <p:cNvSpPr>
            <a:spLocks noChangeShapeType="1"/>
          </p:cNvSpPr>
          <p:nvPr/>
        </p:nvSpPr>
        <p:spPr bwMode="auto">
          <a:xfrm>
            <a:off x="4333875" y="3246438"/>
            <a:ext cx="0"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Line 66">
            <a:extLst>
              <a:ext uri="{FF2B5EF4-FFF2-40B4-BE49-F238E27FC236}">
                <a16:creationId xmlns:a16="http://schemas.microsoft.com/office/drawing/2014/main" id="{F5179BC1-35C2-CD60-262D-0430A1BC7D48}"/>
              </a:ext>
            </a:extLst>
          </p:cNvPr>
          <p:cNvSpPr>
            <a:spLocks noChangeShapeType="1"/>
          </p:cNvSpPr>
          <p:nvPr/>
        </p:nvSpPr>
        <p:spPr bwMode="auto">
          <a:xfrm>
            <a:off x="4241800" y="3246438"/>
            <a:ext cx="0" cy="360362"/>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9" name="Text Box 80">
            <a:extLst>
              <a:ext uri="{FF2B5EF4-FFF2-40B4-BE49-F238E27FC236}">
                <a16:creationId xmlns:a16="http://schemas.microsoft.com/office/drawing/2014/main" id="{0BF18328-D849-A651-1F87-C2F3EEF8986F}"/>
              </a:ext>
            </a:extLst>
          </p:cNvPr>
          <p:cNvSpPr txBox="1">
            <a:spLocks noChangeArrowheads="1"/>
          </p:cNvSpPr>
          <p:nvPr/>
        </p:nvSpPr>
        <p:spPr bwMode="auto">
          <a:xfrm>
            <a:off x="8318500" y="4805363"/>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C</a:t>
            </a:r>
          </a:p>
        </p:txBody>
      </p:sp>
      <p:sp>
        <p:nvSpPr>
          <p:cNvPr id="8220" name="Line 92">
            <a:extLst>
              <a:ext uri="{FF2B5EF4-FFF2-40B4-BE49-F238E27FC236}">
                <a16:creationId xmlns:a16="http://schemas.microsoft.com/office/drawing/2014/main" id="{E2634EFA-A909-B9BE-8292-0BA41F3CBD3E}"/>
              </a:ext>
            </a:extLst>
          </p:cNvPr>
          <p:cNvSpPr>
            <a:spLocks noChangeShapeType="1"/>
          </p:cNvSpPr>
          <p:nvPr/>
        </p:nvSpPr>
        <p:spPr bwMode="auto">
          <a:xfrm flipH="1">
            <a:off x="3786189" y="4116388"/>
            <a:ext cx="358775" cy="0"/>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1" name="Line 93">
            <a:extLst>
              <a:ext uri="{FF2B5EF4-FFF2-40B4-BE49-F238E27FC236}">
                <a16:creationId xmlns:a16="http://schemas.microsoft.com/office/drawing/2014/main" id="{010D2C09-F914-9C2E-CF12-291345D734D1}"/>
              </a:ext>
            </a:extLst>
          </p:cNvPr>
          <p:cNvSpPr>
            <a:spLocks noChangeShapeType="1"/>
          </p:cNvSpPr>
          <p:nvPr/>
        </p:nvSpPr>
        <p:spPr bwMode="auto">
          <a:xfrm flipV="1">
            <a:off x="3786188" y="3913188"/>
            <a:ext cx="0" cy="215900"/>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2" name="Line 94">
            <a:extLst>
              <a:ext uri="{FF2B5EF4-FFF2-40B4-BE49-F238E27FC236}">
                <a16:creationId xmlns:a16="http://schemas.microsoft.com/office/drawing/2014/main" id="{54B169E2-781C-135E-AACB-47AB93763E06}"/>
              </a:ext>
            </a:extLst>
          </p:cNvPr>
          <p:cNvSpPr>
            <a:spLocks noChangeShapeType="1"/>
          </p:cNvSpPr>
          <p:nvPr/>
        </p:nvSpPr>
        <p:spPr bwMode="auto">
          <a:xfrm>
            <a:off x="3863975" y="3913188"/>
            <a:ext cx="0" cy="144462"/>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3" name="Line 95">
            <a:extLst>
              <a:ext uri="{FF2B5EF4-FFF2-40B4-BE49-F238E27FC236}">
                <a16:creationId xmlns:a16="http://schemas.microsoft.com/office/drawing/2014/main" id="{DFE84D88-C967-C132-47FF-4C9FB645D4CC}"/>
              </a:ext>
            </a:extLst>
          </p:cNvPr>
          <p:cNvSpPr>
            <a:spLocks noChangeShapeType="1"/>
          </p:cNvSpPr>
          <p:nvPr/>
        </p:nvSpPr>
        <p:spPr bwMode="auto">
          <a:xfrm>
            <a:off x="3857625" y="4054475"/>
            <a:ext cx="287338" cy="0"/>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a:extLst>
              <a:ext uri="{FF2B5EF4-FFF2-40B4-BE49-F238E27FC236}">
                <a16:creationId xmlns:a16="http://schemas.microsoft.com/office/drawing/2014/main" id="{14E20008-8E91-F56E-DE6D-58D61EDDDC9A}"/>
              </a:ext>
            </a:extLst>
          </p:cNvPr>
          <p:cNvGrpSpPr>
            <a:grpSpLocks/>
          </p:cNvGrpSpPr>
          <p:nvPr/>
        </p:nvGrpSpPr>
        <p:grpSpPr bwMode="auto">
          <a:xfrm>
            <a:off x="5735639" y="1773238"/>
            <a:ext cx="3025775" cy="3200400"/>
            <a:chOff x="4211638" y="1773238"/>
            <a:chExt cx="3025775" cy="3200400"/>
          </a:xfrm>
        </p:grpSpPr>
        <p:sp>
          <p:nvSpPr>
            <p:cNvPr id="8228" name="Line 67">
              <a:extLst>
                <a:ext uri="{FF2B5EF4-FFF2-40B4-BE49-F238E27FC236}">
                  <a16:creationId xmlns:a16="http://schemas.microsoft.com/office/drawing/2014/main" id="{FF84A681-2FDF-0E49-7E8D-809A9827E6C0}"/>
                </a:ext>
              </a:extLst>
            </p:cNvPr>
            <p:cNvSpPr>
              <a:spLocks noChangeShapeType="1"/>
            </p:cNvSpPr>
            <p:nvPr/>
          </p:nvSpPr>
          <p:spPr bwMode="auto">
            <a:xfrm>
              <a:off x="4646613" y="3482975"/>
              <a:ext cx="731837"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9" name="Text Box 68">
              <a:extLst>
                <a:ext uri="{FF2B5EF4-FFF2-40B4-BE49-F238E27FC236}">
                  <a16:creationId xmlns:a16="http://schemas.microsoft.com/office/drawing/2014/main" id="{80EE6099-ED8A-AA37-AFE2-DFD222A1B02D}"/>
                </a:ext>
              </a:extLst>
            </p:cNvPr>
            <p:cNvSpPr txBox="1">
              <a:spLocks noChangeArrowheads="1"/>
            </p:cNvSpPr>
            <p:nvPr/>
          </p:nvSpPr>
          <p:spPr bwMode="auto">
            <a:xfrm>
              <a:off x="4614863" y="3214688"/>
              <a:ext cx="720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ABC</a:t>
              </a:r>
            </a:p>
          </p:txBody>
        </p:sp>
        <p:sp>
          <p:nvSpPr>
            <p:cNvPr id="161861" name="AutoShape 69">
              <a:extLst>
                <a:ext uri="{FF2B5EF4-FFF2-40B4-BE49-F238E27FC236}">
                  <a16:creationId xmlns:a16="http://schemas.microsoft.com/office/drawing/2014/main" id="{3937AA1A-A654-4759-0657-7DA7EE16F435}"/>
                </a:ext>
              </a:extLst>
            </p:cNvPr>
            <p:cNvSpPr>
              <a:spLocks noChangeArrowheads="1"/>
            </p:cNvSpPr>
            <p:nvPr/>
          </p:nvSpPr>
          <p:spPr bwMode="auto">
            <a:xfrm>
              <a:off x="5405438" y="2224088"/>
              <a:ext cx="750887" cy="2520950"/>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1200" b="1">
                <a:latin typeface="Times" pitchFamily="18" charset="0"/>
                <a:cs typeface="Arial" charset="0"/>
              </a:endParaRPr>
            </a:p>
          </p:txBody>
        </p:sp>
        <p:sp>
          <p:nvSpPr>
            <p:cNvPr id="8231" name="Line 70">
              <a:extLst>
                <a:ext uri="{FF2B5EF4-FFF2-40B4-BE49-F238E27FC236}">
                  <a16:creationId xmlns:a16="http://schemas.microsoft.com/office/drawing/2014/main" id="{37017327-223A-65A7-4822-A6F31D740B60}"/>
                </a:ext>
              </a:extLst>
            </p:cNvPr>
            <p:cNvSpPr>
              <a:spLocks noChangeShapeType="1"/>
            </p:cNvSpPr>
            <p:nvPr/>
          </p:nvSpPr>
          <p:spPr bwMode="auto">
            <a:xfrm rot="16200000" flipV="1">
              <a:off x="5587207" y="1981994"/>
              <a:ext cx="431800" cy="14287"/>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2" name="Freeform 71">
              <a:extLst>
                <a:ext uri="{FF2B5EF4-FFF2-40B4-BE49-F238E27FC236}">
                  <a16:creationId xmlns:a16="http://schemas.microsoft.com/office/drawing/2014/main" id="{090B1B35-FE78-0E35-22AC-95E4612589EE}"/>
                </a:ext>
              </a:extLst>
            </p:cNvPr>
            <p:cNvSpPr>
              <a:spLocks/>
            </p:cNvSpPr>
            <p:nvPr/>
          </p:nvSpPr>
          <p:spPr bwMode="auto">
            <a:xfrm rot="5400000" flipH="1">
              <a:off x="5754688" y="1822450"/>
              <a:ext cx="720725" cy="638175"/>
            </a:xfrm>
            <a:custGeom>
              <a:avLst/>
              <a:gdLst>
                <a:gd name="T0" fmla="*/ 1882045383 w 276"/>
                <a:gd name="T1" fmla="*/ 690283611 h 590"/>
                <a:gd name="T2" fmla="*/ 1882045383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3" name="Line 72">
              <a:extLst>
                <a:ext uri="{FF2B5EF4-FFF2-40B4-BE49-F238E27FC236}">
                  <a16:creationId xmlns:a16="http://schemas.microsoft.com/office/drawing/2014/main" id="{9801F864-2EC6-D705-79E5-EAFDFC6B2C3C}"/>
                </a:ext>
              </a:extLst>
            </p:cNvPr>
            <p:cNvSpPr>
              <a:spLocks noChangeShapeType="1"/>
            </p:cNvSpPr>
            <p:nvPr/>
          </p:nvSpPr>
          <p:spPr bwMode="auto">
            <a:xfrm flipV="1">
              <a:off x="6156325" y="2493963"/>
              <a:ext cx="655638" cy="1587"/>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4" name="Text Box 73">
              <a:extLst>
                <a:ext uri="{FF2B5EF4-FFF2-40B4-BE49-F238E27FC236}">
                  <a16:creationId xmlns:a16="http://schemas.microsoft.com/office/drawing/2014/main" id="{54DCD3B5-5BED-3EEC-53D2-E6D538E3C051}"/>
                </a:ext>
              </a:extLst>
            </p:cNvPr>
            <p:cNvSpPr txBox="1">
              <a:spLocks noChangeArrowheads="1"/>
            </p:cNvSpPr>
            <p:nvPr/>
          </p:nvSpPr>
          <p:spPr bwMode="auto">
            <a:xfrm>
              <a:off x="6804025" y="2328863"/>
              <a:ext cx="28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a:t>
              </a:r>
            </a:p>
          </p:txBody>
        </p:sp>
        <p:grpSp>
          <p:nvGrpSpPr>
            <p:cNvPr id="8235" name="Group 74">
              <a:extLst>
                <a:ext uri="{FF2B5EF4-FFF2-40B4-BE49-F238E27FC236}">
                  <a16:creationId xmlns:a16="http://schemas.microsoft.com/office/drawing/2014/main" id="{2FFA0695-9DFE-1EC4-40A6-F490DFE77D0A}"/>
                </a:ext>
              </a:extLst>
            </p:cNvPr>
            <p:cNvGrpSpPr>
              <a:grpSpLocks/>
            </p:cNvGrpSpPr>
            <p:nvPr/>
          </p:nvGrpSpPr>
          <p:grpSpPr bwMode="auto">
            <a:xfrm>
              <a:off x="6300788" y="2041525"/>
              <a:ext cx="344487" cy="246063"/>
              <a:chOff x="2699" y="3566"/>
              <a:chExt cx="217" cy="155"/>
            </a:xfrm>
          </p:grpSpPr>
          <p:sp>
            <p:nvSpPr>
              <p:cNvPr id="8252" name="Oval 75">
                <a:extLst>
                  <a:ext uri="{FF2B5EF4-FFF2-40B4-BE49-F238E27FC236}">
                    <a16:creationId xmlns:a16="http://schemas.microsoft.com/office/drawing/2014/main" id="{02E5B1C6-5BEC-5EDB-17C4-7DA0EDE68828}"/>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8253" name="Freeform 76">
                <a:extLst>
                  <a:ext uri="{FF2B5EF4-FFF2-40B4-BE49-F238E27FC236}">
                    <a16:creationId xmlns:a16="http://schemas.microsoft.com/office/drawing/2014/main" id="{44AB4D65-1FAB-AD23-25B2-E3D9FC31B435}"/>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36" name="Line 77">
              <a:extLst>
                <a:ext uri="{FF2B5EF4-FFF2-40B4-BE49-F238E27FC236}">
                  <a16:creationId xmlns:a16="http://schemas.microsoft.com/office/drawing/2014/main" id="{CBDEAC1C-A763-95F8-7D43-2F806F619D20}"/>
                </a:ext>
              </a:extLst>
            </p:cNvPr>
            <p:cNvSpPr>
              <a:spLocks noChangeAspect="1" noChangeShapeType="1"/>
            </p:cNvSpPr>
            <p:nvPr/>
          </p:nvSpPr>
          <p:spPr bwMode="auto">
            <a:xfrm>
              <a:off x="5795963" y="4964113"/>
              <a:ext cx="1038225" cy="1587"/>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Line 78">
              <a:extLst>
                <a:ext uri="{FF2B5EF4-FFF2-40B4-BE49-F238E27FC236}">
                  <a16:creationId xmlns:a16="http://schemas.microsoft.com/office/drawing/2014/main" id="{496D7805-5633-2651-1E3F-D95B0EF3E520}"/>
                </a:ext>
              </a:extLst>
            </p:cNvPr>
            <p:cNvSpPr>
              <a:spLocks noChangeShapeType="1"/>
            </p:cNvSpPr>
            <p:nvPr/>
          </p:nvSpPr>
          <p:spPr bwMode="auto">
            <a:xfrm rot="5400000">
              <a:off x="5672138" y="4849813"/>
              <a:ext cx="24765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Freeform 79">
              <a:extLst>
                <a:ext uri="{FF2B5EF4-FFF2-40B4-BE49-F238E27FC236}">
                  <a16:creationId xmlns:a16="http://schemas.microsoft.com/office/drawing/2014/main" id="{912F9C56-D3D1-6C9E-EE80-A6D937CC91EF}"/>
                </a:ext>
              </a:extLst>
            </p:cNvPr>
            <p:cNvSpPr>
              <a:spLocks/>
            </p:cNvSpPr>
            <p:nvPr/>
          </p:nvSpPr>
          <p:spPr bwMode="auto">
            <a:xfrm>
              <a:off x="6156325" y="4398963"/>
              <a:ext cx="255588" cy="558800"/>
            </a:xfrm>
            <a:custGeom>
              <a:avLst/>
              <a:gdLst>
                <a:gd name="T0" fmla="*/ 236685601 w 276"/>
                <a:gd name="T1" fmla="*/ 529249898 h 590"/>
                <a:gd name="T2" fmla="*/ 236685601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39" name="Group 81">
              <a:extLst>
                <a:ext uri="{FF2B5EF4-FFF2-40B4-BE49-F238E27FC236}">
                  <a16:creationId xmlns:a16="http://schemas.microsoft.com/office/drawing/2014/main" id="{4F802EA8-3E54-CA3B-09B9-1F833E94B1BB}"/>
                </a:ext>
              </a:extLst>
            </p:cNvPr>
            <p:cNvGrpSpPr>
              <a:grpSpLocks/>
            </p:cNvGrpSpPr>
            <p:nvPr/>
          </p:nvGrpSpPr>
          <p:grpSpPr bwMode="auto">
            <a:xfrm>
              <a:off x="6276975" y="4581525"/>
              <a:ext cx="344488" cy="246063"/>
              <a:chOff x="2699" y="3566"/>
              <a:chExt cx="217" cy="155"/>
            </a:xfrm>
          </p:grpSpPr>
          <p:sp>
            <p:nvSpPr>
              <p:cNvPr id="8250" name="Oval 82">
                <a:extLst>
                  <a:ext uri="{FF2B5EF4-FFF2-40B4-BE49-F238E27FC236}">
                    <a16:creationId xmlns:a16="http://schemas.microsoft.com/office/drawing/2014/main" id="{1A6BC22D-DFA3-6C43-3570-614057DCE6CE}"/>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8251" name="Freeform 83">
                <a:extLst>
                  <a:ext uri="{FF2B5EF4-FFF2-40B4-BE49-F238E27FC236}">
                    <a16:creationId xmlns:a16="http://schemas.microsoft.com/office/drawing/2014/main" id="{F5FEC27D-753A-5FC1-01AF-959990B87D53}"/>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40" name="Line 84">
              <a:extLst>
                <a:ext uri="{FF2B5EF4-FFF2-40B4-BE49-F238E27FC236}">
                  <a16:creationId xmlns:a16="http://schemas.microsoft.com/office/drawing/2014/main" id="{C0C6E751-8EBC-9747-A02B-BC0D4AAA2FE3}"/>
                </a:ext>
              </a:extLst>
            </p:cNvPr>
            <p:cNvSpPr>
              <a:spLocks noChangeAspect="1" noChangeShapeType="1"/>
            </p:cNvSpPr>
            <p:nvPr/>
          </p:nvSpPr>
          <p:spPr bwMode="auto">
            <a:xfrm>
              <a:off x="5772150" y="2833688"/>
              <a:ext cx="1588" cy="1295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1" name="Line 85">
              <a:extLst>
                <a:ext uri="{FF2B5EF4-FFF2-40B4-BE49-F238E27FC236}">
                  <a16:creationId xmlns:a16="http://schemas.microsoft.com/office/drawing/2014/main" id="{0DC177B6-951D-0EB6-A166-434FF12D6EDC}"/>
                </a:ext>
              </a:extLst>
            </p:cNvPr>
            <p:cNvSpPr>
              <a:spLocks noChangeShapeType="1"/>
            </p:cNvSpPr>
            <p:nvPr/>
          </p:nvSpPr>
          <p:spPr bwMode="auto">
            <a:xfrm flipV="1">
              <a:off x="6156325" y="3479800"/>
              <a:ext cx="655638" cy="1588"/>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2" name="Text Box 86">
              <a:extLst>
                <a:ext uri="{FF2B5EF4-FFF2-40B4-BE49-F238E27FC236}">
                  <a16:creationId xmlns:a16="http://schemas.microsoft.com/office/drawing/2014/main" id="{7003B671-36C9-BD75-24D0-62C267962903}"/>
                </a:ext>
              </a:extLst>
            </p:cNvPr>
            <p:cNvSpPr txBox="1">
              <a:spLocks noChangeArrowheads="1"/>
            </p:cNvSpPr>
            <p:nvPr/>
          </p:nvSpPr>
          <p:spPr bwMode="auto">
            <a:xfrm>
              <a:off x="6804025" y="3321050"/>
              <a:ext cx="43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a:t>
              </a:r>
            </a:p>
          </p:txBody>
        </p:sp>
        <p:grpSp>
          <p:nvGrpSpPr>
            <p:cNvPr id="8243" name="Group 87">
              <a:extLst>
                <a:ext uri="{FF2B5EF4-FFF2-40B4-BE49-F238E27FC236}">
                  <a16:creationId xmlns:a16="http://schemas.microsoft.com/office/drawing/2014/main" id="{33E308F5-8CEE-36A8-1721-C789CE6BF83D}"/>
                </a:ext>
              </a:extLst>
            </p:cNvPr>
            <p:cNvGrpSpPr>
              <a:grpSpLocks/>
            </p:cNvGrpSpPr>
            <p:nvPr/>
          </p:nvGrpSpPr>
          <p:grpSpPr bwMode="auto">
            <a:xfrm>
              <a:off x="4211638" y="3409950"/>
              <a:ext cx="179387" cy="146050"/>
              <a:chOff x="2766" y="2115"/>
              <a:chExt cx="113" cy="92"/>
            </a:xfrm>
          </p:grpSpPr>
          <p:sp>
            <p:nvSpPr>
              <p:cNvPr id="8247" name="Line 88">
                <a:extLst>
                  <a:ext uri="{FF2B5EF4-FFF2-40B4-BE49-F238E27FC236}">
                    <a16:creationId xmlns:a16="http://schemas.microsoft.com/office/drawing/2014/main" id="{712DCA99-F90F-5D4F-4CC0-365BCC2DFB45}"/>
                  </a:ext>
                </a:extLst>
              </p:cNvPr>
              <p:cNvSpPr>
                <a:spLocks noChangeAspect="1" noChangeShapeType="1"/>
              </p:cNvSpPr>
              <p:nvPr/>
            </p:nvSpPr>
            <p:spPr bwMode="auto">
              <a:xfrm>
                <a:off x="2766" y="2115"/>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8" name="Line 89">
                <a:extLst>
                  <a:ext uri="{FF2B5EF4-FFF2-40B4-BE49-F238E27FC236}">
                    <a16:creationId xmlns:a16="http://schemas.microsoft.com/office/drawing/2014/main" id="{E556D5ED-ACAB-09CE-2E3D-A587DBF6DAA3}"/>
                  </a:ext>
                </a:extLst>
              </p:cNvPr>
              <p:cNvSpPr>
                <a:spLocks noChangeAspect="1" noChangeShapeType="1"/>
              </p:cNvSpPr>
              <p:nvPr/>
            </p:nvSpPr>
            <p:spPr bwMode="auto">
              <a:xfrm>
                <a:off x="2766" y="2161"/>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9" name="Line 90">
                <a:extLst>
                  <a:ext uri="{FF2B5EF4-FFF2-40B4-BE49-F238E27FC236}">
                    <a16:creationId xmlns:a16="http://schemas.microsoft.com/office/drawing/2014/main" id="{B296F188-17E3-B981-3153-FE29EBE5606E}"/>
                  </a:ext>
                </a:extLst>
              </p:cNvPr>
              <p:cNvSpPr>
                <a:spLocks noChangeAspect="1" noChangeShapeType="1"/>
              </p:cNvSpPr>
              <p:nvPr/>
            </p:nvSpPr>
            <p:spPr bwMode="auto">
              <a:xfrm>
                <a:off x="2766" y="2206"/>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44" name="Text Box 91">
              <a:extLst>
                <a:ext uri="{FF2B5EF4-FFF2-40B4-BE49-F238E27FC236}">
                  <a16:creationId xmlns:a16="http://schemas.microsoft.com/office/drawing/2014/main" id="{66632B8A-DC48-8A06-925E-8DA7AEC839BF}"/>
                </a:ext>
              </a:extLst>
            </p:cNvPr>
            <p:cNvSpPr txBox="1">
              <a:spLocks noChangeArrowheads="1"/>
            </p:cNvSpPr>
            <p:nvPr/>
          </p:nvSpPr>
          <p:spPr bwMode="auto">
            <a:xfrm>
              <a:off x="5219700" y="3494088"/>
              <a:ext cx="576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200" b="1">
                  <a:latin typeface="Times" panose="02020603050405020304" pitchFamily="18" charset="0"/>
                  <a:cs typeface="Arial" panose="020B0604020202020204" pitchFamily="34" charset="0"/>
                </a:rPr>
                <a:t>A/C</a:t>
              </a:r>
            </a:p>
          </p:txBody>
        </p:sp>
        <p:sp>
          <p:nvSpPr>
            <p:cNvPr id="8245" name="Text Box 96">
              <a:extLst>
                <a:ext uri="{FF2B5EF4-FFF2-40B4-BE49-F238E27FC236}">
                  <a16:creationId xmlns:a16="http://schemas.microsoft.com/office/drawing/2014/main" id="{CDA56377-0D5E-BECF-DAC9-B24AAFC81BB3}"/>
                </a:ext>
              </a:extLst>
            </p:cNvPr>
            <p:cNvSpPr txBox="1">
              <a:spLocks noChangeArrowheads="1"/>
            </p:cNvSpPr>
            <p:nvPr/>
          </p:nvSpPr>
          <p:spPr bwMode="auto">
            <a:xfrm>
              <a:off x="5546725" y="2590800"/>
              <a:ext cx="446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GB" altLang="en-US" sz="1200" b="1">
                  <a:latin typeface="Times" panose="02020603050405020304" pitchFamily="18" charset="0"/>
                  <a:cs typeface="Arial" panose="020B0604020202020204" pitchFamily="34" charset="0"/>
                </a:rPr>
                <a:t>AB</a:t>
              </a:r>
            </a:p>
          </p:txBody>
        </p:sp>
        <p:sp>
          <p:nvSpPr>
            <p:cNvPr id="8246" name="Text Box 97">
              <a:extLst>
                <a:ext uri="{FF2B5EF4-FFF2-40B4-BE49-F238E27FC236}">
                  <a16:creationId xmlns:a16="http://schemas.microsoft.com/office/drawing/2014/main" id="{C213E285-7278-2048-4945-20330C6680D5}"/>
                </a:ext>
              </a:extLst>
            </p:cNvPr>
            <p:cNvSpPr txBox="1">
              <a:spLocks noChangeArrowheads="1"/>
            </p:cNvSpPr>
            <p:nvPr/>
          </p:nvSpPr>
          <p:spPr bwMode="auto">
            <a:xfrm>
              <a:off x="5518150" y="4078288"/>
              <a:ext cx="5032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spcBef>
                  <a:spcPct val="50000"/>
                </a:spcBef>
              </a:pPr>
              <a:r>
                <a:rPr lang="en-GB" altLang="en-US" sz="1200" b="1">
                  <a:latin typeface="Times" panose="02020603050405020304" pitchFamily="18" charset="0"/>
                  <a:cs typeface="Arial" panose="020B0604020202020204" pitchFamily="34" charset="0"/>
                </a:rPr>
                <a:t>BC</a:t>
              </a:r>
            </a:p>
          </p:txBody>
        </p:sp>
      </p:grpSp>
      <p:sp>
        <p:nvSpPr>
          <p:cNvPr id="8225" name="Rectangle 2">
            <a:extLst>
              <a:ext uri="{FF2B5EF4-FFF2-40B4-BE49-F238E27FC236}">
                <a16:creationId xmlns:a16="http://schemas.microsoft.com/office/drawing/2014/main" id="{2D0C862B-1CEE-FFEE-9CE8-FA6EF5AA4843}"/>
              </a:ext>
            </a:extLst>
          </p:cNvPr>
          <p:cNvSpPr txBox="1">
            <a:spLocks noChangeArrowheads="1"/>
          </p:cNvSpPr>
          <p:nvPr/>
        </p:nvSpPr>
        <p:spPr bwMode="auto">
          <a:xfrm>
            <a:off x="2216150" y="930275"/>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br>
              <a:rPr lang="en-US" altLang="en-US" sz="2800" b="1">
                <a:solidFill>
                  <a:schemeClr val="tx2"/>
                </a:solidFill>
              </a:rPr>
            </a:br>
            <a:endParaRPr lang="en-US" altLang="en-US" sz="2800" b="1">
              <a:solidFill>
                <a:schemeClr val="tx2"/>
              </a:solidFill>
            </a:endParaRPr>
          </a:p>
        </p:txBody>
      </p:sp>
      <p:sp>
        <p:nvSpPr>
          <p:cNvPr id="64" name="Rectangle 2">
            <a:extLst>
              <a:ext uri="{FF2B5EF4-FFF2-40B4-BE49-F238E27FC236}">
                <a16:creationId xmlns:a16="http://schemas.microsoft.com/office/drawing/2014/main" id="{8A5E1B03-A7B8-545E-6BCF-CC1C1D2AF9A0}"/>
              </a:ext>
            </a:extLst>
          </p:cNvPr>
          <p:cNvSpPr txBox="1">
            <a:spLocks noChangeArrowheads="1"/>
          </p:cNvSpPr>
          <p:nvPr/>
        </p:nvSpPr>
        <p:spPr bwMode="auto">
          <a:xfrm>
            <a:off x="4259263" y="954088"/>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2800" b="1">
                <a:solidFill>
                  <a:schemeClr val="tx2"/>
                </a:solidFill>
              </a:rPr>
              <a:t>    + single shell (divided wall column)</a:t>
            </a:r>
            <a:br>
              <a:rPr lang="en-US" altLang="en-US" sz="2800" b="1">
                <a:solidFill>
                  <a:schemeClr val="tx2"/>
                </a:solidFill>
              </a:rPr>
            </a:br>
            <a:endParaRPr lang="en-US" altLang="en-US" sz="2800" b="1">
              <a:solidFill>
                <a:schemeClr val="tx2"/>
              </a:solidFill>
            </a:endParaRPr>
          </a:p>
        </p:txBody>
      </p:sp>
      <p:sp>
        <p:nvSpPr>
          <p:cNvPr id="8227" name="TextBox 2">
            <a:extLst>
              <a:ext uri="{FF2B5EF4-FFF2-40B4-BE49-F238E27FC236}">
                <a16:creationId xmlns:a16="http://schemas.microsoft.com/office/drawing/2014/main" id="{AE7A429D-89F7-5539-0E62-2D9C6E423AA1}"/>
              </a:ext>
            </a:extLst>
          </p:cNvPr>
          <p:cNvSpPr txBox="1">
            <a:spLocks noChangeArrowheads="1"/>
          </p:cNvSpPr>
          <p:nvPr/>
        </p:nvSpPr>
        <p:spPr bwMode="auto">
          <a:xfrm>
            <a:off x="3451225" y="5110163"/>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nb-NO" altLang="en-US" sz="2000"/>
              <a:t>Petlyuk column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8F737B0A-3ACD-8B73-AFE4-79EAB3E8BBD8}"/>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9219" name="Rectangle 2">
            <a:extLst>
              <a:ext uri="{FF2B5EF4-FFF2-40B4-BE49-F238E27FC236}">
                <a16:creationId xmlns:a16="http://schemas.microsoft.com/office/drawing/2014/main" id="{C339D5F8-0C28-73DA-0155-8E7F23601389}"/>
              </a:ext>
            </a:extLst>
          </p:cNvPr>
          <p:cNvSpPr>
            <a:spLocks noGrp="1" noChangeArrowheads="1"/>
          </p:cNvSpPr>
          <p:nvPr>
            <p:ph type="title"/>
          </p:nvPr>
        </p:nvSpPr>
        <p:spPr>
          <a:noFill/>
        </p:spPr>
        <p:txBody>
          <a:bodyPr/>
          <a:lstStyle/>
          <a:p>
            <a:r>
              <a:rPr lang="en-US" altLang="en-US"/>
              <a:t>V</a:t>
            </a:r>
            <a:r>
              <a:rPr lang="en-US" altLang="en-US" baseline="-25000"/>
              <a:t>min</a:t>
            </a:r>
            <a:r>
              <a:rPr lang="en-US" altLang="en-US"/>
              <a:t> diagram for three components</a:t>
            </a:r>
          </a:p>
        </p:txBody>
      </p:sp>
      <p:grpSp>
        <p:nvGrpSpPr>
          <p:cNvPr id="9220" name="Group 3">
            <a:extLst>
              <a:ext uri="{FF2B5EF4-FFF2-40B4-BE49-F238E27FC236}">
                <a16:creationId xmlns:a16="http://schemas.microsoft.com/office/drawing/2014/main" id="{158FAD2E-1C48-D103-8028-E81F12CE577E}"/>
              </a:ext>
            </a:extLst>
          </p:cNvPr>
          <p:cNvGrpSpPr>
            <a:grpSpLocks/>
          </p:cNvGrpSpPr>
          <p:nvPr/>
        </p:nvGrpSpPr>
        <p:grpSpPr bwMode="auto">
          <a:xfrm>
            <a:off x="2782888" y="766763"/>
            <a:ext cx="6229350" cy="4030662"/>
            <a:chOff x="793" y="981"/>
            <a:chExt cx="3924" cy="2539"/>
          </a:xfrm>
        </p:grpSpPr>
        <p:pic>
          <p:nvPicPr>
            <p:cNvPr id="9222" name="Picture 4" descr="Vmin_3Prod_Bergen">
              <a:extLst>
                <a:ext uri="{FF2B5EF4-FFF2-40B4-BE49-F238E27FC236}">
                  <a16:creationId xmlns:a16="http://schemas.microsoft.com/office/drawing/2014/main" id="{51014975-D323-0240-E10E-C7B8A7AEE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1253"/>
              <a:ext cx="3924"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5">
              <a:extLst>
                <a:ext uri="{FF2B5EF4-FFF2-40B4-BE49-F238E27FC236}">
                  <a16:creationId xmlns:a16="http://schemas.microsoft.com/office/drawing/2014/main" id="{461CBFAC-FDAD-C702-2AB6-17B7D667A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 y="1162"/>
              <a:ext cx="592" cy="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6">
              <a:extLst>
                <a:ext uri="{FF2B5EF4-FFF2-40B4-BE49-F238E27FC236}">
                  <a16:creationId xmlns:a16="http://schemas.microsoft.com/office/drawing/2014/main" id="{593B23F0-56C7-5ED6-E017-2BE7B5067F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 y="2341"/>
              <a:ext cx="589" cy="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7">
              <a:extLst>
                <a:ext uri="{FF2B5EF4-FFF2-40B4-BE49-F238E27FC236}">
                  <a16:creationId xmlns:a16="http://schemas.microsoft.com/office/drawing/2014/main" id="{08B9EF76-BF37-EE43-E6CA-13744713D2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 y="981"/>
              <a:ext cx="587" cy="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type="none" w="sm" len="me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21" name="Rectangle 8">
            <a:extLst>
              <a:ext uri="{FF2B5EF4-FFF2-40B4-BE49-F238E27FC236}">
                <a16:creationId xmlns:a16="http://schemas.microsoft.com/office/drawing/2014/main" id="{FC481B10-8A8F-0DEE-5913-251903DBB5C4}"/>
              </a:ext>
            </a:extLst>
          </p:cNvPr>
          <p:cNvSpPr>
            <a:spLocks noChangeArrowheads="1"/>
          </p:cNvSpPr>
          <p:nvPr/>
        </p:nvSpPr>
        <p:spPr bwMode="auto">
          <a:xfrm>
            <a:off x="2782888" y="4868863"/>
            <a:ext cx="378936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buFontTx/>
              <a:buChar char="•"/>
            </a:pPr>
            <a:r>
              <a:rPr lang="en-US" altLang="en-US" sz="1800"/>
              <a:t>V</a:t>
            </a:r>
            <a:r>
              <a:rPr lang="en-US" altLang="en-US" sz="1800" baseline="-25000"/>
              <a:t>min | Petlyuk</a:t>
            </a:r>
            <a:r>
              <a:rPr lang="en-US" altLang="en-US" sz="1800"/>
              <a:t>   = max (</a:t>
            </a:r>
            <a:r>
              <a:rPr lang="en-US" altLang="en-US" sz="1800">
                <a:solidFill>
                  <a:srgbClr val="FF0000"/>
                </a:solidFill>
              </a:rPr>
              <a:t>V</a:t>
            </a:r>
            <a:r>
              <a:rPr lang="en-US" altLang="en-US" sz="1800" baseline="-25000">
                <a:solidFill>
                  <a:srgbClr val="FF0000"/>
                </a:solidFill>
              </a:rPr>
              <a:t>AB</a:t>
            </a:r>
            <a:r>
              <a:rPr lang="en-US" altLang="en-US" sz="1800"/>
              <a:t>, </a:t>
            </a:r>
            <a:r>
              <a:rPr lang="en-US" altLang="en-US" sz="1800">
                <a:solidFill>
                  <a:srgbClr val="008000"/>
                </a:solidFill>
              </a:rPr>
              <a:t>V</a:t>
            </a:r>
            <a:r>
              <a:rPr lang="en-US" altLang="en-US" sz="1800" baseline="-25000">
                <a:solidFill>
                  <a:srgbClr val="008000"/>
                </a:solidFill>
              </a:rPr>
              <a:t>BC</a:t>
            </a:r>
            <a:r>
              <a:rPr lang="en-US" altLang="en-US" sz="1800"/>
              <a:t>) = </a:t>
            </a:r>
            <a:r>
              <a:rPr lang="en-US" altLang="en-US" sz="1800">
                <a:solidFill>
                  <a:srgbClr val="008000"/>
                </a:solidFill>
              </a:rPr>
              <a:t>V</a:t>
            </a:r>
            <a:r>
              <a:rPr lang="en-US" altLang="en-US" sz="1800" baseline="-25000">
                <a:solidFill>
                  <a:srgbClr val="008000"/>
                </a:solidFill>
              </a:rPr>
              <a:t>BC</a:t>
            </a:r>
          </a:p>
          <a:p>
            <a:pPr>
              <a:buFontTx/>
              <a:buChar char="•"/>
            </a:pPr>
            <a:r>
              <a:rPr lang="en-US" altLang="en-US" sz="1800"/>
              <a:t>V</a:t>
            </a:r>
            <a:r>
              <a:rPr lang="en-US" altLang="en-US" sz="1800" baseline="-25000"/>
              <a:t>Prefractionator</a:t>
            </a:r>
            <a:r>
              <a:rPr lang="en-US" altLang="en-US" sz="1800">
                <a:solidFill>
                  <a:srgbClr val="008000"/>
                </a:solidFill>
              </a:rPr>
              <a:t> = </a:t>
            </a:r>
            <a:r>
              <a:rPr lang="en-US" altLang="en-US" sz="1800">
                <a:solidFill>
                  <a:schemeClr val="accent2"/>
                </a:solidFill>
              </a:rPr>
              <a:t>V</a:t>
            </a:r>
            <a:r>
              <a:rPr lang="en-US" altLang="en-US" sz="1800" baseline="-25000">
                <a:solidFill>
                  <a:schemeClr val="accent2"/>
                </a:solidFill>
              </a:rPr>
              <a:t>AC</a:t>
            </a:r>
          </a:p>
          <a:p>
            <a:endParaRPr lang="en-US" altLang="en-US" sz="1800" baseline="-2500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Footer Placeholder 4">
            <a:extLst>
              <a:ext uri="{FF2B5EF4-FFF2-40B4-BE49-F238E27FC236}">
                <a16:creationId xmlns:a16="http://schemas.microsoft.com/office/drawing/2014/main" id="{7EE3A71F-D403-3B0B-B1C0-9E7D9C1236CB}"/>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10243" name="Rectangle 2">
            <a:extLst>
              <a:ext uri="{FF2B5EF4-FFF2-40B4-BE49-F238E27FC236}">
                <a16:creationId xmlns:a16="http://schemas.microsoft.com/office/drawing/2014/main" id="{BFA3D196-6911-B4E4-3C42-0DAA9C6FAB91}"/>
              </a:ext>
            </a:extLst>
          </p:cNvPr>
          <p:cNvSpPr>
            <a:spLocks noGrp="1" noChangeArrowheads="1"/>
          </p:cNvSpPr>
          <p:nvPr>
            <p:ph type="title"/>
          </p:nvPr>
        </p:nvSpPr>
        <p:spPr/>
        <p:txBody>
          <a:bodyPr/>
          <a:lstStyle/>
          <a:p>
            <a:r>
              <a:rPr lang="en-US" altLang="en-US"/>
              <a:t>4-product separation: Extended Petlyuk</a:t>
            </a:r>
          </a:p>
        </p:txBody>
      </p:sp>
      <p:grpSp>
        <p:nvGrpSpPr>
          <p:cNvPr id="10244" name="Group 4">
            <a:extLst>
              <a:ext uri="{FF2B5EF4-FFF2-40B4-BE49-F238E27FC236}">
                <a16:creationId xmlns:a16="http://schemas.microsoft.com/office/drawing/2014/main" id="{7335C05B-CD65-AA3A-612B-A0E00C4F93E1}"/>
              </a:ext>
            </a:extLst>
          </p:cNvPr>
          <p:cNvGrpSpPr>
            <a:grpSpLocks/>
          </p:cNvGrpSpPr>
          <p:nvPr/>
        </p:nvGrpSpPr>
        <p:grpSpPr bwMode="auto">
          <a:xfrm>
            <a:off x="3143250" y="1368425"/>
            <a:ext cx="6019800" cy="4148138"/>
            <a:chOff x="1066" y="436"/>
            <a:chExt cx="3792" cy="2613"/>
          </a:xfrm>
        </p:grpSpPr>
        <p:sp>
          <p:nvSpPr>
            <p:cNvPr id="10246" name="Line 5">
              <a:extLst>
                <a:ext uri="{FF2B5EF4-FFF2-40B4-BE49-F238E27FC236}">
                  <a16:creationId xmlns:a16="http://schemas.microsoft.com/office/drawing/2014/main" id="{889248D5-4288-AB5C-8222-FF6A994939D8}"/>
                </a:ext>
              </a:extLst>
            </p:cNvPr>
            <p:cNvSpPr>
              <a:spLocks noChangeShapeType="1"/>
            </p:cNvSpPr>
            <p:nvPr/>
          </p:nvSpPr>
          <p:spPr bwMode="auto">
            <a:xfrm>
              <a:off x="2291" y="2953"/>
              <a:ext cx="524"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Line 6">
              <a:extLst>
                <a:ext uri="{FF2B5EF4-FFF2-40B4-BE49-F238E27FC236}">
                  <a16:creationId xmlns:a16="http://schemas.microsoft.com/office/drawing/2014/main" id="{ECB25AFC-63B5-159C-422E-AAB769E7B5DF}"/>
                </a:ext>
              </a:extLst>
            </p:cNvPr>
            <p:cNvSpPr>
              <a:spLocks noChangeShapeType="1"/>
            </p:cNvSpPr>
            <p:nvPr/>
          </p:nvSpPr>
          <p:spPr bwMode="auto">
            <a:xfrm rot="5400000">
              <a:off x="2213" y="2885"/>
              <a:ext cx="156"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Freeform 7">
              <a:extLst>
                <a:ext uri="{FF2B5EF4-FFF2-40B4-BE49-F238E27FC236}">
                  <a16:creationId xmlns:a16="http://schemas.microsoft.com/office/drawing/2014/main" id="{8DDDB51C-6E86-4FE0-8592-7BF3EE2FDF3D}"/>
                </a:ext>
              </a:extLst>
            </p:cNvPr>
            <p:cNvSpPr>
              <a:spLocks/>
            </p:cNvSpPr>
            <p:nvPr/>
          </p:nvSpPr>
          <p:spPr bwMode="auto">
            <a:xfrm>
              <a:off x="2375" y="2686"/>
              <a:ext cx="161" cy="261"/>
            </a:xfrm>
            <a:custGeom>
              <a:avLst/>
              <a:gdLst>
                <a:gd name="T0" fmla="*/ 94 w 276"/>
                <a:gd name="T1" fmla="*/ 115 h 590"/>
                <a:gd name="T2" fmla="*/ 9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24" name="AutoShape 8">
              <a:extLst>
                <a:ext uri="{FF2B5EF4-FFF2-40B4-BE49-F238E27FC236}">
                  <a16:creationId xmlns:a16="http://schemas.microsoft.com/office/drawing/2014/main" id="{4A94A9D3-8B54-190F-241C-DBC237C77158}"/>
                </a:ext>
              </a:extLst>
            </p:cNvPr>
            <p:cNvSpPr>
              <a:spLocks noChangeArrowheads="1"/>
            </p:cNvSpPr>
            <p:nvPr/>
          </p:nvSpPr>
          <p:spPr bwMode="auto">
            <a:xfrm>
              <a:off x="2178" y="650"/>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A/B</a:t>
              </a:r>
              <a:endParaRPr lang="en-US" sz="1200" b="1">
                <a:latin typeface="Times" pitchFamily="18" charset="0"/>
                <a:cs typeface="Arial" charset="0"/>
              </a:endParaRPr>
            </a:p>
          </p:txBody>
        </p:sp>
        <p:sp>
          <p:nvSpPr>
            <p:cNvPr id="162825" name="AutoShape 9">
              <a:extLst>
                <a:ext uri="{FF2B5EF4-FFF2-40B4-BE49-F238E27FC236}">
                  <a16:creationId xmlns:a16="http://schemas.microsoft.com/office/drawing/2014/main" id="{E103DE64-6D17-6FF4-A1A0-2B4BF90B2EFD}"/>
                </a:ext>
              </a:extLst>
            </p:cNvPr>
            <p:cNvSpPr>
              <a:spLocks noChangeArrowheads="1"/>
            </p:cNvSpPr>
            <p:nvPr/>
          </p:nvSpPr>
          <p:spPr bwMode="auto">
            <a:xfrm>
              <a:off x="2190" y="1422"/>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B/C</a:t>
              </a:r>
              <a:endParaRPr lang="en-US" sz="1200" b="1">
                <a:latin typeface="Times" pitchFamily="18" charset="0"/>
                <a:cs typeface="Arial" charset="0"/>
              </a:endParaRPr>
            </a:p>
          </p:txBody>
        </p:sp>
        <p:sp>
          <p:nvSpPr>
            <p:cNvPr id="162826" name="AutoShape 10">
              <a:extLst>
                <a:ext uri="{FF2B5EF4-FFF2-40B4-BE49-F238E27FC236}">
                  <a16:creationId xmlns:a16="http://schemas.microsoft.com/office/drawing/2014/main" id="{3F316132-4858-2432-C1B1-C21D4E19101B}"/>
                </a:ext>
              </a:extLst>
            </p:cNvPr>
            <p:cNvSpPr>
              <a:spLocks noChangeArrowheads="1"/>
            </p:cNvSpPr>
            <p:nvPr/>
          </p:nvSpPr>
          <p:spPr bwMode="auto">
            <a:xfrm>
              <a:off x="2193" y="2210"/>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C/D</a:t>
              </a:r>
              <a:endParaRPr lang="en-US" sz="1200" b="1">
                <a:latin typeface="Times" pitchFamily="18" charset="0"/>
                <a:cs typeface="Arial" charset="0"/>
              </a:endParaRPr>
            </a:p>
          </p:txBody>
        </p:sp>
        <p:cxnSp>
          <p:nvCxnSpPr>
            <p:cNvPr id="10252" name="AutoShape 11">
              <a:extLst>
                <a:ext uri="{FF2B5EF4-FFF2-40B4-BE49-F238E27FC236}">
                  <a16:creationId xmlns:a16="http://schemas.microsoft.com/office/drawing/2014/main" id="{0A3D3406-F1DC-0FC8-0C26-9F44C92AC04E}"/>
                </a:ext>
              </a:extLst>
            </p:cNvPr>
            <p:cNvCxnSpPr>
              <a:cxnSpLocks noChangeShapeType="1"/>
            </p:cNvCxnSpPr>
            <p:nvPr/>
          </p:nvCxnSpPr>
          <p:spPr bwMode="auto">
            <a:xfrm rot="-5400000">
              <a:off x="1644" y="1240"/>
              <a:ext cx="144" cy="23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3" name="AutoShape 12">
              <a:extLst>
                <a:ext uri="{FF2B5EF4-FFF2-40B4-BE49-F238E27FC236}">
                  <a16:creationId xmlns:a16="http://schemas.microsoft.com/office/drawing/2014/main" id="{E63B4766-6C5F-9220-5F77-DD60E94E5654}"/>
                </a:ext>
              </a:extLst>
            </p:cNvPr>
            <p:cNvCxnSpPr>
              <a:cxnSpLocks noChangeShapeType="1"/>
            </p:cNvCxnSpPr>
            <p:nvPr/>
          </p:nvCxnSpPr>
          <p:spPr bwMode="auto">
            <a:xfrm rot="5400000">
              <a:off x="1679" y="1290"/>
              <a:ext cx="115" cy="173"/>
            </a:xfrm>
            <a:prstGeom prst="bentConnector3">
              <a:avLst>
                <a:gd name="adj1" fmla="val 551"/>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4" name="AutoShape 13">
              <a:extLst>
                <a:ext uri="{FF2B5EF4-FFF2-40B4-BE49-F238E27FC236}">
                  <a16:creationId xmlns:a16="http://schemas.microsoft.com/office/drawing/2014/main" id="{CCCF4CC9-C7E1-31AA-106C-3C7F01EB947C}"/>
                </a:ext>
              </a:extLst>
            </p:cNvPr>
            <p:cNvCxnSpPr>
              <a:cxnSpLocks noChangeShapeType="1"/>
            </p:cNvCxnSpPr>
            <p:nvPr/>
          </p:nvCxnSpPr>
          <p:spPr bwMode="auto">
            <a:xfrm rot="16200000" flipH="1">
              <a:off x="1706" y="1995"/>
              <a:ext cx="86" cy="173"/>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5" name="AutoShape 14">
              <a:extLst>
                <a:ext uri="{FF2B5EF4-FFF2-40B4-BE49-F238E27FC236}">
                  <a16:creationId xmlns:a16="http://schemas.microsoft.com/office/drawing/2014/main" id="{B7BF434A-EF8D-A0C8-34FE-3A744E66C43C}"/>
                </a:ext>
              </a:extLst>
            </p:cNvPr>
            <p:cNvCxnSpPr>
              <a:cxnSpLocks noChangeShapeType="1"/>
            </p:cNvCxnSpPr>
            <p:nvPr/>
          </p:nvCxnSpPr>
          <p:spPr bwMode="auto">
            <a:xfrm rot="10800000">
              <a:off x="1622" y="2033"/>
              <a:ext cx="202" cy="144"/>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6" name="Line 15">
              <a:extLst>
                <a:ext uri="{FF2B5EF4-FFF2-40B4-BE49-F238E27FC236}">
                  <a16:creationId xmlns:a16="http://schemas.microsoft.com/office/drawing/2014/main" id="{3AAA87EB-BE5B-645B-213E-055D1169C2E0}"/>
                </a:ext>
              </a:extLst>
            </p:cNvPr>
            <p:cNvSpPr>
              <a:spLocks noChangeShapeType="1"/>
            </p:cNvSpPr>
            <p:nvPr/>
          </p:nvSpPr>
          <p:spPr bwMode="auto">
            <a:xfrm rot="16200000" flipV="1">
              <a:off x="2156" y="532"/>
              <a:ext cx="201" cy="9"/>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Freeform 16">
              <a:extLst>
                <a:ext uri="{FF2B5EF4-FFF2-40B4-BE49-F238E27FC236}">
                  <a16:creationId xmlns:a16="http://schemas.microsoft.com/office/drawing/2014/main" id="{5A6A5F5C-691F-9CB1-7FDB-41795570A1D1}"/>
                </a:ext>
              </a:extLst>
            </p:cNvPr>
            <p:cNvSpPr>
              <a:spLocks/>
            </p:cNvSpPr>
            <p:nvPr/>
          </p:nvSpPr>
          <p:spPr bwMode="auto">
            <a:xfrm rot="5400000" flipH="1">
              <a:off x="2253" y="444"/>
              <a:ext cx="269" cy="272"/>
            </a:xfrm>
            <a:custGeom>
              <a:avLst/>
              <a:gdLst>
                <a:gd name="T0" fmla="*/ 262 w 276"/>
                <a:gd name="T1" fmla="*/ 125 h 590"/>
                <a:gd name="T2" fmla="*/ 262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Line 17">
              <a:extLst>
                <a:ext uri="{FF2B5EF4-FFF2-40B4-BE49-F238E27FC236}">
                  <a16:creationId xmlns:a16="http://schemas.microsoft.com/office/drawing/2014/main" id="{B4D2021F-BD03-2845-C444-BA866D848DC0}"/>
                </a:ext>
              </a:extLst>
            </p:cNvPr>
            <p:cNvSpPr>
              <a:spLocks noChangeShapeType="1"/>
            </p:cNvSpPr>
            <p:nvPr/>
          </p:nvSpPr>
          <p:spPr bwMode="auto">
            <a:xfrm flipV="1">
              <a:off x="2366" y="715"/>
              <a:ext cx="413" cy="1"/>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Line 18">
              <a:extLst>
                <a:ext uri="{FF2B5EF4-FFF2-40B4-BE49-F238E27FC236}">
                  <a16:creationId xmlns:a16="http://schemas.microsoft.com/office/drawing/2014/main" id="{7BE4524C-4391-C8AD-F50F-CC8B92649703}"/>
                </a:ext>
              </a:extLst>
            </p:cNvPr>
            <p:cNvSpPr>
              <a:spLocks noChangeShapeType="1"/>
            </p:cNvSpPr>
            <p:nvPr/>
          </p:nvSpPr>
          <p:spPr bwMode="auto">
            <a:xfrm>
              <a:off x="2304" y="2106"/>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Line 19">
              <a:extLst>
                <a:ext uri="{FF2B5EF4-FFF2-40B4-BE49-F238E27FC236}">
                  <a16:creationId xmlns:a16="http://schemas.microsoft.com/office/drawing/2014/main" id="{97AE1924-D243-2381-9463-033EB3183A91}"/>
                </a:ext>
              </a:extLst>
            </p:cNvPr>
            <p:cNvSpPr>
              <a:spLocks noChangeShapeType="1"/>
            </p:cNvSpPr>
            <p:nvPr/>
          </p:nvSpPr>
          <p:spPr bwMode="auto">
            <a:xfrm>
              <a:off x="1066" y="1739"/>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Text Box 20">
              <a:extLst>
                <a:ext uri="{FF2B5EF4-FFF2-40B4-BE49-F238E27FC236}">
                  <a16:creationId xmlns:a16="http://schemas.microsoft.com/office/drawing/2014/main" id="{2EA2E8A9-6154-8F0F-12C5-FFF303638E16}"/>
                </a:ext>
              </a:extLst>
            </p:cNvPr>
            <p:cNvSpPr txBox="1">
              <a:spLocks noChangeArrowheads="1"/>
            </p:cNvSpPr>
            <p:nvPr/>
          </p:nvSpPr>
          <p:spPr bwMode="auto">
            <a:xfrm>
              <a:off x="1066" y="1570"/>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ABCD</a:t>
              </a:r>
            </a:p>
          </p:txBody>
        </p:sp>
        <p:sp>
          <p:nvSpPr>
            <p:cNvPr id="10262" name="Text Box 21">
              <a:extLst>
                <a:ext uri="{FF2B5EF4-FFF2-40B4-BE49-F238E27FC236}">
                  <a16:creationId xmlns:a16="http://schemas.microsoft.com/office/drawing/2014/main" id="{52F276EC-E719-3C3C-7B39-CDFAC6A7355D}"/>
                </a:ext>
              </a:extLst>
            </p:cNvPr>
            <p:cNvSpPr txBox="1">
              <a:spLocks noChangeArrowheads="1"/>
            </p:cNvSpPr>
            <p:nvPr/>
          </p:nvSpPr>
          <p:spPr bwMode="auto">
            <a:xfrm>
              <a:off x="1420" y="1127"/>
              <a:ext cx="3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ABC</a:t>
              </a:r>
            </a:p>
          </p:txBody>
        </p:sp>
        <p:sp>
          <p:nvSpPr>
            <p:cNvPr id="10263" name="Text Box 22">
              <a:extLst>
                <a:ext uri="{FF2B5EF4-FFF2-40B4-BE49-F238E27FC236}">
                  <a16:creationId xmlns:a16="http://schemas.microsoft.com/office/drawing/2014/main" id="{FE3E27C1-FB55-76F5-36F5-80EF94896F43}"/>
                </a:ext>
              </a:extLst>
            </p:cNvPr>
            <p:cNvSpPr txBox="1">
              <a:spLocks noChangeArrowheads="1"/>
            </p:cNvSpPr>
            <p:nvPr/>
          </p:nvSpPr>
          <p:spPr bwMode="auto">
            <a:xfrm>
              <a:off x="1453" y="2143"/>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BCD</a:t>
              </a:r>
            </a:p>
          </p:txBody>
        </p:sp>
        <p:sp>
          <p:nvSpPr>
            <p:cNvPr id="10264" name="Text Box 23">
              <a:extLst>
                <a:ext uri="{FF2B5EF4-FFF2-40B4-BE49-F238E27FC236}">
                  <a16:creationId xmlns:a16="http://schemas.microsoft.com/office/drawing/2014/main" id="{C832BBBA-D8AC-1D29-5CDD-FB85BA850B94}"/>
                </a:ext>
              </a:extLst>
            </p:cNvPr>
            <p:cNvSpPr txBox="1">
              <a:spLocks noChangeArrowheads="1"/>
            </p:cNvSpPr>
            <p:nvPr/>
          </p:nvSpPr>
          <p:spPr bwMode="auto">
            <a:xfrm>
              <a:off x="2754" y="285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a:t>
              </a:r>
            </a:p>
          </p:txBody>
        </p:sp>
        <p:sp>
          <p:nvSpPr>
            <p:cNvPr id="10265" name="Text Box 24">
              <a:extLst>
                <a:ext uri="{FF2B5EF4-FFF2-40B4-BE49-F238E27FC236}">
                  <a16:creationId xmlns:a16="http://schemas.microsoft.com/office/drawing/2014/main" id="{5771A2FB-9FF7-1839-259B-1FE36BC6AB85}"/>
                </a:ext>
              </a:extLst>
            </p:cNvPr>
            <p:cNvSpPr txBox="1">
              <a:spLocks noChangeArrowheads="1"/>
            </p:cNvSpPr>
            <p:nvPr/>
          </p:nvSpPr>
          <p:spPr bwMode="auto">
            <a:xfrm>
              <a:off x="2727" y="640"/>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D</a:t>
              </a:r>
            </a:p>
          </p:txBody>
        </p:sp>
        <p:sp>
          <p:nvSpPr>
            <p:cNvPr id="10266" name="Text Box 25">
              <a:extLst>
                <a:ext uri="{FF2B5EF4-FFF2-40B4-BE49-F238E27FC236}">
                  <a16:creationId xmlns:a16="http://schemas.microsoft.com/office/drawing/2014/main" id="{39390489-E1CA-6FF5-A686-E9432C0BF991}"/>
                </a:ext>
              </a:extLst>
            </p:cNvPr>
            <p:cNvSpPr txBox="1">
              <a:spLocks noChangeArrowheads="1"/>
            </p:cNvSpPr>
            <p:nvPr/>
          </p:nvSpPr>
          <p:spPr bwMode="auto">
            <a:xfrm>
              <a:off x="2769" y="1252"/>
              <a:ext cx="3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S1</a:t>
              </a:r>
            </a:p>
          </p:txBody>
        </p:sp>
        <p:sp>
          <p:nvSpPr>
            <p:cNvPr id="10267" name="Text Box 26">
              <a:extLst>
                <a:ext uri="{FF2B5EF4-FFF2-40B4-BE49-F238E27FC236}">
                  <a16:creationId xmlns:a16="http://schemas.microsoft.com/office/drawing/2014/main" id="{17D81B46-94D9-8ED0-75CA-CEC3352BF881}"/>
                </a:ext>
              </a:extLst>
            </p:cNvPr>
            <p:cNvSpPr txBox="1">
              <a:spLocks noChangeArrowheads="1"/>
            </p:cNvSpPr>
            <p:nvPr/>
          </p:nvSpPr>
          <p:spPr bwMode="auto">
            <a:xfrm>
              <a:off x="2732" y="2017"/>
              <a:ext cx="2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S2</a:t>
              </a:r>
            </a:p>
          </p:txBody>
        </p:sp>
        <p:sp>
          <p:nvSpPr>
            <p:cNvPr id="162843" name="AutoShape 27">
              <a:extLst>
                <a:ext uri="{FF2B5EF4-FFF2-40B4-BE49-F238E27FC236}">
                  <a16:creationId xmlns:a16="http://schemas.microsoft.com/office/drawing/2014/main" id="{A334D62D-B5D0-AEB4-EA03-31F405C3359C}"/>
                </a:ext>
              </a:extLst>
            </p:cNvPr>
            <p:cNvSpPr>
              <a:spLocks noChangeArrowheads="1"/>
            </p:cNvSpPr>
            <p:nvPr/>
          </p:nvSpPr>
          <p:spPr bwMode="auto">
            <a:xfrm>
              <a:off x="1825" y="1005"/>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A/C</a:t>
              </a:r>
              <a:endParaRPr lang="en-US" sz="1200" b="1">
                <a:latin typeface="Times" pitchFamily="18" charset="0"/>
                <a:cs typeface="Arial" charset="0"/>
              </a:endParaRPr>
            </a:p>
          </p:txBody>
        </p:sp>
        <p:sp>
          <p:nvSpPr>
            <p:cNvPr id="162844" name="AutoShape 28">
              <a:extLst>
                <a:ext uri="{FF2B5EF4-FFF2-40B4-BE49-F238E27FC236}">
                  <a16:creationId xmlns:a16="http://schemas.microsoft.com/office/drawing/2014/main" id="{B8AFDB3A-4EBF-F1DC-4852-8944C9E92D3A}"/>
                </a:ext>
              </a:extLst>
            </p:cNvPr>
            <p:cNvSpPr>
              <a:spLocks noChangeArrowheads="1"/>
            </p:cNvSpPr>
            <p:nvPr/>
          </p:nvSpPr>
          <p:spPr bwMode="auto">
            <a:xfrm>
              <a:off x="1835" y="1830"/>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B/D</a:t>
              </a:r>
              <a:endParaRPr lang="en-US" sz="1200" b="1">
                <a:latin typeface="Times" pitchFamily="18" charset="0"/>
                <a:cs typeface="Arial" charset="0"/>
              </a:endParaRPr>
            </a:p>
          </p:txBody>
        </p:sp>
        <p:sp>
          <p:nvSpPr>
            <p:cNvPr id="162845" name="AutoShape 29">
              <a:extLst>
                <a:ext uri="{FF2B5EF4-FFF2-40B4-BE49-F238E27FC236}">
                  <a16:creationId xmlns:a16="http://schemas.microsoft.com/office/drawing/2014/main" id="{D60C0D19-AFCF-8361-DF50-CA781E41B224}"/>
                </a:ext>
              </a:extLst>
            </p:cNvPr>
            <p:cNvSpPr>
              <a:spLocks noChangeArrowheads="1"/>
            </p:cNvSpPr>
            <p:nvPr/>
          </p:nvSpPr>
          <p:spPr bwMode="auto">
            <a:xfrm>
              <a:off x="1529" y="1427"/>
              <a:ext cx="184" cy="60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nb-NO" sz="1200" b="1">
                  <a:latin typeface="Times" pitchFamily="18" charset="0"/>
                  <a:cs typeface="Arial" charset="0"/>
                </a:rPr>
                <a:t>A/D</a:t>
              </a:r>
              <a:endParaRPr lang="en-US" sz="1200" b="1">
                <a:latin typeface="Times" pitchFamily="18" charset="0"/>
                <a:cs typeface="Arial" charset="0"/>
              </a:endParaRPr>
            </a:p>
          </p:txBody>
        </p:sp>
        <p:cxnSp>
          <p:nvCxnSpPr>
            <p:cNvPr id="10271" name="AutoShape 30">
              <a:extLst>
                <a:ext uri="{FF2B5EF4-FFF2-40B4-BE49-F238E27FC236}">
                  <a16:creationId xmlns:a16="http://schemas.microsoft.com/office/drawing/2014/main" id="{C42545B5-E8B3-0720-C493-E11C2E24AE54}"/>
                </a:ext>
              </a:extLst>
            </p:cNvPr>
            <p:cNvCxnSpPr>
              <a:cxnSpLocks noChangeShapeType="1"/>
            </p:cNvCxnSpPr>
            <p:nvPr/>
          </p:nvCxnSpPr>
          <p:spPr bwMode="auto">
            <a:xfrm rot="-5400000">
              <a:off x="1957" y="782"/>
              <a:ext cx="144" cy="288"/>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2" name="AutoShape 31">
              <a:extLst>
                <a:ext uri="{FF2B5EF4-FFF2-40B4-BE49-F238E27FC236}">
                  <a16:creationId xmlns:a16="http://schemas.microsoft.com/office/drawing/2014/main" id="{291AF87D-1D70-1DD3-9173-8BDB075EF259}"/>
                </a:ext>
              </a:extLst>
            </p:cNvPr>
            <p:cNvCxnSpPr>
              <a:cxnSpLocks noChangeShapeType="1"/>
            </p:cNvCxnSpPr>
            <p:nvPr/>
          </p:nvCxnSpPr>
          <p:spPr bwMode="auto">
            <a:xfrm rot="5400000">
              <a:off x="1997" y="842"/>
              <a:ext cx="115" cy="230"/>
            </a:xfrm>
            <a:prstGeom prst="bentConnector3">
              <a:avLst>
                <a:gd name="adj1" fmla="val 551"/>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3" name="AutoShape 32">
              <a:extLst>
                <a:ext uri="{FF2B5EF4-FFF2-40B4-BE49-F238E27FC236}">
                  <a16:creationId xmlns:a16="http://schemas.microsoft.com/office/drawing/2014/main" id="{FDC8228F-C879-B628-DFD4-A9B4CC15EA3F}"/>
                </a:ext>
              </a:extLst>
            </p:cNvPr>
            <p:cNvCxnSpPr>
              <a:cxnSpLocks noChangeShapeType="1"/>
            </p:cNvCxnSpPr>
            <p:nvPr/>
          </p:nvCxnSpPr>
          <p:spPr bwMode="auto">
            <a:xfrm rot="16200000" flipH="1">
              <a:off x="2021" y="2380"/>
              <a:ext cx="115" cy="23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4" name="AutoShape 33">
              <a:extLst>
                <a:ext uri="{FF2B5EF4-FFF2-40B4-BE49-F238E27FC236}">
                  <a16:creationId xmlns:a16="http://schemas.microsoft.com/office/drawing/2014/main" id="{DABE3427-032E-884C-D90C-BD886D7459EB}"/>
                </a:ext>
              </a:extLst>
            </p:cNvPr>
            <p:cNvCxnSpPr>
              <a:cxnSpLocks noChangeShapeType="1"/>
            </p:cNvCxnSpPr>
            <p:nvPr/>
          </p:nvCxnSpPr>
          <p:spPr bwMode="auto">
            <a:xfrm rot="10800000">
              <a:off x="1924" y="2431"/>
              <a:ext cx="265" cy="173"/>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275" name="Group 34">
              <a:extLst>
                <a:ext uri="{FF2B5EF4-FFF2-40B4-BE49-F238E27FC236}">
                  <a16:creationId xmlns:a16="http://schemas.microsoft.com/office/drawing/2014/main" id="{66E9710C-6518-394F-E4BA-CC5D0D5E3478}"/>
                </a:ext>
              </a:extLst>
            </p:cNvPr>
            <p:cNvGrpSpPr>
              <a:grpSpLocks/>
            </p:cNvGrpSpPr>
            <p:nvPr/>
          </p:nvGrpSpPr>
          <p:grpSpPr bwMode="auto">
            <a:xfrm>
              <a:off x="2427" y="2737"/>
              <a:ext cx="217" cy="155"/>
              <a:chOff x="2699" y="3566"/>
              <a:chExt cx="217" cy="155"/>
            </a:xfrm>
          </p:grpSpPr>
          <p:sp>
            <p:nvSpPr>
              <p:cNvPr id="10322" name="Oval 35">
                <a:extLst>
                  <a:ext uri="{FF2B5EF4-FFF2-40B4-BE49-F238E27FC236}">
                    <a16:creationId xmlns:a16="http://schemas.microsoft.com/office/drawing/2014/main" id="{BDA288FB-A5DC-F41C-5A7B-0962CC0A9ECC}"/>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0323" name="Freeform 36">
                <a:extLst>
                  <a:ext uri="{FF2B5EF4-FFF2-40B4-BE49-F238E27FC236}">
                    <a16:creationId xmlns:a16="http://schemas.microsoft.com/office/drawing/2014/main" id="{B39B02B4-9058-A0F0-C3A4-AF570053A98E}"/>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6" name="Group 37">
              <a:extLst>
                <a:ext uri="{FF2B5EF4-FFF2-40B4-BE49-F238E27FC236}">
                  <a16:creationId xmlns:a16="http://schemas.microsoft.com/office/drawing/2014/main" id="{E2C3CCCD-2278-A0FC-1306-47F96C00B169}"/>
                </a:ext>
              </a:extLst>
            </p:cNvPr>
            <p:cNvGrpSpPr>
              <a:grpSpLocks/>
            </p:cNvGrpSpPr>
            <p:nvPr/>
          </p:nvGrpSpPr>
          <p:grpSpPr bwMode="auto">
            <a:xfrm>
              <a:off x="2443" y="523"/>
              <a:ext cx="217" cy="155"/>
              <a:chOff x="2699" y="3566"/>
              <a:chExt cx="217" cy="155"/>
            </a:xfrm>
          </p:grpSpPr>
          <p:sp>
            <p:nvSpPr>
              <p:cNvPr id="10320" name="Oval 38">
                <a:extLst>
                  <a:ext uri="{FF2B5EF4-FFF2-40B4-BE49-F238E27FC236}">
                    <a16:creationId xmlns:a16="http://schemas.microsoft.com/office/drawing/2014/main" id="{CFB4ADED-4914-6767-8759-7E827212DFF1}"/>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0321" name="Freeform 39">
                <a:extLst>
                  <a:ext uri="{FF2B5EF4-FFF2-40B4-BE49-F238E27FC236}">
                    <a16:creationId xmlns:a16="http://schemas.microsoft.com/office/drawing/2014/main" id="{E4E98DC7-2C2C-CD41-DA74-01100CD2A232}"/>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7" name="Text Box 40">
              <a:extLst>
                <a:ext uri="{FF2B5EF4-FFF2-40B4-BE49-F238E27FC236}">
                  <a16:creationId xmlns:a16="http://schemas.microsoft.com/office/drawing/2014/main" id="{9D09C8B7-977F-7E66-F39D-04BD36545A9A}"/>
                </a:ext>
              </a:extLst>
            </p:cNvPr>
            <p:cNvSpPr txBox="1">
              <a:spLocks noChangeArrowheads="1"/>
            </p:cNvSpPr>
            <p:nvPr/>
          </p:nvSpPr>
          <p:spPr bwMode="auto">
            <a:xfrm>
              <a:off x="1952" y="685"/>
              <a:ext cx="3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AB</a:t>
              </a:r>
            </a:p>
          </p:txBody>
        </p:sp>
        <p:sp>
          <p:nvSpPr>
            <p:cNvPr id="10278" name="Line 41">
              <a:extLst>
                <a:ext uri="{FF2B5EF4-FFF2-40B4-BE49-F238E27FC236}">
                  <a16:creationId xmlns:a16="http://schemas.microsoft.com/office/drawing/2014/main" id="{68770F4E-6675-9446-0B90-BEA81D8EFFEF}"/>
                </a:ext>
              </a:extLst>
            </p:cNvPr>
            <p:cNvSpPr>
              <a:spLocks noChangeShapeType="1"/>
            </p:cNvSpPr>
            <p:nvPr/>
          </p:nvSpPr>
          <p:spPr bwMode="auto">
            <a:xfrm>
              <a:off x="1952" y="1721"/>
              <a:ext cx="23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Text Box 42">
              <a:extLst>
                <a:ext uri="{FF2B5EF4-FFF2-40B4-BE49-F238E27FC236}">
                  <a16:creationId xmlns:a16="http://schemas.microsoft.com/office/drawing/2014/main" id="{BC83B862-65E7-E064-6FCC-F9000ADCEC1E}"/>
                </a:ext>
              </a:extLst>
            </p:cNvPr>
            <p:cNvSpPr txBox="1">
              <a:spLocks noChangeArrowheads="1"/>
            </p:cNvSpPr>
            <p:nvPr/>
          </p:nvSpPr>
          <p:spPr bwMode="auto">
            <a:xfrm>
              <a:off x="1958" y="2568"/>
              <a:ext cx="3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CD</a:t>
              </a:r>
            </a:p>
          </p:txBody>
        </p:sp>
        <p:sp>
          <p:nvSpPr>
            <p:cNvPr id="10280" name="Text Box 43">
              <a:extLst>
                <a:ext uri="{FF2B5EF4-FFF2-40B4-BE49-F238E27FC236}">
                  <a16:creationId xmlns:a16="http://schemas.microsoft.com/office/drawing/2014/main" id="{14A6903C-4E03-FE7F-0202-92B523449C2A}"/>
                </a:ext>
              </a:extLst>
            </p:cNvPr>
            <p:cNvSpPr txBox="1">
              <a:spLocks noChangeArrowheads="1"/>
            </p:cNvSpPr>
            <p:nvPr/>
          </p:nvSpPr>
          <p:spPr bwMode="auto">
            <a:xfrm>
              <a:off x="1964" y="1547"/>
              <a:ext cx="3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BC</a:t>
              </a:r>
            </a:p>
          </p:txBody>
        </p:sp>
        <p:sp>
          <p:nvSpPr>
            <p:cNvPr id="10281" name="Line 44">
              <a:extLst>
                <a:ext uri="{FF2B5EF4-FFF2-40B4-BE49-F238E27FC236}">
                  <a16:creationId xmlns:a16="http://schemas.microsoft.com/office/drawing/2014/main" id="{67159164-1D4F-DF6B-9FF7-205B77011B53}"/>
                </a:ext>
              </a:extLst>
            </p:cNvPr>
            <p:cNvSpPr>
              <a:spLocks noChangeShapeType="1"/>
            </p:cNvSpPr>
            <p:nvPr/>
          </p:nvSpPr>
          <p:spPr bwMode="auto">
            <a:xfrm>
              <a:off x="1952" y="1603"/>
              <a:ext cx="0" cy="2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Line 45">
              <a:extLst>
                <a:ext uri="{FF2B5EF4-FFF2-40B4-BE49-F238E27FC236}">
                  <a16:creationId xmlns:a16="http://schemas.microsoft.com/office/drawing/2014/main" id="{BF1A2FA6-C3C8-E6A9-B287-1B1280117719}"/>
                </a:ext>
              </a:extLst>
            </p:cNvPr>
            <p:cNvSpPr>
              <a:spLocks noChangeShapeType="1"/>
            </p:cNvSpPr>
            <p:nvPr/>
          </p:nvSpPr>
          <p:spPr bwMode="auto">
            <a:xfrm>
              <a:off x="1894" y="1603"/>
              <a:ext cx="0" cy="227"/>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Line 46">
              <a:extLst>
                <a:ext uri="{FF2B5EF4-FFF2-40B4-BE49-F238E27FC236}">
                  <a16:creationId xmlns:a16="http://schemas.microsoft.com/office/drawing/2014/main" id="{2230D63A-6B95-0016-436E-76F1B3F2237F}"/>
                </a:ext>
              </a:extLst>
            </p:cNvPr>
            <p:cNvSpPr>
              <a:spLocks noChangeShapeType="1"/>
            </p:cNvSpPr>
            <p:nvPr/>
          </p:nvSpPr>
          <p:spPr bwMode="auto">
            <a:xfrm>
              <a:off x="2306" y="1331"/>
              <a:ext cx="508"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Line 47">
              <a:extLst>
                <a:ext uri="{FF2B5EF4-FFF2-40B4-BE49-F238E27FC236}">
                  <a16:creationId xmlns:a16="http://schemas.microsoft.com/office/drawing/2014/main" id="{A7993FD2-F29E-BD4C-BFFF-A403813445CF}"/>
                </a:ext>
              </a:extLst>
            </p:cNvPr>
            <p:cNvSpPr>
              <a:spLocks noChangeShapeType="1"/>
            </p:cNvSpPr>
            <p:nvPr/>
          </p:nvSpPr>
          <p:spPr bwMode="auto">
            <a:xfrm>
              <a:off x="2306" y="1252"/>
              <a:ext cx="0" cy="17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Line 48">
              <a:extLst>
                <a:ext uri="{FF2B5EF4-FFF2-40B4-BE49-F238E27FC236}">
                  <a16:creationId xmlns:a16="http://schemas.microsoft.com/office/drawing/2014/main" id="{CD9F0B20-7EAA-E9C6-AC7C-FED72A3B05EA}"/>
                </a:ext>
              </a:extLst>
            </p:cNvPr>
            <p:cNvSpPr>
              <a:spLocks noChangeShapeType="1"/>
            </p:cNvSpPr>
            <p:nvPr/>
          </p:nvSpPr>
          <p:spPr bwMode="auto">
            <a:xfrm>
              <a:off x="2248" y="1252"/>
              <a:ext cx="0" cy="167"/>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Line 49">
              <a:extLst>
                <a:ext uri="{FF2B5EF4-FFF2-40B4-BE49-F238E27FC236}">
                  <a16:creationId xmlns:a16="http://schemas.microsoft.com/office/drawing/2014/main" id="{897BB324-0475-F98A-2406-DF61DDBFB3AF}"/>
                </a:ext>
              </a:extLst>
            </p:cNvPr>
            <p:cNvSpPr>
              <a:spLocks noChangeShapeType="1"/>
            </p:cNvSpPr>
            <p:nvPr/>
          </p:nvSpPr>
          <p:spPr bwMode="auto">
            <a:xfrm>
              <a:off x="2309" y="2023"/>
              <a:ext cx="0" cy="18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Line 50">
              <a:extLst>
                <a:ext uri="{FF2B5EF4-FFF2-40B4-BE49-F238E27FC236}">
                  <a16:creationId xmlns:a16="http://schemas.microsoft.com/office/drawing/2014/main" id="{1C9C86D3-8BDD-200A-39AD-5015D7C14DE7}"/>
                </a:ext>
              </a:extLst>
            </p:cNvPr>
            <p:cNvSpPr>
              <a:spLocks noChangeShapeType="1"/>
            </p:cNvSpPr>
            <p:nvPr/>
          </p:nvSpPr>
          <p:spPr bwMode="auto">
            <a:xfrm>
              <a:off x="2251" y="2017"/>
              <a:ext cx="0" cy="184"/>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Line 51">
              <a:extLst>
                <a:ext uri="{FF2B5EF4-FFF2-40B4-BE49-F238E27FC236}">
                  <a16:creationId xmlns:a16="http://schemas.microsoft.com/office/drawing/2014/main" id="{5C5D65C9-E9AC-1408-61C6-2E5C264403A6}"/>
                </a:ext>
              </a:extLst>
            </p:cNvPr>
            <p:cNvSpPr>
              <a:spLocks noChangeShapeType="1"/>
            </p:cNvSpPr>
            <p:nvPr/>
          </p:nvSpPr>
          <p:spPr bwMode="auto">
            <a:xfrm>
              <a:off x="3109" y="1752"/>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9" name="Text Box 52">
              <a:extLst>
                <a:ext uri="{FF2B5EF4-FFF2-40B4-BE49-F238E27FC236}">
                  <a16:creationId xmlns:a16="http://schemas.microsoft.com/office/drawing/2014/main" id="{CC65CCD4-502B-3151-0F62-2F96FB1E2044}"/>
                </a:ext>
              </a:extLst>
            </p:cNvPr>
            <p:cNvSpPr txBox="1">
              <a:spLocks noChangeArrowheads="1"/>
            </p:cNvSpPr>
            <p:nvPr/>
          </p:nvSpPr>
          <p:spPr bwMode="auto">
            <a:xfrm>
              <a:off x="3089" y="1583"/>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ABCD</a:t>
              </a:r>
            </a:p>
          </p:txBody>
        </p:sp>
        <p:sp>
          <p:nvSpPr>
            <p:cNvPr id="162869" name="AutoShape 53">
              <a:extLst>
                <a:ext uri="{FF2B5EF4-FFF2-40B4-BE49-F238E27FC236}">
                  <a16:creationId xmlns:a16="http://schemas.microsoft.com/office/drawing/2014/main" id="{43AEA8AE-5655-BA08-882C-2B71975FF5AE}"/>
                </a:ext>
              </a:extLst>
            </p:cNvPr>
            <p:cNvSpPr>
              <a:spLocks noChangeArrowheads="1"/>
            </p:cNvSpPr>
            <p:nvPr/>
          </p:nvSpPr>
          <p:spPr bwMode="auto">
            <a:xfrm>
              <a:off x="3587" y="959"/>
              <a:ext cx="635" cy="1588"/>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1200" b="1">
                <a:latin typeface="Times" pitchFamily="18" charset="0"/>
                <a:cs typeface="Arial" charset="0"/>
              </a:endParaRPr>
            </a:p>
          </p:txBody>
        </p:sp>
        <p:sp>
          <p:nvSpPr>
            <p:cNvPr id="10291" name="Line 54">
              <a:extLst>
                <a:ext uri="{FF2B5EF4-FFF2-40B4-BE49-F238E27FC236}">
                  <a16:creationId xmlns:a16="http://schemas.microsoft.com/office/drawing/2014/main" id="{EE0C5B2D-01BF-EAA1-701B-4175150FCFEE}"/>
                </a:ext>
              </a:extLst>
            </p:cNvPr>
            <p:cNvSpPr>
              <a:spLocks noChangeShapeType="1"/>
            </p:cNvSpPr>
            <p:nvPr/>
          </p:nvSpPr>
          <p:spPr bwMode="auto">
            <a:xfrm rot="16200000" flipV="1">
              <a:off x="3774" y="806"/>
              <a:ext cx="272" cy="9"/>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2" name="Freeform 55">
              <a:extLst>
                <a:ext uri="{FF2B5EF4-FFF2-40B4-BE49-F238E27FC236}">
                  <a16:creationId xmlns:a16="http://schemas.microsoft.com/office/drawing/2014/main" id="{E8A586C7-B33C-8AE1-2C1D-44495239D167}"/>
                </a:ext>
              </a:extLst>
            </p:cNvPr>
            <p:cNvSpPr>
              <a:spLocks/>
            </p:cNvSpPr>
            <p:nvPr/>
          </p:nvSpPr>
          <p:spPr bwMode="auto">
            <a:xfrm rot="5400000" flipH="1">
              <a:off x="3928" y="652"/>
              <a:ext cx="454" cy="499"/>
            </a:xfrm>
            <a:custGeom>
              <a:avLst/>
              <a:gdLst>
                <a:gd name="T0" fmla="*/ 747 w 276"/>
                <a:gd name="T1" fmla="*/ 422 h 590"/>
                <a:gd name="T2" fmla="*/ 747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3" name="Line 56">
              <a:extLst>
                <a:ext uri="{FF2B5EF4-FFF2-40B4-BE49-F238E27FC236}">
                  <a16:creationId xmlns:a16="http://schemas.microsoft.com/office/drawing/2014/main" id="{39FD89EA-A740-C2C9-4491-3E9C6FA67517}"/>
                </a:ext>
              </a:extLst>
            </p:cNvPr>
            <p:cNvSpPr>
              <a:spLocks noChangeShapeType="1"/>
            </p:cNvSpPr>
            <p:nvPr/>
          </p:nvSpPr>
          <p:spPr bwMode="auto">
            <a:xfrm flipV="1">
              <a:off x="4223" y="1129"/>
              <a:ext cx="413" cy="1"/>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4" name="Text Box 57">
              <a:extLst>
                <a:ext uri="{FF2B5EF4-FFF2-40B4-BE49-F238E27FC236}">
                  <a16:creationId xmlns:a16="http://schemas.microsoft.com/office/drawing/2014/main" id="{58B60E29-F4E4-0792-3A8F-BBD503C7F8E1}"/>
                </a:ext>
              </a:extLst>
            </p:cNvPr>
            <p:cNvSpPr txBox="1">
              <a:spLocks noChangeArrowheads="1"/>
            </p:cNvSpPr>
            <p:nvPr/>
          </p:nvSpPr>
          <p:spPr bwMode="auto">
            <a:xfrm>
              <a:off x="4585" y="102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D</a:t>
              </a:r>
            </a:p>
          </p:txBody>
        </p:sp>
        <p:grpSp>
          <p:nvGrpSpPr>
            <p:cNvPr id="10295" name="Group 58">
              <a:extLst>
                <a:ext uri="{FF2B5EF4-FFF2-40B4-BE49-F238E27FC236}">
                  <a16:creationId xmlns:a16="http://schemas.microsoft.com/office/drawing/2014/main" id="{AA6C7ECB-BB23-E014-3DFD-55AB252BE57E}"/>
                </a:ext>
              </a:extLst>
            </p:cNvPr>
            <p:cNvGrpSpPr>
              <a:grpSpLocks/>
            </p:cNvGrpSpPr>
            <p:nvPr/>
          </p:nvGrpSpPr>
          <p:grpSpPr bwMode="auto">
            <a:xfrm>
              <a:off x="4314" y="883"/>
              <a:ext cx="217" cy="155"/>
              <a:chOff x="2699" y="3566"/>
              <a:chExt cx="217" cy="155"/>
            </a:xfrm>
          </p:grpSpPr>
          <p:sp>
            <p:nvSpPr>
              <p:cNvPr id="10318" name="Oval 59">
                <a:extLst>
                  <a:ext uri="{FF2B5EF4-FFF2-40B4-BE49-F238E27FC236}">
                    <a16:creationId xmlns:a16="http://schemas.microsoft.com/office/drawing/2014/main" id="{56DAC5D2-37DF-A970-4632-0287BD83A970}"/>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0319" name="Freeform 60">
                <a:extLst>
                  <a:ext uri="{FF2B5EF4-FFF2-40B4-BE49-F238E27FC236}">
                    <a16:creationId xmlns:a16="http://schemas.microsoft.com/office/drawing/2014/main" id="{893D2A63-E4A0-2B90-ABF3-3C80E776F325}"/>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96" name="Line 61">
              <a:extLst>
                <a:ext uri="{FF2B5EF4-FFF2-40B4-BE49-F238E27FC236}">
                  <a16:creationId xmlns:a16="http://schemas.microsoft.com/office/drawing/2014/main" id="{4978F8E1-116A-4B58-66FC-08737242BC75}"/>
                </a:ext>
              </a:extLst>
            </p:cNvPr>
            <p:cNvSpPr>
              <a:spLocks noChangeAspect="1" noChangeShapeType="1"/>
            </p:cNvSpPr>
            <p:nvPr/>
          </p:nvSpPr>
          <p:spPr bwMode="auto">
            <a:xfrm>
              <a:off x="3860" y="2685"/>
              <a:ext cx="786" cy="1"/>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7" name="Line 62">
              <a:extLst>
                <a:ext uri="{FF2B5EF4-FFF2-40B4-BE49-F238E27FC236}">
                  <a16:creationId xmlns:a16="http://schemas.microsoft.com/office/drawing/2014/main" id="{929A0100-B00C-A210-DAAE-F081190E6118}"/>
                </a:ext>
              </a:extLst>
            </p:cNvPr>
            <p:cNvSpPr>
              <a:spLocks noChangeShapeType="1"/>
            </p:cNvSpPr>
            <p:nvPr/>
          </p:nvSpPr>
          <p:spPr bwMode="auto">
            <a:xfrm rot="5400000">
              <a:off x="3782" y="2613"/>
              <a:ext cx="156"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8" name="Freeform 63">
              <a:extLst>
                <a:ext uri="{FF2B5EF4-FFF2-40B4-BE49-F238E27FC236}">
                  <a16:creationId xmlns:a16="http://schemas.microsoft.com/office/drawing/2014/main" id="{FF8A3327-6A67-3E2A-E963-5BD83D73225C}"/>
                </a:ext>
              </a:extLst>
            </p:cNvPr>
            <p:cNvSpPr>
              <a:spLocks/>
            </p:cNvSpPr>
            <p:nvPr/>
          </p:nvSpPr>
          <p:spPr bwMode="auto">
            <a:xfrm>
              <a:off x="4201" y="2329"/>
              <a:ext cx="161" cy="352"/>
            </a:xfrm>
            <a:custGeom>
              <a:avLst/>
              <a:gdLst>
                <a:gd name="T0" fmla="*/ 94 w 276"/>
                <a:gd name="T1" fmla="*/ 210 h 590"/>
                <a:gd name="T2" fmla="*/ 9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9" name="Text Box 64">
              <a:extLst>
                <a:ext uri="{FF2B5EF4-FFF2-40B4-BE49-F238E27FC236}">
                  <a16:creationId xmlns:a16="http://schemas.microsoft.com/office/drawing/2014/main" id="{BA84346F-BBDF-8F91-F069-888425410B83}"/>
                </a:ext>
              </a:extLst>
            </p:cNvPr>
            <p:cNvSpPr txBox="1">
              <a:spLocks noChangeArrowheads="1"/>
            </p:cNvSpPr>
            <p:nvPr/>
          </p:nvSpPr>
          <p:spPr bwMode="auto">
            <a:xfrm>
              <a:off x="4585" y="2588"/>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B</a:t>
              </a:r>
            </a:p>
          </p:txBody>
        </p:sp>
        <p:grpSp>
          <p:nvGrpSpPr>
            <p:cNvPr id="10300" name="Group 65">
              <a:extLst>
                <a:ext uri="{FF2B5EF4-FFF2-40B4-BE49-F238E27FC236}">
                  <a16:creationId xmlns:a16="http://schemas.microsoft.com/office/drawing/2014/main" id="{680EEB30-5C0B-5BA5-C42F-725F09EEE65C}"/>
                </a:ext>
              </a:extLst>
            </p:cNvPr>
            <p:cNvGrpSpPr>
              <a:grpSpLocks/>
            </p:cNvGrpSpPr>
            <p:nvPr/>
          </p:nvGrpSpPr>
          <p:grpSpPr bwMode="auto">
            <a:xfrm>
              <a:off x="4250" y="2444"/>
              <a:ext cx="217" cy="155"/>
              <a:chOff x="2699" y="3566"/>
              <a:chExt cx="217" cy="155"/>
            </a:xfrm>
          </p:grpSpPr>
          <p:sp>
            <p:nvSpPr>
              <p:cNvPr id="10316" name="Oval 66">
                <a:extLst>
                  <a:ext uri="{FF2B5EF4-FFF2-40B4-BE49-F238E27FC236}">
                    <a16:creationId xmlns:a16="http://schemas.microsoft.com/office/drawing/2014/main" id="{2BFDDC18-CE2B-7896-3A1E-AE0972C1C202}"/>
                  </a:ext>
                </a:extLst>
              </p:cNvPr>
              <p:cNvSpPr>
                <a:spLocks noChangeArrowheads="1"/>
              </p:cNvSpPr>
              <p:nvPr/>
            </p:nvSpPr>
            <p:spPr bwMode="auto">
              <a:xfrm>
                <a:off x="2699" y="3566"/>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0317" name="Freeform 67">
                <a:extLst>
                  <a:ext uri="{FF2B5EF4-FFF2-40B4-BE49-F238E27FC236}">
                    <a16:creationId xmlns:a16="http://schemas.microsoft.com/office/drawing/2014/main" id="{69A0E1BC-0AEC-7AF1-E04C-C534BCB4AAA2}"/>
                  </a:ext>
                </a:extLst>
              </p:cNvPr>
              <p:cNvSpPr>
                <a:spLocks/>
              </p:cNvSpPr>
              <p:nvPr/>
            </p:nvSpPr>
            <p:spPr bwMode="auto">
              <a:xfrm>
                <a:off x="2744" y="3612"/>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01" name="Line 68">
              <a:extLst>
                <a:ext uri="{FF2B5EF4-FFF2-40B4-BE49-F238E27FC236}">
                  <a16:creationId xmlns:a16="http://schemas.microsoft.com/office/drawing/2014/main" id="{B1D27E6D-3880-C5E1-04ED-107EB31ED70D}"/>
                </a:ext>
              </a:extLst>
            </p:cNvPr>
            <p:cNvSpPr>
              <a:spLocks noChangeShapeType="1"/>
            </p:cNvSpPr>
            <p:nvPr/>
          </p:nvSpPr>
          <p:spPr bwMode="auto">
            <a:xfrm>
              <a:off x="3793" y="1492"/>
              <a:ext cx="0" cy="54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2" name="Line 69">
              <a:extLst>
                <a:ext uri="{FF2B5EF4-FFF2-40B4-BE49-F238E27FC236}">
                  <a16:creationId xmlns:a16="http://schemas.microsoft.com/office/drawing/2014/main" id="{9D14C67E-AD05-A895-E178-C000BC1BD42F}"/>
                </a:ext>
              </a:extLst>
            </p:cNvPr>
            <p:cNvSpPr>
              <a:spLocks noChangeShapeType="1"/>
            </p:cNvSpPr>
            <p:nvPr/>
          </p:nvSpPr>
          <p:spPr bwMode="auto">
            <a:xfrm>
              <a:off x="3984" y="1806"/>
              <a:ext cx="0" cy="54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3" name="Line 70">
              <a:extLst>
                <a:ext uri="{FF2B5EF4-FFF2-40B4-BE49-F238E27FC236}">
                  <a16:creationId xmlns:a16="http://schemas.microsoft.com/office/drawing/2014/main" id="{4C1511CB-4680-F4A2-E8F9-F6C621145D57}"/>
                </a:ext>
              </a:extLst>
            </p:cNvPr>
            <p:cNvSpPr>
              <a:spLocks noChangeShapeType="1"/>
            </p:cNvSpPr>
            <p:nvPr/>
          </p:nvSpPr>
          <p:spPr bwMode="auto">
            <a:xfrm>
              <a:off x="3984" y="1143"/>
              <a:ext cx="0" cy="54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4" name="Line 71">
              <a:extLst>
                <a:ext uri="{FF2B5EF4-FFF2-40B4-BE49-F238E27FC236}">
                  <a16:creationId xmlns:a16="http://schemas.microsoft.com/office/drawing/2014/main" id="{D53BBB0D-A134-7829-7291-FBB98EFB7EF1}"/>
                </a:ext>
              </a:extLst>
            </p:cNvPr>
            <p:cNvSpPr>
              <a:spLocks noChangeShapeType="1"/>
            </p:cNvSpPr>
            <p:nvPr/>
          </p:nvSpPr>
          <p:spPr bwMode="auto">
            <a:xfrm flipV="1">
              <a:off x="4218" y="1536"/>
              <a:ext cx="413" cy="1"/>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5" name="Line 72">
              <a:extLst>
                <a:ext uri="{FF2B5EF4-FFF2-40B4-BE49-F238E27FC236}">
                  <a16:creationId xmlns:a16="http://schemas.microsoft.com/office/drawing/2014/main" id="{7608AA4A-FA17-CC40-6032-8958084115F4}"/>
                </a:ext>
              </a:extLst>
            </p:cNvPr>
            <p:cNvSpPr>
              <a:spLocks noChangeShapeType="1"/>
            </p:cNvSpPr>
            <p:nvPr/>
          </p:nvSpPr>
          <p:spPr bwMode="auto">
            <a:xfrm flipV="1">
              <a:off x="4218" y="1991"/>
              <a:ext cx="413" cy="1"/>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6" name="Text Box 73">
              <a:extLst>
                <a:ext uri="{FF2B5EF4-FFF2-40B4-BE49-F238E27FC236}">
                  <a16:creationId xmlns:a16="http://schemas.microsoft.com/office/drawing/2014/main" id="{61465823-A2E7-45E1-E633-30DAB388AA56}"/>
                </a:ext>
              </a:extLst>
            </p:cNvPr>
            <p:cNvSpPr txBox="1">
              <a:spLocks noChangeArrowheads="1"/>
            </p:cNvSpPr>
            <p:nvPr/>
          </p:nvSpPr>
          <p:spPr bwMode="auto">
            <a:xfrm>
              <a:off x="4585" y="1436"/>
              <a:ext cx="2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S1</a:t>
              </a:r>
            </a:p>
          </p:txBody>
        </p:sp>
        <p:sp>
          <p:nvSpPr>
            <p:cNvPr id="10307" name="Text Box 74">
              <a:extLst>
                <a:ext uri="{FF2B5EF4-FFF2-40B4-BE49-F238E27FC236}">
                  <a16:creationId xmlns:a16="http://schemas.microsoft.com/office/drawing/2014/main" id="{E921D982-0A43-7104-3234-934AD2049A48}"/>
                </a:ext>
              </a:extLst>
            </p:cNvPr>
            <p:cNvSpPr txBox="1">
              <a:spLocks noChangeArrowheads="1"/>
            </p:cNvSpPr>
            <p:nvPr/>
          </p:nvSpPr>
          <p:spPr bwMode="auto">
            <a:xfrm>
              <a:off x="4585" y="1882"/>
              <a:ext cx="27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b="1">
                  <a:latin typeface="Times" panose="02020603050405020304" pitchFamily="18" charset="0"/>
                  <a:cs typeface="Arial" panose="020B0604020202020204" pitchFamily="34" charset="0"/>
                </a:rPr>
                <a:t>S2</a:t>
              </a:r>
            </a:p>
          </p:txBody>
        </p:sp>
        <p:sp>
          <p:nvSpPr>
            <p:cNvPr id="10308" name="Line 75">
              <a:extLst>
                <a:ext uri="{FF2B5EF4-FFF2-40B4-BE49-F238E27FC236}">
                  <a16:creationId xmlns:a16="http://schemas.microsoft.com/office/drawing/2014/main" id="{8B8912F3-1306-5139-8A08-FC987FE4A2C7}"/>
                </a:ext>
              </a:extLst>
            </p:cNvPr>
            <p:cNvSpPr>
              <a:spLocks noChangeAspect="1" noChangeShapeType="1"/>
            </p:cNvSpPr>
            <p:nvPr/>
          </p:nvSpPr>
          <p:spPr bwMode="auto">
            <a:xfrm>
              <a:off x="2948" y="1706"/>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9" name="Line 76">
              <a:extLst>
                <a:ext uri="{FF2B5EF4-FFF2-40B4-BE49-F238E27FC236}">
                  <a16:creationId xmlns:a16="http://schemas.microsoft.com/office/drawing/2014/main" id="{A27B2FEA-1081-8F0D-E987-5D0B016864C4}"/>
                </a:ext>
              </a:extLst>
            </p:cNvPr>
            <p:cNvSpPr>
              <a:spLocks noChangeAspect="1" noChangeShapeType="1"/>
            </p:cNvSpPr>
            <p:nvPr/>
          </p:nvSpPr>
          <p:spPr bwMode="auto">
            <a:xfrm>
              <a:off x="2948" y="1752"/>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0" name="Line 77">
              <a:extLst>
                <a:ext uri="{FF2B5EF4-FFF2-40B4-BE49-F238E27FC236}">
                  <a16:creationId xmlns:a16="http://schemas.microsoft.com/office/drawing/2014/main" id="{FFE9E88F-2B9C-02A8-1EE3-33617CD62124}"/>
                </a:ext>
              </a:extLst>
            </p:cNvPr>
            <p:cNvSpPr>
              <a:spLocks noChangeAspect="1" noChangeShapeType="1"/>
            </p:cNvSpPr>
            <p:nvPr/>
          </p:nvSpPr>
          <p:spPr bwMode="auto">
            <a:xfrm>
              <a:off x="2948" y="1797"/>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1" name="Text Box 78">
              <a:extLst>
                <a:ext uri="{FF2B5EF4-FFF2-40B4-BE49-F238E27FC236}">
                  <a16:creationId xmlns:a16="http://schemas.microsoft.com/office/drawing/2014/main" id="{5F4C7122-8820-A4DC-1DB5-328EE1B0EEAC}"/>
                </a:ext>
              </a:extLst>
            </p:cNvPr>
            <p:cNvSpPr txBox="1">
              <a:spLocks noChangeArrowheads="1"/>
            </p:cNvSpPr>
            <p:nvPr/>
          </p:nvSpPr>
          <p:spPr bwMode="auto">
            <a:xfrm>
              <a:off x="3605" y="1340"/>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ABC</a:t>
              </a:r>
            </a:p>
          </p:txBody>
        </p:sp>
        <p:sp>
          <p:nvSpPr>
            <p:cNvPr id="10312" name="Text Box 79">
              <a:extLst>
                <a:ext uri="{FF2B5EF4-FFF2-40B4-BE49-F238E27FC236}">
                  <a16:creationId xmlns:a16="http://schemas.microsoft.com/office/drawing/2014/main" id="{3F8E2D2E-37D9-4A7B-4F29-06CB6BAB11FD}"/>
                </a:ext>
              </a:extLst>
            </p:cNvPr>
            <p:cNvSpPr txBox="1">
              <a:spLocks noChangeArrowheads="1"/>
            </p:cNvSpPr>
            <p:nvPr/>
          </p:nvSpPr>
          <p:spPr bwMode="auto">
            <a:xfrm>
              <a:off x="3605" y="1997"/>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BCD</a:t>
              </a:r>
            </a:p>
          </p:txBody>
        </p:sp>
        <p:sp>
          <p:nvSpPr>
            <p:cNvPr id="10313" name="Text Box 80">
              <a:extLst>
                <a:ext uri="{FF2B5EF4-FFF2-40B4-BE49-F238E27FC236}">
                  <a16:creationId xmlns:a16="http://schemas.microsoft.com/office/drawing/2014/main" id="{85A39C8A-2E96-2018-CE4B-09F0168CA65E}"/>
                </a:ext>
              </a:extLst>
            </p:cNvPr>
            <p:cNvSpPr txBox="1">
              <a:spLocks noChangeArrowheads="1"/>
            </p:cNvSpPr>
            <p:nvPr/>
          </p:nvSpPr>
          <p:spPr bwMode="auto">
            <a:xfrm>
              <a:off x="3766" y="993"/>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AB</a:t>
              </a:r>
            </a:p>
          </p:txBody>
        </p:sp>
        <p:sp>
          <p:nvSpPr>
            <p:cNvPr id="10314" name="Text Box 81">
              <a:extLst>
                <a:ext uri="{FF2B5EF4-FFF2-40B4-BE49-F238E27FC236}">
                  <a16:creationId xmlns:a16="http://schemas.microsoft.com/office/drawing/2014/main" id="{C3AD375E-D684-5938-771B-F260A73505F0}"/>
                </a:ext>
              </a:extLst>
            </p:cNvPr>
            <p:cNvSpPr txBox="1">
              <a:spLocks noChangeArrowheads="1"/>
            </p:cNvSpPr>
            <p:nvPr/>
          </p:nvSpPr>
          <p:spPr bwMode="auto">
            <a:xfrm>
              <a:off x="3769" y="2316"/>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CD</a:t>
              </a:r>
            </a:p>
          </p:txBody>
        </p:sp>
        <p:sp>
          <p:nvSpPr>
            <p:cNvPr id="10315" name="Text Box 82">
              <a:extLst>
                <a:ext uri="{FF2B5EF4-FFF2-40B4-BE49-F238E27FC236}">
                  <a16:creationId xmlns:a16="http://schemas.microsoft.com/office/drawing/2014/main" id="{CBF945AE-019F-26CE-48CB-D6CA5F0F771D}"/>
                </a:ext>
              </a:extLst>
            </p:cNvPr>
            <p:cNvSpPr txBox="1">
              <a:spLocks noChangeArrowheads="1"/>
            </p:cNvSpPr>
            <p:nvPr/>
          </p:nvSpPr>
          <p:spPr bwMode="auto">
            <a:xfrm>
              <a:off x="3793" y="1652"/>
              <a:ext cx="36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spcBef>
                  <a:spcPct val="50000"/>
                </a:spcBef>
              </a:pPr>
              <a:r>
                <a:rPr lang="en-GB" altLang="en-US" sz="1400" b="1">
                  <a:latin typeface="Times" panose="02020603050405020304" pitchFamily="18" charset="0"/>
                  <a:cs typeface="Arial" panose="020B0604020202020204" pitchFamily="34" charset="0"/>
                </a:rPr>
                <a:t>BC</a:t>
              </a:r>
            </a:p>
          </p:txBody>
        </p:sp>
      </p:grpSp>
      <p:sp>
        <p:nvSpPr>
          <p:cNvPr id="10245" name="Text Box 83">
            <a:extLst>
              <a:ext uri="{FF2B5EF4-FFF2-40B4-BE49-F238E27FC236}">
                <a16:creationId xmlns:a16="http://schemas.microsoft.com/office/drawing/2014/main" id="{52E81B08-4553-C847-DFFF-476AB704BEE9}"/>
              </a:ext>
            </a:extLst>
          </p:cNvPr>
          <p:cNvSpPr txBox="1">
            <a:spLocks noChangeArrowheads="1"/>
          </p:cNvSpPr>
          <p:nvPr/>
        </p:nvSpPr>
        <p:spPr bwMode="auto">
          <a:xfrm>
            <a:off x="1703388" y="5661026"/>
            <a:ext cx="6985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1800"/>
              <a:t>4-product extended Petlyuk column up to ~50 % energy savings</a:t>
            </a:r>
          </a:p>
          <a:p>
            <a:pPr>
              <a:spcBef>
                <a:spcPct val="50000"/>
              </a:spcBef>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Footer Placeholder 4">
            <a:extLst>
              <a:ext uri="{FF2B5EF4-FFF2-40B4-BE49-F238E27FC236}">
                <a16:creationId xmlns:a16="http://schemas.microsoft.com/office/drawing/2014/main" id="{F4E58360-F604-E6B9-D66C-B6A76FF785C9}"/>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11267" name="Rectangle 2">
            <a:extLst>
              <a:ext uri="{FF2B5EF4-FFF2-40B4-BE49-F238E27FC236}">
                <a16:creationId xmlns:a16="http://schemas.microsoft.com/office/drawing/2014/main" id="{C67611CD-3457-E8FC-585B-18A1420AFF35}"/>
              </a:ext>
            </a:extLst>
          </p:cNvPr>
          <p:cNvSpPr>
            <a:spLocks noGrp="1" noChangeArrowheads="1"/>
          </p:cNvSpPr>
          <p:nvPr>
            <p:ph type="title"/>
          </p:nvPr>
        </p:nvSpPr>
        <p:spPr>
          <a:xfrm>
            <a:off x="2063750" y="333375"/>
            <a:ext cx="8604250" cy="431800"/>
          </a:xfrm>
          <a:noFill/>
          <a:extLst>
            <a:ext uri="{91240B29-F687-4F45-9708-019B960494DF}">
              <a14:hiddenLine xmlns:a14="http://schemas.microsoft.com/office/drawing/2010/main" w="25400">
                <a:solidFill>
                  <a:schemeClr val="tx1"/>
                </a:solidFill>
                <a:miter lim="800000"/>
                <a:headEnd/>
                <a:tailEnd/>
              </a14:hiddenLine>
            </a:ext>
          </a:extLst>
        </p:spPr>
        <p:txBody>
          <a:bodyPr/>
          <a:lstStyle/>
          <a:p>
            <a:r>
              <a:rPr lang="en-US" altLang="en-US"/>
              <a:t>4-product separation: Simplified (“Kaibel column”)</a:t>
            </a:r>
          </a:p>
        </p:txBody>
      </p:sp>
      <p:grpSp>
        <p:nvGrpSpPr>
          <p:cNvPr id="11268" name="Group 127">
            <a:extLst>
              <a:ext uri="{FF2B5EF4-FFF2-40B4-BE49-F238E27FC236}">
                <a16:creationId xmlns:a16="http://schemas.microsoft.com/office/drawing/2014/main" id="{6FE224CA-2ED6-D662-2F36-33F130582AA9}"/>
              </a:ext>
            </a:extLst>
          </p:cNvPr>
          <p:cNvGrpSpPr>
            <a:grpSpLocks/>
          </p:cNvGrpSpPr>
          <p:nvPr/>
        </p:nvGrpSpPr>
        <p:grpSpPr bwMode="auto">
          <a:xfrm>
            <a:off x="2855913" y="981076"/>
            <a:ext cx="6330950" cy="4714875"/>
            <a:chOff x="839" y="823"/>
            <a:chExt cx="3988" cy="2970"/>
          </a:xfrm>
        </p:grpSpPr>
        <p:sp>
          <p:nvSpPr>
            <p:cNvPr id="36992" name="AutoShape 128">
              <a:extLst>
                <a:ext uri="{FF2B5EF4-FFF2-40B4-BE49-F238E27FC236}">
                  <a16:creationId xmlns:a16="http://schemas.microsoft.com/office/drawing/2014/main" id="{F35D2AD4-66E8-8028-9565-BAD8E7DD3097}"/>
                </a:ext>
              </a:extLst>
            </p:cNvPr>
            <p:cNvSpPr>
              <a:spLocks noChangeArrowheads="1"/>
            </p:cNvSpPr>
            <p:nvPr/>
          </p:nvSpPr>
          <p:spPr bwMode="auto">
            <a:xfrm>
              <a:off x="1235" y="1016"/>
              <a:ext cx="375" cy="2507"/>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b-NO">
                <a:latin typeface="Arial" charset="0"/>
              </a:endParaRPr>
            </a:p>
          </p:txBody>
        </p:sp>
        <p:grpSp>
          <p:nvGrpSpPr>
            <p:cNvPr id="11271" name="Group 129">
              <a:extLst>
                <a:ext uri="{FF2B5EF4-FFF2-40B4-BE49-F238E27FC236}">
                  <a16:creationId xmlns:a16="http://schemas.microsoft.com/office/drawing/2014/main" id="{4AA668BA-0F40-C56E-5794-9A3E3620592B}"/>
                </a:ext>
              </a:extLst>
            </p:cNvPr>
            <p:cNvGrpSpPr>
              <a:grpSpLocks/>
            </p:cNvGrpSpPr>
            <p:nvPr/>
          </p:nvGrpSpPr>
          <p:grpSpPr bwMode="auto">
            <a:xfrm>
              <a:off x="1412" y="3601"/>
              <a:ext cx="653" cy="192"/>
              <a:chOff x="958" y="3601"/>
              <a:chExt cx="653" cy="192"/>
            </a:xfrm>
          </p:grpSpPr>
          <p:sp>
            <p:nvSpPr>
              <p:cNvPr id="11333" name="Line 130">
                <a:extLst>
                  <a:ext uri="{FF2B5EF4-FFF2-40B4-BE49-F238E27FC236}">
                    <a16:creationId xmlns:a16="http://schemas.microsoft.com/office/drawing/2014/main" id="{FD2CD5A6-AD3F-4FA7-4DFC-FF5B23270C16}"/>
                  </a:ext>
                </a:extLst>
              </p:cNvPr>
              <p:cNvSpPr>
                <a:spLocks noChangeShapeType="1"/>
              </p:cNvSpPr>
              <p:nvPr/>
            </p:nvSpPr>
            <p:spPr bwMode="auto">
              <a:xfrm>
                <a:off x="958" y="3702"/>
                <a:ext cx="524"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4" name="Text Box 131">
                <a:extLst>
                  <a:ext uri="{FF2B5EF4-FFF2-40B4-BE49-F238E27FC236}">
                    <a16:creationId xmlns:a16="http://schemas.microsoft.com/office/drawing/2014/main" id="{69B80B0D-E9B4-BC71-DE51-AAADB6C688D2}"/>
                  </a:ext>
                </a:extLst>
              </p:cNvPr>
              <p:cNvSpPr txBox="1">
                <a:spLocks noChangeArrowheads="1"/>
              </p:cNvSpPr>
              <p:nvPr/>
            </p:nvSpPr>
            <p:spPr bwMode="auto">
              <a:xfrm>
                <a:off x="1429" y="3601"/>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D</a:t>
                </a:r>
              </a:p>
            </p:txBody>
          </p:sp>
        </p:grpSp>
        <p:sp>
          <p:nvSpPr>
            <p:cNvPr id="11272" name="Line 132">
              <a:extLst>
                <a:ext uri="{FF2B5EF4-FFF2-40B4-BE49-F238E27FC236}">
                  <a16:creationId xmlns:a16="http://schemas.microsoft.com/office/drawing/2014/main" id="{4D24F809-563A-C78E-B8B5-DC4737F9CDE7}"/>
                </a:ext>
              </a:extLst>
            </p:cNvPr>
            <p:cNvSpPr>
              <a:spLocks noChangeShapeType="1"/>
            </p:cNvSpPr>
            <p:nvPr/>
          </p:nvSpPr>
          <p:spPr bwMode="auto">
            <a:xfrm>
              <a:off x="1604" y="1920"/>
              <a:ext cx="415"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Line 133">
              <a:extLst>
                <a:ext uri="{FF2B5EF4-FFF2-40B4-BE49-F238E27FC236}">
                  <a16:creationId xmlns:a16="http://schemas.microsoft.com/office/drawing/2014/main" id="{DC48AEB1-AA2A-9162-7BBA-F932C9144983}"/>
                </a:ext>
              </a:extLst>
            </p:cNvPr>
            <p:cNvSpPr>
              <a:spLocks noChangeShapeType="1"/>
            </p:cNvSpPr>
            <p:nvPr/>
          </p:nvSpPr>
          <p:spPr bwMode="auto">
            <a:xfrm>
              <a:off x="872" y="2283"/>
              <a:ext cx="375"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Line 134">
              <a:extLst>
                <a:ext uri="{FF2B5EF4-FFF2-40B4-BE49-F238E27FC236}">
                  <a16:creationId xmlns:a16="http://schemas.microsoft.com/office/drawing/2014/main" id="{9BE2F41C-C39C-9077-F3AC-87203EE1EB1D}"/>
                </a:ext>
              </a:extLst>
            </p:cNvPr>
            <p:cNvSpPr>
              <a:spLocks noChangeShapeType="1"/>
            </p:cNvSpPr>
            <p:nvPr/>
          </p:nvSpPr>
          <p:spPr bwMode="auto">
            <a:xfrm rot="16200000" flipV="1">
              <a:off x="1331" y="921"/>
              <a:ext cx="196"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Freeform 135">
              <a:extLst>
                <a:ext uri="{FF2B5EF4-FFF2-40B4-BE49-F238E27FC236}">
                  <a16:creationId xmlns:a16="http://schemas.microsoft.com/office/drawing/2014/main" id="{883C868E-2566-0076-B7DF-72564628B16C}"/>
                </a:ext>
              </a:extLst>
            </p:cNvPr>
            <p:cNvSpPr>
              <a:spLocks/>
            </p:cNvSpPr>
            <p:nvPr/>
          </p:nvSpPr>
          <p:spPr bwMode="auto">
            <a:xfrm rot="5400000" flipH="1">
              <a:off x="1436" y="846"/>
              <a:ext cx="277" cy="266"/>
            </a:xfrm>
            <a:custGeom>
              <a:avLst/>
              <a:gdLst>
                <a:gd name="T0" fmla="*/ 278 w 276"/>
                <a:gd name="T1" fmla="*/ 120 h 590"/>
                <a:gd name="T2" fmla="*/ 278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Oval 136">
              <a:extLst>
                <a:ext uri="{FF2B5EF4-FFF2-40B4-BE49-F238E27FC236}">
                  <a16:creationId xmlns:a16="http://schemas.microsoft.com/office/drawing/2014/main" id="{0E1FB39E-4530-B9BC-3918-3F5437ABF1D7}"/>
                </a:ext>
              </a:extLst>
            </p:cNvPr>
            <p:cNvSpPr>
              <a:spLocks noChangeArrowheads="1"/>
            </p:cNvSpPr>
            <p:nvPr/>
          </p:nvSpPr>
          <p:spPr bwMode="auto">
            <a:xfrm>
              <a:off x="1628" y="890"/>
              <a:ext cx="164" cy="156"/>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1277" name="Line 137">
              <a:extLst>
                <a:ext uri="{FF2B5EF4-FFF2-40B4-BE49-F238E27FC236}">
                  <a16:creationId xmlns:a16="http://schemas.microsoft.com/office/drawing/2014/main" id="{8688BF16-EB9B-9B56-3986-B2B9744B8C56}"/>
                </a:ext>
              </a:extLst>
            </p:cNvPr>
            <p:cNvSpPr>
              <a:spLocks noChangeShapeType="1"/>
            </p:cNvSpPr>
            <p:nvPr/>
          </p:nvSpPr>
          <p:spPr bwMode="auto">
            <a:xfrm>
              <a:off x="1606" y="2646"/>
              <a:ext cx="413" cy="0"/>
            </a:xfrm>
            <a:prstGeom prst="line">
              <a:avLst/>
            </a:prstGeom>
            <a:noFill/>
            <a:ln w="254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Line 138">
              <a:extLst>
                <a:ext uri="{FF2B5EF4-FFF2-40B4-BE49-F238E27FC236}">
                  <a16:creationId xmlns:a16="http://schemas.microsoft.com/office/drawing/2014/main" id="{FCFDCA48-BEA7-B096-672A-A014AF098ADA}"/>
                </a:ext>
              </a:extLst>
            </p:cNvPr>
            <p:cNvSpPr>
              <a:spLocks noChangeShapeType="1"/>
            </p:cNvSpPr>
            <p:nvPr/>
          </p:nvSpPr>
          <p:spPr bwMode="auto">
            <a:xfrm rot="5400000">
              <a:off x="1313" y="3612"/>
              <a:ext cx="196"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Freeform 139">
              <a:extLst>
                <a:ext uri="{FF2B5EF4-FFF2-40B4-BE49-F238E27FC236}">
                  <a16:creationId xmlns:a16="http://schemas.microsoft.com/office/drawing/2014/main" id="{A0909E35-EF8D-BDE4-06A6-ABD58CB76802}"/>
                </a:ext>
              </a:extLst>
            </p:cNvPr>
            <p:cNvSpPr>
              <a:spLocks/>
            </p:cNvSpPr>
            <p:nvPr/>
          </p:nvSpPr>
          <p:spPr bwMode="auto">
            <a:xfrm>
              <a:off x="1610" y="3371"/>
              <a:ext cx="161" cy="326"/>
            </a:xfrm>
            <a:custGeom>
              <a:avLst/>
              <a:gdLst>
                <a:gd name="T0" fmla="*/ 94 w 276"/>
                <a:gd name="T1" fmla="*/ 180 h 590"/>
                <a:gd name="T2" fmla="*/ 9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Oval 140">
              <a:extLst>
                <a:ext uri="{FF2B5EF4-FFF2-40B4-BE49-F238E27FC236}">
                  <a16:creationId xmlns:a16="http://schemas.microsoft.com/office/drawing/2014/main" id="{3F5DF7C1-6A8A-2515-B8F7-EE4AD344B992}"/>
                </a:ext>
              </a:extLst>
            </p:cNvPr>
            <p:cNvSpPr>
              <a:spLocks noChangeArrowheads="1"/>
            </p:cNvSpPr>
            <p:nvPr/>
          </p:nvSpPr>
          <p:spPr bwMode="auto">
            <a:xfrm>
              <a:off x="1680" y="3470"/>
              <a:ext cx="164" cy="155"/>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1281" name="Freeform 141">
              <a:extLst>
                <a:ext uri="{FF2B5EF4-FFF2-40B4-BE49-F238E27FC236}">
                  <a16:creationId xmlns:a16="http://schemas.microsoft.com/office/drawing/2014/main" id="{0687A023-3589-2B45-38DD-5F119CE56CC2}"/>
                </a:ext>
              </a:extLst>
            </p:cNvPr>
            <p:cNvSpPr>
              <a:spLocks/>
            </p:cNvSpPr>
            <p:nvPr/>
          </p:nvSpPr>
          <p:spPr bwMode="auto">
            <a:xfrm>
              <a:off x="1723" y="3517"/>
              <a:ext cx="172" cy="66"/>
            </a:xfrm>
            <a:custGeom>
              <a:avLst/>
              <a:gdLst>
                <a:gd name="T0" fmla="*/ 100 w 295"/>
                <a:gd name="T1" fmla="*/ 37 h 119"/>
                <a:gd name="T2" fmla="*/ 1 w 295"/>
                <a:gd name="T3" fmla="*/ 37 h 119"/>
                <a:gd name="T4" fmla="*/ 48 w 295"/>
                <a:gd name="T5" fmla="*/ 18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Text Box 142">
              <a:extLst>
                <a:ext uri="{FF2B5EF4-FFF2-40B4-BE49-F238E27FC236}">
                  <a16:creationId xmlns:a16="http://schemas.microsoft.com/office/drawing/2014/main" id="{DA109A03-08F7-2DEF-82B6-BB78ACC35950}"/>
                </a:ext>
              </a:extLst>
            </p:cNvPr>
            <p:cNvSpPr txBox="1">
              <a:spLocks noChangeArrowheads="1"/>
            </p:cNvSpPr>
            <p:nvPr/>
          </p:nvSpPr>
          <p:spPr bwMode="auto">
            <a:xfrm>
              <a:off x="839" y="2111"/>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ABCD</a:t>
              </a:r>
            </a:p>
          </p:txBody>
        </p:sp>
        <p:sp>
          <p:nvSpPr>
            <p:cNvPr id="11283" name="Text Box 143">
              <a:extLst>
                <a:ext uri="{FF2B5EF4-FFF2-40B4-BE49-F238E27FC236}">
                  <a16:creationId xmlns:a16="http://schemas.microsoft.com/office/drawing/2014/main" id="{9B5AA6F2-3534-710B-9A78-7551B6B59084}"/>
                </a:ext>
              </a:extLst>
            </p:cNvPr>
            <p:cNvSpPr txBox="1">
              <a:spLocks noChangeArrowheads="1"/>
            </p:cNvSpPr>
            <p:nvPr/>
          </p:nvSpPr>
          <p:spPr bwMode="auto">
            <a:xfrm>
              <a:off x="1277" y="2936"/>
              <a:ext cx="35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CD</a:t>
              </a:r>
            </a:p>
          </p:txBody>
        </p:sp>
        <p:sp>
          <p:nvSpPr>
            <p:cNvPr id="11284" name="Text Box 144">
              <a:extLst>
                <a:ext uri="{FF2B5EF4-FFF2-40B4-BE49-F238E27FC236}">
                  <a16:creationId xmlns:a16="http://schemas.microsoft.com/office/drawing/2014/main" id="{B03708EF-5D6A-16DB-43AD-5B47587C77BA}"/>
                </a:ext>
              </a:extLst>
            </p:cNvPr>
            <p:cNvSpPr txBox="1">
              <a:spLocks noChangeArrowheads="1"/>
            </p:cNvSpPr>
            <p:nvPr/>
          </p:nvSpPr>
          <p:spPr bwMode="auto">
            <a:xfrm>
              <a:off x="1946" y="1016"/>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a:t>
              </a:r>
            </a:p>
          </p:txBody>
        </p:sp>
        <p:sp>
          <p:nvSpPr>
            <p:cNvPr id="11285" name="Text Box 145">
              <a:extLst>
                <a:ext uri="{FF2B5EF4-FFF2-40B4-BE49-F238E27FC236}">
                  <a16:creationId xmlns:a16="http://schemas.microsoft.com/office/drawing/2014/main" id="{4F9668BA-8F45-7749-4CB8-140F6FC2D17E}"/>
                </a:ext>
              </a:extLst>
            </p:cNvPr>
            <p:cNvSpPr txBox="1">
              <a:spLocks noChangeArrowheads="1"/>
            </p:cNvSpPr>
            <p:nvPr/>
          </p:nvSpPr>
          <p:spPr bwMode="auto">
            <a:xfrm>
              <a:off x="1961" y="1830"/>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B</a:t>
              </a:r>
            </a:p>
          </p:txBody>
        </p:sp>
        <p:sp>
          <p:nvSpPr>
            <p:cNvPr id="11286" name="Text Box 146">
              <a:extLst>
                <a:ext uri="{FF2B5EF4-FFF2-40B4-BE49-F238E27FC236}">
                  <a16:creationId xmlns:a16="http://schemas.microsoft.com/office/drawing/2014/main" id="{6992C400-F097-4545-30EA-E00A65E0377E}"/>
                </a:ext>
              </a:extLst>
            </p:cNvPr>
            <p:cNvSpPr txBox="1">
              <a:spLocks noChangeArrowheads="1"/>
            </p:cNvSpPr>
            <p:nvPr/>
          </p:nvSpPr>
          <p:spPr bwMode="auto">
            <a:xfrm>
              <a:off x="1969" y="2549"/>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C</a:t>
              </a:r>
            </a:p>
          </p:txBody>
        </p:sp>
        <p:sp>
          <p:nvSpPr>
            <p:cNvPr id="11287" name="Line 147">
              <a:extLst>
                <a:ext uri="{FF2B5EF4-FFF2-40B4-BE49-F238E27FC236}">
                  <a16:creationId xmlns:a16="http://schemas.microsoft.com/office/drawing/2014/main" id="{391A9541-2815-AEBC-7DE2-6CE030E63B30}"/>
                </a:ext>
              </a:extLst>
            </p:cNvPr>
            <p:cNvSpPr>
              <a:spLocks noChangeShapeType="1"/>
            </p:cNvSpPr>
            <p:nvPr/>
          </p:nvSpPr>
          <p:spPr bwMode="auto">
            <a:xfrm flipV="1">
              <a:off x="1590" y="1113"/>
              <a:ext cx="413" cy="1"/>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8" name="Text Box 148">
              <a:extLst>
                <a:ext uri="{FF2B5EF4-FFF2-40B4-BE49-F238E27FC236}">
                  <a16:creationId xmlns:a16="http://schemas.microsoft.com/office/drawing/2014/main" id="{69405FD4-346F-89A3-A871-DED0F0FA48A4}"/>
                </a:ext>
              </a:extLst>
            </p:cNvPr>
            <p:cNvSpPr txBox="1">
              <a:spLocks noChangeArrowheads="1"/>
            </p:cNvSpPr>
            <p:nvPr/>
          </p:nvSpPr>
          <p:spPr bwMode="auto">
            <a:xfrm>
              <a:off x="1287" y="1451"/>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AB</a:t>
              </a:r>
            </a:p>
          </p:txBody>
        </p:sp>
        <p:sp>
          <p:nvSpPr>
            <p:cNvPr id="11289" name="Line 149">
              <a:extLst>
                <a:ext uri="{FF2B5EF4-FFF2-40B4-BE49-F238E27FC236}">
                  <a16:creationId xmlns:a16="http://schemas.microsoft.com/office/drawing/2014/main" id="{46E51BA2-C11C-5B30-10DC-B66B36748F36}"/>
                </a:ext>
              </a:extLst>
            </p:cNvPr>
            <p:cNvSpPr>
              <a:spLocks noChangeShapeType="1"/>
            </p:cNvSpPr>
            <p:nvPr/>
          </p:nvSpPr>
          <p:spPr bwMode="auto">
            <a:xfrm>
              <a:off x="1235" y="1557"/>
              <a:ext cx="0" cy="149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150">
              <a:extLst>
                <a:ext uri="{FF2B5EF4-FFF2-40B4-BE49-F238E27FC236}">
                  <a16:creationId xmlns:a16="http://schemas.microsoft.com/office/drawing/2014/main" id="{6615BF5D-AE46-5284-2131-BA757EA808C2}"/>
                </a:ext>
              </a:extLst>
            </p:cNvPr>
            <p:cNvSpPr>
              <a:spLocks noChangeShapeType="1"/>
            </p:cNvSpPr>
            <p:nvPr/>
          </p:nvSpPr>
          <p:spPr bwMode="auto">
            <a:xfrm>
              <a:off x="1426" y="1603"/>
              <a:ext cx="0" cy="136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151">
              <a:extLst>
                <a:ext uri="{FF2B5EF4-FFF2-40B4-BE49-F238E27FC236}">
                  <a16:creationId xmlns:a16="http://schemas.microsoft.com/office/drawing/2014/main" id="{4430BF43-F87F-10DF-103A-12F7F00DC451}"/>
                </a:ext>
              </a:extLst>
            </p:cNvPr>
            <p:cNvSpPr>
              <a:spLocks noChangeShapeType="1"/>
            </p:cNvSpPr>
            <p:nvPr/>
          </p:nvSpPr>
          <p:spPr bwMode="auto">
            <a:xfrm>
              <a:off x="4178" y="3669"/>
              <a:ext cx="524"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Line 152">
              <a:extLst>
                <a:ext uri="{FF2B5EF4-FFF2-40B4-BE49-F238E27FC236}">
                  <a16:creationId xmlns:a16="http://schemas.microsoft.com/office/drawing/2014/main" id="{2946D627-FF78-27D9-CE4F-FAEA994F65E2}"/>
                </a:ext>
              </a:extLst>
            </p:cNvPr>
            <p:cNvSpPr>
              <a:spLocks noChangeShapeType="1"/>
            </p:cNvSpPr>
            <p:nvPr/>
          </p:nvSpPr>
          <p:spPr bwMode="auto">
            <a:xfrm rot="5400000">
              <a:off x="4082" y="3586"/>
              <a:ext cx="19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3" name="Freeform 153">
              <a:extLst>
                <a:ext uri="{FF2B5EF4-FFF2-40B4-BE49-F238E27FC236}">
                  <a16:creationId xmlns:a16="http://schemas.microsoft.com/office/drawing/2014/main" id="{35D4784B-51F2-31F1-4E96-91F84B2E270A}"/>
                </a:ext>
              </a:extLst>
            </p:cNvPr>
            <p:cNvSpPr>
              <a:spLocks/>
            </p:cNvSpPr>
            <p:nvPr/>
          </p:nvSpPr>
          <p:spPr bwMode="auto">
            <a:xfrm>
              <a:off x="4238" y="3352"/>
              <a:ext cx="161" cy="316"/>
            </a:xfrm>
            <a:custGeom>
              <a:avLst/>
              <a:gdLst>
                <a:gd name="T0" fmla="*/ 94 w 276"/>
                <a:gd name="T1" fmla="*/ 169 h 590"/>
                <a:gd name="T2" fmla="*/ 94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18" name="AutoShape 154">
              <a:extLst>
                <a:ext uri="{FF2B5EF4-FFF2-40B4-BE49-F238E27FC236}">
                  <a16:creationId xmlns:a16="http://schemas.microsoft.com/office/drawing/2014/main" id="{DD07919F-9953-F97A-FAC9-FA1F86FCD6C0}"/>
                </a:ext>
              </a:extLst>
            </p:cNvPr>
            <p:cNvSpPr>
              <a:spLocks noChangeArrowheads="1"/>
            </p:cNvSpPr>
            <p:nvPr/>
          </p:nvSpPr>
          <p:spPr bwMode="auto">
            <a:xfrm>
              <a:off x="3701" y="1746"/>
              <a:ext cx="184" cy="1012"/>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b-NO">
                <a:latin typeface="Arial" charset="0"/>
              </a:endParaRPr>
            </a:p>
          </p:txBody>
        </p:sp>
        <p:sp>
          <p:nvSpPr>
            <p:cNvPr id="37019" name="AutoShape 155">
              <a:extLst>
                <a:ext uri="{FF2B5EF4-FFF2-40B4-BE49-F238E27FC236}">
                  <a16:creationId xmlns:a16="http://schemas.microsoft.com/office/drawing/2014/main" id="{6B28A0C0-9C78-2519-6B4C-8CA2E2C6B810}"/>
                </a:ext>
              </a:extLst>
            </p:cNvPr>
            <p:cNvSpPr>
              <a:spLocks noChangeArrowheads="1"/>
            </p:cNvSpPr>
            <p:nvPr/>
          </p:nvSpPr>
          <p:spPr bwMode="auto">
            <a:xfrm>
              <a:off x="4052" y="1021"/>
              <a:ext cx="184" cy="73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b-NO">
                <a:latin typeface="Arial" charset="0"/>
              </a:endParaRPr>
            </a:p>
          </p:txBody>
        </p:sp>
        <p:sp>
          <p:nvSpPr>
            <p:cNvPr id="37020" name="AutoShape 156">
              <a:extLst>
                <a:ext uri="{FF2B5EF4-FFF2-40B4-BE49-F238E27FC236}">
                  <a16:creationId xmlns:a16="http://schemas.microsoft.com/office/drawing/2014/main" id="{8D0C897E-281B-F923-AA7B-7B192E2F7061}"/>
                </a:ext>
              </a:extLst>
            </p:cNvPr>
            <p:cNvSpPr>
              <a:spLocks noChangeArrowheads="1"/>
            </p:cNvSpPr>
            <p:nvPr/>
          </p:nvSpPr>
          <p:spPr bwMode="auto">
            <a:xfrm>
              <a:off x="4061" y="1880"/>
              <a:ext cx="184" cy="73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b-NO">
                <a:latin typeface="Arial" charset="0"/>
              </a:endParaRPr>
            </a:p>
          </p:txBody>
        </p:sp>
        <p:sp>
          <p:nvSpPr>
            <p:cNvPr id="37021" name="AutoShape 157">
              <a:extLst>
                <a:ext uri="{FF2B5EF4-FFF2-40B4-BE49-F238E27FC236}">
                  <a16:creationId xmlns:a16="http://schemas.microsoft.com/office/drawing/2014/main" id="{FB61B805-6113-7703-044C-CDC30EACF4E7}"/>
                </a:ext>
              </a:extLst>
            </p:cNvPr>
            <p:cNvSpPr>
              <a:spLocks noChangeArrowheads="1"/>
            </p:cNvSpPr>
            <p:nvPr/>
          </p:nvSpPr>
          <p:spPr bwMode="auto">
            <a:xfrm>
              <a:off x="4064" y="2749"/>
              <a:ext cx="184" cy="736"/>
            </a:xfrm>
            <a:prstGeom prst="roundRect">
              <a:avLst>
                <a:gd name="adj" fmla="val 39704"/>
              </a:avLst>
            </a:prstGeom>
            <a:gradFill rotWithShape="1">
              <a:gsLst>
                <a:gs pos="0">
                  <a:schemeClr val="hlink"/>
                </a:gs>
                <a:gs pos="100000">
                  <a:schemeClr val="hlink">
                    <a:gamma/>
                    <a:shade val="46275"/>
                    <a:invGamma/>
                  </a:schemeClr>
                </a:gs>
              </a:gsLst>
              <a:lin ang="5400000" scaled="1"/>
            </a:gra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nb-NO">
                <a:latin typeface="Arial" charset="0"/>
              </a:endParaRPr>
            </a:p>
          </p:txBody>
        </p:sp>
        <p:cxnSp>
          <p:nvCxnSpPr>
            <p:cNvPr id="11298" name="AutoShape 158">
              <a:extLst>
                <a:ext uri="{FF2B5EF4-FFF2-40B4-BE49-F238E27FC236}">
                  <a16:creationId xmlns:a16="http://schemas.microsoft.com/office/drawing/2014/main" id="{63211789-F35B-2C96-291C-6CE6B91F7614}"/>
                </a:ext>
              </a:extLst>
            </p:cNvPr>
            <p:cNvCxnSpPr>
              <a:cxnSpLocks noChangeShapeType="1"/>
            </p:cNvCxnSpPr>
            <p:nvPr/>
          </p:nvCxnSpPr>
          <p:spPr bwMode="auto">
            <a:xfrm rot="-5400000">
              <a:off x="3749" y="1433"/>
              <a:ext cx="351" cy="253"/>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9" name="AutoShape 159">
              <a:extLst>
                <a:ext uri="{FF2B5EF4-FFF2-40B4-BE49-F238E27FC236}">
                  <a16:creationId xmlns:a16="http://schemas.microsoft.com/office/drawing/2014/main" id="{31147569-79B4-0574-DB2B-4CAF58FE1F85}"/>
                </a:ext>
              </a:extLst>
            </p:cNvPr>
            <p:cNvCxnSpPr>
              <a:cxnSpLocks noChangeShapeType="1"/>
            </p:cNvCxnSpPr>
            <p:nvPr/>
          </p:nvCxnSpPr>
          <p:spPr bwMode="auto">
            <a:xfrm rot="5400000">
              <a:off x="3695" y="1405"/>
              <a:ext cx="414" cy="285"/>
            </a:xfrm>
            <a:prstGeom prst="bentConnector3">
              <a:avLst>
                <a:gd name="adj1" fmla="val 551"/>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0" name="AutoShape 160">
              <a:extLst>
                <a:ext uri="{FF2B5EF4-FFF2-40B4-BE49-F238E27FC236}">
                  <a16:creationId xmlns:a16="http://schemas.microsoft.com/office/drawing/2014/main" id="{DC1467B6-2360-AD0A-FDAD-738DD9B344BF}"/>
                </a:ext>
              </a:extLst>
            </p:cNvPr>
            <p:cNvCxnSpPr>
              <a:cxnSpLocks noChangeShapeType="1"/>
            </p:cNvCxnSpPr>
            <p:nvPr/>
          </p:nvCxnSpPr>
          <p:spPr bwMode="auto">
            <a:xfrm rot="16200000" flipH="1">
              <a:off x="3707" y="2822"/>
              <a:ext cx="415" cy="292"/>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01" name="AutoShape 161">
              <a:extLst>
                <a:ext uri="{FF2B5EF4-FFF2-40B4-BE49-F238E27FC236}">
                  <a16:creationId xmlns:a16="http://schemas.microsoft.com/office/drawing/2014/main" id="{07237001-B742-5542-D033-D3F95E652B6A}"/>
                </a:ext>
              </a:extLst>
            </p:cNvPr>
            <p:cNvCxnSpPr>
              <a:cxnSpLocks noChangeShapeType="1"/>
            </p:cNvCxnSpPr>
            <p:nvPr/>
          </p:nvCxnSpPr>
          <p:spPr bwMode="auto">
            <a:xfrm rot="10800000">
              <a:off x="3804" y="2757"/>
              <a:ext cx="257" cy="390"/>
            </a:xfrm>
            <a:prstGeom prst="bentConnector2">
              <a:avLst/>
            </a:prstGeom>
            <a:noFill/>
            <a:ln w="254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02" name="Line 162">
              <a:extLst>
                <a:ext uri="{FF2B5EF4-FFF2-40B4-BE49-F238E27FC236}">
                  <a16:creationId xmlns:a16="http://schemas.microsoft.com/office/drawing/2014/main" id="{4CED0781-CCB0-F9C3-BF25-5E543017C05B}"/>
                </a:ext>
              </a:extLst>
            </p:cNvPr>
            <p:cNvSpPr>
              <a:spLocks noChangeAspect="1" noChangeShapeType="1"/>
            </p:cNvSpPr>
            <p:nvPr/>
          </p:nvSpPr>
          <p:spPr bwMode="auto">
            <a:xfrm>
              <a:off x="4112" y="1748"/>
              <a:ext cx="4" cy="140"/>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3" name="Line 163">
              <a:extLst>
                <a:ext uri="{FF2B5EF4-FFF2-40B4-BE49-F238E27FC236}">
                  <a16:creationId xmlns:a16="http://schemas.microsoft.com/office/drawing/2014/main" id="{D7763D6E-2284-7AA8-A215-06BCEA7342F4}"/>
                </a:ext>
              </a:extLst>
            </p:cNvPr>
            <p:cNvSpPr>
              <a:spLocks noChangeAspect="1" noChangeShapeType="1"/>
            </p:cNvSpPr>
            <p:nvPr/>
          </p:nvSpPr>
          <p:spPr bwMode="auto">
            <a:xfrm>
              <a:off x="4169" y="1757"/>
              <a:ext cx="4" cy="1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4" name="Line 164">
              <a:extLst>
                <a:ext uri="{FF2B5EF4-FFF2-40B4-BE49-F238E27FC236}">
                  <a16:creationId xmlns:a16="http://schemas.microsoft.com/office/drawing/2014/main" id="{76B5B988-07F3-143B-23B3-AB6F63DBEA64}"/>
                </a:ext>
              </a:extLst>
            </p:cNvPr>
            <p:cNvSpPr>
              <a:spLocks noChangeAspect="1" noChangeShapeType="1"/>
            </p:cNvSpPr>
            <p:nvPr/>
          </p:nvSpPr>
          <p:spPr bwMode="auto">
            <a:xfrm>
              <a:off x="4112" y="2605"/>
              <a:ext cx="4" cy="139"/>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5" name="Line 165">
              <a:extLst>
                <a:ext uri="{FF2B5EF4-FFF2-40B4-BE49-F238E27FC236}">
                  <a16:creationId xmlns:a16="http://schemas.microsoft.com/office/drawing/2014/main" id="{A5CB9FB1-0E3B-F7E9-0D53-DE1C62E4C0B7}"/>
                </a:ext>
              </a:extLst>
            </p:cNvPr>
            <p:cNvSpPr>
              <a:spLocks noChangeAspect="1" noChangeShapeType="1"/>
            </p:cNvSpPr>
            <p:nvPr/>
          </p:nvSpPr>
          <p:spPr bwMode="auto">
            <a:xfrm>
              <a:off x="4169" y="2613"/>
              <a:ext cx="4" cy="14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6" name="Line 166">
              <a:extLst>
                <a:ext uri="{FF2B5EF4-FFF2-40B4-BE49-F238E27FC236}">
                  <a16:creationId xmlns:a16="http://schemas.microsoft.com/office/drawing/2014/main" id="{D5109625-ED0B-35FD-536F-2BC80B117FAF}"/>
                </a:ext>
              </a:extLst>
            </p:cNvPr>
            <p:cNvSpPr>
              <a:spLocks noChangeShapeType="1"/>
            </p:cNvSpPr>
            <p:nvPr/>
          </p:nvSpPr>
          <p:spPr bwMode="auto">
            <a:xfrm rot="16200000" flipV="1">
              <a:off x="4037" y="940"/>
              <a:ext cx="190" cy="0"/>
            </a:xfrm>
            <a:prstGeom prst="line">
              <a:avLst/>
            </a:prstGeom>
            <a:noFill/>
            <a:ln w="25400">
              <a:solidFill>
                <a:schemeClr val="tx1"/>
              </a:solidFill>
              <a:round/>
              <a:headEnd type="none" w="lg" len="lg"/>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7" name="Freeform 167">
              <a:extLst>
                <a:ext uri="{FF2B5EF4-FFF2-40B4-BE49-F238E27FC236}">
                  <a16:creationId xmlns:a16="http://schemas.microsoft.com/office/drawing/2014/main" id="{B22D8519-8A73-1EB6-1520-105243CE6AA7}"/>
                </a:ext>
              </a:extLst>
            </p:cNvPr>
            <p:cNvSpPr>
              <a:spLocks/>
            </p:cNvSpPr>
            <p:nvPr/>
          </p:nvSpPr>
          <p:spPr bwMode="auto">
            <a:xfrm rot="5400000" flipH="1">
              <a:off x="4133" y="851"/>
              <a:ext cx="269" cy="266"/>
            </a:xfrm>
            <a:custGeom>
              <a:avLst/>
              <a:gdLst>
                <a:gd name="T0" fmla="*/ 262 w 276"/>
                <a:gd name="T1" fmla="*/ 120 h 590"/>
                <a:gd name="T2" fmla="*/ 262 w 276"/>
                <a:gd name="T3" fmla="*/ 0 h 590"/>
                <a:gd name="T4" fmla="*/ 0 w 276"/>
                <a:gd name="T5" fmla="*/ 0 h 590"/>
                <a:gd name="T6" fmla="*/ 0 60000 65536"/>
                <a:gd name="T7" fmla="*/ 0 60000 65536"/>
                <a:gd name="T8" fmla="*/ 0 60000 65536"/>
              </a:gdLst>
              <a:ahLst/>
              <a:cxnLst>
                <a:cxn ang="T6">
                  <a:pos x="T0" y="T1"/>
                </a:cxn>
                <a:cxn ang="T7">
                  <a:pos x="T2" y="T3"/>
                </a:cxn>
                <a:cxn ang="T8">
                  <a:pos x="T4" y="T5"/>
                </a:cxn>
              </a:cxnLst>
              <a:rect l="0" t="0" r="r" b="b"/>
              <a:pathLst>
                <a:path w="276" h="590">
                  <a:moveTo>
                    <a:pt x="276" y="590"/>
                  </a:moveTo>
                  <a:lnTo>
                    <a:pt x="276" y="0"/>
                  </a:lnTo>
                  <a:lnTo>
                    <a:pt x="0" y="0"/>
                  </a:lnTo>
                </a:path>
              </a:pathLst>
            </a:custGeom>
            <a:noFill/>
            <a:ln w="25400" cap="flat" cmpd="sng">
              <a:solidFill>
                <a:schemeClr val="tx1"/>
              </a:solidFill>
              <a:prstDash val="solid"/>
              <a:round/>
              <a:headEnd type="none" w="lg"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8" name="Oval 168">
              <a:extLst>
                <a:ext uri="{FF2B5EF4-FFF2-40B4-BE49-F238E27FC236}">
                  <a16:creationId xmlns:a16="http://schemas.microsoft.com/office/drawing/2014/main" id="{280FB49B-FE6A-A499-043B-950E3F85CB82}"/>
                </a:ext>
              </a:extLst>
            </p:cNvPr>
            <p:cNvSpPr>
              <a:spLocks noChangeArrowheads="1"/>
            </p:cNvSpPr>
            <p:nvPr/>
          </p:nvSpPr>
          <p:spPr bwMode="auto">
            <a:xfrm>
              <a:off x="4319" y="885"/>
              <a:ext cx="164" cy="151"/>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1309" name="Freeform 169">
              <a:extLst>
                <a:ext uri="{FF2B5EF4-FFF2-40B4-BE49-F238E27FC236}">
                  <a16:creationId xmlns:a16="http://schemas.microsoft.com/office/drawing/2014/main" id="{AFED9C5F-BA19-FB65-50B3-0DC6004A29A2}"/>
                </a:ext>
              </a:extLst>
            </p:cNvPr>
            <p:cNvSpPr>
              <a:spLocks/>
            </p:cNvSpPr>
            <p:nvPr/>
          </p:nvSpPr>
          <p:spPr bwMode="auto">
            <a:xfrm>
              <a:off x="4374" y="930"/>
              <a:ext cx="172" cy="63"/>
            </a:xfrm>
            <a:custGeom>
              <a:avLst/>
              <a:gdLst>
                <a:gd name="T0" fmla="*/ 100 w 295"/>
                <a:gd name="T1" fmla="*/ 33 h 119"/>
                <a:gd name="T2" fmla="*/ 1 w 295"/>
                <a:gd name="T3" fmla="*/ 33 h 119"/>
                <a:gd name="T4" fmla="*/ 48 w 295"/>
                <a:gd name="T5" fmla="*/ 16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0" name="Line 170">
              <a:extLst>
                <a:ext uri="{FF2B5EF4-FFF2-40B4-BE49-F238E27FC236}">
                  <a16:creationId xmlns:a16="http://schemas.microsoft.com/office/drawing/2014/main" id="{1AC79BA3-284A-E816-28AD-E0B9C4B2B789}"/>
                </a:ext>
              </a:extLst>
            </p:cNvPr>
            <p:cNvSpPr>
              <a:spLocks noChangeShapeType="1"/>
            </p:cNvSpPr>
            <p:nvPr/>
          </p:nvSpPr>
          <p:spPr bwMode="auto">
            <a:xfrm flipV="1">
              <a:off x="4237" y="1126"/>
              <a:ext cx="413" cy="1"/>
            </a:xfrm>
            <a:prstGeom prst="line">
              <a:avLst/>
            </a:prstGeom>
            <a:noFill/>
            <a:ln w="254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1" name="Oval 171">
              <a:extLst>
                <a:ext uri="{FF2B5EF4-FFF2-40B4-BE49-F238E27FC236}">
                  <a16:creationId xmlns:a16="http://schemas.microsoft.com/office/drawing/2014/main" id="{FFDC82E5-0336-58E7-D079-93CCDCF81170}"/>
                </a:ext>
              </a:extLst>
            </p:cNvPr>
            <p:cNvSpPr>
              <a:spLocks noChangeArrowheads="1"/>
            </p:cNvSpPr>
            <p:nvPr/>
          </p:nvSpPr>
          <p:spPr bwMode="auto">
            <a:xfrm>
              <a:off x="4311" y="3449"/>
              <a:ext cx="164" cy="150"/>
            </a:xfrm>
            <a:prstGeom prst="ellipse">
              <a:avLst/>
            </a:prstGeom>
            <a:solidFill>
              <a:schemeClr val="bg1"/>
            </a:solidFill>
            <a:ln w="25400">
              <a:solidFill>
                <a:schemeClr val="tx1"/>
              </a:solidFill>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endParaRPr lang="nb-NO" altLang="en-US"/>
            </a:p>
          </p:txBody>
        </p:sp>
        <p:sp>
          <p:nvSpPr>
            <p:cNvPr id="11312" name="Freeform 172">
              <a:extLst>
                <a:ext uri="{FF2B5EF4-FFF2-40B4-BE49-F238E27FC236}">
                  <a16:creationId xmlns:a16="http://schemas.microsoft.com/office/drawing/2014/main" id="{AA0281FF-4E02-3DEE-8767-6C602656486B}"/>
                </a:ext>
              </a:extLst>
            </p:cNvPr>
            <p:cNvSpPr>
              <a:spLocks/>
            </p:cNvSpPr>
            <p:nvPr/>
          </p:nvSpPr>
          <p:spPr bwMode="auto">
            <a:xfrm>
              <a:off x="4354" y="3494"/>
              <a:ext cx="172" cy="64"/>
            </a:xfrm>
            <a:custGeom>
              <a:avLst/>
              <a:gdLst>
                <a:gd name="T0" fmla="*/ 100 w 295"/>
                <a:gd name="T1" fmla="*/ 34 h 119"/>
                <a:gd name="T2" fmla="*/ 1 w 295"/>
                <a:gd name="T3" fmla="*/ 34 h 119"/>
                <a:gd name="T4" fmla="*/ 48 w 295"/>
                <a:gd name="T5" fmla="*/ 17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3" name="Line 173">
              <a:extLst>
                <a:ext uri="{FF2B5EF4-FFF2-40B4-BE49-F238E27FC236}">
                  <a16:creationId xmlns:a16="http://schemas.microsoft.com/office/drawing/2014/main" id="{2F78F69C-DCDB-2F4D-2668-134F615237F3}"/>
                </a:ext>
              </a:extLst>
            </p:cNvPr>
            <p:cNvSpPr>
              <a:spLocks noChangeShapeType="1"/>
            </p:cNvSpPr>
            <p:nvPr/>
          </p:nvSpPr>
          <p:spPr bwMode="auto">
            <a:xfrm>
              <a:off x="4175" y="2670"/>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Line 174">
              <a:extLst>
                <a:ext uri="{FF2B5EF4-FFF2-40B4-BE49-F238E27FC236}">
                  <a16:creationId xmlns:a16="http://schemas.microsoft.com/office/drawing/2014/main" id="{FA8D0699-ADCE-B656-B728-7702B365512E}"/>
                </a:ext>
              </a:extLst>
            </p:cNvPr>
            <p:cNvSpPr>
              <a:spLocks noChangeShapeType="1"/>
            </p:cNvSpPr>
            <p:nvPr/>
          </p:nvSpPr>
          <p:spPr bwMode="auto">
            <a:xfrm>
              <a:off x="4181" y="1813"/>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5" name="Line 175">
              <a:extLst>
                <a:ext uri="{FF2B5EF4-FFF2-40B4-BE49-F238E27FC236}">
                  <a16:creationId xmlns:a16="http://schemas.microsoft.com/office/drawing/2014/main" id="{04E42B66-CBBE-6417-2B84-ECB974160C0C}"/>
                </a:ext>
              </a:extLst>
            </p:cNvPr>
            <p:cNvSpPr>
              <a:spLocks noChangeShapeType="1"/>
            </p:cNvSpPr>
            <p:nvPr/>
          </p:nvSpPr>
          <p:spPr bwMode="auto">
            <a:xfrm>
              <a:off x="3243" y="2253"/>
              <a:ext cx="46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6" name="Text Box 176">
              <a:extLst>
                <a:ext uri="{FF2B5EF4-FFF2-40B4-BE49-F238E27FC236}">
                  <a16:creationId xmlns:a16="http://schemas.microsoft.com/office/drawing/2014/main" id="{A2B305EB-2F8E-49B7-31FF-D1FB5A143E12}"/>
                </a:ext>
              </a:extLst>
            </p:cNvPr>
            <p:cNvSpPr txBox="1">
              <a:spLocks noChangeArrowheads="1"/>
            </p:cNvSpPr>
            <p:nvPr/>
          </p:nvSpPr>
          <p:spPr bwMode="auto">
            <a:xfrm>
              <a:off x="3243" y="2087"/>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ABCD</a:t>
              </a:r>
            </a:p>
          </p:txBody>
        </p:sp>
        <p:sp>
          <p:nvSpPr>
            <p:cNvPr id="11317" name="Text Box 177">
              <a:extLst>
                <a:ext uri="{FF2B5EF4-FFF2-40B4-BE49-F238E27FC236}">
                  <a16:creationId xmlns:a16="http://schemas.microsoft.com/office/drawing/2014/main" id="{FC274DC4-5EB2-EB63-4F7D-49B3E7D2A46E}"/>
                </a:ext>
              </a:extLst>
            </p:cNvPr>
            <p:cNvSpPr txBox="1">
              <a:spLocks noChangeArrowheads="1"/>
            </p:cNvSpPr>
            <p:nvPr/>
          </p:nvSpPr>
          <p:spPr bwMode="auto">
            <a:xfrm>
              <a:off x="3788" y="1162"/>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AB</a:t>
              </a:r>
            </a:p>
          </p:txBody>
        </p:sp>
        <p:sp>
          <p:nvSpPr>
            <p:cNvPr id="11318" name="Text Box 178">
              <a:extLst>
                <a:ext uri="{FF2B5EF4-FFF2-40B4-BE49-F238E27FC236}">
                  <a16:creationId xmlns:a16="http://schemas.microsoft.com/office/drawing/2014/main" id="{450C87C0-2905-9249-9B5D-FB7219D54DCD}"/>
                </a:ext>
              </a:extLst>
            </p:cNvPr>
            <p:cNvSpPr txBox="1">
              <a:spLocks noChangeArrowheads="1"/>
            </p:cNvSpPr>
            <p:nvPr/>
          </p:nvSpPr>
          <p:spPr bwMode="auto">
            <a:xfrm>
              <a:off x="3788" y="3193"/>
              <a:ext cx="3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CD</a:t>
              </a:r>
            </a:p>
          </p:txBody>
        </p:sp>
        <p:sp>
          <p:nvSpPr>
            <p:cNvPr id="11319" name="Text Box 179">
              <a:extLst>
                <a:ext uri="{FF2B5EF4-FFF2-40B4-BE49-F238E27FC236}">
                  <a16:creationId xmlns:a16="http://schemas.microsoft.com/office/drawing/2014/main" id="{7D99CF1B-2057-8635-8222-C11C6FC89800}"/>
                </a:ext>
              </a:extLst>
            </p:cNvPr>
            <p:cNvSpPr txBox="1">
              <a:spLocks noChangeArrowheads="1"/>
            </p:cNvSpPr>
            <p:nvPr/>
          </p:nvSpPr>
          <p:spPr bwMode="auto">
            <a:xfrm>
              <a:off x="4645" y="357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D</a:t>
              </a:r>
            </a:p>
          </p:txBody>
        </p:sp>
        <p:sp>
          <p:nvSpPr>
            <p:cNvPr id="11320" name="Text Box 180">
              <a:extLst>
                <a:ext uri="{FF2B5EF4-FFF2-40B4-BE49-F238E27FC236}">
                  <a16:creationId xmlns:a16="http://schemas.microsoft.com/office/drawing/2014/main" id="{E59288AC-4EBC-6E41-DED6-9C9CB429FD14}"/>
                </a:ext>
              </a:extLst>
            </p:cNvPr>
            <p:cNvSpPr txBox="1">
              <a:spLocks noChangeArrowheads="1"/>
            </p:cNvSpPr>
            <p:nvPr/>
          </p:nvSpPr>
          <p:spPr bwMode="auto">
            <a:xfrm>
              <a:off x="4598" y="1032"/>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A</a:t>
              </a:r>
            </a:p>
          </p:txBody>
        </p:sp>
        <p:sp>
          <p:nvSpPr>
            <p:cNvPr id="11321" name="Text Box 181">
              <a:extLst>
                <a:ext uri="{FF2B5EF4-FFF2-40B4-BE49-F238E27FC236}">
                  <a16:creationId xmlns:a16="http://schemas.microsoft.com/office/drawing/2014/main" id="{829946EE-6E59-1ACA-29E2-72C061D8E352}"/>
                </a:ext>
              </a:extLst>
            </p:cNvPr>
            <p:cNvSpPr txBox="1">
              <a:spLocks noChangeArrowheads="1"/>
            </p:cNvSpPr>
            <p:nvPr/>
          </p:nvSpPr>
          <p:spPr bwMode="auto">
            <a:xfrm>
              <a:off x="4595" y="1724"/>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B</a:t>
              </a:r>
            </a:p>
          </p:txBody>
        </p:sp>
        <p:sp>
          <p:nvSpPr>
            <p:cNvPr id="11322" name="Text Box 182">
              <a:extLst>
                <a:ext uri="{FF2B5EF4-FFF2-40B4-BE49-F238E27FC236}">
                  <a16:creationId xmlns:a16="http://schemas.microsoft.com/office/drawing/2014/main" id="{72E40EA7-0AF9-6094-42EB-D4A262700FF8}"/>
                </a:ext>
              </a:extLst>
            </p:cNvPr>
            <p:cNvSpPr txBox="1">
              <a:spLocks noChangeArrowheads="1"/>
            </p:cNvSpPr>
            <p:nvPr/>
          </p:nvSpPr>
          <p:spPr bwMode="auto">
            <a:xfrm>
              <a:off x="4603" y="257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400">
                  <a:latin typeface="Times" panose="02020603050405020304" pitchFamily="18" charset="0"/>
                  <a:cs typeface="Arial" panose="020B0604020202020204" pitchFamily="34" charset="0"/>
                </a:rPr>
                <a:t>C</a:t>
              </a:r>
            </a:p>
          </p:txBody>
        </p:sp>
        <p:grpSp>
          <p:nvGrpSpPr>
            <p:cNvPr id="11323" name="Group 183">
              <a:extLst>
                <a:ext uri="{FF2B5EF4-FFF2-40B4-BE49-F238E27FC236}">
                  <a16:creationId xmlns:a16="http://schemas.microsoft.com/office/drawing/2014/main" id="{0D7E95C9-92DE-685D-AE2D-C54F7585BF8F}"/>
                </a:ext>
              </a:extLst>
            </p:cNvPr>
            <p:cNvGrpSpPr>
              <a:grpSpLocks/>
            </p:cNvGrpSpPr>
            <p:nvPr/>
          </p:nvGrpSpPr>
          <p:grpSpPr bwMode="auto">
            <a:xfrm>
              <a:off x="2654" y="2205"/>
              <a:ext cx="113" cy="92"/>
              <a:chOff x="2766" y="2115"/>
              <a:chExt cx="113" cy="92"/>
            </a:xfrm>
          </p:grpSpPr>
          <p:sp>
            <p:nvSpPr>
              <p:cNvPr id="11330" name="Line 184">
                <a:extLst>
                  <a:ext uri="{FF2B5EF4-FFF2-40B4-BE49-F238E27FC236}">
                    <a16:creationId xmlns:a16="http://schemas.microsoft.com/office/drawing/2014/main" id="{77D7FF21-8F64-B5C3-FA63-764F035C8BF8}"/>
                  </a:ext>
                </a:extLst>
              </p:cNvPr>
              <p:cNvSpPr>
                <a:spLocks noChangeAspect="1" noChangeShapeType="1"/>
              </p:cNvSpPr>
              <p:nvPr/>
            </p:nvSpPr>
            <p:spPr bwMode="auto">
              <a:xfrm>
                <a:off x="2766" y="2115"/>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1" name="Line 185">
                <a:extLst>
                  <a:ext uri="{FF2B5EF4-FFF2-40B4-BE49-F238E27FC236}">
                    <a16:creationId xmlns:a16="http://schemas.microsoft.com/office/drawing/2014/main" id="{E38558C9-93F0-7727-EB5C-5C6C83AF504D}"/>
                  </a:ext>
                </a:extLst>
              </p:cNvPr>
              <p:cNvSpPr>
                <a:spLocks noChangeAspect="1" noChangeShapeType="1"/>
              </p:cNvSpPr>
              <p:nvPr/>
            </p:nvSpPr>
            <p:spPr bwMode="auto">
              <a:xfrm>
                <a:off x="2766" y="2161"/>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2" name="Line 186">
                <a:extLst>
                  <a:ext uri="{FF2B5EF4-FFF2-40B4-BE49-F238E27FC236}">
                    <a16:creationId xmlns:a16="http://schemas.microsoft.com/office/drawing/2014/main" id="{01E06CF0-8734-1522-54C6-71B89A3FD19A}"/>
                  </a:ext>
                </a:extLst>
              </p:cNvPr>
              <p:cNvSpPr>
                <a:spLocks noChangeAspect="1" noChangeShapeType="1"/>
              </p:cNvSpPr>
              <p:nvPr/>
            </p:nvSpPr>
            <p:spPr bwMode="auto">
              <a:xfrm>
                <a:off x="2766" y="2206"/>
                <a:ext cx="113" cy="1"/>
              </a:xfrm>
              <a:prstGeom prst="line">
                <a:avLst/>
              </a:prstGeom>
              <a:noFill/>
              <a:ln w="25400">
                <a:solidFill>
                  <a:schemeClr val="tx1"/>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324" name="Freeform 187">
              <a:extLst>
                <a:ext uri="{FF2B5EF4-FFF2-40B4-BE49-F238E27FC236}">
                  <a16:creationId xmlns:a16="http://schemas.microsoft.com/office/drawing/2014/main" id="{ADB76C34-C32D-3B19-1A44-1F2391638233}"/>
                </a:ext>
              </a:extLst>
            </p:cNvPr>
            <p:cNvSpPr>
              <a:spLocks/>
            </p:cNvSpPr>
            <p:nvPr/>
          </p:nvSpPr>
          <p:spPr bwMode="auto">
            <a:xfrm>
              <a:off x="1669" y="935"/>
              <a:ext cx="172" cy="65"/>
            </a:xfrm>
            <a:custGeom>
              <a:avLst/>
              <a:gdLst>
                <a:gd name="T0" fmla="*/ 100 w 295"/>
                <a:gd name="T1" fmla="*/ 36 h 119"/>
                <a:gd name="T2" fmla="*/ 1 w 295"/>
                <a:gd name="T3" fmla="*/ 36 h 119"/>
                <a:gd name="T4" fmla="*/ 48 w 295"/>
                <a:gd name="T5" fmla="*/ 17 h 119"/>
                <a:gd name="T6" fmla="*/ 0 w 295"/>
                <a:gd name="T7" fmla="*/ 0 h 119"/>
                <a:gd name="T8" fmla="*/ 100 w 295"/>
                <a:gd name="T9" fmla="*/ 0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 h="119">
                  <a:moveTo>
                    <a:pt x="295" y="119"/>
                  </a:moveTo>
                  <a:lnTo>
                    <a:pt x="3" y="119"/>
                  </a:lnTo>
                  <a:lnTo>
                    <a:pt x="141" y="59"/>
                  </a:lnTo>
                  <a:lnTo>
                    <a:pt x="0" y="0"/>
                  </a:lnTo>
                  <a:lnTo>
                    <a:pt x="295" y="0"/>
                  </a:lnTo>
                </a:path>
              </a:pathLst>
            </a:custGeom>
            <a:solidFill>
              <a:schemeClr val="bg1"/>
            </a:solidFill>
            <a:ln w="25400" cap="flat" cmpd="sng">
              <a:solidFill>
                <a:schemeClr val="tx1"/>
              </a:solidFill>
              <a:prstDash val="solid"/>
              <a:round/>
              <a:headEnd type="none" w="lg"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5" name="Text Box 188">
              <a:extLst>
                <a:ext uri="{FF2B5EF4-FFF2-40B4-BE49-F238E27FC236}">
                  <a16:creationId xmlns:a16="http://schemas.microsoft.com/office/drawing/2014/main" id="{99FEF0F6-C541-4507-8E7C-9F0ECCE1FCDD}"/>
                </a:ext>
              </a:extLst>
            </p:cNvPr>
            <p:cNvSpPr txBox="1">
              <a:spLocks noChangeArrowheads="1"/>
            </p:cNvSpPr>
            <p:nvPr/>
          </p:nvSpPr>
          <p:spPr bwMode="auto">
            <a:xfrm>
              <a:off x="1187" y="2240"/>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latin typeface="Times" panose="02020603050405020304" pitchFamily="18" charset="0"/>
                  <a:cs typeface="Arial" panose="020B0604020202020204" pitchFamily="34" charset="0"/>
                </a:rPr>
                <a:t>B/C</a:t>
              </a:r>
            </a:p>
          </p:txBody>
        </p:sp>
        <p:sp>
          <p:nvSpPr>
            <p:cNvPr id="11326" name="Text Box 189">
              <a:extLst>
                <a:ext uri="{FF2B5EF4-FFF2-40B4-BE49-F238E27FC236}">
                  <a16:creationId xmlns:a16="http://schemas.microsoft.com/office/drawing/2014/main" id="{058502B0-FA19-F1E3-8E31-25543419AA9C}"/>
                </a:ext>
              </a:extLst>
            </p:cNvPr>
            <p:cNvSpPr txBox="1">
              <a:spLocks noChangeArrowheads="1"/>
            </p:cNvSpPr>
            <p:nvPr/>
          </p:nvSpPr>
          <p:spPr bwMode="auto">
            <a:xfrm>
              <a:off x="4014" y="1298"/>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latin typeface="Times" panose="02020603050405020304" pitchFamily="18" charset="0"/>
                  <a:cs typeface="Arial" panose="020B0604020202020204" pitchFamily="34" charset="0"/>
                </a:rPr>
                <a:t>A/B</a:t>
              </a:r>
            </a:p>
          </p:txBody>
        </p:sp>
        <p:sp>
          <p:nvSpPr>
            <p:cNvPr id="11327" name="Text Box 190">
              <a:extLst>
                <a:ext uri="{FF2B5EF4-FFF2-40B4-BE49-F238E27FC236}">
                  <a16:creationId xmlns:a16="http://schemas.microsoft.com/office/drawing/2014/main" id="{A74B70D4-D97D-6C29-0F9B-DF4A981D8C36}"/>
                </a:ext>
              </a:extLst>
            </p:cNvPr>
            <p:cNvSpPr txBox="1">
              <a:spLocks noChangeArrowheads="1"/>
            </p:cNvSpPr>
            <p:nvPr/>
          </p:nvSpPr>
          <p:spPr bwMode="auto">
            <a:xfrm>
              <a:off x="4014" y="2160"/>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latin typeface="Times" panose="02020603050405020304" pitchFamily="18" charset="0"/>
                  <a:cs typeface="Arial" panose="020B0604020202020204" pitchFamily="34" charset="0"/>
                </a:rPr>
                <a:t>B/C</a:t>
              </a:r>
            </a:p>
          </p:txBody>
        </p:sp>
        <p:sp>
          <p:nvSpPr>
            <p:cNvPr id="11328" name="Text Box 191">
              <a:extLst>
                <a:ext uri="{FF2B5EF4-FFF2-40B4-BE49-F238E27FC236}">
                  <a16:creationId xmlns:a16="http://schemas.microsoft.com/office/drawing/2014/main" id="{282912C2-537F-9213-3FF9-A490398EC492}"/>
                </a:ext>
              </a:extLst>
            </p:cNvPr>
            <p:cNvSpPr txBox="1">
              <a:spLocks noChangeArrowheads="1"/>
            </p:cNvSpPr>
            <p:nvPr/>
          </p:nvSpPr>
          <p:spPr bwMode="auto">
            <a:xfrm>
              <a:off x="3652" y="2115"/>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latin typeface="Times" panose="02020603050405020304" pitchFamily="18" charset="0"/>
                  <a:cs typeface="Arial" panose="020B0604020202020204" pitchFamily="34" charset="0"/>
                </a:rPr>
                <a:t>B/C</a:t>
              </a:r>
            </a:p>
          </p:txBody>
        </p:sp>
        <p:sp>
          <p:nvSpPr>
            <p:cNvPr id="11329" name="Text Box 192">
              <a:extLst>
                <a:ext uri="{FF2B5EF4-FFF2-40B4-BE49-F238E27FC236}">
                  <a16:creationId xmlns:a16="http://schemas.microsoft.com/office/drawing/2014/main" id="{E9EC58F5-D0CA-B1DB-63A7-997BF12D7F2F}"/>
                </a:ext>
              </a:extLst>
            </p:cNvPr>
            <p:cNvSpPr txBox="1">
              <a:spLocks noChangeArrowheads="1"/>
            </p:cNvSpPr>
            <p:nvPr/>
          </p:nvSpPr>
          <p:spPr bwMode="auto">
            <a:xfrm>
              <a:off x="4014" y="2985"/>
              <a:ext cx="3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en-US" sz="1200" b="1">
                  <a:latin typeface="Times" panose="02020603050405020304" pitchFamily="18" charset="0"/>
                  <a:cs typeface="Arial" panose="020B0604020202020204" pitchFamily="34" charset="0"/>
                </a:rPr>
                <a:t>C/D</a:t>
              </a:r>
            </a:p>
          </p:txBody>
        </p:sp>
      </p:grpSp>
      <p:sp>
        <p:nvSpPr>
          <p:cNvPr id="11269" name="Text Box 193">
            <a:extLst>
              <a:ext uri="{FF2B5EF4-FFF2-40B4-BE49-F238E27FC236}">
                <a16:creationId xmlns:a16="http://schemas.microsoft.com/office/drawing/2014/main" id="{7B3A4081-4490-2B6E-41D2-BE79F11949B1}"/>
              </a:ext>
            </a:extLst>
          </p:cNvPr>
          <p:cNvSpPr txBox="1">
            <a:spLocks noChangeArrowheads="1"/>
          </p:cNvSpPr>
          <p:nvPr/>
        </p:nvSpPr>
        <p:spPr bwMode="auto">
          <a:xfrm>
            <a:off x="1774825" y="5876926"/>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spcBef>
                <a:spcPct val="50000"/>
              </a:spcBef>
            </a:pPr>
            <a:r>
              <a:rPr lang="en-US" altLang="en-US" sz="1800"/>
              <a:t>4-product extended Kaibel column up to ~30 % energy savings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20C8F5CC-A1C9-EB75-F604-E178D5167785}"/>
              </a:ext>
            </a:extLst>
          </p:cNvPr>
          <p:cNvSpPr>
            <a:spLocks noGrp="1"/>
          </p:cNvSpPr>
          <p:nvPr>
            <p:ph type="ftr" sz="quarter" idx="11"/>
          </p:nvPr>
        </p:nvSpPr>
        <p:spPr>
          <a:noFill/>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1200">
                <a:solidFill>
                  <a:schemeClr val="bg1"/>
                </a:solidFill>
              </a:rPr>
              <a:t>EFCE Working Party on Fluid Separations, Bergen, 23-24 May 2012</a:t>
            </a:r>
          </a:p>
        </p:txBody>
      </p:sp>
      <p:sp>
        <p:nvSpPr>
          <p:cNvPr id="12291" name="Rectangle 2">
            <a:extLst>
              <a:ext uri="{FF2B5EF4-FFF2-40B4-BE49-F238E27FC236}">
                <a16:creationId xmlns:a16="http://schemas.microsoft.com/office/drawing/2014/main" id="{250F9D7E-FB1B-E956-3CC7-D3A7459924BF}"/>
              </a:ext>
            </a:extLst>
          </p:cNvPr>
          <p:cNvSpPr>
            <a:spLocks noGrp="1" noChangeArrowheads="1"/>
          </p:cNvSpPr>
          <p:nvPr>
            <p:ph type="title"/>
          </p:nvPr>
        </p:nvSpPr>
        <p:spPr/>
        <p:txBody>
          <a:bodyPr/>
          <a:lstStyle/>
          <a:p>
            <a:r>
              <a:rPr lang="en-US" altLang="en-US"/>
              <a:t>V</a:t>
            </a:r>
            <a:r>
              <a:rPr lang="en-US" altLang="en-US" baseline="-25000"/>
              <a:t>min</a:t>
            </a:r>
            <a:r>
              <a:rPr lang="en-US" altLang="en-US"/>
              <a:t> diagram for four components</a:t>
            </a:r>
          </a:p>
        </p:txBody>
      </p:sp>
      <p:pic>
        <p:nvPicPr>
          <p:cNvPr id="12292" name="Picture 4" descr="untitled">
            <a:extLst>
              <a:ext uri="{FF2B5EF4-FFF2-40B4-BE49-F238E27FC236}">
                <a16:creationId xmlns:a16="http://schemas.microsoft.com/office/drawing/2014/main" id="{B050A4D4-A0FF-6368-DA0F-BEB0CA725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68413"/>
            <a:ext cx="73167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om_liggende">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E:\maler\info\tom_liggende.pot</Template>
  <TotalTime>0</TotalTime>
  <Words>1076</Words>
  <Application>Microsoft Office PowerPoint</Application>
  <PresentationFormat>Widescreen</PresentationFormat>
  <Paragraphs>199</Paragraphs>
  <Slides>15</Slides>
  <Notes>15</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Times</vt:lpstr>
      <vt:lpstr>tom_liggende</vt:lpstr>
      <vt:lpstr>Acrobat Document</vt:lpstr>
      <vt:lpstr>PowerPoint Presentation</vt:lpstr>
      <vt:lpstr>Outline</vt:lpstr>
      <vt:lpstr>3-product separation: Conventional “direct split”</vt:lpstr>
      <vt:lpstr>Improvement: Prefractionator (Easy split first)</vt:lpstr>
      <vt:lpstr>Simplification: Direct coupling (“Petlyuk”)  </vt:lpstr>
      <vt:lpstr>Vmin diagram for three components</vt:lpstr>
      <vt:lpstr>4-product separation: Extended Petlyuk</vt:lpstr>
      <vt:lpstr>4-product separation: Simplified (“Kaibel column”)</vt:lpstr>
      <vt:lpstr>Vmin diagram for four components</vt:lpstr>
      <vt:lpstr>Experimental Set up</vt:lpstr>
      <vt:lpstr>Experimental Set up (Labview Interface)…</vt:lpstr>
      <vt:lpstr>Vapor Split Experiment.. </vt:lpstr>
      <vt:lpstr>Vapor Split Experimental run (Total Reflux, two component) </vt:lpstr>
      <vt:lpstr>Vapor Split Experimental run (Kaibel Column) </vt:lpstr>
      <vt:lpstr>Conclusions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lysbildetittel</dc:title>
  <dc:creator>Even Gran</dc:creator>
  <cp:lastModifiedBy>Sigurd Skogestad</cp:lastModifiedBy>
  <cp:revision>553</cp:revision>
  <cp:lastPrinted>2005-02-28T10:56:27Z</cp:lastPrinted>
  <dcterms:created xsi:type="dcterms:W3CDTF">2002-08-16T11:58:11Z</dcterms:created>
  <dcterms:modified xsi:type="dcterms:W3CDTF">2023-10-03T17:29:43Z</dcterms:modified>
</cp:coreProperties>
</file>