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351" r:id="rId6"/>
    <p:sldId id="1245" r:id="rId7"/>
    <p:sldId id="28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23" y="5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A28DB-A9D1-D309-A86F-243427E3D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B49EA7-8191-3A84-05E7-E818E99DC5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759A6-9BF2-F233-4F7C-5BE09EC3E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4E4B-C5F8-42C8-831B-B8AB26A4ECE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68DE4-5C5E-4D87-3AFB-E4854D6CF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0E2D2-F237-0F8C-3755-AB8D5C976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42B5-F23C-4AD3-B304-E7A8FFB01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30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B21F2-A708-6335-84BF-0533C9D1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1C38B5-2B8F-34FE-99D8-06766EB920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3998E-74E3-0AC3-5724-D116C446A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4E4B-C5F8-42C8-831B-B8AB26A4ECE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08BCA-B442-4495-077F-18A4C3F37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2B9CE-AAEB-1ACE-C6EB-33038879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42B5-F23C-4AD3-B304-E7A8FFB01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663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FCBE49-404E-4E16-260A-595D94E209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D26875-5EAB-9951-AD35-67E167718D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2BC37-53F6-2D76-8023-AA275C0FD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4E4B-C5F8-42C8-831B-B8AB26A4ECE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0B596-F9A0-6868-A00A-CA80EF660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0F9F0-DCE7-C36A-5810-9D75EAFF1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42B5-F23C-4AD3-B304-E7A8FFB01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57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5B98C-826A-3006-DA5F-3870C9665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14BD9-2105-3910-E35A-24BCE6601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75746-090E-45D5-E252-CE5B9C65A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4E4B-C5F8-42C8-831B-B8AB26A4ECE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A7DE8-54C2-6B32-ED00-CBADDC434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5B4AE-1101-FCF9-DF3B-E63C55405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42B5-F23C-4AD3-B304-E7A8FFB01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32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F0240-0D75-69CE-03F5-9FEE73323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B52BD-1F94-2371-58CD-61DB1D8CE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3F04D-0CCB-F9EE-BDAE-FF0D20B7B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4E4B-C5F8-42C8-831B-B8AB26A4ECE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0E269-55EA-6FE4-3139-C86698482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E5622-CC97-1478-DBDA-6F6F592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42B5-F23C-4AD3-B304-E7A8FFB01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74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E39C4-BE11-706F-EA0D-C103C59F3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BCCBA-3C21-4EF1-1920-BFE8AD631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3E4E39-8B24-2FB2-906E-324F411199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CBCFCD-BC08-D49A-62D2-43EA74194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4E4B-C5F8-42C8-831B-B8AB26A4ECE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801F65-E31F-B7F9-EC76-65DB8BB5D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A7EEE-5D44-39F7-D4CE-9A2D44DC2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42B5-F23C-4AD3-B304-E7A8FFB01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521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81B76-028E-1006-554A-DFAFA4615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EAFD57-B17E-65F5-E91A-15AF76902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C5BD3E-E355-34B4-8777-96EFE6EEE1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AFA25E-6779-9F50-3FAF-B926720450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7E62E7-942C-B89E-75F7-DBD40B23DB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032E37-70AA-5970-D261-97493D792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4E4B-C5F8-42C8-831B-B8AB26A4ECE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94F588-510A-5CFB-F915-7C95CC625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B76D2D-F227-37A1-30F3-548B79888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42B5-F23C-4AD3-B304-E7A8FFB01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7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F4050-71FD-8439-BFBB-01C35902D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12F020-4ADD-DE97-6EF2-E72D08329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4E4B-C5F8-42C8-831B-B8AB26A4ECE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3E87C3-9B29-A8F5-42F8-DE72A41BB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374B9E-B06B-BE06-0014-360435FA1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42B5-F23C-4AD3-B304-E7A8FFB01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37FC0F-9068-E062-F4B8-7DE926D7E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4E4B-C5F8-42C8-831B-B8AB26A4ECE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258F59-DCA5-3F67-62AB-6961B9244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778B3D-A97C-0E47-9982-DAD8EA321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42B5-F23C-4AD3-B304-E7A8FFB01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39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3322F-B8B0-AD29-446D-8FF640A25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B6589-FADA-5BE2-5AD7-44513E7E1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1F132C-0BF1-7B19-6906-305115752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43F957-C736-DE6F-B3D4-38CFF069D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4E4B-C5F8-42C8-831B-B8AB26A4ECE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A4AB8-3766-460C-FABE-BFA70FA08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5BC463-7797-7721-C241-3D5CDAA7A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42B5-F23C-4AD3-B304-E7A8FFB01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66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C4AF4-F2F4-AF77-E83C-D4FA45AB9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E7F690-08EE-43BB-84B1-57E0EF8727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4A0A46-F883-50D0-F3F2-F2B3C0B630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134AAB-0479-91D3-FE7A-8725A63D2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A4E4B-C5F8-42C8-831B-B8AB26A4ECE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EB03C-3E13-607C-8000-FCDD280B7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4BA6B-5BF0-676A-7B0A-B81C1F72B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42B5-F23C-4AD3-B304-E7A8FFB01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74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2A22E6-9366-6066-A0F4-BD0E1E0AB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B089D1-D389-9A05-ABE6-9D49941F28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CCDC0-FCF7-E1B0-81E0-6ED9B871A6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A4E4B-C5F8-42C8-831B-B8AB26A4ECE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E065A-086D-75CA-58A4-5A2A91E3DD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94A4A-94CC-840D-F5CA-C2EA3C1FB8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E42B5-F23C-4AD3-B304-E7A8FFB01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216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4.png"/><Relationship Id="rId7" Type="http://schemas.openxmlformats.org/officeDocument/2006/relationships/oleObject" Target="../embeddings/oleObject1.bin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8905D-2DB9-E578-3A3E-4E6F4E6FB2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/>
              <a:t>Dividing-wall</a:t>
            </a:r>
            <a:r>
              <a:rPr lang="nb-NO" dirty="0"/>
              <a:t> </a:t>
            </a:r>
            <a:r>
              <a:rPr lang="nb-NO" dirty="0" err="1"/>
              <a:t>column</a:t>
            </a:r>
            <a:r>
              <a:rPr lang="nb-NO" dirty="0"/>
              <a:t> workshop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003E4A-E340-C072-2A77-DDB888FDDC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Trondheim</a:t>
            </a:r>
          </a:p>
          <a:p>
            <a:r>
              <a:rPr lang="nb-NO" dirty="0"/>
              <a:t>05-06 October 2023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18DA01-2254-B69D-681C-7449759B71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1214" y="4570771"/>
            <a:ext cx="2516006" cy="2427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459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70FA2-4E44-0E44-972A-CCE087621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856" y="170053"/>
            <a:ext cx="10515600" cy="1325563"/>
          </a:xfrm>
        </p:spPr>
        <p:txBody>
          <a:bodyPr/>
          <a:lstStyle/>
          <a:p>
            <a:r>
              <a:rPr lang="nb-NO" dirty="0" err="1"/>
              <a:t>Participants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29ECF-8A94-5327-98D7-BF1600A28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9320"/>
            <a:ext cx="10515600" cy="4812919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1. Sigurd Skogestad, NTNU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2. Ivar Halvorsen, NTNU/SINTEF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3. </a:t>
            </a:r>
            <a:r>
              <a:rPr lang="en-US"/>
              <a:t>Lena Ränger</a:t>
            </a:r>
            <a:r>
              <a:rPr lang="en-US" dirty="0"/>
              <a:t>, Uni-Ulm/NTNU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4. Benedikt Kloss, TU Muchen/NTNU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5. Johannes Jäschke, NTNU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6. Robin Schulz, Julius </a:t>
            </a:r>
            <a:r>
              <a:rPr lang="en-US" dirty="0" err="1"/>
              <a:t>Montz</a:t>
            </a:r>
            <a:r>
              <a:rPr lang="en-US" dirty="0"/>
              <a:t> GmbH / Koch Engineering Solutions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7. Igor Dejanovic, Un. Zagreb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8. Yannick Waibel, Uni-Ulm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9. Chiara Lukas, Uni-Ulm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10. Boelo Schuur, Un. Twente (arrival on 4 October 22:55 and fly back on 6 October 17:00)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11. Meik Franke, Un. Twente,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12. Yuan, </a:t>
            </a:r>
            <a:r>
              <a:rPr lang="en-US" dirty="0" err="1"/>
              <a:t>Xigang</a:t>
            </a:r>
            <a:r>
              <a:rPr lang="en-US" dirty="0"/>
              <a:t>.  Tianjin Univ., PR China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13. Mr. </a:t>
            </a:r>
            <a:r>
              <a:rPr lang="en-US" dirty="0" err="1"/>
              <a:t>Hongtao</a:t>
            </a:r>
            <a:r>
              <a:rPr lang="en-US" dirty="0"/>
              <a:t> Yang, CEO of the </a:t>
            </a:r>
            <a:r>
              <a:rPr lang="en-US" dirty="0" err="1"/>
              <a:t>Peiyang</a:t>
            </a:r>
            <a:r>
              <a:rPr lang="en-US" dirty="0"/>
              <a:t> Chemical Co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14. Goran </a:t>
            </a:r>
            <a:r>
              <a:rPr lang="en-US" dirty="0" err="1"/>
              <a:t>Lukac</a:t>
            </a:r>
            <a:r>
              <a:rPr lang="en-US" dirty="0"/>
              <a:t>, Univ. Zagreb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15. Markus Janke, Process Engineer and DWC expert at </a:t>
            </a:r>
            <a:r>
              <a:rPr lang="en-US" dirty="0" err="1"/>
              <a:t>Montz</a:t>
            </a:r>
            <a:r>
              <a:rPr lang="en-US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16. Olaf Trygve Berglihn, SINTEF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17. Idelfonso Nogueira, NTNU	</a:t>
            </a:r>
          </a:p>
        </p:txBody>
      </p:sp>
    </p:spTree>
    <p:extLst>
      <p:ext uri="{BB962C8B-B14F-4D97-AF65-F5344CB8AC3E}">
        <p14:creationId xmlns:p14="http://schemas.microsoft.com/office/powerpoint/2010/main" val="42725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2CE46-DA28-7D6D-A59F-5F282C8D1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38" y="849849"/>
            <a:ext cx="10515600" cy="659003"/>
          </a:xfrm>
        </p:spPr>
        <p:txBody>
          <a:bodyPr>
            <a:normAutofit fontScale="90000"/>
          </a:bodyPr>
          <a:lstStyle/>
          <a:p>
            <a:r>
              <a:rPr lang="nb-NO" dirty="0"/>
              <a:t>Program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F9491-85DE-EF77-BB4C-8612E15A0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9945" y="175196"/>
            <a:ext cx="10515600" cy="6507608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/>
              <a:t>Thursday  05 Oct. 2023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08:30 Coffee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09:00 Welcome by Sigurd Skogestad (with vintage 1993 slides on </a:t>
            </a:r>
            <a:r>
              <a:rPr lang="en-US" dirty="0" err="1"/>
              <a:t>Petlyuk</a:t>
            </a:r>
            <a:r>
              <a:rPr lang="en-US" dirty="0"/>
              <a:t> distillation)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09:30 Ivar Halvorsen, NTNU/SINTEF: The </a:t>
            </a:r>
            <a:r>
              <a:rPr lang="en-US" dirty="0" err="1"/>
              <a:t>Vmin</a:t>
            </a:r>
            <a:r>
              <a:rPr lang="en-US" dirty="0"/>
              <a:t> method and the need for vapor split control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10:30 Break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10:45 Lena </a:t>
            </a:r>
            <a:r>
              <a:rPr lang="en-US" dirty="0" err="1"/>
              <a:t>Rängler</a:t>
            </a:r>
            <a:r>
              <a:rPr lang="en-US" dirty="0"/>
              <a:t>, Uni-Ulm: Impact of Stage Number on Operational Flexibility of Vapor and Liquid Split Ratios (from earlier PhD work)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11:30 Ivar Halvorsen, NTNU/SINTEF: Experimental vapor split with application to Kaibel column (based on PhD work of Dwivedi)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12:15 Lunch (Element cafe, </a:t>
            </a:r>
            <a:r>
              <a:rPr lang="en-US" dirty="0" err="1"/>
              <a:t>Realfagbygget</a:t>
            </a:r>
            <a:r>
              <a:rPr lang="en-US" dirty="0"/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13:00 Visit to experimental Kaibel column with on-line vapor split control (Benedikt Kloss, Ivar Halvorsen)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14:00 Robin Schulz¸ Julius </a:t>
            </a:r>
            <a:r>
              <a:rPr lang="en-US" dirty="0" err="1"/>
              <a:t>Montz</a:t>
            </a:r>
            <a:r>
              <a:rPr lang="en-US" dirty="0"/>
              <a:t> GmbH / Koch Engineering Solutions: Industrial implementations of DWC distillation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15:00 Igor Dejanovic,  Un. Zagreb: Design and simulation of DWC distillation.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15:50 Break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16:00 Yannick Waibel, Uni Ulm: How to start up multiple dividing wall columns – A theoretical and experimental study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16:30 Meik </a:t>
            </a:r>
            <a:r>
              <a:rPr lang="en-US" dirty="0" err="1"/>
              <a:t>Feranke</a:t>
            </a:r>
            <a:r>
              <a:rPr lang="en-US" dirty="0"/>
              <a:t>, University of Twente: Design of azeotropic and extractive dividing-wall </a:t>
            </a:r>
            <a:r>
              <a:rPr lang="en-US" dirty="0" err="1"/>
              <a:t>volumns</a:t>
            </a:r>
            <a:r>
              <a:rPr lang="en-US" dirty="0"/>
              <a:t> by MINLP methods.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17:00 Igor Dejanovic and Goran </a:t>
            </a:r>
            <a:r>
              <a:rPr lang="en-US" dirty="0" err="1"/>
              <a:t>Lukac</a:t>
            </a:r>
            <a:r>
              <a:rPr lang="en-US" dirty="0"/>
              <a:t>, Univ. Zagreb: 4-product DWC.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17:30 End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19:00 Dinner at Eld Emilie (fish soup, lamb, ice cream).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/>
              <a:t>Friday 06 Oct. 2023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09:00 Ivar Halvorsen, NTNU/SINTEF: New (or at least not well known) results on the </a:t>
            </a:r>
            <a:r>
              <a:rPr lang="en-US" dirty="0" err="1"/>
              <a:t>Vmin</a:t>
            </a:r>
            <a:r>
              <a:rPr lang="en-US" dirty="0"/>
              <a:t> method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09:50 Break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10:00 Sigurd Skogestad, NTNU: Multi-vessel batch distillation (different but similar to DWC)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10:45 Break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11:00 Yuan, </a:t>
            </a:r>
            <a:r>
              <a:rPr lang="en-US" dirty="0" err="1"/>
              <a:t>Xigang</a:t>
            </a:r>
            <a:r>
              <a:rPr lang="en-US" dirty="0"/>
              <a:t>, Tianjin Univ.: Hydraulic consideration in DWC design.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11:30 Lena </a:t>
            </a:r>
            <a:r>
              <a:rPr lang="en-US" dirty="0" err="1"/>
              <a:t>Rängler</a:t>
            </a:r>
            <a:r>
              <a:rPr lang="en-US" dirty="0"/>
              <a:t>, NTNU/Uni-Ulm: Temperature profiles in two-product distillation columns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12:00 Lunch (Element cafe, </a:t>
            </a:r>
            <a:r>
              <a:rPr lang="en-US" dirty="0" err="1"/>
              <a:t>Realfagbygget</a:t>
            </a:r>
            <a:r>
              <a:rPr lang="en-US" dirty="0"/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13:00 End</a:t>
            </a:r>
          </a:p>
        </p:txBody>
      </p:sp>
    </p:spTree>
    <p:extLst>
      <p:ext uri="{BB962C8B-B14F-4D97-AF65-F5344CB8AC3E}">
        <p14:creationId xmlns:p14="http://schemas.microsoft.com/office/powerpoint/2010/main" val="2153596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B129F-9DDB-CD75-3C50-0E4D61BFD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Introduction</a:t>
            </a:r>
            <a:r>
              <a:rPr lang="nb-NO" dirty="0"/>
              <a:t> by Sigurd Skogestad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840F2-DA42-32D3-972B-1107F075A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0.   The </a:t>
            </a:r>
            <a:r>
              <a:rPr lang="nb-NO" dirty="0" err="1"/>
              <a:t>Myth</a:t>
            </a:r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My first </a:t>
            </a:r>
            <a:r>
              <a:rPr lang="nb-NO" dirty="0" err="1"/>
              <a:t>Petlyuk</a:t>
            </a:r>
            <a:r>
              <a:rPr lang="nb-NO" dirty="0"/>
              <a:t> </a:t>
            </a:r>
            <a:r>
              <a:rPr lang="nb-NO" dirty="0" err="1"/>
              <a:t>presentation</a:t>
            </a:r>
            <a:r>
              <a:rPr lang="nb-NO" dirty="0"/>
              <a:t> (Nov. 1993)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Kaibel </a:t>
            </a:r>
            <a:r>
              <a:rPr lang="nb-NO" dirty="0" err="1"/>
              <a:t>column</a:t>
            </a:r>
            <a:r>
              <a:rPr lang="nb-NO" dirty="0"/>
              <a:t> 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 err="1"/>
              <a:t>vapor</a:t>
            </a:r>
            <a:r>
              <a:rPr lang="nb-NO" dirty="0"/>
              <a:t> </a:t>
            </a:r>
            <a:r>
              <a:rPr lang="nb-NO" dirty="0" err="1"/>
              <a:t>split</a:t>
            </a:r>
            <a:r>
              <a:rPr lang="nb-NO" dirty="0"/>
              <a:t> (May 2012)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Simple control </a:t>
            </a:r>
            <a:r>
              <a:rPr lang="nb-NO" dirty="0" err="1"/>
              <a:t>scheme</a:t>
            </a:r>
            <a:r>
              <a:rPr lang="nb-NO" dirty="0"/>
              <a:t> (May 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252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E2522-7D08-BA94-C437-071815DFF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Myth</a:t>
            </a:r>
            <a:r>
              <a:rPr lang="nb-NO" dirty="0"/>
              <a:t> </a:t>
            </a:r>
            <a:r>
              <a:rPr lang="nb-NO" dirty="0" err="1"/>
              <a:t>about</a:t>
            </a:r>
            <a:r>
              <a:rPr lang="nb-NO" dirty="0"/>
              <a:t> </a:t>
            </a:r>
            <a:r>
              <a:rPr lang="nb-NO"/>
              <a:t>inefficiency</a:t>
            </a:r>
            <a:r>
              <a:rPr lang="nb-NO" dirty="0"/>
              <a:t> of </a:t>
            </a:r>
            <a:r>
              <a:rPr lang="nb-NO" dirty="0" err="1"/>
              <a:t>distillation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569108-4585-EEBA-E72F-122D22CC9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EFCE Working Party on Fluid Separations, Bergen, 23-24 May 2012</a:t>
            </a:r>
          </a:p>
        </p:txBody>
      </p:sp>
    </p:spTree>
    <p:extLst>
      <p:ext uri="{BB962C8B-B14F-4D97-AF65-F5344CB8AC3E}">
        <p14:creationId xmlns:p14="http://schemas.microsoft.com/office/powerpoint/2010/main" val="3475242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22744-B908-4BF0-81BB-955E3A499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4841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/>
              <a:t>«</a:t>
            </a:r>
            <a:r>
              <a:rPr lang="nb-NO" dirty="0" err="1"/>
              <a:t>Distillation</a:t>
            </a:r>
            <a:r>
              <a:rPr lang="nb-NO" dirty="0"/>
              <a:t> is an </a:t>
            </a:r>
            <a:r>
              <a:rPr lang="nb-NO" dirty="0" err="1"/>
              <a:t>inefficient</a:t>
            </a:r>
            <a:r>
              <a:rPr lang="nb-NO" dirty="0"/>
              <a:t> </a:t>
            </a:r>
            <a:r>
              <a:rPr lang="nb-NO" dirty="0" err="1"/>
              <a:t>process</a:t>
            </a:r>
            <a:r>
              <a:rPr lang="nb-NO" dirty="0"/>
              <a:t>»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20766-8476-4CD5-902B-C75CDB492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24" y="1532879"/>
            <a:ext cx="6707087" cy="4354286"/>
          </a:xfrm>
        </p:spPr>
        <p:txBody>
          <a:bodyPr>
            <a:normAutofit/>
          </a:bodyPr>
          <a:lstStyle/>
          <a:p>
            <a:r>
              <a:rPr lang="nb-NO" dirty="0"/>
              <a:t>This is a </a:t>
            </a:r>
            <a:r>
              <a:rPr lang="nb-NO" dirty="0" err="1"/>
              <a:t>myth</a:t>
            </a:r>
            <a:r>
              <a:rPr lang="nb-NO" dirty="0"/>
              <a:t>!</a:t>
            </a:r>
          </a:p>
          <a:p>
            <a:endParaRPr lang="nb-NO" dirty="0"/>
          </a:p>
          <a:p>
            <a:r>
              <a:rPr lang="nb-NO" b="0" dirty="0"/>
              <a:t>By </a:t>
            </a:r>
            <a:r>
              <a:rPr lang="nb-NO" b="0" dirty="0" err="1"/>
              <a:t>itself</a:t>
            </a:r>
            <a:r>
              <a:rPr lang="nb-NO" b="0" dirty="0"/>
              <a:t>, </a:t>
            </a:r>
            <a:r>
              <a:rPr lang="nb-NO" b="0" dirty="0" err="1"/>
              <a:t>distillation</a:t>
            </a:r>
            <a:r>
              <a:rPr lang="nb-NO" b="0" dirty="0"/>
              <a:t> is an </a:t>
            </a:r>
            <a:r>
              <a:rPr lang="nb-NO" b="0" dirty="0" err="1"/>
              <a:t>efficient</a:t>
            </a:r>
            <a:r>
              <a:rPr lang="nb-NO" b="0" dirty="0"/>
              <a:t> </a:t>
            </a:r>
            <a:r>
              <a:rPr lang="nb-NO" b="0" dirty="0" err="1"/>
              <a:t>process</a:t>
            </a:r>
            <a:endParaRPr lang="nb-NO" b="0" dirty="0"/>
          </a:p>
          <a:p>
            <a:pPr lvl="1"/>
            <a:r>
              <a:rPr lang="nb-NO" b="0" dirty="0" err="1"/>
              <a:t>Typically</a:t>
            </a:r>
            <a:r>
              <a:rPr lang="nb-NO" b="0" dirty="0"/>
              <a:t>, </a:t>
            </a:r>
            <a:r>
              <a:rPr lang="nb-NO" b="0" dirty="0" err="1"/>
              <a:t>thermodynamic</a:t>
            </a:r>
            <a:r>
              <a:rPr lang="nb-NO" b="0" dirty="0"/>
              <a:t> </a:t>
            </a:r>
            <a:r>
              <a:rPr lang="nb-NO" b="0" dirty="0" err="1"/>
              <a:t>efficiency</a:t>
            </a:r>
            <a:r>
              <a:rPr lang="nb-NO" b="0" dirty="0"/>
              <a:t> &gt;50% </a:t>
            </a:r>
          </a:p>
          <a:p>
            <a:endParaRPr lang="nb-NO" b="0" dirty="0"/>
          </a:p>
          <a:p>
            <a:r>
              <a:rPr lang="nb-NO" b="0" dirty="0"/>
              <a:t>It’s </a:t>
            </a:r>
            <a:r>
              <a:rPr lang="nb-NO" b="0" dirty="0" err="1"/>
              <a:t>the</a:t>
            </a:r>
            <a:r>
              <a:rPr lang="nb-NO" b="0" dirty="0"/>
              <a:t> heat </a:t>
            </a:r>
            <a:r>
              <a:rPr lang="nb-NO" b="0" dirty="0" err="1"/>
              <a:t>integration</a:t>
            </a:r>
            <a:r>
              <a:rPr lang="nb-NO" b="0" dirty="0"/>
              <a:t> </a:t>
            </a:r>
            <a:r>
              <a:rPr lang="nb-NO" b="0" dirty="0" err="1"/>
              <a:t>that</a:t>
            </a:r>
            <a:r>
              <a:rPr lang="nb-NO" b="0" dirty="0"/>
              <a:t> </a:t>
            </a:r>
            <a:r>
              <a:rPr lang="nb-NO" b="0" dirty="0" err="1"/>
              <a:t>may</a:t>
            </a:r>
            <a:r>
              <a:rPr lang="nb-NO" b="0" dirty="0"/>
              <a:t> be </a:t>
            </a:r>
            <a:r>
              <a:rPr lang="nb-NO" b="0" dirty="0" err="1"/>
              <a:t>inefficient</a:t>
            </a:r>
            <a:r>
              <a:rPr lang="nb-NO" b="0" dirty="0"/>
              <a:t>.</a:t>
            </a:r>
          </a:p>
          <a:p>
            <a:pPr lvl="1"/>
            <a:r>
              <a:rPr lang="nb-NO" b="0" dirty="0" err="1"/>
              <a:t>Yes</a:t>
            </a:r>
            <a:r>
              <a:rPr lang="nb-NO" b="0" dirty="0"/>
              <a:t>, it </a:t>
            </a:r>
            <a:r>
              <a:rPr lang="nb-NO" b="0" dirty="0" err="1"/>
              <a:t>can</a:t>
            </a:r>
            <a:r>
              <a:rPr lang="nb-NO" b="0" dirty="0"/>
              <a:t> </a:t>
            </a:r>
            <a:r>
              <a:rPr lang="nb-NO" b="0" dirty="0" err="1"/>
              <a:t>use</a:t>
            </a:r>
            <a:r>
              <a:rPr lang="nb-NO" b="0" dirty="0"/>
              <a:t> a lot of energy (</a:t>
            </a:r>
            <a:r>
              <a:rPr lang="nb-NO" b="0" dirty="0" err="1">
                <a:solidFill>
                  <a:srgbClr val="FF0000"/>
                </a:solidFill>
              </a:rPr>
              <a:t>Q</a:t>
            </a:r>
            <a:r>
              <a:rPr lang="nb-NO" b="0" baseline="-25000" dirty="0" err="1">
                <a:solidFill>
                  <a:srgbClr val="FF0000"/>
                </a:solidFill>
              </a:rPr>
              <a:t>r</a:t>
            </a:r>
            <a:r>
              <a:rPr lang="nb-NO" b="0" dirty="0">
                <a:solidFill>
                  <a:srgbClr val="FF0000"/>
                </a:solidFill>
              </a:rPr>
              <a:t>=heat</a:t>
            </a:r>
            <a:r>
              <a:rPr lang="nb-NO" b="0" dirty="0"/>
              <a:t>), </a:t>
            </a:r>
            <a:r>
              <a:rPr lang="nb-NO" b="0" dirty="0" err="1"/>
              <a:t>but</a:t>
            </a:r>
            <a:r>
              <a:rPr lang="nb-NO" b="0" dirty="0"/>
              <a:t> it </a:t>
            </a:r>
            <a:r>
              <a:rPr lang="nb-NO" b="0" dirty="0" err="1"/>
              <a:t>provides</a:t>
            </a:r>
            <a:r>
              <a:rPr lang="nb-NO" b="0" dirty="0"/>
              <a:t> </a:t>
            </a:r>
            <a:r>
              <a:rPr lang="nb-NO" b="0" dirty="0" err="1"/>
              <a:t>approximately</a:t>
            </a:r>
            <a:r>
              <a:rPr lang="nb-NO" b="0" dirty="0"/>
              <a:t> </a:t>
            </a:r>
            <a:r>
              <a:rPr lang="nb-NO" b="0" dirty="0" err="1"/>
              <a:t>the</a:t>
            </a:r>
            <a:r>
              <a:rPr lang="nb-NO" b="0" dirty="0"/>
              <a:t> same energy as </a:t>
            </a:r>
            <a:r>
              <a:rPr lang="nb-NO" b="0" dirty="0" err="1">
                <a:solidFill>
                  <a:schemeClr val="accent1"/>
                </a:solidFill>
              </a:rPr>
              <a:t>cooling</a:t>
            </a:r>
            <a:r>
              <a:rPr lang="nb-NO" b="0" dirty="0">
                <a:solidFill>
                  <a:schemeClr val="accent1"/>
                </a:solidFill>
              </a:rPr>
              <a:t> (</a:t>
            </a:r>
            <a:r>
              <a:rPr lang="nb-NO" b="0" dirty="0" err="1">
                <a:solidFill>
                  <a:schemeClr val="accent1"/>
                </a:solidFill>
              </a:rPr>
              <a:t>Q</a:t>
            </a:r>
            <a:r>
              <a:rPr lang="nb-NO" b="0" baseline="-25000" dirty="0" err="1">
                <a:solidFill>
                  <a:schemeClr val="accent1"/>
                </a:solidFill>
              </a:rPr>
              <a:t>c</a:t>
            </a:r>
            <a:r>
              <a:rPr lang="nb-NO" b="0" dirty="0">
                <a:solidFill>
                  <a:schemeClr val="accent1"/>
                </a:solidFill>
              </a:rPr>
              <a:t>) </a:t>
            </a:r>
            <a:r>
              <a:rPr lang="nb-NO" b="0" dirty="0"/>
              <a:t>at a </a:t>
            </a:r>
            <a:r>
              <a:rPr lang="nb-NO" b="0" dirty="0" err="1"/>
              <a:t>lower</a:t>
            </a:r>
            <a:r>
              <a:rPr lang="nb-NO" b="0" dirty="0"/>
              <a:t> </a:t>
            </a:r>
            <a:r>
              <a:rPr lang="nb-NO" b="0" dirty="0" err="1"/>
              <a:t>temperature</a:t>
            </a:r>
            <a:endParaRPr lang="nb-NO" b="0" dirty="0"/>
          </a:p>
          <a:p>
            <a:pPr marL="457200" lvl="1" indent="0">
              <a:buNone/>
            </a:pPr>
            <a:endParaRPr lang="nb-NO" sz="3000" b="0" dirty="0"/>
          </a:p>
          <a:p>
            <a:pPr lvl="1"/>
            <a:endParaRPr lang="nb-NO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C659349-94EE-4526-821F-D6B9A89342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3683" y="982623"/>
            <a:ext cx="2349780" cy="4384507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746D2A81-ED8C-437D-979B-71CA31158A86}"/>
              </a:ext>
            </a:extLst>
          </p:cNvPr>
          <p:cNvSpPr/>
          <p:nvPr/>
        </p:nvSpPr>
        <p:spPr>
          <a:xfrm>
            <a:off x="8291945" y="4655128"/>
            <a:ext cx="228600" cy="26323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60C5DC8-9DB0-4728-89AF-B12D90CFB4DC}"/>
              </a:ext>
            </a:extLst>
          </p:cNvPr>
          <p:cNvSpPr/>
          <p:nvPr/>
        </p:nvSpPr>
        <p:spPr>
          <a:xfrm>
            <a:off x="10270409" y="1284484"/>
            <a:ext cx="228600" cy="263237"/>
          </a:xfrm>
          <a:prstGeom prst="ellipse">
            <a:avLst/>
          </a:prstGeom>
          <a:noFill/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89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D9C36CE-56ED-4A55-A3C9-B2624497E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1652" y="222168"/>
            <a:ext cx="9299542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Thermodynamic efficiency of distillation</a:t>
            </a:r>
            <a:br>
              <a:rPr lang="en-GB" dirty="0"/>
            </a:br>
            <a:endParaRPr lang="en-GB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06C0DBE-0F83-A435-9EB0-EDA3A8D0DCB0}"/>
              </a:ext>
            </a:extLst>
          </p:cNvPr>
          <p:cNvGrpSpPr/>
          <p:nvPr/>
        </p:nvGrpSpPr>
        <p:grpSpPr>
          <a:xfrm>
            <a:off x="1316610" y="718995"/>
            <a:ext cx="6138744" cy="4712282"/>
            <a:chOff x="1316610" y="718995"/>
            <a:chExt cx="6138744" cy="4712282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639FB7A6-08EF-2C0F-A187-1E9DF379A8C8}"/>
                </a:ext>
              </a:extLst>
            </p:cNvPr>
            <p:cNvGrpSpPr/>
            <p:nvPr/>
          </p:nvGrpSpPr>
          <p:grpSpPr>
            <a:xfrm>
              <a:off x="1316610" y="718995"/>
              <a:ext cx="6138744" cy="4602698"/>
              <a:chOff x="1316610" y="718995"/>
              <a:chExt cx="6138744" cy="4602698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16610" y="718995"/>
                <a:ext cx="6138744" cy="4602698"/>
              </a:xfrm>
              <a:prstGeom prst="rect">
                <a:avLst/>
              </a:prstGeom>
            </p:spPr>
          </p:pic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" name="TextBox 2">
                    <a:extLst>
                      <a:ext uri="{FF2B5EF4-FFF2-40B4-BE49-F238E27FC236}">
                        <a16:creationId xmlns:a16="http://schemas.microsoft.com/office/drawing/2014/main" id="{6A99AF33-A509-48BB-AFD9-7097788C2737}"/>
                      </a:ext>
                    </a:extLst>
                  </p:cNvPr>
                  <p:cNvSpPr txBox="1"/>
                  <p:nvPr/>
                </p:nvSpPr>
                <p:spPr>
                  <a:xfrm>
                    <a:off x="2132552" y="1211387"/>
                    <a:ext cx="1270604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nb-NO" sz="24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nb-NO" sz="2400" i="1">
                              <a:latin typeface="Cambria Math" panose="02040503050406030204" pitchFamily="18" charset="0"/>
                            </a:rPr>
                            <m:t>=10 </m:t>
                          </m:r>
                        </m:oMath>
                      </m:oMathPara>
                    </a14:m>
                    <a:endParaRPr lang="nb-NO" sz="2400" dirty="0"/>
                  </a:p>
                </p:txBody>
              </p:sp>
            </mc:Choice>
            <mc:Fallback xmlns="">
              <p:sp>
                <p:nvSpPr>
                  <p:cNvPr id="3" name="TextBox 2">
                    <a:extLst>
                      <a:ext uri="{FF2B5EF4-FFF2-40B4-BE49-F238E27FC236}">
                        <a16:creationId xmlns:a16="http://schemas.microsoft.com/office/drawing/2014/main" id="{6A99AF33-A509-48BB-AFD9-7097788C273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32552" y="1211387"/>
                    <a:ext cx="1270604" cy="461665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TextBox 7">
                    <a:extLst>
                      <a:ext uri="{FF2B5EF4-FFF2-40B4-BE49-F238E27FC236}">
                        <a16:creationId xmlns:a16="http://schemas.microsoft.com/office/drawing/2014/main" id="{0E1CE6CB-1334-4DF8-89D7-3C69B1D188B7}"/>
                      </a:ext>
                    </a:extLst>
                  </p:cNvPr>
                  <p:cNvSpPr txBox="1"/>
                  <p:nvPr/>
                </p:nvSpPr>
                <p:spPr>
                  <a:xfrm>
                    <a:off x="3955687" y="1149727"/>
                    <a:ext cx="1409360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nb-NO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nb-NO" sz="32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=1 </m:t>
                          </m:r>
                        </m:oMath>
                      </m:oMathPara>
                    </a14:m>
                    <a:endParaRPr lang="nb-NO" sz="3200" dirty="0">
                      <a:solidFill>
                        <a:srgbClr val="C0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" name="TextBox 7">
                    <a:extLst>
                      <a:ext uri="{FF2B5EF4-FFF2-40B4-BE49-F238E27FC236}">
                        <a16:creationId xmlns:a16="http://schemas.microsoft.com/office/drawing/2014/main" id="{0E1CE6CB-1334-4DF8-89D7-3C69B1D188B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55687" y="1149727"/>
                    <a:ext cx="1409360" cy="584775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E378AD4-9A5A-42E3-9D06-30EA05DC707C}"/>
                </a:ext>
              </a:extLst>
            </p:cNvPr>
            <p:cNvGrpSpPr/>
            <p:nvPr/>
          </p:nvGrpSpPr>
          <p:grpSpPr>
            <a:xfrm>
              <a:off x="1401468" y="1481303"/>
              <a:ext cx="4521647" cy="3949974"/>
              <a:chOff x="-122533" y="1481303"/>
              <a:chExt cx="4521647" cy="3949974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8F613B7-1E6B-4626-9D7D-B73252B21786}"/>
                  </a:ext>
                </a:extLst>
              </p:cNvPr>
              <p:cNvSpPr txBox="1"/>
              <p:nvPr/>
            </p:nvSpPr>
            <p:spPr>
              <a:xfrm>
                <a:off x="1434841" y="5123500"/>
                <a:ext cx="2964273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nb-NO" sz="1400" dirty="0"/>
                  <a:t>z = </a:t>
                </a:r>
                <a:r>
                  <a:rPr lang="nb-NO" sz="1400" dirty="0" err="1"/>
                  <a:t>fraction</a:t>
                </a:r>
                <a:r>
                  <a:rPr lang="nb-NO" sz="1400" dirty="0"/>
                  <a:t> </a:t>
                </a:r>
                <a:r>
                  <a:rPr lang="nb-NO" sz="1400" dirty="0" err="1"/>
                  <a:t>light</a:t>
                </a:r>
                <a:r>
                  <a:rPr lang="nb-NO" sz="1400" dirty="0"/>
                  <a:t> </a:t>
                </a:r>
                <a:r>
                  <a:rPr lang="nb-NO" sz="1400" dirty="0" err="1"/>
                  <a:t>component</a:t>
                </a:r>
                <a:r>
                  <a:rPr lang="nb-NO" sz="1400" dirty="0"/>
                  <a:t> in </a:t>
                </a:r>
                <a:r>
                  <a:rPr lang="nb-NO" sz="1400" dirty="0" err="1"/>
                  <a:t>feed</a:t>
                </a:r>
                <a:endParaRPr lang="nb-NO" sz="1400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" name="TextBox 9">
                    <a:extLst>
                      <a:ext uri="{FF2B5EF4-FFF2-40B4-BE49-F238E27FC236}">
                        <a16:creationId xmlns:a16="http://schemas.microsoft.com/office/drawing/2014/main" id="{8ED5B37C-D8F3-4675-BEAD-E7D065BE4020}"/>
                      </a:ext>
                    </a:extLst>
                  </p:cNvPr>
                  <p:cNvSpPr txBox="1"/>
                  <p:nvPr/>
                </p:nvSpPr>
                <p:spPr>
                  <a:xfrm>
                    <a:off x="-122533" y="1481303"/>
                    <a:ext cx="525337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nb-NO" sz="3200" i="1">
                              <a:latin typeface="Cambria Math" panose="02040503050406030204" pitchFamily="18" charset="0"/>
                            </a:rPr>
                            <m:t>𝜂</m:t>
                          </m:r>
                        </m:oMath>
                      </m:oMathPara>
                    </a14:m>
                    <a:endParaRPr lang="nb-NO" sz="3200" dirty="0"/>
                  </a:p>
                </p:txBody>
              </p:sp>
            </mc:Choice>
            <mc:Fallback xmlns="">
              <p:sp>
                <p:nvSpPr>
                  <p:cNvPr id="10" name="TextBox 9">
                    <a:extLst>
                      <a:ext uri="{FF2B5EF4-FFF2-40B4-BE49-F238E27FC236}">
                        <a16:creationId xmlns:a16="http://schemas.microsoft.com/office/drawing/2014/main" id="{8ED5B37C-D8F3-4675-BEAD-E7D065BE402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-122533" y="1481303"/>
                    <a:ext cx="525337" cy="584775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0894F38-73EA-4BE8-994E-BAC5C251EAC6}"/>
                </a:ext>
              </a:extLst>
            </p:cNvPr>
            <p:cNvSpPr txBox="1"/>
            <p:nvPr/>
          </p:nvSpPr>
          <p:spPr>
            <a:xfrm>
              <a:off x="2711978" y="3447621"/>
              <a:ext cx="220925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800" dirty="0"/>
                <a:t>α</a:t>
              </a:r>
              <a:r>
                <a:rPr lang="nb-NO" sz="1800" dirty="0"/>
                <a:t> = relative </a:t>
              </a:r>
              <a:r>
                <a:rPr lang="nb-NO" sz="1800" dirty="0" err="1"/>
                <a:t>volatility</a:t>
              </a:r>
              <a:endParaRPr lang="nb-NO" sz="1800" dirty="0"/>
            </a:p>
            <a:p>
              <a:endParaRPr lang="nb-NO"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893D8B8-CFAD-134B-826D-6F058B685327}"/>
              </a:ext>
            </a:extLst>
          </p:cNvPr>
          <p:cNvGrpSpPr/>
          <p:nvPr/>
        </p:nvGrpSpPr>
        <p:grpSpPr>
          <a:xfrm>
            <a:off x="8076474" y="965228"/>
            <a:ext cx="3650662" cy="2482393"/>
            <a:chOff x="8234116" y="930485"/>
            <a:chExt cx="3650662" cy="2482393"/>
          </a:xfrm>
        </p:grpSpPr>
        <p:sp>
          <p:nvSpPr>
            <p:cNvPr id="5" name="TextBox 4"/>
            <p:cNvSpPr txBox="1"/>
            <p:nvPr/>
          </p:nvSpPr>
          <p:spPr>
            <a:xfrm>
              <a:off x="8234116" y="1897594"/>
              <a:ext cx="365066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/>
                <a:t>Separation into pure components </a:t>
              </a:r>
            </a:p>
            <a:p>
              <a:r>
                <a:rPr lang="en-GB" sz="1600" dirty="0"/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/>
                <a:t>Plot is for liquid feed, binary mixture</a:t>
              </a:r>
            </a:p>
          </p:txBody>
        </p:sp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168C1263-18DF-4E56-9782-3647600C0A2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410189" y="930485"/>
              <a:ext cx="3298517" cy="797401"/>
            </a:xfrm>
            <a:prstGeom prst="rect">
              <a:avLst/>
            </a:prstGeom>
          </p:spPr>
        </p:pic>
        <p:graphicFrame>
          <p:nvGraphicFramePr>
            <p:cNvPr id="13" name="Object 12">
              <a:extLst>
                <a:ext uri="{FF2B5EF4-FFF2-40B4-BE49-F238E27FC236}">
                  <a16:creationId xmlns:a16="http://schemas.microsoft.com/office/drawing/2014/main" id="{6C0CE170-4CAE-40E2-923C-0A8D444968C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90824924"/>
                </p:ext>
              </p:extLst>
            </p:nvPr>
          </p:nvGraphicFramePr>
          <p:xfrm>
            <a:off x="9168358" y="2815671"/>
            <a:ext cx="2199826" cy="597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1917360" imgH="520560" progId="Equation.DSMT4">
                    <p:embed/>
                  </p:oleObj>
                </mc:Choice>
                <mc:Fallback>
                  <p:oleObj name="Equation" r:id="rId7" imgW="1917360" imgH="520560" progId="Equation.DSMT4">
                    <p:embed/>
                    <p:pic>
                      <p:nvPicPr>
                        <p:cNvPr id="13" name="Object 12">
                          <a:extLst>
                            <a:ext uri="{FF2B5EF4-FFF2-40B4-BE49-F238E27FC236}">
                              <a16:creationId xmlns:a16="http://schemas.microsoft.com/office/drawing/2014/main" id="{6C0CE170-4CAE-40E2-923C-0A8D444968C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68358" y="2815671"/>
                          <a:ext cx="2199826" cy="59720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BE90347-7E91-4F0C-B972-21764420F548}"/>
              </a:ext>
            </a:extLst>
          </p:cNvPr>
          <p:cNvSpPr txBox="1"/>
          <p:nvPr/>
        </p:nvSpPr>
        <p:spPr>
          <a:xfrm>
            <a:off x="823471" y="5885089"/>
            <a:ext cx="476284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/>
              <a:t>Plot from I.J. Halvorsen.</a:t>
            </a:r>
          </a:p>
          <a:p>
            <a:r>
              <a:rPr lang="nb-NO" sz="900" dirty="0" err="1"/>
              <a:t>Ref</a:t>
            </a:r>
            <a:r>
              <a:rPr lang="nb-NO" sz="900" dirty="0"/>
              <a:t>: S. Skogestad, Chemical and Energy </a:t>
            </a:r>
            <a:r>
              <a:rPr lang="nb-NO" sz="900" dirty="0" err="1"/>
              <a:t>process</a:t>
            </a:r>
            <a:r>
              <a:rPr lang="nb-NO" sz="900" dirty="0"/>
              <a:t> engineering, CRC Press, 2009, </a:t>
            </a:r>
            <a:r>
              <a:rPr lang="nb-NO" sz="900" dirty="0" err="1"/>
              <a:t>pp</a:t>
            </a:r>
            <a:r>
              <a:rPr lang="nb-NO" sz="900" dirty="0"/>
              <a:t>. 224</a:t>
            </a:r>
          </a:p>
          <a:p>
            <a:r>
              <a:rPr lang="nb-NO" sz="900" dirty="0" err="1"/>
              <a:t>Ref</a:t>
            </a:r>
            <a:r>
              <a:rPr lang="nb-NO" sz="900" dirty="0"/>
              <a:t>: C.J. King, </a:t>
            </a:r>
            <a:r>
              <a:rPr lang="nb-NO" sz="900" dirty="0" err="1"/>
              <a:t>Separation</a:t>
            </a:r>
            <a:r>
              <a:rPr lang="nb-NO" sz="900" dirty="0"/>
              <a:t> </a:t>
            </a:r>
            <a:r>
              <a:rPr lang="nb-NO" sz="900" dirty="0" err="1"/>
              <a:t>processes</a:t>
            </a:r>
            <a:r>
              <a:rPr lang="nb-NO" sz="900" dirty="0"/>
              <a:t>, McGraw-Hill, 1971, 1980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E3F6A01-1872-EEE5-64EA-51297C20E1F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91777" y="3806705"/>
            <a:ext cx="2807281" cy="2829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0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669</Words>
  <Application>Microsoft Office PowerPoint</Application>
  <PresentationFormat>Widescreen</PresentationFormat>
  <Paragraphs>81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Equation</vt:lpstr>
      <vt:lpstr>Dividing-wall column workshop</vt:lpstr>
      <vt:lpstr>Participants</vt:lpstr>
      <vt:lpstr>Program</vt:lpstr>
      <vt:lpstr>Introduction by Sigurd Skogestad</vt:lpstr>
      <vt:lpstr>PowerPoint Presentation</vt:lpstr>
      <vt:lpstr>«Distillation is an inefficient process»</vt:lpstr>
      <vt:lpstr>Thermodynamic efficiency of distillation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Dividing-wall column workshop</dc:title>
  <dc:creator>Sigurd Skogestad</dc:creator>
  <cp:lastModifiedBy>Sigurd Skogestad</cp:lastModifiedBy>
  <cp:revision>5</cp:revision>
  <dcterms:created xsi:type="dcterms:W3CDTF">2023-10-03T15:12:26Z</dcterms:created>
  <dcterms:modified xsi:type="dcterms:W3CDTF">2023-10-05T15:44:29Z</dcterms:modified>
</cp:coreProperties>
</file>