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407" r:id="rId6"/>
    <p:sldId id="415" r:id="rId7"/>
    <p:sldId id="426" r:id="rId8"/>
    <p:sldId id="425" r:id="rId9"/>
    <p:sldId id="439" r:id="rId10"/>
    <p:sldId id="416" r:id="rId11"/>
    <p:sldId id="432" r:id="rId12"/>
    <p:sldId id="440" r:id="rId13"/>
    <p:sldId id="441" r:id="rId14"/>
    <p:sldId id="475" r:id="rId15"/>
    <p:sldId id="455" r:id="rId16"/>
    <p:sldId id="479" r:id="rId17"/>
    <p:sldId id="458" r:id="rId18"/>
    <p:sldId id="459" r:id="rId19"/>
    <p:sldId id="460" r:id="rId20"/>
    <p:sldId id="462" r:id="rId21"/>
    <p:sldId id="466" r:id="rId22"/>
    <p:sldId id="465" r:id="rId23"/>
    <p:sldId id="443" r:id="rId24"/>
    <p:sldId id="436" r:id="rId25"/>
    <p:sldId id="456" r:id="rId26"/>
    <p:sldId id="467" r:id="rId27"/>
    <p:sldId id="468" r:id="rId28"/>
    <p:sldId id="457" r:id="rId29"/>
    <p:sldId id="469" r:id="rId30"/>
    <p:sldId id="480" r:id="rId31"/>
    <p:sldId id="470" r:id="rId32"/>
    <p:sldId id="473" r:id="rId33"/>
    <p:sldId id="471" r:id="rId34"/>
    <p:sldId id="472" r:id="rId35"/>
    <p:sldId id="444" r:id="rId36"/>
    <p:sldId id="445" r:id="rId37"/>
    <p:sldId id="474" r:id="rId38"/>
    <p:sldId id="446" r:id="rId39"/>
    <p:sldId id="447" r:id="rId40"/>
    <p:sldId id="478" r:id="rId41"/>
    <p:sldId id="450" r:id="rId4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n Skogstad" initials="MS" lastIdx="1" clrIdx="0">
    <p:extLst>
      <p:ext uri="{19B8F6BF-5375-455C-9EA6-DF929625EA0E}">
        <p15:presenceInfo xmlns:p15="http://schemas.microsoft.com/office/powerpoint/2012/main" userId="S-1-5-21-3959417778-1711865379-3952174976-264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FF9C"/>
    <a:srgbClr val="89D5DD"/>
    <a:srgbClr val="5FD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4033" autoAdjust="0"/>
  </p:normalViewPr>
  <p:slideViewPr>
    <p:cSldViewPr snapToGrid="0">
      <p:cViewPr varScale="1">
        <p:scale>
          <a:sx n="105" d="100"/>
          <a:sy n="105" d="100"/>
        </p:scale>
        <p:origin x="588" y="96"/>
      </p:cViewPr>
      <p:guideLst/>
    </p:cSldViewPr>
  </p:slideViewPr>
  <p:outlineViewPr>
    <p:cViewPr>
      <p:scale>
        <a:sx n="33" d="100"/>
        <a:sy n="33" d="100"/>
      </p:scale>
      <p:origin x="0" y="-121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5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52878937007901E-2"/>
          <c:y val="0.13979618972710448"/>
          <c:w val="0.4547192421259843"/>
          <c:h val="0.682078821230387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52878937007901E-2"/>
          <c:y val="0.13979618972710448"/>
          <c:w val="0.4547192421259843"/>
          <c:h val="0.682078821230387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52878937007901E-2"/>
          <c:y val="0.13979618972710448"/>
          <c:w val="0.4547192421259843"/>
          <c:h val="0.682078821230387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52878937007901E-2"/>
          <c:y val="0.13979618972710448"/>
          <c:w val="0.4547192421259843"/>
          <c:h val="0.682078821230387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52878937007901E-2"/>
          <c:y val="0.13979618972710448"/>
          <c:w val="0.4547192421259843"/>
          <c:h val="0.682078821230387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52878937007901E-2"/>
          <c:y val="0.13979618972710448"/>
          <c:w val="0.4547192421259843"/>
          <c:h val="0.6820788212303875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813FD8-3DC0-49DD-ADD5-16042BAD49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0467D-02BD-43DD-AECB-8510BA7DDA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B245-EA7A-4C20-B99F-6B06D574EFFB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879B4-FF98-4FE8-981B-4697A0C990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F66A6-6E36-454C-A51E-0A27EC1BEB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5B92A-8F78-4296-8741-E633AB672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217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B9696-180F-43B7-9194-5005B6ABB4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52905-AF48-4C36-AA6C-486C77A64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00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52905-AF48-4C36-AA6C-486C77A6411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696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Product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catalytic</a:t>
            </a:r>
            <a:r>
              <a:rPr lang="hr-HR" dirty="0" smtClean="0"/>
              <a:t> </a:t>
            </a:r>
            <a:r>
              <a:rPr lang="hr-HR" dirty="0" err="1" smtClean="0"/>
              <a:t>reforming</a:t>
            </a:r>
            <a:r>
              <a:rPr lang="hr-HR" dirty="0" smtClean="0"/>
              <a:t> </a:t>
            </a:r>
            <a:r>
              <a:rPr lang="hr-HR" dirty="0" err="1" smtClean="0"/>
              <a:t>process</a:t>
            </a:r>
            <a:r>
              <a:rPr lang="hr-HR" dirty="0" smtClean="0"/>
              <a:t> – </a:t>
            </a:r>
            <a:r>
              <a:rPr lang="hr-HR" dirty="0" err="1" smtClean="0"/>
              <a:t>split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into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light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gasoline</a:t>
            </a:r>
            <a:r>
              <a:rPr lang="hr-HR" baseline="0" dirty="0" smtClean="0"/>
              <a:t>, BRC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aromatics</a:t>
            </a:r>
            <a:r>
              <a:rPr lang="hr-HR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48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9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2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94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23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13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72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40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5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52905-AF48-4C36-AA6C-486C77A6411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258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 smtClean="0"/>
              <a:t>Nuklearna energija ključna za dekarbonizaciju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52905-AF48-4C36-AA6C-486C77A6411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6184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81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45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91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81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87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56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65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6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6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 smtClean="0"/>
              <a:t>Nuklearna energija ključna za dekarbonizaciju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52905-AF48-4C36-AA6C-486C77A6411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893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03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59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19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5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53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52905-AF48-4C36-AA6C-486C77A64119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83109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 smtClean="0"/>
              <a:t>Nuklearna energija ključna za dekarbonizaciju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52905-AF48-4C36-AA6C-486C77A6411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25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 smtClean="0"/>
              <a:t>Nuklearna energija ključna za dekarbonizaciju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52905-AF48-4C36-AA6C-486C77A6411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81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4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52905-AF48-4C36-AA6C-486C77A6411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2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 smtClean="0"/>
              <a:t>Nuklearna energija ključna za dekarbonizaciju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52905-AF48-4C36-AA6C-486C77A6411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08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F074-65C3-45D2-B2A7-82E5C2CBEA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9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0049164" y="5948218"/>
            <a:ext cx="1838036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19" y="5749498"/>
            <a:ext cx="2083170" cy="11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8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33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04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9753600" y="5943600"/>
            <a:ext cx="24384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9753600" y="5943600"/>
            <a:ext cx="24384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0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284971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0658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42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71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10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1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55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11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2"/>
            <a:ext cx="12192000" cy="685800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030F181-98DA-499A-9AC4-EFFD3CFDE1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48390" y="6076755"/>
            <a:ext cx="261830" cy="2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5F1472-F975-433E-B4C8-E2819B90A4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 t="1677" b="23370"/>
          <a:stretch>
            <a:fillRect/>
          </a:stretch>
        </p:blipFill>
        <p:spPr bwMode="auto">
          <a:xfrm>
            <a:off x="10827664" y="6067218"/>
            <a:ext cx="623445" cy="219490"/>
          </a:xfrm>
          <a:prstGeom prst="rect">
            <a:avLst/>
          </a:prstGeom>
          <a:noFill/>
          <a:ln w="127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24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0071"/>
            <a:ext cx="9144000" cy="2451968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Design and Sizing of </a:t>
            </a:r>
            <a:r>
              <a:rPr lang="hr-HR" sz="54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Packed</a:t>
            </a:r>
            <a:r>
              <a:rPr lang="hr-HR" sz="5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4 </a:t>
            </a:r>
            <a:r>
              <a:rPr lang="hr-HR" sz="54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Product</a:t>
            </a:r>
            <a:r>
              <a:rPr lang="hr-HR" sz="5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54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DWCs</a:t>
            </a:r>
            <a:endParaRPr lang="en-US" sz="5400" b="1" noProof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897062"/>
          </a:xfrm>
        </p:spPr>
        <p:txBody>
          <a:bodyPr>
            <a:normAutofit/>
          </a:bodyPr>
          <a:lstStyle/>
          <a:p>
            <a:endParaRPr lang="hr-HR" sz="2000" noProof="0" dirty="0" smtClean="0">
              <a:latin typeface="Calibri" panose="020F0502020204030204" pitchFamily="34" charset="0"/>
            </a:endParaRPr>
          </a:p>
          <a:p>
            <a:r>
              <a:rPr lang="en-US" sz="2000" noProof="0" dirty="0" smtClean="0">
                <a:latin typeface="Calibri" panose="020F0502020204030204" pitchFamily="34" charset="0"/>
              </a:rPr>
              <a:t>Igor </a:t>
            </a:r>
            <a:r>
              <a:rPr lang="en-US" sz="2000" noProof="0" dirty="0" err="1" smtClean="0">
                <a:latin typeface="Calibri" panose="020F0502020204030204" pitchFamily="34" charset="0"/>
              </a:rPr>
              <a:t>Dejanovi</a:t>
            </a:r>
            <a:r>
              <a:rPr lang="hr-HR" sz="2000" dirty="0">
                <a:latin typeface="Calibri" panose="020F0502020204030204" pitchFamily="34" charset="0"/>
              </a:rPr>
              <a:t>ć</a:t>
            </a:r>
            <a:endParaRPr lang="hr-HR" sz="2000" noProof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651558" y="244748"/>
            <a:ext cx="9952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</a:rPr>
              <a:t>DESIGN CASE: 15 </a:t>
            </a:r>
            <a:r>
              <a:rPr lang="hr-HR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component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hydrocarbon</a:t>
            </a:r>
            <a:r>
              <a:rPr lang="hr-HR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feed</a:t>
            </a:r>
            <a:r>
              <a:rPr lang="hr-HR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  <a:ea typeface="Cambria Math"/>
              </a:rPr>
              <a:t>⟶ 4 </a:t>
            </a:r>
            <a:r>
              <a:rPr lang="hr-HR" sz="2800" dirty="0" err="1">
                <a:solidFill>
                  <a:srgbClr val="00B050"/>
                </a:solidFill>
                <a:latin typeface="Calibri" panose="020F0502020204030204" pitchFamily="34" charset="0"/>
                <a:ea typeface="Cambria Math"/>
              </a:rPr>
              <a:t>products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567807" y="1334286"/>
            <a:ext cx="3634407" cy="41088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Base case configuration</a:t>
            </a:r>
            <a:endParaRPr lang="hr-HR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4" name="Picture 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36" y="1600987"/>
            <a:ext cx="3578179" cy="332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608661" y="2489040"/>
            <a:ext cx="2324259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6699"/>
                </a:solidFill>
                <a:latin typeface="Calibri" panose="020F0502020204030204" pitchFamily="34" charset="0"/>
              </a:rPr>
              <a:t>Product specs:</a:t>
            </a:r>
          </a:p>
          <a:p>
            <a:pPr>
              <a:lnSpc>
                <a:spcPts val="22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6699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6699"/>
                </a:solidFill>
                <a:latin typeface="Calibri" panose="020F0502020204030204" pitchFamily="34" charset="0"/>
              </a:rPr>
              <a:t>C5-C6 fraction &lt; 1.3 mass % benzene</a:t>
            </a:r>
          </a:p>
          <a:p>
            <a:pPr>
              <a:lnSpc>
                <a:spcPts val="22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006699"/>
                </a:solidFill>
                <a:latin typeface="Calibri" panose="020F0502020204030204" pitchFamily="34" charset="0"/>
              </a:rPr>
              <a:t> BRC &gt; 67 mass % benzene</a:t>
            </a:r>
          </a:p>
          <a:p>
            <a:pPr>
              <a:lnSpc>
                <a:spcPts val="22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006699"/>
                </a:solidFill>
                <a:latin typeface="Calibri" panose="020F0502020204030204" pitchFamily="34" charset="0"/>
              </a:rPr>
              <a:t> Toluene purity &gt; 97 mass %</a:t>
            </a:r>
          </a:p>
        </p:txBody>
      </p:sp>
      <p:sp>
        <p:nvSpPr>
          <p:cNvPr id="17" name="Text Box 93"/>
          <p:cNvSpPr txBox="1">
            <a:spLocks noChangeArrowheads="1"/>
          </p:cNvSpPr>
          <p:nvPr/>
        </p:nvSpPr>
        <p:spPr bwMode="auto">
          <a:xfrm>
            <a:off x="567806" y="5618241"/>
            <a:ext cx="3634407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BRC = benzene rich cut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334286"/>
            <a:ext cx="4943066" cy="41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4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651558" y="244748"/>
            <a:ext cx="9952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</a:rPr>
              <a:t>DESIGN CASE: 15 </a:t>
            </a:r>
            <a:r>
              <a:rPr lang="hr-HR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component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feed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  <a:ea typeface="Cambria Math"/>
              </a:rPr>
              <a:t>⟶ 4 </a:t>
            </a:r>
            <a:r>
              <a:rPr lang="hr-HR" sz="2800" dirty="0" err="1">
                <a:solidFill>
                  <a:srgbClr val="00B050"/>
                </a:solidFill>
                <a:latin typeface="Calibri" panose="020F0502020204030204" pitchFamily="34" charset="0"/>
                <a:ea typeface="Cambria Math"/>
              </a:rPr>
              <a:t>products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567807" y="1334286"/>
            <a:ext cx="3634407" cy="41088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Base case configuration</a:t>
            </a:r>
            <a:endParaRPr lang="hr-HR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4" name="Picture 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36" y="1600987"/>
            <a:ext cx="3578179" cy="332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39692"/>
              </p:ext>
            </p:extLst>
          </p:nvPr>
        </p:nvGraphicFramePr>
        <p:xfrm>
          <a:off x="4641283" y="2720353"/>
          <a:ext cx="6094276" cy="320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447">
                <a:tc>
                  <a:txBody>
                    <a:bodyPr/>
                    <a:lstStyle/>
                    <a:p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 smtClean="0">
                          <a:latin typeface="Calibri" panose="020F0502020204030204" pitchFamily="34" charset="0"/>
                        </a:rPr>
                        <a:t>C1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 smtClean="0">
                          <a:latin typeface="Calibri" panose="020F0502020204030204" pitchFamily="34" charset="0"/>
                        </a:rPr>
                        <a:t>C2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 smtClean="0">
                          <a:latin typeface="Calibri" panose="020F0502020204030204" pitchFamily="34" charset="0"/>
                        </a:rPr>
                        <a:t>C3</a:t>
                      </a:r>
                      <a:endParaRPr lang="en-US" sz="16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Top </a:t>
                      </a:r>
                      <a:r>
                        <a:rPr lang="hr-HR" sz="1400" b="1" dirty="0" err="1" smtClean="0">
                          <a:latin typeface="Calibri" panose="020F0502020204030204" pitchFamily="34" charset="0"/>
                        </a:rPr>
                        <a:t>pressure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 (bar)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1.7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2.7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1.013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r>
                        <a:rPr lang="hr-HR" sz="1400" b="1" dirty="0" err="1" smtClean="0">
                          <a:latin typeface="Calibri" panose="020F0502020204030204" pitchFamily="34" charset="0"/>
                        </a:rPr>
                        <a:t>Shell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400" b="1" dirty="0" err="1" smtClean="0">
                          <a:latin typeface="Calibri" panose="020F0502020204030204" pitchFamily="34" charset="0"/>
                        </a:rPr>
                        <a:t>diameter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 (m)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2.0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2.0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1.8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r>
                        <a:rPr lang="hr-HR" sz="1400" b="1" dirty="0" err="1" smtClean="0">
                          <a:latin typeface="Calibri" panose="020F0502020204030204" pitchFamily="34" charset="0"/>
                        </a:rPr>
                        <a:t>Shell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400" b="1" dirty="0" err="1" smtClean="0">
                          <a:latin typeface="Calibri" panose="020F0502020204030204" pitchFamily="34" charset="0"/>
                        </a:rPr>
                        <a:t>height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 (m)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40.5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39.5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39.5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r>
                        <a:rPr lang="hr-HR" sz="1400" b="1" dirty="0" err="1" smtClean="0">
                          <a:latin typeface="Calibri" panose="020F0502020204030204" pitchFamily="34" charset="0"/>
                        </a:rPr>
                        <a:t>Stages</a:t>
                      </a:r>
                      <a:r>
                        <a:rPr lang="hr-HR" sz="14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(-)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40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38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38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r>
                        <a:rPr lang="hr-HR" sz="1400" b="1" dirty="0" err="1" smtClean="0">
                          <a:latin typeface="Calibri" panose="020F0502020204030204" pitchFamily="34" charset="0"/>
                        </a:rPr>
                        <a:t>Sieve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400" b="1" dirty="0" err="1" smtClean="0">
                          <a:latin typeface="Calibri" panose="020F0502020204030204" pitchFamily="34" charset="0"/>
                        </a:rPr>
                        <a:t>trays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 (#)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61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59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59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Reboiler </a:t>
                      </a:r>
                      <a:r>
                        <a:rPr lang="hr-HR" sz="1400" b="1" dirty="0" err="1" smtClean="0">
                          <a:latin typeface="Calibri" panose="020F0502020204030204" pitchFamily="34" charset="0"/>
                        </a:rPr>
                        <a:t>duty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 (MW)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3.76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3.12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alibri" panose="020F0502020204030204" pitchFamily="34" charset="0"/>
                        </a:rPr>
                        <a:t>3.15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latin typeface="Calibri" panose="020F0502020204030204" pitchFamily="34" charset="0"/>
                        </a:rPr>
                        <a:t>Total reboiler duty (MW)</a:t>
                      </a:r>
                      <a:endParaRPr lang="en-US" sz="1400" b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10.03 MW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13293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88021" y="1159148"/>
            <a:ext cx="3200400" cy="154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6699"/>
                </a:solidFill>
                <a:latin typeface="Calibri" panose="020F0502020204030204" pitchFamily="34" charset="0"/>
              </a:rPr>
              <a:t>Product specs:</a:t>
            </a:r>
          </a:p>
          <a:p>
            <a:pPr>
              <a:lnSpc>
                <a:spcPts val="22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6699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6699"/>
                </a:solidFill>
                <a:latin typeface="Calibri" panose="020F0502020204030204" pitchFamily="34" charset="0"/>
              </a:rPr>
              <a:t>C5-C6 fraction &lt; 1.3 mass % benzene</a:t>
            </a:r>
          </a:p>
          <a:p>
            <a:pPr>
              <a:lnSpc>
                <a:spcPts val="22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006699"/>
                </a:solidFill>
                <a:latin typeface="Calibri" panose="020F0502020204030204" pitchFamily="34" charset="0"/>
              </a:rPr>
              <a:t> BRC &gt; 67 mass % benzene</a:t>
            </a:r>
          </a:p>
          <a:p>
            <a:pPr>
              <a:lnSpc>
                <a:spcPts val="22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006699"/>
                </a:solidFill>
                <a:latin typeface="Calibri" panose="020F0502020204030204" pitchFamily="34" charset="0"/>
              </a:rPr>
              <a:t> Toluene purity &gt; 97 mass %</a:t>
            </a:r>
          </a:p>
        </p:txBody>
      </p:sp>
      <p:sp>
        <p:nvSpPr>
          <p:cNvPr id="17" name="Text Box 93"/>
          <p:cNvSpPr txBox="1">
            <a:spLocks noChangeArrowheads="1"/>
          </p:cNvSpPr>
          <p:nvPr/>
        </p:nvSpPr>
        <p:spPr bwMode="auto">
          <a:xfrm>
            <a:off x="567806" y="5618241"/>
            <a:ext cx="3634407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BRC = benzene rich cut</a:t>
            </a:r>
          </a:p>
        </p:txBody>
      </p:sp>
    </p:spTree>
    <p:extLst>
      <p:ext uri="{BB962C8B-B14F-4D97-AF65-F5344CB8AC3E}">
        <p14:creationId xmlns:p14="http://schemas.microsoft.com/office/powerpoint/2010/main" val="7690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13996" y="1412876"/>
            <a:ext cx="4951413" cy="4752975"/>
            <a:chOff x="107950" y="1412875"/>
            <a:chExt cx="4951413" cy="475297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950" y="1412875"/>
              <a:ext cx="4951413" cy="475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>
              <a:off x="3822700" y="1628774"/>
              <a:ext cx="945242" cy="266701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GB">
                <a:latin typeface="Calibri" panose="020F0502020204030204" pitchFamily="34" charset="0"/>
              </a:endParaRPr>
            </a:p>
          </p:txBody>
        </p:sp>
      </p:grpSp>
      <p:sp>
        <p:nvSpPr>
          <p:cNvPr id="11" name="Title 12"/>
          <p:cNvSpPr txBox="1">
            <a:spLocks/>
          </p:cNvSpPr>
          <p:nvPr/>
        </p:nvSpPr>
        <p:spPr>
          <a:xfrm>
            <a:off x="1758553" y="205583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i="1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SHORT</a:t>
            </a:r>
            <a:r>
              <a:rPr lang="hr-HR" sz="2400" i="1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400" i="1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CUT </a:t>
            </a:r>
            <a:r>
              <a:rPr lang="en-US" sz="2400" i="1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DESIGN</a:t>
            </a:r>
          </a:p>
          <a:p>
            <a:r>
              <a:rPr lang="en-US" sz="2000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Vmin diagram for a 4-P ("2-3-4" configuration)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933" y="1135401"/>
            <a:ext cx="2879725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6514445" y="1989139"/>
            <a:ext cx="4319588" cy="3743325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 type="arrow" w="sm" len="sm"/>
            <a:tailEnd type="arrow" w="med" len="med"/>
          </a:ln>
        </p:spPr>
      </p:cxnSp>
      <p:cxnSp>
        <p:nvCxnSpPr>
          <p:cNvPr id="19" name="Straight Arrow Connector 10"/>
          <p:cNvCxnSpPr>
            <a:cxnSpLocks noChangeShapeType="1"/>
          </p:cNvCxnSpPr>
          <p:nvPr/>
        </p:nvCxnSpPr>
        <p:spPr bwMode="auto">
          <a:xfrm>
            <a:off x="6009621" y="2852739"/>
            <a:ext cx="4321175" cy="2016125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arrow" w="sm" len="sm"/>
            <a:tailEnd type="arrow" w="med" len="med"/>
          </a:ln>
        </p:spPr>
      </p:cxnSp>
      <p:cxnSp>
        <p:nvCxnSpPr>
          <p:cNvPr id="20" name="Straight Arrow Connector 14"/>
          <p:cNvCxnSpPr>
            <a:cxnSpLocks noChangeShapeType="1"/>
          </p:cNvCxnSpPr>
          <p:nvPr/>
        </p:nvCxnSpPr>
        <p:spPr bwMode="auto">
          <a:xfrm>
            <a:off x="5506384" y="3357563"/>
            <a:ext cx="4319587" cy="863600"/>
          </a:xfrm>
          <a:prstGeom prst="straightConnector1">
            <a:avLst/>
          </a:prstGeom>
          <a:noFill/>
          <a:ln w="63500" algn="ctr">
            <a:solidFill>
              <a:srgbClr val="00B050"/>
            </a:solidFill>
            <a:round/>
            <a:headEnd type="arrow" w="sm" len="sm"/>
            <a:tailEnd type="arrow" w="med" len="med"/>
          </a:ln>
        </p:spPr>
      </p:cxn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7789208" y="4929188"/>
            <a:ext cx="201771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b-NO" sz="1600" i="1" dirty="0">
                <a:latin typeface="Calibri" panose="020F0502020204030204" pitchFamily="34" charset="0"/>
                <a:cs typeface="Arial" panose="020B0604020202020204" pitchFamily="34" charset="0"/>
              </a:rPr>
              <a:t>Vmin</a:t>
            </a:r>
            <a:r>
              <a:rPr lang="nb-NO" sz="1600" dirty="0">
                <a:latin typeface="Calibri" panose="020F0502020204030204" pitchFamily="34" charset="0"/>
                <a:cs typeface="Arial" panose="020B0604020202020204" pitchFamily="34" charset="0"/>
              </a:rPr>
              <a:t> diagram contains all internal DWC rates at min reflux  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353858" y="2349501"/>
            <a:ext cx="144462" cy="142875"/>
          </a:xfrm>
          <a:prstGeom prst="ellipse">
            <a:avLst/>
          </a:prstGeom>
          <a:solidFill>
            <a:srgbClr val="FFC00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433358" y="2133601"/>
            <a:ext cx="144462" cy="142875"/>
          </a:xfrm>
          <a:prstGeom prst="ellipse">
            <a:avLst/>
          </a:prstGeom>
          <a:solidFill>
            <a:srgbClr val="FFC00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484283" y="1968501"/>
            <a:ext cx="144462" cy="142875"/>
          </a:xfrm>
          <a:prstGeom prst="ellipse">
            <a:avLst/>
          </a:prstGeom>
          <a:solidFill>
            <a:srgbClr val="FFC00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849158" y="3022601"/>
            <a:ext cx="144462" cy="144463"/>
          </a:xfrm>
          <a:prstGeom prst="ellipse">
            <a:avLst/>
          </a:prstGeom>
          <a:solidFill>
            <a:srgbClr val="FFFF0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217458" y="3284538"/>
            <a:ext cx="144462" cy="144462"/>
          </a:xfrm>
          <a:prstGeom prst="ellipse">
            <a:avLst/>
          </a:prstGeom>
          <a:solidFill>
            <a:srgbClr val="00B05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768321" y="2751138"/>
            <a:ext cx="144463" cy="144462"/>
          </a:xfrm>
          <a:prstGeom prst="ellipse">
            <a:avLst/>
          </a:prstGeom>
          <a:solidFill>
            <a:srgbClr val="FFFF0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17684" y="1341439"/>
            <a:ext cx="302418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b-NO" sz="1600" dirty="0">
                <a:latin typeface="Calibri" panose="020F0502020204030204" pitchFamily="34" charset="0"/>
                <a:cs typeface="Arial" panose="020B0604020202020204" pitchFamily="34" charset="0"/>
              </a:rPr>
              <a:t>Highest peak – sets overall Petlyuk/DWC </a:t>
            </a:r>
            <a:r>
              <a:rPr lang="nb-NO" sz="1600" i="1" dirty="0">
                <a:latin typeface="Calibri" panose="020F0502020204030204" pitchFamily="34" charset="0"/>
                <a:cs typeface="Arial" panose="020B0604020202020204" pitchFamily="34" charset="0"/>
              </a:rPr>
              <a:t>Vmin</a:t>
            </a:r>
          </a:p>
        </p:txBody>
      </p:sp>
      <p:cxnSp>
        <p:nvCxnSpPr>
          <p:cNvPr id="29" name="Straight Arrow Connector 30"/>
          <p:cNvCxnSpPr>
            <a:cxnSpLocks noChangeShapeType="1"/>
          </p:cNvCxnSpPr>
          <p:nvPr/>
        </p:nvCxnSpPr>
        <p:spPr bwMode="auto">
          <a:xfrm flipH="1">
            <a:off x="6730345" y="1849271"/>
            <a:ext cx="287338" cy="6684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38" y="2349501"/>
            <a:ext cx="2753868" cy="2135124"/>
          </a:xfrm>
          <a:prstGeom prst="rect">
            <a:avLst/>
          </a:prstGeom>
        </p:spPr>
      </p:pic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907736" y="3297502"/>
            <a:ext cx="144462" cy="144462"/>
          </a:xfrm>
          <a:prstGeom prst="ellipse">
            <a:avLst/>
          </a:prstGeom>
          <a:solidFill>
            <a:srgbClr val="00B05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1724959" y="3022600"/>
            <a:ext cx="144462" cy="144463"/>
          </a:xfrm>
          <a:prstGeom prst="ellipse">
            <a:avLst/>
          </a:prstGeom>
          <a:solidFill>
            <a:srgbClr val="FFFF0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1724958" y="3644901"/>
            <a:ext cx="144463" cy="144462"/>
          </a:xfrm>
          <a:prstGeom prst="ellipse">
            <a:avLst/>
          </a:prstGeom>
          <a:solidFill>
            <a:srgbClr val="FFFF0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373453" y="2709864"/>
            <a:ext cx="144462" cy="142875"/>
          </a:xfrm>
          <a:prstGeom prst="ellipse">
            <a:avLst/>
          </a:prstGeom>
          <a:solidFill>
            <a:srgbClr val="FFC00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373453" y="3346892"/>
            <a:ext cx="144462" cy="142875"/>
          </a:xfrm>
          <a:prstGeom prst="ellipse">
            <a:avLst/>
          </a:prstGeom>
          <a:solidFill>
            <a:srgbClr val="FFC00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2355512" y="3965312"/>
            <a:ext cx="144462" cy="142875"/>
          </a:xfrm>
          <a:prstGeom prst="ellipse">
            <a:avLst/>
          </a:prstGeom>
          <a:solidFill>
            <a:srgbClr val="FFC000">
              <a:alpha val="50195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4437005" y="2052298"/>
            <a:ext cx="863600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7" y="2037473"/>
            <a:ext cx="3602400" cy="281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1758553" y="659863"/>
            <a:ext cx="6229350" cy="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 in peak heights give</a:t>
            </a:r>
            <a:r>
              <a:rPr lang="hr-HR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operational/design flexibility</a:t>
            </a:r>
            <a:endParaRPr lang="hr-HR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392" y="1441503"/>
            <a:ext cx="2887980" cy="42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 bwMode="auto">
          <a:xfrm>
            <a:off x="2333567" y="3169742"/>
            <a:ext cx="216024" cy="19845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2441579" y="3160475"/>
            <a:ext cx="0" cy="4154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2251856" y="3174440"/>
            <a:ext cx="7920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1489942" y="2781173"/>
            <a:ext cx="1332754" cy="1390147"/>
            <a:chOff x="971600" y="2394951"/>
            <a:chExt cx="1743184" cy="1898146"/>
          </a:xfrm>
        </p:grpSpPr>
        <p:cxnSp>
          <p:nvCxnSpPr>
            <p:cNvPr id="54" name="Straight Connector 53"/>
            <p:cNvCxnSpPr/>
            <p:nvPr/>
          </p:nvCxnSpPr>
          <p:spPr bwMode="auto">
            <a:xfrm flipV="1">
              <a:off x="971600" y="2394951"/>
              <a:ext cx="1098823" cy="189814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070423" y="2394951"/>
              <a:ext cx="152400" cy="5079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502000" y="2487868"/>
              <a:ext cx="212784" cy="4777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2222824" y="2487868"/>
              <a:ext cx="279176" cy="4150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>
            <a:off x="6267395" y="3582723"/>
            <a:ext cx="224845" cy="223074"/>
            <a:chOff x="7342032" y="4921092"/>
            <a:chExt cx="100171" cy="106134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7342032" y="4924975"/>
              <a:ext cx="99357" cy="9935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>
              <a:off x="7342846" y="4921092"/>
              <a:ext cx="99357" cy="10613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10" y="561393"/>
            <a:ext cx="25336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2"/>
          <p:cNvSpPr txBox="1">
            <a:spLocks/>
          </p:cNvSpPr>
          <p:nvPr/>
        </p:nvSpPr>
        <p:spPr>
          <a:xfrm>
            <a:off x="1758553" y="205583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CONCEPTUAL DESIGN USING Vmin</a:t>
            </a:r>
            <a:endParaRPr lang="en-US" sz="20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0690" y="2438846"/>
            <a:ext cx="238125" cy="1893753"/>
            <a:chOff x="9297781" y="2145401"/>
            <a:chExt cx="238125" cy="1893753"/>
          </a:xfrm>
        </p:grpSpPr>
        <p:sp>
          <p:nvSpPr>
            <p:cNvPr id="7" name="Rectangle 6"/>
            <p:cNvSpPr/>
            <p:nvPr/>
          </p:nvSpPr>
          <p:spPr>
            <a:xfrm>
              <a:off x="9297781" y="2911279"/>
              <a:ext cx="238125" cy="136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396413" y="2145401"/>
              <a:ext cx="0" cy="1893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24554" y="5769178"/>
            <a:ext cx="6229350" cy="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vapor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split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eliminated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penalty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 txBox="1">
            <a:spLocks/>
          </p:cNvSpPr>
          <p:nvPr/>
        </p:nvSpPr>
        <p:spPr>
          <a:xfrm>
            <a:off x="1758553" y="205583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DESIGN USING Vmin</a:t>
            </a:r>
            <a:endParaRPr lang="en-US" sz="2000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972000"/>
            <a:ext cx="6314286" cy="4933333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5691505" y="2926080"/>
            <a:ext cx="145415" cy="674511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371104"/>
            <a:ext cx="2753868" cy="213512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560" y="449833"/>
            <a:ext cx="2597181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16207" y="4857465"/>
            <a:ext cx="83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2-3-4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8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 txBox="1">
            <a:spLocks/>
          </p:cNvSpPr>
          <p:nvPr/>
        </p:nvSpPr>
        <p:spPr>
          <a:xfrm>
            <a:off x="1758553" y="205583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DESIGN USING Vmin</a:t>
            </a:r>
            <a:endParaRPr lang="en-US" sz="2000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972000"/>
            <a:ext cx="6312581" cy="49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0750"/>
            <a:ext cx="2028825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7061" y="4295250"/>
            <a:ext cx="62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2-4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0" y="450000"/>
            <a:ext cx="2592000" cy="529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24554" y="5769178"/>
            <a:ext cx="1044591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Kaibel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Vmin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traded-off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simpler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 txBox="1">
            <a:spLocks/>
          </p:cNvSpPr>
          <p:nvPr/>
        </p:nvSpPr>
        <p:spPr>
          <a:xfrm>
            <a:off x="1758553" y="205583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DESIGN USING Vmin</a:t>
            </a:r>
            <a:endParaRPr lang="en-US" sz="2000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260000"/>
            <a:ext cx="5796625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5641181" y="3121819"/>
            <a:ext cx="389131" cy="335757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413138"/>
            <a:ext cx="2753868" cy="2135124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0" y="449833"/>
            <a:ext cx="2597181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6207" y="4857465"/>
            <a:ext cx="83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2-3-4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 txBox="1">
            <a:spLocks/>
          </p:cNvSpPr>
          <p:nvPr/>
        </p:nvSpPr>
        <p:spPr>
          <a:xfrm>
            <a:off x="1758553" y="205583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DESIGN USING Vmin</a:t>
            </a:r>
            <a:endParaRPr lang="en-US" sz="2000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260000"/>
            <a:ext cx="5796000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125842"/>
            <a:ext cx="3070765" cy="592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6207" y="4857465"/>
            <a:ext cx="83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2-2-4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2412000"/>
            <a:ext cx="2752725" cy="21336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554" y="5769178"/>
            <a:ext cx="1044591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simpler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 txBox="1">
            <a:spLocks/>
          </p:cNvSpPr>
          <p:nvPr/>
        </p:nvSpPr>
        <p:spPr>
          <a:xfrm>
            <a:off x="1758553" y="205583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DESIGN USING Vmin</a:t>
            </a:r>
            <a:endParaRPr lang="en-US" sz="2000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260000"/>
            <a:ext cx="5796625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 flipV="1">
            <a:off x="5227320" y="2628900"/>
            <a:ext cx="195104" cy="631930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460438"/>
            <a:ext cx="2753868" cy="213512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560" y="449833"/>
            <a:ext cx="2597181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16207" y="4857465"/>
            <a:ext cx="83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2-3-4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 txBox="1">
            <a:spLocks/>
          </p:cNvSpPr>
          <p:nvPr/>
        </p:nvSpPr>
        <p:spPr>
          <a:xfrm>
            <a:off x="1758553" y="205583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DESIGN USING Vmin</a:t>
            </a:r>
            <a:endParaRPr lang="en-US" sz="2000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260000"/>
            <a:ext cx="5796624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745067"/>
            <a:ext cx="3747707" cy="52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2461200"/>
            <a:ext cx="2752725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6207" y="4857465"/>
            <a:ext cx="83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2-3-3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554" y="5769178"/>
            <a:ext cx="1044591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hr-HR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manipulation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vapor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split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throttling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vapor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condensers</a:t>
            </a:r>
            <a:r>
              <a:rPr lang="hr-HR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-8071714" y="343281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99161" y="6390101"/>
            <a:ext cx="109347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200" baseline="30000" dirty="0" smtClean="0">
                <a:latin typeface="Calibri" panose="020F0502020204030204" pitchFamily="34" charset="0"/>
              </a:rPr>
              <a:t>*</a:t>
            </a:r>
            <a:r>
              <a:rPr lang="hr-HR" sz="1200" dirty="0" smtClean="0">
                <a:latin typeface="Calibri" panose="020F0502020204030204" pitchFamily="34" charset="0"/>
              </a:rPr>
              <a:t>Sholl, D.S., Lively, R.P., Seven chemical separations to change the world, Nature, 532 (2016)</a:t>
            </a:r>
            <a:endParaRPr lang="hr-HR" sz="1200" dirty="0"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49442" y="1285368"/>
            <a:ext cx="7642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USA: 50 % total energy consumed in the industry</a:t>
            </a:r>
            <a:endParaRPr lang="hr-HR" sz="1600" dirty="0" smtClean="0">
              <a:latin typeface="Calibri" panose="020F050202020403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649220" y="117835"/>
            <a:ext cx="9998751" cy="52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SEPARATION PROCESSES ENERGY INTENSITY</a:t>
            </a:r>
            <a:r>
              <a:rPr lang="hr-HR" sz="3200" b="1" baseline="30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*</a:t>
            </a:r>
            <a:endParaRPr lang="en-US" sz="3200" b="1" baseline="30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43589" y="1196340"/>
            <a:ext cx="2785460" cy="4999444"/>
            <a:chOff x="1043589" y="1196340"/>
            <a:chExt cx="2785460" cy="4999444"/>
          </a:xfrm>
        </p:grpSpPr>
        <p:grpSp>
          <p:nvGrpSpPr>
            <p:cNvPr id="46" name="Group 45"/>
            <p:cNvGrpSpPr/>
            <p:nvPr/>
          </p:nvGrpSpPr>
          <p:grpSpPr>
            <a:xfrm>
              <a:off x="1157008" y="1196340"/>
              <a:ext cx="2672041" cy="4999444"/>
              <a:chOff x="1157008" y="1196340"/>
              <a:chExt cx="2672041" cy="4999444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4"/>
              <a:srcRect t="14738"/>
              <a:stretch/>
            </p:blipFill>
            <p:spPr>
              <a:xfrm>
                <a:off x="1157008" y="1196340"/>
                <a:ext cx="2672041" cy="4999444"/>
              </a:xfrm>
              <a:prstGeom prst="rect">
                <a:avLst/>
              </a:prstGeom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1997235" y="2008383"/>
                <a:ext cx="1045225" cy="820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29600 TWh</a:t>
                </a:r>
                <a:endParaRPr lang="hr-H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 rot="5400000">
              <a:off x="2113377" y="4810312"/>
              <a:ext cx="315684" cy="245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hr-HR" sz="12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544308" y="1991386"/>
            <a:ext cx="763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Calibri" panose="020F0502020204030204" pitchFamily="34" charset="0"/>
              </a:rPr>
              <a:t>Two basic approaches to reducing the energy demand, and </a:t>
            </a:r>
            <a:r>
              <a:rPr lang="hr-HR" sz="1600" dirty="0">
                <a:latin typeface="Calibri" panose="020F0502020204030204" pitchFamily="34" charset="0"/>
              </a:rPr>
              <a:t>related CO</a:t>
            </a:r>
            <a:r>
              <a:rPr lang="hr-HR" sz="1600" baseline="-25000" dirty="0">
                <a:latin typeface="Calibri" panose="020F0502020204030204" pitchFamily="34" charset="0"/>
              </a:rPr>
              <a:t>2</a:t>
            </a:r>
          </a:p>
          <a:p>
            <a:r>
              <a:rPr lang="hr-HR" sz="1600" dirty="0" smtClean="0">
                <a:latin typeface="Calibri" panose="020F0502020204030204" pitchFamily="34" charset="0"/>
              </a:rPr>
              <a:t>emissions:</a:t>
            </a:r>
            <a:endParaRPr lang="hr-HR" sz="16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49442" y="1623922"/>
            <a:ext cx="763742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Calibri" panose="020F0502020204030204" pitchFamily="34" charset="0"/>
              </a:rPr>
              <a:t>Distillation: </a:t>
            </a:r>
            <a:r>
              <a:rPr lang="hr-HR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8 % of total energy consumption (2400 TWh per year)</a:t>
            </a:r>
            <a:endParaRPr lang="hr-HR" sz="1600" b="1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hr-HR" sz="1600" b="1" baseline="-25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75592" y="2576161"/>
            <a:ext cx="7172379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33350">
              <a:buAutoNum type="romanUcPeriod"/>
            </a:pPr>
            <a:r>
              <a:rPr lang="hr-H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REPLACE</a:t>
            </a:r>
            <a:r>
              <a:rPr lang="hr-HR" sz="1600" dirty="0" smtClean="0">
                <a:latin typeface="Calibri" panose="020F0502020204030204" pitchFamily="34" charset="0"/>
              </a:rPr>
              <a:t> – development of new materials for </a:t>
            </a:r>
            <a:r>
              <a:rPr lang="hr-H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adsorption</a:t>
            </a:r>
            <a:r>
              <a:rPr lang="hr-HR" sz="1600" dirty="0">
                <a:latin typeface="Calibri" panose="020F0502020204030204" pitchFamily="34" charset="0"/>
              </a:rPr>
              <a:t> </a:t>
            </a:r>
            <a:r>
              <a:rPr lang="hr-HR" sz="1600" dirty="0" smtClean="0">
                <a:latin typeface="Calibri" panose="020F0502020204030204" pitchFamily="34" charset="0"/>
              </a:rPr>
              <a:t>and </a:t>
            </a:r>
            <a:r>
              <a:rPr lang="hr-H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membrane</a:t>
            </a:r>
            <a:r>
              <a:rPr lang="hr-HR" sz="1600" dirty="0" smtClean="0">
                <a:latin typeface="Calibri" panose="020F0502020204030204" pitchFamily="34" charset="0"/>
              </a:rPr>
              <a:t> based processes. </a:t>
            </a:r>
          </a:p>
          <a:p>
            <a:pPr marL="180975" indent="-133350">
              <a:buFont typeface="+mj-lt"/>
              <a:buAutoNum type="romanUcPeriod" startAt="2"/>
            </a:pPr>
            <a:endParaRPr lang="hr-HR" sz="1600" dirty="0" smtClean="0">
              <a:latin typeface="Calibri" panose="020F0502020204030204" pitchFamily="34" charset="0"/>
            </a:endParaRPr>
          </a:p>
          <a:p>
            <a:pPr marL="180975" indent="-133350">
              <a:buFontTx/>
              <a:buAutoNum type="romanUcPeriod" startAt="2"/>
            </a:pPr>
            <a:r>
              <a:rPr lang="hr-H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IMPROVE </a:t>
            </a:r>
            <a:r>
              <a:rPr lang="hr-HR" sz="1600" dirty="0" smtClean="0">
                <a:latin typeface="Calibri" panose="020F0502020204030204" pitchFamily="34" charset="0"/>
              </a:rPr>
              <a:t>– increase energy efficiency of the existing processes:</a:t>
            </a:r>
            <a:endParaRPr lang="hr-HR" sz="1600" dirty="0">
              <a:latin typeface="Calibri" panose="020F0502020204030204" pitchFamily="34" charset="0"/>
            </a:endParaRPr>
          </a:p>
          <a:p>
            <a:pPr marL="333375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Calibri" panose="020F0502020204030204" pitchFamily="34" charset="0"/>
              </a:rPr>
              <a:t>Equipment advances (packings, trays, internals, better control)</a:t>
            </a:r>
          </a:p>
          <a:p>
            <a:pPr marL="333375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Calibri" panose="020F0502020204030204" pitchFamily="34" charset="0"/>
              </a:rPr>
              <a:t>Heat integration (heat pumps, background process integration)</a:t>
            </a:r>
          </a:p>
          <a:p>
            <a:pPr marL="333375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Calibri" panose="020F0502020204030204" pitchFamily="34" charset="0"/>
              </a:rPr>
              <a:t>Integrated sequences (thermal coupling, DWCs)</a:t>
            </a:r>
            <a:endParaRPr lang="hr-HR" sz="1600" dirty="0">
              <a:latin typeface="Calibri" panose="020F0502020204030204" pitchFamily="34" charset="0"/>
            </a:endParaRPr>
          </a:p>
          <a:p>
            <a:pPr marL="400050" indent="-400050">
              <a:buAutoNum type="romanUcPeriod" startAt="2"/>
            </a:pPr>
            <a:endParaRPr lang="hr-HR" sz="1600" baseline="-25000" dirty="0">
              <a:latin typeface="Calibri" panose="020F0502020204030204" pitchFamily="34" charset="0"/>
            </a:endParaRPr>
          </a:p>
          <a:p>
            <a:pPr marL="400050" indent="-400050">
              <a:buAutoNum type="romanUcPeriod" startAt="2"/>
            </a:pPr>
            <a:endParaRPr lang="hr-HR" sz="1600" baseline="-25000" dirty="0" smtClean="0">
              <a:latin typeface="Calibri" panose="020F0502020204030204" pitchFamily="34" charset="0"/>
            </a:endParaRPr>
          </a:p>
          <a:p>
            <a:pPr marL="400050" indent="-400050">
              <a:buAutoNum type="romanUcPeriod" startAt="2"/>
            </a:pPr>
            <a:endParaRPr lang="hr-HR" sz="1600" baseline="-25000" dirty="0">
              <a:latin typeface="Calibri" panose="020F0502020204030204" pitchFamily="34" charset="0"/>
            </a:endParaRPr>
          </a:p>
          <a:p>
            <a:endParaRPr lang="hr-HR" sz="1600" baseline="-25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1" y="171522"/>
            <a:ext cx="84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4-product DWC</a:t>
            </a:r>
            <a:r>
              <a:rPr lang="hr-H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4159" y="4722257"/>
            <a:ext cx="922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Feasible internal configurations identified by Vmin diagram </a:t>
            </a:r>
            <a:r>
              <a:rPr lang="en-US" dirty="0" smtClean="0">
                <a:latin typeface="Calibri" panose="020F0502020204030204" pitchFamily="34" charset="0"/>
                <a:ea typeface="+mj-ea"/>
                <a:cs typeface="+mj-cs"/>
              </a:rPr>
              <a:t>method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35" y="1162585"/>
            <a:ext cx="7102478" cy="346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7288" y="5620987"/>
            <a:ext cx="8569325" cy="73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dirty="0" err="1">
                <a:latin typeface="Calibri" panose="020F0502020204030204" pitchFamily="34" charset="0"/>
              </a:rPr>
              <a:t>Halvorsen</a:t>
            </a:r>
            <a:r>
              <a:rPr lang="en-GB" sz="1200" dirty="0">
                <a:latin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</a:rPr>
              <a:t>Dejanović</a:t>
            </a:r>
            <a:r>
              <a:rPr lang="en-GB" sz="1200" dirty="0">
                <a:latin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</a:rPr>
              <a:t>Skogestad</a:t>
            </a:r>
            <a:r>
              <a:rPr lang="en-GB" sz="1200" dirty="0">
                <a:latin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</a:rPr>
              <a:t>Olujić</a:t>
            </a:r>
            <a:r>
              <a:rPr lang="en-GB" sz="1200" b="1" dirty="0">
                <a:latin typeface="Calibri" panose="020F0502020204030204" pitchFamily="34" charset="0"/>
              </a:rPr>
              <a:t>, Chem. Eng. Res. Des. </a:t>
            </a:r>
            <a:r>
              <a:rPr lang="en-GB" sz="1200" dirty="0">
                <a:latin typeface="Calibri" panose="020F0502020204030204" pitchFamily="34" charset="0"/>
              </a:rPr>
              <a:t>91</a:t>
            </a:r>
            <a:r>
              <a:rPr lang="en-GB" sz="1200" b="1" dirty="0">
                <a:latin typeface="Calibri" panose="020F0502020204030204" pitchFamily="34" charset="0"/>
              </a:rPr>
              <a:t> (2013) </a:t>
            </a:r>
            <a:r>
              <a:rPr lang="en-GB" sz="1200" dirty="0">
                <a:latin typeface="Calibri" panose="020F0502020204030204" pitchFamily="34" charset="0"/>
              </a:rPr>
              <a:t>1954-1965</a:t>
            </a:r>
          </a:p>
          <a:p>
            <a:endParaRPr lang="en-GB" sz="1200" b="1" dirty="0">
              <a:latin typeface="Calibri" panose="020F0502020204030204" pitchFamily="34" charset="0"/>
            </a:endParaRPr>
          </a:p>
          <a:p>
            <a:r>
              <a:rPr lang="en-GB" sz="1200" dirty="0" err="1">
                <a:latin typeface="Calibri" panose="020F0502020204030204" pitchFamily="34" charset="0"/>
              </a:rPr>
              <a:t>Dejanovi</a:t>
            </a:r>
            <a:r>
              <a:rPr lang="en-GB" sz="1200" dirty="0" err="1">
                <a:latin typeface="Calibri" panose="020F0502020204030204" pitchFamily="34" charset="0"/>
                <a:cs typeface="Arial" charset="0"/>
              </a:rPr>
              <a:t>ć</a:t>
            </a:r>
            <a:r>
              <a:rPr lang="en-GB" sz="12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cs typeface="Arial" charset="0"/>
              </a:rPr>
              <a:t>Halvorsen</a:t>
            </a:r>
            <a:r>
              <a:rPr lang="en-GB" sz="12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cs typeface="Arial" charset="0"/>
              </a:rPr>
              <a:t>Skogstad</a:t>
            </a:r>
            <a:r>
              <a:rPr lang="en-GB" sz="1200" dirty="0">
                <a:latin typeface="Calibri" panose="020F0502020204030204" pitchFamily="34" charset="0"/>
                <a:cs typeface="Arial" charset="0"/>
              </a:rPr>
              <a:t>, Jansen, </a:t>
            </a:r>
            <a:r>
              <a:rPr lang="en-GB" sz="1200" dirty="0" err="1">
                <a:latin typeface="Calibri" panose="020F0502020204030204" pitchFamily="34" charset="0"/>
                <a:cs typeface="Arial" charset="0"/>
              </a:rPr>
              <a:t>Oluj</a:t>
            </a:r>
            <a:r>
              <a:rPr lang="en-GB" sz="1200" b="1" dirty="0" err="1">
                <a:latin typeface="Calibri" panose="020F0502020204030204" pitchFamily="34" charset="0"/>
                <a:cs typeface="Arial" charset="0"/>
              </a:rPr>
              <a:t>i</a:t>
            </a:r>
            <a:r>
              <a:rPr lang="en-GB" sz="1200" dirty="0" err="1">
                <a:latin typeface="Calibri" panose="020F0502020204030204" pitchFamily="34" charset="0"/>
              </a:rPr>
              <a:t>ć</a:t>
            </a:r>
            <a:r>
              <a:rPr lang="en-GB" sz="1200" b="1" dirty="0">
                <a:latin typeface="Calibri" panose="020F0502020204030204" pitchFamily="34" charset="0"/>
              </a:rPr>
              <a:t>, </a:t>
            </a:r>
            <a:r>
              <a:rPr lang="hr-HR" sz="1200" b="1" dirty="0">
                <a:latin typeface="Calibri" panose="020F0502020204030204" pitchFamily="34" charset="0"/>
              </a:rPr>
              <a:t>Chem.</a:t>
            </a:r>
            <a:r>
              <a:rPr lang="nl-NL" sz="1200" b="1" dirty="0">
                <a:latin typeface="Calibri" panose="020F0502020204030204" pitchFamily="34" charset="0"/>
              </a:rPr>
              <a:t> </a:t>
            </a:r>
            <a:r>
              <a:rPr lang="hr-HR" sz="1200" b="1" dirty="0">
                <a:latin typeface="Calibri" panose="020F0502020204030204" pitchFamily="34" charset="0"/>
              </a:rPr>
              <a:t>Eng.</a:t>
            </a:r>
            <a:r>
              <a:rPr lang="nl-NL" sz="1200" b="1" dirty="0">
                <a:latin typeface="Calibri" panose="020F0502020204030204" pitchFamily="34" charset="0"/>
              </a:rPr>
              <a:t> </a:t>
            </a:r>
            <a:r>
              <a:rPr lang="hr-HR" sz="1200" b="1" dirty="0">
                <a:latin typeface="Calibri" panose="020F0502020204030204" pitchFamily="34" charset="0"/>
              </a:rPr>
              <a:t>Process.</a:t>
            </a:r>
            <a:r>
              <a:rPr lang="nl-NL" sz="1200" b="1" dirty="0">
                <a:latin typeface="Calibri" panose="020F0502020204030204" pitchFamily="34" charset="0"/>
              </a:rPr>
              <a:t> </a:t>
            </a:r>
            <a:r>
              <a:rPr lang="en-GB" sz="1200" b="1" dirty="0">
                <a:latin typeface="Calibri" panose="020F0502020204030204" pitchFamily="34" charset="0"/>
              </a:rPr>
              <a:t> </a:t>
            </a:r>
            <a:r>
              <a:rPr lang="hr-HR" sz="1200" dirty="0">
                <a:latin typeface="Calibri" panose="020F0502020204030204" pitchFamily="34" charset="0"/>
              </a:rPr>
              <a:t>84</a:t>
            </a:r>
            <a:r>
              <a:rPr lang="en-GB" sz="1200" b="1" dirty="0">
                <a:latin typeface="Calibri" panose="020F0502020204030204" pitchFamily="34" charset="0"/>
              </a:rPr>
              <a:t> (201</a:t>
            </a:r>
            <a:r>
              <a:rPr lang="hr-HR" sz="1200" b="1" dirty="0">
                <a:latin typeface="Calibri" panose="020F0502020204030204" pitchFamily="34" charset="0"/>
              </a:rPr>
              <a:t>4</a:t>
            </a:r>
            <a:r>
              <a:rPr lang="en-GB" sz="1200" b="1" dirty="0">
                <a:latin typeface="Calibri" panose="020F0502020204030204" pitchFamily="34" charset="0"/>
              </a:rPr>
              <a:t>) </a:t>
            </a:r>
            <a:r>
              <a:rPr lang="hr-HR" sz="1200" dirty="0">
                <a:latin typeface="Calibri" panose="020F0502020204030204" pitchFamily="34" charset="0"/>
              </a:rPr>
              <a:t>71–81 </a:t>
            </a:r>
            <a:endParaRPr lang="en-GB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-13916332" y="535587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22332"/>
              </p:ext>
            </p:extLst>
          </p:nvPr>
        </p:nvGraphicFramePr>
        <p:xfrm>
          <a:off x="514346" y="4998832"/>
          <a:ext cx="9925056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81264">
                  <a:extLst>
                    <a:ext uri="{9D8B030D-6E8A-4147-A177-3AD203B41FA5}">
                      <a16:colId xmlns:a16="http://schemas.microsoft.com/office/drawing/2014/main" val="2533034202"/>
                    </a:ext>
                  </a:extLst>
                </a:gridCol>
                <a:gridCol w="2481264">
                  <a:extLst>
                    <a:ext uri="{9D8B030D-6E8A-4147-A177-3AD203B41FA5}">
                      <a16:colId xmlns:a16="http://schemas.microsoft.com/office/drawing/2014/main" val="1161492579"/>
                    </a:ext>
                  </a:extLst>
                </a:gridCol>
                <a:gridCol w="2481264">
                  <a:extLst>
                    <a:ext uri="{9D8B030D-6E8A-4147-A177-3AD203B41FA5}">
                      <a16:colId xmlns:a16="http://schemas.microsoft.com/office/drawing/2014/main" val="1210657909"/>
                    </a:ext>
                  </a:extLst>
                </a:gridCol>
                <a:gridCol w="2481264">
                  <a:extLst>
                    <a:ext uri="{9D8B030D-6E8A-4147-A177-3AD203B41FA5}">
                      <a16:colId xmlns:a16="http://schemas.microsoft.com/office/drawing/2014/main" val="2198122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Calibri" panose="020F0502020204030204" pitchFamily="34" charset="0"/>
                        </a:rPr>
                        <a:t>Configuration</a:t>
                      </a:r>
                      <a:endParaRPr lang="hr-HR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 smtClean="0">
                          <a:latin typeface="Calibri" panose="020F0502020204030204" pitchFamily="34" charset="0"/>
                        </a:rPr>
                        <a:t>3P KRS</a:t>
                      </a:r>
                      <a:endParaRPr lang="hr-HR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 smtClean="0">
                          <a:latin typeface="Calibri" panose="020F0502020204030204" pitchFamily="34" charset="0"/>
                        </a:rPr>
                        <a:t>2-4</a:t>
                      </a:r>
                      <a:endParaRPr lang="hr-HR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 smtClean="0">
                          <a:latin typeface="Calibri" panose="020F0502020204030204" pitchFamily="34" charset="0"/>
                        </a:rPr>
                        <a:t>2-3-4</a:t>
                      </a:r>
                      <a:endParaRPr lang="hr-HR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38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Calibri" panose="020F0502020204030204" pitchFamily="34" charset="0"/>
                        </a:rPr>
                        <a:t>Design variables</a:t>
                      </a:r>
                      <a:endParaRPr lang="hr-HR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 smtClean="0">
                          <a:latin typeface="Calibri" panose="020F0502020204030204" pitchFamily="34" charset="0"/>
                        </a:rPr>
                        <a:t>11</a:t>
                      </a:r>
                      <a:endParaRPr lang="hr-HR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 smtClean="0">
                          <a:latin typeface="Calibri" panose="020F0502020204030204" pitchFamily="34" charset="0"/>
                        </a:rPr>
                        <a:t>13</a:t>
                      </a:r>
                      <a:endParaRPr lang="hr-HR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 smtClean="0">
                          <a:latin typeface="Calibri" panose="020F0502020204030204" pitchFamily="34" charset="0"/>
                        </a:rPr>
                        <a:t>22</a:t>
                      </a:r>
                      <a:endParaRPr lang="hr-HR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030507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38450" y="1295400"/>
            <a:ext cx="7686676" cy="3567688"/>
            <a:chOff x="1990726" y="1046626"/>
            <a:chExt cx="8477250" cy="37688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7994"/>
            <a:stretch/>
          </p:blipFill>
          <p:spPr>
            <a:xfrm>
              <a:off x="1990726" y="1046626"/>
              <a:ext cx="8477250" cy="376883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077075" y="1971675"/>
              <a:ext cx="533400" cy="352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34576" y="1971675"/>
              <a:ext cx="533400" cy="352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19574" y="1971675"/>
              <a:ext cx="533400" cy="352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38301" y="171522"/>
            <a:ext cx="84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4-product DWC</a:t>
            </a:r>
            <a:r>
              <a:rPr lang="hr-H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 design </a:t>
            </a:r>
            <a:r>
              <a:rPr lang="hr-HR" sz="24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variables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 txBox="1">
            <a:spLocks/>
          </p:cNvSpPr>
          <p:nvPr/>
        </p:nvSpPr>
        <p:spPr>
          <a:xfrm>
            <a:off x="1785257" y="230000"/>
            <a:ext cx="8205409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DETAILED</a:t>
            </a:r>
            <a:r>
              <a:rPr lang="en-US" sz="2400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Based on the </a:t>
            </a:r>
            <a:r>
              <a:rPr lang="en-GB" sz="1800" b="0" kern="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thermodinamically</a:t>
            </a:r>
            <a:r>
              <a:rPr lang="en-GB" sz="1800" b="0" kern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equivalent sequences in a process simulator;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b="0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Some possible equivalent sequences of a </a:t>
            </a:r>
            <a:r>
              <a:rPr lang="hr-HR" sz="1800" b="0" kern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3P </a:t>
            </a:r>
            <a:r>
              <a:rPr lang="hr-HR" sz="1800" b="0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DWC:</a:t>
            </a:r>
            <a:endParaRPr lang="en-US" sz="1800" b="0" kern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1281" y="1782621"/>
            <a:ext cx="2474799" cy="409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061" y="1692488"/>
            <a:ext cx="2514392" cy="40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2945" y="3873130"/>
            <a:ext cx="1862316" cy="200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88482" y="6041548"/>
            <a:ext cx="163533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936000"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b="1" kern="0" dirty="0">
                <a:latin typeface="Calibri" panose="020F0502020204030204" pitchFamily="34" charset="0"/>
                <a:cs typeface="Arial" panose="020B0604020202020204" pitchFamily="34" charset="0"/>
              </a:rPr>
              <a:t>1 column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6660" y="6041548"/>
            <a:ext cx="163533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936000"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b="1" kern="0" dirty="0">
                <a:latin typeface="Calibri" panose="020F0502020204030204" pitchFamily="34" charset="0"/>
                <a:cs typeface="Arial" panose="020B0604020202020204" pitchFamily="34" charset="0"/>
              </a:rPr>
              <a:t>2 column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50749" y="6007150"/>
            <a:ext cx="163533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936000"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b="1" kern="0" dirty="0">
                <a:latin typeface="Calibri" panose="020F0502020204030204" pitchFamily="34" charset="0"/>
                <a:cs typeface="Arial" panose="020B0604020202020204" pitchFamily="34" charset="0"/>
              </a:rPr>
              <a:t>4 column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02" y="1500516"/>
            <a:ext cx="1584213" cy="232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 txBox="1">
            <a:spLocks/>
          </p:cNvSpPr>
          <p:nvPr/>
        </p:nvSpPr>
        <p:spPr>
          <a:xfrm>
            <a:off x="1785258" y="230000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DETAILED</a:t>
            </a:r>
            <a:r>
              <a:rPr lang="en-US" sz="2400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DESIGN</a:t>
            </a:r>
            <a:endParaRPr lang="en-US" sz="2400" kern="0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7" y="1265046"/>
            <a:ext cx="2887980" cy="42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91" y="1897506"/>
            <a:ext cx="2887980" cy="36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0930" y="1265046"/>
            <a:ext cx="2887980" cy="42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85258" y="562859"/>
            <a:ext cx="6078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Examples of </a:t>
            </a:r>
            <a:r>
              <a:rPr lang="hr-HR" kern="0" dirty="0">
                <a:latin typeface="Calibri" panose="020F0502020204030204" pitchFamily="34" charset="0"/>
                <a:cs typeface="Arial" panose="020B0604020202020204" pitchFamily="34" charset="0"/>
              </a:rPr>
              <a:t>possible equivalent sequences of </a:t>
            </a:r>
            <a:r>
              <a:rPr lang="hr-HR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Vmin 4P DWCs</a:t>
            </a:r>
            <a:endParaRPr lang="en-US" kern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7822" y="5695675"/>
            <a:ext cx="83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2-3-4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0100" y="5592635"/>
            <a:ext cx="83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2-2-4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8646" y="5556813"/>
            <a:ext cx="83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2-3-3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785258" y="230000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DETAILED</a:t>
            </a:r>
            <a:r>
              <a:rPr lang="en-US" sz="2400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DESIGN</a:t>
            </a:r>
            <a:endParaRPr lang="en-US" sz="2400" kern="0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466" y="1265050"/>
            <a:ext cx="99793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</a:rPr>
              <a:t>Based on the thermodinamically equivalent sequences in a process simulator;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</a:endParaRPr>
          </a:p>
          <a:p>
            <a:r>
              <a:rPr lang="hr-HR" sz="2000" b="1" dirty="0" smtClean="0">
                <a:latin typeface="Calibri" panose="020F0502020204030204" pitchFamily="34" charset="0"/>
              </a:rPr>
              <a:t>Initialization heuristics: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</a:rPr>
              <a:t>Initial mass balance can be derived from the Vmin diagram (vapor and liquid splits);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</a:rPr>
              <a:t>Initial composition of thermal couplings can be set based on key component recoveries;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</a:rPr>
              <a:t>Liquid streams set to V/F=0 at the governing pressure;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</a:rPr>
              <a:t>Vapor streams set to V/F=1 at </a:t>
            </a:r>
            <a:r>
              <a:rPr lang="hr-HR" dirty="0">
                <a:latin typeface="Calibri" panose="020F0502020204030204" pitchFamily="34" charset="0"/>
              </a:rPr>
              <a:t>the governing pressure;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</a:rPr>
              <a:t>Initial number sof theoretical stages of sub-columns are set to (at least) 4</a:t>
            </a:r>
            <a:r>
              <a:rPr lang="hr-HR" i="1" dirty="0" smtClean="0">
                <a:latin typeface="Calibri" panose="020F0502020204030204" pitchFamily="34" charset="0"/>
              </a:rPr>
              <a:t>N</a:t>
            </a:r>
            <a:r>
              <a:rPr lang="hr-HR" baseline="-25000" dirty="0" smtClean="0">
                <a:latin typeface="Calibri" panose="020F0502020204030204" pitchFamily="34" charset="0"/>
              </a:rPr>
              <a:t>min</a:t>
            </a:r>
            <a:r>
              <a:rPr lang="hr-HR" dirty="0" smtClean="0">
                <a:latin typeface="Calibri" panose="020F0502020204030204" pitchFamily="34" charset="0"/>
              </a:rPr>
              <a:t> as calculated by Fenske equation;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</a:endParaRPr>
          </a:p>
          <a:p>
            <a:r>
              <a:rPr lang="hr-HR" sz="2000" b="1" dirty="0" smtClean="0">
                <a:latin typeface="Calibri" panose="020F0502020204030204" pitchFamily="34" charset="0"/>
              </a:rPr>
              <a:t>Optimization strategy: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</a:rPr>
              <a:t>stepwise reduction of the number of theoretical stages (profiles help!);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</a:rPr>
              <a:t>internal step: optimize vapor and liquid splits minimizing </a:t>
            </a:r>
            <a:r>
              <a:rPr lang="hr-HR" i="1" dirty="0" smtClean="0">
                <a:latin typeface="Calibri" panose="020F0502020204030204" pitchFamily="34" charset="0"/>
              </a:rPr>
              <a:t>N</a:t>
            </a:r>
            <a:r>
              <a:rPr lang="hr-HR" dirty="0" smtClean="0">
                <a:latin typeface="Calibri" panose="020F0502020204030204" pitchFamily="34" charset="0"/>
              </a:rPr>
              <a:t>(</a:t>
            </a:r>
            <a:r>
              <a:rPr lang="hr-HR" i="1" dirty="0" smtClean="0">
                <a:latin typeface="Calibri" panose="020F0502020204030204" pitchFamily="34" charset="0"/>
              </a:rPr>
              <a:t>R</a:t>
            </a:r>
            <a:r>
              <a:rPr lang="hr-HR" dirty="0" smtClean="0">
                <a:latin typeface="Calibri" panose="020F0502020204030204" pitchFamily="34" charset="0"/>
              </a:rPr>
              <a:t>+1); </a:t>
            </a:r>
            <a:endParaRPr lang="hr-H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 txBox="1">
            <a:spLocks/>
          </p:cNvSpPr>
          <p:nvPr/>
        </p:nvSpPr>
        <p:spPr>
          <a:xfrm>
            <a:off x="1852821" y="143959"/>
            <a:ext cx="8956350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DETAILED</a:t>
            </a:r>
            <a:r>
              <a:rPr lang="en-US" sz="2400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DESIGN</a:t>
            </a:r>
            <a:r>
              <a:rPr lang="hr-HR" sz="24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8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hr-HR" sz="1800" kern="0" dirty="0" err="1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once</a:t>
            </a:r>
            <a:r>
              <a:rPr lang="hr-HR" sz="18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hr-HR" sz="1800" kern="0" dirty="0" err="1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infinite</a:t>
            </a:r>
            <a:r>
              <a:rPr lang="hr-HR" sz="18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hr-HR" sz="1800" kern="0" dirty="0" err="1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hr-HR" sz="18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800" kern="0" dirty="0" err="1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hr-HR" sz="18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800" kern="0" dirty="0" err="1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stages</a:t>
            </a:r>
            <a:r>
              <a:rPr lang="hr-HR" sz="18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model </a:t>
            </a:r>
            <a:r>
              <a:rPr lang="hr-HR" sz="1800" kern="0" dirty="0" err="1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hr-HR" sz="18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set </a:t>
            </a:r>
            <a:r>
              <a:rPr lang="hr-HR" sz="1800" kern="0" dirty="0" err="1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hr-HR" sz="18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kern="0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DETAILED STAGE NUMBER AND REFLUX CALCULATION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88" y="917838"/>
            <a:ext cx="5133380" cy="521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65" y="3656451"/>
            <a:ext cx="3861554" cy="25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498" b="3865"/>
          <a:stretch/>
        </p:blipFill>
        <p:spPr>
          <a:xfrm>
            <a:off x="6022612" y="878785"/>
            <a:ext cx="4290312" cy="27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 txBox="1">
            <a:spLocks/>
          </p:cNvSpPr>
          <p:nvPr/>
        </p:nvSpPr>
        <p:spPr>
          <a:xfrm>
            <a:off x="1852821" y="143959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HYDRAULIC DESIGN</a:t>
            </a:r>
          </a:p>
          <a:p>
            <a:r>
              <a:rPr lang="hr-HR" sz="24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Equipment choice / modelling considerations</a:t>
            </a:r>
            <a:endParaRPr lang="en-US" sz="2400" kern="0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337" y="6478346"/>
            <a:ext cx="703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Dejanović, Matijašević, Jansen, </a:t>
            </a:r>
            <a:r>
              <a:rPr lang="en-GB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Olujić,</a:t>
            </a:r>
            <a:r>
              <a:rPr lang="hr-HR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nd.</a:t>
            </a:r>
            <a:r>
              <a:rPr lang="nl-NL" sz="12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ng.</a:t>
            </a:r>
            <a:r>
              <a:rPr lang="nl-NL" sz="12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hem.</a:t>
            </a:r>
            <a:r>
              <a:rPr lang="nl-NL" sz="12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es</a:t>
            </a:r>
            <a:r>
              <a:rPr lang="hr-HR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 (2011) 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5680</a:t>
            </a:r>
            <a:r>
              <a:rPr lang="hr-HR" sz="1200" dirty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5692</a:t>
            </a:r>
            <a:r>
              <a:rPr lang="hr-HR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09" y="1033031"/>
            <a:ext cx="25336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5369" y="1759498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/>
              <a:t>Liquid</a:t>
            </a:r>
            <a:r>
              <a:rPr lang="hr-HR" dirty="0" smtClean="0"/>
              <a:t> </a:t>
            </a:r>
            <a:r>
              <a:rPr lang="hr-HR" dirty="0" err="1" smtClean="0"/>
              <a:t>splits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controlled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Vapor </a:t>
            </a:r>
            <a:r>
              <a:rPr lang="hr-HR" dirty="0" err="1" smtClean="0"/>
              <a:t>splits</a:t>
            </a:r>
            <a:r>
              <a:rPr lang="hr-HR" dirty="0" smtClean="0"/>
              <a:t> </a:t>
            </a:r>
            <a:r>
              <a:rPr lang="hr-HR" dirty="0" err="1" smtClean="0"/>
              <a:t>need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designed</a:t>
            </a:r>
            <a:r>
              <a:rPr lang="hr-HR" dirty="0" smtClean="0"/>
              <a:t> (for </a:t>
            </a:r>
            <a:r>
              <a:rPr lang="hr-HR" dirty="0" err="1" smtClean="0"/>
              <a:t>now</a:t>
            </a:r>
            <a:r>
              <a:rPr lang="hr-HR" dirty="0" smtClean="0"/>
              <a:t>)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369" y="3236826"/>
            <a:ext cx="4718559" cy="22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 txBox="1">
            <a:spLocks/>
          </p:cNvSpPr>
          <p:nvPr/>
        </p:nvSpPr>
        <p:spPr>
          <a:xfrm>
            <a:off x="1852821" y="143959"/>
            <a:ext cx="6643284" cy="1035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UnizgDisplay Medium" pitchFamily="2" charset="-1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24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HYDRAULIC DESIGN</a:t>
            </a:r>
          </a:p>
          <a:p>
            <a:r>
              <a:rPr lang="hr-HR" sz="2400" kern="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Equipment choice / modelling considerations</a:t>
            </a:r>
            <a:endParaRPr lang="en-US" sz="2400" kern="0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56684" y="2259941"/>
            <a:ext cx="44084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GB" sz="1600" b="1" dirty="0">
                <a:latin typeface="Calibri" panose="020F0502020204030204" pitchFamily="34" charset="0"/>
                <a:cs typeface="Arial" charset="0"/>
              </a:rPr>
              <a:t>Design rules</a:t>
            </a:r>
            <a:r>
              <a:rPr lang="en-GB" sz="1600" dirty="0">
                <a:latin typeface="Calibri" panose="020F0502020204030204" pitchFamily="34" charset="0"/>
                <a:cs typeface="Arial" charset="0"/>
              </a:rPr>
              <a:t>:</a:t>
            </a:r>
          </a:p>
          <a:p>
            <a:r>
              <a:rPr lang="en-GB" sz="1600" dirty="0">
                <a:latin typeface="Calibri" panose="020F0502020204030204" pitchFamily="34" charset="0"/>
                <a:cs typeface="Arial" charset="0"/>
              </a:rPr>
              <a:t>Up to 20 equilibrium stages in a single bed;</a:t>
            </a:r>
          </a:p>
          <a:p>
            <a:r>
              <a:rPr lang="en-GB" sz="1600" b="1" i="1" dirty="0" err="1">
                <a:latin typeface="Calibri" panose="020F0502020204030204" pitchFamily="34" charset="0"/>
                <a:cs typeface="Arial" charset="0"/>
              </a:rPr>
              <a:t>Δp</a:t>
            </a:r>
            <a:r>
              <a:rPr lang="en-GB" sz="1600" b="1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GB" sz="1600" b="1" dirty="0">
                <a:latin typeface="Calibri" panose="020F0502020204030204" pitchFamily="34" charset="0"/>
                <a:cs typeface="Arial" charset="0"/>
              </a:rPr>
              <a:t>&lt; 3 mbar/m</a:t>
            </a:r>
            <a:r>
              <a:rPr lang="en-GB" sz="1600" dirty="0">
                <a:latin typeface="Calibri" panose="020F0502020204030204" pitchFamily="34" charset="0"/>
                <a:cs typeface="Arial" charset="0"/>
              </a:rPr>
              <a:t>;</a:t>
            </a:r>
          </a:p>
          <a:p>
            <a:pPr>
              <a:buFont typeface="Arial" charset="0"/>
              <a:buNone/>
            </a:pPr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cs typeface="Arial" charset="0"/>
              </a:rPr>
              <a:t>Liquid collectors:</a:t>
            </a:r>
          </a:p>
          <a:p>
            <a:r>
              <a:rPr lang="en-GB" sz="1600" dirty="0">
                <a:latin typeface="Calibri" panose="020F0502020204030204" pitchFamily="34" charset="0"/>
                <a:cs typeface="Arial" charset="0"/>
              </a:rPr>
              <a:t>CT for side stream draw-off</a:t>
            </a:r>
          </a:p>
          <a:p>
            <a:r>
              <a:rPr lang="en-GB" sz="1600" dirty="0">
                <a:latin typeface="Calibri" panose="020F0502020204030204" pitchFamily="34" charset="0"/>
                <a:cs typeface="Arial" charset="0"/>
              </a:rPr>
              <a:t>CT for liquid loads &gt; 20 m</a:t>
            </a:r>
            <a:r>
              <a:rPr lang="en-GB" sz="1600" baseline="30000" dirty="0">
                <a:latin typeface="Calibri" panose="020F0502020204030204" pitchFamily="34" charset="0"/>
                <a:cs typeface="Arial" charset="0"/>
              </a:rPr>
              <a:t>3</a:t>
            </a:r>
            <a:r>
              <a:rPr lang="en-GB" sz="1600" dirty="0">
                <a:latin typeface="Calibri" panose="020F0502020204030204" pitchFamily="34" charset="0"/>
                <a:cs typeface="Arial" charset="0"/>
              </a:rPr>
              <a:t>/m</a:t>
            </a:r>
            <a:r>
              <a:rPr lang="en-GB" sz="1600" baseline="30000" dirty="0">
                <a:latin typeface="Calibri" panose="020F0502020204030204" pitchFamily="34" charset="0"/>
                <a:cs typeface="Arial" charset="0"/>
              </a:rPr>
              <a:t>2</a:t>
            </a:r>
            <a:r>
              <a:rPr lang="en-GB" sz="1600" dirty="0">
                <a:latin typeface="Calibri" panose="020F0502020204030204" pitchFamily="34" charset="0"/>
                <a:cs typeface="Arial" charset="0"/>
              </a:rPr>
              <a:t>h</a:t>
            </a:r>
          </a:p>
          <a:p>
            <a:r>
              <a:rPr lang="en-GB" sz="1600" dirty="0">
                <a:latin typeface="Calibri" panose="020F0502020204030204" pitchFamily="34" charset="0"/>
                <a:cs typeface="Arial" charset="0"/>
              </a:rPr>
              <a:t>CC for lower liquid loads</a:t>
            </a:r>
          </a:p>
          <a:p>
            <a:pPr>
              <a:buFont typeface="Arial" charset="0"/>
              <a:buNone/>
            </a:pPr>
            <a:endParaRPr lang="en-GB" sz="1600" dirty="0">
              <a:latin typeface="Calibri" panose="020F0502020204030204" pitchFamily="34" charset="0"/>
            </a:endParaRPr>
          </a:p>
          <a:p>
            <a:pPr>
              <a:buFont typeface="Arial" charset="0"/>
              <a:buNone/>
            </a:pPr>
            <a:r>
              <a:rPr lang="en-GB" sz="1600" b="1" dirty="0">
                <a:latin typeface="Calibri" panose="020F0502020204030204" pitchFamily="34" charset="0"/>
              </a:rPr>
              <a:t>Predictive models</a:t>
            </a:r>
            <a:r>
              <a:rPr lang="en-GB" sz="1600" dirty="0">
                <a:latin typeface="Calibri" panose="020F0502020204030204" pitchFamily="34" charset="0"/>
              </a:rPr>
              <a:t>:</a:t>
            </a:r>
          </a:p>
          <a:p>
            <a:r>
              <a:rPr lang="en-GB" sz="1600" dirty="0">
                <a:latin typeface="Calibri" panose="020F0502020204030204" pitchFamily="34" charset="0"/>
              </a:rPr>
              <a:t>Delft Model for structured packings</a:t>
            </a:r>
          </a:p>
          <a:p>
            <a:r>
              <a:rPr lang="en-GB" sz="1600" dirty="0">
                <a:latin typeface="Calibri" panose="020F0502020204030204" pitchFamily="34" charset="0"/>
              </a:rPr>
              <a:t>Rix &amp; Oluji</a:t>
            </a:r>
            <a:r>
              <a:rPr lang="en-GB" sz="1600" dirty="0">
                <a:latin typeface="Calibri" panose="020F0502020204030204" pitchFamily="34" charset="0"/>
                <a:cs typeface="Arial" charset="0"/>
              </a:rPr>
              <a:t>ć</a:t>
            </a:r>
            <a:r>
              <a:rPr lang="en-GB" sz="1600" dirty="0">
                <a:latin typeface="Calibri" panose="020F0502020204030204" pitchFamily="34" charset="0"/>
              </a:rPr>
              <a:t> model for internals</a:t>
            </a:r>
          </a:p>
          <a:p>
            <a:pPr>
              <a:buFont typeface="Arial" charset="0"/>
              <a:buChar char="•"/>
            </a:pPr>
            <a:endParaRPr lang="en-GB" sz="1600" dirty="0">
              <a:latin typeface="Calibri" panose="020F0502020204030204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927" y="1780056"/>
            <a:ext cx="16367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0011" y="426825"/>
            <a:ext cx="17430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6773262" y="2381204"/>
            <a:ext cx="2362200" cy="1671638"/>
            <a:chOff x="0" y="1251"/>
            <a:chExt cx="1488" cy="1053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6" y="1251"/>
              <a:ext cx="819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0" y="2131"/>
              <a:ext cx="1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b="1">
                  <a:cs typeface="Arial" charset="0"/>
                </a:rPr>
                <a:t>Chimney tray</a:t>
              </a:r>
              <a:r>
                <a:rPr lang="hr-HR" sz="1200" b="1">
                  <a:cs typeface="Arial" charset="0"/>
                </a:rPr>
                <a:t> </a:t>
              </a:r>
              <a:r>
                <a:rPr lang="en-GB" sz="1200" b="1">
                  <a:cs typeface="Arial" charset="0"/>
                </a:rPr>
                <a:t>collector (CT)</a:t>
              </a:r>
            </a:p>
          </p:txBody>
        </p:sp>
      </p:grpSp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01549" y="2434951"/>
            <a:ext cx="1491801" cy="120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9357880" y="3752752"/>
            <a:ext cx="1601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cs typeface="Arial" charset="0"/>
              </a:rPr>
              <a:t>Chevron collector (CC)</a:t>
            </a:r>
          </a:p>
        </p:txBody>
      </p: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8140882" y="4245667"/>
            <a:ext cx="2159000" cy="1530351"/>
            <a:chOff x="0" y="3260"/>
            <a:chExt cx="1360" cy="964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6" y="3260"/>
              <a:ext cx="970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0" y="4050"/>
              <a:ext cx="136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dirty="0">
                  <a:cs typeface="Arial" charset="0"/>
                </a:rPr>
                <a:t>Narrow trough distributor (NT)</a:t>
              </a:r>
            </a:p>
          </p:txBody>
        </p:sp>
      </p:grp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556684" y="1262062"/>
            <a:ext cx="722929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1600" dirty="0">
                <a:latin typeface="Calibri" panose="020F0502020204030204" pitchFamily="34" charset="0"/>
              </a:rPr>
              <a:t>Various packing types and sizes to maximize </a:t>
            </a:r>
            <a:r>
              <a:rPr lang="en-US" sz="1600" dirty="0" smtClean="0">
                <a:latin typeface="Calibri" panose="020F0502020204030204" pitchFamily="34" charset="0"/>
              </a:rPr>
              <a:t>flexibility:</a:t>
            </a:r>
            <a:r>
              <a:rPr lang="hr-HR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B1-250</a:t>
            </a:r>
            <a:r>
              <a:rPr lang="en-US" sz="1600" dirty="0">
                <a:latin typeface="Calibri" panose="020F0502020204030204" pitchFamily="34" charset="0"/>
              </a:rPr>
              <a:t>, B1-250MN, B1-350, and </a:t>
            </a:r>
            <a:r>
              <a:rPr lang="en-US" sz="1600" b="1" dirty="0">
                <a:latin typeface="Calibri" panose="020F0502020204030204" pitchFamily="34" charset="0"/>
              </a:rPr>
              <a:t>B1-350MN</a:t>
            </a:r>
            <a:endParaRPr lang="hr-HR" sz="1600" b="1" dirty="0">
              <a:latin typeface="Calibri" panose="020F0502020204030204" pitchFamily="34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9018414" y="2092317"/>
            <a:ext cx="7104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/>
              <a:t>B1-250M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3337" y="6478346"/>
            <a:ext cx="703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Dejanović, Matijašević, Jansen, </a:t>
            </a:r>
            <a:r>
              <a:rPr lang="en-GB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Olujić,</a:t>
            </a:r>
            <a:r>
              <a:rPr lang="hr-HR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nd.</a:t>
            </a:r>
            <a:r>
              <a:rPr lang="nl-NL" sz="12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ng.</a:t>
            </a:r>
            <a:r>
              <a:rPr lang="nl-NL" sz="12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hem.</a:t>
            </a:r>
            <a:r>
              <a:rPr lang="nl-NL" sz="12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es</a:t>
            </a:r>
            <a:r>
              <a:rPr lang="hr-HR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 (2011) 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5680</a:t>
            </a:r>
            <a:r>
              <a:rPr lang="hr-HR" sz="1200" dirty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5692</a:t>
            </a:r>
            <a:r>
              <a:rPr lang="hr-HR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1654706" y="284996"/>
            <a:ext cx="6643284" cy="4533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DIMENSIONING PROCEDURE: NEW DESIGN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677" y="6531064"/>
            <a:ext cx="8321198" cy="24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dirty="0" err="1" smtClean="0"/>
              <a:t>Dejanovi</a:t>
            </a:r>
            <a:r>
              <a:rPr lang="en-GB" sz="1200" dirty="0" err="1" smtClean="0">
                <a:cs typeface="Arial" charset="0"/>
              </a:rPr>
              <a:t>ć</a:t>
            </a:r>
            <a:r>
              <a:rPr lang="en-GB" sz="1200" dirty="0">
                <a:cs typeface="Arial" charset="0"/>
              </a:rPr>
              <a:t>, </a:t>
            </a:r>
            <a:r>
              <a:rPr lang="en-GB" sz="1200" dirty="0" err="1" smtClean="0">
                <a:cs typeface="Arial" charset="0"/>
              </a:rPr>
              <a:t>Matijašević</a:t>
            </a:r>
            <a:r>
              <a:rPr lang="en-GB" sz="1200" dirty="0">
                <a:cs typeface="Arial" charset="0"/>
              </a:rPr>
              <a:t>, </a:t>
            </a:r>
            <a:r>
              <a:rPr lang="en-GB" sz="1200" dirty="0" smtClean="0">
                <a:cs typeface="Arial" charset="0"/>
              </a:rPr>
              <a:t>Jansen</a:t>
            </a:r>
            <a:r>
              <a:rPr lang="en-GB" sz="1200" dirty="0">
                <a:cs typeface="Arial" charset="0"/>
              </a:rPr>
              <a:t>, </a:t>
            </a:r>
            <a:r>
              <a:rPr lang="en-GB" sz="1200" dirty="0" err="1">
                <a:cs typeface="Arial" charset="0"/>
              </a:rPr>
              <a:t>Olujić</a:t>
            </a:r>
            <a:r>
              <a:rPr lang="en-GB" sz="1200" dirty="0" smtClean="0">
                <a:cs typeface="Arial" charset="0"/>
              </a:rPr>
              <a:t>,</a:t>
            </a:r>
            <a:r>
              <a:rPr lang="en-GB" sz="1200" dirty="0" smtClean="0"/>
              <a:t> </a:t>
            </a:r>
            <a:r>
              <a:rPr lang="en-GB" sz="1200" b="1" dirty="0" smtClean="0"/>
              <a:t>I</a:t>
            </a:r>
            <a:r>
              <a:rPr lang="hr-HR" sz="1200" b="1" dirty="0" smtClean="0"/>
              <a:t>nd.</a:t>
            </a:r>
            <a:r>
              <a:rPr lang="nl-NL" sz="1200" b="1" dirty="0" smtClean="0"/>
              <a:t> </a:t>
            </a:r>
            <a:r>
              <a:rPr lang="en-GB" sz="1200" b="1" dirty="0" smtClean="0"/>
              <a:t>E</a:t>
            </a:r>
            <a:r>
              <a:rPr lang="hr-HR" sz="1200" b="1" dirty="0" smtClean="0"/>
              <a:t>ng.</a:t>
            </a:r>
            <a:r>
              <a:rPr lang="nl-NL" sz="1200" b="1" dirty="0" smtClean="0"/>
              <a:t> </a:t>
            </a:r>
            <a:r>
              <a:rPr lang="en-GB" sz="1200" b="1" dirty="0" smtClean="0"/>
              <a:t>C</a:t>
            </a:r>
            <a:r>
              <a:rPr lang="hr-HR" sz="1200" b="1" dirty="0" smtClean="0"/>
              <a:t>hem.</a:t>
            </a:r>
            <a:r>
              <a:rPr lang="nl-NL" sz="1200" b="1" dirty="0" smtClean="0"/>
              <a:t> </a:t>
            </a:r>
            <a:r>
              <a:rPr lang="en-GB" sz="1200" b="1" dirty="0" smtClean="0"/>
              <a:t>R</a:t>
            </a:r>
            <a:r>
              <a:rPr lang="hr-HR" sz="1200" b="1" dirty="0" smtClean="0"/>
              <a:t>es.</a:t>
            </a:r>
            <a:r>
              <a:rPr lang="en-GB" sz="1200" b="1" dirty="0" smtClean="0"/>
              <a:t>, </a:t>
            </a:r>
            <a:r>
              <a:rPr lang="en-GB" sz="1200" dirty="0"/>
              <a:t>50</a:t>
            </a:r>
            <a:r>
              <a:rPr lang="en-GB" sz="1200" b="1" dirty="0"/>
              <a:t> (2011) </a:t>
            </a:r>
            <a:r>
              <a:rPr lang="en-GB" sz="1200" dirty="0" smtClean="0"/>
              <a:t>5680</a:t>
            </a:r>
            <a:r>
              <a:rPr lang="hr-HR" sz="1200" dirty="0" smtClean="0"/>
              <a:t> – </a:t>
            </a:r>
            <a:r>
              <a:rPr lang="en-GB" sz="1200" dirty="0" smtClean="0"/>
              <a:t>5692</a:t>
            </a:r>
            <a:r>
              <a:rPr lang="hr-HR" sz="1200" dirty="0" smtClean="0"/>
              <a:t> </a:t>
            </a:r>
            <a:endParaRPr lang="en-GB" sz="1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526" y="1229137"/>
            <a:ext cx="7258117" cy="4697877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1205" y="5412679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err="1" smtClean="0">
                <a:cs typeface="Arial" pitchFamily="34" charset="0"/>
              </a:rPr>
              <a:t>Yes</a:t>
            </a:r>
            <a:endParaRPr lang="hr-HR" sz="1200" b="1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0163" y="5055489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err="1" smtClean="0">
                <a:cs typeface="Arial" pitchFamily="34" charset="0"/>
              </a:rPr>
              <a:t>Yes</a:t>
            </a:r>
            <a:endParaRPr lang="hr-HR" sz="1200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1667" y="4198233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cs typeface="Arial" pitchFamily="34" charset="0"/>
              </a:rPr>
              <a:t>No</a:t>
            </a:r>
            <a:endParaRPr lang="hr-HR" sz="1200" b="1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4279" y="4198233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cs typeface="Arial" pitchFamily="34" charset="0"/>
              </a:rPr>
              <a:t>No</a:t>
            </a:r>
            <a:endParaRPr lang="hr-HR" sz="1200" b="1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9441" y="4506645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cs typeface="Arial" pitchFamily="34" charset="0"/>
              </a:rPr>
              <a:t>No</a:t>
            </a:r>
            <a:endParaRPr lang="hr-HR" sz="1200" b="1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7243" y="4527508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cs typeface="Arial" pitchFamily="34" charset="0"/>
              </a:rPr>
              <a:t>No</a:t>
            </a:r>
            <a:endParaRPr lang="hr-HR" sz="1200" b="1" dirty="0"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r="16418" b="5556"/>
          <a:stretch>
            <a:fillRect/>
          </a:stretch>
        </p:blipFill>
        <p:spPr bwMode="auto">
          <a:xfrm>
            <a:off x="10270066" y="2390329"/>
            <a:ext cx="939339" cy="22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0567056" y="2802031"/>
            <a:ext cx="188925" cy="1343695"/>
            <a:chOff x="8153400" y="3200400"/>
            <a:chExt cx="228600" cy="1343695"/>
          </a:xfrm>
        </p:grpSpPr>
        <p:grpSp>
          <p:nvGrpSpPr>
            <p:cNvPr id="13" name="Group 12"/>
            <p:cNvGrpSpPr/>
            <p:nvPr/>
          </p:nvGrpSpPr>
          <p:grpSpPr>
            <a:xfrm>
              <a:off x="8153400" y="3200401"/>
              <a:ext cx="117933" cy="1343694"/>
              <a:chOff x="8175838" y="3200401"/>
              <a:chExt cx="117933" cy="1343694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8175839" y="4544094"/>
                <a:ext cx="117932" cy="0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H="1" flipV="1">
                <a:off x="8175838" y="3200401"/>
                <a:ext cx="2" cy="1343694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4" name="Straight Connector 13"/>
            <p:cNvCxnSpPr/>
            <p:nvPr/>
          </p:nvCxnSpPr>
          <p:spPr bwMode="auto">
            <a:xfrm flipV="1">
              <a:off x="8175840" y="3200400"/>
              <a:ext cx="206160" cy="4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 w="sm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10727266" y="2802031"/>
            <a:ext cx="152401" cy="1343694"/>
            <a:chOff x="8610600" y="3200400"/>
            <a:chExt cx="152401" cy="1343694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8762999" y="3200400"/>
              <a:ext cx="1" cy="1343694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8610600" y="3200400"/>
              <a:ext cx="152401" cy="0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70C0"/>
              </a:solidFill>
              <a:prstDash val="solid"/>
              <a:round/>
              <a:headEnd type="none" w="sm" len="sm"/>
              <a:tailEnd type="triangle" w="sm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8645067" y="4544094"/>
              <a:ext cx="117932" cy="0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72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27" y="1948543"/>
            <a:ext cx="2995613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20" y="738315"/>
            <a:ext cx="4870002" cy="523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2" y="2247634"/>
            <a:ext cx="20732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13497" y="322816"/>
            <a:ext cx="3346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50000"/>
              </a:spcAft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5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hr-HR" altLang="nl-NL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2-3-3 Vmin configuration</a:t>
            </a:r>
            <a:endParaRPr lang="en-US" altLang="nl-NL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840" y="5697022"/>
            <a:ext cx="2118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hr-HR" altLang="nl-NL" dirty="0" smtClean="0">
                <a:latin typeface="Calibri" pitchFamily="34" charset="0"/>
              </a:rPr>
              <a:t>Equivalent sequence</a:t>
            </a:r>
            <a:endParaRPr lang="hr-HR" altLang="nl-NL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1253" y="5971999"/>
            <a:ext cx="184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hr-HR" altLang="nl-NL" dirty="0" smtClean="0">
                <a:latin typeface="Calibri" pitchFamily="34" charset="0"/>
              </a:rPr>
              <a:t>Calculated results</a:t>
            </a:r>
            <a:endParaRPr lang="hr-HR" altLang="nl-NL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444" y="5186527"/>
            <a:ext cx="15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hr-HR" altLang="nl-NL" dirty="0" smtClean="0">
                <a:latin typeface="Calibri" pitchFamily="34" charset="0"/>
              </a:rPr>
              <a:t>Internal layout</a:t>
            </a:r>
            <a:endParaRPr lang="hr-HR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-8071714" y="343281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649220" y="117835"/>
            <a:ext cx="9998751" cy="52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Separation of three </a:t>
            </a:r>
            <a:r>
              <a:rPr lang="hr-HR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products - 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the </a:t>
            </a:r>
            <a:r>
              <a:rPr lang="hr-HR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direct 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sequence</a:t>
            </a:r>
            <a:endParaRPr lang="en-US" sz="3200" b="1" baseline="30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998" y="1439999"/>
            <a:ext cx="4672886" cy="324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63" y="1166122"/>
            <a:ext cx="3186027" cy="35138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516" y="4679999"/>
            <a:ext cx="15716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968426" cy="43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29427"/>
          <a:stretch/>
        </p:blipFill>
        <p:spPr bwMode="auto">
          <a:xfrm>
            <a:off x="9829530" y="498140"/>
            <a:ext cx="1391444" cy="501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968912" y="2731641"/>
            <a:ext cx="204825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00" dirty="0" smtClean="0">
                <a:latin typeface="Calibri" panose="020F0502020204030204" pitchFamily="34" charset="0"/>
                <a:sym typeface="Symbol"/>
              </a:rPr>
              <a:t>For</a:t>
            </a:r>
            <a:r>
              <a:rPr lang="hr-HR" sz="1800" i="1" dirty="0" smtClean="0">
                <a:latin typeface="Calibri" panose="020F0502020204030204" pitchFamily="34" charset="0"/>
                <a:sym typeface="Symbol"/>
              </a:rPr>
              <a:t> p</a:t>
            </a:r>
            <a:r>
              <a:rPr lang="hr-HR" sz="1100" i="1" dirty="0" smtClean="0">
                <a:latin typeface="Calibri" panose="020F0502020204030204" pitchFamily="34" charset="0"/>
                <a:sym typeface="Symbol"/>
              </a:rPr>
              <a:t>5</a:t>
            </a:r>
            <a:r>
              <a:rPr lang="hr-HR" sz="1800" i="1" dirty="0" smtClean="0">
                <a:latin typeface="Calibri" panose="020F0502020204030204" pitchFamily="34" charset="0"/>
                <a:sym typeface="Symbol"/>
              </a:rPr>
              <a:t>=p</a:t>
            </a:r>
            <a:r>
              <a:rPr lang="hr-HR" sz="1100" i="1" dirty="0" smtClean="0">
                <a:latin typeface="Calibri" panose="020F0502020204030204" pitchFamily="34" charset="0"/>
                <a:sym typeface="Symbol"/>
              </a:rPr>
              <a:t>6:</a:t>
            </a:r>
            <a:r>
              <a:rPr lang="hr-HR" sz="1800" i="1" dirty="0" smtClean="0">
                <a:latin typeface="Calibri" panose="020F0502020204030204" pitchFamily="34" charset="0"/>
                <a:sym typeface="Symbol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r-HR" sz="1800" i="1" dirty="0" smtClean="0">
                <a:latin typeface="Calibri" panose="020F0502020204030204" pitchFamily="34" charset="0"/>
                <a:sym typeface="Symbol"/>
              </a:rPr>
              <a:t>   </a:t>
            </a:r>
            <a:r>
              <a:rPr lang="en-GB" sz="1800" i="1" dirty="0" smtClean="0">
                <a:latin typeface="Calibri" panose="020F0502020204030204" pitchFamily="34" charset="0"/>
                <a:sym typeface="Symbol"/>
              </a:rPr>
              <a:t></a:t>
            </a:r>
            <a:r>
              <a:rPr lang="en-GB" sz="1800" i="1" dirty="0">
                <a:latin typeface="Calibri" panose="020F0502020204030204" pitchFamily="34" charset="0"/>
              </a:rPr>
              <a:t>p</a:t>
            </a:r>
            <a:r>
              <a:rPr lang="en-GB" sz="1800" i="1" baseline="-25000" dirty="0">
                <a:latin typeface="Calibri" panose="020F0502020204030204" pitchFamily="34" charset="0"/>
              </a:rPr>
              <a:t>I </a:t>
            </a:r>
            <a:r>
              <a:rPr lang="en-GB" sz="1800" i="1" dirty="0">
                <a:latin typeface="Calibri" panose="020F0502020204030204" pitchFamily="34" charset="0"/>
              </a:rPr>
              <a:t>+ </a:t>
            </a:r>
            <a:r>
              <a:rPr lang="en-GB" sz="1800" i="1" dirty="0">
                <a:latin typeface="Calibri" panose="020F0502020204030204" pitchFamily="34" charset="0"/>
                <a:sym typeface="Symbol"/>
              </a:rPr>
              <a:t></a:t>
            </a:r>
            <a:r>
              <a:rPr lang="en-GB" sz="1800" i="1" dirty="0">
                <a:latin typeface="Calibri" panose="020F0502020204030204" pitchFamily="34" charset="0"/>
              </a:rPr>
              <a:t>p</a:t>
            </a:r>
            <a:r>
              <a:rPr lang="en-GB" sz="1800" i="1" baseline="-25000" dirty="0">
                <a:latin typeface="Calibri" panose="020F0502020204030204" pitchFamily="34" charset="0"/>
              </a:rPr>
              <a:t>H </a:t>
            </a:r>
            <a:r>
              <a:rPr lang="en-GB" sz="1800" i="1" dirty="0">
                <a:latin typeface="Calibri" panose="020F0502020204030204" pitchFamily="34" charset="0"/>
              </a:rPr>
              <a:t>= </a:t>
            </a:r>
            <a:r>
              <a:rPr lang="en-GB" sz="1800" i="1" dirty="0">
                <a:latin typeface="Calibri" panose="020F0502020204030204" pitchFamily="34" charset="0"/>
                <a:sym typeface="Symbol"/>
              </a:rPr>
              <a:t></a:t>
            </a:r>
            <a:r>
              <a:rPr lang="en-GB" sz="1800" i="1" dirty="0" smtClean="0">
                <a:latin typeface="Calibri" panose="020F0502020204030204" pitchFamily="34" charset="0"/>
              </a:rPr>
              <a:t>p</a:t>
            </a:r>
            <a:r>
              <a:rPr lang="hr-HR" sz="1800" i="1" baseline="-25000" dirty="0" smtClean="0">
                <a:latin typeface="Calibri" panose="020F0502020204030204" pitchFamily="34" charset="0"/>
              </a:rPr>
              <a:t>Y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Calibri" panose="020F0502020204030204" pitchFamily="34" charset="0"/>
              </a:rPr>
              <a:t>   </a:t>
            </a:r>
            <a:r>
              <a:rPr lang="en-GB" sz="1800" i="1" dirty="0">
                <a:latin typeface="Calibri" panose="020F0502020204030204" pitchFamily="34" charset="0"/>
                <a:sym typeface="Symbol"/>
              </a:rPr>
              <a:t></a:t>
            </a:r>
            <a:r>
              <a:rPr lang="en-GB" sz="1800" i="1" dirty="0">
                <a:latin typeface="Calibri" panose="020F0502020204030204" pitchFamily="34" charset="0"/>
              </a:rPr>
              <a:t>p</a:t>
            </a:r>
            <a:r>
              <a:rPr lang="en-GB" sz="1800" i="1" baseline="-25000" dirty="0">
                <a:latin typeface="Calibri" panose="020F0502020204030204" pitchFamily="34" charset="0"/>
              </a:rPr>
              <a:t>H </a:t>
            </a:r>
            <a:r>
              <a:rPr lang="en-GB" sz="1800" i="1" dirty="0">
                <a:latin typeface="Calibri" panose="020F0502020204030204" pitchFamily="34" charset="0"/>
              </a:rPr>
              <a:t>+ </a:t>
            </a:r>
            <a:r>
              <a:rPr lang="en-GB" sz="1800" i="1" dirty="0">
                <a:latin typeface="Calibri" panose="020F0502020204030204" pitchFamily="34" charset="0"/>
                <a:sym typeface="Symbol"/>
              </a:rPr>
              <a:t></a:t>
            </a:r>
            <a:r>
              <a:rPr lang="en-GB" sz="1800" i="1" dirty="0">
                <a:latin typeface="Calibri" panose="020F0502020204030204" pitchFamily="34" charset="0"/>
              </a:rPr>
              <a:t>p</a:t>
            </a:r>
            <a:r>
              <a:rPr lang="en-GB" sz="1800" i="1" baseline="-25000" dirty="0">
                <a:latin typeface="Calibri" panose="020F0502020204030204" pitchFamily="34" charset="0"/>
              </a:rPr>
              <a:t>G </a:t>
            </a:r>
            <a:r>
              <a:rPr lang="en-GB" sz="1800" i="1" dirty="0">
                <a:latin typeface="Calibri" panose="020F0502020204030204" pitchFamily="34" charset="0"/>
              </a:rPr>
              <a:t>= </a:t>
            </a:r>
            <a:r>
              <a:rPr lang="en-GB" sz="1800" i="1" dirty="0">
                <a:latin typeface="Calibri" panose="020F0502020204030204" pitchFamily="34" charset="0"/>
                <a:sym typeface="Symbol"/>
              </a:rPr>
              <a:t></a:t>
            </a:r>
            <a:r>
              <a:rPr lang="en-GB" sz="1800" i="1" dirty="0">
                <a:latin typeface="Calibri" panose="020F0502020204030204" pitchFamily="34" charset="0"/>
              </a:rPr>
              <a:t>p</a:t>
            </a:r>
            <a:r>
              <a:rPr lang="en-GB" sz="1800" i="1" baseline="-25000" dirty="0">
                <a:latin typeface="Calibri" panose="020F0502020204030204" pitchFamily="34" charset="0"/>
              </a:rPr>
              <a:t>A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Calibri" panose="020F0502020204030204" pitchFamily="34" charset="0"/>
              </a:rPr>
              <a:t>   </a:t>
            </a:r>
            <a:r>
              <a:rPr lang="en-GB" sz="1800" i="1" dirty="0">
                <a:latin typeface="Calibri" panose="020F0502020204030204" pitchFamily="34" charset="0"/>
                <a:sym typeface="Symbol"/>
              </a:rPr>
              <a:t></a:t>
            </a:r>
            <a:r>
              <a:rPr lang="en-GB" sz="1800" i="1" dirty="0">
                <a:latin typeface="Calibri" panose="020F0502020204030204" pitchFamily="34" charset="0"/>
              </a:rPr>
              <a:t>p</a:t>
            </a:r>
            <a:r>
              <a:rPr lang="en-GB" sz="1800" i="1" baseline="-25000" dirty="0">
                <a:latin typeface="Calibri" panose="020F0502020204030204" pitchFamily="34" charset="0"/>
              </a:rPr>
              <a:t>G </a:t>
            </a:r>
            <a:r>
              <a:rPr lang="en-GB" sz="1800" i="1" dirty="0">
                <a:latin typeface="Calibri" panose="020F0502020204030204" pitchFamily="34" charset="0"/>
              </a:rPr>
              <a:t>+ </a:t>
            </a:r>
            <a:r>
              <a:rPr lang="en-GB" sz="1800" i="1" dirty="0">
                <a:latin typeface="Calibri" panose="020F0502020204030204" pitchFamily="34" charset="0"/>
                <a:sym typeface="Symbol"/>
              </a:rPr>
              <a:t></a:t>
            </a:r>
            <a:r>
              <a:rPr lang="en-GB" sz="1800" i="1" dirty="0">
                <a:latin typeface="Calibri" panose="020F0502020204030204" pitchFamily="34" charset="0"/>
              </a:rPr>
              <a:t>p</a:t>
            </a:r>
            <a:r>
              <a:rPr lang="en-GB" sz="1800" i="1" baseline="-25000" dirty="0">
                <a:latin typeface="Calibri" panose="020F0502020204030204" pitchFamily="34" charset="0"/>
              </a:rPr>
              <a:t>F </a:t>
            </a:r>
            <a:r>
              <a:rPr lang="en-GB" sz="1800" i="1" dirty="0">
                <a:latin typeface="Calibri" panose="020F0502020204030204" pitchFamily="34" charset="0"/>
              </a:rPr>
              <a:t>= </a:t>
            </a:r>
            <a:r>
              <a:rPr lang="en-GB" sz="1800" i="1" dirty="0">
                <a:latin typeface="Calibri" panose="020F0502020204030204" pitchFamily="34" charset="0"/>
                <a:sym typeface="Symbol"/>
              </a:rPr>
              <a:t></a:t>
            </a:r>
            <a:r>
              <a:rPr lang="en-GB" sz="1800" i="1" dirty="0">
                <a:latin typeface="Calibri" panose="020F0502020204030204" pitchFamily="34" charset="0"/>
              </a:rPr>
              <a:t>p</a:t>
            </a:r>
            <a:r>
              <a:rPr lang="en-GB" sz="1800" i="1" baseline="-25000" dirty="0">
                <a:latin typeface="Calibri" panose="020F0502020204030204" pitchFamily="34" charset="0"/>
              </a:rPr>
              <a:t>X</a:t>
            </a:r>
            <a:r>
              <a:rPr lang="en-GB" sz="1800" baseline="-250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3891232" y="4353555"/>
            <a:ext cx="5571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Fine-tuning by adjusting free area of collectors</a:t>
            </a:r>
          </a:p>
          <a:p>
            <a:r>
              <a:rPr lang="en-US" sz="1600" dirty="0" smtClean="0">
                <a:latin typeface="Calibri" pitchFamily="34" charset="0"/>
              </a:rPr>
              <a:t>Range</a:t>
            </a:r>
            <a:r>
              <a:rPr lang="en-US" sz="1600" dirty="0">
                <a:latin typeface="Calibri" pitchFamily="34" charset="0"/>
              </a:rPr>
              <a:t>: 5 – 30%</a:t>
            </a:r>
          </a:p>
          <a:p>
            <a:r>
              <a:rPr lang="en-US" sz="1600" dirty="0" smtClean="0">
                <a:latin typeface="Calibri" pitchFamily="34" charset="0"/>
              </a:rPr>
              <a:t>If </a:t>
            </a:r>
            <a:r>
              <a:rPr lang="en-US" sz="1600" dirty="0">
                <a:latin typeface="Calibri" pitchFamily="34" charset="0"/>
              </a:rPr>
              <a:t>insufficient: additional flow resistance </a:t>
            </a:r>
            <a:r>
              <a:rPr lang="hr-HR" sz="1600" dirty="0" smtClean="0">
                <a:latin typeface="Calibri" pitchFamily="34" charset="0"/>
              </a:rPr>
              <a:t>can be introduced</a:t>
            </a:r>
            <a:r>
              <a:rPr lang="en-US" sz="1600" dirty="0" smtClean="0">
                <a:latin typeface="Calibri" pitchFamily="34" charset="0"/>
              </a:rPr>
              <a:t> to </a:t>
            </a:r>
            <a:r>
              <a:rPr lang="en-US" sz="1600" dirty="0">
                <a:latin typeface="Calibri" pitchFamily="34" charset="0"/>
              </a:rPr>
              <a:t>generate </a:t>
            </a:r>
            <a:r>
              <a:rPr lang="hr-HR" sz="1600" dirty="0" smtClean="0">
                <a:latin typeface="Calibri" pitchFamily="34" charset="0"/>
              </a:rPr>
              <a:t>the required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l-GR" sz="1600" dirty="0">
                <a:latin typeface="Calibri" pitchFamily="34" charset="0"/>
              </a:rPr>
              <a:t>Δ</a:t>
            </a:r>
            <a:r>
              <a:rPr lang="en-US" sz="1600" dirty="0" smtClean="0">
                <a:latin typeface="Calibri" pitchFamily="34" charset="0"/>
              </a:rPr>
              <a:t>p</a:t>
            </a:r>
            <a:r>
              <a:rPr lang="hr-HR" sz="1600" dirty="0" smtClean="0">
                <a:latin typeface="Calibri" pitchFamily="34" charset="0"/>
              </a:rPr>
              <a:t>.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11797" y="3664369"/>
            <a:ext cx="235867" cy="1780855"/>
            <a:chOff x="1311797" y="3664369"/>
            <a:chExt cx="235867" cy="1780855"/>
          </a:xfrm>
        </p:grpSpPr>
        <p:cxnSp>
          <p:nvCxnSpPr>
            <p:cNvPr id="26" name="Straight Connector 25"/>
            <p:cNvCxnSpPr/>
            <p:nvPr/>
          </p:nvCxnSpPr>
          <p:spPr bwMode="auto">
            <a:xfrm flipH="1">
              <a:off x="1311798" y="5445224"/>
              <a:ext cx="235866" cy="0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 flipV="1">
              <a:off x="1311797" y="3664369"/>
              <a:ext cx="1" cy="1780855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311799" y="3664369"/>
              <a:ext cx="153935" cy="0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 w="sm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1431692" y="3664369"/>
            <a:ext cx="187980" cy="1780855"/>
            <a:chOff x="1431692" y="3664369"/>
            <a:chExt cx="187980" cy="1780855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1619671" y="3664369"/>
              <a:ext cx="1" cy="1780855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1431692" y="3664369"/>
              <a:ext cx="187980" cy="0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70C0"/>
              </a:solidFill>
              <a:prstDash val="solid"/>
              <a:round/>
              <a:headEnd type="none" w="sm" len="sm"/>
              <a:tailEnd type="triangle" w="sm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1064431" y="2687577"/>
            <a:ext cx="261916" cy="2306255"/>
            <a:chOff x="1064431" y="2687577"/>
            <a:chExt cx="261916" cy="2306255"/>
          </a:xfrm>
        </p:grpSpPr>
        <p:grpSp>
          <p:nvGrpSpPr>
            <p:cNvPr id="33" name="Group 32"/>
            <p:cNvGrpSpPr/>
            <p:nvPr/>
          </p:nvGrpSpPr>
          <p:grpSpPr>
            <a:xfrm>
              <a:off x="1064431" y="2687578"/>
              <a:ext cx="235867" cy="2306254"/>
              <a:chOff x="1311797" y="3664369"/>
              <a:chExt cx="235867" cy="1780855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flipH="1">
                <a:off x="1311798" y="5445224"/>
                <a:ext cx="235866" cy="0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flipH="1" flipV="1">
                <a:off x="1311797" y="3664369"/>
                <a:ext cx="1" cy="1780855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311799" y="3664369"/>
                <a:ext cx="153935" cy="0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triangle" w="sm" len="med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1182364" y="2687577"/>
              <a:ext cx="143983" cy="2306255"/>
              <a:chOff x="1431692" y="3664369"/>
              <a:chExt cx="187980" cy="1780855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1619671" y="3664369"/>
                <a:ext cx="1" cy="1780855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1431692" y="3664369"/>
                <a:ext cx="187980" cy="0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sm" len="med"/>
              </a:ln>
              <a:effectLst/>
            </p:spPr>
          </p:cxnSp>
        </p:grpSp>
      </p:grpSp>
      <p:grpSp>
        <p:nvGrpSpPr>
          <p:cNvPr id="40" name="Group 39"/>
          <p:cNvGrpSpPr/>
          <p:nvPr/>
        </p:nvGrpSpPr>
        <p:grpSpPr>
          <a:xfrm>
            <a:off x="1254354" y="1556792"/>
            <a:ext cx="353818" cy="2124089"/>
            <a:chOff x="1254354" y="1556792"/>
            <a:chExt cx="353818" cy="2124089"/>
          </a:xfrm>
        </p:grpSpPr>
        <p:grpSp>
          <p:nvGrpSpPr>
            <p:cNvPr id="41" name="Group 40"/>
            <p:cNvGrpSpPr/>
            <p:nvPr/>
          </p:nvGrpSpPr>
          <p:grpSpPr>
            <a:xfrm>
              <a:off x="1254354" y="1556793"/>
              <a:ext cx="225043" cy="2124088"/>
              <a:chOff x="1311797" y="3664369"/>
              <a:chExt cx="235867" cy="1780855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flipH="1">
                <a:off x="1311798" y="5445224"/>
                <a:ext cx="235866" cy="0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triangle" w="sm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 flipV="1">
                <a:off x="1311797" y="3664369"/>
                <a:ext cx="1" cy="1780855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triangle" w="sm" len="med"/>
              </a:ln>
              <a:effectLst/>
            </p:spPr>
          </p:cxnSp>
        </p:grpSp>
        <p:cxnSp>
          <p:nvCxnSpPr>
            <p:cNvPr id="42" name="Straight Connector 41"/>
            <p:cNvCxnSpPr/>
            <p:nvPr/>
          </p:nvCxnSpPr>
          <p:spPr bwMode="auto">
            <a:xfrm flipV="1">
              <a:off x="1608172" y="1556792"/>
              <a:ext cx="0" cy="2124089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70C0"/>
              </a:solidFill>
              <a:prstDash val="solid"/>
              <a:round/>
              <a:headEnd type="none" w="sm" len="sm"/>
              <a:tailEnd type="triangle" w="sm" len="med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2453247" y="1273176"/>
            <a:ext cx="1185389" cy="4584700"/>
            <a:chOff x="2449989" y="1628377"/>
            <a:chExt cx="1185389" cy="4584700"/>
          </a:xfrm>
        </p:grpSpPr>
        <p:sp>
          <p:nvSpPr>
            <p:cNvPr id="54" name="Flowchart: Connector 1"/>
            <p:cNvSpPr>
              <a:spLocks noChangeArrowheads="1"/>
            </p:cNvSpPr>
            <p:nvPr/>
          </p:nvSpPr>
          <p:spPr bwMode="auto">
            <a:xfrm>
              <a:off x="2452688" y="1628377"/>
              <a:ext cx="1079500" cy="1081088"/>
            </a:xfrm>
            <a:prstGeom prst="flowChartConnector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Aft>
                  <a:spcPct val="50000"/>
                </a:spcAft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nl-NL" altLang="nl-NL"/>
            </a:p>
          </p:txBody>
        </p:sp>
        <p:cxnSp>
          <p:nvCxnSpPr>
            <p:cNvPr id="55" name="Straight Connector 2"/>
            <p:cNvCxnSpPr>
              <a:cxnSpLocks noChangeShapeType="1"/>
            </p:cNvCxnSpPr>
            <p:nvPr/>
          </p:nvCxnSpPr>
          <p:spPr bwMode="auto">
            <a:xfrm flipH="1">
              <a:off x="3206750" y="1674415"/>
              <a:ext cx="1588" cy="979487"/>
            </a:xfrm>
            <a:prstGeom prst="line">
              <a:avLst/>
            </a:prstGeom>
            <a:ln w="22225">
              <a:solidFill>
                <a:schemeClr val="tx1"/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2"/>
            <p:cNvCxnSpPr>
              <a:cxnSpLocks noChangeShapeType="1"/>
            </p:cNvCxnSpPr>
            <p:nvPr/>
          </p:nvCxnSpPr>
          <p:spPr bwMode="auto">
            <a:xfrm>
              <a:off x="2733358" y="2878931"/>
              <a:ext cx="0" cy="959863"/>
            </a:xfrm>
            <a:prstGeom prst="line">
              <a:avLst/>
            </a:prstGeom>
            <a:ln w="22225">
              <a:solidFill>
                <a:schemeClr val="tx1"/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2"/>
            <p:cNvCxnSpPr>
              <a:cxnSpLocks noChangeShapeType="1"/>
            </p:cNvCxnSpPr>
            <p:nvPr/>
          </p:nvCxnSpPr>
          <p:spPr bwMode="auto">
            <a:xfrm flipH="1">
              <a:off x="3304848" y="2918300"/>
              <a:ext cx="14298" cy="873494"/>
            </a:xfrm>
            <a:prstGeom prst="line">
              <a:avLst/>
            </a:prstGeom>
            <a:ln w="22225">
              <a:solidFill>
                <a:schemeClr val="tx1"/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Flowchart: Connector 29"/>
            <p:cNvSpPr>
              <a:spLocks noChangeArrowheads="1"/>
            </p:cNvSpPr>
            <p:nvPr/>
          </p:nvSpPr>
          <p:spPr bwMode="auto">
            <a:xfrm>
              <a:off x="2455863" y="5133577"/>
              <a:ext cx="1079500" cy="1079500"/>
            </a:xfrm>
            <a:prstGeom prst="flowChartConnector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Aft>
                  <a:spcPct val="50000"/>
                </a:spcAft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nl-NL" altLang="nl-NL"/>
            </a:p>
          </p:txBody>
        </p:sp>
        <p:cxnSp>
          <p:nvCxnSpPr>
            <p:cNvPr id="59" name="Straight Connector 2"/>
            <p:cNvCxnSpPr>
              <a:cxnSpLocks noChangeShapeType="1"/>
            </p:cNvCxnSpPr>
            <p:nvPr/>
          </p:nvCxnSpPr>
          <p:spPr bwMode="auto">
            <a:xfrm>
              <a:off x="3215710" y="5191125"/>
              <a:ext cx="0" cy="971590"/>
            </a:xfrm>
            <a:prstGeom prst="line">
              <a:avLst/>
            </a:prstGeom>
            <a:ln w="22225">
              <a:solidFill>
                <a:schemeClr val="tx1"/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12"/>
            <p:cNvSpPr txBox="1">
              <a:spLocks noChangeArrowheads="1"/>
            </p:cNvSpPr>
            <p:nvPr/>
          </p:nvSpPr>
          <p:spPr bwMode="auto">
            <a:xfrm>
              <a:off x="2474913" y="2087165"/>
              <a:ext cx="11079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Aft>
                  <a:spcPct val="50000"/>
                </a:spcAft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nl-NL" altLang="nl-NL" sz="800" dirty="0" smtClean="0"/>
                <a:t>2.1</a:t>
              </a:r>
              <a:r>
                <a:rPr lang="hr-HR" altLang="nl-NL" sz="800" dirty="0" smtClean="0"/>
                <a:t>b</a:t>
              </a:r>
              <a:r>
                <a:rPr lang="nl-NL" altLang="nl-NL" sz="800" dirty="0" smtClean="0"/>
                <a:t>    </a:t>
              </a:r>
              <a:r>
                <a:rPr lang="hr-HR" altLang="nl-NL" sz="800" dirty="0" smtClean="0"/>
                <a:t> </a:t>
              </a:r>
              <a:r>
                <a:rPr lang="nl-NL" altLang="nl-NL" sz="800" dirty="0" smtClean="0"/>
                <a:t> </a:t>
              </a:r>
              <a:r>
                <a:rPr lang="hr-HR" altLang="nl-NL" sz="800" dirty="0" smtClean="0"/>
                <a:t>         </a:t>
              </a:r>
              <a:r>
                <a:rPr lang="nl-NL" altLang="nl-NL" sz="800" dirty="0" smtClean="0"/>
                <a:t>   3.</a:t>
              </a:r>
              <a:r>
                <a:rPr lang="hr-HR" altLang="nl-NL" sz="800" dirty="0" smtClean="0"/>
                <a:t>1a</a:t>
              </a:r>
              <a:endParaRPr lang="nl-NL" altLang="nl-NL" sz="800" dirty="0"/>
            </a:p>
          </p:txBody>
        </p:sp>
        <p:sp>
          <p:nvSpPr>
            <p:cNvPr id="61" name="TextBox 36"/>
            <p:cNvSpPr txBox="1">
              <a:spLocks noChangeArrowheads="1"/>
            </p:cNvSpPr>
            <p:nvPr/>
          </p:nvSpPr>
          <p:spPr bwMode="auto">
            <a:xfrm>
              <a:off x="2465070" y="3244452"/>
              <a:ext cx="11657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Aft>
                  <a:spcPct val="50000"/>
                </a:spcAft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nl-NL" altLang="nl-NL" sz="800" dirty="0"/>
                <a:t>1.1  </a:t>
              </a:r>
              <a:r>
                <a:rPr lang="hr-HR" altLang="nl-NL" sz="800" dirty="0" smtClean="0"/>
                <a:t>        </a:t>
              </a:r>
              <a:r>
                <a:rPr lang="nl-NL" altLang="nl-NL" sz="800" dirty="0" smtClean="0"/>
                <a:t>2.2</a:t>
              </a:r>
              <a:r>
                <a:rPr lang="hr-HR" altLang="nl-NL" sz="800" dirty="0" smtClean="0"/>
                <a:t> </a:t>
              </a:r>
              <a:r>
                <a:rPr lang="nl-NL" altLang="nl-NL" sz="800" dirty="0" smtClean="0"/>
                <a:t>   </a:t>
              </a:r>
              <a:r>
                <a:rPr lang="hr-HR" altLang="nl-NL" sz="800" dirty="0" smtClean="0"/>
                <a:t>   </a:t>
              </a:r>
              <a:r>
                <a:rPr lang="nl-NL" altLang="nl-NL" sz="800" dirty="0" smtClean="0"/>
                <a:t>3.</a:t>
              </a:r>
              <a:r>
                <a:rPr lang="hr-HR" altLang="nl-NL" sz="800" dirty="0" smtClean="0"/>
                <a:t>1b</a:t>
              </a:r>
              <a:endParaRPr lang="nl-NL" altLang="nl-NL" sz="800" dirty="0"/>
            </a:p>
          </p:txBody>
        </p:sp>
        <p:sp>
          <p:nvSpPr>
            <p:cNvPr id="62" name="TextBox 37"/>
            <p:cNvSpPr txBox="1">
              <a:spLocks noChangeArrowheads="1"/>
            </p:cNvSpPr>
            <p:nvPr/>
          </p:nvSpPr>
          <p:spPr bwMode="auto">
            <a:xfrm>
              <a:off x="2589213" y="5626972"/>
              <a:ext cx="1008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Aft>
                  <a:spcPct val="50000"/>
                </a:spcAft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hr-HR" altLang="nl-NL" sz="800" dirty="0" smtClean="0"/>
                <a:t>2</a:t>
              </a:r>
              <a:r>
                <a:rPr lang="nl-NL" altLang="nl-NL" sz="800" dirty="0" smtClean="0"/>
                <a:t>.4</a:t>
              </a:r>
              <a:r>
                <a:rPr lang="hr-HR" altLang="nl-NL" sz="800" dirty="0" smtClean="0"/>
                <a:t>                3.3</a:t>
              </a:r>
              <a:r>
                <a:rPr lang="nl-NL" altLang="nl-NL" sz="800" dirty="0" smtClean="0"/>
                <a:t>       </a:t>
              </a:r>
              <a:endParaRPr lang="nl-NL" altLang="nl-NL" sz="800" dirty="0"/>
            </a:p>
          </p:txBody>
        </p:sp>
        <p:sp>
          <p:nvSpPr>
            <p:cNvPr id="63" name="Flowchart: Connector 1"/>
            <p:cNvSpPr>
              <a:spLocks noChangeArrowheads="1"/>
            </p:cNvSpPr>
            <p:nvPr/>
          </p:nvSpPr>
          <p:spPr bwMode="auto">
            <a:xfrm>
              <a:off x="2449989" y="2809477"/>
              <a:ext cx="1079500" cy="1081088"/>
            </a:xfrm>
            <a:prstGeom prst="flowChartConnector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Aft>
                  <a:spcPct val="50000"/>
                </a:spcAft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nl-NL" altLang="nl-NL"/>
            </a:p>
          </p:txBody>
        </p:sp>
        <p:cxnSp>
          <p:nvCxnSpPr>
            <p:cNvPr id="64" name="Straight Connector 2"/>
            <p:cNvCxnSpPr>
              <a:cxnSpLocks noChangeShapeType="1"/>
            </p:cNvCxnSpPr>
            <p:nvPr/>
          </p:nvCxnSpPr>
          <p:spPr bwMode="auto">
            <a:xfrm flipH="1">
              <a:off x="2807812" y="4028700"/>
              <a:ext cx="3175" cy="979487"/>
            </a:xfrm>
            <a:prstGeom prst="line">
              <a:avLst/>
            </a:prstGeom>
            <a:ln w="22225">
              <a:solidFill>
                <a:schemeClr val="tx1"/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2"/>
            <p:cNvCxnSpPr>
              <a:cxnSpLocks noChangeShapeType="1"/>
            </p:cNvCxnSpPr>
            <p:nvPr/>
          </p:nvCxnSpPr>
          <p:spPr bwMode="auto">
            <a:xfrm flipH="1">
              <a:off x="3309452" y="4080372"/>
              <a:ext cx="14298" cy="873494"/>
            </a:xfrm>
            <a:prstGeom prst="line">
              <a:avLst/>
            </a:prstGeom>
            <a:ln w="22225">
              <a:solidFill>
                <a:schemeClr val="tx1"/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36"/>
            <p:cNvSpPr txBox="1">
              <a:spLocks noChangeArrowheads="1"/>
            </p:cNvSpPr>
            <p:nvPr/>
          </p:nvSpPr>
          <p:spPr bwMode="auto">
            <a:xfrm>
              <a:off x="2469674" y="4411287"/>
              <a:ext cx="11657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Aft>
                  <a:spcPct val="50000"/>
                </a:spcAft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nl-NL" altLang="nl-NL" sz="800" dirty="0" smtClean="0"/>
                <a:t>1.</a:t>
              </a:r>
              <a:r>
                <a:rPr lang="hr-HR" altLang="nl-NL" sz="800" dirty="0" smtClean="0"/>
                <a:t>2</a:t>
              </a:r>
              <a:r>
                <a:rPr lang="nl-NL" altLang="nl-NL" sz="800" dirty="0" smtClean="0"/>
                <a:t>  </a:t>
              </a:r>
              <a:r>
                <a:rPr lang="hr-HR" altLang="nl-NL" sz="800" dirty="0" smtClean="0"/>
                <a:t>        </a:t>
              </a:r>
              <a:r>
                <a:rPr lang="nl-NL" altLang="nl-NL" sz="800" dirty="0" smtClean="0"/>
                <a:t>2.2</a:t>
              </a:r>
              <a:r>
                <a:rPr lang="hr-HR" altLang="nl-NL" sz="800" dirty="0" smtClean="0"/>
                <a:t> </a:t>
              </a:r>
              <a:r>
                <a:rPr lang="nl-NL" altLang="nl-NL" sz="800" dirty="0" smtClean="0"/>
                <a:t>   </a:t>
              </a:r>
              <a:r>
                <a:rPr lang="hr-HR" altLang="nl-NL" sz="800" dirty="0" smtClean="0"/>
                <a:t>   </a:t>
              </a:r>
              <a:r>
                <a:rPr lang="nl-NL" altLang="nl-NL" sz="800" dirty="0" smtClean="0"/>
                <a:t>3.</a:t>
              </a:r>
              <a:r>
                <a:rPr lang="hr-HR" altLang="nl-NL" sz="800" dirty="0" smtClean="0"/>
                <a:t>1b</a:t>
              </a:r>
              <a:endParaRPr lang="nl-NL" altLang="nl-NL" sz="800" dirty="0"/>
            </a:p>
          </p:txBody>
        </p:sp>
        <p:sp>
          <p:nvSpPr>
            <p:cNvPr id="67" name="Flowchart: Connector 1"/>
            <p:cNvSpPr>
              <a:spLocks noChangeArrowheads="1"/>
            </p:cNvSpPr>
            <p:nvPr/>
          </p:nvSpPr>
          <p:spPr bwMode="auto">
            <a:xfrm>
              <a:off x="2454593" y="3976312"/>
              <a:ext cx="1079500" cy="1081088"/>
            </a:xfrm>
            <a:prstGeom prst="flowChartConnector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Aft>
                  <a:spcPct val="50000"/>
                </a:spcAft>
                <a:buChar char="–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nl-NL" altLang="nl-NL"/>
            </a:p>
          </p:txBody>
        </p:sp>
      </p:grp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1542335" y="268871"/>
            <a:ext cx="431400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50000"/>
              </a:spcAft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5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hr-HR" altLang="nl-NL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2-3-3 </a:t>
            </a:r>
            <a:r>
              <a:rPr lang="hr-HR" altLang="nl-NL" sz="24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Vmin</a:t>
            </a:r>
            <a:r>
              <a:rPr lang="hr-HR" altLang="nl-NL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altLang="nl-NL" sz="24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configuration</a:t>
            </a:r>
            <a:endParaRPr lang="hr-HR" altLang="nl-NL" sz="24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  <a:buClrTx/>
              <a:buNone/>
            </a:pPr>
            <a:r>
              <a:rPr lang="en-US" altLang="nl-NL" sz="1800" dirty="0" smtClean="0">
                <a:latin typeface="Calibri" pitchFamily="34" charset="0"/>
              </a:rPr>
              <a:t>Pressure drop balancing in partitioned part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nl-NL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26"/>
          <p:cNvSpPr txBox="1">
            <a:spLocks noChangeArrowheads="1"/>
          </p:cNvSpPr>
          <p:nvPr/>
        </p:nvSpPr>
        <p:spPr bwMode="auto">
          <a:xfrm>
            <a:off x="3763012" y="1193407"/>
            <a:ext cx="5571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600" dirty="0" smtClean="0">
                <a:latin typeface="Calibri" pitchFamily="34" charset="0"/>
              </a:rPr>
              <a:t>Simplifications: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Calibri" pitchFamily="34" charset="0"/>
              </a:rPr>
              <a:t>Parallel chanells modelled as circular columns of equal cross-section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Calibri" pitchFamily="34" charset="0"/>
              </a:rPr>
              <a:t>Effects of heat transfer  neglected.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2072174" y="4722018"/>
            <a:ext cx="760246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50000"/>
              </a:spcAft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5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nl-NL" altLang="nl-NL" sz="1200" dirty="0">
                <a:latin typeface="Calibri" panose="020F0502020204030204" pitchFamily="34" charset="0"/>
              </a:rPr>
              <a:t> </a:t>
            </a:r>
            <a:r>
              <a:rPr lang="nl-NL" altLang="nl-NL" sz="1200" b="1" dirty="0">
                <a:latin typeface="Calibri" panose="020F0502020204030204" pitchFamily="34" charset="0"/>
              </a:rPr>
              <a:t>Packed column internals 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nl-NL" altLang="nl-NL" sz="1200" b="1" dirty="0">
                <a:latin typeface="Calibri" panose="020F0502020204030204" pitchFamily="34" charset="0"/>
              </a:rPr>
              <a:t> </a:t>
            </a:r>
            <a:r>
              <a:rPr lang="hr-HR" altLang="nl-NL" sz="1000" dirty="0">
                <a:latin typeface="Calibri" panose="020F0502020204030204" pitchFamily="34" charset="0"/>
              </a:rPr>
              <a:t>Rix</a:t>
            </a:r>
            <a:r>
              <a:rPr lang="nl-NL" altLang="nl-NL" sz="1000" dirty="0">
                <a:latin typeface="Calibri" panose="020F0502020204030204" pitchFamily="34" charset="0"/>
              </a:rPr>
              <a:t>, </a:t>
            </a:r>
            <a:r>
              <a:rPr lang="hr-HR" altLang="nl-NL" sz="1000" dirty="0">
                <a:latin typeface="Calibri" panose="020F0502020204030204" pitchFamily="34" charset="0"/>
              </a:rPr>
              <a:t>Olujić</a:t>
            </a:r>
            <a:r>
              <a:rPr lang="nl-NL" altLang="nl-NL" sz="1000" dirty="0">
                <a:latin typeface="Calibri" panose="020F0502020204030204" pitchFamily="34" charset="0"/>
              </a:rPr>
              <a:t>, </a:t>
            </a:r>
            <a:r>
              <a:rPr lang="hr-HR" altLang="nl-NL" sz="1000" b="1" i="1" dirty="0">
                <a:latin typeface="Calibri" panose="020F0502020204030204" pitchFamily="34" charset="0"/>
              </a:rPr>
              <a:t>Chem.</a:t>
            </a:r>
            <a:r>
              <a:rPr lang="en-US" altLang="nl-NL" sz="1000" b="1" i="1" dirty="0">
                <a:latin typeface="Calibri" panose="020F0502020204030204" pitchFamily="34" charset="0"/>
              </a:rPr>
              <a:t> </a:t>
            </a:r>
            <a:r>
              <a:rPr lang="hr-HR" altLang="nl-NL" sz="1000" b="1" i="1" dirty="0">
                <a:latin typeface="Calibri" panose="020F0502020204030204" pitchFamily="34" charset="0"/>
              </a:rPr>
              <a:t>Eng.</a:t>
            </a:r>
            <a:r>
              <a:rPr lang="en-US" altLang="nl-NL" sz="1000" b="1" i="1" dirty="0">
                <a:latin typeface="Calibri" panose="020F0502020204030204" pitchFamily="34" charset="0"/>
              </a:rPr>
              <a:t> </a:t>
            </a:r>
            <a:r>
              <a:rPr lang="hr-HR" altLang="nl-NL" sz="1000" b="1" i="1" dirty="0">
                <a:latin typeface="Calibri" panose="020F0502020204030204" pitchFamily="34" charset="0"/>
              </a:rPr>
              <a:t>Process.</a:t>
            </a:r>
            <a:r>
              <a:rPr lang="nl-NL" altLang="nl-NL" sz="1000" b="1" dirty="0">
                <a:latin typeface="Calibri" panose="020F0502020204030204" pitchFamily="34" charset="0"/>
              </a:rPr>
              <a:t> </a:t>
            </a:r>
            <a:r>
              <a:rPr lang="nl-NL" altLang="nl-NL" sz="1000" dirty="0">
                <a:latin typeface="Calibri" panose="020F0502020204030204" pitchFamily="34" charset="0"/>
              </a:rPr>
              <a:t>47 (</a:t>
            </a:r>
            <a:r>
              <a:rPr lang="hr-HR" altLang="nl-NL" sz="1000" b="1" dirty="0">
                <a:latin typeface="Calibri" panose="020F0502020204030204" pitchFamily="34" charset="0"/>
              </a:rPr>
              <a:t>2008</a:t>
            </a:r>
            <a:r>
              <a:rPr lang="nl-NL" altLang="nl-NL" sz="1000" dirty="0">
                <a:latin typeface="Calibri" panose="020F0502020204030204" pitchFamily="34" charset="0"/>
              </a:rPr>
              <a:t>) 1520-1529.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nl-NL" altLang="nl-NL" sz="1200" b="1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nl-NL" altLang="nl-NL" sz="1200" b="1" dirty="0">
                <a:latin typeface="Calibri" panose="020F0502020204030204" pitchFamily="34" charset="0"/>
              </a:rPr>
              <a:t> Structured packings: Delft Model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nl-NL" altLang="nl-NL" sz="1200" dirty="0">
                <a:latin typeface="Calibri" panose="020F0502020204030204" pitchFamily="34" charset="0"/>
              </a:rPr>
              <a:t> </a:t>
            </a:r>
            <a:r>
              <a:rPr lang="nl-NL" altLang="nl-NL" sz="1000" dirty="0">
                <a:latin typeface="Calibri" panose="020F0502020204030204" pitchFamily="34" charset="0"/>
              </a:rPr>
              <a:t>(all working equations can be found in:</a:t>
            </a:r>
            <a:r>
              <a:rPr lang="nl-NL" altLang="nl-NL" sz="1000" dirty="0">
                <a:latin typeface="Calibri" panose="020F0502020204030204" pitchFamily="34" charset="0"/>
                <a:sym typeface="Wingdings" pitchFamily="2" charset="2"/>
              </a:rPr>
              <a:t>)</a:t>
            </a:r>
            <a:endParaRPr lang="nl-NL" altLang="nl-NL" sz="1000" dirty="0">
              <a:latin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nl-NL" altLang="nl-NL" sz="1000" dirty="0">
                <a:latin typeface="Calibri" panose="020F0502020204030204" pitchFamily="34" charset="0"/>
              </a:rPr>
              <a:t> Dejanovi</a:t>
            </a:r>
            <a:r>
              <a:rPr lang="hr-HR" altLang="nl-NL" sz="1000" dirty="0">
                <a:latin typeface="Calibri" panose="020F0502020204030204" pitchFamily="34" charset="0"/>
              </a:rPr>
              <a:t>ć</a:t>
            </a:r>
            <a:r>
              <a:rPr lang="nl-NL" altLang="nl-NL" sz="1000" dirty="0">
                <a:latin typeface="Calibri" panose="020F0502020204030204" pitchFamily="34" charset="0"/>
              </a:rPr>
              <a:t> et al</a:t>
            </a:r>
            <a:r>
              <a:rPr lang="nl-NL" altLang="nl-NL" sz="1000" b="1" i="1" dirty="0">
                <a:latin typeface="Calibri" panose="020F0502020204030204" pitchFamily="34" charset="0"/>
              </a:rPr>
              <a:t>., Ind. Eng. Chem. Res.  </a:t>
            </a:r>
            <a:r>
              <a:rPr lang="nl-NL" altLang="nl-NL" sz="1000" dirty="0">
                <a:latin typeface="Calibri" panose="020F0502020204030204" pitchFamily="34" charset="0"/>
              </a:rPr>
              <a:t>50 (</a:t>
            </a:r>
            <a:r>
              <a:rPr lang="nl-NL" altLang="nl-NL" sz="1000" b="1" dirty="0">
                <a:latin typeface="Calibri" panose="020F0502020204030204" pitchFamily="34" charset="0"/>
              </a:rPr>
              <a:t>2011</a:t>
            </a:r>
            <a:r>
              <a:rPr lang="nl-NL" altLang="nl-NL" sz="1000" dirty="0">
                <a:latin typeface="Calibri" panose="020F0502020204030204" pitchFamily="34" charset="0"/>
              </a:rPr>
              <a:t>) 5080-5092</a:t>
            </a:r>
            <a:r>
              <a:rPr lang="nl-NL" altLang="nl-NL" sz="1000" b="1" dirty="0" smtClean="0">
                <a:latin typeface="Calibri" panose="020F0502020204030204" pitchFamily="34" charset="0"/>
              </a:rPr>
              <a:t>.</a:t>
            </a:r>
            <a:endParaRPr lang="nl-NL" altLang="nl-NL" sz="1000" b="1" dirty="0"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758156"/>
            <a:ext cx="1965811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"/>
          <a:stretch/>
        </p:blipFill>
        <p:spPr bwMode="auto">
          <a:xfrm>
            <a:off x="2256874" y="826318"/>
            <a:ext cx="7749070" cy="325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84244" y="313270"/>
            <a:ext cx="4742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50000"/>
              </a:spcAft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5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nl-NL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Hydraulic Design </a:t>
            </a:r>
            <a:r>
              <a:rPr lang="hr-HR" altLang="nl-NL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using</a:t>
            </a:r>
            <a:r>
              <a:rPr lang="en-US" altLang="nl-NL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altLang="nl-NL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EXCEL </a:t>
            </a:r>
            <a:r>
              <a:rPr lang="en-US" altLang="nl-NL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Solver</a:t>
            </a:r>
            <a:endParaRPr lang="en-US" altLang="nl-NL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349" y="874126"/>
            <a:ext cx="1396105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422" y="171842"/>
            <a:ext cx="84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2-2-4 </a:t>
            </a:r>
            <a:r>
              <a:rPr lang="hr-HR" sz="24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Vmin</a:t>
            </a:r>
            <a:r>
              <a:rPr lang="hr-H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24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configuration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82369"/>
              </p:ext>
            </p:extLst>
          </p:nvPr>
        </p:nvGraphicFramePr>
        <p:xfrm>
          <a:off x="4351337" y="2025541"/>
          <a:ext cx="5069107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615">
                <a:tc>
                  <a:txBody>
                    <a:bodyPr/>
                    <a:lstStyle/>
                    <a:p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DWC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Top </a:t>
                      </a:r>
                      <a:r>
                        <a:rPr lang="hr-HR" sz="1600" b="1" dirty="0" err="1" smtClean="0">
                          <a:latin typeface="Calibri" panose="020F0502020204030204" pitchFamily="34" charset="0"/>
                        </a:rPr>
                        <a:t>pressure</a:t>
                      </a:r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 (bar)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2.7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hr-HR" sz="1600" b="1" dirty="0" err="1" smtClean="0">
                          <a:latin typeface="Calibri" panose="020F0502020204030204" pitchFamily="34" charset="0"/>
                        </a:rPr>
                        <a:t>Shell</a:t>
                      </a:r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600" b="1" dirty="0" err="1" smtClean="0">
                          <a:latin typeface="Calibri" panose="020F0502020204030204" pitchFamily="34" charset="0"/>
                        </a:rPr>
                        <a:t>diameter</a:t>
                      </a:r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 (m)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2.0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hr-HR" sz="1600" b="1" dirty="0" err="1" smtClean="0">
                          <a:latin typeface="Calibri" panose="020F0502020204030204" pitchFamily="34" charset="0"/>
                        </a:rPr>
                        <a:t>Shell</a:t>
                      </a:r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600" b="1" dirty="0" err="1" smtClean="0">
                          <a:latin typeface="Calibri" panose="020F0502020204030204" pitchFamily="34" charset="0"/>
                        </a:rPr>
                        <a:t>height</a:t>
                      </a:r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 (m)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69.0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hr-HR" sz="1600" b="1" dirty="0" err="1" smtClean="0">
                          <a:latin typeface="Calibri" panose="020F0502020204030204" pitchFamily="34" charset="0"/>
                        </a:rPr>
                        <a:t>Stage</a:t>
                      </a:r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600" b="1" dirty="0" err="1" smtClean="0">
                          <a:latin typeface="Calibri" panose="020F0502020204030204" pitchFamily="34" charset="0"/>
                        </a:rPr>
                        <a:t>requirement</a:t>
                      </a:r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 (-)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172 (130)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hr-HR" sz="1600" b="1" dirty="0" err="1" smtClean="0">
                          <a:latin typeface="Calibri" panose="020F0502020204030204" pitchFamily="34" charset="0"/>
                        </a:rPr>
                        <a:t>Sieve</a:t>
                      </a:r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600" b="1" dirty="0" err="1" smtClean="0">
                          <a:latin typeface="Calibri" panose="020F0502020204030204" pitchFamily="34" charset="0"/>
                        </a:rPr>
                        <a:t>trays</a:t>
                      </a:r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 (#)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-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Reboiler </a:t>
                      </a:r>
                      <a:r>
                        <a:rPr lang="hr-HR" sz="1600" b="1" dirty="0" err="1" smtClean="0">
                          <a:latin typeface="Calibri" panose="020F0502020204030204" pitchFamily="34" charset="0"/>
                        </a:rPr>
                        <a:t>duty</a:t>
                      </a:r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 (MW)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Calibri" panose="020F0502020204030204" pitchFamily="34" charset="0"/>
                        </a:rPr>
                        <a:t>4.80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Energy saving (%)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92692"/>
            <a:ext cx="2057400" cy="366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505576"/>
            <a:ext cx="8569325" cy="24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 sz="1200" dirty="0">
                <a:latin typeface="Calibri" panose="020F0502020204030204" pitchFamily="34" charset="0"/>
                <a:cs typeface="Arial" panose="020B0604020202020204" pitchFamily="34" charset="0"/>
              </a:rPr>
              <a:t>Olujić</a:t>
            </a:r>
            <a:r>
              <a:rPr lang="nl-NL" sz="1200" dirty="0">
                <a:latin typeface="Calibri" panose="020F0502020204030204" pitchFamily="34" charset="0"/>
                <a:cs typeface="Arial" panose="020B0604020202020204" pitchFamily="34" charset="0"/>
              </a:rPr>
              <a:t>, Dejanovi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ć</a:t>
            </a:r>
            <a:r>
              <a:rPr lang="nl-NL" sz="1200" dirty="0">
                <a:latin typeface="Calibri" panose="020F0502020204030204" pitchFamily="34" charset="0"/>
                <a:cs typeface="Arial" panose="020B0604020202020204" pitchFamily="34" charset="0"/>
              </a:rPr>
              <a:t>, Kaibel, Jansen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Chem.Eng.Technol.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 (201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hr-HR" sz="1200" dirty="0">
                <a:latin typeface="Calibri" panose="020F0502020204030204" pitchFamily="34" charset="0"/>
                <a:cs typeface="Arial" panose="020B0604020202020204" pitchFamily="34" charset="0"/>
              </a:rPr>
              <a:t>1392–1404</a:t>
            </a:r>
          </a:p>
          <a:p>
            <a:endParaRPr lang="en-GB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515" y="38100"/>
            <a:ext cx="1120259" cy="626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4" y="1108869"/>
            <a:ext cx="4307383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17" y="1511397"/>
            <a:ext cx="865187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160512" y="2578195"/>
            <a:ext cx="261916" cy="1960624"/>
            <a:chOff x="5194296" y="3124199"/>
            <a:chExt cx="261916" cy="1960624"/>
          </a:xfrm>
        </p:grpSpPr>
        <p:grpSp>
          <p:nvGrpSpPr>
            <p:cNvPr id="7" name="Group 6"/>
            <p:cNvGrpSpPr/>
            <p:nvPr/>
          </p:nvGrpSpPr>
          <p:grpSpPr>
            <a:xfrm>
              <a:off x="5194296" y="3124200"/>
              <a:ext cx="235867" cy="1960623"/>
              <a:chOff x="1311797" y="3664369"/>
              <a:chExt cx="235867" cy="1780855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flipH="1">
                <a:off x="1311798" y="5445224"/>
                <a:ext cx="235866" cy="0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flipH="1" flipV="1">
                <a:off x="1311797" y="3664369"/>
                <a:ext cx="1" cy="1780855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311799" y="3664369"/>
                <a:ext cx="153935" cy="0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triangle" w="sm" len="med"/>
              </a:ln>
              <a:effectLst/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312229" y="3124199"/>
              <a:ext cx="143983" cy="1960624"/>
              <a:chOff x="1431692" y="3664369"/>
              <a:chExt cx="187980" cy="1780855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 flipV="1">
                <a:off x="1619671" y="3664369"/>
                <a:ext cx="1" cy="1780855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flipH="1">
                <a:off x="1431692" y="3664369"/>
                <a:ext cx="187980" cy="0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sm" len="med"/>
              </a:ln>
              <a:effectLst/>
            </p:spPr>
          </p:cxnSp>
        </p:grpSp>
      </p:grpSp>
      <p:grpSp>
        <p:nvGrpSpPr>
          <p:cNvPr id="14" name="Group 13"/>
          <p:cNvGrpSpPr/>
          <p:nvPr/>
        </p:nvGrpSpPr>
        <p:grpSpPr>
          <a:xfrm>
            <a:off x="6398558" y="1591787"/>
            <a:ext cx="261916" cy="1747616"/>
            <a:chOff x="5432342" y="2137791"/>
            <a:chExt cx="261916" cy="1747616"/>
          </a:xfrm>
        </p:grpSpPr>
        <p:grpSp>
          <p:nvGrpSpPr>
            <p:cNvPr id="15" name="Group 14"/>
            <p:cNvGrpSpPr/>
            <p:nvPr/>
          </p:nvGrpSpPr>
          <p:grpSpPr>
            <a:xfrm>
              <a:off x="5432342" y="2137793"/>
              <a:ext cx="235867" cy="1747614"/>
              <a:chOff x="1311797" y="3664369"/>
              <a:chExt cx="235867" cy="1780855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1311798" y="5445224"/>
                <a:ext cx="235866" cy="0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 flipV="1">
                <a:off x="1311797" y="3664369"/>
                <a:ext cx="1" cy="1780855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311799" y="3664369"/>
                <a:ext cx="153935" cy="0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triangle" w="sm" len="med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5550275" y="2137791"/>
              <a:ext cx="143983" cy="1747615"/>
              <a:chOff x="1431692" y="3664369"/>
              <a:chExt cx="187980" cy="1780855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1619671" y="3664369"/>
                <a:ext cx="1" cy="1780855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H="1">
                <a:off x="1431692" y="3664369"/>
                <a:ext cx="187980" cy="0"/>
              </a:xfrm>
              <a:prstGeom prst="line">
                <a:avLst/>
              </a:prstGeom>
              <a:solidFill>
                <a:schemeClr val="accent1"/>
              </a:solidFill>
              <a:ln w="38100" cap="rnd" cmpd="sng" algn="ctr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sm" len="med"/>
              </a:ln>
              <a:effectLst/>
            </p:spPr>
          </p:cxnSp>
        </p:grpSp>
      </p:grpSp>
      <p:sp>
        <p:nvSpPr>
          <p:cNvPr id="24" name="TextBox 23"/>
          <p:cNvSpPr txBox="1"/>
          <p:nvPr/>
        </p:nvSpPr>
        <p:spPr>
          <a:xfrm>
            <a:off x="1510422" y="171842"/>
            <a:ext cx="84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2-2-4 </a:t>
            </a:r>
            <a:r>
              <a:rPr lang="hr-HR" sz="24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Vmin</a:t>
            </a:r>
            <a:r>
              <a:rPr lang="hr-H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24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configuration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1086537"/>
            <a:ext cx="7258117" cy="469787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862704" y="5270079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err="1" smtClean="0">
                <a:cs typeface="Arial" pitchFamily="34" charset="0"/>
              </a:rPr>
              <a:t>Yes</a:t>
            </a:r>
            <a:endParaRPr lang="hr-HR" sz="1200" b="1" dirty="0"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91662" y="4912889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err="1" smtClean="0">
                <a:cs typeface="Arial" pitchFamily="34" charset="0"/>
              </a:rPr>
              <a:t>Yes</a:t>
            </a:r>
            <a:endParaRPr lang="hr-HR" sz="1200" b="1" dirty="0"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3166" y="4055633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cs typeface="Arial" pitchFamily="34" charset="0"/>
              </a:rPr>
              <a:t>No</a:t>
            </a:r>
            <a:endParaRPr lang="hr-HR" sz="1200" b="1" dirty="0"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5778" y="4055633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cs typeface="Arial" pitchFamily="34" charset="0"/>
              </a:rPr>
              <a:t>No</a:t>
            </a:r>
            <a:endParaRPr lang="hr-HR" sz="1200" b="1" dirty="0"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0940" y="4364045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cs typeface="Arial" pitchFamily="34" charset="0"/>
              </a:rPr>
              <a:t>No</a:t>
            </a:r>
            <a:endParaRPr lang="hr-HR" sz="1200" b="1" dirty="0"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8742" y="4384908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cs typeface="Arial" pitchFamily="34" charset="0"/>
              </a:rPr>
              <a:t>No</a:t>
            </a:r>
            <a:endParaRPr lang="hr-HR" sz="1200" b="1" dirty="0"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81633" y="1946458"/>
            <a:ext cx="9144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95529" y="148263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rgbClr val="FF0000"/>
                </a:solidFill>
              </a:rPr>
              <a:t>Fixed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value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23"/>
          <p:cNvGrpSpPr/>
          <p:nvPr/>
        </p:nvGrpSpPr>
        <p:grpSpPr>
          <a:xfrm>
            <a:off x="4486342" y="3234213"/>
            <a:ext cx="343471" cy="402524"/>
            <a:chOff x="7342032" y="4921092"/>
            <a:chExt cx="100171" cy="106134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7342032" y="4924975"/>
              <a:ext cx="99357" cy="993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7342846" y="4921092"/>
              <a:ext cx="99357" cy="1061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1510422" y="171842"/>
            <a:ext cx="84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DIMENSIONING PROCEDURE – RETROFIT</a:t>
            </a:r>
          </a:p>
        </p:txBody>
      </p:sp>
    </p:spTree>
    <p:extLst>
      <p:ext uri="{BB962C8B-B14F-4D97-AF65-F5344CB8AC3E}">
        <p14:creationId xmlns:p14="http://schemas.microsoft.com/office/powerpoint/2010/main" val="162855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2667000" cy="475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81200" y="3325879"/>
            <a:ext cx="1752600" cy="883967"/>
            <a:chOff x="457200" y="3325878"/>
            <a:chExt cx="1752600" cy="88396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798956" y="4209845"/>
              <a:ext cx="410844" cy="0"/>
            </a:xfrm>
            <a:prstGeom prst="line">
              <a:avLst/>
            </a:prstGeom>
            <a:ln w="349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457200" y="3325878"/>
              <a:ext cx="1341756" cy="883967"/>
              <a:chOff x="457200" y="3325878"/>
              <a:chExt cx="1341756" cy="88396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167298" y="3325878"/>
                <a:ext cx="631658" cy="883967"/>
                <a:chOff x="1066800" y="2966961"/>
                <a:chExt cx="685800" cy="1058332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1066800" y="2966961"/>
                  <a:ext cx="228600" cy="1058332"/>
                  <a:chOff x="3886200" y="2209800"/>
                  <a:chExt cx="228600" cy="1058332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3886200" y="2209800"/>
                    <a:ext cx="228600" cy="0"/>
                  </a:xfrm>
                  <a:prstGeom prst="line">
                    <a:avLst/>
                  </a:prstGeom>
                  <a:ln w="3492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4114800" y="2209800"/>
                    <a:ext cx="0" cy="1058332"/>
                  </a:xfrm>
                  <a:prstGeom prst="line">
                    <a:avLst/>
                  </a:prstGeom>
                  <a:ln w="3492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3886200" y="2209800"/>
                    <a:ext cx="0" cy="1058332"/>
                  </a:xfrm>
                  <a:prstGeom prst="line">
                    <a:avLst/>
                  </a:prstGeom>
                  <a:ln w="3492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295400" y="4025293"/>
                  <a:ext cx="457200" cy="0"/>
                </a:xfrm>
                <a:prstGeom prst="line">
                  <a:avLst/>
                </a:prstGeom>
                <a:ln w="34925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 flipH="1">
                <a:off x="457200" y="4209845"/>
                <a:ext cx="710099" cy="0"/>
              </a:xfrm>
              <a:prstGeom prst="line">
                <a:avLst/>
              </a:prstGeom>
              <a:ln w="349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-1" y="6479759"/>
            <a:ext cx="5953125" cy="42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200" dirty="0">
                <a:latin typeface="Calibri" panose="020F0502020204030204" pitchFamily="34" charset="0"/>
                <a:cs typeface="Arial" panose="020B0604020202020204" pitchFamily="34" charset="0"/>
              </a:rPr>
              <a:t> Jansen, Dejanovi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ć</a:t>
            </a:r>
            <a:r>
              <a:rPr lang="nl-NL" sz="1200" dirty="0">
                <a:latin typeface="Calibri" panose="020F0502020204030204" pitchFamily="34" charset="0"/>
                <a:cs typeface="Arial" panose="020B0604020202020204" pitchFamily="34" charset="0"/>
              </a:rPr>
              <a:t>, Kaibel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r-HR" sz="1200" dirty="0">
                <a:latin typeface="Calibri" panose="020F0502020204030204" pitchFamily="34" charset="0"/>
                <a:cs typeface="Arial" panose="020B0604020202020204" pitchFamily="34" charset="0"/>
              </a:rPr>
              <a:t>Olujić</a:t>
            </a:r>
            <a:r>
              <a:rPr lang="nl-NL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Chem.</a:t>
            </a:r>
            <a:r>
              <a:rPr lang="nl-NL" sz="12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>
                <a:latin typeface="Calibri" panose="020F0502020204030204" pitchFamily="34" charset="0"/>
                <a:cs typeface="Arial" panose="020B0604020202020204" pitchFamily="34" charset="0"/>
              </a:rPr>
              <a:t>Eng</a:t>
            </a:r>
            <a:r>
              <a:rPr lang="nl-NL" sz="1200" b="1" dirty="0">
                <a:latin typeface="Calibri" panose="020F0502020204030204" pitchFamily="34" charset="0"/>
                <a:cs typeface="Arial" panose="020B0604020202020204" pitchFamily="34" charset="0"/>
              </a:rPr>
              <a:t>ineering 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(August 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201</a:t>
            </a:r>
            <a:r>
              <a:rPr lang="nl-NL" sz="1200" b="1" dirty="0">
                <a:latin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GB" sz="12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40</a:t>
            </a:r>
            <a:r>
              <a:rPr lang="hr-HR" sz="1200" dirty="0">
                <a:latin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nl-NL" sz="1200" dirty="0">
                <a:latin typeface="Calibri" panose="020F0502020204030204" pitchFamily="34" charset="0"/>
                <a:cs typeface="Arial" panose="020B0604020202020204" pitchFamily="34" charset="0"/>
              </a:rPr>
              <a:t>48</a:t>
            </a:r>
            <a:endParaRPr lang="hr-HR" sz="1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0422" y="171842"/>
            <a:ext cx="84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2-2-4 </a:t>
            </a:r>
            <a:r>
              <a:rPr lang="hr-HR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as </a:t>
            </a:r>
            <a:r>
              <a:rPr lang="hr-H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 retrofit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02" y="983761"/>
            <a:ext cx="4053198" cy="518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1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6"/>
          <a:stretch/>
        </p:blipFill>
        <p:spPr bwMode="auto">
          <a:xfrm>
            <a:off x="2425593" y="639018"/>
            <a:ext cx="825590" cy="547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6"/>
          <a:stretch/>
        </p:blipFill>
        <p:spPr bwMode="auto">
          <a:xfrm>
            <a:off x="3994060" y="649133"/>
            <a:ext cx="825590" cy="547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77" y="0"/>
            <a:ext cx="3124200" cy="622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5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CS" sz="2400">
              <a:latin typeface="Times" pitchFamily="18" charset="0"/>
            </a:endParaRPr>
          </a:p>
        </p:txBody>
      </p:sp>
      <p:graphicFrame>
        <p:nvGraphicFramePr>
          <p:cNvPr id="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2879"/>
              </p:ext>
            </p:extLst>
          </p:nvPr>
        </p:nvGraphicFramePr>
        <p:xfrm>
          <a:off x="1625970" y="1628775"/>
          <a:ext cx="8567741" cy="4383754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49574636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Configuration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Conventional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s2-3-4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2-2-4 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2-3-3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Equipped with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Sieve</a:t>
                      </a:r>
                      <a:r>
                        <a:rPr kumimoji="0" lang="hr-H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hr-H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trays</a:t>
                      </a:r>
                      <a:endParaRPr kumimoji="0" lang="hr-H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kumimoji="0" lang="hr-H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packings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kumimoji="0" lang="hr-H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packings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p</a:t>
                      </a:r>
                      <a:r>
                        <a:rPr kumimoji="0" lang="hr-H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ackings</a:t>
                      </a:r>
                      <a:endParaRPr kumimoji="0" lang="hr-H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p</a:t>
                      </a:r>
                      <a:r>
                        <a:rPr kumimoji="0" lang="hr-H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ackings</a:t>
                      </a:r>
                      <a:endParaRPr kumimoji="0" lang="hr-H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Struct.packings</a:t>
                      </a:r>
                      <a:endParaRPr kumimoji="0" lang="hr-H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 gridSpan="7">
                  <a:txBody>
                    <a:bodyPr/>
                    <a:lstStyle/>
                    <a:p>
                      <a:pPr algn="ctr"/>
                      <a:r>
                        <a:rPr lang="hr-HR" sz="14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Investment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(MM $)</a:t>
                      </a:r>
                      <a:endParaRPr lang="hr-H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 + 0,09 </a:t>
                      </a:r>
                      <a:r>
                        <a:rPr kumimoji="0" lang="hr-H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</a:t>
                      </a:r>
                      <a:r>
                        <a:rPr kumimoji="0" lang="hr-H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tray</a:t>
                      </a:r>
                      <a:r>
                        <a:rPr kumimoji="0" lang="hr-H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hr-H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removal</a:t>
                      </a:r>
                      <a:endParaRPr kumimoji="0" lang="hr-H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Condenser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Reboiler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r>
                        <a:rPr lang="hr-HR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(MM $)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Cooling water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Fuel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hr-H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oil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Savings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 gridSpan="7">
                  <a:txBody>
                    <a:bodyPr/>
                    <a:lstStyle/>
                    <a:p>
                      <a:endParaRPr lang="hr-H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   ($/</a:t>
                      </a:r>
                      <a:r>
                        <a:rPr kumimoji="0" lang="hr-H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Savings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7" b="12727"/>
          <a:stretch>
            <a:fillRect/>
          </a:stretch>
        </p:blipFill>
        <p:spPr bwMode="auto">
          <a:xfrm>
            <a:off x="5427457" y="146900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47" b="13515"/>
          <a:stretch>
            <a:fillRect/>
          </a:stretch>
        </p:blipFill>
        <p:spPr bwMode="auto">
          <a:xfrm>
            <a:off x="4130677" y="67525"/>
            <a:ext cx="10969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64" y="171960"/>
            <a:ext cx="9652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49" y="128143"/>
            <a:ext cx="1193800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3987" y="-25554"/>
            <a:ext cx="8440738" cy="6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hr-HR" sz="28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hr-HR" sz="28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en-US" sz="28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62" y="-3176578"/>
            <a:ext cx="5279979" cy="278289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7088" y="185510"/>
            <a:ext cx="670338" cy="133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7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4"/>
          <p:cNvSpPr txBox="1">
            <a:spLocks/>
          </p:cNvSpPr>
          <p:nvPr/>
        </p:nvSpPr>
        <p:spPr>
          <a:xfrm>
            <a:off x="1571625" y="762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 err="1">
                <a:solidFill>
                  <a:srgbClr val="FF0000"/>
                </a:solidFill>
                <a:latin typeface="+mn-lt"/>
              </a:rPr>
              <a:t>Conclusions</a:t>
            </a:r>
            <a:endParaRPr lang="hr-H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3893" y="1240538"/>
            <a:ext cx="108972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DWC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proven </a:t>
            </a:r>
            <a:r>
              <a:rPr lang="nl-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ach 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new application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challenge. </a:t>
            </a:r>
          </a:p>
          <a:p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Retrofiting existing 4 or more products sequences to save energy a promissing application field with high growing potential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Complex 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configurations include multiple vapor-splits, which need to arranged with enough flexibility by design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retrofit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vapor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throttled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DWC as retrofit option can significantly improve profitability of aromatics processing plants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4P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case revamp: 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Two columns in series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61 % reduction in operating costs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Two columns in series: less complex internal configuration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Possibility of vapour split control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Payback period 1,2 years</a:t>
            </a:r>
          </a:p>
          <a:p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-8071714" y="343281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998" y="1440000"/>
            <a:ext cx="5391632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52" y="1143821"/>
            <a:ext cx="2296143" cy="3536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974" y="4680000"/>
            <a:ext cx="1714500" cy="1524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110328" y="4524375"/>
            <a:ext cx="11113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190628" y="1143821"/>
            <a:ext cx="872" cy="45180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39375" r="69949" b="38750"/>
          <a:stretch/>
        </p:blipFill>
        <p:spPr>
          <a:xfrm>
            <a:off x="7852717" y="5139199"/>
            <a:ext cx="515222" cy="333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9521" t="39375" r="80479" b="40709"/>
          <a:stretch/>
        </p:blipFill>
        <p:spPr>
          <a:xfrm>
            <a:off x="8115300" y="820432"/>
            <a:ext cx="171450" cy="30351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200775" y="2892860"/>
            <a:ext cx="4371975" cy="1671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649220" y="117835"/>
            <a:ext cx="9998751" cy="52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Separation of three </a:t>
            </a:r>
            <a:r>
              <a:rPr lang="hr-HR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products - </a:t>
            </a:r>
            <a:r>
              <a:rPr lang="hr-HR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the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„</a:t>
            </a:r>
            <a:r>
              <a:rPr lang="hr-HR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Sloppy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” sequence</a:t>
            </a:r>
            <a:endParaRPr lang="en-US" sz="3200" b="1" baseline="30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-8071714" y="343281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595" y="815748"/>
            <a:ext cx="7879846" cy="532639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E0DF5924-FF06-4B6D-95F2-091B5D20E0CA}"/>
              </a:ext>
            </a:extLst>
          </p:cNvPr>
          <p:cNvSpPr txBox="1">
            <a:spLocks/>
          </p:cNvSpPr>
          <p:nvPr/>
        </p:nvSpPr>
        <p:spPr bwMode="auto">
          <a:xfrm>
            <a:off x="5370676" y="4602484"/>
            <a:ext cx="2245475" cy="36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defTabSz="685783"/>
            <a:r>
              <a:rPr lang="hr-HR" sz="1800" b="0" kern="0" dirty="0" smtClean="0">
                <a:solidFill>
                  <a:schemeClr val="accent2"/>
                </a:solidFill>
                <a:latin typeface="Calibri"/>
              </a:rPr>
              <a:t>Petlyuk sequence</a:t>
            </a:r>
            <a:endParaRPr lang="en-US" sz="2800" b="0" kern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0DF5924-FF06-4B6D-95F2-091B5D20E0CA}"/>
              </a:ext>
            </a:extLst>
          </p:cNvPr>
          <p:cNvSpPr txBox="1">
            <a:spLocks/>
          </p:cNvSpPr>
          <p:nvPr/>
        </p:nvSpPr>
        <p:spPr bwMode="auto">
          <a:xfrm>
            <a:off x="7885276" y="4786035"/>
            <a:ext cx="2245475" cy="36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defTabSz="685783"/>
            <a:r>
              <a:rPr lang="hr-HR" sz="1800" b="0" kern="0" dirty="0" smtClean="0">
                <a:solidFill>
                  <a:schemeClr val="accent2"/>
                </a:solidFill>
                <a:latin typeface="Calibri"/>
              </a:rPr>
              <a:t>DWC</a:t>
            </a:r>
            <a:endParaRPr lang="en-US" sz="2800" b="0" kern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49220" y="117835"/>
            <a:ext cx="9998751" cy="52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Separation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of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three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products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- </a:t>
            </a:r>
            <a:r>
              <a:rPr lang="hr-HR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the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Petlyuk </a:t>
            </a:r>
            <a:r>
              <a:rPr lang="hr-HR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and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the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DWC</a:t>
            </a:r>
            <a:endParaRPr lang="en-US" sz="3200" b="1" baseline="30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715615" y="12478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STATE OF THE ART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38398" y="1013616"/>
            <a:ext cx="4149725" cy="2791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Established: 3-product DWCs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More than 200 in operation worldwide</a:t>
            </a: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Packed and tray columns</a:t>
            </a: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Know-how pioneers: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BASF SE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and Julius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MONTZ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GmbH</a:t>
            </a: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US" sz="1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Proven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practice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 abo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 30 % savings in energy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capital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and plot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area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214389" y="1004439"/>
            <a:ext cx="4291013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Next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step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 4-</a:t>
            </a:r>
            <a:r>
              <a:rPr lang="hr-HR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product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DWCs</a:t>
            </a:r>
            <a:endParaRPr lang="hr-HR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8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hr-H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Potential</a:t>
            </a: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gains</a:t>
            </a: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could</a:t>
            </a: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increase</a:t>
            </a: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to 50% </a:t>
            </a:r>
            <a:r>
              <a:rPr lang="hr-H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compared</a:t>
            </a: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to </a:t>
            </a:r>
            <a:r>
              <a:rPr lang="hr-H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conventional</a:t>
            </a: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three</a:t>
            </a: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hr-H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column</a:t>
            </a: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sequences</a:t>
            </a:r>
            <a:endParaRPr lang="hr-HR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Complex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internal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configurations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 design and operation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concerns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increase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Subject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academic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studies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providing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basic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technically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sound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know</a:t>
            </a: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-how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22034" y="4312330"/>
            <a:ext cx="6013450" cy="1807974"/>
            <a:chOff x="468313" y="1908534"/>
            <a:chExt cx="11908396" cy="3069682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316153" y="2201265"/>
              <a:ext cx="2736851" cy="1223961"/>
            </a:xfrm>
            <a:prstGeom prst="ellipse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GB" sz="1200">
                <a:latin typeface="Calibri" panose="020F0502020204030204" pitchFamily="34" charset="0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539750" y="1940878"/>
              <a:ext cx="3024188" cy="136842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GB" sz="1200">
                <a:latin typeface="Calibri" panose="020F0502020204030204" pitchFamily="34" charset="0"/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9136622" y="1908534"/>
              <a:ext cx="3240087" cy="1223961"/>
            </a:xfrm>
            <a:prstGeom prst="ellipse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GB" sz="1200">
                <a:latin typeface="Calibri" panose="020F0502020204030204" pitchFamily="34" charset="0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003799" y="3641126"/>
              <a:ext cx="3600451" cy="1223962"/>
            </a:xfrm>
            <a:prstGeom prst="ellipse">
              <a:avLst/>
            </a:prstGeom>
            <a:solidFill>
              <a:srgbClr val="3366FF"/>
            </a:solidFill>
            <a:ln w="12700" algn="ctr">
              <a:solidFill>
                <a:srgbClr val="99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GB" sz="1200">
                <a:latin typeface="Calibri" panose="020F0502020204030204" pitchFamily="34" charset="0"/>
              </a:endParaRP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468313" y="2083753"/>
              <a:ext cx="3167062" cy="1097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nb-NO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SINTEF/NTNU</a:t>
              </a:r>
              <a:r>
                <a:rPr lang="nb-NO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/>
              </a:r>
              <a:br>
                <a:rPr lang="nb-NO" sz="12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nb-NO" sz="1200" i="1" dirty="0">
                  <a:latin typeface="Calibri" panose="020F0502020204030204" pitchFamily="34" charset="0"/>
                </a:rPr>
                <a:t>I. Halvorsen,</a:t>
              </a:r>
            </a:p>
            <a:p>
              <a:pPr algn="ctr" eaLnBrk="0" hangingPunct="0"/>
              <a:r>
                <a:rPr lang="nb-NO" sz="1200" i="1" dirty="0">
                  <a:latin typeface="Calibri" panose="020F0502020204030204" pitchFamily="34" charset="0"/>
                </a:rPr>
                <a:t>S. Skogestad</a:t>
              </a:r>
            </a:p>
          </p:txBody>
        </p: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5747952" y="2417164"/>
              <a:ext cx="1800225" cy="783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nb-NO" sz="1200" b="1">
                  <a:solidFill>
                    <a:srgbClr val="0066FF"/>
                  </a:solidFill>
                  <a:latin typeface="Calibri" panose="020F0502020204030204" pitchFamily="34" charset="0"/>
                </a:rPr>
                <a:t>TU Delft</a:t>
              </a:r>
              <a:r>
                <a:rPr lang="nb-NO" sz="1200">
                  <a:latin typeface="Calibri" panose="020F0502020204030204" pitchFamily="34" charset="0"/>
                </a:rPr>
                <a:t/>
              </a:r>
              <a:br>
                <a:rPr lang="nb-NO" sz="1200">
                  <a:latin typeface="Calibri" panose="020F0502020204030204" pitchFamily="34" charset="0"/>
                </a:rPr>
              </a:br>
              <a:r>
                <a:rPr lang="nb-NO" sz="1200" i="1">
                  <a:latin typeface="Calibri" panose="020F0502020204030204" pitchFamily="34" charset="0"/>
                </a:rPr>
                <a:t>Ž. Olujić</a:t>
              </a: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9169120" y="1970696"/>
              <a:ext cx="3024187" cy="1097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 algn="ctr" eaLnBrk="0" hangingPunct="0"/>
              <a:r>
                <a:rPr lang="nb-NO" sz="1200" b="1" dirty="0">
                  <a:solidFill>
                    <a:srgbClr val="006699"/>
                  </a:solidFill>
                  <a:latin typeface="Calibri" panose="020F0502020204030204" pitchFamily="34" charset="0"/>
                </a:rPr>
                <a:t>Univ. of Zagreb</a:t>
              </a:r>
            </a:p>
            <a:p>
              <a:pPr marL="609600" indent="-609600" eaLnBrk="0" hangingPunct="0"/>
              <a:r>
                <a:rPr lang="nb-NO" sz="1200" i="1" dirty="0">
                  <a:latin typeface="Calibri" panose="020F0502020204030204" pitchFamily="34" charset="0"/>
                </a:rPr>
                <a:t>          I. Dejanović, </a:t>
              </a:r>
            </a:p>
            <a:p>
              <a:pPr marL="609600" indent="-609600" algn="ctr" eaLnBrk="0" hangingPunct="0"/>
              <a:r>
                <a:rPr lang="nb-NO" sz="1200" i="1" dirty="0">
                  <a:latin typeface="Calibri" panose="020F0502020204030204" pitchFamily="34" charset="0"/>
                </a:rPr>
                <a:t>Lj. Matijašević</a:t>
              </a:r>
              <a:endParaRPr lang="nb-NO" sz="1200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5003799" y="3880838"/>
              <a:ext cx="3600451" cy="1097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nb-NO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J. Montz GmbH</a:t>
              </a:r>
            </a:p>
            <a:p>
              <a:pPr algn="ctr" eaLnBrk="0" hangingPunct="0"/>
              <a:r>
                <a:rPr lang="nb-NO" sz="12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H. Jansen, B. Kaibel</a:t>
              </a:r>
              <a:endParaRPr lang="nn-NO" altLang="nn-NO"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 eaLnBrk="0" hangingPunct="0"/>
              <a:endParaRPr lang="nb-NO" sz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6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B00B14-88ED-4E68-9C61-685A7CB1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48" y="3484562"/>
            <a:ext cx="3308507" cy="2778249"/>
          </a:xfrm>
          <a:prstGeom prst="rect">
            <a:avLst/>
          </a:prstGeom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7052B4A9-3274-43CD-AC8B-D3890A4F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83" y="2915158"/>
            <a:ext cx="2137474" cy="316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itle 2">
            <a:extLst>
              <a:ext uri="{FF2B5EF4-FFF2-40B4-BE49-F238E27FC236}">
                <a16:creationId xmlns:a16="http://schemas.microsoft.com/office/drawing/2014/main" id="{5955809C-0411-40F6-85EC-A9EC506A32B1}"/>
              </a:ext>
            </a:extLst>
          </p:cNvPr>
          <p:cNvSpPr txBox="1">
            <a:spLocks/>
          </p:cNvSpPr>
          <p:nvPr/>
        </p:nvSpPr>
        <p:spPr bwMode="auto">
          <a:xfrm>
            <a:off x="768007" y="804999"/>
            <a:ext cx="2413375" cy="36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defTabSz="685783"/>
            <a:r>
              <a:rPr lang="hr-HR" sz="2000" b="0" kern="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Direct sequence</a:t>
            </a:r>
            <a:endParaRPr lang="en-US" sz="3200" b="0" kern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E0DF5924-FF06-4B6D-95F2-091B5D20E0CA}"/>
              </a:ext>
            </a:extLst>
          </p:cNvPr>
          <p:cNvSpPr txBox="1">
            <a:spLocks/>
          </p:cNvSpPr>
          <p:nvPr/>
        </p:nvSpPr>
        <p:spPr bwMode="auto">
          <a:xfrm>
            <a:off x="6267457" y="833993"/>
            <a:ext cx="2245475" cy="36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defTabSz="685783"/>
            <a:r>
              <a:rPr lang="hr-HR" sz="2000" b="0" kern="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Petlyuk sequence</a:t>
            </a:r>
            <a:endParaRPr lang="en-US" sz="3200" b="0" kern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649220" y="117835"/>
            <a:ext cx="9998751" cy="52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Separation of </a:t>
            </a:r>
            <a:r>
              <a:rPr lang="hr-HR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four</a:t>
            </a:r>
            <a:r>
              <a:rPr lang="hr-H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hr-HR" sz="3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products</a:t>
            </a:r>
            <a:endParaRPr lang="en-US" sz="3200" b="1" baseline="30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389" y="1641094"/>
            <a:ext cx="2706624" cy="1543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444" y="1049782"/>
            <a:ext cx="2753868" cy="21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80799600"/>
              </p:ext>
            </p:extLst>
          </p:nvPr>
        </p:nvGraphicFramePr>
        <p:xfrm>
          <a:off x="-13916332" y="535587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052B4A9-3274-43CD-AC8B-D3890A4F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9220" y="909151"/>
            <a:ext cx="3239917" cy="475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rrow: Right 46">
            <a:extLst>
              <a:ext uri="{FF2B5EF4-FFF2-40B4-BE49-F238E27FC236}">
                <a16:creationId xmlns:a16="http://schemas.microsoft.com/office/drawing/2014/main" id="{FFF6B737-89BB-4B45-A893-6641B0391392}"/>
              </a:ext>
            </a:extLst>
          </p:cNvPr>
          <p:cNvSpPr/>
          <p:nvPr/>
        </p:nvSpPr>
        <p:spPr>
          <a:xfrm>
            <a:off x="5157532" y="3225549"/>
            <a:ext cx="8001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49" y="579549"/>
            <a:ext cx="2597181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9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875632" y="70923"/>
            <a:ext cx="8440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hr-HR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Conceptual design 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</a:rPr>
              <a:t>tools</a:t>
            </a:r>
            <a:b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endParaRPr lang="en-US" sz="1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1875632" y="952550"/>
            <a:ext cx="8326189" cy="1500132"/>
          </a:xfrm>
          <a:prstGeom prst="rect">
            <a:avLst/>
          </a:prstGeom>
          <a:noFill/>
          <a:ln w="25400" cap="rnd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66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r-HR" sz="1600" b="1" i="1" dirty="0">
                <a:solidFill>
                  <a:srgbClr val="336699"/>
                </a:solidFill>
                <a:latin typeface="Calibri" panose="020F0502020204030204" pitchFamily="34" charset="0"/>
              </a:rPr>
              <a:t>SHORT-CUT</a:t>
            </a:r>
            <a:r>
              <a:rPr lang="hr-HR" sz="1600" b="1" dirty="0">
                <a:solidFill>
                  <a:srgbClr val="336699"/>
                </a:solidFill>
                <a:latin typeface="Calibri" panose="020F0502020204030204" pitchFamily="34" charset="0"/>
              </a:rPr>
              <a:t> DESIGN</a:t>
            </a:r>
          </a:p>
          <a:p>
            <a:pPr marL="0" indent="0">
              <a:buNone/>
            </a:pPr>
            <a:endParaRPr lang="hr-HR" sz="8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600" b="1" i="1" dirty="0">
                <a:solidFill>
                  <a:srgbClr val="336699"/>
                </a:solidFill>
                <a:latin typeface="Calibri" panose="020F0502020204030204" pitchFamily="34" charset="0"/>
              </a:rPr>
              <a:t>V</a:t>
            </a:r>
            <a:r>
              <a:rPr lang="hr-HR" sz="1200" b="1" i="1" dirty="0">
                <a:solidFill>
                  <a:srgbClr val="336699"/>
                </a:solidFill>
                <a:latin typeface="Calibri" panose="020F0502020204030204" pitchFamily="34" charset="0"/>
              </a:rPr>
              <a:t>min</a:t>
            </a:r>
            <a:r>
              <a:rPr lang="hr-HR" sz="16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rgbClr val="336699"/>
                </a:solidFill>
                <a:latin typeface="Calibri" panose="020F0502020204030204" pitchFamily="34" charset="0"/>
              </a:rPr>
              <a:t>diagram</a:t>
            </a:r>
            <a:r>
              <a:rPr lang="hr-HR" sz="16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rgbClr val="336699"/>
                </a:solidFill>
                <a:latin typeface="Calibri" panose="020F0502020204030204" pitchFamily="34" charset="0"/>
              </a:rPr>
              <a:t>method</a:t>
            </a:r>
            <a:r>
              <a:rPr lang="hr-HR" sz="1600" b="1" dirty="0">
                <a:solidFill>
                  <a:srgbClr val="336699"/>
                </a:solidFill>
                <a:latin typeface="Calibri" panose="020F0502020204030204" pitchFamily="34" charset="0"/>
              </a:rPr>
              <a:t> (I.J. </a:t>
            </a:r>
            <a:r>
              <a:rPr lang="hr-HR" sz="16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Halvorsen:</a:t>
            </a:r>
          </a:p>
          <a:p>
            <a:r>
              <a:rPr lang="hr-HR" sz="1600" dirty="0" err="1" smtClean="0">
                <a:solidFill>
                  <a:srgbClr val="336699"/>
                </a:solidFill>
                <a:latin typeface="Calibri" panose="020F0502020204030204" pitchFamily="34" charset="0"/>
              </a:rPr>
              <a:t>Identification</a:t>
            </a:r>
            <a:r>
              <a:rPr lang="hr-HR" sz="16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336699"/>
                </a:solidFill>
                <a:latin typeface="Calibri" panose="020F0502020204030204" pitchFamily="34" charset="0"/>
              </a:rPr>
              <a:t>of</a:t>
            </a:r>
            <a:r>
              <a:rPr lang="hr-HR" sz="16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336699"/>
                </a:solidFill>
                <a:latin typeface="Calibri" panose="020F0502020204030204" pitchFamily="34" charset="0"/>
              </a:rPr>
              <a:t>feasible</a:t>
            </a:r>
            <a:r>
              <a:rPr lang="hr-HR" sz="16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336699"/>
                </a:solidFill>
                <a:latin typeface="Calibri" panose="020F0502020204030204" pitchFamily="34" charset="0"/>
              </a:rPr>
              <a:t>internal</a:t>
            </a:r>
            <a:r>
              <a:rPr lang="hr-HR" sz="16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336699"/>
                </a:solidFill>
                <a:latin typeface="Calibri" panose="020F0502020204030204" pitchFamily="34" charset="0"/>
              </a:rPr>
              <a:t>configurations</a:t>
            </a:r>
            <a:r>
              <a:rPr lang="hr-HR" sz="1600" dirty="0">
                <a:solidFill>
                  <a:srgbClr val="336699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hr-HR" sz="1600" dirty="0" err="1">
                <a:solidFill>
                  <a:srgbClr val="336699"/>
                </a:solidFill>
                <a:latin typeface="Calibri" panose="020F0502020204030204" pitchFamily="34" charset="0"/>
              </a:rPr>
              <a:t>Initial</a:t>
            </a:r>
            <a:r>
              <a:rPr lang="hr-HR" sz="16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336699"/>
                </a:solidFill>
                <a:latin typeface="Calibri" panose="020F0502020204030204" pitchFamily="34" charset="0"/>
              </a:rPr>
              <a:t>values</a:t>
            </a:r>
            <a:r>
              <a:rPr lang="hr-HR" sz="1600" dirty="0">
                <a:solidFill>
                  <a:srgbClr val="336699"/>
                </a:solidFill>
                <a:latin typeface="Calibri" panose="020F0502020204030204" pitchFamily="34" charset="0"/>
              </a:rPr>
              <a:t> for </a:t>
            </a:r>
            <a:r>
              <a:rPr lang="hr-HR" sz="1600" dirty="0" err="1">
                <a:solidFill>
                  <a:srgbClr val="336699"/>
                </a:solidFill>
                <a:latin typeface="Calibri" panose="020F0502020204030204" pitchFamily="34" charset="0"/>
              </a:rPr>
              <a:t>detailed</a:t>
            </a:r>
            <a:r>
              <a:rPr lang="hr-HR" sz="16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336699"/>
                </a:solidFill>
                <a:latin typeface="Calibri" panose="020F0502020204030204" pitchFamily="34" charset="0"/>
              </a:rPr>
              <a:t>simulations</a:t>
            </a:r>
            <a:r>
              <a:rPr lang="hr-HR" sz="1600" dirty="0">
                <a:solidFill>
                  <a:srgbClr val="336699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hr-H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38" y="1069368"/>
            <a:ext cx="2279303" cy="13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22" y="2536727"/>
            <a:ext cx="1693166" cy="171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8041580" y="4480943"/>
            <a:ext cx="1768908" cy="143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875632" y="2608735"/>
            <a:ext cx="8326189" cy="1656184"/>
          </a:xfrm>
          <a:prstGeom prst="rect">
            <a:avLst/>
          </a:prstGeom>
          <a:noFill/>
          <a:ln w="25400" cap="rnd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66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DETAILED STAGE NUMBER AND REFLUX CALCULATION</a:t>
            </a:r>
          </a:p>
          <a:p>
            <a:pPr marL="0" indent="0">
              <a:buNone/>
            </a:pPr>
            <a:endParaRPr lang="hr-HR" sz="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Use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commercial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process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simulators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Thermodynamically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equivalent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conventional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column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sequences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Minimizing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6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hr-HR" sz="16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+1)</a:t>
            </a:r>
            <a:endParaRPr lang="hr-HR" sz="16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875632" y="4408934"/>
            <a:ext cx="8326189" cy="1584176"/>
          </a:xfrm>
          <a:prstGeom prst="rect">
            <a:avLst/>
          </a:prstGeom>
          <a:noFill/>
          <a:ln w="25400" cap="rnd">
            <a:solidFill>
              <a:srgbClr val="FF99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66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r-HR" sz="1600" b="1" dirty="0">
                <a:solidFill>
                  <a:srgbClr val="FF6600"/>
                </a:solidFill>
                <a:latin typeface="Calibri" panose="020F0502020204030204" pitchFamily="34" charset="0"/>
              </a:rPr>
              <a:t>HYDRAULIC DESIGN</a:t>
            </a:r>
          </a:p>
          <a:p>
            <a:pPr marL="0" indent="0">
              <a:buNone/>
            </a:pPr>
            <a:endParaRPr lang="hr-HR" sz="800" b="1" dirty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800" b="1" dirty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rgbClr val="FF6600"/>
                </a:solidFill>
                <a:latin typeface="Calibri" panose="020F0502020204030204" pitchFamily="34" charset="0"/>
              </a:rPr>
              <a:t>Packed DWC dimensioning considerations and methods</a:t>
            </a:r>
            <a:endParaRPr lang="hr-HR" sz="1600" dirty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rgbClr val="FF6600"/>
                </a:solidFill>
                <a:latin typeface="Calibri" panose="020F0502020204030204" pitchFamily="34" charset="0"/>
              </a:rPr>
              <a:t>Main design and operation concern: vapor splits</a:t>
            </a:r>
          </a:p>
        </p:txBody>
      </p:sp>
    </p:spTree>
    <p:extLst>
      <p:ext uri="{BB962C8B-B14F-4D97-AF65-F5344CB8AC3E}">
        <p14:creationId xmlns:p14="http://schemas.microsoft.com/office/powerpoint/2010/main" val="31967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- NTNU SINT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AD8011F-9872-4AE5-9BF3-5D92412AE8C8}" vid="{B3F3130C-945C-4CD0-A953-C107392E63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96e736-2593-4ad7-bf6b-fe6f3eb591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1BFB98A762244C9826F9813BC7A7F8" ma:contentTypeVersion="16" ma:contentTypeDescription="Create a new document." ma:contentTypeScope="" ma:versionID="71467a348286d760f1220083a3af4ec8">
  <xsd:schema xmlns:xsd="http://www.w3.org/2001/XMLSchema" xmlns:xs="http://www.w3.org/2001/XMLSchema" xmlns:p="http://schemas.microsoft.com/office/2006/metadata/properties" xmlns:ns3="ba96e736-2593-4ad7-bf6b-fe6f3eb591a0" xmlns:ns4="8c62a76e-f3e6-43c2-949c-061b4ff1d247" targetNamespace="http://schemas.microsoft.com/office/2006/metadata/properties" ma:root="true" ma:fieldsID="23a200a142a6ea9d9a88c6fb4efe91a4" ns3:_="" ns4:_="">
    <xsd:import namespace="ba96e736-2593-4ad7-bf6b-fe6f3eb591a0"/>
    <xsd:import namespace="8c62a76e-f3e6-43c2-949c-061b4ff1d2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6e736-2593-4ad7-bf6b-fe6f3eb59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2a76e-f3e6-43c2-949c-061b4ff1d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78B5E3-4EAE-4BEE-8512-1444E3F9C13B}">
  <ds:schemaRefs>
    <ds:schemaRef ds:uri="ba96e736-2593-4ad7-bf6b-fe6f3eb591a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c62a76e-f3e6-43c2-949c-061b4ff1d247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5F3CEA-4FE3-43AD-AD7E-6047D09BA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9E82FC-3662-429C-969C-9DDD1F8F2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96e736-2593-4ad7-bf6b-fe6f3eb591a0"/>
    <ds:schemaRef ds:uri="8c62a76e-f3e6-43c2-949c-061b4ff1d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SINTEF samarbeid NTNU</Template>
  <TotalTime>2662</TotalTime>
  <Words>1683</Words>
  <Application>Microsoft Office PowerPoint</Application>
  <PresentationFormat>Widescreen</PresentationFormat>
  <Paragraphs>416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Symbol</vt:lpstr>
      <vt:lpstr>Times</vt:lpstr>
      <vt:lpstr>Wingdings</vt:lpstr>
      <vt:lpstr>Office Theme</vt:lpstr>
      <vt:lpstr>Design and Sizing of Packed 4 Product DWCs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Dividing Wall Columns for Natural Gas Liquefaction Plants</dc:title>
  <dc:creator>Ivar Halvorsen</dc:creator>
  <cp:lastModifiedBy>Igor Dejanovic</cp:lastModifiedBy>
  <cp:revision>362</cp:revision>
  <dcterms:created xsi:type="dcterms:W3CDTF">2018-09-06T15:02:40Z</dcterms:created>
  <dcterms:modified xsi:type="dcterms:W3CDTF">2023-10-06T15:21:58Z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7" name="ContentTypeId">
    <vt:lpwstr>0x010100EB1BFB98A762244C9826F9813BC7A7F8</vt:lpwstr>
  </property>
</Properties>
</file>