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"/>
  </p:notesMasterIdLst>
  <p:handoutMasterIdLst>
    <p:handoutMasterId r:id="rId5"/>
  </p:handoutMasterIdLst>
  <p:sldIdLst>
    <p:sldId id="424" r:id="rId2"/>
    <p:sldId id="369" r:id="rId3"/>
  </p:sldIdLst>
  <p:sldSz cx="12192000" cy="6858000"/>
  <p:notesSz cx="6797675" cy="9926638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19B"/>
    <a:srgbClr val="007CA0"/>
    <a:srgbClr val="FF9900"/>
    <a:srgbClr val="808080"/>
    <a:srgbClr val="C0C0C0"/>
    <a:srgbClr val="0033CC"/>
    <a:srgbClr val="FFFF99"/>
    <a:srgbClr val="00FF00"/>
    <a:srgbClr val="00CC00"/>
    <a:srgbClr val="006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28" autoAdjust="0"/>
    <p:restoredTop sz="94608" autoAdjust="0"/>
  </p:normalViewPr>
  <p:slideViewPr>
    <p:cSldViewPr snapToGrid="0">
      <p:cViewPr varScale="1">
        <p:scale>
          <a:sx n="100" d="100"/>
          <a:sy n="100" d="100"/>
        </p:scale>
        <p:origin x="84" y="12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-1944" y="-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760211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sv-SE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sv-SE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Click to edit Master text styles</a:t>
            </a:r>
          </a:p>
          <a:p>
            <a:pPr lvl="1"/>
            <a:r>
              <a:rPr lang="sv-SE"/>
              <a:t>Second level</a:t>
            </a:r>
          </a:p>
          <a:p>
            <a:pPr lvl="2"/>
            <a:r>
              <a:rPr lang="sv-SE"/>
              <a:t>Third level</a:t>
            </a:r>
          </a:p>
          <a:p>
            <a:pPr lvl="3"/>
            <a:r>
              <a:rPr lang="sv-SE"/>
              <a:t>Fourth level</a:t>
            </a:r>
          </a:p>
          <a:p>
            <a:pPr lvl="4"/>
            <a:r>
              <a:rPr lang="sv-SE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sv-SE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76932A83-AFDF-40D0-89A0-6389D6F54BC5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777844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69993" indent="-296151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84605" indent="-236921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58447" indent="-236921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132289" indent="-236921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606131" indent="-23692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3079974" indent="-23692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553816" indent="-23692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4027658" indent="-236921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A3FB0E9-54C2-44A9-A4C4-270D11353E42}" type="slidenum">
              <a:rPr lang="sv-SE" altLang="en-US" sz="1200">
                <a:latin typeface="Segoe UI Semilight" panose="020B0402040204020203" pitchFamily="34" charset="0"/>
              </a:rPr>
              <a:pPr eaLnBrk="1" hangingPunct="1"/>
              <a:t>1</a:t>
            </a:fld>
            <a:endParaRPr lang="sv-SE" altLang="en-US" sz="1200">
              <a:latin typeface="Segoe UI Semilight" panose="020B0402040204020203" pitchFamily="34" charset="0"/>
            </a:endParaRPr>
          </a:p>
        </p:txBody>
      </p:sp>
      <p:sp>
        <p:nvSpPr>
          <p:cNvPr id="186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69888" y="895350"/>
            <a:ext cx="6359525" cy="3576638"/>
          </a:xfrm>
          <a:ln/>
        </p:spPr>
      </p:sp>
      <p:sp>
        <p:nvSpPr>
          <p:cNvPr id="1863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685" y="4862792"/>
            <a:ext cx="5205932" cy="4307932"/>
          </a:xfrm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97617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843304" y="983204"/>
            <a:ext cx="10386862" cy="1824542"/>
          </a:xfrm>
        </p:spPr>
        <p:txBody>
          <a:bodyPr/>
          <a:lstStyle>
            <a:lvl1pPr algn="ctr">
              <a:defRPr sz="6600" b="1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3998384" y="3939649"/>
            <a:ext cx="4129616" cy="686140"/>
          </a:xfrm>
        </p:spPr>
        <p:txBody>
          <a:bodyPr/>
          <a:lstStyle>
            <a:lvl1pPr marL="0" indent="0" algn="ctr">
              <a:buFontTx/>
              <a:buNone/>
              <a:defRPr sz="1400" b="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274639"/>
            <a:ext cx="9739256" cy="782001"/>
          </a:xfrm>
        </p:spPr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9600" y="1473200"/>
            <a:ext cx="9739256" cy="45481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42394E1-66DF-407C-4605-6ECE8D2357F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3939" y="274639"/>
            <a:ext cx="1666238" cy="680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5615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609599" y="274639"/>
            <a:ext cx="9610165" cy="782001"/>
          </a:xfrm>
        </p:spPr>
        <p:txBody>
          <a:bodyPr/>
          <a:lstStyle>
            <a:lvl1pPr>
              <a:defRPr sz="4200" b="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0D80502-B776-64E2-4482-17B50593F76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3939" y="274639"/>
            <a:ext cx="1666238" cy="680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831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4971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12266" y="1987550"/>
            <a:ext cx="8567469" cy="2882900"/>
          </a:xfrm>
        </p:spPr>
        <p:txBody>
          <a:bodyPr/>
          <a:lstStyle>
            <a:lvl1pPr algn="ctr">
              <a:defRPr sz="6600" b="1"/>
            </a:lvl1pPr>
          </a:lstStyle>
          <a:p>
            <a:pPr lvl="0"/>
            <a:r>
              <a:rPr lang="en-US" noProof="0"/>
              <a:t>Section divider</a:t>
            </a:r>
          </a:p>
        </p:txBody>
      </p:sp>
    </p:spTree>
    <p:extLst>
      <p:ext uri="{BB962C8B-B14F-4D97-AF65-F5344CB8AC3E}">
        <p14:creationId xmlns:p14="http://schemas.microsoft.com/office/powerpoint/2010/main" val="2121527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599" y="274639"/>
            <a:ext cx="9653195" cy="10842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hangingPunct="0"/>
            <a:r>
              <a:rPr lang="en-US"/>
              <a:t>Click to edit master title style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599" y="1562100"/>
            <a:ext cx="9653195" cy="4459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49" name="Rectangle 9"/>
          <p:cNvSpPr>
            <a:spLocks noChangeArrowheads="1"/>
          </p:cNvSpPr>
          <p:nvPr userDrawn="1"/>
        </p:nvSpPr>
        <p:spPr bwMode="auto">
          <a:xfrm>
            <a:off x="194734" y="6459379"/>
            <a:ext cx="1930337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1000">
                <a:solidFill>
                  <a:srgbClr val="081D58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K. Forsman, 2024-03-12, No. </a:t>
            </a:r>
            <a:fld id="{72E49CC2-2A3A-4D9F-8359-B6B54BC63B4B}" type="slidenum">
              <a:rPr lang="en-US" sz="1000">
                <a:solidFill>
                  <a:srgbClr val="081D58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pPr eaLnBrk="0" hangingPunct="0"/>
              <a:t>‹#›</a:t>
            </a:fld>
            <a:endParaRPr lang="en-US" sz="1000">
              <a:solidFill>
                <a:srgbClr val="081D58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5" r:id="rId3"/>
    <p:sldLayoutId id="2147483656" r:id="rId4"/>
    <p:sldLayoutId id="2147483657" r:id="rId5"/>
  </p:sldLayoutIdLst>
  <p:txStyles>
    <p:titleStyle>
      <a:lvl1pPr algn="l" rtl="0" fontAlgn="base">
        <a:spcBef>
          <a:spcPct val="0"/>
        </a:spcBef>
        <a:spcAft>
          <a:spcPct val="0"/>
        </a:spcAft>
        <a:defRPr lang="en-US" sz="4200" b="0" smtClean="0">
          <a:solidFill>
            <a:srgbClr val="00A19B"/>
          </a:solidFill>
          <a:latin typeface="Segoe UI Light" panose="020B0502040204020203" pitchFamily="34" charset="0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 b="1">
          <a:solidFill>
            <a:srgbClr val="006800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800" b="1">
          <a:solidFill>
            <a:srgbClr val="006800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800" b="1">
          <a:solidFill>
            <a:srgbClr val="006800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800" b="1">
          <a:solidFill>
            <a:srgbClr val="006800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006800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006800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006800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006800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Segoe UI Semilight" panose="020B0402040204020203" pitchFamily="34" charset="0"/>
          <a:ea typeface="+mn-ea"/>
          <a:cs typeface="Segoe UI Semilight" panose="020B0402040204020203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Segoe UI Semilight" panose="020B0402040204020203" pitchFamily="34" charset="0"/>
          <a:cs typeface="Segoe UI Semilight" panose="020B0402040204020203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Segoe UI Semilight" panose="020B0402040204020203" pitchFamily="34" charset="0"/>
          <a:cs typeface="Segoe UI Semilight" panose="020B0402040204020203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Segoe UI Semilight" panose="020B0402040204020203" pitchFamily="34" charset="0"/>
          <a:cs typeface="Segoe UI Semilight" panose="020B0402040204020203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Segoe UI Semilight" panose="020B0402040204020203" pitchFamily="34" charset="0"/>
          <a:cs typeface="Segoe UI Semilight" panose="020B0402040204020203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599" y="274639"/>
            <a:ext cx="10849584" cy="782001"/>
          </a:xfrm>
        </p:spPr>
        <p:txBody>
          <a:bodyPr/>
          <a:lstStyle/>
          <a:p>
            <a:pPr eaLnBrk="1" hangingPunct="1"/>
            <a:r>
              <a:rPr lang="sv-SE" altLang="en-US" sz="3600"/>
              <a:t>Förhållanden under försöket ska likna normal drift</a:t>
            </a:r>
            <a:endParaRPr lang="en-US" altLang="en-US" sz="3600"/>
          </a:p>
        </p:txBody>
      </p:sp>
      <p:sp>
        <p:nvSpPr>
          <p:cNvPr id="72707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473200"/>
            <a:ext cx="11315700" cy="2555875"/>
          </a:xfrm>
        </p:spPr>
        <p:txBody>
          <a:bodyPr/>
          <a:lstStyle/>
          <a:p>
            <a:pPr eaLnBrk="1" hangingPunct="1"/>
            <a:r>
              <a:rPr lang="sv-SE" altLang="en-US"/>
              <a:t>Om det finns filtrering eller annan signalbehandling av mätvärdet, ska den vara med även under stegförsöket.</a:t>
            </a:r>
          </a:p>
          <a:p>
            <a:pPr eaLnBrk="1" hangingPunct="1"/>
            <a:r>
              <a:rPr lang="sv-SE" altLang="en-US"/>
              <a:t>Kringliggande regulatorer ska gå i automatik, </a:t>
            </a:r>
            <a:r>
              <a:rPr lang="sv-SE" altLang="en-US" b="1"/>
              <a:t>om det finns en korspåverkan med den krets man gör försöket med.</a:t>
            </a:r>
          </a:p>
          <a:p>
            <a:pPr eaLnBrk="1" hangingPunct="1">
              <a:spcBef>
                <a:spcPct val="80000"/>
              </a:spcBef>
            </a:pPr>
            <a:r>
              <a:rPr lang="sv-SE" altLang="en-US"/>
              <a:t>Exempel:</a:t>
            </a:r>
          </a:p>
          <a:p>
            <a:pPr lvl="1" eaLnBrk="1" hangingPunct="1"/>
            <a:r>
              <a:rPr lang="en-US" altLang="en-US"/>
              <a:t>Flera flöden utgår från en stam, som är tryckreglerad.</a:t>
            </a:r>
          </a:p>
          <a:p>
            <a:pPr lvl="1" eaLnBrk="1" hangingPunct="1"/>
            <a:r>
              <a:rPr lang="en-US" altLang="en-US"/>
              <a:t>Tryckregulatorn ska stå i auto när man trimmar flödesregulatorn.</a:t>
            </a:r>
          </a:p>
          <a:p>
            <a:pPr lvl="1" eaLnBrk="1" hangingPunct="1"/>
            <a:r>
              <a:rPr lang="en-US" altLang="en-US"/>
              <a:t>Alla flödesregulatorer ska stå i auto när man trimmar tryckregleringen.</a:t>
            </a:r>
          </a:p>
        </p:txBody>
      </p:sp>
      <p:sp>
        <p:nvSpPr>
          <p:cNvPr id="15" name="Line 4">
            <a:extLst>
              <a:ext uri="{FF2B5EF4-FFF2-40B4-BE49-F238E27FC236}">
                <a16:creationId xmlns:a16="http://schemas.microsoft.com/office/drawing/2014/main" id="{F576CE48-80B5-4F1E-B0AD-ED1F1E1CCE72}"/>
              </a:ext>
            </a:extLst>
          </p:cNvPr>
          <p:cNvSpPr>
            <a:spLocks noChangeShapeType="1"/>
          </p:cNvSpPr>
          <p:nvPr/>
        </p:nvSpPr>
        <p:spPr bwMode="auto">
          <a:xfrm>
            <a:off x="746760" y="4542076"/>
            <a:ext cx="633569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" name="Oval 5">
            <a:extLst>
              <a:ext uri="{FF2B5EF4-FFF2-40B4-BE49-F238E27FC236}">
                <a16:creationId xmlns:a16="http://schemas.microsoft.com/office/drawing/2014/main" id="{2FB18122-15C3-4FEC-9645-E0C6960A1B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9010" y="4917573"/>
            <a:ext cx="360363" cy="360363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sv-SE" altLang="en-US" sz="1200">
                <a:latin typeface="Segoe UI Semilight" panose="020B0402040204020203" pitchFamily="34" charset="0"/>
                <a:cs typeface="Segoe UI Semilight" panose="020B0402040204020203" pitchFamily="34" charset="0"/>
              </a:rPr>
              <a:t>PT</a:t>
            </a:r>
            <a:endParaRPr lang="en-US" altLang="en-US" sz="120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FBAB789-257E-4B7F-8238-D6085B54F873}"/>
              </a:ext>
            </a:extLst>
          </p:cNvPr>
          <p:cNvCxnSpPr>
            <a:cxnSpLocks/>
          </p:cNvCxnSpPr>
          <p:nvPr/>
        </p:nvCxnSpPr>
        <p:spPr>
          <a:xfrm flipH="1">
            <a:off x="2447356" y="4533759"/>
            <a:ext cx="3670" cy="383814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19">
            <a:extLst>
              <a:ext uri="{FF2B5EF4-FFF2-40B4-BE49-F238E27FC236}">
                <a16:creationId xmlns:a16="http://schemas.microsoft.com/office/drawing/2014/main" id="{43E22BA0-FBB8-473C-AF9C-39A30380BDD4}"/>
              </a:ext>
            </a:extLst>
          </p:cNvPr>
          <p:cNvGrpSpPr/>
          <p:nvPr/>
        </p:nvGrpSpPr>
        <p:grpSpPr>
          <a:xfrm>
            <a:off x="1501612" y="4445635"/>
            <a:ext cx="304800" cy="192881"/>
            <a:chOff x="4929188" y="6429375"/>
            <a:chExt cx="304800" cy="192881"/>
          </a:xfrm>
        </p:grpSpPr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1635561C-F6FB-4984-B7E4-8FDC4B3BB321}"/>
                </a:ext>
              </a:extLst>
            </p:cNvPr>
            <p:cNvSpPr/>
            <p:nvPr/>
          </p:nvSpPr>
          <p:spPr bwMode="auto">
            <a:xfrm>
              <a:off x="4929188" y="6429375"/>
              <a:ext cx="304800" cy="19288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>
                <a:lnSpc>
                  <a:spcPct val="90000"/>
                </a:lnSpc>
              </a:pPr>
              <a:endParaRPr lang="en-GB" sz="800">
                <a:latin typeface="Segoe UI Semilight" panose="020B0402040204020203" pitchFamily="34" charset="0"/>
              </a:endParaRPr>
            </a:p>
          </p:txBody>
        </p:sp>
        <p:sp>
          <p:nvSpPr>
            <p:cNvPr id="59" name="AutoShape 13">
              <a:extLst>
                <a:ext uri="{FF2B5EF4-FFF2-40B4-BE49-F238E27FC236}">
                  <a16:creationId xmlns:a16="http://schemas.microsoft.com/office/drawing/2014/main" id="{36462008-5A20-4D6B-83AC-C87FA697105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400000">
              <a:off x="5005388" y="6372226"/>
              <a:ext cx="152400" cy="304800"/>
            </a:xfrm>
            <a:prstGeom prst="flowChartCollat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</p:grpSp>
      <p:sp>
        <p:nvSpPr>
          <p:cNvPr id="21" name="Oval 5">
            <a:extLst>
              <a:ext uri="{FF2B5EF4-FFF2-40B4-BE49-F238E27FC236}">
                <a16:creationId xmlns:a16="http://schemas.microsoft.com/office/drawing/2014/main" id="{E4664860-4BA2-45E3-8095-FB3B25C02C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8342" y="4917573"/>
            <a:ext cx="360363" cy="360363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sv-SE" altLang="en-US" sz="1200">
                <a:latin typeface="Segoe UI Semilight" panose="020B0402040204020203" pitchFamily="34" charset="0"/>
                <a:cs typeface="Segoe UI Semilight" panose="020B0402040204020203" pitchFamily="34" charset="0"/>
              </a:rPr>
              <a:t>PC</a:t>
            </a:r>
            <a:endParaRPr lang="en-US" altLang="en-US" sz="120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16E170D2-630E-4DF9-A8F8-3908E8A7BE25}"/>
              </a:ext>
            </a:extLst>
          </p:cNvPr>
          <p:cNvCxnSpPr>
            <a:cxnSpLocks/>
            <a:stCxn id="21" idx="0"/>
            <a:endCxn id="59" idx="1"/>
          </p:cNvCxnSpPr>
          <p:nvPr/>
        </p:nvCxnSpPr>
        <p:spPr>
          <a:xfrm flipH="1" flipV="1">
            <a:off x="1654012" y="4540886"/>
            <a:ext cx="4512" cy="376687"/>
          </a:xfrm>
          <a:prstGeom prst="line">
            <a:avLst/>
          </a:prstGeom>
          <a:ln w="9525">
            <a:solidFill>
              <a:schemeClr val="tx1"/>
            </a:solidFill>
            <a:prstDash val="dash"/>
            <a:tailEnd type="triangle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3FF23CC9-4B2E-425E-9B86-BF3883F1F6BF}"/>
              </a:ext>
            </a:extLst>
          </p:cNvPr>
          <p:cNvCxnSpPr>
            <a:cxnSpLocks/>
            <a:stCxn id="16" idx="2"/>
            <a:endCxn id="21" idx="6"/>
          </p:cNvCxnSpPr>
          <p:nvPr/>
        </p:nvCxnSpPr>
        <p:spPr>
          <a:xfrm flipH="1">
            <a:off x="1838705" y="5097755"/>
            <a:ext cx="430305" cy="0"/>
          </a:xfrm>
          <a:prstGeom prst="line">
            <a:avLst/>
          </a:prstGeom>
          <a:ln w="9525">
            <a:solidFill>
              <a:schemeClr val="tx1"/>
            </a:solidFill>
            <a:prstDash val="dash"/>
            <a:tailEnd type="triangle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Line 6">
            <a:extLst>
              <a:ext uri="{FF2B5EF4-FFF2-40B4-BE49-F238E27FC236}">
                <a16:creationId xmlns:a16="http://schemas.microsoft.com/office/drawing/2014/main" id="{99AC842F-6459-45A5-BD85-8CB6536D5AAE}"/>
              </a:ext>
            </a:extLst>
          </p:cNvPr>
          <p:cNvSpPr>
            <a:spLocks noChangeShapeType="1"/>
          </p:cNvSpPr>
          <p:nvPr/>
        </p:nvSpPr>
        <p:spPr bwMode="auto">
          <a:xfrm>
            <a:off x="3617767" y="4542075"/>
            <a:ext cx="0" cy="16319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" name="Oval 10">
            <a:extLst>
              <a:ext uri="{FF2B5EF4-FFF2-40B4-BE49-F238E27FC236}">
                <a16:creationId xmlns:a16="http://schemas.microsoft.com/office/drawing/2014/main" id="{B3D5DD42-B901-4A5A-B54D-9C31A357D1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7910" y="4769089"/>
            <a:ext cx="360363" cy="36036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sv-SE" altLang="en-US" sz="1200">
                <a:latin typeface="Segoe UI Semilight" panose="020B0402040204020203" pitchFamily="34" charset="0"/>
                <a:cs typeface="Segoe UI Semilight" panose="020B0402040204020203" pitchFamily="34" charset="0"/>
              </a:rPr>
              <a:t>FT</a:t>
            </a:r>
            <a:endParaRPr lang="en-US" altLang="en-US" sz="120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F4B4AEFB-EFF9-43F0-86F3-03B32C9F7E5C}"/>
              </a:ext>
            </a:extLst>
          </p:cNvPr>
          <p:cNvGrpSpPr/>
          <p:nvPr/>
        </p:nvGrpSpPr>
        <p:grpSpPr>
          <a:xfrm rot="5400000">
            <a:off x="3465366" y="5537698"/>
            <a:ext cx="304800" cy="192881"/>
            <a:chOff x="4929188" y="6429375"/>
            <a:chExt cx="304800" cy="192881"/>
          </a:xfrm>
        </p:grpSpPr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19F068EC-91C1-4061-8297-057817EFBF5A}"/>
                </a:ext>
              </a:extLst>
            </p:cNvPr>
            <p:cNvSpPr/>
            <p:nvPr/>
          </p:nvSpPr>
          <p:spPr bwMode="auto">
            <a:xfrm>
              <a:off x="4929188" y="6429375"/>
              <a:ext cx="304800" cy="19288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>
                <a:lnSpc>
                  <a:spcPct val="90000"/>
                </a:lnSpc>
              </a:pPr>
              <a:endParaRPr lang="en-GB" sz="800">
                <a:latin typeface="Segoe UI Semilight" panose="020B0402040204020203" pitchFamily="34" charset="0"/>
              </a:endParaRPr>
            </a:p>
          </p:txBody>
        </p:sp>
        <p:sp>
          <p:nvSpPr>
            <p:cNvPr id="55" name="AutoShape 13">
              <a:extLst>
                <a:ext uri="{FF2B5EF4-FFF2-40B4-BE49-F238E27FC236}">
                  <a16:creationId xmlns:a16="http://schemas.microsoft.com/office/drawing/2014/main" id="{C2290F98-0A3C-488C-B4F9-4F1D8129AE5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400000">
              <a:off x="5005388" y="6372226"/>
              <a:ext cx="152400" cy="304800"/>
            </a:xfrm>
            <a:prstGeom prst="flowChartCollat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</p:grp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74B1EF7F-8656-42CD-B7E0-EAED907D5FD5}"/>
              </a:ext>
            </a:extLst>
          </p:cNvPr>
          <p:cNvCxnSpPr>
            <a:cxnSpLocks/>
          </p:cNvCxnSpPr>
          <p:nvPr/>
        </p:nvCxnSpPr>
        <p:spPr>
          <a:xfrm rot="5400000" flipH="1">
            <a:off x="3804242" y="4754493"/>
            <a:ext cx="3670" cy="383814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10">
            <a:extLst>
              <a:ext uri="{FF2B5EF4-FFF2-40B4-BE49-F238E27FC236}">
                <a16:creationId xmlns:a16="http://schemas.microsoft.com/office/drawing/2014/main" id="{711497F0-9673-4278-AC19-ACCE86A267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7910" y="5453957"/>
            <a:ext cx="360363" cy="36036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sv-SE" altLang="en-US" sz="1200">
                <a:latin typeface="Segoe UI Semilight" panose="020B0402040204020203" pitchFamily="34" charset="0"/>
                <a:cs typeface="Segoe UI Semilight" panose="020B0402040204020203" pitchFamily="34" charset="0"/>
              </a:rPr>
              <a:t>FC</a:t>
            </a:r>
            <a:endParaRPr lang="en-US" altLang="en-US" sz="120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7E9A8546-E203-4069-B716-9B4CA7DCCC50}"/>
              </a:ext>
            </a:extLst>
          </p:cNvPr>
          <p:cNvCxnSpPr>
            <a:cxnSpLocks/>
            <a:stCxn id="30" idx="4"/>
            <a:endCxn id="33" idx="0"/>
          </p:cNvCxnSpPr>
          <p:nvPr/>
        </p:nvCxnSpPr>
        <p:spPr>
          <a:xfrm>
            <a:off x="4188092" y="5129451"/>
            <a:ext cx="0" cy="324506"/>
          </a:xfrm>
          <a:prstGeom prst="line">
            <a:avLst/>
          </a:prstGeom>
          <a:ln w="9525">
            <a:solidFill>
              <a:schemeClr val="tx1"/>
            </a:solidFill>
            <a:prstDash val="dash"/>
            <a:tailEnd type="triangle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E9DA28C0-D4E5-4ABC-A45F-EB83C036F725}"/>
              </a:ext>
            </a:extLst>
          </p:cNvPr>
          <p:cNvCxnSpPr>
            <a:cxnSpLocks/>
            <a:stCxn id="33" idx="2"/>
            <a:endCxn id="55" idx="1"/>
          </p:cNvCxnSpPr>
          <p:nvPr/>
        </p:nvCxnSpPr>
        <p:spPr>
          <a:xfrm flipH="1">
            <a:off x="3618956" y="5634138"/>
            <a:ext cx="388954" cy="1"/>
          </a:xfrm>
          <a:prstGeom prst="line">
            <a:avLst/>
          </a:prstGeom>
          <a:ln w="9525">
            <a:solidFill>
              <a:schemeClr val="tx1"/>
            </a:solidFill>
            <a:prstDash val="dash"/>
            <a:tailEnd type="triangle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Line 6">
            <a:extLst>
              <a:ext uri="{FF2B5EF4-FFF2-40B4-BE49-F238E27FC236}">
                <a16:creationId xmlns:a16="http://schemas.microsoft.com/office/drawing/2014/main" id="{4CBF5623-F5D8-4095-ACBD-89E42767B9F0}"/>
              </a:ext>
            </a:extLst>
          </p:cNvPr>
          <p:cNvSpPr>
            <a:spLocks noChangeShapeType="1"/>
          </p:cNvSpPr>
          <p:nvPr/>
        </p:nvSpPr>
        <p:spPr bwMode="auto">
          <a:xfrm>
            <a:off x="5370034" y="4542075"/>
            <a:ext cx="0" cy="16319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7" name="Oval 10">
            <a:extLst>
              <a:ext uri="{FF2B5EF4-FFF2-40B4-BE49-F238E27FC236}">
                <a16:creationId xmlns:a16="http://schemas.microsoft.com/office/drawing/2014/main" id="{692C8C27-2BF2-4A30-A1ED-122521DB6E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60177" y="4769089"/>
            <a:ext cx="360363" cy="36036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sv-SE" altLang="en-US" sz="1200">
                <a:latin typeface="Segoe UI Semilight" panose="020B0402040204020203" pitchFamily="34" charset="0"/>
                <a:cs typeface="Segoe UI Semilight" panose="020B0402040204020203" pitchFamily="34" charset="0"/>
              </a:rPr>
              <a:t>FT</a:t>
            </a:r>
            <a:endParaRPr lang="en-US" altLang="en-US" sz="120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3D52D51B-5143-40CB-AA23-DFF7EEEDA38E}"/>
              </a:ext>
            </a:extLst>
          </p:cNvPr>
          <p:cNvGrpSpPr/>
          <p:nvPr/>
        </p:nvGrpSpPr>
        <p:grpSpPr>
          <a:xfrm rot="5400000">
            <a:off x="5217633" y="5537698"/>
            <a:ext cx="304800" cy="192881"/>
            <a:chOff x="4929188" y="6429375"/>
            <a:chExt cx="304800" cy="192881"/>
          </a:xfrm>
        </p:grpSpPr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4BADC404-D3CD-4DB7-8DD3-B26E606DB50C}"/>
                </a:ext>
              </a:extLst>
            </p:cNvPr>
            <p:cNvSpPr/>
            <p:nvPr/>
          </p:nvSpPr>
          <p:spPr bwMode="auto">
            <a:xfrm>
              <a:off x="4929188" y="6429375"/>
              <a:ext cx="304800" cy="19288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>
                <a:lnSpc>
                  <a:spcPct val="90000"/>
                </a:lnSpc>
              </a:pPr>
              <a:endParaRPr lang="en-GB" sz="800">
                <a:latin typeface="Segoe UI Semilight" panose="020B0402040204020203" pitchFamily="34" charset="0"/>
              </a:endParaRPr>
            </a:p>
          </p:txBody>
        </p:sp>
        <p:sp>
          <p:nvSpPr>
            <p:cNvPr id="53" name="AutoShape 13">
              <a:extLst>
                <a:ext uri="{FF2B5EF4-FFF2-40B4-BE49-F238E27FC236}">
                  <a16:creationId xmlns:a16="http://schemas.microsoft.com/office/drawing/2014/main" id="{489683A8-DDFA-458B-9222-AA38E9B12A5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400000">
              <a:off x="5005388" y="6372226"/>
              <a:ext cx="152400" cy="304800"/>
            </a:xfrm>
            <a:prstGeom prst="flowChartCollat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</p:grp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B3014CA8-47D8-4B75-8960-36870564C4A4}"/>
              </a:ext>
            </a:extLst>
          </p:cNvPr>
          <p:cNvCxnSpPr>
            <a:cxnSpLocks/>
          </p:cNvCxnSpPr>
          <p:nvPr/>
        </p:nvCxnSpPr>
        <p:spPr>
          <a:xfrm rot="5400000" flipH="1">
            <a:off x="5556509" y="4754493"/>
            <a:ext cx="3670" cy="383814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10">
            <a:extLst>
              <a:ext uri="{FF2B5EF4-FFF2-40B4-BE49-F238E27FC236}">
                <a16:creationId xmlns:a16="http://schemas.microsoft.com/office/drawing/2014/main" id="{102B0EE3-64CB-44EB-A8FC-7E846FD9EA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60177" y="5453957"/>
            <a:ext cx="360363" cy="36036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sv-SE" altLang="en-US" sz="1200">
                <a:latin typeface="Segoe UI Semilight" panose="020B0402040204020203" pitchFamily="34" charset="0"/>
                <a:cs typeface="Segoe UI Semilight" panose="020B0402040204020203" pitchFamily="34" charset="0"/>
              </a:rPr>
              <a:t>FC</a:t>
            </a:r>
            <a:endParaRPr lang="en-US" altLang="en-US" sz="120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B9BE1F9E-B1F2-4E7A-947E-33D9CAD6F2D3}"/>
              </a:ext>
            </a:extLst>
          </p:cNvPr>
          <p:cNvCxnSpPr>
            <a:cxnSpLocks/>
            <a:stCxn id="37" idx="4"/>
            <a:endCxn id="40" idx="0"/>
          </p:cNvCxnSpPr>
          <p:nvPr/>
        </p:nvCxnSpPr>
        <p:spPr>
          <a:xfrm>
            <a:off x="5940359" y="5129451"/>
            <a:ext cx="0" cy="324506"/>
          </a:xfrm>
          <a:prstGeom prst="line">
            <a:avLst/>
          </a:prstGeom>
          <a:ln w="9525">
            <a:solidFill>
              <a:schemeClr val="tx1"/>
            </a:solidFill>
            <a:prstDash val="dash"/>
            <a:tailEnd type="triangle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5CA91273-3F61-449D-99B1-47CC27108AC6}"/>
              </a:ext>
            </a:extLst>
          </p:cNvPr>
          <p:cNvCxnSpPr>
            <a:cxnSpLocks/>
            <a:stCxn id="40" idx="2"/>
            <a:endCxn id="53" idx="1"/>
          </p:cNvCxnSpPr>
          <p:nvPr/>
        </p:nvCxnSpPr>
        <p:spPr>
          <a:xfrm flipH="1">
            <a:off x="5371223" y="5634138"/>
            <a:ext cx="388954" cy="1"/>
          </a:xfrm>
          <a:prstGeom prst="line">
            <a:avLst/>
          </a:prstGeom>
          <a:ln w="9525">
            <a:solidFill>
              <a:schemeClr val="tx1"/>
            </a:solidFill>
            <a:prstDash val="dash"/>
            <a:tailEnd type="triangle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Line 6">
            <a:extLst>
              <a:ext uri="{FF2B5EF4-FFF2-40B4-BE49-F238E27FC236}">
                <a16:creationId xmlns:a16="http://schemas.microsoft.com/office/drawing/2014/main" id="{FAD03D27-0883-4BD0-821D-1BA643421D5A}"/>
              </a:ext>
            </a:extLst>
          </p:cNvPr>
          <p:cNvSpPr>
            <a:spLocks noChangeShapeType="1"/>
          </p:cNvSpPr>
          <p:nvPr/>
        </p:nvSpPr>
        <p:spPr bwMode="auto">
          <a:xfrm>
            <a:off x="7086054" y="4542075"/>
            <a:ext cx="0" cy="16319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4" name="Oval 10">
            <a:extLst>
              <a:ext uri="{FF2B5EF4-FFF2-40B4-BE49-F238E27FC236}">
                <a16:creationId xmlns:a16="http://schemas.microsoft.com/office/drawing/2014/main" id="{38077EB9-ECFB-4AD1-8C91-33B6346D97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76197" y="4769089"/>
            <a:ext cx="360363" cy="36036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sv-SE" altLang="en-US" sz="1200">
                <a:latin typeface="Segoe UI Semilight" panose="020B0402040204020203" pitchFamily="34" charset="0"/>
                <a:cs typeface="Segoe UI Semilight" panose="020B0402040204020203" pitchFamily="34" charset="0"/>
              </a:rPr>
              <a:t>FT</a:t>
            </a:r>
            <a:endParaRPr lang="en-US" altLang="en-US" sz="120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5C61C8B2-928B-405F-9197-08A578E04DB8}"/>
              </a:ext>
            </a:extLst>
          </p:cNvPr>
          <p:cNvGrpSpPr/>
          <p:nvPr/>
        </p:nvGrpSpPr>
        <p:grpSpPr>
          <a:xfrm rot="5400000">
            <a:off x="6933653" y="5537698"/>
            <a:ext cx="304800" cy="192881"/>
            <a:chOff x="4929188" y="6429375"/>
            <a:chExt cx="304800" cy="192881"/>
          </a:xfrm>
        </p:grpSpPr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5F0CA81D-8C0E-4731-A23A-FA44C4530400}"/>
                </a:ext>
              </a:extLst>
            </p:cNvPr>
            <p:cNvSpPr/>
            <p:nvPr/>
          </p:nvSpPr>
          <p:spPr bwMode="auto">
            <a:xfrm>
              <a:off x="4929188" y="6429375"/>
              <a:ext cx="304800" cy="19288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>
                <a:lnSpc>
                  <a:spcPct val="90000"/>
                </a:lnSpc>
              </a:pPr>
              <a:endParaRPr lang="en-GB" sz="800">
                <a:latin typeface="Segoe UI Semilight" panose="020B0402040204020203" pitchFamily="34" charset="0"/>
              </a:endParaRPr>
            </a:p>
          </p:txBody>
        </p:sp>
        <p:sp>
          <p:nvSpPr>
            <p:cNvPr id="51" name="AutoShape 13">
              <a:extLst>
                <a:ext uri="{FF2B5EF4-FFF2-40B4-BE49-F238E27FC236}">
                  <a16:creationId xmlns:a16="http://schemas.microsoft.com/office/drawing/2014/main" id="{5E2E9F0A-10F5-4E40-B9DB-9058E785AE1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400000">
              <a:off x="5005388" y="6372226"/>
              <a:ext cx="152400" cy="304800"/>
            </a:xfrm>
            <a:prstGeom prst="flowChartCollat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</p:grp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C6C84E8B-8567-4B41-A2E5-A7A09CEAF4C7}"/>
              </a:ext>
            </a:extLst>
          </p:cNvPr>
          <p:cNvCxnSpPr>
            <a:cxnSpLocks/>
          </p:cNvCxnSpPr>
          <p:nvPr/>
        </p:nvCxnSpPr>
        <p:spPr>
          <a:xfrm rot="5400000" flipH="1">
            <a:off x="7272529" y="4754493"/>
            <a:ext cx="3670" cy="383814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Oval 10">
            <a:extLst>
              <a:ext uri="{FF2B5EF4-FFF2-40B4-BE49-F238E27FC236}">
                <a16:creationId xmlns:a16="http://schemas.microsoft.com/office/drawing/2014/main" id="{B37528A4-3D86-4C63-9592-6F458F14E0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76197" y="5453957"/>
            <a:ext cx="360363" cy="36036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sv-SE" altLang="en-US" sz="1200">
                <a:latin typeface="Segoe UI Semilight" panose="020B0402040204020203" pitchFamily="34" charset="0"/>
                <a:cs typeface="Segoe UI Semilight" panose="020B0402040204020203" pitchFamily="34" charset="0"/>
              </a:rPr>
              <a:t>FC</a:t>
            </a:r>
            <a:endParaRPr lang="en-US" altLang="en-US" sz="120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E0742563-1159-480D-A8B5-42F1D81EDD10}"/>
              </a:ext>
            </a:extLst>
          </p:cNvPr>
          <p:cNvCxnSpPr>
            <a:cxnSpLocks/>
            <a:stCxn id="44" idx="4"/>
            <a:endCxn id="47" idx="0"/>
          </p:cNvCxnSpPr>
          <p:nvPr/>
        </p:nvCxnSpPr>
        <p:spPr>
          <a:xfrm>
            <a:off x="7656379" y="5129451"/>
            <a:ext cx="0" cy="324506"/>
          </a:xfrm>
          <a:prstGeom prst="line">
            <a:avLst/>
          </a:prstGeom>
          <a:ln w="9525">
            <a:solidFill>
              <a:schemeClr val="tx1"/>
            </a:solidFill>
            <a:prstDash val="dash"/>
            <a:tailEnd type="triangle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E0466F61-5033-4DBD-A184-70C4DFCC6E0C}"/>
              </a:ext>
            </a:extLst>
          </p:cNvPr>
          <p:cNvCxnSpPr>
            <a:cxnSpLocks/>
            <a:stCxn id="47" idx="2"/>
            <a:endCxn id="51" idx="1"/>
          </p:cNvCxnSpPr>
          <p:nvPr/>
        </p:nvCxnSpPr>
        <p:spPr>
          <a:xfrm flipH="1">
            <a:off x="7087243" y="5634138"/>
            <a:ext cx="388954" cy="1"/>
          </a:xfrm>
          <a:prstGeom prst="line">
            <a:avLst/>
          </a:prstGeom>
          <a:ln w="9525">
            <a:solidFill>
              <a:schemeClr val="tx1"/>
            </a:solidFill>
            <a:prstDash val="dash"/>
            <a:tailEnd type="triangle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3259D632-B8CA-A5D1-B943-2BBA38112135}"/>
              </a:ext>
            </a:extLst>
          </p:cNvPr>
          <p:cNvSpPr txBox="1"/>
          <p:nvPr/>
        </p:nvSpPr>
        <p:spPr>
          <a:xfrm>
            <a:off x="8428188" y="3741848"/>
            <a:ext cx="3512019" cy="21795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eaLnBrk="1" hangingPunct="1">
              <a:spcBef>
                <a:spcPct val="20000"/>
              </a:spcBef>
              <a:buChar char="•"/>
              <a:defRPr>
                <a:latin typeface="Segoe UI Semilight" panose="020B0402040204020203" pitchFamily="34" charset="0"/>
                <a:cs typeface="Segoe UI Semilight" panose="020B0402040204020203" pitchFamily="34" charset="0"/>
              </a:defRPr>
            </a:lvl1pPr>
            <a:lvl2pPr marL="742950" lvl="1" indent="-285750" eaLnBrk="1" hangingPunct="1">
              <a:spcBef>
                <a:spcPct val="20000"/>
              </a:spcBef>
              <a:buChar char="–"/>
              <a:defRPr sz="1600">
                <a:solidFill>
                  <a:schemeClr val="bg2">
                    <a:lumMod val="50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solidFill>
                  <a:schemeClr val="bg2">
                    <a:lumMod val="50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200">
                <a:latin typeface="Segoe UI Semilight" panose="020B0402040204020203" pitchFamily="34" charset="0"/>
                <a:cs typeface="Segoe UI Semilight" panose="020B04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200">
                <a:latin typeface="Segoe UI Semilight" panose="020B0402040204020203" pitchFamily="34" charset="0"/>
                <a:cs typeface="Segoe UI Semilight" panose="020B0402040204020203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1200">
                <a:latin typeface="+mn-lt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1200">
                <a:latin typeface="+mn-lt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1200">
                <a:latin typeface="+mn-lt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1200">
                <a:latin typeface="+mn-lt"/>
              </a:defRPr>
            </a:lvl9pPr>
          </a:lstStyle>
          <a:p>
            <a:pPr marL="0" indent="0">
              <a:buNone/>
            </a:pPr>
            <a:r>
              <a:rPr lang="en-US" altLang="en-US" sz="1600"/>
              <a:t>Kan innebära ett iterativt arbetssätt, där man går fram och tillbaka och trimmar om regulatorna.</a:t>
            </a:r>
          </a:p>
          <a:p>
            <a:pPr marL="0" indent="0">
              <a:buNone/>
            </a:pPr>
            <a:endParaRPr lang="en-US" sz="1600"/>
          </a:p>
          <a:p>
            <a:pPr marL="0" indent="0">
              <a:buNone/>
            </a:pPr>
            <a:r>
              <a:rPr lang="sv-SE" sz="1600"/>
              <a:t>Rekommenderas att man bestämmer sig för olika tidsskalor för de olika regulatorerna: Vilken ska vara snabb och vilken ska vara långsam?</a:t>
            </a:r>
          </a:p>
        </p:txBody>
      </p:sp>
    </p:spTree>
    <p:extLst>
      <p:ext uri="{BB962C8B-B14F-4D97-AF65-F5344CB8AC3E}">
        <p14:creationId xmlns:p14="http://schemas.microsoft.com/office/powerpoint/2010/main" val="2074121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Perstorp Operation">
  <a:themeElements>
    <a:clrScheme name="Perstorp Operation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Perstorp Operatio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12700"/>
      </a:spPr>
      <a:bodyPr rtlCol="0" anchor="ctr"/>
      <a:lstStyle>
        <a:defPPr algn="ctr">
          <a:defRPr sz="1200" smtClean="0">
            <a:solidFill>
              <a:schemeClr val="tx1"/>
            </a:solidFill>
            <a:latin typeface="Segoe UI Semilight" panose="020B0402040204020203" pitchFamily="34" charset="0"/>
            <a:cs typeface="Segoe UI Semilight" panose="020B0402040204020203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sz="1200" smtClean="0">
            <a:latin typeface="Segoe UI Semilight" panose="020B0402040204020203" pitchFamily="34" charset="0"/>
            <a:cs typeface="Segoe UI Semilight" panose="020B0402040204020203" pitchFamily="34" charset="0"/>
          </a:defRPr>
        </a:defPPr>
      </a:lstStyle>
    </a:txDef>
  </a:objectDefaults>
  <a:extraClrSchemeLst>
    <a:extraClrScheme>
      <a:clrScheme name="Perstorp Oper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torp Oper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torp Oper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torp Oper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torp Oper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torp Oper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torp Oper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torp Oper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torp Oper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torp Oper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torp Oper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torp Oper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128</Words>
  <Application>Microsoft Office PowerPoint</Application>
  <PresentationFormat>Widescreen</PresentationFormat>
  <Paragraphs>19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Segoe UI Light</vt:lpstr>
      <vt:lpstr>Segoe UI Semilight</vt:lpstr>
      <vt:lpstr>Tahoma</vt:lpstr>
      <vt:lpstr>Perstorp Operation</vt:lpstr>
      <vt:lpstr>Förhållanden under försöket ska likna normal drift</vt:lpstr>
      <vt:lpstr>PowerPoint Presentation</vt:lpstr>
    </vt:vector>
  </TitlesOfParts>
  <Company>Perstorp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Perstorp</dc:title>
  <dc:creator>Krister Forsman</dc:creator>
  <cp:lastModifiedBy>Krister Forsman</cp:lastModifiedBy>
  <cp:revision>456</cp:revision>
  <dcterms:created xsi:type="dcterms:W3CDTF">2006-04-25T12:53:03Z</dcterms:created>
  <dcterms:modified xsi:type="dcterms:W3CDTF">2024-03-12T14:11:17Z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0a41914-c7de-45be-b4b0-69fb4b7dc9a7_Enabled">
    <vt:lpwstr>true</vt:lpwstr>
  </property>
  <property fmtid="{D5CDD505-2E9C-101B-9397-08002B2CF9AE}" pid="3" name="MSIP_Label_40a41914-c7de-45be-b4b0-69fb4b7dc9a7_SetDate">
    <vt:lpwstr>2023-09-22T13:36:07Z</vt:lpwstr>
  </property>
  <property fmtid="{D5CDD505-2E9C-101B-9397-08002B2CF9AE}" pid="4" name="MSIP_Label_40a41914-c7de-45be-b4b0-69fb4b7dc9a7_Method">
    <vt:lpwstr>Privileged</vt:lpwstr>
  </property>
  <property fmtid="{D5CDD505-2E9C-101B-9397-08002B2CF9AE}" pid="5" name="MSIP_Label_40a41914-c7de-45be-b4b0-69fb4b7dc9a7_Name">
    <vt:lpwstr>Open-NE-CM-210319</vt:lpwstr>
  </property>
  <property fmtid="{D5CDD505-2E9C-101B-9397-08002B2CF9AE}" pid="6" name="MSIP_Label_40a41914-c7de-45be-b4b0-69fb4b7dc9a7_SiteId">
    <vt:lpwstr>ff093d1f-75de-49f6-b91b-8bf6945505af</vt:lpwstr>
  </property>
  <property fmtid="{D5CDD505-2E9C-101B-9397-08002B2CF9AE}" pid="7" name="MSIP_Label_40a41914-c7de-45be-b4b0-69fb4b7dc9a7_ActionId">
    <vt:lpwstr>b8eae0ff-ebd6-4946-84e4-afb5689db021</vt:lpwstr>
  </property>
  <property fmtid="{D5CDD505-2E9C-101B-9397-08002B2CF9AE}" pid="8" name="MSIP_Label_40a41914-c7de-45be-b4b0-69fb4b7dc9a7_ContentBits">
    <vt:lpwstr>2</vt:lpwstr>
  </property>
  <property fmtid="{D5CDD505-2E9C-101B-9397-08002B2CF9AE}" pid="9" name="ClassificationContentMarkingFooterLocations">
    <vt:lpwstr>Perstorp Operation:3</vt:lpwstr>
  </property>
  <property fmtid="{D5CDD505-2E9C-101B-9397-08002B2CF9AE}" pid="10" name="ClassificationContentMarkingFooterText">
    <vt:lpwstr>This document contains open information shared by Perstorp Group</vt:lpwstr>
  </property>
</Properties>
</file>