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61" r:id="rId6"/>
    <p:sldId id="259" r:id="rId7"/>
    <p:sldId id="260" r:id="rId8"/>
    <p:sldId id="266" r:id="rId9"/>
    <p:sldId id="267" r:id="rId10"/>
    <p:sldId id="270" r:id="rId11"/>
    <p:sldId id="268" r:id="rId12"/>
    <p:sldId id="271" r:id="rId13"/>
    <p:sldId id="269" r:id="rId14"/>
    <p:sldId id="272" r:id="rId15"/>
    <p:sldId id="273" r:id="rId16"/>
    <p:sldId id="263" r:id="rId17"/>
    <p:sldId id="264" r:id="rId1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29CA-5AFA-4B97-9418-7C33AB2D0787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850B3-504C-4B3B-A381-1B788F51C7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288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the model in term of extensive</a:t>
            </a:r>
            <a:r>
              <a:rPr lang="en-US" baseline="0" dirty="0" smtClean="0"/>
              <a:t> variables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50B3-504C-4B3B-A381-1B788F51C748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151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218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02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158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136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53A39-49B3-554A-AE82-85611CEBD8E3}" type="slidenum">
              <a:rPr kumimoji="0" lang="nb-NO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05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94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794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8310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27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79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3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232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137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2617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3049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24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6000" y="274638"/>
            <a:ext cx="54610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41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91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345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450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78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974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18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661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CB8B-FD05-4DE9-8F19-D3F324C6907C}" type="datetimeFigureOut">
              <a:rPr lang="ro-RO" smtClean="0"/>
              <a:t>23.12.2016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A35D-0776-4E94-AA9A-A5AD866897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72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rip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600200"/>
            <a:ext cx="7407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155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7.png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28244" y="2774622"/>
            <a:ext cx="7772400" cy="9010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Dynamic </a:t>
            </a:r>
            <a:r>
              <a:rPr lang="en-US" dirty="0" smtClean="0"/>
              <a:t>modelling of a Hex with phase change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28244" y="4928091"/>
            <a:ext cx="7772400" cy="472279"/>
          </a:xfrm>
        </p:spPr>
        <p:txBody>
          <a:bodyPr>
            <a:normAutofit/>
          </a:bodyPr>
          <a:lstStyle/>
          <a:p>
            <a:pPr algn="ctr"/>
            <a:r>
              <a:rPr lang="nb-NO" sz="2400" dirty="0" smtClean="0"/>
              <a:t>Cristina Zotic</a:t>
            </a:r>
            <a:r>
              <a:rPr lang="ro-RO" sz="2400" dirty="0" smtClean="0"/>
              <a:t>ă</a:t>
            </a:r>
          </a:p>
          <a:p>
            <a:endParaRPr lang="nb-NO" sz="2400" dirty="0"/>
          </a:p>
        </p:txBody>
      </p:sp>
      <p:pic>
        <p:nvPicPr>
          <p:cNvPr id="4" name="Bilde 3" descr="stripe_tekst_e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  <p:sp>
        <p:nvSpPr>
          <p:cNvPr id="5" name="Undertittel 2"/>
          <p:cNvSpPr txBox="1">
            <a:spLocks/>
          </p:cNvSpPr>
          <p:nvPr/>
        </p:nvSpPr>
        <p:spPr>
          <a:xfrm>
            <a:off x="1197912" y="6108631"/>
            <a:ext cx="7772400" cy="47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15.12.2016</a:t>
            </a: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6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Matrix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331" y="1687289"/>
            <a:ext cx="7407404" cy="4525963"/>
          </a:xfrm>
        </p:spPr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" y="1687289"/>
            <a:ext cx="8992121" cy="4966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9464" y="3063401"/>
            <a:ext cx="324394" cy="267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1411508" y="3417391"/>
            <a:ext cx="304801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1863628" y="2690951"/>
            <a:ext cx="304801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1411507" y="3789841"/>
            <a:ext cx="304801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ectangle 12"/>
          <p:cNvSpPr/>
          <p:nvPr/>
        </p:nvSpPr>
        <p:spPr>
          <a:xfrm>
            <a:off x="1787428" y="4170320"/>
            <a:ext cx="381001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508441" y="4514671"/>
            <a:ext cx="358782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ectangle 14"/>
          <p:cNvSpPr/>
          <p:nvPr/>
        </p:nvSpPr>
        <p:spPr>
          <a:xfrm>
            <a:off x="1203331" y="4900751"/>
            <a:ext cx="359852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924587" y="5271591"/>
            <a:ext cx="395515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Rectangle 16"/>
          <p:cNvSpPr/>
          <p:nvPr/>
        </p:nvSpPr>
        <p:spPr>
          <a:xfrm>
            <a:off x="1977928" y="5602380"/>
            <a:ext cx="392975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Rectangle 17"/>
          <p:cNvSpPr/>
          <p:nvPr/>
        </p:nvSpPr>
        <p:spPr>
          <a:xfrm>
            <a:off x="867223" y="5992951"/>
            <a:ext cx="304801" cy="304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ectangle 18"/>
          <p:cNvSpPr/>
          <p:nvPr/>
        </p:nvSpPr>
        <p:spPr>
          <a:xfrm>
            <a:off x="6668684" y="1113532"/>
            <a:ext cx="324394" cy="26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Oval 19"/>
          <p:cNvSpPr/>
          <p:nvPr/>
        </p:nvSpPr>
        <p:spPr>
          <a:xfrm>
            <a:off x="2603858" y="2664829"/>
            <a:ext cx="418016" cy="3724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Oval 24"/>
          <p:cNvSpPr/>
          <p:nvPr/>
        </p:nvSpPr>
        <p:spPr>
          <a:xfrm>
            <a:off x="2603858" y="2250851"/>
            <a:ext cx="418016" cy="37245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6" name="Oval 25"/>
          <p:cNvSpPr/>
          <p:nvPr/>
        </p:nvSpPr>
        <p:spPr>
          <a:xfrm>
            <a:off x="8433034" y="2250851"/>
            <a:ext cx="418016" cy="37245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36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– 1 Phase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eq. changed (no VLE)</a:t>
            </a:r>
          </a:p>
          <a:p>
            <a:r>
              <a:rPr lang="en-US" dirty="0" err="1" smtClean="0"/>
              <a:t>const</a:t>
            </a:r>
            <a:r>
              <a:rPr lang="en-US" dirty="0" smtClean="0"/>
              <a:t> 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Cells number sensitivity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7" t="4253"/>
          <a:stretch/>
        </p:blipFill>
        <p:spPr>
          <a:xfrm>
            <a:off x="5037433" y="1417638"/>
            <a:ext cx="3705973" cy="209975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816814" y="2131858"/>
            <a:ext cx="528610" cy="174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1" y="3341094"/>
            <a:ext cx="7216489" cy="35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47" t="4253"/>
          <a:stretch/>
        </p:blipFill>
        <p:spPr>
          <a:xfrm>
            <a:off x="5479393" y="550323"/>
            <a:ext cx="3705973" cy="209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68" y="503762"/>
            <a:ext cx="740740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– 2 Phase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600200"/>
            <a:ext cx="7407404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Flash Calculation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V= 0,66 m</a:t>
            </a:r>
            <a:endParaRPr lang="ro-RO" sz="1800" dirty="0" smtClean="0"/>
          </a:p>
          <a:p>
            <a:pPr marL="0" indent="0">
              <a:buNone/>
            </a:pPr>
            <a:r>
              <a:rPr lang="en-US" sz="1800" dirty="0" smtClean="0"/>
              <a:t>V =1 m</a:t>
            </a:r>
            <a:endParaRPr lang="ro-RO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959" y="2532736"/>
            <a:ext cx="4758282" cy="35934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01840" y="1260690"/>
            <a:ext cx="495300" cy="423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57432"/>
              </p:ext>
            </p:extLst>
          </p:nvPr>
        </p:nvGraphicFramePr>
        <p:xfrm>
          <a:off x="7768562" y="4817942"/>
          <a:ext cx="127529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8562" y="4817942"/>
                        <a:ext cx="1275290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676" y="2774114"/>
            <a:ext cx="3713482" cy="31041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51411" y="586781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o-RO" dirty="0"/>
          </a:p>
        </p:txBody>
      </p:sp>
      <p:sp>
        <p:nvSpPr>
          <p:cNvPr id="14" name="Rectangle 13"/>
          <p:cNvSpPr/>
          <p:nvPr/>
        </p:nvSpPr>
        <p:spPr>
          <a:xfrm>
            <a:off x="1260639" y="6091833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</a:t>
            </a:r>
            <a:endParaRPr lang="ro-RO" dirty="0"/>
          </a:p>
        </p:txBody>
      </p:sp>
      <p:sp>
        <p:nvSpPr>
          <p:cNvPr id="15" name="Rectangle 14"/>
          <p:cNvSpPr/>
          <p:nvPr/>
        </p:nvSpPr>
        <p:spPr>
          <a:xfrm>
            <a:off x="1906868" y="62030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o-RO" dirty="0"/>
          </a:p>
        </p:txBody>
      </p:sp>
      <p:sp>
        <p:nvSpPr>
          <p:cNvPr id="16" name="Rectangle 15"/>
          <p:cNvSpPr/>
          <p:nvPr/>
        </p:nvSpPr>
        <p:spPr>
          <a:xfrm>
            <a:off x="1308517" y="64032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730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488" y="218431"/>
            <a:ext cx="7407404" cy="1143000"/>
          </a:xfrm>
        </p:spPr>
        <p:txBody>
          <a:bodyPr/>
          <a:lstStyle/>
          <a:p>
            <a:r>
              <a:rPr lang="en-US" dirty="0"/>
              <a:t>Simulation – 2 Phase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600200"/>
            <a:ext cx="7675052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transition with given heat source of 23 MJ/min (-15 to -65 ⁰C)</a:t>
            </a:r>
          </a:p>
          <a:p>
            <a:pPr marL="0" indent="0">
              <a:buNone/>
            </a:pPr>
            <a:endParaRPr lang="ro-R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7" t="4253"/>
          <a:stretch/>
        </p:blipFill>
        <p:spPr>
          <a:xfrm>
            <a:off x="5537087" y="172711"/>
            <a:ext cx="3705973" cy="20997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150043" y="886455"/>
            <a:ext cx="480060" cy="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0" y="2973922"/>
            <a:ext cx="4528125" cy="339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35" y="2973922"/>
            <a:ext cx="4528125" cy="3395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76077" y="63649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817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7" t="4253"/>
          <a:stretch/>
        </p:blipFill>
        <p:spPr>
          <a:xfrm>
            <a:off x="5552327" y="274638"/>
            <a:ext cx="3705973" cy="209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88" y="274638"/>
            <a:ext cx="7407404" cy="1143000"/>
          </a:xfrm>
        </p:spPr>
        <p:txBody>
          <a:bodyPr/>
          <a:lstStyle/>
          <a:p>
            <a:r>
              <a:rPr lang="en-US" dirty="0"/>
              <a:t>Simulation – 2 Phase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935480"/>
            <a:ext cx="7407404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most challenging transition</a:t>
            </a:r>
          </a:p>
          <a:p>
            <a:r>
              <a:rPr lang="en-US" dirty="0" smtClean="0"/>
              <a:t>Single flash calculation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ro-RO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647123" y="996002"/>
            <a:ext cx="480060" cy="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18" y="3189371"/>
            <a:ext cx="3631882" cy="36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reconsider assumptions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model both streams as a series of lumps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transition across different phase regions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change the solver (?)      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898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98" y="1407613"/>
            <a:ext cx="4079379" cy="4351338"/>
          </a:xfrm>
        </p:spPr>
      </p:pic>
    </p:spTree>
    <p:extLst>
      <p:ext uri="{BB962C8B-B14F-4D97-AF65-F5344CB8AC3E}">
        <p14:creationId xmlns:p14="http://schemas.microsoft.com/office/powerpoint/2010/main" val="12590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Outline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o-RO" dirty="0" smtClean="0"/>
              <a:t>Project objective</a:t>
            </a:r>
            <a:r>
              <a:rPr lang="en-US" dirty="0" smtClean="0"/>
              <a:t>s</a:t>
            </a:r>
            <a:endParaRPr lang="ro-RO" dirty="0" smtClean="0"/>
          </a:p>
          <a:p>
            <a:pPr>
              <a:lnSpc>
                <a:spcPct val="150000"/>
              </a:lnSpc>
            </a:pPr>
            <a:r>
              <a:rPr lang="ro-RO" dirty="0" smtClean="0"/>
              <a:t>HEX model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assumptions</a:t>
            </a:r>
            <a:r>
              <a:rPr lang="ro-RO" dirty="0" smtClean="0"/>
              <a:t>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llustration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</a:t>
            </a:r>
            <a:r>
              <a:rPr lang="ro-RO" dirty="0" smtClean="0"/>
              <a:t>tates</a:t>
            </a:r>
            <a:r>
              <a:rPr lang="en-US" dirty="0" smtClean="0"/>
              <a:t>, inputs, outputs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</a:t>
            </a:r>
            <a:r>
              <a:rPr lang="en-US" dirty="0" smtClean="0"/>
              <a:t>quations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Simulation &amp; Results</a:t>
            </a:r>
            <a:endParaRPr lang="ro-RO" dirty="0" smtClean="0"/>
          </a:p>
          <a:p>
            <a:pPr>
              <a:lnSpc>
                <a:spcPct val="150000"/>
              </a:lnSpc>
            </a:pPr>
            <a:r>
              <a:rPr lang="ro-RO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820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Project </a:t>
            </a:r>
            <a:r>
              <a:rPr lang="en-US" dirty="0" smtClean="0"/>
              <a:t>Objectives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600199"/>
            <a:ext cx="7407404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Dynamic HEX </a:t>
            </a:r>
            <a:r>
              <a:rPr lang="en-US" dirty="0"/>
              <a:t>model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Incorporate SRK EOS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 </a:t>
            </a:r>
            <a:r>
              <a:rPr lang="en-US" dirty="0"/>
              <a:t>application: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small </a:t>
            </a:r>
            <a:r>
              <a:rPr lang="en-US" dirty="0" smtClean="0"/>
              <a:t>LNG refrigeration </a:t>
            </a:r>
            <a:r>
              <a:rPr lang="en-US" dirty="0"/>
              <a:t>cycle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7" t="4253"/>
          <a:stretch/>
        </p:blipFill>
        <p:spPr>
          <a:xfrm>
            <a:off x="4624252" y="1417638"/>
            <a:ext cx="4225920" cy="239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09" y="3863181"/>
            <a:ext cx="2680123" cy="29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935" y="789110"/>
            <a:ext cx="3365790" cy="1527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HEX Model - Assumptions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687915"/>
            <a:ext cx="7407404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counter current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 cells (lumps) with equal &amp; constant volume (Finite control volume method)</a:t>
            </a:r>
          </a:p>
          <a:p>
            <a:pPr>
              <a:lnSpc>
                <a:spcPct val="170000"/>
              </a:lnSpc>
            </a:pPr>
            <a:r>
              <a:rPr lang="en-US" dirty="0"/>
              <a:t>f</a:t>
            </a:r>
            <a:r>
              <a:rPr lang="en-US" dirty="0" smtClean="0"/>
              <a:t>lash calculation in each cell</a:t>
            </a:r>
          </a:p>
          <a:p>
            <a:pPr>
              <a:lnSpc>
                <a:spcPct val="170000"/>
              </a:lnSpc>
            </a:pPr>
            <a:r>
              <a:rPr lang="en-US" dirty="0"/>
              <a:t>p</a:t>
            </a:r>
            <a:r>
              <a:rPr lang="en-US" dirty="0" smtClean="0"/>
              <a:t>erfect mixing in each cell mixtures properties given by molar weighting rules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no slip        gas and liquid has the same superficial velocity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small pressure drop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stream 1 (with phase change)           a series of lumps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stream 2 (no phase change)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given exchanged heat              inlet/outlet, flow, constant capacity for stream 2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                                                        specified value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                                                         equal per cell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no heat loss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/>
              <a:t>wall capacitance is neglected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288730" y="4221480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ight Arrow 5"/>
          <p:cNvSpPr/>
          <p:nvPr/>
        </p:nvSpPr>
        <p:spPr>
          <a:xfrm>
            <a:off x="2254190" y="3425734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ight Arrow 6"/>
          <p:cNvSpPr/>
          <p:nvPr/>
        </p:nvSpPr>
        <p:spPr>
          <a:xfrm>
            <a:off x="3726787" y="5013961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ight Arrow 7"/>
          <p:cNvSpPr/>
          <p:nvPr/>
        </p:nvSpPr>
        <p:spPr>
          <a:xfrm>
            <a:off x="3726787" y="5339896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ight Arrow 10"/>
          <p:cNvSpPr/>
          <p:nvPr/>
        </p:nvSpPr>
        <p:spPr>
          <a:xfrm>
            <a:off x="3726787" y="5751556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6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 Model - Illustration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representation of the model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22" y="2116184"/>
            <a:ext cx="7883525" cy="45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HEX Model – States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269275"/>
            <a:ext cx="74074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ro-R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62915"/>
              </p:ext>
            </p:extLst>
          </p:nvPr>
        </p:nvGraphicFramePr>
        <p:xfrm>
          <a:off x="1307838" y="1639837"/>
          <a:ext cx="6434082" cy="4079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5661">
                  <a:extLst>
                    <a:ext uri="{9D8B030D-6E8A-4147-A177-3AD203B41FA5}">
                      <a16:colId xmlns:a16="http://schemas.microsoft.com/office/drawing/2014/main" val="2009724902"/>
                    </a:ext>
                  </a:extLst>
                </a:gridCol>
                <a:gridCol w="2464622">
                  <a:extLst>
                    <a:ext uri="{9D8B030D-6E8A-4147-A177-3AD203B41FA5}">
                      <a16:colId xmlns:a16="http://schemas.microsoft.com/office/drawing/2014/main" val="3277101873"/>
                    </a:ext>
                  </a:extLst>
                </a:gridCol>
                <a:gridCol w="1626290">
                  <a:extLst>
                    <a:ext uri="{9D8B030D-6E8A-4147-A177-3AD203B41FA5}">
                      <a16:colId xmlns:a16="http://schemas.microsoft.com/office/drawing/2014/main" val="1578202260"/>
                    </a:ext>
                  </a:extLst>
                </a:gridCol>
                <a:gridCol w="1837509">
                  <a:extLst>
                    <a:ext uri="{9D8B030D-6E8A-4147-A177-3AD203B41FA5}">
                      <a16:colId xmlns:a16="http://schemas.microsoft.com/office/drawing/2014/main" val="1202968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definition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symbol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0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holdup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4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 holdup 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(NC – 1) x 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9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energy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82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2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composition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(NC – 1) x 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6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vapour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composition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(NC – 1) x 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66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volume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vapour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compressibility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3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compressibility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7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8048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07838" y="6017437"/>
            <a:ext cx="654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Total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7N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x N</a:t>
            </a:r>
            <a:endParaRPr lang="ro-RO" dirty="0"/>
          </a:p>
        </p:txBody>
      </p:sp>
      <p:sp>
        <p:nvSpPr>
          <p:cNvPr id="7" name="Rectangle 6"/>
          <p:cNvSpPr/>
          <p:nvPr/>
        </p:nvSpPr>
        <p:spPr>
          <a:xfrm>
            <a:off x="1460238" y="6434422"/>
            <a:ext cx="396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NC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components;  N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cells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15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 Model - </a:t>
            </a:r>
            <a:r>
              <a:rPr lang="en-US" dirty="0"/>
              <a:t>I</a:t>
            </a:r>
            <a:r>
              <a:rPr lang="en-US" dirty="0" smtClean="0"/>
              <a:t>nputs &amp; Outputs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Inputs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HEX dimensions (volume)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MR inlet: flow rate, temperature, composition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exchanged heat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number of cells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Outputs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MR outlet temperature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temperature profile in HEX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phase change localization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5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557" y="39755"/>
            <a:ext cx="2486271" cy="15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 Model - Equations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533338"/>
              </p:ext>
            </p:extLst>
          </p:nvPr>
        </p:nvGraphicFramePr>
        <p:xfrm>
          <a:off x="933498" y="1667366"/>
          <a:ext cx="7407276" cy="5156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0201">
                  <a:extLst>
                    <a:ext uri="{9D8B030D-6E8A-4147-A177-3AD203B41FA5}">
                      <a16:colId xmlns:a16="http://schemas.microsoft.com/office/drawing/2014/main" val="1929947888"/>
                    </a:ext>
                  </a:extLst>
                </a:gridCol>
                <a:gridCol w="2664822">
                  <a:extLst>
                    <a:ext uri="{9D8B030D-6E8A-4147-A177-3AD203B41FA5}">
                      <a16:colId xmlns:a16="http://schemas.microsoft.com/office/drawing/2014/main" val="235177626"/>
                    </a:ext>
                  </a:extLst>
                </a:gridCol>
                <a:gridCol w="2370434">
                  <a:extLst>
                    <a:ext uri="{9D8B030D-6E8A-4147-A177-3AD203B41FA5}">
                      <a16:colId xmlns:a16="http://schemas.microsoft.com/office/drawing/2014/main" val="3881283488"/>
                    </a:ext>
                  </a:extLst>
                </a:gridCol>
                <a:gridCol w="1851819">
                  <a:extLst>
                    <a:ext uri="{9D8B030D-6E8A-4147-A177-3AD203B41FA5}">
                      <a16:colId xmlns:a16="http://schemas.microsoft.com/office/drawing/2014/main" val="4110121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attributed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17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mass balance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19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 mass balance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algn="r"/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5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balance</a:t>
                      </a:r>
                    </a:p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98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energy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 holdup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58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VLE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7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Holdup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29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Vapour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compressibility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7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compressibility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VLE last component</a:t>
                      </a:r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o-R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o-R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00975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92233"/>
              </p:ext>
            </p:extLst>
          </p:nvPr>
        </p:nvGraphicFramePr>
        <p:xfrm>
          <a:off x="4941875" y="2395829"/>
          <a:ext cx="12571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Equation" r:id="rId4" imgW="1257120" imgH="457200" progId="Equation.DSMT4">
                  <p:embed/>
                </p:oleObj>
              </mc:Choice>
              <mc:Fallback>
                <p:oleObj name="Equation" r:id="rId4" imgW="125712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1875" y="2395829"/>
                        <a:ext cx="12571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00225"/>
              </p:ext>
            </p:extLst>
          </p:nvPr>
        </p:nvGraphicFramePr>
        <p:xfrm>
          <a:off x="4891115" y="3090788"/>
          <a:ext cx="135864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" name="Equation" r:id="rId6" imgW="1358640" imgH="406080" progId="Equation.DSMT4">
                  <p:embed/>
                </p:oleObj>
              </mc:Choice>
              <mc:Fallback>
                <p:oleObj name="Equation" r:id="rId6" imgW="1358640" imgH="406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1115" y="3090788"/>
                        <a:ext cx="135864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60601"/>
              </p:ext>
            </p:extLst>
          </p:nvPr>
        </p:nvGraphicFramePr>
        <p:xfrm>
          <a:off x="3125788" y="3629025"/>
          <a:ext cx="488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" name="Equation" r:id="rId8" imgW="4889160" imgH="431640" progId="Equation.DSMT4">
                  <p:embed/>
                </p:oleObj>
              </mc:Choice>
              <mc:Fallback>
                <p:oleObj name="Equation" r:id="rId8" imgW="488916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5788" y="3629025"/>
                        <a:ext cx="4889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17268"/>
              </p:ext>
            </p:extLst>
          </p:nvPr>
        </p:nvGraphicFramePr>
        <p:xfrm>
          <a:off x="4592675" y="4286232"/>
          <a:ext cx="195552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" name="Equation" r:id="rId10" imgW="1955520" imgH="241200" progId="Equation.DSMT4">
                  <p:embed/>
                </p:oleObj>
              </mc:Choice>
              <mc:Fallback>
                <p:oleObj name="Equation" r:id="rId10" imgW="1955520" imgH="241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92675" y="4286232"/>
                        <a:ext cx="1955520" cy="24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05343"/>
              </p:ext>
            </p:extLst>
          </p:nvPr>
        </p:nvGraphicFramePr>
        <p:xfrm>
          <a:off x="4795895" y="4648558"/>
          <a:ext cx="154908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" name="Equation" r:id="rId12" imgW="1549080" imgH="241200" progId="Equation.DSMT4">
                  <p:embed/>
                </p:oleObj>
              </mc:Choice>
              <mc:Fallback>
                <p:oleObj name="Equation" r:id="rId12" imgW="154908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95895" y="4648558"/>
                        <a:ext cx="1549080" cy="24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31634"/>
              </p:ext>
            </p:extLst>
          </p:nvPr>
        </p:nvGraphicFramePr>
        <p:xfrm>
          <a:off x="4967255" y="5439955"/>
          <a:ext cx="12063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" name="Equation" r:id="rId14" imgW="1206360" imgH="241200" progId="Equation.DSMT4">
                  <p:embed/>
                </p:oleObj>
              </mc:Choice>
              <mc:Fallback>
                <p:oleObj name="Equation" r:id="rId14" imgW="12063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67255" y="5439955"/>
                        <a:ext cx="1206360" cy="24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308969"/>
              </p:ext>
            </p:extLst>
          </p:nvPr>
        </p:nvGraphicFramePr>
        <p:xfrm>
          <a:off x="4085317" y="6132513"/>
          <a:ext cx="297021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" name="Equation" r:id="rId16" imgW="2971800" imgH="253800" progId="Equation.DSMT4">
                  <p:embed/>
                </p:oleObj>
              </mc:Choice>
              <mc:Fallback>
                <p:oleObj name="Equation" r:id="rId16" imgW="297180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85317" y="6132513"/>
                        <a:ext cx="2970213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53893"/>
              </p:ext>
            </p:extLst>
          </p:nvPr>
        </p:nvGraphicFramePr>
        <p:xfrm>
          <a:off x="4085317" y="5765800"/>
          <a:ext cx="297021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3" name="Equation" r:id="rId18" imgW="2971800" imgH="253800" progId="Equation.DSMT4">
                  <p:embed/>
                </p:oleObj>
              </mc:Choice>
              <mc:Fallback>
                <p:oleObj name="Equation" r:id="rId18" imgW="297180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85317" y="5765800"/>
                        <a:ext cx="2970213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504879"/>
              </p:ext>
            </p:extLst>
          </p:nvPr>
        </p:nvGraphicFramePr>
        <p:xfrm>
          <a:off x="5062475" y="5021296"/>
          <a:ext cx="101592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" name="Equation" r:id="rId20" imgW="1015920" imgH="241200" progId="Equation.DSMT4">
                  <p:embed/>
                </p:oleObj>
              </mc:Choice>
              <mc:Fallback>
                <p:oleObj name="Equation" r:id="rId20" imgW="101592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62475" y="5021296"/>
                        <a:ext cx="1015920" cy="24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77095"/>
              </p:ext>
            </p:extLst>
          </p:nvPr>
        </p:nvGraphicFramePr>
        <p:xfrm>
          <a:off x="4427538" y="6426200"/>
          <a:ext cx="209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" name="Equation" r:id="rId22" imgW="2095200" imgH="431640" progId="Equation.DSMT4">
                  <p:embed/>
                </p:oleObj>
              </mc:Choice>
              <mc:Fallback>
                <p:oleObj name="Equation" r:id="rId22" imgW="209520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27538" y="6426200"/>
                        <a:ext cx="2095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5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Analysis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600200"/>
            <a:ext cx="759123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Differential Index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constant pressure         Index &gt;1 (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introduce pressure as a state          OK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Incidence Matrix         analyze relation eq.-variables</a:t>
            </a:r>
            <a:endParaRPr lang="ro-RO" dirty="0"/>
          </a:p>
        </p:txBody>
      </p:sp>
      <p:sp>
        <p:nvSpPr>
          <p:cNvPr id="4" name="Right Arrow 3"/>
          <p:cNvSpPr/>
          <p:nvPr/>
        </p:nvSpPr>
        <p:spPr>
          <a:xfrm>
            <a:off x="4222327" y="2432957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ight Arrow 5"/>
          <p:cNvSpPr/>
          <p:nvPr/>
        </p:nvSpPr>
        <p:spPr>
          <a:xfrm>
            <a:off x="5540587" y="2958737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ight Arrow 6"/>
          <p:cNvSpPr/>
          <p:nvPr/>
        </p:nvSpPr>
        <p:spPr>
          <a:xfrm>
            <a:off x="4169834" y="4148932"/>
            <a:ext cx="24384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08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484</Words>
  <Application>Microsoft Office PowerPoint</Application>
  <PresentationFormat>On-screen Show (4:3)</PresentationFormat>
  <Paragraphs>189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Office-tema</vt:lpstr>
      <vt:lpstr>Equation</vt:lpstr>
      <vt:lpstr>MathType 6.0 Equation</vt:lpstr>
      <vt:lpstr>Dynamic modelling of a Hex with phase change</vt:lpstr>
      <vt:lpstr>Outline</vt:lpstr>
      <vt:lpstr>Project Objectives</vt:lpstr>
      <vt:lpstr>HEX Model - Assumptions</vt:lpstr>
      <vt:lpstr>HEX Model - Illustration</vt:lpstr>
      <vt:lpstr>HEX Model – States</vt:lpstr>
      <vt:lpstr>HEX Model - Inputs &amp; Outputs</vt:lpstr>
      <vt:lpstr>HEX Model - Equations</vt:lpstr>
      <vt:lpstr>Model Analysis</vt:lpstr>
      <vt:lpstr>Incidence Matrix</vt:lpstr>
      <vt:lpstr>Simulation – 1 Phase</vt:lpstr>
      <vt:lpstr>Simulation – 2 Phase</vt:lpstr>
      <vt:lpstr>Simulation – 2 Phase</vt:lpstr>
      <vt:lpstr>Simulation – 2 Phase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HEX model using SRK thermodynamics</dc:title>
  <dc:creator>Cristina</dc:creator>
  <cp:lastModifiedBy>Cristina</cp:lastModifiedBy>
  <cp:revision>124</cp:revision>
  <dcterms:created xsi:type="dcterms:W3CDTF">2016-10-25T12:36:45Z</dcterms:created>
  <dcterms:modified xsi:type="dcterms:W3CDTF">2016-12-23T12:12:01Z</dcterms:modified>
</cp:coreProperties>
</file>