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7" r:id="rId5"/>
    <p:sldId id="266" r:id="rId6"/>
    <p:sldId id="258" r:id="rId7"/>
    <p:sldId id="270" r:id="rId8"/>
    <p:sldId id="263" r:id="rId9"/>
    <p:sldId id="259" r:id="rId10"/>
    <p:sldId id="274" r:id="rId11"/>
    <p:sldId id="271" r:id="rId12"/>
    <p:sldId id="275" r:id="rId13"/>
    <p:sldId id="272" r:id="rId14"/>
    <p:sldId id="269" r:id="rId15"/>
    <p:sldId id="273" r:id="rId1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7708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947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97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2173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552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114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96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8262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982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869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856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93A32-B081-49F8-9067-D30CEE548394}" type="datetimeFigureOut">
              <a:rPr lang="nb-NO" smtClean="0"/>
              <a:t>15.12.2015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C9D9-F3AF-496C-AD2D-FDE8C21903D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875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Development </a:t>
            </a:r>
            <a:r>
              <a:rPr lang="nb-NO" b="1" dirty="0" err="1" smtClean="0"/>
              <a:t>of</a:t>
            </a:r>
            <a:r>
              <a:rPr lang="nb-NO" b="1" dirty="0" smtClean="0"/>
              <a:t> an </a:t>
            </a:r>
            <a:r>
              <a:rPr lang="nb-NO" b="1" dirty="0" err="1" smtClean="0"/>
              <a:t>appetite</a:t>
            </a:r>
            <a:r>
              <a:rPr lang="nb-NO" b="1" dirty="0" smtClean="0"/>
              <a:t> </a:t>
            </a:r>
            <a:r>
              <a:rPr lang="nb-NO" b="1" dirty="0" err="1" smtClean="0"/>
              <a:t>model</a:t>
            </a:r>
            <a:r>
              <a:rPr lang="nb-NO" b="1" dirty="0" smtClean="0"/>
              <a:t> for </a:t>
            </a:r>
            <a:r>
              <a:rPr lang="nb-NO" b="1" dirty="0" err="1" smtClean="0"/>
              <a:t>fish</a:t>
            </a:r>
            <a:endParaRPr lang="nb-NO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4468995"/>
            <a:ext cx="9144000" cy="1655762"/>
          </a:xfrm>
        </p:spPr>
        <p:txBody>
          <a:bodyPr/>
          <a:lstStyle/>
          <a:p>
            <a:r>
              <a:rPr lang="nb-NO" dirty="0" smtClean="0"/>
              <a:t>Siri Kildal Hansen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720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2: </a:t>
            </a:r>
            <a:r>
              <a:rPr lang="nb-NO" b="1" dirty="0" err="1" smtClean="0"/>
              <a:t>Mapping</a:t>
            </a:r>
            <a:r>
              <a:rPr lang="nb-NO" b="1" dirty="0" smtClean="0"/>
              <a:t> and </a:t>
            </a:r>
            <a:r>
              <a:rPr lang="nb-NO" b="1" dirty="0" err="1" smtClean="0"/>
              <a:t>modelling</a:t>
            </a:r>
            <a:endParaRPr lang="nb-NO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283" y="1905294"/>
            <a:ext cx="5181909" cy="449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8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3: </a:t>
            </a:r>
            <a:r>
              <a:rPr lang="nb-NO" b="1" dirty="0" err="1" smtClean="0"/>
              <a:t>Estimation</a:t>
            </a:r>
            <a:r>
              <a:rPr lang="nb-NO" b="1" dirty="0" smtClean="0"/>
              <a:t> </a:t>
            </a:r>
            <a:r>
              <a:rPr lang="nb-NO" b="1" dirty="0" err="1" smtClean="0"/>
              <a:t>of</a:t>
            </a:r>
            <a:r>
              <a:rPr lang="nb-NO" b="1" dirty="0" smtClean="0"/>
              <a:t> parameters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Cftool</a:t>
            </a:r>
            <a:r>
              <a:rPr lang="nb-NO" dirty="0" smtClean="0"/>
              <a:t> in MATLAB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8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3: </a:t>
            </a:r>
            <a:r>
              <a:rPr lang="nb-NO" b="1" dirty="0" err="1" smtClean="0"/>
              <a:t>Estimation</a:t>
            </a:r>
            <a:r>
              <a:rPr lang="nb-NO" b="1" dirty="0" smtClean="0"/>
              <a:t> </a:t>
            </a:r>
            <a:r>
              <a:rPr lang="nb-NO" b="1" dirty="0" err="1" smtClean="0"/>
              <a:t>of</a:t>
            </a:r>
            <a:r>
              <a:rPr lang="nb-NO" b="1" dirty="0" smtClean="0"/>
              <a:t> parameters</a:t>
            </a:r>
            <a:endParaRPr lang="nb-NO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268" y="1328468"/>
            <a:ext cx="9687463" cy="3517105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816" y="5141344"/>
            <a:ext cx="3609926" cy="101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1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4: </a:t>
            </a:r>
            <a:r>
              <a:rPr lang="nb-NO" b="1" dirty="0" err="1" smtClean="0"/>
              <a:t>Simulation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Ode45 in MATLAB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019" y="2265580"/>
            <a:ext cx="8913962" cy="433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8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 smtClean="0"/>
              <a:t>Further</a:t>
            </a:r>
            <a:r>
              <a:rPr lang="nb-NO" b="1" dirty="0" smtClean="0"/>
              <a:t> </a:t>
            </a:r>
            <a:r>
              <a:rPr lang="nb-NO" b="1" dirty="0" err="1" smtClean="0"/>
              <a:t>work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Statistical </a:t>
            </a:r>
            <a:r>
              <a:rPr lang="nb-NO" dirty="0" err="1" smtClean="0"/>
              <a:t>analysis</a:t>
            </a:r>
            <a:endParaRPr lang="nb-NO" dirty="0" smtClean="0"/>
          </a:p>
          <a:p>
            <a:r>
              <a:rPr lang="nb-NO" dirty="0" err="1" smtClean="0"/>
              <a:t>Expand</a:t>
            </a:r>
            <a:r>
              <a:rPr lang="nb-NO" dirty="0" smtClean="0"/>
              <a:t> </a:t>
            </a:r>
            <a:r>
              <a:rPr lang="nb-NO" dirty="0" err="1" smtClean="0"/>
              <a:t>model</a:t>
            </a:r>
            <a:r>
              <a:rPr lang="nb-NO" dirty="0" smtClean="0"/>
              <a:t>: </a:t>
            </a:r>
            <a:r>
              <a:rPr lang="nb-NO" dirty="0" err="1" smtClean="0"/>
              <a:t>add</a:t>
            </a:r>
            <a:r>
              <a:rPr lang="nb-NO" dirty="0" smtClean="0"/>
              <a:t> more </a:t>
            </a:r>
            <a:r>
              <a:rPr lang="nb-NO" dirty="0" err="1" smtClean="0"/>
              <a:t>factors</a:t>
            </a:r>
            <a:endParaRPr lang="nb-NO" dirty="0" smtClean="0"/>
          </a:p>
          <a:p>
            <a:r>
              <a:rPr lang="nb-NO" dirty="0" smtClean="0"/>
              <a:t>More </a:t>
            </a:r>
            <a:r>
              <a:rPr lang="nb-NO" dirty="0" err="1" smtClean="0"/>
              <a:t>research</a:t>
            </a:r>
            <a:r>
              <a:rPr lang="nb-NO" dirty="0" smtClean="0"/>
              <a:t> is </a:t>
            </a:r>
            <a:r>
              <a:rPr lang="nb-NO" dirty="0" err="1" smtClean="0"/>
              <a:t>needed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401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Questions?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83684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 smtClean="0"/>
              <a:t>Outline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Motivation</a:t>
            </a:r>
            <a:endParaRPr lang="nb-NO" dirty="0" smtClean="0"/>
          </a:p>
          <a:p>
            <a:r>
              <a:rPr lang="nb-NO" dirty="0" smtClean="0"/>
              <a:t>My </a:t>
            </a:r>
            <a:r>
              <a:rPr lang="nb-NO" dirty="0" err="1" smtClean="0"/>
              <a:t>work</a:t>
            </a:r>
            <a:endParaRPr lang="nb-NO" dirty="0" smtClean="0"/>
          </a:p>
          <a:p>
            <a:r>
              <a:rPr lang="nb-NO" dirty="0" smtClean="0"/>
              <a:t>Questions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1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err="1" smtClean="0"/>
              <a:t>Motivation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>
                <a:sym typeface="Wingdings" panose="05000000000000000000" pitchFamily="2" charset="2"/>
              </a:rPr>
              <a:t>Appetite</a:t>
            </a:r>
            <a:r>
              <a:rPr lang="nb-NO" dirty="0" smtClean="0">
                <a:sym typeface="Wingdings" panose="05000000000000000000" pitchFamily="2" charset="2"/>
              </a:rPr>
              <a:t>  </a:t>
            </a:r>
            <a:r>
              <a:rPr lang="nb-NO" dirty="0" err="1" smtClean="0">
                <a:sym typeface="Wingdings" panose="05000000000000000000" pitchFamily="2" charset="2"/>
              </a:rPr>
              <a:t>Feed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intake</a:t>
            </a:r>
            <a:r>
              <a:rPr lang="nb-NO" dirty="0" smtClean="0">
                <a:sym typeface="Wingdings" panose="05000000000000000000" pitchFamily="2" charset="2"/>
              </a:rPr>
              <a:t>  Growth  </a:t>
            </a:r>
            <a:r>
              <a:rPr lang="nb-NO" dirty="0" err="1" smtClean="0">
                <a:sym typeface="Wingdings" panose="05000000000000000000" pitchFamily="2" charset="2"/>
              </a:rPr>
              <a:t>Annual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production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802" y="3045125"/>
            <a:ext cx="5908510" cy="3267379"/>
          </a:xfrm>
          <a:prstGeom prst="rect">
            <a:avLst/>
          </a:prstGeom>
        </p:spPr>
      </p:pic>
      <p:sp>
        <p:nvSpPr>
          <p:cNvPr id="5" name="Rektangel 4"/>
          <p:cNvSpPr/>
          <p:nvPr/>
        </p:nvSpPr>
        <p:spPr>
          <a:xfrm>
            <a:off x="8754969" y="6418051"/>
            <a:ext cx="3437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smtClean="0"/>
              <a:t>DKNVS/NTVA (Olafsen et al., 2012)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1888" y="3145187"/>
            <a:ext cx="4791912" cy="30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3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My </a:t>
            </a:r>
            <a:r>
              <a:rPr lang="nb-NO" b="1" dirty="0" err="1" smtClean="0"/>
              <a:t>work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Part 1: </a:t>
            </a:r>
            <a:r>
              <a:rPr lang="nb-NO" dirty="0" err="1" smtClean="0"/>
              <a:t>Literature</a:t>
            </a:r>
            <a:r>
              <a:rPr lang="nb-NO" dirty="0" smtClean="0"/>
              <a:t> </a:t>
            </a:r>
            <a:r>
              <a:rPr lang="nb-NO" dirty="0" err="1" smtClean="0"/>
              <a:t>study</a:t>
            </a:r>
            <a:endParaRPr lang="nb-NO" dirty="0" smtClean="0"/>
          </a:p>
          <a:p>
            <a:r>
              <a:rPr lang="nb-NO" dirty="0" smtClean="0"/>
              <a:t>Part 2: </a:t>
            </a:r>
            <a:r>
              <a:rPr lang="nb-NO" dirty="0" err="1" smtClean="0"/>
              <a:t>Mapping</a:t>
            </a:r>
            <a:r>
              <a:rPr lang="nb-NO" dirty="0" smtClean="0"/>
              <a:t> and </a:t>
            </a:r>
            <a:r>
              <a:rPr lang="nb-NO" dirty="0" err="1" smtClean="0"/>
              <a:t>modelling</a:t>
            </a:r>
            <a:endParaRPr lang="nb-NO" dirty="0" smtClean="0"/>
          </a:p>
          <a:p>
            <a:r>
              <a:rPr lang="nb-NO" dirty="0" smtClean="0"/>
              <a:t>Part 3: </a:t>
            </a:r>
            <a:r>
              <a:rPr lang="nb-NO" dirty="0" err="1" smtClean="0"/>
              <a:t>Estimation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parameters</a:t>
            </a:r>
          </a:p>
          <a:p>
            <a:r>
              <a:rPr lang="nb-NO" dirty="0" smtClean="0"/>
              <a:t>Part 4: </a:t>
            </a:r>
            <a:r>
              <a:rPr lang="nb-NO" dirty="0" err="1" smtClean="0"/>
              <a:t>Simulation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207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1: </a:t>
            </a:r>
            <a:r>
              <a:rPr lang="nb-NO" b="1" dirty="0" err="1" smtClean="0"/>
              <a:t>Literature</a:t>
            </a:r>
            <a:r>
              <a:rPr lang="nb-NO" b="1" dirty="0" smtClean="0"/>
              <a:t> </a:t>
            </a:r>
            <a:r>
              <a:rPr lang="nb-NO" b="1" dirty="0" err="1" smtClean="0"/>
              <a:t>study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What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factors</a:t>
            </a:r>
            <a:r>
              <a:rPr lang="nb-NO" dirty="0" smtClean="0"/>
              <a:t> </a:t>
            </a:r>
            <a:r>
              <a:rPr lang="nb-NO" dirty="0" err="1" smtClean="0"/>
              <a:t>affecting</a:t>
            </a:r>
            <a:r>
              <a:rPr lang="nb-NO" dirty="0" smtClean="0"/>
              <a:t> </a:t>
            </a:r>
            <a:r>
              <a:rPr lang="nb-NO" dirty="0" err="1" smtClean="0"/>
              <a:t>appetite</a:t>
            </a:r>
            <a:r>
              <a:rPr lang="nb-NO" dirty="0" smtClean="0"/>
              <a:t>?</a:t>
            </a:r>
          </a:p>
          <a:p>
            <a:r>
              <a:rPr lang="nb-NO" dirty="0" err="1" smtClean="0"/>
              <a:t>Endocrine</a:t>
            </a:r>
            <a:r>
              <a:rPr lang="nb-NO" dirty="0" smtClean="0"/>
              <a:t> </a:t>
            </a:r>
            <a:r>
              <a:rPr lang="nb-NO" dirty="0" err="1" smtClean="0"/>
              <a:t>appetite</a:t>
            </a:r>
            <a:r>
              <a:rPr lang="nb-NO" dirty="0" smtClean="0"/>
              <a:t> </a:t>
            </a:r>
            <a:r>
              <a:rPr lang="nb-NO" dirty="0" err="1" smtClean="0"/>
              <a:t>regulation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762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Part 1: Literature study</a:t>
            </a:r>
            <a:endParaRPr lang="en-GB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293154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err="1" smtClean="0"/>
              <a:t>External</a:t>
            </a:r>
            <a:r>
              <a:rPr lang="nb-NO" b="1" dirty="0" smtClean="0"/>
              <a:t> </a:t>
            </a:r>
            <a:r>
              <a:rPr lang="nb-NO" b="1" dirty="0" err="1" smtClean="0"/>
              <a:t>factors</a:t>
            </a:r>
            <a:endParaRPr lang="nb-NO" b="1" dirty="0" smtClean="0"/>
          </a:p>
          <a:p>
            <a:r>
              <a:rPr lang="nb-NO" sz="2000" dirty="0" err="1" smtClean="0"/>
              <a:t>Photoperiod</a:t>
            </a:r>
            <a:endParaRPr lang="nb-NO" sz="2000" dirty="0" smtClean="0"/>
          </a:p>
          <a:p>
            <a:r>
              <a:rPr lang="nb-NO" sz="2000" dirty="0" err="1" smtClean="0"/>
              <a:t>Temperature</a:t>
            </a:r>
            <a:endParaRPr lang="nb-NO" sz="2000" dirty="0" smtClean="0"/>
          </a:p>
          <a:p>
            <a:r>
              <a:rPr lang="nb-NO" sz="2000" dirty="0" smtClean="0"/>
              <a:t>Water </a:t>
            </a:r>
            <a:r>
              <a:rPr lang="nb-NO" sz="2000" dirty="0" err="1" smtClean="0"/>
              <a:t>flow</a:t>
            </a:r>
            <a:endParaRPr lang="nb-NO" sz="2000" dirty="0" smtClean="0"/>
          </a:p>
          <a:p>
            <a:r>
              <a:rPr lang="nb-NO" sz="2000" dirty="0" err="1" smtClean="0"/>
              <a:t>Salinity</a:t>
            </a:r>
            <a:endParaRPr lang="nb-NO" sz="2000" dirty="0" smtClean="0"/>
          </a:p>
          <a:p>
            <a:r>
              <a:rPr lang="nb-NO" sz="2000" dirty="0" err="1" smtClean="0"/>
              <a:t>Oxygen</a:t>
            </a:r>
            <a:r>
              <a:rPr lang="nb-NO" sz="2000" dirty="0" smtClean="0"/>
              <a:t> </a:t>
            </a:r>
            <a:r>
              <a:rPr lang="nb-NO" sz="2000" dirty="0" err="1" smtClean="0"/>
              <a:t>levels</a:t>
            </a:r>
            <a:endParaRPr lang="nb-NO" sz="2000" dirty="0" smtClean="0"/>
          </a:p>
          <a:p>
            <a:r>
              <a:rPr lang="nb-NO" sz="2000" dirty="0" smtClean="0"/>
              <a:t>pH</a:t>
            </a:r>
          </a:p>
          <a:p>
            <a:r>
              <a:rPr lang="nb-NO" sz="2000" dirty="0" err="1" smtClean="0"/>
              <a:t>Turbidity</a:t>
            </a:r>
            <a:endParaRPr lang="nb-NO" sz="2000" dirty="0" smtClean="0"/>
          </a:p>
          <a:p>
            <a:r>
              <a:rPr lang="nb-NO" sz="2000" dirty="0" smtClean="0"/>
              <a:t>Stock </a:t>
            </a:r>
            <a:r>
              <a:rPr lang="nb-NO" sz="2000" dirty="0" err="1" smtClean="0"/>
              <a:t>density</a:t>
            </a:r>
            <a:endParaRPr lang="nb-NO" sz="2000" dirty="0" smtClean="0"/>
          </a:p>
          <a:p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48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1: </a:t>
            </a:r>
            <a:r>
              <a:rPr lang="nb-NO" b="1" dirty="0" err="1" smtClean="0"/>
              <a:t>Literature</a:t>
            </a:r>
            <a:r>
              <a:rPr lang="nb-NO" b="1" dirty="0" smtClean="0"/>
              <a:t> </a:t>
            </a:r>
            <a:r>
              <a:rPr lang="nb-NO" b="1" dirty="0" err="1" smtClean="0"/>
              <a:t>study</a:t>
            </a:r>
            <a:endParaRPr lang="nb-NO" b="1" dirty="0"/>
          </a:p>
        </p:txBody>
      </p:sp>
      <p:sp>
        <p:nvSpPr>
          <p:cNvPr id="4" name="Plassholder for innhold 2"/>
          <p:cNvSpPr txBox="1">
            <a:spLocks noGrp="1"/>
          </p:cNvSpPr>
          <p:nvPr>
            <p:ph idx="1"/>
          </p:nvPr>
        </p:nvSpPr>
        <p:spPr>
          <a:xfrm>
            <a:off x="838200" y="1825624"/>
            <a:ext cx="10515600" cy="4454405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b="1" dirty="0" err="1" smtClean="0"/>
              <a:t>Internal</a:t>
            </a:r>
            <a:r>
              <a:rPr lang="nb-NO" b="1" dirty="0" smtClean="0"/>
              <a:t> </a:t>
            </a:r>
            <a:r>
              <a:rPr lang="nb-NO" b="1" dirty="0" err="1" smtClean="0"/>
              <a:t>factors</a:t>
            </a:r>
            <a:r>
              <a:rPr lang="nb-NO" b="1" dirty="0" smtClean="0"/>
              <a:t> </a:t>
            </a:r>
          </a:p>
          <a:p>
            <a:r>
              <a:rPr lang="nb-NO" sz="2200" b="1" dirty="0" err="1" smtClean="0"/>
              <a:t>Anorexigenic</a:t>
            </a:r>
            <a:endParaRPr lang="nb-NO" sz="2200" b="1" dirty="0"/>
          </a:p>
          <a:p>
            <a:pPr lvl="1"/>
            <a:r>
              <a:rPr lang="nb-NO" sz="1800" dirty="0" err="1" smtClean="0"/>
              <a:t>Amylin</a:t>
            </a:r>
            <a:endParaRPr lang="nb-NO" sz="1800" dirty="0" smtClean="0"/>
          </a:p>
          <a:p>
            <a:pPr lvl="1"/>
            <a:r>
              <a:rPr lang="nb-NO" sz="1800" dirty="0" err="1"/>
              <a:t>Calcitonin</a:t>
            </a:r>
            <a:r>
              <a:rPr lang="nb-NO" sz="1800" dirty="0"/>
              <a:t> gene-</a:t>
            </a:r>
            <a:r>
              <a:rPr lang="nb-NO" sz="1800" dirty="0" err="1"/>
              <a:t>related</a:t>
            </a:r>
            <a:r>
              <a:rPr lang="nb-NO" sz="1800" dirty="0"/>
              <a:t> </a:t>
            </a:r>
            <a:r>
              <a:rPr lang="nb-NO" sz="1800" dirty="0" err="1"/>
              <a:t>peptide</a:t>
            </a:r>
            <a:r>
              <a:rPr lang="nb-NO" sz="1800" dirty="0"/>
              <a:t> (CGRP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Cholecystokinin</a:t>
            </a:r>
            <a:r>
              <a:rPr lang="nb-NO" sz="1800" dirty="0"/>
              <a:t> (CCK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Cocaine</a:t>
            </a:r>
            <a:r>
              <a:rPr lang="nb-NO" sz="1800" dirty="0"/>
              <a:t>- </a:t>
            </a:r>
            <a:r>
              <a:rPr lang="nb-NO" sz="1800" dirty="0" smtClean="0"/>
              <a:t>and </a:t>
            </a:r>
            <a:r>
              <a:rPr lang="nb-NO" sz="1800" dirty="0" err="1"/>
              <a:t>amphetamine-regulated</a:t>
            </a:r>
            <a:r>
              <a:rPr lang="nb-NO" sz="1800" dirty="0"/>
              <a:t> </a:t>
            </a:r>
            <a:r>
              <a:rPr lang="nb-NO" sz="1800" dirty="0" err="1"/>
              <a:t>transcript</a:t>
            </a:r>
            <a:r>
              <a:rPr lang="nb-NO" sz="1800" dirty="0"/>
              <a:t> (CART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Corticotropin</a:t>
            </a:r>
            <a:r>
              <a:rPr lang="nb-NO" sz="1800" dirty="0"/>
              <a:t>-releasing </a:t>
            </a:r>
            <a:r>
              <a:rPr lang="nb-NO" sz="1800" dirty="0" err="1"/>
              <a:t>factor</a:t>
            </a:r>
            <a:r>
              <a:rPr lang="nb-NO" sz="1800" dirty="0"/>
              <a:t> (CRF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smtClean="0"/>
              <a:t>Cortisol</a:t>
            </a:r>
          </a:p>
          <a:p>
            <a:pPr lvl="1"/>
            <a:r>
              <a:rPr lang="nb-NO" sz="1800" dirty="0" err="1"/>
              <a:t>Gastrin</a:t>
            </a:r>
            <a:r>
              <a:rPr lang="nb-NO" sz="1800" dirty="0"/>
              <a:t>-releasing </a:t>
            </a:r>
            <a:r>
              <a:rPr lang="nb-NO" sz="1800" dirty="0" err="1"/>
              <a:t>peptite</a:t>
            </a:r>
            <a:r>
              <a:rPr lang="nb-NO" sz="1800" dirty="0"/>
              <a:t> (GRP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Glucagon</a:t>
            </a:r>
            <a:r>
              <a:rPr lang="nb-NO" sz="1800" dirty="0"/>
              <a:t>-like peptide-1 (GLP-1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/>
              <a:t>Gonadotropin-releasing </a:t>
            </a:r>
            <a:r>
              <a:rPr lang="nb-NO" sz="1800" dirty="0" err="1"/>
              <a:t>hormone</a:t>
            </a:r>
            <a:r>
              <a:rPr lang="nb-NO" sz="1800" dirty="0"/>
              <a:t> (</a:t>
            </a:r>
            <a:r>
              <a:rPr lang="nb-NO" sz="1800" dirty="0" err="1"/>
              <a:t>GnRH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Intermedin</a:t>
            </a:r>
            <a:r>
              <a:rPr lang="nb-NO" sz="1800" dirty="0"/>
              <a:t> (IM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 smtClean="0"/>
              <a:t>Leptin</a:t>
            </a:r>
            <a:endParaRPr lang="nb-NO" sz="1800" dirty="0" smtClean="0"/>
          </a:p>
          <a:p>
            <a:pPr lvl="1"/>
            <a:r>
              <a:rPr lang="nb-NO" sz="1800" dirty="0"/>
              <a:t>Melanin-</a:t>
            </a:r>
            <a:r>
              <a:rPr lang="nb-NO" sz="1800" dirty="0" err="1"/>
              <a:t>concentrating</a:t>
            </a:r>
            <a:r>
              <a:rPr lang="nb-NO" sz="1800" dirty="0"/>
              <a:t> </a:t>
            </a:r>
            <a:r>
              <a:rPr lang="nb-NO" sz="1800" dirty="0" err="1"/>
              <a:t>hormone</a:t>
            </a:r>
            <a:r>
              <a:rPr lang="nb-NO" sz="1800" dirty="0"/>
              <a:t> (MCH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smtClean="0"/>
              <a:t>Melatonin</a:t>
            </a:r>
          </a:p>
          <a:p>
            <a:pPr lvl="1"/>
            <a:r>
              <a:rPr lang="nb-NO" sz="1800" dirty="0" err="1"/>
              <a:t>Neuromedin</a:t>
            </a:r>
            <a:r>
              <a:rPr lang="nb-NO" sz="1800" dirty="0"/>
              <a:t> U (NMU</a:t>
            </a:r>
            <a:r>
              <a:rPr lang="nb-NO" sz="1800" dirty="0" smtClean="0"/>
              <a:t>)</a:t>
            </a:r>
          </a:p>
          <a:p>
            <a:pPr lvl="1"/>
            <a:r>
              <a:rPr lang="en-US" sz="1800" dirty="0"/>
              <a:t>Pituitary adenylate cyclase-activating polypeptide (PACAP</a:t>
            </a:r>
            <a:r>
              <a:rPr lang="en-US" sz="1800" dirty="0" smtClean="0"/>
              <a:t>)</a:t>
            </a:r>
          </a:p>
          <a:p>
            <a:pPr lvl="1"/>
            <a:r>
              <a:rPr lang="nb-NO" sz="1800" dirty="0" err="1"/>
              <a:t>Prolactin</a:t>
            </a:r>
            <a:r>
              <a:rPr lang="nb-NO" sz="1800" dirty="0"/>
              <a:t>-releasing </a:t>
            </a:r>
            <a:r>
              <a:rPr lang="nb-NO" sz="1800" dirty="0" err="1"/>
              <a:t>peptide</a:t>
            </a:r>
            <a:r>
              <a:rPr lang="nb-NO" sz="1800" dirty="0"/>
              <a:t> (</a:t>
            </a:r>
            <a:r>
              <a:rPr lang="nb-NO" sz="1800" dirty="0" err="1"/>
              <a:t>PrRP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Urotensin</a:t>
            </a:r>
            <a:r>
              <a:rPr lang="nb-NO" sz="1800" dirty="0"/>
              <a:t> I (UI</a:t>
            </a:r>
            <a:r>
              <a:rPr lang="nb-NO" sz="1800" dirty="0" smtClean="0"/>
              <a:t>)</a:t>
            </a:r>
          </a:p>
          <a:p>
            <a:pPr lvl="1"/>
            <a:endParaRPr lang="nb-NO" sz="1800" dirty="0" smtClean="0"/>
          </a:p>
          <a:p>
            <a:r>
              <a:rPr lang="nb-NO" sz="2200" b="1" dirty="0" err="1" smtClean="0"/>
              <a:t>Orexigenic</a:t>
            </a:r>
            <a:endParaRPr lang="nb-NO" sz="2200" b="1" dirty="0" smtClean="0"/>
          </a:p>
          <a:p>
            <a:pPr lvl="1"/>
            <a:r>
              <a:rPr lang="nb-NO" sz="1800" dirty="0" err="1" smtClean="0"/>
              <a:t>Apelin</a:t>
            </a:r>
            <a:endParaRPr lang="nb-NO" sz="1800" dirty="0" smtClean="0"/>
          </a:p>
          <a:p>
            <a:pPr lvl="1"/>
            <a:r>
              <a:rPr lang="nb-NO" sz="1800" dirty="0" err="1" smtClean="0"/>
              <a:t>Galanin</a:t>
            </a:r>
            <a:endParaRPr lang="nb-NO" sz="1800" dirty="0" smtClean="0"/>
          </a:p>
          <a:p>
            <a:pPr lvl="1"/>
            <a:r>
              <a:rPr lang="nb-NO" sz="1800" dirty="0" err="1" smtClean="0"/>
              <a:t>Ghrelin</a:t>
            </a:r>
            <a:endParaRPr lang="nb-NO" sz="1800" dirty="0" smtClean="0"/>
          </a:p>
          <a:p>
            <a:pPr lvl="1"/>
            <a:r>
              <a:rPr lang="nb-NO" sz="1800" dirty="0"/>
              <a:t>Growth </a:t>
            </a:r>
            <a:r>
              <a:rPr lang="nb-NO" sz="1800" dirty="0" err="1"/>
              <a:t>hormone</a:t>
            </a:r>
            <a:r>
              <a:rPr lang="nb-NO" sz="1800" dirty="0"/>
              <a:t> (GH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Neuropeptide</a:t>
            </a:r>
            <a:r>
              <a:rPr lang="nb-NO" sz="1800" dirty="0"/>
              <a:t> Y (NPY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Orexins</a:t>
            </a:r>
            <a:r>
              <a:rPr lang="nb-NO" sz="1800" dirty="0"/>
              <a:t> (OX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smtClean="0"/>
              <a:t>Insulin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642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1: </a:t>
            </a:r>
            <a:r>
              <a:rPr lang="nb-NO" b="1" dirty="0" err="1" smtClean="0"/>
              <a:t>Literature</a:t>
            </a:r>
            <a:r>
              <a:rPr lang="nb-NO" b="1" dirty="0" smtClean="0"/>
              <a:t> </a:t>
            </a:r>
            <a:r>
              <a:rPr lang="nb-NO" b="1" dirty="0" err="1" smtClean="0"/>
              <a:t>study</a:t>
            </a:r>
            <a:endParaRPr lang="nb-NO" b="1" dirty="0"/>
          </a:p>
        </p:txBody>
      </p:sp>
      <p:sp>
        <p:nvSpPr>
          <p:cNvPr id="4" name="Plassholder for innhold 2"/>
          <p:cNvSpPr txBox="1">
            <a:spLocks noGrp="1"/>
          </p:cNvSpPr>
          <p:nvPr>
            <p:ph idx="1"/>
          </p:nvPr>
        </p:nvSpPr>
        <p:spPr>
          <a:xfrm>
            <a:off x="838200" y="1825624"/>
            <a:ext cx="10515600" cy="4454405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b-NO" b="1" dirty="0" err="1" smtClean="0"/>
              <a:t>Internal</a:t>
            </a:r>
            <a:r>
              <a:rPr lang="nb-NO" b="1" dirty="0" smtClean="0"/>
              <a:t> </a:t>
            </a:r>
            <a:r>
              <a:rPr lang="nb-NO" b="1" dirty="0" err="1" smtClean="0"/>
              <a:t>factors</a:t>
            </a:r>
            <a:r>
              <a:rPr lang="nb-NO" b="1" dirty="0" smtClean="0"/>
              <a:t>: </a:t>
            </a:r>
          </a:p>
          <a:p>
            <a:r>
              <a:rPr lang="nb-NO" sz="2200" b="1" dirty="0" err="1" smtClean="0"/>
              <a:t>Anorexigenic</a:t>
            </a:r>
            <a:endParaRPr lang="nb-NO" sz="2200" b="1" dirty="0"/>
          </a:p>
          <a:p>
            <a:pPr lvl="1"/>
            <a:r>
              <a:rPr lang="nb-NO" sz="1800" dirty="0" err="1" smtClean="0">
                <a:solidFill>
                  <a:srgbClr val="FF0000"/>
                </a:solidFill>
              </a:rPr>
              <a:t>Amylin</a:t>
            </a:r>
            <a:endParaRPr lang="nb-NO" sz="1800" dirty="0" smtClean="0">
              <a:solidFill>
                <a:srgbClr val="FF0000"/>
              </a:solidFill>
            </a:endParaRPr>
          </a:p>
          <a:p>
            <a:pPr lvl="1"/>
            <a:r>
              <a:rPr lang="nb-NO" sz="1800" dirty="0" err="1"/>
              <a:t>Calcitonin</a:t>
            </a:r>
            <a:r>
              <a:rPr lang="nb-NO" sz="1800" dirty="0"/>
              <a:t> gene-</a:t>
            </a:r>
            <a:r>
              <a:rPr lang="nb-NO" sz="1800" dirty="0" err="1"/>
              <a:t>related</a:t>
            </a:r>
            <a:r>
              <a:rPr lang="nb-NO" sz="1800" dirty="0"/>
              <a:t> </a:t>
            </a:r>
            <a:r>
              <a:rPr lang="nb-NO" sz="1800" dirty="0" err="1"/>
              <a:t>peptide</a:t>
            </a:r>
            <a:r>
              <a:rPr lang="nb-NO" sz="1800" dirty="0"/>
              <a:t> (CGRP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>
                <a:solidFill>
                  <a:srgbClr val="FF0000"/>
                </a:solidFill>
              </a:rPr>
              <a:t>Cholecystokinin</a:t>
            </a:r>
            <a:r>
              <a:rPr lang="nb-NO" sz="1800" dirty="0">
                <a:solidFill>
                  <a:srgbClr val="FF0000"/>
                </a:solidFill>
              </a:rPr>
              <a:t> (CCK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 err="1">
                <a:solidFill>
                  <a:srgbClr val="FF0000"/>
                </a:solidFill>
              </a:rPr>
              <a:t>Cocaine</a:t>
            </a:r>
            <a:r>
              <a:rPr lang="nb-NO" sz="1800" dirty="0">
                <a:solidFill>
                  <a:srgbClr val="FF0000"/>
                </a:solidFill>
              </a:rPr>
              <a:t>- </a:t>
            </a:r>
            <a:r>
              <a:rPr lang="nb-NO" sz="1800" dirty="0" smtClean="0">
                <a:solidFill>
                  <a:srgbClr val="FF0000"/>
                </a:solidFill>
              </a:rPr>
              <a:t>and </a:t>
            </a:r>
            <a:r>
              <a:rPr lang="nb-NO" sz="1800" dirty="0" err="1">
                <a:solidFill>
                  <a:srgbClr val="FF0000"/>
                </a:solidFill>
              </a:rPr>
              <a:t>amphetamine-regulated</a:t>
            </a:r>
            <a:r>
              <a:rPr lang="nb-NO" sz="1800" dirty="0">
                <a:solidFill>
                  <a:srgbClr val="FF0000"/>
                </a:solidFill>
              </a:rPr>
              <a:t> </a:t>
            </a:r>
            <a:r>
              <a:rPr lang="nb-NO" sz="1800" dirty="0" err="1">
                <a:solidFill>
                  <a:srgbClr val="FF0000"/>
                </a:solidFill>
              </a:rPr>
              <a:t>transcript</a:t>
            </a:r>
            <a:r>
              <a:rPr lang="nb-NO" sz="1800" dirty="0">
                <a:solidFill>
                  <a:srgbClr val="FF0000"/>
                </a:solidFill>
              </a:rPr>
              <a:t> (CART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 err="1"/>
              <a:t>Corticotropin</a:t>
            </a:r>
            <a:r>
              <a:rPr lang="nb-NO" sz="1800" dirty="0"/>
              <a:t>-releasing </a:t>
            </a:r>
            <a:r>
              <a:rPr lang="nb-NO" sz="1800" dirty="0" err="1"/>
              <a:t>factor</a:t>
            </a:r>
            <a:r>
              <a:rPr lang="nb-NO" sz="1800" dirty="0"/>
              <a:t> (CRF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smtClean="0"/>
              <a:t>Cortisol</a:t>
            </a:r>
          </a:p>
          <a:p>
            <a:pPr lvl="1"/>
            <a:r>
              <a:rPr lang="nb-NO" sz="1800" dirty="0" err="1"/>
              <a:t>Gastrin</a:t>
            </a:r>
            <a:r>
              <a:rPr lang="nb-NO" sz="1800" dirty="0"/>
              <a:t>-releasing </a:t>
            </a:r>
            <a:r>
              <a:rPr lang="nb-NO" sz="1800" dirty="0" err="1"/>
              <a:t>peptite</a:t>
            </a:r>
            <a:r>
              <a:rPr lang="nb-NO" sz="1800" dirty="0"/>
              <a:t> (GRP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>
                <a:solidFill>
                  <a:srgbClr val="FF0000"/>
                </a:solidFill>
              </a:rPr>
              <a:t>Glucagon</a:t>
            </a:r>
            <a:r>
              <a:rPr lang="nb-NO" sz="1800" dirty="0">
                <a:solidFill>
                  <a:srgbClr val="FF0000"/>
                </a:solidFill>
              </a:rPr>
              <a:t>-like peptide-1 (GLP-1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/>
              <a:t>Gonadotropin-releasing </a:t>
            </a:r>
            <a:r>
              <a:rPr lang="nb-NO" sz="1800" dirty="0" err="1"/>
              <a:t>hormone</a:t>
            </a:r>
            <a:r>
              <a:rPr lang="nb-NO" sz="1800" dirty="0"/>
              <a:t> (</a:t>
            </a:r>
            <a:r>
              <a:rPr lang="nb-NO" sz="1800" dirty="0" err="1"/>
              <a:t>GnRH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Intermedin</a:t>
            </a:r>
            <a:r>
              <a:rPr lang="nb-NO" sz="1800" dirty="0"/>
              <a:t> (IM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 smtClean="0">
                <a:solidFill>
                  <a:srgbClr val="FF0000"/>
                </a:solidFill>
              </a:rPr>
              <a:t>Leptin</a:t>
            </a:r>
            <a:endParaRPr lang="nb-NO" sz="1800" dirty="0" smtClean="0">
              <a:solidFill>
                <a:srgbClr val="FF0000"/>
              </a:solidFill>
            </a:endParaRPr>
          </a:p>
          <a:p>
            <a:pPr lvl="1"/>
            <a:r>
              <a:rPr lang="nb-NO" sz="1800" dirty="0">
                <a:solidFill>
                  <a:srgbClr val="FF0000"/>
                </a:solidFill>
              </a:rPr>
              <a:t>Melanin-</a:t>
            </a:r>
            <a:r>
              <a:rPr lang="nb-NO" sz="1800" dirty="0" err="1">
                <a:solidFill>
                  <a:srgbClr val="FF0000"/>
                </a:solidFill>
              </a:rPr>
              <a:t>concentrating</a:t>
            </a:r>
            <a:r>
              <a:rPr lang="nb-NO" sz="1800" dirty="0">
                <a:solidFill>
                  <a:srgbClr val="FF0000"/>
                </a:solidFill>
              </a:rPr>
              <a:t> </a:t>
            </a:r>
            <a:r>
              <a:rPr lang="nb-NO" sz="1800" dirty="0" err="1">
                <a:solidFill>
                  <a:srgbClr val="FF0000"/>
                </a:solidFill>
              </a:rPr>
              <a:t>hormone</a:t>
            </a:r>
            <a:r>
              <a:rPr lang="nb-NO" sz="1800" dirty="0">
                <a:solidFill>
                  <a:srgbClr val="FF0000"/>
                </a:solidFill>
              </a:rPr>
              <a:t> (MCH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 smtClean="0"/>
              <a:t>Melatonin</a:t>
            </a:r>
          </a:p>
          <a:p>
            <a:pPr lvl="1"/>
            <a:r>
              <a:rPr lang="nb-NO" sz="1800" dirty="0" err="1"/>
              <a:t>Neuromedin</a:t>
            </a:r>
            <a:r>
              <a:rPr lang="nb-NO" sz="1800" dirty="0"/>
              <a:t> U (NMU</a:t>
            </a:r>
            <a:r>
              <a:rPr lang="nb-NO" sz="1800" dirty="0" smtClean="0"/>
              <a:t>)</a:t>
            </a:r>
          </a:p>
          <a:p>
            <a:pPr lvl="1"/>
            <a:r>
              <a:rPr lang="en-US" sz="1800" dirty="0"/>
              <a:t>Pituitary adenylate cyclase-activating polypeptide (PACAP</a:t>
            </a:r>
            <a:r>
              <a:rPr lang="en-US" sz="1800" dirty="0" smtClean="0"/>
              <a:t>)</a:t>
            </a:r>
          </a:p>
          <a:p>
            <a:pPr lvl="1"/>
            <a:r>
              <a:rPr lang="nb-NO" sz="1800" dirty="0" err="1"/>
              <a:t>Prolactin</a:t>
            </a:r>
            <a:r>
              <a:rPr lang="nb-NO" sz="1800" dirty="0"/>
              <a:t>-releasing </a:t>
            </a:r>
            <a:r>
              <a:rPr lang="nb-NO" sz="1800" dirty="0" err="1"/>
              <a:t>peptide</a:t>
            </a:r>
            <a:r>
              <a:rPr lang="nb-NO" sz="1800" dirty="0"/>
              <a:t> (</a:t>
            </a:r>
            <a:r>
              <a:rPr lang="nb-NO" sz="1800" dirty="0" err="1"/>
              <a:t>PrRP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/>
              <a:t>Urotensin</a:t>
            </a:r>
            <a:r>
              <a:rPr lang="nb-NO" sz="1800" dirty="0"/>
              <a:t> I (UI</a:t>
            </a:r>
            <a:r>
              <a:rPr lang="nb-NO" sz="1800" dirty="0" smtClean="0"/>
              <a:t>)</a:t>
            </a:r>
          </a:p>
          <a:p>
            <a:pPr lvl="1"/>
            <a:endParaRPr lang="nb-NO" sz="1800" dirty="0" smtClean="0"/>
          </a:p>
          <a:p>
            <a:r>
              <a:rPr lang="nb-NO" sz="2200" b="1" dirty="0" err="1" smtClean="0"/>
              <a:t>Orexigenic</a:t>
            </a:r>
            <a:endParaRPr lang="nb-NO" sz="2200" b="1" dirty="0" smtClean="0"/>
          </a:p>
          <a:p>
            <a:pPr lvl="1"/>
            <a:r>
              <a:rPr lang="nb-NO" sz="1800" dirty="0" err="1" smtClean="0">
                <a:solidFill>
                  <a:srgbClr val="FF0000"/>
                </a:solidFill>
              </a:rPr>
              <a:t>Apelin</a:t>
            </a:r>
            <a:endParaRPr lang="nb-NO" sz="1800" dirty="0" smtClean="0">
              <a:solidFill>
                <a:srgbClr val="FF0000"/>
              </a:solidFill>
            </a:endParaRPr>
          </a:p>
          <a:p>
            <a:pPr lvl="1"/>
            <a:r>
              <a:rPr lang="nb-NO" sz="1800" dirty="0" err="1" smtClean="0"/>
              <a:t>Galanin</a:t>
            </a:r>
            <a:endParaRPr lang="nb-NO" sz="1800" dirty="0" smtClean="0"/>
          </a:p>
          <a:p>
            <a:pPr lvl="1"/>
            <a:r>
              <a:rPr lang="nb-NO" sz="1800" dirty="0" err="1" smtClean="0">
                <a:solidFill>
                  <a:srgbClr val="FF0000"/>
                </a:solidFill>
              </a:rPr>
              <a:t>Ghrelin</a:t>
            </a:r>
            <a:endParaRPr lang="nb-NO" sz="1800" dirty="0" smtClean="0">
              <a:solidFill>
                <a:srgbClr val="FF0000"/>
              </a:solidFill>
            </a:endParaRPr>
          </a:p>
          <a:p>
            <a:pPr lvl="1"/>
            <a:r>
              <a:rPr lang="nb-NO" sz="1800" dirty="0"/>
              <a:t>Growth </a:t>
            </a:r>
            <a:r>
              <a:rPr lang="nb-NO" sz="1800" dirty="0" err="1"/>
              <a:t>hormone</a:t>
            </a:r>
            <a:r>
              <a:rPr lang="nb-NO" sz="1800" dirty="0"/>
              <a:t> (GH</a:t>
            </a:r>
            <a:r>
              <a:rPr lang="nb-NO" sz="1800" dirty="0" smtClean="0"/>
              <a:t>)</a:t>
            </a:r>
          </a:p>
          <a:p>
            <a:pPr lvl="1"/>
            <a:r>
              <a:rPr lang="nb-NO" sz="1800" dirty="0" err="1">
                <a:solidFill>
                  <a:srgbClr val="FF0000"/>
                </a:solidFill>
              </a:rPr>
              <a:t>Neuropeptide</a:t>
            </a:r>
            <a:r>
              <a:rPr lang="nb-NO" sz="1800" dirty="0">
                <a:solidFill>
                  <a:srgbClr val="FF0000"/>
                </a:solidFill>
              </a:rPr>
              <a:t> Y (NPY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 err="1">
                <a:solidFill>
                  <a:srgbClr val="FF0000"/>
                </a:solidFill>
              </a:rPr>
              <a:t>Orexins</a:t>
            </a:r>
            <a:r>
              <a:rPr lang="nb-NO" sz="1800" dirty="0">
                <a:solidFill>
                  <a:srgbClr val="FF0000"/>
                </a:solidFill>
              </a:rPr>
              <a:t> (OX</a:t>
            </a:r>
            <a:r>
              <a:rPr lang="nb-NO" sz="18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nb-NO" sz="1800" dirty="0" smtClean="0">
                <a:solidFill>
                  <a:srgbClr val="FF0000"/>
                </a:solidFill>
              </a:rPr>
              <a:t>Insulin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Part 2: </a:t>
            </a:r>
            <a:r>
              <a:rPr lang="nb-NO" b="1" dirty="0" err="1" smtClean="0"/>
              <a:t>Mapping</a:t>
            </a:r>
            <a:r>
              <a:rPr lang="nb-NO" b="1" dirty="0" smtClean="0"/>
              <a:t> and </a:t>
            </a:r>
            <a:r>
              <a:rPr lang="nb-NO" b="1" dirty="0" err="1" smtClean="0"/>
              <a:t>modelling</a:t>
            </a:r>
            <a:endParaRPr lang="nb-NO" b="1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808" y="1502932"/>
            <a:ext cx="9213010" cy="512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67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</TotalTime>
  <Words>338</Words>
  <Application>Microsoft Office PowerPoint</Application>
  <PresentationFormat>Widescreen</PresentationFormat>
  <Paragraphs>97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Office-tema</vt:lpstr>
      <vt:lpstr>Development of an appetite model for fish</vt:lpstr>
      <vt:lpstr>Outline</vt:lpstr>
      <vt:lpstr>Motivation</vt:lpstr>
      <vt:lpstr>My work</vt:lpstr>
      <vt:lpstr>Part 1: Literature study</vt:lpstr>
      <vt:lpstr>Part 1: Literature study</vt:lpstr>
      <vt:lpstr>Part 1: Literature study</vt:lpstr>
      <vt:lpstr>Part 1: Literature study</vt:lpstr>
      <vt:lpstr>Part 2: Mapping and modelling</vt:lpstr>
      <vt:lpstr>Part 2: Mapping and modelling</vt:lpstr>
      <vt:lpstr>Part 3: Estimation of parameters</vt:lpstr>
      <vt:lpstr>Part 3: Estimation of parameters</vt:lpstr>
      <vt:lpstr>Part 4: Simulation</vt:lpstr>
      <vt:lpstr>Further work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Siri Kildal Hansen</dc:creator>
  <cp:lastModifiedBy>Siri Kildal Hansen</cp:lastModifiedBy>
  <cp:revision>32</cp:revision>
  <dcterms:created xsi:type="dcterms:W3CDTF">2015-12-15T13:16:38Z</dcterms:created>
  <dcterms:modified xsi:type="dcterms:W3CDTF">2015-12-16T12:05:04Z</dcterms:modified>
</cp:coreProperties>
</file>