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72315" autoAdjust="0"/>
  </p:normalViewPr>
  <p:slideViewPr>
    <p:cSldViewPr snapToGrid="0">
      <p:cViewPr varScale="1">
        <p:scale>
          <a:sx n="54" d="100"/>
          <a:sy n="54" d="100"/>
        </p:scale>
        <p:origin x="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F739F-0896-444C-BE2F-50B3FA5DC7C2}" type="datetimeFigureOut">
              <a:rPr lang="en-GB" smtClean="0"/>
              <a:t>15/10/2014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AD916-20F4-4934-8096-94163BE4C5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503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SISO-control of</a:t>
            </a:r>
            <a:r>
              <a:rPr lang="en-GB" baseline="0" dirty="0" smtClean="0"/>
              <a:t> coupled processes. Recommended practice is to couple the selection of variables that give positive elements close to one.</a:t>
            </a:r>
          </a:p>
          <a:p>
            <a:r>
              <a:rPr lang="en-GB" baseline="0" dirty="0" smtClean="0"/>
              <a:t>But what happens if one pairs on negative elements? Most literature discourages this</a:t>
            </a:r>
          </a:p>
          <a:p>
            <a:r>
              <a:rPr lang="en-GB" baseline="0" dirty="0" smtClean="0"/>
              <a:t>-Sequential loop closing, for right gain</a:t>
            </a:r>
          </a:p>
          <a:p>
            <a:r>
              <a:rPr lang="en-GB" baseline="0" dirty="0" smtClean="0"/>
              <a:t>-Stability issues</a:t>
            </a:r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AD916-20F4-4934-8096-94163BE4C5F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152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Toy example from </a:t>
            </a:r>
            <a:r>
              <a:rPr lang="en-GB" dirty="0" err="1" smtClean="0"/>
              <a:t>Krister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Forsman</a:t>
            </a:r>
            <a:r>
              <a:rPr lang="en-GB" baseline="0" dirty="0" smtClean="0"/>
              <a:t>. Level control of two tanks with TPM at inlet</a:t>
            </a:r>
          </a:p>
          <a:p>
            <a:r>
              <a:rPr lang="en-GB" baseline="0" dirty="0" smtClean="0"/>
              <a:t>Gives four possible control configurations.</a:t>
            </a:r>
          </a:p>
          <a:p>
            <a:r>
              <a:rPr lang="en-GB" baseline="0" dirty="0" smtClean="0"/>
              <a:t>1 and 3 are obvious with direct control, but how about two and four with indirect coupling? How do they compare</a:t>
            </a:r>
          </a:p>
          <a:p>
            <a:r>
              <a:rPr lang="en-GB" baseline="0" dirty="0" smtClean="0"/>
              <a:t>This is essentially coupling on a zero element in RGA matrix, have to close inner loop (control of </a:t>
            </a:r>
            <a:r>
              <a:rPr lang="en-GB" baseline="0" dirty="0" err="1" smtClean="0"/>
              <a:t>lvl</a:t>
            </a:r>
            <a:r>
              <a:rPr lang="en-GB" baseline="0" dirty="0" smtClean="0"/>
              <a:t> 1) before one can tune for lvl2 outer loop.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AD916-20F4-4934-8096-94163BE4C5F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338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With</a:t>
            </a:r>
            <a:r>
              <a:rPr lang="en-GB" baseline="0" dirty="0" smtClean="0"/>
              <a:t> no delay, can have identical controller settings!</a:t>
            </a:r>
          </a:p>
          <a:p>
            <a:r>
              <a:rPr lang="en-GB" baseline="0" dirty="0" smtClean="0"/>
              <a:t>Not very large difference between the direct and indirect coupling</a:t>
            </a:r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AD916-20F4-4934-8096-94163BE4C5F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630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Delay of 0.5</a:t>
            </a:r>
            <a:r>
              <a:rPr lang="en-GB" baseline="0" dirty="0" smtClean="0"/>
              <a:t> (relative to gain). Hold up of 50% of controller gain</a:t>
            </a:r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AD916-20F4-4934-8096-94163BE4C5F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578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10/15/2014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10/15/2014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Paring on negative </a:t>
            </a:r>
            <a:r>
              <a:rPr lang="en-US" dirty="0" err="1" smtClean="0"/>
              <a:t>rga</a:t>
            </a:r>
            <a:r>
              <a:rPr lang="en-US" dirty="0" smtClean="0"/>
              <a:t> Elements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Martin J. Bland</a:t>
            </a:r>
          </a:p>
          <a:p>
            <a:r>
              <a:rPr lang="en-US" dirty="0" smtClean="0"/>
              <a:t>Supervisor </a:t>
            </a:r>
            <a:r>
              <a:rPr lang="en-US" dirty="0" err="1" smtClean="0"/>
              <a:t>Sigurd</a:t>
            </a:r>
            <a:r>
              <a:rPr lang="en-US" dirty="0" smtClean="0"/>
              <a:t> </a:t>
            </a:r>
            <a:r>
              <a:rPr lang="en-US" dirty="0" err="1" smtClean="0"/>
              <a:t>Skogestad</a:t>
            </a:r>
            <a:endParaRPr lang="en-GB" dirty="0"/>
          </a:p>
        </p:txBody>
      </p:sp>
      <p:pic>
        <p:nvPicPr>
          <p:cNvPr id="9" name="Plassholder for innhold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13" y="3886407"/>
            <a:ext cx="9614262" cy="2644980"/>
          </a:xfrm>
        </p:spPr>
      </p:pic>
      <p:pic>
        <p:nvPicPr>
          <p:cNvPr id="1026" name="Picture 2" descr="RGA= \Lambda =&#10;\begin{bmatrix}&#10;   \lambda_{11} &amp; \lambda_{12} &amp; \cdots &amp; \lambda_{1n} \\&#10;   \lambda_{21} &amp; \lambda_{22} &amp; \cdots &amp; \lambda_{2n} \\&#10;   \vdots \\&#10;   \lambda_{n1} &amp; \lambda_{n2} &amp; \cdots &amp; \lambda_{nn}&#10;\end{bmatrix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984" y="4480749"/>
            <a:ext cx="4269898" cy="151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Bild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9984" y="3769485"/>
            <a:ext cx="4269898" cy="71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50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tank example (Zero coupling)</a:t>
            </a:r>
            <a:br>
              <a:rPr lang="en-US" dirty="0" smtClean="0"/>
            </a:br>
            <a:r>
              <a:rPr lang="en-US" sz="2000" dirty="0" smtClean="0"/>
              <a:t>from </a:t>
            </a:r>
            <a:r>
              <a:rPr lang="en-US" sz="2000" dirty="0" err="1" smtClean="0"/>
              <a:t>Krister</a:t>
            </a:r>
            <a:r>
              <a:rPr lang="en-US" sz="2000" dirty="0" smtClean="0"/>
              <a:t> </a:t>
            </a:r>
            <a:r>
              <a:rPr lang="en-US" sz="2000" dirty="0" err="1" smtClean="0"/>
              <a:t>Forsman</a:t>
            </a:r>
            <a:endParaRPr lang="en-GB" dirty="0"/>
          </a:p>
        </p:txBody>
      </p:sp>
      <p:pic>
        <p:nvPicPr>
          <p:cNvPr id="31" name="Plassholder for innhold 30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93" y="2686833"/>
            <a:ext cx="4550522" cy="2522386"/>
          </a:xfrm>
        </p:spPr>
      </p:pic>
      <p:pic>
        <p:nvPicPr>
          <p:cNvPr id="33" name="Plassholder for innhold 32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185" y="1763517"/>
            <a:ext cx="6396204" cy="4591465"/>
          </a:xfrm>
        </p:spPr>
      </p:pic>
    </p:spTree>
    <p:extLst>
      <p:ext uri="{BB962C8B-B14F-4D97-AF65-F5344CB8AC3E}">
        <p14:creationId xmlns:p14="http://schemas.microsoft.com/office/powerpoint/2010/main" val="3887021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500" dirty="0" smtClean="0"/>
              <a:t>No Delay </a:t>
            </a:r>
            <a:r>
              <a:rPr lang="en-GB" sz="3500" dirty="0" smtClean="0">
                <a:latin typeface="Calibri" panose="020F0502020204030204" pitchFamily="34" charset="0"/>
              </a:rPr>
              <a:t>→ Little Penalty For zero coupling</a:t>
            </a:r>
            <a:endParaRPr lang="en-GB" sz="3500" dirty="0"/>
          </a:p>
        </p:txBody>
      </p:sp>
      <p:pic>
        <p:nvPicPr>
          <p:cNvPr id="18" name="Plassholder for innhold 1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2951" y="1484670"/>
            <a:ext cx="5883148" cy="4413586"/>
          </a:xfrm>
        </p:spPr>
      </p:pic>
      <p:pic>
        <p:nvPicPr>
          <p:cNvPr id="17" name="Plassholder for innhold 16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82" y="1484671"/>
            <a:ext cx="5883149" cy="4413586"/>
          </a:xfrm>
        </p:spPr>
      </p:pic>
    </p:spTree>
    <p:extLst>
      <p:ext uri="{BB962C8B-B14F-4D97-AF65-F5344CB8AC3E}">
        <p14:creationId xmlns:p14="http://schemas.microsoft.com/office/powerpoint/2010/main" val="199310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 delay and </a:t>
            </a:r>
            <a:r>
              <a:rPr lang="en-GB" dirty="0" err="1" smtClean="0"/>
              <a:t>simc</a:t>
            </a:r>
            <a:r>
              <a:rPr lang="en-GB" dirty="0" smtClean="0"/>
              <a:t>-tuning</a:t>
            </a:r>
            <a:endParaRPr lang="en-GB" dirty="0"/>
          </a:p>
        </p:txBody>
      </p:sp>
      <p:pic>
        <p:nvPicPr>
          <p:cNvPr id="11" name="Plassholder for innhold 10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436" y="1792936"/>
            <a:ext cx="5472243" cy="4105321"/>
          </a:xfrm>
        </p:spPr>
      </p:pic>
      <p:pic>
        <p:nvPicPr>
          <p:cNvPr id="10" name="Plassholder for innhold 9"/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33" y="1792937"/>
            <a:ext cx="5472242" cy="4105320"/>
          </a:xfrm>
        </p:spPr>
      </p:pic>
    </p:spTree>
    <p:extLst>
      <p:ext uri="{BB962C8B-B14F-4D97-AF65-F5344CB8AC3E}">
        <p14:creationId xmlns:p14="http://schemas.microsoft.com/office/powerpoint/2010/main" val="67325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work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Look at negative </a:t>
            </a:r>
            <a:r>
              <a:rPr lang="en-GB" dirty="0"/>
              <a:t>g</a:t>
            </a:r>
            <a:r>
              <a:rPr lang="en-GB" dirty="0" smtClean="0"/>
              <a:t>ain elements</a:t>
            </a:r>
          </a:p>
          <a:p>
            <a:r>
              <a:rPr lang="en-GB" dirty="0" smtClean="0"/>
              <a:t>Find  one or two more case studies</a:t>
            </a:r>
          </a:p>
          <a:p>
            <a:r>
              <a:rPr lang="en-GB" dirty="0" smtClean="0"/>
              <a:t>Further study of RGA properties </a:t>
            </a:r>
          </a:p>
          <a:p>
            <a:r>
              <a:rPr lang="en-GB" dirty="0" smtClean="0"/>
              <a:t>Suggestions for cases?</a:t>
            </a:r>
            <a:endParaRPr lang="en-GB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7307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t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217</Words>
  <Application>Microsoft Office PowerPoint</Application>
  <PresentationFormat>Widescreen</PresentationFormat>
  <Paragraphs>26</Paragraphs>
  <Slides>5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Corbel</vt:lpstr>
      <vt:lpstr>Wingdings</vt:lpstr>
      <vt:lpstr>Stripet</vt:lpstr>
      <vt:lpstr>Paring on negative rga Elements</vt:lpstr>
      <vt:lpstr>Two tank example (Zero coupling) from Krister Forsman</vt:lpstr>
      <vt:lpstr>No Delay → Little Penalty For zero coupling</vt:lpstr>
      <vt:lpstr>With delay and simc-tuning</vt:lpstr>
      <vt:lpstr>Further 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Paring on negative rga Elements</dc:title>
  <dc:creator>Microsoft-konto</dc:creator>
  <cp:lastModifiedBy>Microsoft-konto</cp:lastModifiedBy>
  <cp:revision>16</cp:revision>
  <dcterms:created xsi:type="dcterms:W3CDTF">2014-10-15T08:30:05Z</dcterms:created>
  <dcterms:modified xsi:type="dcterms:W3CDTF">2014-10-15T11:40:03Z</dcterms:modified>
</cp:coreProperties>
</file>