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9" r:id="rId3"/>
    <p:sldId id="257" r:id="rId4"/>
    <p:sldId id="258"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3" d="100"/>
          <a:sy n="123" d="100"/>
        </p:scale>
        <p:origin x="-1960" y="-112"/>
      </p:cViewPr>
      <p:guideLst>
        <p:guide orient="horz" pos="2160"/>
        <p:guide pos="2880"/>
      </p:guideLst>
    </p:cSldViewPr>
  </p:slideViewPr>
  <p:notesTextViewPr>
    <p:cViewPr>
      <p:scale>
        <a:sx n="100" d="100"/>
        <a:sy n="100" d="100"/>
      </p:scale>
      <p:origin x="0" y="16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85D4CE-D33D-7D41-9EE8-0AA7709C849F}" type="datetimeFigureOut">
              <a:rPr lang="en-US" smtClean="0"/>
              <a:t>15.10.14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B2DA4B-7B46-2446-A8C8-05DA23710450}" type="slidenum">
              <a:rPr lang="en-US" smtClean="0"/>
              <a:t>‹#›</a:t>
            </a:fld>
            <a:endParaRPr lang="en-US"/>
          </a:p>
        </p:txBody>
      </p:sp>
    </p:spTree>
    <p:extLst>
      <p:ext uri="{BB962C8B-B14F-4D97-AF65-F5344CB8AC3E}">
        <p14:creationId xmlns:p14="http://schemas.microsoft.com/office/powerpoint/2010/main" val="4264928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What you see here is a food</a:t>
            </a:r>
            <a:r>
              <a:rPr lang="en-US" baseline="0" dirty="0" smtClean="0"/>
              <a:t> source and a ants nest. The way of getting to the food source and back is a set of different combinations. The ants walking home from the food source are laying </a:t>
            </a:r>
            <a:r>
              <a:rPr lang="en-US" baseline="0" dirty="0" err="1" smtClean="0"/>
              <a:t>pheremones</a:t>
            </a:r>
            <a:r>
              <a:rPr lang="en-US" baseline="0" dirty="0" smtClean="0"/>
              <a:t> in order to recruit other ants to join the exploitation of the food source. The ant are able to optimize their trail route by the pheromones evaporation rate. By this it means that some ants will go the short way, and will return to nest before the ant on the long route. This implies that the </a:t>
            </a:r>
            <a:r>
              <a:rPr lang="en-US" baseline="0" dirty="0" err="1" smtClean="0"/>
              <a:t>pheremones</a:t>
            </a:r>
            <a:r>
              <a:rPr lang="en-US" baseline="0" dirty="0" smtClean="0"/>
              <a:t> concentration on the short route will be higher, and therefor preferable route for the next ant.</a:t>
            </a:r>
            <a:r>
              <a:rPr lang="en-US" baseline="0" dirty="0" smtClean="0"/>
              <a:t> The ants have in addition the ability to path integrate their way too food source, and thereby calculate their most effective distance home. </a:t>
            </a:r>
            <a:endParaRPr lang="en-US" dirty="0" smtClean="0"/>
          </a:p>
          <a:p>
            <a:endParaRPr lang="en-US" baseline="0" dirty="0" smtClean="0"/>
          </a:p>
          <a:p>
            <a:r>
              <a:rPr lang="en-US" baseline="0" dirty="0" smtClean="0"/>
              <a:t> Some ant species are also modifying their intensity and frequency of pheromones according to the food source quality. This prevents extensive use of workers on a small </a:t>
            </a:r>
            <a:r>
              <a:rPr lang="en-US" baseline="0" smtClean="0"/>
              <a:t>and poor food </a:t>
            </a:r>
            <a:r>
              <a:rPr lang="en-US" baseline="0" dirty="0" smtClean="0"/>
              <a:t>source.</a:t>
            </a:r>
            <a:endParaRPr lang="en-US" dirty="0"/>
          </a:p>
        </p:txBody>
      </p:sp>
      <p:sp>
        <p:nvSpPr>
          <p:cNvPr id="4" name="Slide Number Placeholder 3"/>
          <p:cNvSpPr>
            <a:spLocks noGrp="1"/>
          </p:cNvSpPr>
          <p:nvPr>
            <p:ph type="sldNum" sz="quarter" idx="10"/>
          </p:nvPr>
        </p:nvSpPr>
        <p:spPr/>
        <p:txBody>
          <a:bodyPr/>
          <a:lstStyle/>
          <a:p>
            <a:fld id="{BAB2DA4B-7B46-2446-A8C8-05DA23710450}" type="slidenum">
              <a:rPr lang="en-US" smtClean="0"/>
              <a:t>2</a:t>
            </a:fld>
            <a:endParaRPr lang="en-US"/>
          </a:p>
        </p:txBody>
      </p:sp>
    </p:spTree>
    <p:extLst>
      <p:ext uri="{BB962C8B-B14F-4D97-AF65-F5344CB8AC3E}">
        <p14:creationId xmlns:p14="http://schemas.microsoft.com/office/powerpoint/2010/main" val="3138187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background for the project,</a:t>
            </a:r>
            <a:r>
              <a:rPr lang="en-US" baseline="0" dirty="0" smtClean="0"/>
              <a:t> and this is a illustration of the normal distributed Pheromone level, marked in black. **** </a:t>
            </a:r>
            <a:r>
              <a:rPr lang="en-US" baseline="0" dirty="0" err="1" smtClean="0"/>
              <a:t>forklare</a:t>
            </a:r>
            <a:r>
              <a:rPr lang="en-US" baseline="0" dirty="0" smtClean="0"/>
              <a:t> </a:t>
            </a:r>
            <a:r>
              <a:rPr lang="en-US" baseline="0" dirty="0" err="1" smtClean="0"/>
              <a:t>akser</a:t>
            </a:r>
            <a:r>
              <a:rPr lang="en-US" baseline="0" dirty="0" smtClean="0"/>
              <a:t> ***</a:t>
            </a:r>
          </a:p>
          <a:p>
            <a:r>
              <a:rPr lang="en-US" baseline="0" dirty="0" smtClean="0"/>
              <a:t>The first derivative of the normal distributed curve is presented in red. The hypothesis of the ants path following behavior is that the ants uses its two antennas to differentiate over a given distance in order to visualize the outer points of the trail route. With use of the differentiated pathway, the second derivative is used to determine the direction of the ant by use of convex and concave observation. </a:t>
            </a:r>
            <a:endParaRPr lang="en-US" dirty="0" smtClean="0"/>
          </a:p>
        </p:txBody>
      </p:sp>
      <p:sp>
        <p:nvSpPr>
          <p:cNvPr id="4" name="Slide Number Placeholder 3"/>
          <p:cNvSpPr>
            <a:spLocks noGrp="1"/>
          </p:cNvSpPr>
          <p:nvPr>
            <p:ph type="sldNum" sz="quarter" idx="10"/>
          </p:nvPr>
        </p:nvSpPr>
        <p:spPr/>
        <p:txBody>
          <a:bodyPr/>
          <a:lstStyle/>
          <a:p>
            <a:fld id="{BAB2DA4B-7B46-2446-A8C8-05DA23710450}" type="slidenum">
              <a:rPr lang="en-US" smtClean="0"/>
              <a:t>3</a:t>
            </a:fld>
            <a:endParaRPr lang="en-US"/>
          </a:p>
        </p:txBody>
      </p:sp>
    </p:spTree>
    <p:extLst>
      <p:ext uri="{BB962C8B-B14F-4D97-AF65-F5344CB8AC3E}">
        <p14:creationId xmlns:p14="http://schemas.microsoft.com/office/powerpoint/2010/main" val="3541455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observation</a:t>
            </a:r>
            <a:r>
              <a:rPr lang="en-US" baseline="0" dirty="0" smtClean="0"/>
              <a:t> of experiments shows that ants do not have a stable regulator and thereby causing sustained oscillations. In figure a) we have ants with their both antennas intact. In b) we have ants with their left antenna clipped, and c) we have ants with their antennas crossed over. </a:t>
            </a:r>
            <a:br>
              <a:rPr lang="en-US" baseline="0" dirty="0" smtClean="0"/>
            </a:br>
            <a:r>
              <a:rPr lang="en-US" baseline="0" dirty="0" smtClean="0"/>
              <a:t>What is remarkable is that the ant is able to get to the target even with their antennas crossed over. This implies that the ant must use a maybe a visual cue in addition to the pheromone detection system. </a:t>
            </a:r>
            <a:endParaRPr lang="en-US" dirty="0"/>
          </a:p>
        </p:txBody>
      </p:sp>
      <p:sp>
        <p:nvSpPr>
          <p:cNvPr id="4" name="Slide Number Placeholder 3"/>
          <p:cNvSpPr>
            <a:spLocks noGrp="1"/>
          </p:cNvSpPr>
          <p:nvPr>
            <p:ph type="sldNum" sz="quarter" idx="10"/>
          </p:nvPr>
        </p:nvSpPr>
        <p:spPr/>
        <p:txBody>
          <a:bodyPr/>
          <a:lstStyle/>
          <a:p>
            <a:fld id="{BAB2DA4B-7B46-2446-A8C8-05DA23710450}" type="slidenum">
              <a:rPr lang="en-US" smtClean="0"/>
              <a:t>4</a:t>
            </a:fld>
            <a:endParaRPr lang="en-US"/>
          </a:p>
        </p:txBody>
      </p:sp>
    </p:spTree>
    <p:extLst>
      <p:ext uri="{BB962C8B-B14F-4D97-AF65-F5344CB8AC3E}">
        <p14:creationId xmlns:p14="http://schemas.microsoft.com/office/powerpoint/2010/main" val="3571982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nb-NO"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EB5ECD5-515E-4817-8A06-1D2ED2C83850}" type="datetime4">
              <a:rPr lang="en-US" smtClean="0"/>
              <a:pPr/>
              <a:t>October 15,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1D72EBF8-7CF5-44B7-B2BF-E22DE4D070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nb-NO"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4" name="Date Placeholder 3"/>
          <p:cNvSpPr>
            <a:spLocks noGrp="1"/>
          </p:cNvSpPr>
          <p:nvPr>
            <p:ph type="dt" sz="half" idx="10"/>
          </p:nvPr>
        </p:nvSpPr>
        <p:spPr/>
        <p:txBody>
          <a:bodyPr/>
          <a:lstStyle/>
          <a:p>
            <a:fld id="{BA5B59F4-DDCB-41FF-83F5-A48440F36FA7}" type="datetime4">
              <a:rPr lang="en-US" smtClean="0"/>
              <a:pPr/>
              <a:t>October 15,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userDrawn="1"/>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userDrawn="1"/>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userDrawn="1"/>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userDrawn="1"/>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nb-NO"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4" name="Date Placeholder 3"/>
          <p:cNvSpPr>
            <a:spLocks noGrp="1"/>
          </p:cNvSpPr>
          <p:nvPr>
            <p:ph type="dt" sz="half" idx="10"/>
          </p:nvPr>
        </p:nvSpPr>
        <p:spPr/>
        <p:txBody>
          <a:bodyPr/>
          <a:lstStyle/>
          <a:p>
            <a:fld id="{48056348-D703-428C-A1C4-7D6796EF5F41}" type="datetime4">
              <a:rPr lang="en-US" smtClean="0"/>
              <a:pPr/>
              <a:t>October 15,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nb-NO"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32D1919-1B5F-4141-B613-3E5C6008A186}" type="datetime4">
              <a:rPr lang="en-US" smtClean="0"/>
              <a:pPr/>
              <a:t>October 15,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nb-NO"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AD22427-B1DD-49E6-9F05-DE0F1467D7DC}" type="datetime4">
              <a:rPr lang="en-US" smtClean="0"/>
              <a:pPr/>
              <a:t>October 15, 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nb-NO"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BCCA7B5-8BC9-491C-A887-7C3E7ED947D8}" type="datetime4">
              <a:rPr lang="en-US" smtClean="0"/>
              <a:pPr/>
              <a:t>October 15,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nb-NO"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BDA18ED0-40F2-434C-A848-B92581875164}" type="datetime4">
              <a:rPr lang="en-US" smtClean="0"/>
              <a:pPr/>
              <a:t>October 15, 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2EBF8-7CF5-44B7-B2BF-E22DE4D0703D}" type="slidenum">
              <a:rPr lang="en-US" smtClean="0"/>
              <a:pPr/>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nb-NO"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7855437F-F4F9-44A9-B4D3-9191CA04E889}" type="datetime4">
              <a:rPr lang="en-US" smtClean="0"/>
              <a:pPr/>
              <a:t>October 15, 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39A24E59-01D0-4537-B876-7E5EC75B028D}" type="datetime4">
              <a:rPr lang="en-US" smtClean="0"/>
              <a:pPr/>
              <a:t>October 15, 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2EBF8-7CF5-44B7-B2BF-E22DE4D070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nb-NO"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55A2E49-18A1-40BC-BA5D-5A2EC8FDDF15}" type="datetime4">
              <a:rPr lang="en-US" smtClean="0"/>
              <a:pPr/>
              <a:t>October 15,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nb-NO"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Drag picture to placeholder or click icon to add</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2983DA4-3B24-449B-95CA-514EB7E30A99}" type="datetime4">
              <a:rPr lang="en-US" smtClean="0"/>
              <a:pPr/>
              <a:t>October 15, 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2EBF8-7CF5-44B7-B2BF-E22DE4D0703D}" type="slidenum">
              <a:rPr lang="en-US" smtClean="0"/>
              <a:pPr/>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nb-NO"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nb-NO"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nb-NO"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nb-NO" smtClean="0"/>
              <a:t>Click to edit Master text styles</a:t>
            </a:r>
          </a:p>
          <a:p>
            <a:pPr lvl="1"/>
            <a:r>
              <a:rPr lang="nb-NO" smtClean="0"/>
              <a:t>Second level</a:t>
            </a:r>
          </a:p>
          <a:p>
            <a:pPr lvl="2"/>
            <a:r>
              <a:rPr lang="nb-NO" smtClean="0"/>
              <a:t>Third level</a:t>
            </a:r>
          </a:p>
          <a:p>
            <a:pPr lvl="3"/>
            <a:r>
              <a:rPr lang="nb-NO" smtClean="0"/>
              <a:t>Fourth level</a:t>
            </a:r>
          </a:p>
          <a:p>
            <a:pPr lvl="4"/>
            <a:r>
              <a:rPr lang="nb-NO"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942120D2-3948-4F8F-BE5D-E7E7D97880B2}" type="datetime4">
              <a:rPr lang="en-US" smtClean="0"/>
              <a:pPr/>
              <a:t>October 15, 2014</a:t>
            </a:fld>
            <a:endParaRPr lang="en-US" dirty="0" err="1"/>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1D72EBF8-7CF5-44B7-B2BF-E22DE4D0703D}"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Modeling </a:t>
            </a:r>
            <a:r>
              <a:rPr lang="en-US" dirty="0"/>
              <a:t>and simulation of path-finding ants</a:t>
            </a:r>
          </a:p>
        </p:txBody>
      </p:sp>
      <p:sp>
        <p:nvSpPr>
          <p:cNvPr id="3" name="Subtitle 2"/>
          <p:cNvSpPr>
            <a:spLocks noGrp="1"/>
          </p:cNvSpPr>
          <p:nvPr>
            <p:ph type="subTitle" idx="1"/>
          </p:nvPr>
        </p:nvSpPr>
        <p:spPr/>
        <p:txBody>
          <a:bodyPr/>
          <a:lstStyle/>
          <a:p>
            <a:r>
              <a:rPr lang="en-US" dirty="0" smtClean="0"/>
              <a:t>Adrian Finvold</a:t>
            </a:r>
          </a:p>
          <a:p>
            <a:endParaRPr lang="en-US" dirty="0" smtClean="0"/>
          </a:p>
          <a:p>
            <a:r>
              <a:rPr lang="en-US" dirty="0" smtClean="0"/>
              <a:t>Supervisor: </a:t>
            </a:r>
            <a:r>
              <a:rPr lang="en-US" dirty="0" err="1" smtClean="0"/>
              <a:t>Nadav</a:t>
            </a:r>
            <a:r>
              <a:rPr lang="en-US" dirty="0"/>
              <a:t> </a:t>
            </a:r>
            <a:r>
              <a:rPr lang="en-US" dirty="0" smtClean="0"/>
              <a:t>Bar</a:t>
            </a:r>
            <a:endParaRPr lang="en-US" dirty="0"/>
          </a:p>
        </p:txBody>
      </p:sp>
    </p:spTree>
    <p:extLst>
      <p:ext uri="{BB962C8B-B14F-4D97-AF65-F5344CB8AC3E}">
        <p14:creationId xmlns:p14="http://schemas.microsoft.com/office/powerpoint/2010/main" val="241245637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Pheromones in food finding</a:t>
            </a:r>
            <a:endParaRPr lang="en-US" dirty="0"/>
          </a:p>
        </p:txBody>
      </p:sp>
      <p:pic>
        <p:nvPicPr>
          <p:cNvPr id="4" name="Content Placeholder 3" descr="Pheromones-illustr.png"/>
          <p:cNvPicPr>
            <a:picLocks noGrp="1" noChangeAspect="1"/>
          </p:cNvPicPr>
          <p:nvPr>
            <p:ph idx="1"/>
          </p:nvPr>
        </p:nvPicPr>
        <p:blipFill>
          <a:blip r:embed="rId3">
            <a:extLst>
              <a:ext uri="{28A0092B-C50C-407E-A947-70E740481C1C}">
                <a14:useLocalDpi xmlns:a14="http://schemas.microsoft.com/office/drawing/2010/main" val="0"/>
              </a:ext>
            </a:extLst>
          </a:blip>
          <a:srcRect l="-28061" r="-28061"/>
          <a:stretch>
            <a:fillRect/>
          </a:stretch>
        </p:blipFill>
        <p:spPr>
          <a:xfrm>
            <a:off x="1336270" y="1600201"/>
            <a:ext cx="8510876" cy="4088558"/>
          </a:xfrm>
        </p:spPr>
      </p:pic>
      <p:sp>
        <p:nvSpPr>
          <p:cNvPr id="5" name="TextBox 4"/>
          <p:cNvSpPr txBox="1"/>
          <p:nvPr/>
        </p:nvSpPr>
        <p:spPr>
          <a:xfrm>
            <a:off x="438002" y="1951317"/>
            <a:ext cx="1941557" cy="923330"/>
          </a:xfrm>
          <a:prstGeom prst="rect">
            <a:avLst/>
          </a:prstGeom>
          <a:noFill/>
        </p:spPr>
        <p:txBody>
          <a:bodyPr wrap="none" rtlCol="0">
            <a:spAutoFit/>
          </a:bodyPr>
          <a:lstStyle/>
          <a:p>
            <a:pPr marL="285750" indent="-285750">
              <a:buFontTx/>
              <a:buChar char="-"/>
            </a:pPr>
            <a:r>
              <a:rPr lang="en-US" dirty="0" smtClean="0"/>
              <a:t>Optimization</a:t>
            </a:r>
          </a:p>
          <a:p>
            <a:pPr marL="285750" indent="-285750">
              <a:buFontTx/>
              <a:buChar char="-"/>
            </a:pPr>
            <a:r>
              <a:rPr lang="en-US" dirty="0" smtClean="0"/>
              <a:t>Evaporation</a:t>
            </a:r>
          </a:p>
          <a:p>
            <a:pPr marL="285750" indent="-285750">
              <a:buFontTx/>
              <a:buChar char="-"/>
            </a:pPr>
            <a:r>
              <a:rPr lang="en-US" dirty="0" smtClean="0"/>
              <a:t>Path integration</a:t>
            </a:r>
            <a:endParaRPr lang="en-US" dirty="0"/>
          </a:p>
        </p:txBody>
      </p:sp>
    </p:spTree>
    <p:extLst>
      <p:ext uri="{BB962C8B-B14F-4D97-AF65-F5344CB8AC3E}">
        <p14:creationId xmlns:p14="http://schemas.microsoft.com/office/powerpoint/2010/main" val="252792826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0744"/>
            <a:ext cx="7772400" cy="1143000"/>
          </a:xfrm>
        </p:spPr>
        <p:txBody>
          <a:bodyPr>
            <a:normAutofit/>
          </a:bodyPr>
          <a:lstStyle/>
          <a:p>
            <a:r>
              <a:rPr lang="en-US" dirty="0" smtClean="0"/>
              <a:t>Project motivation:</a:t>
            </a:r>
            <a:br>
              <a:rPr lang="en-US" dirty="0" smtClean="0"/>
            </a:br>
            <a:r>
              <a:rPr lang="en-US" sz="3100" dirty="0" smtClean="0"/>
              <a:t> Signal </a:t>
            </a:r>
            <a:r>
              <a:rPr lang="en-US" sz="3100" dirty="0"/>
              <a:t>differentiation</a:t>
            </a:r>
          </a:p>
        </p:txBody>
      </p:sp>
      <p:pic>
        <p:nvPicPr>
          <p:cNvPr id="4" name="Content Placeholder 3" descr="gaussplot.jpg"/>
          <p:cNvPicPr>
            <a:picLocks noGrp="1" noChangeAspect="1"/>
          </p:cNvPicPr>
          <p:nvPr>
            <p:ph idx="1"/>
          </p:nvPr>
        </p:nvPicPr>
        <p:blipFill rotWithShape="1">
          <a:blip r:embed="rId3">
            <a:extLst>
              <a:ext uri="{28A0092B-C50C-407E-A947-70E740481C1C}">
                <a14:useLocalDpi xmlns:a14="http://schemas.microsoft.com/office/drawing/2010/main" val="0"/>
              </a:ext>
            </a:extLst>
          </a:blip>
          <a:srcRect l="9106" t="2666" r="5336" b="7570"/>
          <a:stretch/>
        </p:blipFill>
        <p:spPr>
          <a:xfrm>
            <a:off x="2106281" y="1528014"/>
            <a:ext cx="4119641" cy="3716793"/>
          </a:xfrm>
        </p:spPr>
      </p:pic>
      <p:sp>
        <p:nvSpPr>
          <p:cNvPr id="7" name="TextBox 6"/>
          <p:cNvSpPr txBox="1"/>
          <p:nvPr/>
        </p:nvSpPr>
        <p:spPr>
          <a:xfrm rot="16200000">
            <a:off x="109386" y="3247910"/>
            <a:ext cx="3716793" cy="276999"/>
          </a:xfrm>
          <a:prstGeom prst="rect">
            <a:avLst/>
          </a:prstGeom>
          <a:solidFill>
            <a:schemeClr val="tx1"/>
          </a:solidFill>
        </p:spPr>
        <p:txBody>
          <a:bodyPr wrap="square" rtlCol="0">
            <a:spAutoFit/>
          </a:bodyPr>
          <a:lstStyle/>
          <a:p>
            <a:pPr algn="ctr"/>
            <a:r>
              <a:rPr lang="en-US" sz="1200" dirty="0" smtClean="0">
                <a:solidFill>
                  <a:schemeClr val="bg1"/>
                </a:solidFill>
              </a:rPr>
              <a:t>Signal / Concentration</a:t>
            </a:r>
            <a:endParaRPr lang="en-US" sz="1200" dirty="0">
              <a:solidFill>
                <a:schemeClr val="bg1"/>
              </a:solidFill>
            </a:endParaRPr>
          </a:p>
        </p:txBody>
      </p:sp>
      <p:sp>
        <p:nvSpPr>
          <p:cNvPr id="9" name="TextBox 8"/>
          <p:cNvSpPr txBox="1"/>
          <p:nvPr/>
        </p:nvSpPr>
        <p:spPr>
          <a:xfrm>
            <a:off x="1829283" y="5244806"/>
            <a:ext cx="4396640" cy="276999"/>
          </a:xfrm>
          <a:prstGeom prst="rect">
            <a:avLst/>
          </a:prstGeom>
          <a:solidFill>
            <a:schemeClr val="tx1"/>
          </a:solidFill>
        </p:spPr>
        <p:txBody>
          <a:bodyPr wrap="square" rtlCol="0">
            <a:spAutoFit/>
          </a:bodyPr>
          <a:lstStyle/>
          <a:p>
            <a:pPr algn="ctr"/>
            <a:r>
              <a:rPr lang="en-US" sz="1200" dirty="0" smtClean="0">
                <a:solidFill>
                  <a:schemeClr val="bg1"/>
                </a:solidFill>
              </a:rPr>
              <a:t>Distance from center of pheromones (cm)</a:t>
            </a:r>
          </a:p>
        </p:txBody>
      </p:sp>
    </p:spTree>
    <p:extLst>
      <p:ext uri="{BB962C8B-B14F-4D97-AF65-F5344CB8AC3E}">
        <p14:creationId xmlns:p14="http://schemas.microsoft.com/office/powerpoint/2010/main" val="404268589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Real observation of ants</a:t>
            </a:r>
            <a:endParaRPr lang="en-US" dirty="0"/>
          </a:p>
        </p:txBody>
      </p:sp>
      <p:pic>
        <p:nvPicPr>
          <p:cNvPr id="4" name="Content Placeholder 3" descr="Antennemaur.png"/>
          <p:cNvPicPr>
            <a:picLocks noGrp="1" noChangeAspect="1"/>
          </p:cNvPicPr>
          <p:nvPr>
            <p:ph idx="1"/>
          </p:nvPr>
        </p:nvPicPr>
        <p:blipFill rotWithShape="1">
          <a:blip r:embed="rId3">
            <a:extLst>
              <a:ext uri="{28A0092B-C50C-407E-A947-70E740481C1C}">
                <a14:useLocalDpi xmlns:a14="http://schemas.microsoft.com/office/drawing/2010/main" val="0"/>
              </a:ext>
            </a:extLst>
          </a:blip>
          <a:srcRect l="979" r="-589" b="2860"/>
          <a:stretch/>
        </p:blipFill>
        <p:spPr>
          <a:xfrm>
            <a:off x="3500146" y="1417639"/>
            <a:ext cx="3242022" cy="3858143"/>
          </a:xfrm>
        </p:spPr>
      </p:pic>
      <p:sp>
        <p:nvSpPr>
          <p:cNvPr id="7" name="TextBox 6"/>
          <p:cNvSpPr txBox="1"/>
          <p:nvPr/>
        </p:nvSpPr>
        <p:spPr>
          <a:xfrm>
            <a:off x="877618" y="2430783"/>
            <a:ext cx="2147581" cy="1354217"/>
          </a:xfrm>
          <a:prstGeom prst="rect">
            <a:avLst/>
          </a:prstGeom>
          <a:noFill/>
        </p:spPr>
        <p:txBody>
          <a:bodyPr wrap="square" rtlCol="0">
            <a:spAutoFit/>
          </a:bodyPr>
          <a:lstStyle/>
          <a:p>
            <a:r>
              <a:rPr lang="en-US" sz="1600" dirty="0" smtClean="0"/>
              <a:t>a) Both antennas intact </a:t>
            </a:r>
            <a:br>
              <a:rPr lang="en-US" sz="1600" dirty="0" smtClean="0"/>
            </a:br>
            <a:r>
              <a:rPr lang="en-US" sz="1600" dirty="0" smtClean="0"/>
              <a:t>b) Left antenna clipped</a:t>
            </a:r>
            <a:br>
              <a:rPr lang="en-US" sz="1600" dirty="0" smtClean="0"/>
            </a:br>
            <a:r>
              <a:rPr lang="en-US" sz="1600" dirty="0" smtClean="0"/>
              <a:t>c) Antennas crossed over</a:t>
            </a:r>
            <a:br>
              <a:rPr lang="en-US" sz="1600" dirty="0" smtClean="0"/>
            </a:br>
            <a:r>
              <a:rPr lang="en-US" dirty="0" smtClean="0"/>
              <a:t> </a:t>
            </a:r>
            <a:endParaRPr lang="en-US" dirty="0"/>
          </a:p>
        </p:txBody>
      </p:sp>
      <p:sp>
        <p:nvSpPr>
          <p:cNvPr id="8" name="TextBox 7"/>
          <p:cNvSpPr txBox="1"/>
          <p:nvPr/>
        </p:nvSpPr>
        <p:spPr>
          <a:xfrm>
            <a:off x="3500146" y="5193187"/>
            <a:ext cx="3242022" cy="369332"/>
          </a:xfrm>
          <a:prstGeom prst="rect">
            <a:avLst/>
          </a:prstGeom>
          <a:solidFill>
            <a:schemeClr val="tx1"/>
          </a:solidFill>
        </p:spPr>
        <p:txBody>
          <a:bodyPr wrap="square" rtlCol="0">
            <a:spAutoFit/>
          </a:bodyPr>
          <a:lstStyle/>
          <a:p>
            <a:r>
              <a:rPr lang="en-US" dirty="0" smtClean="0">
                <a:solidFill>
                  <a:srgbClr val="000000"/>
                </a:solidFill>
              </a:rPr>
              <a:t>        a)            b)                c)</a:t>
            </a:r>
            <a:endParaRPr lang="en-US" dirty="0">
              <a:solidFill>
                <a:srgbClr val="000000"/>
              </a:solidFill>
            </a:endParaRPr>
          </a:p>
        </p:txBody>
      </p:sp>
    </p:spTree>
    <p:extLst>
      <p:ext uri="{BB962C8B-B14F-4D97-AF65-F5344CB8AC3E}">
        <p14:creationId xmlns:p14="http://schemas.microsoft.com/office/powerpoint/2010/main" val="239952969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Project goal:</a:t>
            </a:r>
            <a:br>
              <a:rPr lang="en-US" dirty="0"/>
            </a:br>
            <a:r>
              <a:rPr lang="en-US" dirty="0"/>
              <a:t>Simulate Real behavior of ants</a:t>
            </a:r>
          </a:p>
        </p:txBody>
      </p:sp>
      <p:sp>
        <p:nvSpPr>
          <p:cNvPr id="4" name="Content Placeholder 3"/>
          <p:cNvSpPr txBox="1">
            <a:spLocks noGrp="1"/>
          </p:cNvSpPr>
          <p:nvPr>
            <p:ph idx="1"/>
          </p:nvPr>
        </p:nvSpPr>
        <p:spPr>
          <a:prstGeom prst="rect">
            <a:avLst/>
          </a:prstGeom>
          <a:noFill/>
        </p:spPr>
        <p:txBody>
          <a:bodyPr wrap="none" rtlCol="0">
            <a:spAutoFit/>
          </a:bodyPr>
          <a:lstStyle/>
          <a:p>
            <a:pPr marL="285750" indent="-285750">
              <a:buFontTx/>
              <a:buChar char="-"/>
            </a:pPr>
            <a:r>
              <a:rPr lang="en-US" dirty="0" smtClean="0"/>
              <a:t>PID-regulator</a:t>
            </a:r>
          </a:p>
          <a:p>
            <a:pPr marL="285750" indent="-285750">
              <a:buFontTx/>
              <a:buChar char="-"/>
            </a:pPr>
            <a:r>
              <a:rPr lang="en-US" dirty="0" smtClean="0"/>
              <a:t>Alternative trail formations</a:t>
            </a:r>
          </a:p>
          <a:p>
            <a:pPr marL="285750" indent="-285750">
              <a:buFontTx/>
              <a:buChar char="-"/>
            </a:pPr>
            <a:r>
              <a:rPr lang="en-US" dirty="0" smtClean="0"/>
              <a:t>Compare to real situations</a:t>
            </a:r>
          </a:p>
        </p:txBody>
      </p:sp>
    </p:spTree>
    <p:extLst>
      <p:ext uri="{BB962C8B-B14F-4D97-AF65-F5344CB8AC3E}">
        <p14:creationId xmlns:p14="http://schemas.microsoft.com/office/powerpoint/2010/main" val="112064293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 Pop.thmx</Template>
  <TotalTime>202</TotalTime>
  <Words>410</Words>
  <Application>Microsoft Macintosh PowerPoint</Application>
  <PresentationFormat>On-screen Show (4:3)</PresentationFormat>
  <Paragraphs>27</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Urban Pop</vt:lpstr>
      <vt:lpstr>Modeling and simulation of path-finding ants</vt:lpstr>
      <vt:lpstr>Pheromones in food finding</vt:lpstr>
      <vt:lpstr>Project motivation:  Signal differentiation</vt:lpstr>
      <vt:lpstr>Real observation of ants</vt:lpstr>
      <vt:lpstr>Project goal: Simulate Real behavior of ants</vt:lpstr>
    </vt:vector>
  </TitlesOfParts>
  <Company>Høgskolen i Oslo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Modelling and simulation of path-finding ants</dc:title>
  <dc:creator>Adrian Finvold</dc:creator>
  <cp:lastModifiedBy>Adrian Finvold</cp:lastModifiedBy>
  <cp:revision>31</cp:revision>
  <dcterms:created xsi:type="dcterms:W3CDTF">2014-10-15T07:25:56Z</dcterms:created>
  <dcterms:modified xsi:type="dcterms:W3CDTF">2014-10-15T10:48:01Z</dcterms:modified>
</cp:coreProperties>
</file>