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984" y="26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CBB62-7FF4-4EBE-85A5-F4E50274B209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D24D-E9EA-4F00-AF2E-D17BF5277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9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CBB62-7FF4-4EBE-85A5-F4E50274B209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D24D-E9EA-4F00-AF2E-D17BF5277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0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CBB62-7FF4-4EBE-85A5-F4E50274B209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D24D-E9EA-4F00-AF2E-D17BF5277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5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CBB62-7FF4-4EBE-85A5-F4E50274B209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D24D-E9EA-4F00-AF2E-D17BF5277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7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CBB62-7FF4-4EBE-85A5-F4E50274B209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D24D-E9EA-4F00-AF2E-D17BF5277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4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CBB62-7FF4-4EBE-85A5-F4E50274B209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D24D-E9EA-4F00-AF2E-D17BF5277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79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CBB62-7FF4-4EBE-85A5-F4E50274B209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D24D-E9EA-4F00-AF2E-D17BF5277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2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CBB62-7FF4-4EBE-85A5-F4E50274B209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D24D-E9EA-4F00-AF2E-D17BF5277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4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CBB62-7FF4-4EBE-85A5-F4E50274B209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D24D-E9EA-4F00-AF2E-D17BF5277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3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CBB62-7FF4-4EBE-85A5-F4E50274B209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D24D-E9EA-4F00-AF2E-D17BF5277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3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CBB62-7FF4-4EBE-85A5-F4E50274B209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D24D-E9EA-4F00-AF2E-D17BF5277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9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CBB62-7FF4-4EBE-85A5-F4E50274B209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4D24D-E9EA-4F00-AF2E-D17BF5277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1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19"/>
          <p:cNvGrpSpPr/>
          <p:nvPr/>
        </p:nvGrpSpPr>
        <p:grpSpPr>
          <a:xfrm>
            <a:off x="2411760" y="1218005"/>
            <a:ext cx="5175814" cy="3598545"/>
            <a:chOff x="2411760" y="1218005"/>
            <a:chExt cx="5175814" cy="3598545"/>
          </a:xfrm>
        </p:grpSpPr>
        <p:grpSp>
          <p:nvGrpSpPr>
            <p:cNvPr id="4" name="Group 3"/>
            <p:cNvGrpSpPr/>
            <p:nvPr/>
          </p:nvGrpSpPr>
          <p:grpSpPr>
            <a:xfrm>
              <a:off x="3134319" y="1218005"/>
              <a:ext cx="4453255" cy="3598545"/>
              <a:chOff x="0" y="0"/>
              <a:chExt cx="4453297" cy="3599111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0" y="0"/>
                <a:ext cx="4453297" cy="3599111"/>
                <a:chOff x="0" y="0"/>
                <a:chExt cx="4453297" cy="3599111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504056" y="1106419"/>
                  <a:ext cx="743178" cy="1798211"/>
                </a:xfrm>
                <a:prstGeom prst="rect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rtlCol="0" anchor="ctr"/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nb-NO" sz="14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Boiler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grpSp>
              <p:nvGrpSpPr>
                <p:cNvPr id="15" name="Group 14"/>
                <p:cNvGrpSpPr/>
                <p:nvPr/>
              </p:nvGrpSpPr>
              <p:grpSpPr>
                <a:xfrm>
                  <a:off x="1547453" y="2973463"/>
                  <a:ext cx="283777" cy="324036"/>
                  <a:chOff x="1547453" y="2973463"/>
                  <a:chExt cx="486274" cy="540060"/>
                </a:xfrm>
              </p:grpSpPr>
              <p:sp>
                <p:nvSpPr>
                  <p:cNvPr id="102" name="Oval 101"/>
                  <p:cNvSpPr/>
                  <p:nvPr/>
                </p:nvSpPr>
                <p:spPr>
                  <a:xfrm>
                    <a:off x="1547453" y="2973463"/>
                    <a:ext cx="486272" cy="504056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nb-NO" sz="11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en-US" sz="1100">
                      <a:effectLst/>
                      <a:latin typeface="Cambria Math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103" name="Straight Connector 102"/>
                  <p:cNvCxnSpPr>
                    <a:stCxn id="102" idx="3"/>
                  </p:cNvCxnSpPr>
                  <p:nvPr/>
                </p:nvCxnSpPr>
                <p:spPr>
                  <a:xfrm flipH="1">
                    <a:off x="1547455" y="3403702"/>
                    <a:ext cx="71213" cy="109821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1547453" y="3513523"/>
                    <a:ext cx="486272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>
                    <a:stCxn id="102" idx="5"/>
                  </p:cNvCxnSpPr>
                  <p:nvPr/>
                </p:nvCxnSpPr>
                <p:spPr>
                  <a:xfrm>
                    <a:off x="1962514" y="3403702"/>
                    <a:ext cx="71213" cy="109821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6" name="Flowchart: Connector 105"/>
                  <p:cNvSpPr/>
                  <p:nvPr/>
                </p:nvSpPr>
                <p:spPr>
                  <a:xfrm>
                    <a:off x="1757412" y="3189487"/>
                    <a:ext cx="73818" cy="72008"/>
                  </a:xfrm>
                  <a:prstGeom prst="flowChartConnector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nb-NO" sz="11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en-US" sz="1100">
                      <a:effectLst/>
                      <a:latin typeface="Cambria Math"/>
                      <a:ea typeface="Calibri"/>
                      <a:cs typeface="Times New Roman"/>
                    </a:endParaRPr>
                  </a:p>
                </p:txBody>
              </p:sp>
            </p:grpSp>
            <p:grpSp>
              <p:nvGrpSpPr>
                <p:cNvPr id="16" name="Group 15"/>
                <p:cNvGrpSpPr/>
                <p:nvPr/>
              </p:nvGrpSpPr>
              <p:grpSpPr>
                <a:xfrm rot="16200000">
                  <a:off x="893924" y="1179440"/>
                  <a:ext cx="288033" cy="491702"/>
                  <a:chOff x="893923" y="1179439"/>
                  <a:chExt cx="288033" cy="491702"/>
                </a:xfrm>
              </p:grpSpPr>
              <p:cxnSp>
                <p:nvCxnSpPr>
                  <p:cNvPr id="98" name="Straight Connector 97"/>
                  <p:cNvCxnSpPr/>
                  <p:nvPr/>
                </p:nvCxnSpPr>
                <p:spPr>
                  <a:xfrm rot="5400000" flipH="1">
                    <a:off x="648072" y="1425290"/>
                    <a:ext cx="491702" cy="0"/>
                  </a:xfrm>
                  <a:prstGeom prst="line">
                    <a:avLst/>
                  </a:prstGeom>
                  <a:ln w="1905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Straight Connector 98"/>
                  <p:cNvCxnSpPr/>
                  <p:nvPr/>
                </p:nvCxnSpPr>
                <p:spPr>
                  <a:xfrm rot="5400000" flipH="1">
                    <a:off x="936104" y="1425290"/>
                    <a:ext cx="491702" cy="0"/>
                  </a:xfrm>
                  <a:prstGeom prst="line">
                    <a:avLst/>
                  </a:prstGeom>
                  <a:ln w="1905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Straight Connector 99"/>
                  <p:cNvCxnSpPr/>
                  <p:nvPr/>
                </p:nvCxnSpPr>
                <p:spPr>
                  <a:xfrm flipH="1">
                    <a:off x="1037940" y="1179441"/>
                    <a:ext cx="144016" cy="245849"/>
                  </a:xfrm>
                  <a:prstGeom prst="line">
                    <a:avLst/>
                  </a:prstGeom>
                  <a:ln w="1905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893923" y="1179439"/>
                    <a:ext cx="144017" cy="245851"/>
                  </a:xfrm>
                  <a:prstGeom prst="line">
                    <a:avLst/>
                  </a:prstGeom>
                  <a:ln w="1905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" name="Straight Connector 16"/>
                <p:cNvCxnSpPr/>
                <p:nvPr/>
              </p:nvCxnSpPr>
              <p:spPr>
                <a:xfrm flipH="1" flipV="1">
                  <a:off x="1263203" y="1281272"/>
                  <a:ext cx="212290" cy="2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Isosceles Triangle 17"/>
                <p:cNvSpPr/>
                <p:nvPr/>
              </p:nvSpPr>
              <p:spPr>
                <a:xfrm rot="16200000">
                  <a:off x="1281851" y="1254389"/>
                  <a:ext cx="433004" cy="45719"/>
                </a:xfrm>
                <a:prstGeom prst="triangle">
                  <a:avLst/>
                </a:prstGeom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  <p:cxnSp>
              <p:nvCxnSpPr>
                <p:cNvPr id="19" name="Straight Arrow Connector 18"/>
                <p:cNvCxnSpPr/>
                <p:nvPr/>
              </p:nvCxnSpPr>
              <p:spPr>
                <a:xfrm>
                  <a:off x="1526247" y="1159375"/>
                  <a:ext cx="93723" cy="479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/>
                <p:nvPr/>
              </p:nvCxnSpPr>
              <p:spPr>
                <a:xfrm>
                  <a:off x="1525194" y="1445616"/>
                  <a:ext cx="94776" cy="0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Arrow Connector 20"/>
                <p:cNvCxnSpPr/>
                <p:nvPr/>
              </p:nvCxnSpPr>
              <p:spPr>
                <a:xfrm flipV="1">
                  <a:off x="1619970" y="863283"/>
                  <a:ext cx="0" cy="303235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Arrow Connector 21"/>
                <p:cNvCxnSpPr/>
                <p:nvPr/>
              </p:nvCxnSpPr>
              <p:spPr>
                <a:xfrm flipV="1">
                  <a:off x="1619970" y="1436383"/>
                  <a:ext cx="0" cy="303235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1609307" y="863450"/>
                  <a:ext cx="187446" cy="479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/>
                <p:nvPr/>
              </p:nvCxnSpPr>
              <p:spPr>
                <a:xfrm>
                  <a:off x="1609307" y="1739139"/>
                  <a:ext cx="187446" cy="479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rapezoid 24"/>
                <p:cNvSpPr/>
                <p:nvPr/>
              </p:nvSpPr>
              <p:spPr>
                <a:xfrm rot="16200000">
                  <a:off x="1769188" y="690615"/>
                  <a:ext cx="417677" cy="360040"/>
                </a:xfrm>
                <a:prstGeom prst="trapezoid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vert"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6" name="Trapezoid 25"/>
                <p:cNvSpPr/>
                <p:nvPr/>
              </p:nvSpPr>
              <p:spPr>
                <a:xfrm rot="16200000">
                  <a:off x="1759663" y="1559598"/>
                  <a:ext cx="417677" cy="360040"/>
                </a:xfrm>
                <a:prstGeom prst="trapezoid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vert"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  <p:cxnSp>
              <p:nvCxnSpPr>
                <p:cNvPr id="27" name="Straight Arrow Connector 26"/>
                <p:cNvCxnSpPr>
                  <a:stCxn id="25" idx="2"/>
                </p:cNvCxnSpPr>
                <p:nvPr/>
              </p:nvCxnSpPr>
              <p:spPr>
                <a:xfrm flipV="1">
                  <a:off x="2158047" y="869172"/>
                  <a:ext cx="206859" cy="1463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Arrow Connector 27"/>
                <p:cNvCxnSpPr/>
                <p:nvPr/>
              </p:nvCxnSpPr>
              <p:spPr>
                <a:xfrm>
                  <a:off x="2158505" y="1739618"/>
                  <a:ext cx="206401" cy="0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9" name="Group 28"/>
                <p:cNvGrpSpPr/>
                <p:nvPr/>
              </p:nvGrpSpPr>
              <p:grpSpPr>
                <a:xfrm>
                  <a:off x="2355383" y="1533540"/>
                  <a:ext cx="432048" cy="414917"/>
                  <a:chOff x="2355383" y="1533540"/>
                  <a:chExt cx="432048" cy="414917"/>
                </a:xfrm>
              </p:grpSpPr>
              <p:grpSp>
                <p:nvGrpSpPr>
                  <p:cNvPr id="93" name="Group 92"/>
                  <p:cNvGrpSpPr/>
                  <p:nvPr/>
                </p:nvGrpSpPr>
                <p:grpSpPr>
                  <a:xfrm>
                    <a:off x="2355383" y="1533540"/>
                    <a:ext cx="432048" cy="414917"/>
                    <a:chOff x="2355383" y="1533540"/>
                    <a:chExt cx="432048" cy="414917"/>
                  </a:xfrm>
                </p:grpSpPr>
                <p:sp>
                  <p:nvSpPr>
                    <p:cNvPr id="95" name="Oval 94"/>
                    <p:cNvSpPr/>
                    <p:nvPr/>
                  </p:nvSpPr>
                  <p:spPr>
                    <a:xfrm>
                      <a:off x="2355383" y="1533540"/>
                      <a:ext cx="432048" cy="414917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1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mbria Math"/>
                        <a:ea typeface="Calibri"/>
                        <a:cs typeface="Times New Roman"/>
                      </a:endParaRPr>
                    </a:p>
                  </p:txBody>
                </p:sp>
                <p:cxnSp>
                  <p:nvCxnSpPr>
                    <p:cNvPr id="96" name="Straight Arrow Connector 95"/>
                    <p:cNvCxnSpPr>
                      <a:stCxn id="95" idx="2"/>
                    </p:cNvCxnSpPr>
                    <p:nvPr/>
                  </p:nvCxnSpPr>
                  <p:spPr>
                    <a:xfrm flipV="1">
                      <a:off x="2355383" y="1698268"/>
                      <a:ext cx="157131" cy="42731"/>
                    </a:xfrm>
                    <a:prstGeom prst="straightConnector1">
                      <a:avLst/>
                    </a:prstGeom>
                    <a:ln w="19050">
                      <a:solidFill>
                        <a:srgbClr val="002060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Straight Arrow Connector 96"/>
                    <p:cNvCxnSpPr>
                      <a:endCxn id="95" idx="6"/>
                    </p:cNvCxnSpPr>
                    <p:nvPr/>
                  </p:nvCxnSpPr>
                  <p:spPr>
                    <a:xfrm flipV="1">
                      <a:off x="2651997" y="1740999"/>
                      <a:ext cx="135434" cy="51864"/>
                    </a:xfrm>
                    <a:prstGeom prst="straightConnector1">
                      <a:avLst/>
                    </a:prstGeom>
                    <a:ln w="19050">
                      <a:solidFill>
                        <a:srgbClr val="002060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Straight Arrow Connector 93"/>
                  <p:cNvCxnSpPr/>
                  <p:nvPr/>
                </p:nvCxnSpPr>
                <p:spPr>
                  <a:xfrm>
                    <a:off x="2507783" y="1698268"/>
                    <a:ext cx="144214" cy="94595"/>
                  </a:xfrm>
                  <a:prstGeom prst="straightConnector1">
                    <a:avLst/>
                  </a:prstGeom>
                  <a:ln w="19050">
                    <a:solidFill>
                      <a:srgbClr val="00206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Group 29"/>
                <p:cNvGrpSpPr/>
                <p:nvPr/>
              </p:nvGrpSpPr>
              <p:grpSpPr>
                <a:xfrm>
                  <a:off x="2356423" y="664540"/>
                  <a:ext cx="432048" cy="414917"/>
                  <a:chOff x="2356423" y="664540"/>
                  <a:chExt cx="432048" cy="414917"/>
                </a:xfrm>
              </p:grpSpPr>
              <p:grpSp>
                <p:nvGrpSpPr>
                  <p:cNvPr id="88" name="Group 87"/>
                  <p:cNvGrpSpPr/>
                  <p:nvPr/>
                </p:nvGrpSpPr>
                <p:grpSpPr>
                  <a:xfrm>
                    <a:off x="2356423" y="664540"/>
                    <a:ext cx="432048" cy="414917"/>
                    <a:chOff x="2356423" y="664540"/>
                    <a:chExt cx="432048" cy="414917"/>
                  </a:xfrm>
                </p:grpSpPr>
                <p:sp>
                  <p:nvSpPr>
                    <p:cNvPr id="90" name="Oval 89"/>
                    <p:cNvSpPr/>
                    <p:nvPr/>
                  </p:nvSpPr>
                  <p:spPr>
                    <a:xfrm>
                      <a:off x="2356423" y="664540"/>
                      <a:ext cx="432048" cy="414917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11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mbria Math"/>
                        <a:ea typeface="Calibri"/>
                        <a:cs typeface="Times New Roman"/>
                      </a:endParaRPr>
                    </a:p>
                  </p:txBody>
                </p:sp>
                <p:cxnSp>
                  <p:nvCxnSpPr>
                    <p:cNvPr id="91" name="Straight Arrow Connector 90"/>
                    <p:cNvCxnSpPr>
                      <a:stCxn id="90" idx="2"/>
                    </p:cNvCxnSpPr>
                    <p:nvPr/>
                  </p:nvCxnSpPr>
                  <p:spPr>
                    <a:xfrm flipV="1">
                      <a:off x="2356423" y="829268"/>
                      <a:ext cx="157131" cy="42731"/>
                    </a:xfrm>
                    <a:prstGeom prst="straightConnector1">
                      <a:avLst/>
                    </a:prstGeom>
                    <a:ln w="19050">
                      <a:solidFill>
                        <a:srgbClr val="002060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" name="Straight Arrow Connector 91"/>
                    <p:cNvCxnSpPr>
                      <a:endCxn id="90" idx="6"/>
                    </p:cNvCxnSpPr>
                    <p:nvPr/>
                  </p:nvCxnSpPr>
                  <p:spPr>
                    <a:xfrm flipV="1">
                      <a:off x="2653037" y="871999"/>
                      <a:ext cx="135434" cy="51864"/>
                    </a:xfrm>
                    <a:prstGeom prst="straightConnector1">
                      <a:avLst/>
                    </a:prstGeom>
                    <a:ln w="19050">
                      <a:solidFill>
                        <a:srgbClr val="002060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9" name="Straight Arrow Connector 88"/>
                  <p:cNvCxnSpPr/>
                  <p:nvPr/>
                </p:nvCxnSpPr>
                <p:spPr>
                  <a:xfrm>
                    <a:off x="2508823" y="829268"/>
                    <a:ext cx="144214" cy="94595"/>
                  </a:xfrm>
                  <a:prstGeom prst="straightConnector1">
                    <a:avLst/>
                  </a:prstGeom>
                  <a:ln w="19050">
                    <a:solidFill>
                      <a:srgbClr val="00206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1" name="Straight Arrow Connector 30"/>
                <p:cNvCxnSpPr>
                  <a:stCxn id="90" idx="0"/>
                </p:cNvCxnSpPr>
                <p:nvPr/>
              </p:nvCxnSpPr>
              <p:spPr>
                <a:xfrm flipH="1" flipV="1">
                  <a:off x="2567982" y="252577"/>
                  <a:ext cx="4465" cy="411963"/>
                </a:xfrm>
                <a:prstGeom prst="straightConnector1">
                  <a:avLst/>
                </a:prstGeom>
                <a:ln w="19050">
                  <a:solidFill>
                    <a:srgbClr val="0070C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3055705" y="658022"/>
                  <a:ext cx="740977" cy="426279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80000"/>
                    </a:lnSpc>
                    <a:spcAft>
                      <a:spcPts val="0"/>
                    </a:spcAft>
                  </a:pPr>
                  <a:r>
                    <a:rPr lang="nb-NO" sz="12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District</a:t>
                  </a:r>
                  <a:r>
                    <a:rPr lang="nb-NO" sz="1200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 </a:t>
                  </a:r>
                  <a:r>
                    <a:rPr lang="nb-NO" sz="12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heating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33" name="Straight Arrow Connector 32"/>
                <p:cNvCxnSpPr>
                  <a:stCxn id="90" idx="6"/>
                  <a:endCxn id="32" idx="1"/>
                </p:cNvCxnSpPr>
                <p:nvPr/>
              </p:nvCxnSpPr>
              <p:spPr>
                <a:xfrm flipV="1">
                  <a:off x="2788471" y="871162"/>
                  <a:ext cx="267234" cy="837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 flipV="1">
                  <a:off x="2572447" y="1079457"/>
                  <a:ext cx="0" cy="216107"/>
                </a:xfrm>
                <a:prstGeom prst="straightConnector1">
                  <a:avLst/>
                </a:prstGeom>
                <a:ln w="19050">
                  <a:solidFill>
                    <a:srgbClr val="0070C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/>
                <p:nvPr/>
              </p:nvCxnSpPr>
              <p:spPr>
                <a:xfrm flipV="1">
                  <a:off x="2571407" y="1290801"/>
                  <a:ext cx="854787" cy="4764"/>
                </a:xfrm>
                <a:prstGeom prst="straightConnector1">
                  <a:avLst/>
                </a:prstGeom>
                <a:ln w="19050">
                  <a:solidFill>
                    <a:srgbClr val="0070C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>
                  <a:stCxn id="32" idx="2"/>
                </p:cNvCxnSpPr>
                <p:nvPr/>
              </p:nvCxnSpPr>
              <p:spPr>
                <a:xfrm flipH="1">
                  <a:off x="3426193" y="1084301"/>
                  <a:ext cx="1" cy="211263"/>
                </a:xfrm>
                <a:prstGeom prst="straightConnector1">
                  <a:avLst/>
                </a:prstGeom>
                <a:ln w="19050">
                  <a:solidFill>
                    <a:srgbClr val="0070C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" name="Group 36"/>
                <p:cNvGrpSpPr/>
                <p:nvPr/>
              </p:nvGrpSpPr>
              <p:grpSpPr>
                <a:xfrm>
                  <a:off x="2844649" y="215444"/>
                  <a:ext cx="283777" cy="324036"/>
                  <a:chOff x="2844649" y="215444"/>
                  <a:chExt cx="486274" cy="540060"/>
                </a:xfrm>
              </p:grpSpPr>
              <p:sp>
                <p:nvSpPr>
                  <p:cNvPr id="83" name="Oval 82"/>
                  <p:cNvSpPr/>
                  <p:nvPr/>
                </p:nvSpPr>
                <p:spPr>
                  <a:xfrm>
                    <a:off x="2844649" y="215444"/>
                    <a:ext cx="486272" cy="504056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nb-NO" sz="11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en-US" sz="1100">
                      <a:effectLst/>
                      <a:latin typeface="Cambria Math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84" name="Straight Connector 83"/>
                  <p:cNvCxnSpPr>
                    <a:stCxn id="83" idx="3"/>
                  </p:cNvCxnSpPr>
                  <p:nvPr/>
                </p:nvCxnSpPr>
                <p:spPr>
                  <a:xfrm flipH="1">
                    <a:off x="2844651" y="645683"/>
                    <a:ext cx="71213" cy="109821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>
                    <a:off x="2844649" y="755504"/>
                    <a:ext cx="486272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>
                    <a:stCxn id="83" idx="5"/>
                  </p:cNvCxnSpPr>
                  <p:nvPr/>
                </p:nvCxnSpPr>
                <p:spPr>
                  <a:xfrm>
                    <a:off x="3259710" y="645683"/>
                    <a:ext cx="71213" cy="109821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7" name="Flowchart: Connector 86"/>
                  <p:cNvSpPr/>
                  <p:nvPr/>
                </p:nvSpPr>
                <p:spPr>
                  <a:xfrm>
                    <a:off x="3054608" y="431468"/>
                    <a:ext cx="73818" cy="72008"/>
                  </a:xfrm>
                  <a:prstGeom prst="flowChartConnector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nb-NO" sz="11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en-US" sz="1100">
                      <a:effectLst/>
                      <a:latin typeface="Cambria Math"/>
                      <a:ea typeface="Calibri"/>
                      <a:cs typeface="Times New Roman"/>
                    </a:endParaRPr>
                  </a:p>
                </p:txBody>
              </p:sp>
            </p:grpSp>
            <p:cxnSp>
              <p:nvCxnSpPr>
                <p:cNvPr id="38" name="Straight Arrow Connector 37"/>
                <p:cNvCxnSpPr>
                  <a:endCxn id="32" idx="0"/>
                </p:cNvCxnSpPr>
                <p:nvPr/>
              </p:nvCxnSpPr>
              <p:spPr>
                <a:xfrm>
                  <a:off x="3426193" y="359460"/>
                  <a:ext cx="1" cy="298562"/>
                </a:xfrm>
                <a:prstGeom prst="straightConnector1">
                  <a:avLst/>
                </a:prstGeom>
                <a:ln w="19050">
                  <a:solidFill>
                    <a:srgbClr val="0070C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Arrow Connector 38"/>
                <p:cNvCxnSpPr>
                  <a:stCxn id="83" idx="6"/>
                </p:cNvCxnSpPr>
                <p:nvPr/>
              </p:nvCxnSpPr>
              <p:spPr>
                <a:xfrm>
                  <a:off x="3128425" y="366661"/>
                  <a:ext cx="297769" cy="0"/>
                </a:xfrm>
                <a:prstGeom prst="straightConnector1">
                  <a:avLst/>
                </a:prstGeom>
                <a:ln w="19050">
                  <a:solidFill>
                    <a:srgbClr val="0070C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/>
                <p:cNvCxnSpPr>
                  <a:endCxn id="83" idx="1"/>
                </p:cNvCxnSpPr>
                <p:nvPr/>
              </p:nvCxnSpPr>
              <p:spPr>
                <a:xfrm>
                  <a:off x="2563964" y="259734"/>
                  <a:ext cx="322243" cy="0"/>
                </a:xfrm>
                <a:prstGeom prst="straightConnector1">
                  <a:avLst/>
                </a:prstGeom>
                <a:ln w="19050">
                  <a:solidFill>
                    <a:srgbClr val="0070C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Arrow Connector 40"/>
                <p:cNvCxnSpPr>
                  <a:stCxn id="32" idx="3"/>
                </p:cNvCxnSpPr>
                <p:nvPr/>
              </p:nvCxnSpPr>
              <p:spPr>
                <a:xfrm>
                  <a:off x="3796682" y="871162"/>
                  <a:ext cx="336922" cy="700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>
                  <a:endCxn id="102" idx="6"/>
                </p:cNvCxnSpPr>
                <p:nvPr/>
              </p:nvCxnSpPr>
              <p:spPr>
                <a:xfrm flipH="1" flipV="1">
                  <a:off x="1831229" y="3124680"/>
                  <a:ext cx="2622026" cy="502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>
                  <a:stCxn id="102" idx="1"/>
                </p:cNvCxnSpPr>
                <p:nvPr/>
              </p:nvCxnSpPr>
              <p:spPr>
                <a:xfrm flipH="1">
                  <a:off x="1361976" y="3017753"/>
                  <a:ext cx="2270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flipH="1" flipV="1">
                  <a:off x="1361976" y="1569306"/>
                  <a:ext cx="1" cy="1448448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Arrow Connector 44"/>
                <p:cNvCxnSpPr/>
                <p:nvPr/>
              </p:nvCxnSpPr>
              <p:spPr>
                <a:xfrm flipH="1">
                  <a:off x="1247357" y="1569307"/>
                  <a:ext cx="114620" cy="0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Arrow Connector 45"/>
                <p:cNvCxnSpPr/>
                <p:nvPr/>
              </p:nvCxnSpPr>
              <p:spPr>
                <a:xfrm>
                  <a:off x="144016" y="2528668"/>
                  <a:ext cx="360040" cy="0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Arrow Connector 46"/>
                <p:cNvCxnSpPr/>
                <p:nvPr/>
              </p:nvCxnSpPr>
              <p:spPr>
                <a:xfrm>
                  <a:off x="146720" y="2687895"/>
                  <a:ext cx="360040" cy="0"/>
                </a:xfrm>
                <a:prstGeom prst="straightConnector1">
                  <a:avLst/>
                </a:prstGeom>
                <a:ln w="19050">
                  <a:solidFill>
                    <a:srgbClr val="0099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Arrow Connector 47"/>
                <p:cNvCxnSpPr>
                  <a:stCxn id="14" idx="2"/>
                </p:cNvCxnSpPr>
                <p:nvPr/>
              </p:nvCxnSpPr>
              <p:spPr>
                <a:xfrm>
                  <a:off x="875645" y="2904630"/>
                  <a:ext cx="0" cy="241652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Arrow Connector 48"/>
                <p:cNvCxnSpPr>
                  <a:stCxn id="14" idx="0"/>
                </p:cNvCxnSpPr>
                <p:nvPr/>
              </p:nvCxnSpPr>
              <p:spPr>
                <a:xfrm flipV="1">
                  <a:off x="875645" y="561195"/>
                  <a:ext cx="0" cy="545224"/>
                </a:xfrm>
                <a:prstGeom prst="straightConnector1">
                  <a:avLst/>
                </a:prstGeom>
                <a:ln w="1905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Arrow Connector 49"/>
                <p:cNvCxnSpPr>
                  <a:endCxn id="95" idx="4"/>
                </p:cNvCxnSpPr>
                <p:nvPr/>
              </p:nvCxnSpPr>
              <p:spPr>
                <a:xfrm flipH="1" flipV="1">
                  <a:off x="2571407" y="1948457"/>
                  <a:ext cx="8483" cy="438388"/>
                </a:xfrm>
                <a:prstGeom prst="straightConnector1">
                  <a:avLst/>
                </a:prstGeom>
                <a:ln w="19050">
                  <a:solidFill>
                    <a:srgbClr val="00B0F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Arrow Connector 50"/>
                <p:cNvCxnSpPr>
                  <a:endCxn id="78" idx="6"/>
                </p:cNvCxnSpPr>
                <p:nvPr/>
              </p:nvCxnSpPr>
              <p:spPr>
                <a:xfrm flipH="1">
                  <a:off x="2960146" y="2491877"/>
                  <a:ext cx="226895" cy="1"/>
                </a:xfrm>
                <a:prstGeom prst="straightConnector1">
                  <a:avLst/>
                </a:prstGeom>
                <a:ln w="19050">
                  <a:solidFill>
                    <a:srgbClr val="00B0F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2" name="Group 51"/>
                <p:cNvGrpSpPr/>
                <p:nvPr/>
              </p:nvGrpSpPr>
              <p:grpSpPr>
                <a:xfrm>
                  <a:off x="2676370" y="2340661"/>
                  <a:ext cx="283777" cy="324036"/>
                  <a:chOff x="2676370" y="2340661"/>
                  <a:chExt cx="486274" cy="540060"/>
                </a:xfrm>
              </p:grpSpPr>
              <p:sp>
                <p:nvSpPr>
                  <p:cNvPr id="78" name="Oval 77"/>
                  <p:cNvSpPr/>
                  <p:nvPr/>
                </p:nvSpPr>
                <p:spPr>
                  <a:xfrm>
                    <a:off x="2676370" y="2340661"/>
                    <a:ext cx="486272" cy="504056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nb-NO" sz="11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en-US" sz="1100">
                      <a:effectLst/>
                      <a:latin typeface="Cambria Math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79" name="Straight Connector 78"/>
                  <p:cNvCxnSpPr>
                    <a:stCxn id="78" idx="3"/>
                  </p:cNvCxnSpPr>
                  <p:nvPr/>
                </p:nvCxnSpPr>
                <p:spPr>
                  <a:xfrm flipH="1">
                    <a:off x="2676372" y="2770900"/>
                    <a:ext cx="71213" cy="109821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/>
                  <p:nvPr/>
                </p:nvCxnSpPr>
                <p:spPr>
                  <a:xfrm>
                    <a:off x="2676370" y="2880721"/>
                    <a:ext cx="486272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Straight Connector 80"/>
                  <p:cNvCxnSpPr>
                    <a:stCxn id="78" idx="5"/>
                  </p:cNvCxnSpPr>
                  <p:nvPr/>
                </p:nvCxnSpPr>
                <p:spPr>
                  <a:xfrm>
                    <a:off x="3091431" y="2770900"/>
                    <a:ext cx="71213" cy="109821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2" name="Flowchart: Connector 81"/>
                  <p:cNvSpPr/>
                  <p:nvPr/>
                </p:nvSpPr>
                <p:spPr>
                  <a:xfrm>
                    <a:off x="2886329" y="2556685"/>
                    <a:ext cx="73818" cy="72008"/>
                  </a:xfrm>
                  <a:prstGeom prst="flowChartConnector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nb-NO" sz="11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en-US" sz="1100">
                      <a:effectLst/>
                      <a:latin typeface="Cambria Math"/>
                      <a:ea typeface="Calibri"/>
                      <a:cs typeface="Times New Roman"/>
                    </a:endParaRPr>
                  </a:p>
                </p:txBody>
              </p:sp>
            </p:grpSp>
            <p:cxnSp>
              <p:nvCxnSpPr>
                <p:cNvPr id="53" name="Straight Arrow Connector 52"/>
                <p:cNvCxnSpPr>
                  <a:stCxn id="78" idx="1"/>
                </p:cNvCxnSpPr>
                <p:nvPr/>
              </p:nvCxnSpPr>
              <p:spPr>
                <a:xfrm flipH="1">
                  <a:off x="2567107" y="2384951"/>
                  <a:ext cx="150821" cy="0"/>
                </a:xfrm>
                <a:prstGeom prst="straightConnector1">
                  <a:avLst/>
                </a:prstGeom>
                <a:ln w="19050">
                  <a:solidFill>
                    <a:srgbClr val="00B0F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Arrow Connector 53"/>
                <p:cNvCxnSpPr>
                  <a:stCxn id="95" idx="0"/>
                </p:cNvCxnSpPr>
                <p:nvPr/>
              </p:nvCxnSpPr>
              <p:spPr>
                <a:xfrm flipV="1">
                  <a:off x="2571407" y="1374737"/>
                  <a:ext cx="0" cy="158803"/>
                </a:xfrm>
                <a:prstGeom prst="straightConnector1">
                  <a:avLst/>
                </a:prstGeom>
                <a:ln w="19050">
                  <a:solidFill>
                    <a:srgbClr val="00B0F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TextBox 219"/>
                <p:cNvSpPr txBox="1"/>
                <p:nvPr/>
              </p:nvSpPr>
              <p:spPr>
                <a:xfrm>
                  <a:off x="14242" y="2241847"/>
                  <a:ext cx="484505" cy="2698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nb-NO" sz="12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Coal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6" name="TextBox 220"/>
                <p:cNvSpPr txBox="1"/>
                <p:nvPr/>
              </p:nvSpPr>
              <p:spPr>
                <a:xfrm>
                  <a:off x="0" y="2669494"/>
                  <a:ext cx="400685" cy="2698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nb-NO" sz="12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Air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7" name="TextBox 221"/>
                <p:cNvSpPr txBox="1"/>
                <p:nvPr/>
              </p:nvSpPr>
              <p:spPr>
                <a:xfrm>
                  <a:off x="195024" y="3086841"/>
                  <a:ext cx="900430" cy="2698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457200">
                    <a:spcAft>
                      <a:spcPts val="0"/>
                    </a:spcAft>
                  </a:pPr>
                  <a:r>
                    <a:rPr lang="nb-NO" sz="12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Ash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8" name="TextBox 222"/>
                <p:cNvSpPr txBox="1"/>
                <p:nvPr/>
              </p:nvSpPr>
              <p:spPr>
                <a:xfrm>
                  <a:off x="879322" y="3269546"/>
                  <a:ext cx="1186180" cy="3295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457200">
                    <a:spcAft>
                      <a:spcPts val="0"/>
                    </a:spcAft>
                  </a:pPr>
                  <a:r>
                    <a:rPr lang="nb-NO" sz="8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Main Water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  <a:p>
                  <a:pPr marL="457200" algn="ctr">
                    <a:spcAft>
                      <a:spcPts val="0"/>
                    </a:spcAft>
                  </a:pPr>
                  <a:r>
                    <a:rPr lang="nb-NO" sz="8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Pump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9" name="TextBox 223"/>
                <p:cNvSpPr txBox="1"/>
                <p:nvPr/>
              </p:nvSpPr>
              <p:spPr>
                <a:xfrm>
                  <a:off x="2071599" y="2613362"/>
                  <a:ext cx="1096645" cy="3295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457200">
                    <a:spcAft>
                      <a:spcPts val="0"/>
                    </a:spcAft>
                  </a:pPr>
                  <a:r>
                    <a:rPr lang="nb-NO" sz="8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Sea water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  <a:p>
                  <a:pPr marL="457200" algn="ctr">
                    <a:spcAft>
                      <a:spcPts val="0"/>
                    </a:spcAft>
                  </a:pPr>
                  <a:r>
                    <a:rPr lang="nb-NO" sz="8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Pump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0" name="TextBox 224"/>
                <p:cNvSpPr txBox="1"/>
                <p:nvPr/>
              </p:nvSpPr>
              <p:spPr>
                <a:xfrm>
                  <a:off x="2684030" y="2336388"/>
                  <a:ext cx="1320800" cy="2698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457200">
                    <a:spcAft>
                      <a:spcPts val="0"/>
                    </a:spcAft>
                  </a:pPr>
                  <a:r>
                    <a:rPr lang="nb-NO" sz="12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Sea water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1" name="TextBox 225"/>
                <p:cNvSpPr txBox="1"/>
                <p:nvPr/>
              </p:nvSpPr>
              <p:spPr>
                <a:xfrm>
                  <a:off x="2158470" y="1912223"/>
                  <a:ext cx="1141095" cy="2108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457200">
                    <a:spcAft>
                      <a:spcPts val="0"/>
                    </a:spcAft>
                  </a:pPr>
                  <a:r>
                    <a:rPr lang="nb-NO" sz="8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Condenser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2" name="TextBox 226"/>
                <p:cNvSpPr txBox="1"/>
                <p:nvPr/>
              </p:nvSpPr>
              <p:spPr>
                <a:xfrm>
                  <a:off x="1328997" y="1903477"/>
                  <a:ext cx="873125" cy="3295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nb-NO" sz="8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Condensing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nb-NO" sz="8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Steam Turbine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3" name="TextBox 230"/>
                <p:cNvSpPr txBox="1"/>
                <p:nvPr/>
              </p:nvSpPr>
              <p:spPr>
                <a:xfrm>
                  <a:off x="2427111" y="0"/>
                  <a:ext cx="1384300" cy="2108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nb-NO" sz="8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District Heat Water Pump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152508" y="422657"/>
                  <a:ext cx="769620" cy="2698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nb-NO" sz="12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Flue Gas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65" name="Straight Arrow Connector 64"/>
                <p:cNvCxnSpPr>
                  <a:stCxn id="9" idx="7"/>
                </p:cNvCxnSpPr>
                <p:nvPr/>
              </p:nvCxnSpPr>
              <p:spPr>
                <a:xfrm>
                  <a:off x="3333292" y="1632647"/>
                  <a:ext cx="498490" cy="0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Isosceles Triangle 65"/>
                <p:cNvSpPr/>
                <p:nvPr/>
              </p:nvSpPr>
              <p:spPr>
                <a:xfrm rot="5400000">
                  <a:off x="4074364" y="1294148"/>
                  <a:ext cx="433004" cy="45719"/>
                </a:xfrm>
                <a:prstGeom prst="triangle">
                  <a:avLst/>
                </a:prstGeom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  <p:cxnSp>
              <p:nvCxnSpPr>
                <p:cNvPr id="67" name="Straight Arrow Connector 66"/>
                <p:cNvCxnSpPr/>
                <p:nvPr/>
              </p:nvCxnSpPr>
              <p:spPr>
                <a:xfrm flipH="1" flipV="1">
                  <a:off x="3830866" y="1451899"/>
                  <a:ext cx="1820" cy="180748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Arrow Connector 67"/>
                <p:cNvCxnSpPr/>
                <p:nvPr/>
              </p:nvCxnSpPr>
              <p:spPr>
                <a:xfrm flipV="1">
                  <a:off x="3830830" y="1451669"/>
                  <a:ext cx="441524" cy="2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Arrow Connector 68"/>
                <p:cNvCxnSpPr/>
                <p:nvPr/>
              </p:nvCxnSpPr>
              <p:spPr>
                <a:xfrm flipV="1">
                  <a:off x="4133643" y="863931"/>
                  <a:ext cx="0" cy="323821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Arrow Connector 69"/>
                <p:cNvCxnSpPr/>
                <p:nvPr/>
              </p:nvCxnSpPr>
              <p:spPr>
                <a:xfrm>
                  <a:off x="4126923" y="1202619"/>
                  <a:ext cx="140608" cy="0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Arrow Connector 70"/>
                <p:cNvCxnSpPr/>
                <p:nvPr/>
              </p:nvCxnSpPr>
              <p:spPr>
                <a:xfrm>
                  <a:off x="4319095" y="1317007"/>
                  <a:ext cx="134202" cy="0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Arrow Connector 71"/>
                <p:cNvCxnSpPr/>
                <p:nvPr/>
              </p:nvCxnSpPr>
              <p:spPr>
                <a:xfrm flipV="1">
                  <a:off x="4453297" y="1317009"/>
                  <a:ext cx="0" cy="1813189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TextBox 328"/>
                <p:cNvSpPr txBox="1"/>
                <p:nvPr/>
              </p:nvSpPr>
              <p:spPr>
                <a:xfrm>
                  <a:off x="1095456" y="422653"/>
                  <a:ext cx="873125" cy="3295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nb-NO" sz="8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Back Pressure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nb-NO" sz="800" b="1" kern="1200">
                      <a:solidFill>
                        <a:srgbClr val="000000"/>
                      </a:solidFill>
                      <a:effectLst/>
                      <a:latin typeface="Cambria"/>
                      <a:ea typeface="Times New Roman"/>
                      <a:cs typeface="Times New Roman"/>
                    </a:rPr>
                    <a:t>Steam Turbine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74" name="Straight Arrow Connector 73"/>
                <p:cNvCxnSpPr/>
                <p:nvPr/>
              </p:nvCxnSpPr>
              <p:spPr>
                <a:xfrm>
                  <a:off x="2570214" y="1374737"/>
                  <a:ext cx="1128270" cy="0"/>
                </a:xfrm>
                <a:prstGeom prst="straightConnector1">
                  <a:avLst/>
                </a:prstGeom>
                <a:ln w="19050">
                  <a:solidFill>
                    <a:srgbClr val="00B0F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Arrow Connector 74"/>
                <p:cNvCxnSpPr/>
                <p:nvPr/>
              </p:nvCxnSpPr>
              <p:spPr>
                <a:xfrm flipV="1">
                  <a:off x="3698484" y="1374739"/>
                  <a:ext cx="0" cy="207920"/>
                </a:xfrm>
                <a:prstGeom prst="straightConnector1">
                  <a:avLst/>
                </a:prstGeom>
                <a:ln w="19050">
                  <a:solidFill>
                    <a:srgbClr val="00B0F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Arc 75"/>
                <p:cNvSpPr/>
                <p:nvPr/>
              </p:nvSpPr>
              <p:spPr>
                <a:xfrm flipH="1">
                  <a:off x="3639145" y="1582659"/>
                  <a:ext cx="118678" cy="140841"/>
                </a:xfrm>
                <a:prstGeom prst="arc">
                  <a:avLst>
                    <a:gd name="adj1" fmla="val 16200000"/>
                    <a:gd name="adj2" fmla="val 5490166"/>
                  </a:avLst>
                </a:prstGeom>
                <a:ln w="1905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  <p:cxnSp>
              <p:nvCxnSpPr>
                <p:cNvPr id="77" name="Straight Arrow Connector 76"/>
                <p:cNvCxnSpPr>
                  <a:endCxn id="76" idx="2"/>
                </p:cNvCxnSpPr>
                <p:nvPr/>
              </p:nvCxnSpPr>
              <p:spPr>
                <a:xfrm flipV="1">
                  <a:off x="3698484" y="1723466"/>
                  <a:ext cx="1847" cy="399964"/>
                </a:xfrm>
                <a:prstGeom prst="straightConnector1">
                  <a:avLst/>
                </a:prstGeom>
                <a:ln w="19050">
                  <a:solidFill>
                    <a:srgbClr val="00B0F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" name="Group 5"/>
              <p:cNvGrpSpPr/>
              <p:nvPr/>
            </p:nvGrpSpPr>
            <p:grpSpPr>
              <a:xfrm>
                <a:off x="2787431" y="1588357"/>
                <a:ext cx="587420" cy="324036"/>
                <a:chOff x="2787431" y="1588357"/>
                <a:chExt cx="587420" cy="324036"/>
              </a:xfrm>
            </p:grpSpPr>
            <p:grpSp>
              <p:nvGrpSpPr>
                <p:cNvPr id="7" name="Group 6"/>
                <p:cNvGrpSpPr/>
                <p:nvPr/>
              </p:nvGrpSpPr>
              <p:grpSpPr>
                <a:xfrm>
                  <a:off x="3091074" y="1588357"/>
                  <a:ext cx="283777" cy="324036"/>
                  <a:chOff x="3091074" y="1588357"/>
                  <a:chExt cx="283777" cy="324036"/>
                </a:xfrm>
              </p:grpSpPr>
              <p:sp>
                <p:nvSpPr>
                  <p:cNvPr id="9" name="Oval 8"/>
                  <p:cNvSpPr/>
                  <p:nvPr/>
                </p:nvSpPr>
                <p:spPr>
                  <a:xfrm>
                    <a:off x="3091074" y="1588357"/>
                    <a:ext cx="283776" cy="302434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nb-NO" sz="11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en-US" sz="1100">
                      <a:effectLst/>
                      <a:latin typeface="Cambria Math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10" name="Straight Connector 9"/>
                  <p:cNvCxnSpPr>
                    <a:stCxn id="9" idx="3"/>
                  </p:cNvCxnSpPr>
                  <p:nvPr/>
                </p:nvCxnSpPr>
                <p:spPr>
                  <a:xfrm flipH="1">
                    <a:off x="3091075" y="1846500"/>
                    <a:ext cx="41558" cy="65893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Straight Connector 10"/>
                  <p:cNvCxnSpPr/>
                  <p:nvPr/>
                </p:nvCxnSpPr>
                <p:spPr>
                  <a:xfrm>
                    <a:off x="3091074" y="1912393"/>
                    <a:ext cx="283776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Straight Connector 11"/>
                  <p:cNvCxnSpPr>
                    <a:stCxn id="9" idx="5"/>
                  </p:cNvCxnSpPr>
                  <p:nvPr/>
                </p:nvCxnSpPr>
                <p:spPr>
                  <a:xfrm>
                    <a:off x="3333293" y="1846500"/>
                    <a:ext cx="41558" cy="65893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" name="Flowchart: Connector 12"/>
                  <p:cNvSpPr/>
                  <p:nvPr/>
                </p:nvSpPr>
                <p:spPr>
                  <a:xfrm>
                    <a:off x="3213601" y="1717971"/>
                    <a:ext cx="43078" cy="43205"/>
                  </a:xfrm>
                  <a:prstGeom prst="flowChartConnector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nb-NO" sz="11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en-US" sz="1100">
                      <a:effectLst/>
                      <a:latin typeface="Cambria Math"/>
                      <a:ea typeface="Calibri"/>
                      <a:cs typeface="Times New Roman"/>
                    </a:endParaRPr>
                  </a:p>
                </p:txBody>
              </p:sp>
            </p:grpSp>
            <p:cxnSp>
              <p:nvCxnSpPr>
                <p:cNvPr id="8" name="Straight Arrow Connector 7"/>
                <p:cNvCxnSpPr>
                  <a:stCxn id="95" idx="6"/>
                  <a:endCxn id="9" idx="2"/>
                </p:cNvCxnSpPr>
                <p:nvPr/>
              </p:nvCxnSpPr>
              <p:spPr>
                <a:xfrm flipV="1">
                  <a:off x="2787431" y="1739574"/>
                  <a:ext cx="303643" cy="1425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7" name="Group 106"/>
            <p:cNvGrpSpPr/>
            <p:nvPr/>
          </p:nvGrpSpPr>
          <p:grpSpPr>
            <a:xfrm>
              <a:off x="2411760" y="1496428"/>
              <a:ext cx="4804410" cy="2581275"/>
              <a:chOff x="0" y="0"/>
              <a:chExt cx="4804505" cy="2581335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8" name="Rectangle 107"/>
                  <p:cNvSpPr/>
                  <p:nvPr/>
                </p:nvSpPr>
                <p:spPr>
                  <a:xfrm>
                    <a:off x="2261414" y="851112"/>
                    <a:ext cx="661035" cy="30035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eqArr>
                            <m:eqArrPr>
                              <m:ctrlPr>
                                <a:rPr lang="en-US" sz="800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eqArrPr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𝑝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&amp;=48 </m:t>
                              </m:r>
                              <m:r>
                                <m:rPr>
                                  <m:nor/>
                                </m:rPr>
                                <a:rPr lang="nb-NO" sz="800">
                                  <a:effectLst/>
                                  <a:latin typeface="Cambria Math"/>
                                  <a:ea typeface="Times New Roman"/>
                                </a:rPr>
                                <m:t>bar</m:t>
                              </m:r>
                            </m:e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𝑇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&amp;=460 ℃</m:t>
                              </m:r>
                            </m:e>
                          </m:eqArr>
                        </m:oMath>
                      </m:oMathPara>
                    </a14:m>
                    <a:endParaRPr lang="en-US" sz="12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mc:Choice>
            <mc:Fallback>
              <p:sp>
                <p:nvSpPr>
                  <p:cNvPr id="108" name="Rectangle 10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61414" y="851112"/>
                    <a:ext cx="661035" cy="30035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9" name="Rectangle 108"/>
                  <p:cNvSpPr/>
                  <p:nvPr/>
                </p:nvSpPr>
                <p:spPr>
                  <a:xfrm>
                    <a:off x="3375099" y="1060243"/>
                    <a:ext cx="737235" cy="30035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eqArr>
                            <m:eqArrPr>
                              <m:ctrlPr>
                                <a:rPr lang="en-US" sz="800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eqArrPr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𝑝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&amp;=0.03 </m:t>
                              </m:r>
                              <m:r>
                                <m:rPr>
                                  <m:nor/>
                                </m:rPr>
                                <a:rPr lang="nb-NO" sz="800">
                                  <a:effectLst/>
                                  <a:latin typeface="Cambria Math"/>
                                  <a:ea typeface="Times New Roman"/>
                                </a:rPr>
                                <m:t>bar</m:t>
                              </m:r>
                            </m:e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𝑇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&amp;=24 ℃</m:t>
                              </m:r>
                            </m:e>
                          </m:eqArr>
                        </m:oMath>
                      </m:oMathPara>
                    </a14:m>
                    <a:endParaRPr lang="en-US" sz="12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mc:Choice>
            <mc:Fallback>
              <p:sp>
                <p:nvSpPr>
                  <p:cNvPr id="109" name="Rectangle 10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75099" y="1060243"/>
                    <a:ext cx="737235" cy="30035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0" name="Rectangle 109"/>
                  <p:cNvSpPr/>
                  <p:nvPr/>
                </p:nvSpPr>
                <p:spPr>
                  <a:xfrm>
                    <a:off x="3890604" y="2280980"/>
                    <a:ext cx="603885" cy="30035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eqArr>
                            <m:eqArrPr>
                              <m:ctrlPr>
                                <a:rPr lang="en-US" sz="800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eqArrPr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𝑝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&amp;=1 </m:t>
                              </m:r>
                              <m:r>
                                <m:rPr>
                                  <m:nor/>
                                </m:rPr>
                                <a:rPr lang="nb-NO" sz="800">
                                  <a:effectLst/>
                                  <a:latin typeface="Cambria Math"/>
                                  <a:ea typeface="Times New Roman"/>
                                </a:rPr>
                                <m:t>bar</m:t>
                              </m:r>
                            </m:e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𝑇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&amp;=3 ℃</m:t>
                              </m:r>
                            </m:e>
                          </m:eqArr>
                        </m:oMath>
                      </m:oMathPara>
                    </a14:m>
                    <a:endParaRPr lang="en-US" sz="12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mc:Choice>
            <mc:Fallback>
              <p:sp>
                <p:nvSpPr>
                  <p:cNvPr id="110" name="Rectangle 10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90604" y="2280980"/>
                    <a:ext cx="603885" cy="30035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1" name="Rectangle 110"/>
                  <p:cNvSpPr/>
                  <p:nvPr/>
                </p:nvSpPr>
                <p:spPr>
                  <a:xfrm>
                    <a:off x="4158084" y="0"/>
                    <a:ext cx="605155" cy="30035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eqArr>
                            <m:eqArrPr>
                              <m:ctrlPr>
                                <a:rPr lang="en-US" sz="800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eqArrPr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𝑝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&amp;=9 </m:t>
                              </m:r>
                              <m:r>
                                <m:rPr>
                                  <m:nor/>
                                </m:rPr>
                                <a:rPr lang="nb-NO" sz="800">
                                  <a:effectLst/>
                                  <a:latin typeface="Cambria Math"/>
                                  <a:ea typeface="Times New Roman"/>
                                </a:rPr>
                                <m:t>bar</m:t>
                              </m:r>
                            </m:e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𝑇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&amp;=80 ℃</m:t>
                              </m:r>
                            </m:e>
                          </m:eqArr>
                        </m:oMath>
                      </m:oMathPara>
                    </a14:m>
                    <a:endParaRPr lang="en-US" sz="12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mc:Choice>
            <mc:Fallback>
              <p:sp>
                <p:nvSpPr>
                  <p:cNvPr id="111" name="Rectangle 11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58084" y="0"/>
                    <a:ext cx="605155" cy="300355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2" name="Rectangle 111"/>
                  <p:cNvSpPr/>
                  <p:nvPr/>
                </p:nvSpPr>
                <p:spPr>
                  <a:xfrm>
                    <a:off x="4143470" y="773331"/>
                    <a:ext cx="661035" cy="30035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eqArr>
                            <m:eqArrPr>
                              <m:ctrlPr>
                                <a:rPr lang="en-US" sz="800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eqArrPr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𝑝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&amp;=13 </m:t>
                              </m:r>
                              <m:r>
                                <m:rPr>
                                  <m:nor/>
                                </m:rPr>
                                <a:rPr lang="nb-NO" sz="800">
                                  <a:effectLst/>
                                  <a:latin typeface="Cambria Math"/>
                                  <a:ea typeface="Times New Roman"/>
                                </a:rPr>
                                <m:t>bar</m:t>
                              </m:r>
                            </m:e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𝑇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&amp;=120 ℃</m:t>
                              </m:r>
                            </m:e>
                          </m:eqArr>
                        </m:oMath>
                      </m:oMathPara>
                    </a14:m>
                    <a:endParaRPr lang="en-US" sz="12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mc:Choice>
            <mc:Fallback>
              <p:sp>
                <p:nvSpPr>
                  <p:cNvPr id="112" name="Rectangle 1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43470" y="773331"/>
                    <a:ext cx="661035" cy="300355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3" name="Rectangle 112"/>
                  <p:cNvSpPr/>
                  <p:nvPr/>
                </p:nvSpPr>
                <p:spPr>
                  <a:xfrm>
                    <a:off x="933838" y="379370"/>
                    <a:ext cx="661035" cy="30035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eqArr>
                            <m:eqArrPr>
                              <m:ctrlPr>
                                <a:rPr lang="en-US" sz="800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eqArrPr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𝑝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&amp;=1 </m:t>
                              </m:r>
                              <m:r>
                                <m:rPr>
                                  <m:nor/>
                                </m:rPr>
                                <a:rPr lang="nb-NO" sz="800">
                                  <a:effectLst/>
                                  <a:latin typeface="Cambria Math"/>
                                  <a:ea typeface="Times New Roman"/>
                                </a:rPr>
                                <m:t>bar</m:t>
                              </m:r>
                            </m:e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𝑇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&amp;=180 ℃</m:t>
                              </m:r>
                            </m:e>
                          </m:eqArr>
                        </m:oMath>
                      </m:oMathPara>
                    </a14:m>
                    <a:endParaRPr lang="en-US" sz="1200" dirty="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mc:Choice>
            <mc:Fallback>
              <p:sp>
                <p:nvSpPr>
                  <p:cNvPr id="113" name="Rectangle 11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3838" y="379370"/>
                    <a:ext cx="661035" cy="300355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4" name="Rectangle 113"/>
                  <p:cNvSpPr/>
                  <p:nvPr/>
                </p:nvSpPr>
                <p:spPr>
                  <a:xfrm>
                    <a:off x="0" y="2188673"/>
                    <a:ext cx="1125220" cy="29781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"/>
                              <m:endChr m:val="}"/>
                              <m:ctrlPr>
                                <a:rPr lang="en-US" sz="800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en-US" sz="800" i="1">
                                      <a:effectLst/>
                                      <a:latin typeface="Cambria Math"/>
                                      <a:ea typeface="Times New Roman"/>
                                    </a:rPr>
                                  </m:ctrlPr>
                                </m:eqArrPr>
                                <m:e>
                                  <m:r>
                                    <a:rPr lang="nb-NO" sz="800" i="1">
                                      <a:effectLst/>
                                      <a:latin typeface="Cambria Math"/>
                                      <a:ea typeface="Times New Roman"/>
                                    </a:rPr>
                                    <m:t>𝑝</m:t>
                                  </m:r>
                                  <m:r>
                                    <a:rPr lang="nb-NO" sz="800" i="1">
                                      <a:effectLst/>
                                      <a:latin typeface="Cambria Math"/>
                                      <a:ea typeface="Times New Roman"/>
                                    </a:rPr>
                                    <m:t> &amp;</m:t>
                                  </m:r>
                                </m:e>
                                <m:e>
                                  <m:r>
                                    <a:rPr lang="nb-NO" sz="800" i="1">
                                      <a:effectLst/>
                                      <a:latin typeface="Cambria Math"/>
                                      <a:ea typeface="Times New Roman"/>
                                    </a:rPr>
                                    <m:t>𝑇</m:t>
                                  </m:r>
                                  <m:r>
                                    <a:rPr lang="nb-NO" sz="800" i="1">
                                      <a:effectLst/>
                                      <a:latin typeface="Cambria Math"/>
                                      <a:ea typeface="Times New Roman"/>
                                    </a:rPr>
                                    <m:t> &amp;</m:t>
                                  </m:r>
                                </m:e>
                              </m:eqArr>
                            </m:e>
                          </m:d>
                          <m:r>
                            <a:rPr lang="nb-NO" sz="800" i="1">
                              <a:effectLst/>
                              <a:latin typeface="Cambria Math"/>
                              <a:ea typeface="Times New Roman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nb-NO" sz="800">
                              <a:effectLst/>
                              <a:latin typeface="Cambria Math"/>
                              <a:ea typeface="Times New Roman"/>
                            </a:rPr>
                            <m:t>ambient</m:t>
                          </m:r>
                        </m:oMath>
                      </m:oMathPara>
                    </a14:m>
                    <a:endParaRPr lang="en-US" sz="1200" dirty="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mc:Choice>
            <mc:Fallback>
              <p:sp>
                <p:nvSpPr>
                  <p:cNvPr id="114" name="Rectangle 11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0" y="2188673"/>
                    <a:ext cx="1125220" cy="297815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l="-1630" t="-127083" b="-18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5" name="Rectangle 114"/>
                  <p:cNvSpPr/>
                  <p:nvPr/>
                </p:nvSpPr>
                <p:spPr>
                  <a:xfrm>
                    <a:off x="2558324" y="107002"/>
                    <a:ext cx="661035" cy="30035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eqArr>
                            <m:eqArrPr>
                              <m:ctrlPr>
                                <a:rPr lang="en-US" sz="800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eqArrPr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𝑝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&amp;=3 </m:t>
                              </m:r>
                              <m:r>
                                <m:rPr>
                                  <m:nor/>
                                </m:rPr>
                                <a:rPr lang="nb-NO" sz="800">
                                  <a:effectLst/>
                                  <a:latin typeface="Cambria Math"/>
                                  <a:ea typeface="Times New Roman"/>
                                </a:rPr>
                                <m:t>bar</m:t>
                              </m:r>
                            </m:e>
                            <m:e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𝑇</m:t>
                              </m:r>
                              <m:r>
                                <a:rPr lang="nb-NO" sz="800" i="1">
                                  <a:effectLst/>
                                  <a:latin typeface="Cambria Math"/>
                                  <a:ea typeface="Times New Roman"/>
                                </a:rPr>
                                <m:t>&amp;=260 ℃</m:t>
                              </m:r>
                            </m:e>
                          </m:eqArr>
                        </m:oMath>
                      </m:oMathPara>
                    </a14:m>
                    <a:endParaRPr lang="en-US" sz="12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mc:Choice>
            <mc:Fallback>
              <p:sp>
                <p:nvSpPr>
                  <p:cNvPr id="115" name="Rectangle 1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58324" y="107002"/>
                    <a:ext cx="661035" cy="300355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16" name="Rectangle 1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7" name="Rectangle 12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8" name="Rectangle 151"/>
          <p:cNvSpPr>
            <a:spLocks noChangeArrowheads="1"/>
          </p:cNvSpPr>
          <p:nvPr/>
        </p:nvSpPr>
        <p:spPr bwMode="auto">
          <a:xfrm>
            <a:off x="0" y="4046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83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/>
          <p:cNvGrpSpPr/>
          <p:nvPr/>
        </p:nvGrpSpPr>
        <p:grpSpPr>
          <a:xfrm>
            <a:off x="1475656" y="1151254"/>
            <a:ext cx="5963574" cy="4555489"/>
            <a:chOff x="1475656" y="1151254"/>
            <a:chExt cx="5963574" cy="4555489"/>
          </a:xfrm>
        </p:grpSpPr>
        <p:grpSp>
          <p:nvGrpSpPr>
            <p:cNvPr id="4" name="Group 3"/>
            <p:cNvGrpSpPr/>
            <p:nvPr/>
          </p:nvGrpSpPr>
          <p:grpSpPr>
            <a:xfrm>
              <a:off x="1998980" y="1151254"/>
              <a:ext cx="5146038" cy="4555489"/>
              <a:chOff x="0" y="0"/>
              <a:chExt cx="5146477" cy="4556031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681980" y="1838032"/>
                <a:ext cx="743178" cy="1798211"/>
              </a:xfrm>
              <a:prstGeom prst="rect">
                <a:avLst/>
              </a:prstGeom>
              <a:ln w="1905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rtlCol="0" anchor="ctr"/>
              <a:lstStyle/>
              <a:p>
                <a:pPr algn="ctr">
                  <a:spcAft>
                    <a:spcPts val="0"/>
                  </a:spcAft>
                </a:pPr>
                <a:r>
                  <a:rPr lang="nb-NO" sz="14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 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nb-NO" sz="14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 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nb-NO" sz="14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 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nb-NO" sz="14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 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nb-NO" sz="14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 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nb-NO" sz="14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 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nb-NO" sz="14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Boiler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1725377" y="3705076"/>
                <a:ext cx="283777" cy="324036"/>
                <a:chOff x="1725377" y="3705076"/>
                <a:chExt cx="486274" cy="540060"/>
              </a:xfrm>
            </p:grpSpPr>
            <p:sp>
              <p:nvSpPr>
                <p:cNvPr id="184" name="Oval 183"/>
                <p:cNvSpPr/>
                <p:nvPr/>
              </p:nvSpPr>
              <p:spPr>
                <a:xfrm>
                  <a:off x="1725377" y="3705076"/>
                  <a:ext cx="486272" cy="504056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  <p:cxnSp>
              <p:nvCxnSpPr>
                <p:cNvPr id="185" name="Straight Connector 184"/>
                <p:cNvCxnSpPr>
                  <a:stCxn id="184" idx="3"/>
                </p:cNvCxnSpPr>
                <p:nvPr/>
              </p:nvCxnSpPr>
              <p:spPr>
                <a:xfrm flipH="1">
                  <a:off x="1725379" y="4135315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>
                  <a:off x="1725377" y="4245136"/>
                  <a:ext cx="486272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>
                  <a:stCxn id="184" idx="5"/>
                </p:cNvCxnSpPr>
                <p:nvPr/>
              </p:nvCxnSpPr>
              <p:spPr>
                <a:xfrm>
                  <a:off x="2140438" y="4135315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8" name="Flowchart: Connector 187"/>
                <p:cNvSpPr/>
                <p:nvPr/>
              </p:nvSpPr>
              <p:spPr>
                <a:xfrm>
                  <a:off x="1935336" y="3921100"/>
                  <a:ext cx="73818" cy="72008"/>
                </a:xfrm>
                <a:prstGeom prst="flowChartConnector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 rot="16200000">
                <a:off x="1084202" y="2821560"/>
                <a:ext cx="288033" cy="491702"/>
                <a:chOff x="1084200" y="2821560"/>
                <a:chExt cx="288033" cy="491702"/>
              </a:xfrm>
            </p:grpSpPr>
            <p:cxnSp>
              <p:nvCxnSpPr>
                <p:cNvPr id="180" name="Straight Connector 179"/>
                <p:cNvCxnSpPr/>
                <p:nvPr/>
              </p:nvCxnSpPr>
              <p:spPr>
                <a:xfrm rot="5400000" flipH="1">
                  <a:off x="838349" y="3067411"/>
                  <a:ext cx="491702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rot="5400000" flipH="1">
                  <a:off x="1126381" y="3067411"/>
                  <a:ext cx="491702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 flipH="1">
                  <a:off x="1228217" y="2821562"/>
                  <a:ext cx="144016" cy="245849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>
                <a:xfrm>
                  <a:off x="1084200" y="2821560"/>
                  <a:ext cx="144017" cy="245851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rapezoid 7"/>
              <p:cNvSpPr/>
              <p:nvPr/>
            </p:nvSpPr>
            <p:spPr>
              <a:xfrm rot="16200000">
                <a:off x="1733282" y="2743244"/>
                <a:ext cx="417677" cy="360040"/>
              </a:xfrm>
              <a:prstGeom prst="trapezoid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nb-NO" sz="11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mbria Math"/>
                  <a:ea typeface="Calibri"/>
                  <a:cs typeface="Times New Roman"/>
                </a:endParaRPr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 rot="16200000">
                <a:off x="1071849" y="2385043"/>
                <a:ext cx="288033" cy="491702"/>
                <a:chOff x="1071847" y="2385041"/>
                <a:chExt cx="288033" cy="491702"/>
              </a:xfrm>
            </p:grpSpPr>
            <p:cxnSp>
              <p:nvCxnSpPr>
                <p:cNvPr id="176" name="Straight Connector 175"/>
                <p:cNvCxnSpPr/>
                <p:nvPr/>
              </p:nvCxnSpPr>
              <p:spPr>
                <a:xfrm rot="5400000" flipH="1">
                  <a:off x="825996" y="2630892"/>
                  <a:ext cx="491702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5400000" flipH="1">
                  <a:off x="1114028" y="2630892"/>
                  <a:ext cx="491702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flipH="1">
                  <a:off x="1215864" y="2385043"/>
                  <a:ext cx="144016" cy="245849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1071847" y="2385041"/>
                  <a:ext cx="144017" cy="245851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"/>
              <p:cNvGrpSpPr/>
              <p:nvPr/>
            </p:nvGrpSpPr>
            <p:grpSpPr>
              <a:xfrm rot="16200000">
                <a:off x="1209857" y="1824578"/>
                <a:ext cx="288033" cy="743012"/>
                <a:chOff x="1209855" y="1824576"/>
                <a:chExt cx="288033" cy="743012"/>
              </a:xfrm>
            </p:grpSpPr>
            <p:cxnSp>
              <p:nvCxnSpPr>
                <p:cNvPr id="172" name="Straight Connector 171"/>
                <p:cNvCxnSpPr/>
                <p:nvPr/>
              </p:nvCxnSpPr>
              <p:spPr>
                <a:xfrm rot="5400000" flipH="1">
                  <a:off x="838349" y="2196082"/>
                  <a:ext cx="743012" cy="0"/>
                </a:xfrm>
                <a:prstGeom prst="line">
                  <a:avLst/>
                </a:prstGeom>
                <a:ln w="19050">
                  <a:solidFill>
                    <a:srgbClr val="00CC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5400000" flipH="1">
                  <a:off x="1252036" y="2070427"/>
                  <a:ext cx="491702" cy="0"/>
                </a:xfrm>
                <a:prstGeom prst="line">
                  <a:avLst/>
                </a:prstGeom>
                <a:ln w="19050">
                  <a:solidFill>
                    <a:srgbClr val="00CC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flipH="1">
                  <a:off x="1353872" y="1824578"/>
                  <a:ext cx="144016" cy="245849"/>
                </a:xfrm>
                <a:prstGeom prst="line">
                  <a:avLst/>
                </a:prstGeom>
                <a:ln w="19050">
                  <a:solidFill>
                    <a:srgbClr val="00CC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>
                  <a:off x="1209855" y="1824576"/>
                  <a:ext cx="144017" cy="245851"/>
                </a:xfrm>
                <a:prstGeom prst="line">
                  <a:avLst/>
                </a:prstGeom>
                <a:ln w="19050">
                  <a:solidFill>
                    <a:srgbClr val="00CC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" name="Straight Arrow Connector 10"/>
              <p:cNvCxnSpPr>
                <a:endCxn id="8" idx="0"/>
              </p:cNvCxnSpPr>
              <p:nvPr/>
            </p:nvCxnSpPr>
            <p:spPr>
              <a:xfrm>
                <a:off x="1317699" y="2923264"/>
                <a:ext cx="444402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endCxn id="8" idx="2"/>
              </p:cNvCxnSpPr>
              <p:nvPr/>
            </p:nvCxnSpPr>
            <p:spPr>
              <a:xfrm flipH="1">
                <a:off x="2122141" y="2923264"/>
                <a:ext cx="72008" cy="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2194148" y="2630890"/>
                <a:ext cx="1" cy="292505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1669405" y="2630891"/>
                <a:ext cx="524743" cy="1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V="1">
                <a:off x="1669404" y="2621056"/>
                <a:ext cx="0" cy="156086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H="1" flipV="1">
                <a:off x="1421109" y="2774908"/>
                <a:ext cx="248295" cy="1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 flipV="1">
                <a:off x="1441126" y="2486874"/>
                <a:ext cx="825031" cy="2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V="1">
                <a:off x="2266156" y="2479566"/>
                <a:ext cx="1" cy="443829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endCxn id="20" idx="0"/>
              </p:cNvCxnSpPr>
              <p:nvPr/>
            </p:nvCxnSpPr>
            <p:spPr>
              <a:xfrm flipV="1">
                <a:off x="2270226" y="2916642"/>
                <a:ext cx="183377" cy="2759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Isosceles Triangle 19"/>
              <p:cNvSpPr/>
              <p:nvPr/>
            </p:nvSpPr>
            <p:spPr>
              <a:xfrm rot="16200000">
                <a:off x="2259960" y="2893782"/>
                <a:ext cx="433004" cy="45719"/>
              </a:xfrm>
              <a:prstGeom prst="triangle">
                <a:avLst/>
              </a:prstGeom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nb-NO" sz="11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mbria Math"/>
                  <a:ea typeface="Calibri"/>
                  <a:cs typeface="Times New Roman"/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2507518" y="2782801"/>
                <a:ext cx="93723" cy="479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>
                <a:off x="2506465" y="3069042"/>
                <a:ext cx="94776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V="1">
                <a:off x="2601241" y="2486709"/>
                <a:ext cx="0" cy="303235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flipV="1">
                <a:off x="2601241" y="3059809"/>
                <a:ext cx="0" cy="303235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>
                <a:off x="2590578" y="2486876"/>
                <a:ext cx="187446" cy="479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2590578" y="3362565"/>
                <a:ext cx="187446" cy="479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rapezoid 26"/>
              <p:cNvSpPr/>
              <p:nvPr/>
            </p:nvSpPr>
            <p:spPr>
              <a:xfrm rot="16200000">
                <a:off x="2750459" y="2314041"/>
                <a:ext cx="417677" cy="360040"/>
              </a:xfrm>
              <a:prstGeom prst="trapezoid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nb-NO" sz="11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mbria Math"/>
                  <a:ea typeface="Calibri"/>
                  <a:cs typeface="Times New Roman"/>
                </a:endParaRPr>
              </a:p>
            </p:txBody>
          </p:sp>
          <p:sp>
            <p:nvSpPr>
              <p:cNvPr id="28" name="Trapezoid 27"/>
              <p:cNvSpPr/>
              <p:nvPr/>
            </p:nvSpPr>
            <p:spPr>
              <a:xfrm rot="16200000">
                <a:off x="2740934" y="3183024"/>
                <a:ext cx="417677" cy="360040"/>
              </a:xfrm>
              <a:prstGeom prst="trapezoid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nb-NO" sz="11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mbria Math"/>
                  <a:ea typeface="Calibri"/>
                  <a:cs typeface="Times New Roman"/>
                </a:endParaRPr>
              </a:p>
            </p:txBody>
          </p:sp>
          <p:cxnSp>
            <p:nvCxnSpPr>
              <p:cNvPr id="29" name="Straight Arrow Connector 28"/>
              <p:cNvCxnSpPr>
                <a:stCxn id="27" idx="2"/>
                <a:endCxn id="164" idx="2"/>
              </p:cNvCxnSpPr>
              <p:nvPr/>
            </p:nvCxnSpPr>
            <p:spPr>
              <a:xfrm flipV="1">
                <a:off x="3139318" y="2492598"/>
                <a:ext cx="206859" cy="1463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endCxn id="169" idx="2"/>
              </p:cNvCxnSpPr>
              <p:nvPr/>
            </p:nvCxnSpPr>
            <p:spPr>
              <a:xfrm flipV="1">
                <a:off x="3139776" y="3361664"/>
                <a:ext cx="197918" cy="138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>
              <a:xfrm>
                <a:off x="3337694" y="3154205"/>
                <a:ext cx="432048" cy="414917"/>
                <a:chOff x="3337694" y="3154205"/>
                <a:chExt cx="432048" cy="414917"/>
              </a:xfrm>
            </p:grpSpPr>
            <p:grpSp>
              <p:nvGrpSpPr>
                <p:cNvPr id="167" name="Group 166"/>
                <p:cNvGrpSpPr/>
                <p:nvPr/>
              </p:nvGrpSpPr>
              <p:grpSpPr>
                <a:xfrm>
                  <a:off x="3337694" y="3154205"/>
                  <a:ext cx="432048" cy="414917"/>
                  <a:chOff x="3337694" y="3154205"/>
                  <a:chExt cx="432048" cy="414917"/>
                </a:xfrm>
              </p:grpSpPr>
              <p:sp>
                <p:nvSpPr>
                  <p:cNvPr id="169" name="Oval 168"/>
                  <p:cNvSpPr/>
                  <p:nvPr/>
                </p:nvSpPr>
                <p:spPr>
                  <a:xfrm>
                    <a:off x="3337694" y="3154205"/>
                    <a:ext cx="432048" cy="414917"/>
                  </a:xfrm>
                  <a:prstGeom prst="ellips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nb-NO" sz="11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en-US" sz="1100">
                      <a:effectLst/>
                      <a:latin typeface="Cambria Math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170" name="Straight Arrow Connector 169"/>
                  <p:cNvCxnSpPr>
                    <a:stCxn id="169" idx="2"/>
                  </p:cNvCxnSpPr>
                  <p:nvPr/>
                </p:nvCxnSpPr>
                <p:spPr>
                  <a:xfrm flipV="1">
                    <a:off x="3337694" y="3318933"/>
                    <a:ext cx="157131" cy="42731"/>
                  </a:xfrm>
                  <a:prstGeom prst="straightConnector1">
                    <a:avLst/>
                  </a:prstGeom>
                  <a:ln w="19050">
                    <a:solidFill>
                      <a:srgbClr val="00206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Arrow Connector 170"/>
                  <p:cNvCxnSpPr>
                    <a:endCxn id="169" idx="6"/>
                  </p:cNvCxnSpPr>
                  <p:nvPr/>
                </p:nvCxnSpPr>
                <p:spPr>
                  <a:xfrm flipV="1">
                    <a:off x="3634308" y="3361664"/>
                    <a:ext cx="135434" cy="51864"/>
                  </a:xfrm>
                  <a:prstGeom prst="straightConnector1">
                    <a:avLst/>
                  </a:prstGeom>
                  <a:ln w="19050">
                    <a:solidFill>
                      <a:srgbClr val="00206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8" name="Straight Arrow Connector 167"/>
                <p:cNvCxnSpPr/>
                <p:nvPr/>
              </p:nvCxnSpPr>
              <p:spPr>
                <a:xfrm>
                  <a:off x="3490094" y="3318933"/>
                  <a:ext cx="144214" cy="94595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Group 31"/>
              <p:cNvGrpSpPr/>
              <p:nvPr/>
            </p:nvGrpSpPr>
            <p:grpSpPr>
              <a:xfrm>
                <a:off x="3346177" y="2285139"/>
                <a:ext cx="432048" cy="414917"/>
                <a:chOff x="3346177" y="2285139"/>
                <a:chExt cx="432048" cy="414917"/>
              </a:xfrm>
            </p:grpSpPr>
            <p:grpSp>
              <p:nvGrpSpPr>
                <p:cNvPr id="162" name="Group 161"/>
                <p:cNvGrpSpPr/>
                <p:nvPr/>
              </p:nvGrpSpPr>
              <p:grpSpPr>
                <a:xfrm>
                  <a:off x="3346177" y="2285139"/>
                  <a:ext cx="432048" cy="414917"/>
                  <a:chOff x="3346177" y="2285139"/>
                  <a:chExt cx="432048" cy="414917"/>
                </a:xfrm>
              </p:grpSpPr>
              <p:sp>
                <p:nvSpPr>
                  <p:cNvPr id="164" name="Oval 163"/>
                  <p:cNvSpPr/>
                  <p:nvPr/>
                </p:nvSpPr>
                <p:spPr>
                  <a:xfrm>
                    <a:off x="3346177" y="2285139"/>
                    <a:ext cx="432048" cy="414917"/>
                  </a:xfrm>
                  <a:prstGeom prst="ellips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nb-NO" sz="11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en-US" sz="1100">
                      <a:effectLst/>
                      <a:latin typeface="Cambria Math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165" name="Straight Arrow Connector 164"/>
                  <p:cNvCxnSpPr>
                    <a:stCxn id="164" idx="2"/>
                  </p:cNvCxnSpPr>
                  <p:nvPr/>
                </p:nvCxnSpPr>
                <p:spPr>
                  <a:xfrm flipV="1">
                    <a:off x="3346177" y="2449867"/>
                    <a:ext cx="157131" cy="42731"/>
                  </a:xfrm>
                  <a:prstGeom prst="straightConnector1">
                    <a:avLst/>
                  </a:prstGeom>
                  <a:ln w="19050">
                    <a:solidFill>
                      <a:srgbClr val="00206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Arrow Connector 165"/>
                  <p:cNvCxnSpPr>
                    <a:endCxn id="164" idx="6"/>
                  </p:cNvCxnSpPr>
                  <p:nvPr/>
                </p:nvCxnSpPr>
                <p:spPr>
                  <a:xfrm flipV="1">
                    <a:off x="3642791" y="2492598"/>
                    <a:ext cx="135434" cy="51864"/>
                  </a:xfrm>
                  <a:prstGeom prst="straightConnector1">
                    <a:avLst/>
                  </a:prstGeom>
                  <a:ln w="19050">
                    <a:solidFill>
                      <a:srgbClr val="00206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3" name="Straight Arrow Connector 162"/>
                <p:cNvCxnSpPr/>
                <p:nvPr/>
              </p:nvCxnSpPr>
              <p:spPr>
                <a:xfrm>
                  <a:off x="3498577" y="2449867"/>
                  <a:ext cx="144214" cy="94595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Arrow Connector 32"/>
              <p:cNvCxnSpPr/>
              <p:nvPr/>
            </p:nvCxnSpPr>
            <p:spPr>
              <a:xfrm>
                <a:off x="3762673" y="3360977"/>
                <a:ext cx="711014" cy="686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Group 33"/>
              <p:cNvGrpSpPr/>
              <p:nvPr/>
            </p:nvGrpSpPr>
            <p:grpSpPr>
              <a:xfrm>
                <a:off x="4473687" y="3215991"/>
                <a:ext cx="283777" cy="324036"/>
                <a:chOff x="4473687" y="3215991"/>
                <a:chExt cx="486274" cy="540060"/>
              </a:xfrm>
            </p:grpSpPr>
            <p:sp>
              <p:nvSpPr>
                <p:cNvPr id="157" name="Oval 156"/>
                <p:cNvSpPr/>
                <p:nvPr/>
              </p:nvSpPr>
              <p:spPr>
                <a:xfrm>
                  <a:off x="4473687" y="3215991"/>
                  <a:ext cx="486272" cy="504056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  <p:cxnSp>
              <p:nvCxnSpPr>
                <p:cNvPr id="158" name="Straight Connector 157"/>
                <p:cNvCxnSpPr>
                  <a:stCxn id="157" idx="3"/>
                </p:cNvCxnSpPr>
                <p:nvPr/>
              </p:nvCxnSpPr>
              <p:spPr>
                <a:xfrm flipH="1">
                  <a:off x="4473689" y="3646230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>
                  <a:off x="4473687" y="3756051"/>
                  <a:ext cx="486272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>
                  <a:stCxn id="157" idx="5"/>
                </p:cNvCxnSpPr>
                <p:nvPr/>
              </p:nvCxnSpPr>
              <p:spPr>
                <a:xfrm>
                  <a:off x="4888748" y="3646230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Flowchart: Connector 160"/>
                <p:cNvSpPr/>
                <p:nvPr/>
              </p:nvSpPr>
              <p:spPr>
                <a:xfrm>
                  <a:off x="4683646" y="3432015"/>
                  <a:ext cx="73818" cy="72008"/>
                </a:xfrm>
                <a:prstGeom prst="flowChartConnector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</p:grpSp>
          <p:cxnSp>
            <p:nvCxnSpPr>
              <p:cNvPr id="35" name="Straight Arrow Connector 34"/>
              <p:cNvCxnSpPr>
                <a:stCxn id="164" idx="0"/>
              </p:cNvCxnSpPr>
              <p:nvPr/>
            </p:nvCxnSpPr>
            <p:spPr>
              <a:xfrm flipH="1" flipV="1">
                <a:off x="3557736" y="1873176"/>
                <a:ext cx="4465" cy="411963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Rectangle 35"/>
              <p:cNvSpPr/>
              <p:nvPr/>
            </p:nvSpPr>
            <p:spPr>
              <a:xfrm>
                <a:off x="4045459" y="2278621"/>
                <a:ext cx="740977" cy="42627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nb-NO" sz="11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District</a:t>
                </a:r>
                <a:r>
                  <a:rPr lang="nb-NO" sz="1100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 </a:t>
                </a:r>
                <a:r>
                  <a:rPr lang="nb-NO" sz="11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heating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37" name="Straight Arrow Connector 36"/>
              <p:cNvCxnSpPr>
                <a:stCxn id="164" idx="6"/>
                <a:endCxn id="36" idx="1"/>
              </p:cNvCxnSpPr>
              <p:nvPr/>
            </p:nvCxnSpPr>
            <p:spPr>
              <a:xfrm flipV="1">
                <a:off x="3778225" y="2491761"/>
                <a:ext cx="267234" cy="837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endCxn id="164" idx="4"/>
              </p:cNvCxnSpPr>
              <p:nvPr/>
            </p:nvCxnSpPr>
            <p:spPr>
              <a:xfrm flipV="1">
                <a:off x="3562201" y="2700056"/>
                <a:ext cx="0" cy="216107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 flipV="1">
                <a:off x="3561161" y="2911400"/>
                <a:ext cx="854787" cy="4764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stCxn id="36" idx="2"/>
              </p:cNvCxnSpPr>
              <p:nvPr/>
            </p:nvCxnSpPr>
            <p:spPr>
              <a:xfrm flipH="1">
                <a:off x="4415947" y="2704900"/>
                <a:ext cx="1" cy="211263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" name="Group 40"/>
              <p:cNvGrpSpPr/>
              <p:nvPr/>
            </p:nvGrpSpPr>
            <p:grpSpPr>
              <a:xfrm>
                <a:off x="3834403" y="1836043"/>
                <a:ext cx="283777" cy="324036"/>
                <a:chOff x="3834403" y="1836043"/>
                <a:chExt cx="486274" cy="540060"/>
              </a:xfrm>
            </p:grpSpPr>
            <p:sp>
              <p:nvSpPr>
                <p:cNvPr id="152" name="Oval 151"/>
                <p:cNvSpPr/>
                <p:nvPr/>
              </p:nvSpPr>
              <p:spPr>
                <a:xfrm>
                  <a:off x="3834403" y="1836043"/>
                  <a:ext cx="486272" cy="504056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  <p:cxnSp>
              <p:nvCxnSpPr>
                <p:cNvPr id="153" name="Straight Connector 152"/>
                <p:cNvCxnSpPr>
                  <a:stCxn id="152" idx="3"/>
                </p:cNvCxnSpPr>
                <p:nvPr/>
              </p:nvCxnSpPr>
              <p:spPr>
                <a:xfrm flipH="1">
                  <a:off x="3834405" y="2266282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3834403" y="2376103"/>
                  <a:ext cx="486272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>
                  <a:stCxn id="152" idx="5"/>
                </p:cNvCxnSpPr>
                <p:nvPr/>
              </p:nvCxnSpPr>
              <p:spPr>
                <a:xfrm>
                  <a:off x="4249464" y="2266282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Flowchart: Connector 155"/>
                <p:cNvSpPr/>
                <p:nvPr/>
              </p:nvSpPr>
              <p:spPr>
                <a:xfrm>
                  <a:off x="4044362" y="2052067"/>
                  <a:ext cx="73818" cy="72008"/>
                </a:xfrm>
                <a:prstGeom prst="flowChartConnector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</p:grpSp>
          <p:cxnSp>
            <p:nvCxnSpPr>
              <p:cNvPr id="42" name="Straight Arrow Connector 41"/>
              <p:cNvCxnSpPr>
                <a:endCxn id="36" idx="0"/>
              </p:cNvCxnSpPr>
              <p:nvPr/>
            </p:nvCxnSpPr>
            <p:spPr>
              <a:xfrm>
                <a:off x="4415947" y="1980059"/>
                <a:ext cx="1" cy="298562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>
                <a:stCxn id="152" idx="6"/>
              </p:cNvCxnSpPr>
              <p:nvPr/>
            </p:nvCxnSpPr>
            <p:spPr>
              <a:xfrm>
                <a:off x="4118179" y="1987260"/>
                <a:ext cx="297769" cy="0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endCxn id="152" idx="1"/>
              </p:cNvCxnSpPr>
              <p:nvPr/>
            </p:nvCxnSpPr>
            <p:spPr>
              <a:xfrm>
                <a:off x="3553718" y="1880333"/>
                <a:ext cx="322243" cy="0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>
                <a:stCxn id="157" idx="7"/>
              </p:cNvCxnSpPr>
              <p:nvPr/>
            </p:nvCxnSpPr>
            <p:spPr>
              <a:xfrm>
                <a:off x="4715905" y="3260281"/>
                <a:ext cx="107273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Isosceles Triangle 45"/>
              <p:cNvSpPr/>
              <p:nvPr/>
            </p:nvSpPr>
            <p:spPr>
              <a:xfrm rot="5400000">
                <a:off x="4809552" y="2896542"/>
                <a:ext cx="433004" cy="45719"/>
              </a:xfrm>
              <a:prstGeom prst="triangle">
                <a:avLst/>
              </a:prstGeom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nb-NO" sz="11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mbria Math"/>
                  <a:ea typeface="Calibri"/>
                  <a:cs typeface="Times New Roman"/>
                </a:endParaRPr>
              </a:p>
            </p:txBody>
          </p:sp>
          <p:cxnSp>
            <p:nvCxnSpPr>
              <p:cNvPr id="47" name="Straight Arrow Connector 46"/>
              <p:cNvCxnSpPr/>
              <p:nvPr/>
            </p:nvCxnSpPr>
            <p:spPr>
              <a:xfrm flipV="1">
                <a:off x="4823178" y="3059809"/>
                <a:ext cx="0" cy="204851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>
                <a:off x="4823178" y="3059809"/>
                <a:ext cx="175874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stCxn id="36" idx="3"/>
              </p:cNvCxnSpPr>
              <p:nvPr/>
            </p:nvCxnSpPr>
            <p:spPr>
              <a:xfrm flipV="1">
                <a:off x="4786436" y="2491760"/>
                <a:ext cx="72008" cy="1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 flipV="1">
                <a:off x="4858444" y="2486710"/>
                <a:ext cx="0" cy="323821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>
                <a:off x="4858444" y="2810531"/>
                <a:ext cx="140608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H="1">
                <a:off x="5048915" y="2911398"/>
                <a:ext cx="97561" cy="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flipV="1">
                <a:off x="5138191" y="2911399"/>
                <a:ext cx="0" cy="940868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endCxn id="184" idx="6"/>
              </p:cNvCxnSpPr>
              <p:nvPr/>
            </p:nvCxnSpPr>
            <p:spPr>
              <a:xfrm flipH="1">
                <a:off x="2009153" y="3848430"/>
                <a:ext cx="3137324" cy="7863"/>
              </a:xfrm>
              <a:prstGeom prst="line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184" idx="1"/>
              </p:cNvCxnSpPr>
              <p:nvPr/>
            </p:nvCxnSpPr>
            <p:spPr>
              <a:xfrm flipH="1">
                <a:off x="1539900" y="3749366"/>
                <a:ext cx="227035" cy="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V="1">
                <a:off x="1539901" y="3208263"/>
                <a:ext cx="5355" cy="541104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flipH="1">
                <a:off x="1430636" y="3206709"/>
                <a:ext cx="114620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/>
              <p:nvPr/>
            </p:nvCxnSpPr>
            <p:spPr>
              <a:xfrm>
                <a:off x="321940" y="3260281"/>
                <a:ext cx="360040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>
                <a:off x="324644" y="3419508"/>
                <a:ext cx="360040" cy="0"/>
              </a:xfrm>
              <a:prstGeom prst="straightConnector1">
                <a:avLst/>
              </a:prstGeom>
              <a:ln w="19050">
                <a:solidFill>
                  <a:srgbClr val="0099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>
                <a:stCxn id="5" idx="2"/>
              </p:cNvCxnSpPr>
              <p:nvPr/>
            </p:nvCxnSpPr>
            <p:spPr>
              <a:xfrm>
                <a:off x="1053569" y="3636243"/>
                <a:ext cx="0" cy="241652"/>
              </a:xfrm>
              <a:prstGeom prst="straightConnector1">
                <a:avLst/>
              </a:prstGeom>
              <a:ln w="19050">
                <a:solidFill>
                  <a:schemeClr val="tx2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 flipV="1">
                <a:off x="988928" y="1592301"/>
                <a:ext cx="328" cy="24573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Rectangle 61"/>
              <p:cNvSpPr/>
              <p:nvPr/>
            </p:nvSpPr>
            <p:spPr>
              <a:xfrm>
                <a:off x="682308" y="1331987"/>
                <a:ext cx="743178" cy="260314"/>
              </a:xfrm>
              <a:prstGeom prst="rect">
                <a:avLst/>
              </a:prstGeom>
              <a:ln w="1905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rtlCol="0" anchor="ctr"/>
              <a:lstStyle/>
              <a:p>
                <a:pPr algn="ctr">
                  <a:spcAft>
                    <a:spcPts val="0"/>
                  </a:spcAft>
                </a:pPr>
                <a:r>
                  <a:rPr lang="nb-NO" sz="11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FGT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63" name="Straight Arrow Connector 62"/>
              <p:cNvCxnSpPr/>
              <p:nvPr/>
            </p:nvCxnSpPr>
            <p:spPr>
              <a:xfrm flipH="1" flipV="1">
                <a:off x="988928" y="1122444"/>
                <a:ext cx="178" cy="209543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Rectangle 63"/>
              <p:cNvSpPr/>
              <p:nvPr/>
            </p:nvSpPr>
            <p:spPr>
              <a:xfrm>
                <a:off x="682130" y="862130"/>
                <a:ext cx="743178" cy="260314"/>
              </a:xfrm>
              <a:prstGeom prst="rect">
                <a:avLst/>
              </a:prstGeom>
              <a:ln w="1905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rtlCol="0" anchor="ctr"/>
              <a:lstStyle/>
              <a:p>
                <a:pPr algn="ctr">
                  <a:spcAft>
                    <a:spcPts val="0"/>
                  </a:spcAft>
                </a:pPr>
                <a:r>
                  <a:rPr lang="nb-NO" sz="11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CC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65" name="Straight Arrow Connector 64"/>
              <p:cNvCxnSpPr>
                <a:stCxn id="64" idx="1"/>
              </p:cNvCxnSpPr>
              <p:nvPr/>
            </p:nvCxnSpPr>
            <p:spPr>
              <a:xfrm flipH="1">
                <a:off x="324644" y="992287"/>
                <a:ext cx="357486" cy="0"/>
              </a:xfrm>
              <a:prstGeom prst="straightConnector1">
                <a:avLst/>
              </a:prstGeom>
              <a:ln w="19050">
                <a:solidFill>
                  <a:srgbClr val="0099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>
                <a:stCxn id="64" idx="0"/>
              </p:cNvCxnSpPr>
              <p:nvPr/>
            </p:nvCxnSpPr>
            <p:spPr>
              <a:xfrm flipV="1">
                <a:off x="1053719" y="625814"/>
                <a:ext cx="178" cy="236316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7" name="Group 66"/>
              <p:cNvGrpSpPr/>
              <p:nvPr/>
            </p:nvGrpSpPr>
            <p:grpSpPr>
              <a:xfrm>
                <a:off x="1797433" y="500720"/>
                <a:ext cx="252699" cy="250189"/>
                <a:chOff x="1797433" y="500720"/>
                <a:chExt cx="432048" cy="414917"/>
              </a:xfrm>
            </p:grpSpPr>
            <p:grpSp>
              <p:nvGrpSpPr>
                <p:cNvPr id="147" name="Group 146"/>
                <p:cNvGrpSpPr/>
                <p:nvPr/>
              </p:nvGrpSpPr>
              <p:grpSpPr>
                <a:xfrm>
                  <a:off x="1797433" y="500720"/>
                  <a:ext cx="432048" cy="414917"/>
                  <a:chOff x="1797433" y="500720"/>
                  <a:chExt cx="432048" cy="414917"/>
                </a:xfrm>
              </p:grpSpPr>
              <p:sp>
                <p:nvSpPr>
                  <p:cNvPr id="149" name="Oval 148"/>
                  <p:cNvSpPr/>
                  <p:nvPr/>
                </p:nvSpPr>
                <p:spPr>
                  <a:xfrm>
                    <a:off x="1797433" y="500720"/>
                    <a:ext cx="432048" cy="414917"/>
                  </a:xfrm>
                  <a:prstGeom prst="ellips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nb-NO" sz="11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en-US" sz="1100">
                      <a:effectLst/>
                      <a:latin typeface="Cambria Math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150" name="Straight Arrow Connector 149"/>
                  <p:cNvCxnSpPr>
                    <a:stCxn id="149" idx="2"/>
                  </p:cNvCxnSpPr>
                  <p:nvPr/>
                </p:nvCxnSpPr>
                <p:spPr>
                  <a:xfrm flipV="1">
                    <a:off x="1797433" y="665448"/>
                    <a:ext cx="157131" cy="42731"/>
                  </a:xfrm>
                  <a:prstGeom prst="straightConnector1">
                    <a:avLst/>
                  </a:prstGeom>
                  <a:ln w="19050">
                    <a:solidFill>
                      <a:srgbClr val="FFC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Arrow Connector 150"/>
                  <p:cNvCxnSpPr>
                    <a:endCxn id="149" idx="6"/>
                  </p:cNvCxnSpPr>
                  <p:nvPr/>
                </p:nvCxnSpPr>
                <p:spPr>
                  <a:xfrm flipV="1">
                    <a:off x="2094047" y="708179"/>
                    <a:ext cx="135434" cy="51864"/>
                  </a:xfrm>
                  <a:prstGeom prst="straightConnector1">
                    <a:avLst/>
                  </a:prstGeom>
                  <a:ln w="19050">
                    <a:solidFill>
                      <a:srgbClr val="FFC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8" name="Straight Arrow Connector 147"/>
                <p:cNvCxnSpPr/>
                <p:nvPr/>
              </p:nvCxnSpPr>
              <p:spPr>
                <a:xfrm>
                  <a:off x="1949833" y="665448"/>
                  <a:ext cx="144214" cy="94595"/>
                </a:xfrm>
                <a:prstGeom prst="straightConnector1">
                  <a:avLst/>
                </a:prstGeom>
                <a:ln w="19050">
                  <a:solidFill>
                    <a:srgbClr val="FFC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8" name="Straight Connector 67"/>
              <p:cNvCxnSpPr/>
              <p:nvPr/>
            </p:nvCxnSpPr>
            <p:spPr>
              <a:xfrm>
                <a:off x="1539900" y="1076784"/>
                <a:ext cx="2679" cy="975281"/>
              </a:xfrm>
              <a:prstGeom prst="line">
                <a:avLst/>
              </a:prstGeom>
              <a:ln w="19050">
                <a:solidFill>
                  <a:srgbClr val="00CC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H="1">
                <a:off x="1474068" y="2052065"/>
                <a:ext cx="65832" cy="1"/>
              </a:xfrm>
              <a:prstGeom prst="line">
                <a:avLst/>
              </a:prstGeom>
              <a:ln w="19050">
                <a:solidFill>
                  <a:srgbClr val="00CC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H="1">
                <a:off x="1424286" y="1076784"/>
                <a:ext cx="115614" cy="0"/>
              </a:xfrm>
              <a:prstGeom prst="line">
                <a:avLst/>
              </a:prstGeom>
              <a:ln w="19050">
                <a:solidFill>
                  <a:srgbClr val="00CC99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H="1">
                <a:off x="1431602" y="932768"/>
                <a:ext cx="293775" cy="1"/>
              </a:xfrm>
              <a:prstGeom prst="line">
                <a:avLst/>
              </a:prstGeom>
              <a:ln w="19050">
                <a:solidFill>
                  <a:srgbClr val="00CC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1715493" y="923243"/>
                <a:ext cx="0" cy="1416855"/>
              </a:xfrm>
              <a:prstGeom prst="line">
                <a:avLst/>
              </a:prstGeom>
              <a:ln w="19050">
                <a:solidFill>
                  <a:srgbClr val="00CC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>
                <a:endCxn id="149" idx="2"/>
              </p:cNvCxnSpPr>
              <p:nvPr/>
            </p:nvCxnSpPr>
            <p:spPr>
              <a:xfrm>
                <a:off x="1053897" y="625814"/>
                <a:ext cx="743536" cy="1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Trapezoid 73"/>
              <p:cNvSpPr/>
              <p:nvPr/>
            </p:nvSpPr>
            <p:spPr>
              <a:xfrm rot="5400000" flipH="1">
                <a:off x="2133611" y="478860"/>
                <a:ext cx="417677" cy="296602"/>
              </a:xfrm>
              <a:prstGeom prst="trapezoid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nb-NO" sz="11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mbria Math"/>
                  <a:ea typeface="Calibri"/>
                  <a:cs typeface="Times New Roman"/>
                </a:endParaRPr>
              </a:p>
            </p:txBody>
          </p:sp>
          <p:cxnSp>
            <p:nvCxnSpPr>
              <p:cNvPr id="75" name="Straight Arrow Connector 74"/>
              <p:cNvCxnSpPr>
                <a:stCxn id="149" idx="6"/>
                <a:endCxn id="74" idx="2"/>
              </p:cNvCxnSpPr>
              <p:nvPr/>
            </p:nvCxnSpPr>
            <p:spPr>
              <a:xfrm>
                <a:off x="2050132" y="625815"/>
                <a:ext cx="144017" cy="1346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Group 75"/>
              <p:cNvGrpSpPr/>
              <p:nvPr/>
            </p:nvGrpSpPr>
            <p:grpSpPr>
              <a:xfrm>
                <a:off x="2667247" y="500720"/>
                <a:ext cx="252699" cy="250189"/>
                <a:chOff x="2667247" y="500720"/>
                <a:chExt cx="432048" cy="414917"/>
              </a:xfrm>
            </p:grpSpPr>
            <p:grpSp>
              <p:nvGrpSpPr>
                <p:cNvPr id="142" name="Group 141"/>
                <p:cNvGrpSpPr/>
                <p:nvPr/>
              </p:nvGrpSpPr>
              <p:grpSpPr>
                <a:xfrm>
                  <a:off x="2667247" y="500720"/>
                  <a:ext cx="432048" cy="414917"/>
                  <a:chOff x="2667247" y="500720"/>
                  <a:chExt cx="432048" cy="414917"/>
                </a:xfrm>
              </p:grpSpPr>
              <p:sp>
                <p:nvSpPr>
                  <p:cNvPr id="144" name="Oval 143"/>
                  <p:cNvSpPr/>
                  <p:nvPr/>
                </p:nvSpPr>
                <p:spPr>
                  <a:xfrm>
                    <a:off x="2667247" y="500720"/>
                    <a:ext cx="432048" cy="414917"/>
                  </a:xfrm>
                  <a:prstGeom prst="ellips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nb-NO" sz="11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en-US" sz="1100">
                      <a:effectLst/>
                      <a:latin typeface="Cambria Math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145" name="Straight Arrow Connector 144"/>
                  <p:cNvCxnSpPr>
                    <a:stCxn id="144" idx="2"/>
                  </p:cNvCxnSpPr>
                  <p:nvPr/>
                </p:nvCxnSpPr>
                <p:spPr>
                  <a:xfrm flipV="1">
                    <a:off x="2667247" y="665448"/>
                    <a:ext cx="157131" cy="42731"/>
                  </a:xfrm>
                  <a:prstGeom prst="straightConnector1">
                    <a:avLst/>
                  </a:prstGeom>
                  <a:ln w="19050">
                    <a:solidFill>
                      <a:srgbClr val="FFC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Arrow Connector 145"/>
                  <p:cNvCxnSpPr>
                    <a:endCxn id="144" idx="6"/>
                  </p:cNvCxnSpPr>
                  <p:nvPr/>
                </p:nvCxnSpPr>
                <p:spPr>
                  <a:xfrm flipV="1">
                    <a:off x="2963861" y="708179"/>
                    <a:ext cx="135434" cy="51864"/>
                  </a:xfrm>
                  <a:prstGeom prst="straightConnector1">
                    <a:avLst/>
                  </a:prstGeom>
                  <a:ln w="19050">
                    <a:solidFill>
                      <a:srgbClr val="FFC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3" name="Straight Arrow Connector 142"/>
                <p:cNvCxnSpPr/>
                <p:nvPr/>
              </p:nvCxnSpPr>
              <p:spPr>
                <a:xfrm>
                  <a:off x="2819647" y="665448"/>
                  <a:ext cx="144214" cy="94595"/>
                </a:xfrm>
                <a:prstGeom prst="straightConnector1">
                  <a:avLst/>
                </a:prstGeom>
                <a:ln w="19050">
                  <a:solidFill>
                    <a:srgbClr val="FFC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7" name="Trapezoid 76"/>
              <p:cNvSpPr/>
              <p:nvPr/>
            </p:nvSpPr>
            <p:spPr>
              <a:xfrm rot="5400000" flipH="1">
                <a:off x="3061144" y="478860"/>
                <a:ext cx="417677" cy="296602"/>
              </a:xfrm>
              <a:prstGeom prst="trapezoid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nb-NO" sz="11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mbria Math"/>
                  <a:ea typeface="Calibri"/>
                  <a:cs typeface="Times New Roman"/>
                </a:endParaRPr>
              </a:p>
            </p:txBody>
          </p:sp>
          <p:cxnSp>
            <p:nvCxnSpPr>
              <p:cNvPr id="78" name="Straight Arrow Connector 77"/>
              <p:cNvCxnSpPr>
                <a:stCxn id="144" idx="6"/>
                <a:endCxn id="77" idx="2"/>
              </p:cNvCxnSpPr>
              <p:nvPr/>
            </p:nvCxnSpPr>
            <p:spPr>
              <a:xfrm>
                <a:off x="2919946" y="625815"/>
                <a:ext cx="201736" cy="1346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74" idx="0"/>
                <a:endCxn id="144" idx="2"/>
              </p:cNvCxnSpPr>
              <p:nvPr/>
            </p:nvCxnSpPr>
            <p:spPr>
              <a:xfrm flipV="1">
                <a:off x="2490751" y="625815"/>
                <a:ext cx="176496" cy="1346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0" name="Group 79"/>
              <p:cNvGrpSpPr/>
              <p:nvPr/>
            </p:nvGrpSpPr>
            <p:grpSpPr>
              <a:xfrm>
                <a:off x="3588491" y="499742"/>
                <a:ext cx="252699" cy="250189"/>
                <a:chOff x="3588491" y="499742"/>
                <a:chExt cx="432048" cy="414917"/>
              </a:xfrm>
            </p:grpSpPr>
            <p:grpSp>
              <p:nvGrpSpPr>
                <p:cNvPr id="137" name="Group 136"/>
                <p:cNvGrpSpPr/>
                <p:nvPr/>
              </p:nvGrpSpPr>
              <p:grpSpPr>
                <a:xfrm>
                  <a:off x="3588491" y="499742"/>
                  <a:ext cx="432048" cy="414917"/>
                  <a:chOff x="3588491" y="499742"/>
                  <a:chExt cx="432048" cy="414917"/>
                </a:xfrm>
              </p:grpSpPr>
              <p:sp>
                <p:nvSpPr>
                  <p:cNvPr id="139" name="Oval 138"/>
                  <p:cNvSpPr/>
                  <p:nvPr/>
                </p:nvSpPr>
                <p:spPr>
                  <a:xfrm>
                    <a:off x="3588491" y="499742"/>
                    <a:ext cx="432048" cy="414917"/>
                  </a:xfrm>
                  <a:prstGeom prst="ellips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nb-NO" sz="1100">
                        <a:effectLst/>
                        <a:latin typeface="Cambria Math"/>
                        <a:ea typeface="Times New Roman"/>
                        <a:cs typeface="Times New Roman"/>
                      </a:rPr>
                      <a:t> </a:t>
                    </a:r>
                    <a:endParaRPr lang="en-US" sz="1100">
                      <a:effectLst/>
                      <a:latin typeface="Cambria Math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140" name="Straight Arrow Connector 139"/>
                  <p:cNvCxnSpPr>
                    <a:stCxn id="139" idx="2"/>
                  </p:cNvCxnSpPr>
                  <p:nvPr/>
                </p:nvCxnSpPr>
                <p:spPr>
                  <a:xfrm flipV="1">
                    <a:off x="3588491" y="664470"/>
                    <a:ext cx="157131" cy="42731"/>
                  </a:xfrm>
                  <a:prstGeom prst="straightConnector1">
                    <a:avLst/>
                  </a:prstGeom>
                  <a:ln w="19050">
                    <a:solidFill>
                      <a:srgbClr val="FFC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Arrow Connector 140"/>
                  <p:cNvCxnSpPr>
                    <a:endCxn id="139" idx="6"/>
                  </p:cNvCxnSpPr>
                  <p:nvPr/>
                </p:nvCxnSpPr>
                <p:spPr>
                  <a:xfrm flipV="1">
                    <a:off x="3885105" y="707201"/>
                    <a:ext cx="135434" cy="51864"/>
                  </a:xfrm>
                  <a:prstGeom prst="straightConnector1">
                    <a:avLst/>
                  </a:prstGeom>
                  <a:ln w="19050">
                    <a:solidFill>
                      <a:srgbClr val="FFC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8" name="Straight Arrow Connector 137"/>
                <p:cNvCxnSpPr/>
                <p:nvPr/>
              </p:nvCxnSpPr>
              <p:spPr>
                <a:xfrm>
                  <a:off x="3740891" y="664470"/>
                  <a:ext cx="144214" cy="94595"/>
                </a:xfrm>
                <a:prstGeom prst="straightConnector1">
                  <a:avLst/>
                </a:prstGeom>
                <a:ln w="19050">
                  <a:solidFill>
                    <a:srgbClr val="FFC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Arrow Connector 80"/>
              <p:cNvCxnSpPr>
                <a:stCxn id="77" idx="0"/>
                <a:endCxn id="139" idx="2"/>
              </p:cNvCxnSpPr>
              <p:nvPr/>
            </p:nvCxnSpPr>
            <p:spPr>
              <a:xfrm flipV="1">
                <a:off x="3418284" y="624837"/>
                <a:ext cx="170207" cy="2324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/>
              <p:cNvGrpSpPr/>
              <p:nvPr/>
            </p:nvGrpSpPr>
            <p:grpSpPr>
              <a:xfrm>
                <a:off x="4051125" y="473746"/>
                <a:ext cx="283777" cy="324036"/>
                <a:chOff x="4051125" y="473746"/>
                <a:chExt cx="486274" cy="540060"/>
              </a:xfrm>
            </p:grpSpPr>
            <p:sp>
              <p:nvSpPr>
                <p:cNvPr id="132" name="Oval 131"/>
                <p:cNvSpPr/>
                <p:nvPr/>
              </p:nvSpPr>
              <p:spPr>
                <a:xfrm>
                  <a:off x="4051125" y="473746"/>
                  <a:ext cx="486272" cy="504056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  <p:cxnSp>
              <p:nvCxnSpPr>
                <p:cNvPr id="133" name="Straight Connector 132"/>
                <p:cNvCxnSpPr>
                  <a:stCxn id="132" idx="3"/>
                </p:cNvCxnSpPr>
                <p:nvPr/>
              </p:nvCxnSpPr>
              <p:spPr>
                <a:xfrm flipH="1">
                  <a:off x="4051127" y="903985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4051125" y="1013806"/>
                  <a:ext cx="486272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>
                  <a:stCxn id="132" idx="5"/>
                </p:cNvCxnSpPr>
                <p:nvPr/>
              </p:nvCxnSpPr>
              <p:spPr>
                <a:xfrm>
                  <a:off x="4466186" y="903985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6" name="Flowchart: Connector 135"/>
                <p:cNvSpPr/>
                <p:nvPr/>
              </p:nvSpPr>
              <p:spPr>
                <a:xfrm>
                  <a:off x="4261084" y="689770"/>
                  <a:ext cx="73818" cy="72008"/>
                </a:xfrm>
                <a:prstGeom prst="flowChartConnector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</p:grpSp>
          <p:cxnSp>
            <p:nvCxnSpPr>
              <p:cNvPr id="83" name="Straight Arrow Connector 82"/>
              <p:cNvCxnSpPr>
                <a:stCxn id="139" idx="6"/>
                <a:endCxn id="132" idx="2"/>
              </p:cNvCxnSpPr>
              <p:nvPr/>
            </p:nvCxnSpPr>
            <p:spPr>
              <a:xfrm>
                <a:off x="3841190" y="624837"/>
                <a:ext cx="209935" cy="126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/>
              <p:cNvCxnSpPr>
                <a:stCxn id="132" idx="7"/>
              </p:cNvCxnSpPr>
              <p:nvPr/>
            </p:nvCxnSpPr>
            <p:spPr>
              <a:xfrm>
                <a:off x="4293343" y="518036"/>
                <a:ext cx="180345" cy="0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>
                <a:endCxn id="169" idx="4"/>
              </p:cNvCxnSpPr>
              <p:nvPr/>
            </p:nvCxnSpPr>
            <p:spPr>
              <a:xfrm flipH="1" flipV="1">
                <a:off x="3553718" y="3569122"/>
                <a:ext cx="8483" cy="438388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>
                <a:endCxn id="127" idx="6"/>
              </p:cNvCxnSpPr>
              <p:nvPr/>
            </p:nvCxnSpPr>
            <p:spPr>
              <a:xfrm flipH="1">
                <a:off x="3946757" y="4104816"/>
                <a:ext cx="226895" cy="1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" name="Group 86"/>
              <p:cNvGrpSpPr/>
              <p:nvPr/>
            </p:nvGrpSpPr>
            <p:grpSpPr>
              <a:xfrm>
                <a:off x="3662981" y="3953600"/>
                <a:ext cx="283777" cy="324036"/>
                <a:chOff x="3662981" y="3953600"/>
                <a:chExt cx="486274" cy="540060"/>
              </a:xfrm>
            </p:grpSpPr>
            <p:sp>
              <p:nvSpPr>
                <p:cNvPr id="127" name="Oval 126"/>
                <p:cNvSpPr/>
                <p:nvPr/>
              </p:nvSpPr>
              <p:spPr>
                <a:xfrm>
                  <a:off x="3662981" y="3953600"/>
                  <a:ext cx="486272" cy="504056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  <p:cxnSp>
              <p:nvCxnSpPr>
                <p:cNvPr id="128" name="Straight Connector 127"/>
                <p:cNvCxnSpPr>
                  <a:stCxn id="127" idx="3"/>
                </p:cNvCxnSpPr>
                <p:nvPr/>
              </p:nvCxnSpPr>
              <p:spPr>
                <a:xfrm flipH="1">
                  <a:off x="3662983" y="4383839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3662981" y="4493660"/>
                  <a:ext cx="486272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>
                  <a:stCxn id="127" idx="5"/>
                </p:cNvCxnSpPr>
                <p:nvPr/>
              </p:nvCxnSpPr>
              <p:spPr>
                <a:xfrm>
                  <a:off x="4078042" y="4383839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1" name="Flowchart: Connector 130"/>
                <p:cNvSpPr/>
                <p:nvPr/>
              </p:nvSpPr>
              <p:spPr>
                <a:xfrm>
                  <a:off x="3872940" y="4169624"/>
                  <a:ext cx="73818" cy="72008"/>
                </a:xfrm>
                <a:prstGeom prst="flowChartConnector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nb-NO" sz="11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en-US" sz="1100">
                    <a:effectLst/>
                    <a:latin typeface="Cambria Math"/>
                    <a:ea typeface="Calibri"/>
                    <a:cs typeface="Times New Roman"/>
                  </a:endParaRPr>
                </a:p>
              </p:txBody>
            </p:sp>
          </p:grpSp>
          <p:cxnSp>
            <p:nvCxnSpPr>
              <p:cNvPr id="88" name="Straight Arrow Connector 87"/>
              <p:cNvCxnSpPr>
                <a:stCxn id="127" idx="1"/>
              </p:cNvCxnSpPr>
              <p:nvPr/>
            </p:nvCxnSpPr>
            <p:spPr>
              <a:xfrm flipH="1">
                <a:off x="3553718" y="3997890"/>
                <a:ext cx="150821" cy="0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/>
              <p:cNvCxnSpPr>
                <a:stCxn id="169" idx="0"/>
              </p:cNvCxnSpPr>
              <p:nvPr/>
            </p:nvCxnSpPr>
            <p:spPr>
              <a:xfrm flipV="1">
                <a:off x="3553718" y="2995402"/>
                <a:ext cx="0" cy="158803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>
                <a:off x="3229313" y="2995402"/>
                <a:ext cx="324405" cy="0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 flipH="1" flipV="1">
                <a:off x="3225998" y="2558883"/>
                <a:ext cx="3315" cy="443783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Arc 91"/>
              <p:cNvSpPr/>
              <p:nvPr/>
            </p:nvSpPr>
            <p:spPr>
              <a:xfrm flipH="1">
                <a:off x="3161783" y="2421339"/>
                <a:ext cx="118678" cy="140841"/>
              </a:xfrm>
              <a:prstGeom prst="arc">
                <a:avLst>
                  <a:gd name="adj1" fmla="val 16200000"/>
                  <a:gd name="adj2" fmla="val 5490166"/>
                </a:avLst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nb-NO" sz="11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mbria Math"/>
                  <a:ea typeface="Calibri"/>
                  <a:cs typeface="Times New Roman"/>
                </a:endParaRPr>
              </a:p>
            </p:txBody>
          </p:sp>
          <p:cxnSp>
            <p:nvCxnSpPr>
              <p:cNvPr id="93" name="Straight Arrow Connector 92"/>
              <p:cNvCxnSpPr/>
              <p:nvPr/>
            </p:nvCxnSpPr>
            <p:spPr>
              <a:xfrm flipH="1" flipV="1">
                <a:off x="3211691" y="1076784"/>
                <a:ext cx="9433" cy="1347060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/>
              <p:cNvCxnSpPr/>
              <p:nvPr/>
            </p:nvCxnSpPr>
            <p:spPr>
              <a:xfrm flipV="1">
                <a:off x="3211691" y="1076784"/>
                <a:ext cx="508111" cy="1799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/>
              <p:cNvCxnSpPr>
                <a:endCxn id="139" idx="4"/>
              </p:cNvCxnSpPr>
              <p:nvPr/>
            </p:nvCxnSpPr>
            <p:spPr>
              <a:xfrm flipV="1">
                <a:off x="3714841" y="749931"/>
                <a:ext cx="0" cy="328652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/>
              <p:cNvCxnSpPr>
                <a:endCxn id="139" idx="0"/>
              </p:cNvCxnSpPr>
              <p:nvPr/>
            </p:nvCxnSpPr>
            <p:spPr>
              <a:xfrm flipH="1">
                <a:off x="3714841" y="305830"/>
                <a:ext cx="58" cy="193912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Arrow Connector 96"/>
              <p:cNvCxnSpPr/>
              <p:nvPr/>
            </p:nvCxnSpPr>
            <p:spPr>
              <a:xfrm>
                <a:off x="2798558" y="305830"/>
                <a:ext cx="921244" cy="1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Arrow Connector 97"/>
              <p:cNvCxnSpPr>
                <a:endCxn id="144" idx="0"/>
              </p:cNvCxnSpPr>
              <p:nvPr/>
            </p:nvCxnSpPr>
            <p:spPr>
              <a:xfrm>
                <a:off x="2793596" y="305830"/>
                <a:ext cx="1" cy="194890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/>
              <p:cNvCxnSpPr>
                <a:stCxn id="144" idx="4"/>
              </p:cNvCxnSpPr>
              <p:nvPr/>
            </p:nvCxnSpPr>
            <p:spPr>
              <a:xfrm>
                <a:off x="2793597" y="750909"/>
                <a:ext cx="2480" cy="612198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/>
              <p:cNvCxnSpPr/>
              <p:nvPr/>
            </p:nvCxnSpPr>
            <p:spPr>
              <a:xfrm>
                <a:off x="1915744" y="1363106"/>
                <a:ext cx="880333" cy="1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Arrow Connector 100"/>
              <p:cNvCxnSpPr>
                <a:endCxn id="149" idx="4"/>
              </p:cNvCxnSpPr>
              <p:nvPr/>
            </p:nvCxnSpPr>
            <p:spPr>
              <a:xfrm flipV="1">
                <a:off x="1915744" y="750909"/>
                <a:ext cx="8039" cy="612198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>
                <a:stCxn id="149" idx="0"/>
              </p:cNvCxnSpPr>
              <p:nvPr/>
            </p:nvCxnSpPr>
            <p:spPr>
              <a:xfrm flipH="1" flipV="1">
                <a:off x="1923782" y="305831"/>
                <a:ext cx="1" cy="194889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/>
              <p:cNvCxnSpPr/>
              <p:nvPr/>
            </p:nvCxnSpPr>
            <p:spPr>
              <a:xfrm>
                <a:off x="537964" y="310594"/>
                <a:ext cx="1398052" cy="0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/>
              <p:cNvCxnSpPr>
                <a:stCxn id="105" idx="0"/>
              </p:cNvCxnSpPr>
              <p:nvPr/>
            </p:nvCxnSpPr>
            <p:spPr>
              <a:xfrm flipH="1" flipV="1">
                <a:off x="537965" y="310594"/>
                <a:ext cx="2380" cy="610806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Arc 104"/>
              <p:cNvSpPr/>
              <p:nvPr/>
            </p:nvSpPr>
            <p:spPr>
              <a:xfrm flipH="1">
                <a:off x="481006" y="921400"/>
                <a:ext cx="118678" cy="140841"/>
              </a:xfrm>
              <a:prstGeom prst="arc">
                <a:avLst>
                  <a:gd name="adj1" fmla="val 16200000"/>
                  <a:gd name="adj2" fmla="val 5490166"/>
                </a:avLst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nb-NO" sz="11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mbria Math"/>
                  <a:ea typeface="Calibri"/>
                  <a:cs typeface="Times New Roman"/>
                </a:endParaRPr>
              </a:p>
            </p:txBody>
          </p:sp>
          <p:cxnSp>
            <p:nvCxnSpPr>
              <p:cNvPr id="106" name="Straight Arrow Connector 105"/>
              <p:cNvCxnSpPr>
                <a:endCxn id="105" idx="2"/>
              </p:cNvCxnSpPr>
              <p:nvPr/>
            </p:nvCxnSpPr>
            <p:spPr>
              <a:xfrm flipH="1" flipV="1">
                <a:off x="542192" y="1062207"/>
                <a:ext cx="882" cy="300898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/>
              <p:nvPr/>
            </p:nvCxnSpPr>
            <p:spPr>
              <a:xfrm>
                <a:off x="543074" y="1360723"/>
                <a:ext cx="138906" cy="2383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/>
              <p:cNvCxnSpPr/>
              <p:nvPr/>
            </p:nvCxnSpPr>
            <p:spPr>
              <a:xfrm flipH="1">
                <a:off x="372951" y="1513124"/>
                <a:ext cx="295756" cy="0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TextBox 448"/>
              <p:cNvSpPr txBox="1"/>
              <p:nvPr/>
            </p:nvSpPr>
            <p:spPr>
              <a:xfrm>
                <a:off x="192150" y="2973460"/>
                <a:ext cx="484505" cy="269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nb-NO" sz="12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Coal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10" name="TextBox 449"/>
              <p:cNvSpPr txBox="1"/>
              <p:nvPr/>
            </p:nvSpPr>
            <p:spPr>
              <a:xfrm>
                <a:off x="177909" y="3401123"/>
                <a:ext cx="400685" cy="269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nb-NO" sz="12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Air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11" name="TextBox 450"/>
              <p:cNvSpPr txBox="1"/>
              <p:nvPr/>
            </p:nvSpPr>
            <p:spPr>
              <a:xfrm>
                <a:off x="372919" y="3818487"/>
                <a:ext cx="900430" cy="269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>
                  <a:spcAft>
                    <a:spcPts val="0"/>
                  </a:spcAft>
                </a:pPr>
                <a:r>
                  <a:rPr lang="nb-NO" sz="1200" b="1" kern="1200" dirty="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Ash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12" name="TextBox 452"/>
              <p:cNvSpPr txBox="1"/>
              <p:nvPr/>
            </p:nvSpPr>
            <p:spPr>
              <a:xfrm>
                <a:off x="1057170" y="4000975"/>
                <a:ext cx="1186180" cy="3295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>
                  <a:spcAft>
                    <a:spcPts val="0"/>
                  </a:spcAft>
                </a:pPr>
                <a:r>
                  <a:rPr lang="nb-NO" sz="8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Main Water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 marL="457200" algn="ctr">
                  <a:spcAft>
                    <a:spcPts val="0"/>
                  </a:spcAft>
                </a:pPr>
                <a:r>
                  <a:rPr lang="nb-NO" sz="8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Pump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13" name="TextBox 453"/>
              <p:cNvSpPr txBox="1"/>
              <p:nvPr/>
            </p:nvSpPr>
            <p:spPr>
              <a:xfrm>
                <a:off x="3057984" y="4226466"/>
                <a:ext cx="1096645" cy="3295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>
                  <a:spcAft>
                    <a:spcPts val="0"/>
                  </a:spcAft>
                </a:pPr>
                <a:r>
                  <a:rPr lang="nb-NO" sz="8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Sea water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 marL="457200" algn="ctr">
                  <a:spcAft>
                    <a:spcPts val="0"/>
                  </a:spcAft>
                </a:pPr>
                <a:r>
                  <a:rPr lang="nb-NO" sz="8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Pump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14" name="TextBox 455"/>
              <p:cNvSpPr txBox="1"/>
              <p:nvPr/>
            </p:nvSpPr>
            <p:spPr>
              <a:xfrm>
                <a:off x="3669355" y="3946658"/>
                <a:ext cx="1320800" cy="269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>
                  <a:spcAft>
                    <a:spcPts val="0"/>
                  </a:spcAft>
                </a:pPr>
                <a:r>
                  <a:rPr lang="nb-NO" sz="12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Sea water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15" name="TextBox 456"/>
              <p:cNvSpPr txBox="1"/>
              <p:nvPr/>
            </p:nvSpPr>
            <p:spPr>
              <a:xfrm>
                <a:off x="3149353" y="3460800"/>
                <a:ext cx="1141095" cy="3295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>
                  <a:spcAft>
                    <a:spcPts val="0"/>
                  </a:spcAft>
                </a:pPr>
                <a:r>
                  <a:rPr lang="nb-NO" sz="800" b="1" kern="1200" dirty="0" err="1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Vacuum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  <a:p>
                <a:pPr marL="457200">
                  <a:spcAft>
                    <a:spcPts val="0"/>
                  </a:spcAft>
                </a:pPr>
                <a:r>
                  <a:rPr lang="nb-NO" sz="800" b="1" kern="1200" dirty="0" err="1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Condenser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16" name="TextBox 457"/>
              <p:cNvSpPr txBox="1"/>
              <p:nvPr/>
            </p:nvSpPr>
            <p:spPr>
              <a:xfrm>
                <a:off x="2224884" y="3501587"/>
                <a:ext cx="882048" cy="3385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nb-NO" sz="800" b="1" kern="1200" dirty="0" err="1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Condensing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nb-NO" sz="800" b="1" kern="1200" dirty="0" smtClean="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Steam </a:t>
                </a:r>
                <a:r>
                  <a:rPr lang="nb-NO" sz="800" b="1" kern="1200" dirty="0" err="1" smtClean="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Turbine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17" name="TextBox 458"/>
              <p:cNvSpPr txBox="1"/>
              <p:nvPr/>
            </p:nvSpPr>
            <p:spPr>
              <a:xfrm>
                <a:off x="3795521" y="3484444"/>
                <a:ext cx="1275715" cy="3295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>
                  <a:spcAft>
                    <a:spcPts val="0"/>
                  </a:spcAft>
                </a:pPr>
                <a:r>
                  <a:rPr lang="nb-NO" sz="800" b="1" kern="1200" dirty="0" err="1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Low</a:t>
                </a:r>
                <a:r>
                  <a:rPr lang="nb-NO" sz="800" b="1" kern="1200" dirty="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 </a:t>
                </a:r>
                <a:r>
                  <a:rPr lang="nb-NO" sz="800" b="1" kern="1200" dirty="0" err="1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Pressure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  <a:p>
                <a:pPr marL="457200" algn="ctr">
                  <a:spcAft>
                    <a:spcPts val="0"/>
                  </a:spcAft>
                </a:pPr>
                <a:r>
                  <a:rPr lang="nb-NO" sz="800" b="1" kern="1200" dirty="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Water Pump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18" name="TextBox 459"/>
              <p:cNvSpPr txBox="1"/>
              <p:nvPr/>
            </p:nvSpPr>
            <p:spPr>
              <a:xfrm>
                <a:off x="1731196" y="1938549"/>
                <a:ext cx="1343753" cy="3385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algn="ctr">
                  <a:spcAft>
                    <a:spcPts val="0"/>
                  </a:spcAft>
                </a:pPr>
                <a:r>
                  <a:rPr lang="nb-NO" sz="800" b="1" kern="1200" dirty="0" smtClean="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Back </a:t>
                </a:r>
                <a:r>
                  <a:rPr lang="nb-NO" sz="800" b="1" kern="1200" dirty="0" err="1" smtClean="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Pressure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  <a:p>
                <a:pPr marL="457200" algn="ctr">
                  <a:spcAft>
                    <a:spcPts val="0"/>
                  </a:spcAft>
                </a:pPr>
                <a:r>
                  <a:rPr lang="nb-NO" sz="800" b="1" kern="1200" dirty="0" smtClean="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Steam </a:t>
                </a:r>
                <a:r>
                  <a:rPr lang="nb-NO" sz="800" b="1" kern="1200" dirty="0" err="1" smtClean="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Turbine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19" name="TextBox 460"/>
              <p:cNvSpPr txBox="1"/>
              <p:nvPr/>
            </p:nvSpPr>
            <p:spPr>
              <a:xfrm>
                <a:off x="1113933" y="3088140"/>
                <a:ext cx="1299210" cy="3295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algn="ctr">
                  <a:spcAft>
                    <a:spcPts val="0"/>
                  </a:spcAft>
                </a:pPr>
                <a:r>
                  <a:rPr lang="nb-NO" sz="8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High Pressure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 marL="457200" algn="ctr">
                  <a:spcAft>
                    <a:spcPts val="0"/>
                  </a:spcAft>
                </a:pPr>
                <a:r>
                  <a:rPr lang="nb-NO" sz="8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Turbine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20" name="TextBox 462"/>
              <p:cNvSpPr txBox="1"/>
              <p:nvPr/>
            </p:nvSpPr>
            <p:spPr>
              <a:xfrm>
                <a:off x="3139051" y="1525494"/>
                <a:ext cx="1232535" cy="3295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algn="ctr">
                  <a:spcAft>
                    <a:spcPts val="0"/>
                  </a:spcAft>
                </a:pPr>
                <a:r>
                  <a:rPr lang="nb-NO" sz="8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District Heat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 marL="457200" algn="ctr">
                  <a:spcAft>
                    <a:spcPts val="0"/>
                  </a:spcAft>
                </a:pPr>
                <a:r>
                  <a:rPr lang="nb-NO" sz="8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Water Pump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21" name="TextBox 463"/>
                  <p:cNvSpPr txBox="1"/>
                  <p:nvPr/>
                </p:nvSpPr>
                <p:spPr>
                  <a:xfrm>
                    <a:off x="1416617" y="810225"/>
                    <a:ext cx="1406525" cy="3295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457200" algn="ctr">
                      <a:spcAft>
                        <a:spcPts val="0"/>
                      </a:spcAft>
                    </a:pPr>
                    <a:r>
                      <a:rPr lang="nb-NO" sz="800" b="1" kern="1200">
                        <a:solidFill>
                          <a:srgbClr val="000000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rPr>
                      <a:t>Low Pressure</a:t>
                    </a:r>
                    <a:endParaRPr lang="en-US" sz="1200">
                      <a:effectLst/>
                      <a:latin typeface="Times New Roman"/>
                      <a:ea typeface="Times New Roman"/>
                    </a:endParaRPr>
                  </a:p>
                  <a:p>
                    <a:pPr marL="457200" algn="ctr">
                      <a:spcAft>
                        <a:spcPts val="0"/>
                      </a:spcAft>
                    </a:pP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8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nb-NO" sz="8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𝐂𝐎</m:t>
                            </m:r>
                          </m:e>
                          <m:sub>
                            <m:r>
                              <a:rPr lang="nb-NO" sz="8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𝟐</m:t>
                            </m:r>
                          </m:sub>
                        </m:sSub>
                      </m:oMath>
                    </a14:m>
                    <a:r>
                      <a:rPr lang="nb-NO" sz="800" b="1" kern="1200">
                        <a:solidFill>
                          <a:srgbClr val="000000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rPr>
                      <a:t> Compressor</a:t>
                    </a:r>
                    <a:endParaRPr lang="en-US" sz="12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mc:Choice>
            <mc:Fallback>
              <p:sp>
                <p:nvSpPr>
                  <p:cNvPr id="121" name="TextBox 46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16617" y="810225"/>
                    <a:ext cx="1406525" cy="3295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740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22" name="TextBox 464"/>
                  <p:cNvSpPr txBox="1"/>
                  <p:nvPr/>
                </p:nvSpPr>
                <p:spPr>
                  <a:xfrm>
                    <a:off x="2249458" y="0"/>
                    <a:ext cx="1694180" cy="3295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457200" algn="ctr">
                      <a:spcAft>
                        <a:spcPts val="0"/>
                      </a:spcAft>
                    </a:pPr>
                    <a:r>
                      <a:rPr lang="nb-NO" sz="800" b="1" kern="1200">
                        <a:solidFill>
                          <a:srgbClr val="000000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rPr>
                      <a:t>intermediate Pressure</a:t>
                    </a:r>
                    <a:endParaRPr lang="en-US" sz="1200">
                      <a:effectLst/>
                      <a:latin typeface="Times New Roman"/>
                      <a:ea typeface="Times New Roman"/>
                    </a:endParaRPr>
                  </a:p>
                  <a:p>
                    <a:pPr marL="457200" algn="ctr">
                      <a:spcAft>
                        <a:spcPts val="0"/>
                      </a:spcAft>
                    </a:pP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8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nb-NO" sz="8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𝐂𝐎</m:t>
                            </m:r>
                          </m:e>
                          <m:sub>
                            <m:r>
                              <a:rPr lang="nb-NO" sz="8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𝟐</m:t>
                            </m:r>
                          </m:sub>
                        </m:sSub>
                      </m:oMath>
                    </a14:m>
                    <a:r>
                      <a:rPr lang="nb-NO" sz="800" b="1" kern="1200">
                        <a:solidFill>
                          <a:srgbClr val="000000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rPr>
                      <a:t> Compressor</a:t>
                    </a:r>
                    <a:endParaRPr lang="en-US" sz="12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mc:Choice>
            <mc:Fallback>
              <p:sp>
                <p:nvSpPr>
                  <p:cNvPr id="122" name="TextBox 46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49458" y="0"/>
                    <a:ext cx="1694180" cy="3295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b="-740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23" name="TextBox 465"/>
                  <p:cNvSpPr txBox="1"/>
                  <p:nvPr/>
                </p:nvSpPr>
                <p:spPr>
                  <a:xfrm>
                    <a:off x="3332163" y="787365"/>
                    <a:ext cx="1299210" cy="3295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457200" algn="ctr">
                      <a:spcAft>
                        <a:spcPts val="0"/>
                      </a:spcAft>
                    </a:pPr>
                    <a:r>
                      <a:rPr lang="nb-NO" sz="800" b="1" kern="1200">
                        <a:solidFill>
                          <a:srgbClr val="000000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rPr>
                      <a:t>High Pressure</a:t>
                    </a:r>
                    <a:endParaRPr lang="en-US" sz="1200">
                      <a:effectLst/>
                      <a:latin typeface="Times New Roman"/>
                      <a:ea typeface="Times New Roman"/>
                    </a:endParaRPr>
                  </a:p>
                  <a:p>
                    <a:pPr marL="457200" algn="ctr">
                      <a:spcAft>
                        <a:spcPts val="0"/>
                      </a:spcAft>
                    </a:pP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8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nb-NO" sz="8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𝐂𝐎</m:t>
                            </m:r>
                          </m:e>
                          <m:sub>
                            <m:r>
                              <a:rPr lang="nb-NO" sz="8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𝟐</m:t>
                            </m:r>
                          </m:sub>
                        </m:sSub>
                      </m:oMath>
                    </a14:m>
                    <a:r>
                      <a:rPr lang="nb-NO" sz="800" b="1" kern="1200">
                        <a:solidFill>
                          <a:srgbClr val="000000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rPr>
                      <a:t> Pump</a:t>
                    </a:r>
                    <a:endParaRPr lang="en-US" sz="12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mc:Choice>
            <mc:Fallback>
              <p:sp>
                <p:nvSpPr>
                  <p:cNvPr id="123" name="TextBox 46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32163" y="787365"/>
                    <a:ext cx="1299210" cy="3295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b="-740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4" name="TextBox 469"/>
              <p:cNvSpPr txBox="1"/>
              <p:nvPr/>
            </p:nvSpPr>
            <p:spPr>
              <a:xfrm>
                <a:off x="0" y="542239"/>
                <a:ext cx="753745" cy="627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nb-NO" sz="12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Clean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>
                  <a:spcAft>
                    <a:spcPts val="0"/>
                  </a:spcAft>
                </a:pPr>
                <a:r>
                  <a:rPr lang="nb-NO" sz="12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Flue Gas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79189" y="1580815"/>
                <a:ext cx="769620" cy="269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nb-NO" sz="1200" b="1" kern="1200">
                    <a:solidFill>
                      <a:srgbClr val="000000"/>
                    </a:solidFill>
                    <a:effectLst/>
                    <a:latin typeface="Cambria"/>
                    <a:ea typeface="Times New Roman"/>
                    <a:cs typeface="Times New Roman"/>
                  </a:rPr>
                  <a:t>Flue Gas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26" name="Rectangle 125"/>
                  <p:cNvSpPr/>
                  <p:nvPr/>
                </p:nvSpPr>
                <p:spPr>
                  <a:xfrm>
                    <a:off x="1328964" y="376142"/>
                    <a:ext cx="452120" cy="26987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nb-NO" sz="12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𝐂𝐎</m:t>
                              </m:r>
                            </m:e>
                            <m:sub>
                              <m:r>
                                <a:rPr lang="nb-NO" sz="12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n-US" sz="1200" dirty="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</mc:Choice>
            <mc:Fallback>
              <p:sp>
                <p:nvSpPr>
                  <p:cNvPr id="126" name="Rectangle 1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28964" y="376142"/>
                    <a:ext cx="452120" cy="269875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9" name="Rectangle 188"/>
                <p:cNvSpPr/>
                <p:nvPr/>
              </p:nvSpPr>
              <p:spPr>
                <a:xfrm>
                  <a:off x="1475656" y="4342252"/>
                  <a:ext cx="1125198" cy="29780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"/>
                            <m:endChr m:val="}"/>
                            <m:ctrlPr>
                              <a:rPr lang="en-US" sz="800" i="1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sz="800" i="1">
                                    <a:effectLst/>
                                    <a:latin typeface="Cambria Math"/>
                                    <a:ea typeface="Times New Roman"/>
                                  </a:rPr>
                                </m:ctrlPr>
                              </m:eqArrPr>
                              <m:e>
                                <m:r>
                                  <a:rPr lang="nb-NO" sz="800" i="1">
                                    <a:effectLst/>
                                    <a:latin typeface="Cambria Math"/>
                                    <a:ea typeface="Times New Roman"/>
                                  </a:rPr>
                                  <m:t>𝑝</m:t>
                                </m:r>
                                <m:r>
                                  <a:rPr lang="nb-NO" sz="800" i="1">
                                    <a:effectLst/>
                                    <a:latin typeface="Cambria Math"/>
                                    <a:ea typeface="Times New Roman"/>
                                  </a:rPr>
                                  <m:t> &amp;</m:t>
                                </m:r>
                              </m:e>
                              <m:e>
                                <m:r>
                                  <a:rPr lang="nb-NO" sz="800" i="1">
                                    <a:effectLst/>
                                    <a:latin typeface="Cambria Math"/>
                                    <a:ea typeface="Times New Roman"/>
                                  </a:rPr>
                                  <m:t>𝑇</m:t>
                                </m:r>
                                <m:r>
                                  <a:rPr lang="nb-NO" sz="800" i="1">
                                    <a:effectLst/>
                                    <a:latin typeface="Cambria Math"/>
                                    <a:ea typeface="Times New Roman"/>
                                  </a:rPr>
                                  <m:t> &amp;</m:t>
                                </m:r>
                              </m:e>
                            </m:eqArr>
                          </m:e>
                        </m:d>
                        <m:r>
                          <a:rPr lang="nb-NO" sz="800" i="1">
                            <a:effectLst/>
                            <a:latin typeface="Cambria Math"/>
                            <a:ea typeface="Times New Roman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nb-NO" sz="800">
                            <a:effectLst/>
                            <a:latin typeface="Cambria Math"/>
                            <a:ea typeface="Times New Roman"/>
                          </a:rPr>
                          <m:t>ambient</m:t>
                        </m: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89" name="Rectangle 1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6" y="4342252"/>
                  <a:ext cx="1125198" cy="297808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1081" t="-124490" b="-17755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0" name="Rectangle 189"/>
                <p:cNvSpPr/>
                <p:nvPr/>
              </p:nvSpPr>
              <p:spPr>
                <a:xfrm>
                  <a:off x="2974281" y="2693727"/>
                  <a:ext cx="634981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&amp;=80 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90" name="Rectangle 1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4281" y="2693727"/>
                  <a:ext cx="634981" cy="30322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1" name="Rectangle 190"/>
                <p:cNvSpPr/>
                <p:nvPr/>
              </p:nvSpPr>
              <p:spPr>
                <a:xfrm>
                  <a:off x="2974281" y="2216893"/>
                  <a:ext cx="634981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&amp;=6 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91" name="Rectangle 1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4281" y="2216893"/>
                  <a:ext cx="634981" cy="30322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2" name="Rectangle 191"/>
                <p:cNvSpPr/>
                <p:nvPr/>
              </p:nvSpPr>
              <p:spPr>
                <a:xfrm>
                  <a:off x="2699792" y="1469591"/>
                  <a:ext cx="691087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&amp;=120 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92" name="Rectangle 19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9792" y="1469591"/>
                  <a:ext cx="691087" cy="30322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3" name="Rectangle 192"/>
                <p:cNvSpPr/>
                <p:nvPr/>
              </p:nvSpPr>
              <p:spPr>
                <a:xfrm>
                  <a:off x="4158894" y="1301760"/>
                  <a:ext cx="691087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&amp;=6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&amp;=160 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93" name="Rectangle 19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58894" y="1301760"/>
                  <a:ext cx="691087" cy="30322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4" name="Rectangle 193"/>
                <p:cNvSpPr/>
                <p:nvPr/>
              </p:nvSpPr>
              <p:spPr>
                <a:xfrm>
                  <a:off x="5105049" y="1916832"/>
                  <a:ext cx="691087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&amp;=41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&amp;=180 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94" name="Rectangle 1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5049" y="1916832"/>
                  <a:ext cx="691087" cy="30322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5" name="Rectangle 194"/>
                <p:cNvSpPr/>
                <p:nvPr/>
              </p:nvSpPr>
              <p:spPr>
                <a:xfrm>
                  <a:off x="6228184" y="1340768"/>
                  <a:ext cx="745589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&amp;=100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&amp;=13 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95" name="Rectangle 19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8184" y="1340768"/>
                  <a:ext cx="745589" cy="30322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6" name="Rectangle 195"/>
                <p:cNvSpPr/>
                <p:nvPr/>
              </p:nvSpPr>
              <p:spPr>
                <a:xfrm>
                  <a:off x="6131461" y="5286015"/>
                  <a:ext cx="634982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&amp;=3 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96" name="Rectangle 19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31461" y="5286015"/>
                  <a:ext cx="634982" cy="303225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7" name="Rectangle 196"/>
                <p:cNvSpPr/>
                <p:nvPr/>
              </p:nvSpPr>
              <p:spPr>
                <a:xfrm>
                  <a:off x="1848786" y="2508218"/>
                  <a:ext cx="634982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&amp;=5 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97" name="Rectangle 19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48786" y="2508218"/>
                  <a:ext cx="634982" cy="30322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8" name="Rectangle 197"/>
                <p:cNvSpPr/>
                <p:nvPr/>
              </p:nvSpPr>
              <p:spPr>
                <a:xfrm>
                  <a:off x="6385290" y="2971311"/>
                  <a:ext cx="634982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&amp;=3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&amp;=80 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98" name="Rectangle 19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85290" y="2971311"/>
                  <a:ext cx="634982" cy="30322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9" name="Rectangle 198"/>
                <p:cNvSpPr/>
                <p:nvPr/>
              </p:nvSpPr>
              <p:spPr>
                <a:xfrm>
                  <a:off x="6804248" y="3549381"/>
                  <a:ext cx="634982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&amp;=3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&amp;=80 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99" name="Rectangle 19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4248" y="3549381"/>
                  <a:ext cx="634982" cy="303225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0" name="Rectangle 199"/>
                <p:cNvSpPr/>
                <p:nvPr/>
              </p:nvSpPr>
              <p:spPr>
                <a:xfrm>
                  <a:off x="5580632" y="3790673"/>
                  <a:ext cx="691087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&amp;=8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&amp;=120 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200" name="Rectangle 19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632" y="3790673"/>
                  <a:ext cx="691087" cy="303225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1" name="Rectangle 200"/>
                <p:cNvSpPr/>
                <p:nvPr/>
              </p:nvSpPr>
              <p:spPr>
                <a:xfrm>
                  <a:off x="4480058" y="3900107"/>
                  <a:ext cx="691087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&amp;=49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&amp;=600 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201" name="Rectangle 20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0058" y="3900107"/>
                  <a:ext cx="691087" cy="303225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2" name="Rectangle 201"/>
                <p:cNvSpPr/>
                <p:nvPr/>
              </p:nvSpPr>
              <p:spPr>
                <a:xfrm>
                  <a:off x="3640096" y="4509120"/>
                  <a:ext cx="745589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&amp;=165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&amp;=600 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202" name="Rectangle 20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0096" y="4509120"/>
                  <a:ext cx="745589" cy="303225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4" name="Straight Connector 203"/>
            <p:cNvCxnSpPr/>
            <p:nvPr/>
          </p:nvCxnSpPr>
          <p:spPr>
            <a:xfrm>
              <a:off x="3585447" y="4074301"/>
              <a:ext cx="0" cy="594958"/>
            </a:xfrm>
            <a:prstGeom prst="line">
              <a:avLst/>
            </a:prstGeom>
            <a:ln w="19050">
              <a:solidFill>
                <a:srgbClr val="0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flipH="1">
              <a:off x="3585447" y="4669259"/>
              <a:ext cx="128880" cy="0"/>
            </a:xfrm>
            <a:prstGeom prst="line">
              <a:avLst/>
            </a:prstGeom>
            <a:ln w="19050">
              <a:solidFill>
                <a:srgbClr val="0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0" name="Rectangle 209"/>
                <p:cNvSpPr/>
                <p:nvPr/>
              </p:nvSpPr>
              <p:spPr>
                <a:xfrm>
                  <a:off x="3635896" y="2782730"/>
                  <a:ext cx="691087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&amp;=120 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210" name="Rectangle 20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5896" y="2782730"/>
                  <a:ext cx="691087" cy="303225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1" name="Rectangle 210"/>
                <p:cNvSpPr/>
                <p:nvPr/>
              </p:nvSpPr>
              <p:spPr>
                <a:xfrm>
                  <a:off x="5705076" y="4210094"/>
                  <a:ext cx="822533" cy="3032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eqArr>
                          <m:eqArrPr>
                            <m:ctrlPr>
                              <a:rPr lang="en-US" sz="800" i="1" smtClean="0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eqArrPr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𝑝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&amp;=0.00</m:t>
                            </m:r>
                            <m:r>
                              <a:rPr lang="nb-NO" sz="800" b="0" i="1" smtClean="0">
                                <a:effectLst/>
                                <a:latin typeface="Cambria Math"/>
                                <a:ea typeface="Times New Roman"/>
                              </a:rPr>
                              <m:t>1 </m:t>
                            </m:r>
                            <m:r>
                              <m:rPr>
                                <m:nor/>
                              </m:rPr>
                              <a:rPr lang="nb-NO" sz="800">
                                <a:effectLst/>
                                <a:latin typeface="Cambria Math"/>
                                <a:ea typeface="Times New Roman"/>
                              </a:rPr>
                              <m:t>bar</m:t>
                            </m:r>
                          </m:e>
                          <m:e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𝑇</m:t>
                            </m:r>
                            <m:r>
                              <a:rPr lang="nb-NO" sz="800" i="1">
                                <a:effectLst/>
                                <a:latin typeface="Cambria Math"/>
                                <a:ea typeface="Times New Roman"/>
                              </a:rPr>
                              <m:t>&amp;=6 ℃</m:t>
                            </m:r>
                          </m:e>
                        </m:eqAr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211" name="Rectangle 2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5076" y="4210094"/>
                  <a:ext cx="822533" cy="303225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07300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351</Words>
  <Application>Microsoft Office PowerPoint</Application>
  <PresentationFormat>On-screen Show (4:3)</PresentationFormat>
  <Paragraphs>120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Kasper Johnsen Linnestad</dc:creator>
  <cp:lastModifiedBy>Kasper Johnsen Linnestad</cp:lastModifiedBy>
  <cp:revision>4</cp:revision>
  <dcterms:created xsi:type="dcterms:W3CDTF">2013-11-21T11:35:04Z</dcterms:created>
  <dcterms:modified xsi:type="dcterms:W3CDTF">2013-11-21T20:21:18Z</dcterms:modified>
</cp:coreProperties>
</file>