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9" r:id="rId6"/>
    <p:sldId id="258" r:id="rId7"/>
    <p:sldId id="262" r:id="rId8"/>
    <p:sldId id="263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99FF33"/>
    <a:srgbClr val="CCCC00"/>
    <a:srgbClr val="00CC99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8" y="-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52754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95774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79895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72076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74347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024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62057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8442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95444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806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4933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9515B-C058-4DEB-998E-EAEBE6BD11D2}" type="datetimeFigureOut">
              <a:rPr lang="nb-NO" smtClean="0"/>
              <a:t>20.11.2013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7986C-801B-4415-917A-CFC897A8D590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68985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65"/>
          <p:cNvGrpSpPr/>
          <p:nvPr/>
        </p:nvGrpSpPr>
        <p:grpSpPr>
          <a:xfrm>
            <a:off x="251520" y="278650"/>
            <a:ext cx="4447688" cy="3870431"/>
            <a:chOff x="251520" y="278650"/>
            <a:chExt cx="4447688" cy="3870430"/>
          </a:xfrm>
        </p:grpSpPr>
        <p:sp>
          <p:nvSpPr>
            <p:cNvPr id="5" name="Rectangle 4"/>
            <p:cNvSpPr/>
            <p:nvPr/>
          </p:nvSpPr>
          <p:spPr>
            <a:xfrm>
              <a:off x="971600" y="1052736"/>
              <a:ext cx="720080" cy="2376264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pPr algn="ctr"/>
              <a:endParaRPr lang="nb-NO" sz="1400" dirty="0" smtClean="0">
                <a:latin typeface="Cambria" panose="02040503050406030204" pitchFamily="18" charset="0"/>
              </a:endParaRPr>
            </a:p>
            <a:p>
              <a:pPr algn="ctr"/>
              <a:endParaRPr lang="nb-NO" sz="1400" dirty="0">
                <a:latin typeface="Cambria" panose="02040503050406030204" pitchFamily="18" charset="0"/>
              </a:endParaRPr>
            </a:p>
            <a:p>
              <a:pPr algn="ctr"/>
              <a:r>
                <a:rPr lang="nb-NO" sz="1400" b="1" dirty="0" err="1" smtClean="0">
                  <a:latin typeface="Cambria" panose="02040503050406030204" pitchFamily="18" charset="0"/>
                </a:rPr>
                <a:t>Boiler</a:t>
              </a:r>
              <a:endParaRPr lang="nb-NO" sz="14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9" name="Straight Arrow Connector 8"/>
            <p:cNvCxnSpPr/>
            <p:nvPr/>
          </p:nvCxnSpPr>
          <p:spPr>
            <a:xfrm>
              <a:off x="251520" y="3212976"/>
              <a:ext cx="720080" cy="0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>
              <a:off x="251520" y="2924944"/>
              <a:ext cx="720080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5" idx="2"/>
            </p:cNvCxnSpPr>
            <p:nvPr/>
          </p:nvCxnSpPr>
          <p:spPr>
            <a:xfrm>
              <a:off x="1331640" y="3429000"/>
              <a:ext cx="0" cy="504056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Elbow Connector 23"/>
            <p:cNvCxnSpPr>
              <a:stCxn id="5" idx="0"/>
              <a:endCxn id="25" idx="1"/>
            </p:cNvCxnSpPr>
            <p:nvPr/>
          </p:nvCxnSpPr>
          <p:spPr>
            <a:xfrm rot="5400000" flipH="1" flipV="1">
              <a:off x="1619672" y="260648"/>
              <a:ext cx="504056" cy="1080120"/>
            </a:xfrm>
            <a:prstGeom prst="bentConnector2">
              <a:avLst/>
            </a:prstGeom>
            <a:ln w="1905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4"/>
            <p:cNvSpPr/>
            <p:nvPr/>
          </p:nvSpPr>
          <p:spPr>
            <a:xfrm>
              <a:off x="2411760" y="278650"/>
              <a:ext cx="720080" cy="540060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sz="1400" b="1" dirty="0" smtClean="0">
                  <a:latin typeface="Cambria" panose="02040503050406030204" pitchFamily="18" charset="0"/>
                </a:rPr>
                <a:t>FGT</a:t>
              </a:r>
              <a:endParaRPr lang="nb-NO" sz="14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28" name="Straight Arrow Connector 27"/>
            <p:cNvCxnSpPr>
              <a:stCxn id="25" idx="3"/>
            </p:cNvCxnSpPr>
            <p:nvPr/>
          </p:nvCxnSpPr>
          <p:spPr>
            <a:xfrm>
              <a:off x="3131840" y="548680"/>
              <a:ext cx="720080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flipH="1">
              <a:off x="1259632" y="2708920"/>
              <a:ext cx="110776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H="1">
              <a:off x="1259632" y="2276872"/>
              <a:ext cx="110776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259632" y="2276872"/>
              <a:ext cx="360040" cy="21602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flipV="1">
              <a:off x="1259632" y="2492896"/>
              <a:ext cx="360040" cy="21602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0" name="Rectangle 109"/>
            <p:cNvSpPr/>
            <p:nvPr/>
          </p:nvSpPr>
          <p:spPr>
            <a:xfrm>
              <a:off x="2367392" y="2123728"/>
              <a:ext cx="1188132" cy="720080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sz="1400" b="1" dirty="0" smtClean="0">
                  <a:latin typeface="Cambria" panose="02040503050406030204" pitchFamily="18" charset="0"/>
                </a:rPr>
                <a:t>HRSG</a:t>
              </a:r>
              <a:endParaRPr lang="nb-NO" b="1" dirty="0">
                <a:latin typeface="Cambria" panose="02040503050406030204" pitchFamily="18" charset="0"/>
              </a:endParaRPr>
            </a:p>
          </p:txBody>
        </p:sp>
        <p:sp>
          <p:nvSpPr>
            <p:cNvPr id="116" name="Rectangle 115"/>
            <p:cNvSpPr/>
            <p:nvPr/>
          </p:nvSpPr>
          <p:spPr>
            <a:xfrm>
              <a:off x="251520" y="2628607"/>
              <a:ext cx="611108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err="1" smtClean="0">
                  <a:latin typeface="Cambria" panose="02040503050406030204" pitchFamily="18" charset="0"/>
                </a:rPr>
                <a:t>Coal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17" name="Rectangle 116"/>
            <p:cNvSpPr/>
            <p:nvPr/>
          </p:nvSpPr>
          <p:spPr>
            <a:xfrm>
              <a:off x="251520" y="2936384"/>
              <a:ext cx="611108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Air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20" name="Rectangle 119"/>
            <p:cNvSpPr/>
            <p:nvPr/>
          </p:nvSpPr>
          <p:spPr>
            <a:xfrm>
              <a:off x="3707904" y="295490"/>
              <a:ext cx="991304" cy="523220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To CO</a:t>
              </a:r>
              <a:r>
                <a:rPr lang="nb-NO" sz="1400" baseline="-25000" dirty="0" smtClean="0">
                  <a:latin typeface="Cambria" panose="02040503050406030204" pitchFamily="18" charset="0"/>
                </a:rPr>
                <a:t>2</a:t>
              </a:r>
              <a:r>
                <a:rPr lang="nb-NO" sz="1400" dirty="0" smtClean="0">
                  <a:latin typeface="Cambria" panose="02040503050406030204" pitchFamily="18" charset="0"/>
                </a:rPr>
                <a:t>-extraction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21" name="Rectangle 120"/>
            <p:cNvSpPr/>
            <p:nvPr/>
          </p:nvSpPr>
          <p:spPr>
            <a:xfrm>
              <a:off x="1040612" y="3841303"/>
              <a:ext cx="611108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Ash</a:t>
              </a:r>
            </a:p>
          </p:txBody>
        </p:sp>
        <p:cxnSp>
          <p:nvCxnSpPr>
            <p:cNvPr id="123" name="Straight Arrow Connector 122"/>
            <p:cNvCxnSpPr>
              <a:stCxn id="110" idx="3"/>
            </p:cNvCxnSpPr>
            <p:nvPr/>
          </p:nvCxnSpPr>
          <p:spPr>
            <a:xfrm>
              <a:off x="3555524" y="2483768"/>
              <a:ext cx="758924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Rectangle 123"/>
            <p:cNvSpPr/>
            <p:nvPr/>
          </p:nvSpPr>
          <p:spPr>
            <a:xfrm>
              <a:off x="3592478" y="2175991"/>
              <a:ext cx="685016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Power</a:t>
              </a:r>
            </a:p>
          </p:txBody>
        </p:sp>
        <p:sp>
          <p:nvSpPr>
            <p:cNvPr id="126" name="Oval 125"/>
            <p:cNvSpPr/>
            <p:nvPr/>
          </p:nvSpPr>
          <p:spPr>
            <a:xfrm>
              <a:off x="4323390" y="2299184"/>
              <a:ext cx="360040" cy="369168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1" name="Arc 140"/>
            <p:cNvSpPr/>
            <p:nvPr/>
          </p:nvSpPr>
          <p:spPr>
            <a:xfrm rot="16200000">
              <a:off x="4370677" y="2425198"/>
              <a:ext cx="148326" cy="117140"/>
            </a:xfrm>
            <a:prstGeom prst="arc">
              <a:avLst>
                <a:gd name="adj1" fmla="val 16200000"/>
                <a:gd name="adj2" fmla="val 5472035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42" name="Arc 141"/>
            <p:cNvSpPr/>
            <p:nvPr/>
          </p:nvSpPr>
          <p:spPr>
            <a:xfrm rot="5400000">
              <a:off x="4487817" y="2424168"/>
              <a:ext cx="148326" cy="117140"/>
            </a:xfrm>
            <a:prstGeom prst="arc">
              <a:avLst>
                <a:gd name="adj1" fmla="val 16200000"/>
                <a:gd name="adj2" fmla="val 5472035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val="530169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5" name="Group 154"/>
          <p:cNvGrpSpPr/>
          <p:nvPr/>
        </p:nvGrpSpPr>
        <p:grpSpPr>
          <a:xfrm>
            <a:off x="2202555" y="1287344"/>
            <a:ext cx="5638337" cy="3744996"/>
            <a:chOff x="2202553" y="1287344"/>
            <a:chExt cx="5638337" cy="3744996"/>
          </a:xfrm>
        </p:grpSpPr>
        <p:sp>
          <p:nvSpPr>
            <p:cNvPr id="67" name="Rectangle 66"/>
            <p:cNvSpPr/>
            <p:nvPr/>
          </p:nvSpPr>
          <p:spPr>
            <a:xfrm>
              <a:off x="2604686" y="1988840"/>
              <a:ext cx="1175226" cy="2156262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sz="1400" b="1" dirty="0" smtClean="0">
                  <a:latin typeface="Cambria" panose="02040503050406030204" pitchFamily="18" charset="0"/>
                </a:rPr>
                <a:t>Absorption</a:t>
              </a: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5436096" y="1988840"/>
              <a:ext cx="1382124" cy="2141934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sz="1400" b="1" dirty="0" smtClean="0">
                  <a:latin typeface="Cambria" panose="02040503050406030204" pitchFamily="18" charset="0"/>
                </a:rPr>
                <a:t>Regenerator</a:t>
              </a:r>
            </a:p>
          </p:txBody>
        </p:sp>
        <p:sp>
          <p:nvSpPr>
            <p:cNvPr id="69" name="Oval 68"/>
            <p:cNvSpPr/>
            <p:nvPr/>
          </p:nvSpPr>
          <p:spPr>
            <a:xfrm>
              <a:off x="4211960" y="2708920"/>
              <a:ext cx="720080" cy="720080"/>
            </a:xfrm>
            <a:prstGeom prst="ellipse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3" name="Straight Arrow Connector 72"/>
            <p:cNvCxnSpPr/>
            <p:nvPr/>
          </p:nvCxnSpPr>
          <p:spPr>
            <a:xfrm flipV="1">
              <a:off x="2820710" y="4145102"/>
              <a:ext cx="0" cy="364018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flipH="1">
              <a:off x="2316654" y="4509120"/>
              <a:ext cx="504056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flipV="1">
              <a:off x="2820710" y="1772816"/>
              <a:ext cx="0" cy="216024"/>
            </a:xfrm>
            <a:prstGeom prst="line">
              <a:avLst/>
            </a:prstGeom>
            <a:ln w="1905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Arrow Connector 82"/>
            <p:cNvCxnSpPr/>
            <p:nvPr/>
          </p:nvCxnSpPr>
          <p:spPr>
            <a:xfrm flipH="1">
              <a:off x="2316654" y="1772816"/>
              <a:ext cx="504056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Arrow Connector 84"/>
            <p:cNvCxnSpPr/>
            <p:nvPr/>
          </p:nvCxnSpPr>
          <p:spPr>
            <a:xfrm>
              <a:off x="3419872" y="1556792"/>
              <a:ext cx="0" cy="432048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3419872" y="1556792"/>
              <a:ext cx="1152128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>
              <a:endCxn id="69" idx="0"/>
            </p:cNvCxnSpPr>
            <p:nvPr/>
          </p:nvCxnSpPr>
          <p:spPr>
            <a:xfrm>
              <a:off x="4572000" y="1556792"/>
              <a:ext cx="0" cy="1152128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>
              <a:stCxn id="69" idx="4"/>
            </p:cNvCxnSpPr>
            <p:nvPr/>
          </p:nvCxnSpPr>
          <p:spPr>
            <a:xfrm>
              <a:off x="4572000" y="3429000"/>
              <a:ext cx="0" cy="1080120"/>
            </a:xfrm>
            <a:prstGeom prst="line">
              <a:avLst/>
            </a:prstGeom>
            <a:ln w="19050">
              <a:solidFill>
                <a:srgbClr val="00B0F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Connector 93"/>
            <p:cNvCxnSpPr/>
            <p:nvPr/>
          </p:nvCxnSpPr>
          <p:spPr>
            <a:xfrm>
              <a:off x="4572000" y="4509120"/>
              <a:ext cx="1296144" cy="0"/>
            </a:xfrm>
            <a:prstGeom prst="line">
              <a:avLst/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/>
            <p:nvPr/>
          </p:nvCxnSpPr>
          <p:spPr>
            <a:xfrm flipV="1">
              <a:off x="5868144" y="4130774"/>
              <a:ext cx="0" cy="378346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Connector 99"/>
            <p:cNvCxnSpPr/>
            <p:nvPr/>
          </p:nvCxnSpPr>
          <p:spPr>
            <a:xfrm>
              <a:off x="3419872" y="4145102"/>
              <a:ext cx="0" cy="364018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>
              <a:off x="3419872" y="4509120"/>
              <a:ext cx="432048" cy="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103"/>
            <p:cNvCxnSpPr/>
            <p:nvPr/>
          </p:nvCxnSpPr>
          <p:spPr>
            <a:xfrm flipV="1">
              <a:off x="3851920" y="3068960"/>
              <a:ext cx="0" cy="144016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Straight Connector 105"/>
            <p:cNvCxnSpPr>
              <a:endCxn id="69" idx="2"/>
            </p:cNvCxnSpPr>
            <p:nvPr/>
          </p:nvCxnSpPr>
          <p:spPr>
            <a:xfrm>
              <a:off x="3851920" y="3068960"/>
              <a:ext cx="360040" cy="0"/>
            </a:xfrm>
            <a:prstGeom prst="line">
              <a:avLst/>
            </a:prstGeom>
            <a:ln w="19050">
              <a:solidFill>
                <a:srgbClr val="92D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stCxn id="69" idx="6"/>
            </p:cNvCxnSpPr>
            <p:nvPr/>
          </p:nvCxnSpPr>
          <p:spPr>
            <a:xfrm>
              <a:off x="4932040" y="3068960"/>
              <a:ext cx="324036" cy="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 flipV="1">
              <a:off x="5261600" y="1556792"/>
              <a:ext cx="0" cy="1512168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5258172" y="1556792"/>
              <a:ext cx="537964" cy="0"/>
            </a:xfrm>
            <a:prstGeom prst="line">
              <a:avLst/>
            </a:prstGeom>
            <a:ln w="19050"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Arrow Connector 117"/>
            <p:cNvCxnSpPr/>
            <p:nvPr/>
          </p:nvCxnSpPr>
          <p:spPr>
            <a:xfrm>
              <a:off x="5796136" y="1556792"/>
              <a:ext cx="0" cy="432048"/>
            </a:xfrm>
            <a:prstGeom prst="straightConnector1">
              <a:avLst/>
            </a:prstGeom>
            <a:ln w="19050"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Arrow Connector 119"/>
            <p:cNvCxnSpPr/>
            <p:nvPr/>
          </p:nvCxnSpPr>
          <p:spPr>
            <a:xfrm flipV="1">
              <a:off x="6444208" y="4145102"/>
              <a:ext cx="0" cy="364018"/>
            </a:xfrm>
            <a:prstGeom prst="straightConnector1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Straight Connector 122"/>
            <p:cNvCxnSpPr/>
            <p:nvPr/>
          </p:nvCxnSpPr>
          <p:spPr>
            <a:xfrm>
              <a:off x="6444208" y="4509120"/>
              <a:ext cx="432048" cy="0"/>
            </a:xfrm>
            <a:prstGeom prst="line">
              <a:avLst/>
            </a:prstGeom>
            <a:ln w="1905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Straight Connector 126"/>
            <p:cNvCxnSpPr/>
            <p:nvPr/>
          </p:nvCxnSpPr>
          <p:spPr>
            <a:xfrm flipV="1">
              <a:off x="6444208" y="1556792"/>
              <a:ext cx="0" cy="432048"/>
            </a:xfrm>
            <a:prstGeom prst="line">
              <a:avLst/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Straight Arrow Connector 128"/>
            <p:cNvCxnSpPr/>
            <p:nvPr/>
          </p:nvCxnSpPr>
          <p:spPr>
            <a:xfrm>
              <a:off x="6444208" y="1556792"/>
              <a:ext cx="504056" cy="0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Rectangle 129"/>
            <p:cNvSpPr/>
            <p:nvPr/>
          </p:nvSpPr>
          <p:spPr>
            <a:xfrm>
              <a:off x="2227665" y="4509120"/>
              <a:ext cx="754042" cy="523220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Flue gas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299208" y="2898297"/>
              <a:ext cx="761608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sz="1400" b="1" dirty="0" smtClean="0">
                  <a:latin typeface="Cambria" panose="02040503050406030204" pitchFamily="18" charset="0"/>
                </a:rPr>
                <a:t>HEX</a:t>
              </a:r>
              <a:endParaRPr lang="en-US" sz="1400" b="1" dirty="0">
                <a:latin typeface="Cambria" panose="02040503050406030204" pitchFamily="18" charset="0"/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2202553" y="1287344"/>
              <a:ext cx="927720" cy="523220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err="1" smtClean="0">
                  <a:latin typeface="Cambria" panose="02040503050406030204" pitchFamily="18" charset="0"/>
                </a:rPr>
                <a:t>Clean</a:t>
              </a:r>
              <a:r>
                <a:rPr lang="nb-NO" sz="1400" dirty="0" smtClean="0">
                  <a:latin typeface="Cambria" panose="02040503050406030204" pitchFamily="18" charset="0"/>
                </a:rPr>
                <a:t> flue gas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3117575" y="4482698"/>
              <a:ext cx="1036642" cy="523220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Rich absorbent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4542495" y="4489956"/>
              <a:ext cx="1036642" cy="523220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Lean absorbent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6444208" y="4469234"/>
              <a:ext cx="1036642" cy="523220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Absorbent make-up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732240" y="1340768"/>
              <a:ext cx="1036642" cy="523220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CO</a:t>
              </a:r>
              <a:r>
                <a:rPr lang="nb-NO" sz="1400" baseline="-25000" dirty="0" smtClean="0">
                  <a:latin typeface="Cambria" panose="02040503050406030204" pitchFamily="18" charset="0"/>
                </a:rPr>
                <a:t>2</a:t>
              </a:r>
              <a:r>
                <a:rPr lang="nb-NO" sz="1400" dirty="0">
                  <a:latin typeface="Cambria" panose="02040503050406030204" pitchFamily="18" charset="0"/>
                </a:rPr>
                <a:t> </a:t>
              </a:r>
              <a:r>
                <a:rPr lang="nb-NO" sz="1400" dirty="0" smtClean="0">
                  <a:latin typeface="Cambria" panose="02040503050406030204" pitchFamily="18" charset="0"/>
                </a:rPr>
                <a:t>for </a:t>
              </a:r>
              <a:r>
                <a:rPr lang="nb-NO" sz="1400" dirty="0" err="1" smtClean="0">
                  <a:latin typeface="Cambria" panose="02040503050406030204" pitchFamily="18" charset="0"/>
                </a:rPr>
                <a:t>injection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cxnSp>
          <p:nvCxnSpPr>
            <p:cNvPr id="148" name="Straight Connector 147"/>
            <p:cNvCxnSpPr/>
            <p:nvPr/>
          </p:nvCxnSpPr>
          <p:spPr>
            <a:xfrm flipH="1">
              <a:off x="6360190" y="4005064"/>
              <a:ext cx="73209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9" name="Straight Connector 148"/>
            <p:cNvCxnSpPr/>
            <p:nvPr/>
          </p:nvCxnSpPr>
          <p:spPr>
            <a:xfrm flipH="1">
              <a:off x="6360190" y="3573016"/>
              <a:ext cx="732090" cy="0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Connector 149"/>
            <p:cNvCxnSpPr/>
            <p:nvPr/>
          </p:nvCxnSpPr>
          <p:spPr>
            <a:xfrm>
              <a:off x="6360190" y="3573016"/>
              <a:ext cx="360040" cy="21602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Straight Connector 150"/>
            <p:cNvCxnSpPr/>
            <p:nvPr/>
          </p:nvCxnSpPr>
          <p:spPr>
            <a:xfrm flipV="1">
              <a:off x="6360190" y="3789040"/>
              <a:ext cx="360040" cy="216024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Rectangle 153"/>
            <p:cNvSpPr/>
            <p:nvPr/>
          </p:nvSpPr>
          <p:spPr>
            <a:xfrm>
              <a:off x="6804248" y="3635151"/>
              <a:ext cx="1036642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Re-</a:t>
              </a:r>
              <a:r>
                <a:rPr lang="nb-NO" sz="1400" dirty="0" err="1">
                  <a:latin typeface="Cambria" panose="02040503050406030204" pitchFamily="18" charset="0"/>
                </a:rPr>
                <a:t>b</a:t>
              </a:r>
              <a:r>
                <a:rPr lang="nb-NO" sz="1400" dirty="0" err="1" smtClean="0">
                  <a:latin typeface="Cambria" panose="02040503050406030204" pitchFamily="18" charset="0"/>
                </a:rPr>
                <a:t>oiler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64657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9" name="Group 198"/>
          <p:cNvGrpSpPr/>
          <p:nvPr/>
        </p:nvGrpSpPr>
        <p:grpSpPr>
          <a:xfrm>
            <a:off x="-36512" y="2260797"/>
            <a:ext cx="5544616" cy="3688483"/>
            <a:chOff x="-36512" y="2260797"/>
            <a:chExt cx="5544616" cy="3688483"/>
          </a:xfrm>
        </p:grpSpPr>
        <p:sp>
          <p:nvSpPr>
            <p:cNvPr id="25" name="Rectangle 24"/>
            <p:cNvSpPr/>
            <p:nvPr/>
          </p:nvSpPr>
          <p:spPr>
            <a:xfrm rot="5400000">
              <a:off x="2835006" y="2138650"/>
              <a:ext cx="611973" cy="1997918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vert270" rtlCol="0" anchor="t"/>
            <a:lstStyle/>
            <a:p>
              <a:pPr algn="ctr"/>
              <a:r>
                <a:rPr lang="nb-NO" sz="1400" b="1" dirty="0" err="1" smtClean="0">
                  <a:latin typeface="Cambria" panose="02040503050406030204" pitchFamily="18" charset="0"/>
                </a:rPr>
                <a:t>Fluidized</a:t>
              </a:r>
              <a:r>
                <a:rPr lang="nb-NO" sz="1400" dirty="0" smtClean="0">
                  <a:latin typeface="Cambria" panose="02040503050406030204" pitchFamily="18" charset="0"/>
                </a:rPr>
                <a:t> </a:t>
              </a:r>
              <a:r>
                <a:rPr lang="nb-NO" sz="1400" b="1" dirty="0" smtClean="0">
                  <a:latin typeface="Cambria" panose="02040503050406030204" pitchFamily="18" charset="0"/>
                </a:rPr>
                <a:t>bed</a:t>
              </a:r>
              <a:r>
                <a:rPr lang="nb-NO" sz="1400" dirty="0" smtClean="0">
                  <a:latin typeface="Cambria" panose="02040503050406030204" pitchFamily="18" charset="0"/>
                </a:rPr>
                <a:t> </a:t>
              </a:r>
              <a:r>
                <a:rPr lang="nb-NO" sz="1400" b="1" dirty="0" smtClean="0">
                  <a:latin typeface="Cambria" panose="02040503050406030204" pitchFamily="18" charset="0"/>
                </a:rPr>
                <a:t>gasifier</a:t>
              </a:r>
            </a:p>
          </p:txBody>
        </p:sp>
        <p:cxnSp>
          <p:nvCxnSpPr>
            <p:cNvPr id="26" name="Straight Arrow Connector 25"/>
            <p:cNvCxnSpPr>
              <a:endCxn id="49" idx="1"/>
            </p:cNvCxnSpPr>
            <p:nvPr/>
          </p:nvCxnSpPr>
          <p:spPr>
            <a:xfrm>
              <a:off x="-36512" y="4047206"/>
              <a:ext cx="792088" cy="0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>
              <a:endCxn id="74" idx="1"/>
            </p:cNvCxnSpPr>
            <p:nvPr/>
          </p:nvCxnSpPr>
          <p:spPr>
            <a:xfrm>
              <a:off x="116738" y="2965427"/>
              <a:ext cx="530938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Arrow Connector 27"/>
            <p:cNvCxnSpPr/>
            <p:nvPr/>
          </p:nvCxnSpPr>
          <p:spPr>
            <a:xfrm>
              <a:off x="2267744" y="3449042"/>
              <a:ext cx="0" cy="359743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Elbow Connector 28"/>
            <p:cNvCxnSpPr>
              <a:stCxn id="25" idx="0"/>
              <a:endCxn id="30" idx="1"/>
            </p:cNvCxnSpPr>
            <p:nvPr/>
          </p:nvCxnSpPr>
          <p:spPr>
            <a:xfrm flipV="1">
              <a:off x="4139952" y="3137609"/>
              <a:ext cx="504912" cy="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Rectangle 29"/>
            <p:cNvSpPr/>
            <p:nvPr/>
          </p:nvSpPr>
          <p:spPr>
            <a:xfrm>
              <a:off x="4644864" y="2867579"/>
              <a:ext cx="720080" cy="540060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sz="1400" b="1" dirty="0" smtClean="0">
                  <a:latin typeface="Cambria" panose="02040503050406030204" pitchFamily="18" charset="0"/>
                </a:rPr>
                <a:t>FGT</a:t>
              </a:r>
              <a:endParaRPr lang="nb-NO" sz="14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31" name="Straight Arrow Connector 30"/>
            <p:cNvCxnSpPr>
              <a:stCxn id="30" idx="3"/>
            </p:cNvCxnSpPr>
            <p:nvPr/>
          </p:nvCxnSpPr>
          <p:spPr>
            <a:xfrm>
              <a:off x="5364944" y="3137609"/>
              <a:ext cx="143160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ectangle 36"/>
            <p:cNvSpPr/>
            <p:nvPr/>
          </p:nvSpPr>
          <p:spPr>
            <a:xfrm>
              <a:off x="46676" y="2663738"/>
              <a:ext cx="611108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err="1" smtClean="0">
                  <a:latin typeface="Cambria" panose="02040503050406030204" pitchFamily="18" charset="0"/>
                </a:rPr>
                <a:t>Coal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53978" y="3789040"/>
              <a:ext cx="611108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Air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grpSp>
          <p:nvGrpSpPr>
            <p:cNvPr id="47" name="Group 46"/>
            <p:cNvGrpSpPr/>
            <p:nvPr/>
          </p:nvGrpSpPr>
          <p:grpSpPr>
            <a:xfrm>
              <a:off x="2627628" y="3671291"/>
              <a:ext cx="2316038" cy="720080"/>
              <a:chOff x="2367392" y="2123728"/>
              <a:chExt cx="2316038" cy="720080"/>
            </a:xfrm>
          </p:grpSpPr>
          <p:sp>
            <p:nvSpPr>
              <p:cNvPr id="36" name="Rectangle 35"/>
              <p:cNvSpPr/>
              <p:nvPr/>
            </p:nvSpPr>
            <p:spPr>
              <a:xfrm>
                <a:off x="2367392" y="2123728"/>
                <a:ext cx="1188132" cy="720080"/>
              </a:xfrm>
              <a:prstGeom prst="rect">
                <a:avLst/>
              </a:prstGeom>
              <a:ln w="1905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b-NO" sz="1400" b="1" dirty="0" smtClean="0">
                    <a:latin typeface="Cambria" panose="02040503050406030204" pitchFamily="18" charset="0"/>
                  </a:rPr>
                  <a:t>HRSG</a:t>
                </a:r>
                <a:endParaRPr lang="nb-NO" b="1" dirty="0">
                  <a:latin typeface="Cambria" panose="02040503050406030204" pitchFamily="18" charset="0"/>
                </a:endParaRPr>
              </a:p>
            </p:txBody>
          </p:sp>
          <p:cxnSp>
            <p:nvCxnSpPr>
              <p:cNvPr id="41" name="Straight Arrow Connector 40"/>
              <p:cNvCxnSpPr>
                <a:stCxn id="36" idx="3"/>
              </p:cNvCxnSpPr>
              <p:nvPr/>
            </p:nvCxnSpPr>
            <p:spPr>
              <a:xfrm>
                <a:off x="3555524" y="2483768"/>
                <a:ext cx="758924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2" name="Rectangle 41"/>
              <p:cNvSpPr/>
              <p:nvPr/>
            </p:nvSpPr>
            <p:spPr>
              <a:xfrm>
                <a:off x="3592478" y="2175991"/>
                <a:ext cx="685016" cy="307777"/>
              </a:xfrm>
              <a:prstGeom prst="rect">
                <a:avLst/>
              </a:prstGeom>
              <a:ln w="19050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nb-NO" sz="1400" dirty="0" smtClean="0">
                    <a:latin typeface="Cambria" panose="02040503050406030204" pitchFamily="18" charset="0"/>
                  </a:rPr>
                  <a:t>Power</a:t>
                </a: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4323390" y="2299184"/>
                <a:ext cx="360040" cy="369168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4" name="Arc 43"/>
              <p:cNvSpPr/>
              <p:nvPr/>
            </p:nvSpPr>
            <p:spPr>
              <a:xfrm rot="16200000">
                <a:off x="4370677" y="2425198"/>
                <a:ext cx="148326" cy="117140"/>
              </a:xfrm>
              <a:prstGeom prst="arc">
                <a:avLst>
                  <a:gd name="adj1" fmla="val 16200000"/>
                  <a:gd name="adj2" fmla="val 5472035"/>
                </a:avLst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45" name="Arc 44"/>
              <p:cNvSpPr/>
              <p:nvPr/>
            </p:nvSpPr>
            <p:spPr>
              <a:xfrm rot="5400000">
                <a:off x="4487817" y="2424168"/>
                <a:ext cx="148326" cy="117140"/>
              </a:xfrm>
              <a:prstGeom prst="arc">
                <a:avLst>
                  <a:gd name="adj1" fmla="val 16200000"/>
                  <a:gd name="adj2" fmla="val 5472035"/>
                </a:avLst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49" name="Rectangle 48"/>
            <p:cNvSpPr/>
            <p:nvPr/>
          </p:nvSpPr>
          <p:spPr>
            <a:xfrm>
              <a:off x="755576" y="3777176"/>
              <a:ext cx="720080" cy="540060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sz="1400" b="1" dirty="0" smtClean="0">
                  <a:latin typeface="Cambria" panose="02040503050406030204" pitchFamily="18" charset="0"/>
                </a:rPr>
                <a:t>ASU</a:t>
              </a:r>
              <a:endParaRPr lang="nb-NO" sz="14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55" name="Straight Arrow Connector 54"/>
            <p:cNvCxnSpPr>
              <a:stCxn id="49" idx="0"/>
              <a:endCxn id="100" idx="2"/>
            </p:cNvCxnSpPr>
            <p:nvPr/>
          </p:nvCxnSpPr>
          <p:spPr>
            <a:xfrm flipH="1" flipV="1">
              <a:off x="1113918" y="3573016"/>
              <a:ext cx="1698" cy="204160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Arrow Connector 57"/>
            <p:cNvCxnSpPr/>
            <p:nvPr/>
          </p:nvCxnSpPr>
          <p:spPr>
            <a:xfrm>
              <a:off x="1096566" y="4317236"/>
              <a:ext cx="0" cy="407909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Arrow Connector 60"/>
            <p:cNvCxnSpPr/>
            <p:nvPr/>
          </p:nvCxnSpPr>
          <p:spPr>
            <a:xfrm>
              <a:off x="1103214" y="3212976"/>
              <a:ext cx="1020514" cy="0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Rectangle 73"/>
            <p:cNvSpPr/>
            <p:nvPr/>
          </p:nvSpPr>
          <p:spPr>
            <a:xfrm>
              <a:off x="647676" y="2840582"/>
              <a:ext cx="305442" cy="249690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 sz="14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76" name="Straight Arrow Connector 75"/>
            <p:cNvCxnSpPr>
              <a:endCxn id="74" idx="0"/>
            </p:cNvCxnSpPr>
            <p:nvPr/>
          </p:nvCxnSpPr>
          <p:spPr>
            <a:xfrm>
              <a:off x="800397" y="2492896"/>
              <a:ext cx="0" cy="347686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ectangle 78"/>
            <p:cNvSpPr/>
            <p:nvPr/>
          </p:nvSpPr>
          <p:spPr>
            <a:xfrm>
              <a:off x="423376" y="2260797"/>
              <a:ext cx="754042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Water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cxnSp>
          <p:nvCxnSpPr>
            <p:cNvPr id="80" name="Straight Arrow Connector 79"/>
            <p:cNvCxnSpPr>
              <a:stCxn id="74" idx="3"/>
              <a:endCxn id="111" idx="2"/>
            </p:cNvCxnSpPr>
            <p:nvPr/>
          </p:nvCxnSpPr>
          <p:spPr>
            <a:xfrm>
              <a:off x="953118" y="2965427"/>
              <a:ext cx="306514" cy="65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87"/>
            <p:cNvSpPr/>
            <p:nvPr/>
          </p:nvSpPr>
          <p:spPr>
            <a:xfrm>
              <a:off x="270655" y="3298778"/>
              <a:ext cx="754042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err="1" smtClean="0">
                  <a:latin typeface="Cambria" panose="02040503050406030204" pitchFamily="18" charset="0"/>
                </a:rPr>
                <a:t>Oxygen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grpSp>
          <p:nvGrpSpPr>
            <p:cNvPr id="94" name="Group 93"/>
            <p:cNvGrpSpPr/>
            <p:nvPr/>
          </p:nvGrpSpPr>
          <p:grpSpPr>
            <a:xfrm rot="5400000">
              <a:off x="2985915" y="3209416"/>
              <a:ext cx="491702" cy="432048"/>
              <a:chOff x="3131840" y="3873388"/>
              <a:chExt cx="1152128" cy="432048"/>
            </a:xfrm>
          </p:grpSpPr>
          <p:cxnSp>
            <p:nvCxnSpPr>
              <p:cNvPr id="90" name="Straight Connector 89"/>
              <p:cNvCxnSpPr/>
              <p:nvPr/>
            </p:nvCxnSpPr>
            <p:spPr>
              <a:xfrm flipH="1">
                <a:off x="3131840" y="4305436"/>
                <a:ext cx="115212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 flipH="1">
                <a:off x="3131840" y="3873388"/>
                <a:ext cx="115212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Connector 91"/>
              <p:cNvCxnSpPr/>
              <p:nvPr/>
            </p:nvCxnSpPr>
            <p:spPr>
              <a:xfrm>
                <a:off x="3131840" y="3873388"/>
                <a:ext cx="360040" cy="216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Connector 92"/>
              <p:cNvCxnSpPr/>
              <p:nvPr/>
            </p:nvCxnSpPr>
            <p:spPr>
              <a:xfrm flipV="1">
                <a:off x="3131840" y="4089412"/>
                <a:ext cx="360040" cy="216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7" name="Rectangle 96"/>
            <p:cNvSpPr/>
            <p:nvPr/>
          </p:nvSpPr>
          <p:spPr>
            <a:xfrm>
              <a:off x="1907704" y="3751609"/>
              <a:ext cx="611108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Ash</a:t>
              </a:r>
            </a:p>
          </p:txBody>
        </p:sp>
        <p:sp>
          <p:nvSpPr>
            <p:cNvPr id="99" name="Rectangle 98"/>
            <p:cNvSpPr/>
            <p:nvPr/>
          </p:nvSpPr>
          <p:spPr>
            <a:xfrm>
              <a:off x="1486294" y="2690424"/>
              <a:ext cx="666554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err="1" smtClean="0">
                  <a:latin typeface="Cambria" panose="02040503050406030204" pitchFamily="18" charset="0"/>
                </a:rPr>
                <a:t>Slurry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00" name="Trapezoid 99"/>
            <p:cNvSpPr/>
            <p:nvPr/>
          </p:nvSpPr>
          <p:spPr>
            <a:xfrm>
              <a:off x="960661" y="3332321"/>
              <a:ext cx="306514" cy="240695"/>
            </a:xfrm>
            <a:prstGeom prst="trapezoi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102" name="Straight Arrow Connector 101"/>
            <p:cNvCxnSpPr>
              <a:endCxn id="100" idx="0"/>
            </p:cNvCxnSpPr>
            <p:nvPr/>
          </p:nvCxnSpPr>
          <p:spPr>
            <a:xfrm>
              <a:off x="1112290" y="3212976"/>
              <a:ext cx="1628" cy="119345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6" name="Group 115"/>
            <p:cNvGrpSpPr/>
            <p:nvPr/>
          </p:nvGrpSpPr>
          <p:grpSpPr>
            <a:xfrm>
              <a:off x="1259632" y="2844313"/>
              <a:ext cx="288032" cy="260940"/>
              <a:chOff x="1643520" y="3356992"/>
              <a:chExt cx="486272" cy="540060"/>
            </a:xfrm>
          </p:grpSpPr>
          <p:sp>
            <p:nvSpPr>
              <p:cNvPr id="111" name="Oval 110"/>
              <p:cNvSpPr/>
              <p:nvPr/>
            </p:nvSpPr>
            <p:spPr>
              <a:xfrm>
                <a:off x="1643520" y="3356992"/>
                <a:ext cx="486272" cy="504056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112" name="Straight Connector 111"/>
              <p:cNvCxnSpPr>
                <a:stCxn id="111" idx="3"/>
              </p:cNvCxnSpPr>
              <p:nvPr/>
            </p:nvCxnSpPr>
            <p:spPr>
              <a:xfrm flipH="1">
                <a:off x="1643520" y="378723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1643520" y="3897052"/>
                <a:ext cx="48627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>
                <a:stCxn id="111" idx="5"/>
              </p:cNvCxnSpPr>
              <p:nvPr/>
            </p:nvCxnSpPr>
            <p:spPr>
              <a:xfrm>
                <a:off x="2058579" y="378723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5" name="Flowchart: Connector 114"/>
              <p:cNvSpPr/>
              <p:nvPr/>
            </p:nvSpPr>
            <p:spPr>
              <a:xfrm>
                <a:off x="1853479" y="3573016"/>
                <a:ext cx="73818" cy="72008"/>
              </a:xfrm>
              <a:prstGeom prst="flowChartConnector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cxnSp>
          <p:nvCxnSpPr>
            <p:cNvPr id="117" name="Straight Arrow Connector 116"/>
            <p:cNvCxnSpPr>
              <a:stCxn id="111" idx="6"/>
            </p:cNvCxnSpPr>
            <p:nvPr/>
          </p:nvCxnSpPr>
          <p:spPr>
            <a:xfrm flipV="1">
              <a:off x="1547664" y="2965427"/>
              <a:ext cx="594369" cy="65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Straight Arrow Connector 131"/>
            <p:cNvCxnSpPr/>
            <p:nvPr/>
          </p:nvCxnSpPr>
          <p:spPr>
            <a:xfrm>
              <a:off x="5508104" y="3137610"/>
              <a:ext cx="0" cy="1803558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rapezoid 140"/>
            <p:cNvSpPr/>
            <p:nvPr/>
          </p:nvSpPr>
          <p:spPr>
            <a:xfrm rot="5400000">
              <a:off x="2598425" y="4892099"/>
              <a:ext cx="962234" cy="628327"/>
            </a:xfrm>
            <a:prstGeom prst="trapezoi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166" name="Straight Arrow Connector 165"/>
            <p:cNvCxnSpPr/>
            <p:nvPr/>
          </p:nvCxnSpPr>
          <p:spPr>
            <a:xfrm>
              <a:off x="1103214" y="5949280"/>
              <a:ext cx="2460674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2" name="Straight Arrow Connector 171"/>
            <p:cNvCxnSpPr/>
            <p:nvPr/>
          </p:nvCxnSpPr>
          <p:spPr>
            <a:xfrm>
              <a:off x="3563888" y="5445224"/>
              <a:ext cx="0" cy="504056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4" name="Straight Arrow Connector 173"/>
            <p:cNvCxnSpPr/>
            <p:nvPr/>
          </p:nvCxnSpPr>
          <p:spPr>
            <a:xfrm flipH="1">
              <a:off x="3417122" y="5445224"/>
              <a:ext cx="146766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Arrow Connector 176"/>
            <p:cNvCxnSpPr/>
            <p:nvPr/>
          </p:nvCxnSpPr>
          <p:spPr>
            <a:xfrm flipH="1">
              <a:off x="3417122" y="4941168"/>
              <a:ext cx="2090982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0" name="Straight Arrow Connector 179"/>
            <p:cNvCxnSpPr/>
            <p:nvPr/>
          </p:nvCxnSpPr>
          <p:spPr>
            <a:xfrm>
              <a:off x="3403204" y="5317842"/>
              <a:ext cx="758924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prstDash val="dash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1" name="Rectangle 180"/>
            <p:cNvSpPr/>
            <p:nvPr/>
          </p:nvSpPr>
          <p:spPr>
            <a:xfrm>
              <a:off x="3440158" y="5010065"/>
              <a:ext cx="685016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Power</a:t>
              </a:r>
            </a:p>
          </p:txBody>
        </p:sp>
        <p:sp>
          <p:nvSpPr>
            <p:cNvPr id="182" name="Oval 181"/>
            <p:cNvSpPr/>
            <p:nvPr/>
          </p:nvSpPr>
          <p:spPr>
            <a:xfrm>
              <a:off x="4171070" y="5133258"/>
              <a:ext cx="360040" cy="369168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3" name="Arc 182"/>
            <p:cNvSpPr/>
            <p:nvPr/>
          </p:nvSpPr>
          <p:spPr>
            <a:xfrm rot="16200000">
              <a:off x="4218357" y="5260302"/>
              <a:ext cx="148326" cy="117140"/>
            </a:xfrm>
            <a:prstGeom prst="arc">
              <a:avLst>
                <a:gd name="adj1" fmla="val 16200000"/>
                <a:gd name="adj2" fmla="val 5472035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184" name="Arc 183"/>
            <p:cNvSpPr/>
            <p:nvPr/>
          </p:nvSpPr>
          <p:spPr>
            <a:xfrm rot="5400000">
              <a:off x="4335497" y="5259272"/>
              <a:ext cx="148326" cy="117140"/>
            </a:xfrm>
            <a:prstGeom prst="arc">
              <a:avLst>
                <a:gd name="adj1" fmla="val 16200000"/>
                <a:gd name="adj2" fmla="val 5472035"/>
              </a:avLst>
            </a:prstGeom>
            <a:ln w="1905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186" name="Straight Arrow Connector 185"/>
            <p:cNvCxnSpPr>
              <a:stCxn id="141" idx="2"/>
            </p:cNvCxnSpPr>
            <p:nvPr/>
          </p:nvCxnSpPr>
          <p:spPr>
            <a:xfrm flipH="1" flipV="1">
              <a:off x="2333551" y="5206262"/>
              <a:ext cx="431828" cy="1"/>
            </a:xfrm>
            <a:prstGeom prst="straightConnector1">
              <a:avLst/>
            </a:prstGeom>
            <a:ln w="28575">
              <a:solidFill>
                <a:srgbClr val="FFFF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7" name="Rectangle 186"/>
            <p:cNvSpPr/>
            <p:nvPr/>
          </p:nvSpPr>
          <p:spPr>
            <a:xfrm>
              <a:off x="1547664" y="4941168"/>
              <a:ext cx="991304" cy="523220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To CO</a:t>
              </a:r>
              <a:r>
                <a:rPr lang="nb-NO" sz="1400" baseline="-25000" dirty="0" smtClean="0">
                  <a:latin typeface="Cambria" panose="02040503050406030204" pitchFamily="18" charset="0"/>
                </a:rPr>
                <a:t>2</a:t>
              </a:r>
              <a:r>
                <a:rPr lang="nb-NO" sz="1400" dirty="0" smtClean="0">
                  <a:latin typeface="Cambria" panose="02040503050406030204" pitchFamily="18" charset="0"/>
                </a:rPr>
                <a:t>-extraction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179512" y="4345359"/>
              <a:ext cx="991304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Nitrogen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91" name="Trapezoid 190"/>
            <p:cNvSpPr/>
            <p:nvPr/>
          </p:nvSpPr>
          <p:spPr>
            <a:xfrm flipV="1">
              <a:off x="953118" y="4725145"/>
              <a:ext cx="306514" cy="240695"/>
            </a:xfrm>
            <a:prstGeom prst="trapezoi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192" name="Straight Arrow Connector 191"/>
            <p:cNvCxnSpPr/>
            <p:nvPr/>
          </p:nvCxnSpPr>
          <p:spPr>
            <a:xfrm>
              <a:off x="1103214" y="4965840"/>
              <a:ext cx="9076" cy="983440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94" name="Group 193"/>
            <p:cNvGrpSpPr/>
            <p:nvPr/>
          </p:nvGrpSpPr>
          <p:grpSpPr>
            <a:xfrm rot="16200000" flipV="1">
              <a:off x="2673839" y="4561638"/>
              <a:ext cx="772582" cy="432048"/>
              <a:chOff x="3131840" y="3873388"/>
              <a:chExt cx="1152128" cy="432048"/>
            </a:xfrm>
          </p:grpSpPr>
          <p:cxnSp>
            <p:nvCxnSpPr>
              <p:cNvPr id="195" name="Straight Connector 194"/>
              <p:cNvCxnSpPr/>
              <p:nvPr/>
            </p:nvCxnSpPr>
            <p:spPr>
              <a:xfrm flipH="1">
                <a:off x="3131840" y="4305436"/>
                <a:ext cx="115212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Connector 195"/>
              <p:cNvCxnSpPr/>
              <p:nvPr/>
            </p:nvCxnSpPr>
            <p:spPr>
              <a:xfrm flipH="1">
                <a:off x="3131840" y="3873388"/>
                <a:ext cx="115212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Connector 196"/>
              <p:cNvCxnSpPr/>
              <p:nvPr/>
            </p:nvCxnSpPr>
            <p:spPr>
              <a:xfrm>
                <a:off x="3131840" y="3873388"/>
                <a:ext cx="360040" cy="216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Straight Connector 197"/>
              <p:cNvCxnSpPr/>
              <p:nvPr/>
            </p:nvCxnSpPr>
            <p:spPr>
              <a:xfrm flipV="1">
                <a:off x="3131840" y="4089412"/>
                <a:ext cx="360040" cy="216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610879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7" name="Group 96"/>
          <p:cNvGrpSpPr/>
          <p:nvPr/>
        </p:nvGrpSpPr>
        <p:grpSpPr>
          <a:xfrm>
            <a:off x="1560632" y="1444776"/>
            <a:ext cx="6035704" cy="3688482"/>
            <a:chOff x="1560632" y="1444775"/>
            <a:chExt cx="6035704" cy="3688483"/>
          </a:xfrm>
        </p:grpSpPr>
        <p:grpSp>
          <p:nvGrpSpPr>
            <p:cNvPr id="90" name="Group 89"/>
            <p:cNvGrpSpPr/>
            <p:nvPr/>
          </p:nvGrpSpPr>
          <p:grpSpPr>
            <a:xfrm>
              <a:off x="1560632" y="1444775"/>
              <a:ext cx="6035704" cy="3688483"/>
              <a:chOff x="1560632" y="1444775"/>
              <a:chExt cx="6035704" cy="3688483"/>
            </a:xfrm>
          </p:grpSpPr>
          <p:grpSp>
            <p:nvGrpSpPr>
              <p:cNvPr id="86" name="Group 85"/>
              <p:cNvGrpSpPr/>
              <p:nvPr/>
            </p:nvGrpSpPr>
            <p:grpSpPr>
              <a:xfrm>
                <a:off x="1560632" y="1444775"/>
                <a:ext cx="5946888" cy="3688483"/>
                <a:chOff x="1560632" y="1444775"/>
                <a:chExt cx="5946888" cy="3688483"/>
              </a:xfrm>
            </p:grpSpPr>
            <p:sp>
              <p:nvSpPr>
                <p:cNvPr id="5" name="Rectangle 4"/>
                <p:cNvSpPr/>
                <p:nvPr/>
              </p:nvSpPr>
              <p:spPr>
                <a:xfrm rot="5400000">
                  <a:off x="4432150" y="1322628"/>
                  <a:ext cx="611973" cy="1997918"/>
                </a:xfrm>
                <a:prstGeom prst="rect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vert="vert270" rtlCol="0" anchor="t"/>
                <a:lstStyle/>
                <a:p>
                  <a:pPr algn="ctr"/>
                  <a:r>
                    <a:rPr lang="nb-NO" sz="1400" b="1" dirty="0" err="1" smtClean="0">
                      <a:latin typeface="Cambria" panose="02040503050406030204" pitchFamily="18" charset="0"/>
                    </a:rPr>
                    <a:t>Fluidized</a:t>
                  </a:r>
                  <a:r>
                    <a:rPr lang="nb-NO" sz="1400" dirty="0" smtClean="0">
                      <a:latin typeface="Cambria" panose="02040503050406030204" pitchFamily="18" charset="0"/>
                    </a:rPr>
                    <a:t> </a:t>
                  </a:r>
                  <a:r>
                    <a:rPr lang="nb-NO" sz="1400" b="1" dirty="0" smtClean="0">
                      <a:latin typeface="Cambria" panose="02040503050406030204" pitchFamily="18" charset="0"/>
                    </a:rPr>
                    <a:t>bed</a:t>
                  </a:r>
                  <a:r>
                    <a:rPr lang="nb-NO" sz="1400" dirty="0" smtClean="0">
                      <a:latin typeface="Cambria" panose="02040503050406030204" pitchFamily="18" charset="0"/>
                    </a:rPr>
                    <a:t> </a:t>
                  </a:r>
                  <a:r>
                    <a:rPr lang="nb-NO" sz="1400" b="1" dirty="0" smtClean="0">
                      <a:latin typeface="Cambria" panose="02040503050406030204" pitchFamily="18" charset="0"/>
                    </a:rPr>
                    <a:t>gasifier</a:t>
                  </a:r>
                </a:p>
              </p:txBody>
            </p:sp>
            <p:cxnSp>
              <p:nvCxnSpPr>
                <p:cNvPr id="6" name="Straight Arrow Connector 5"/>
                <p:cNvCxnSpPr>
                  <a:endCxn id="15" idx="1"/>
                </p:cNvCxnSpPr>
                <p:nvPr/>
              </p:nvCxnSpPr>
              <p:spPr>
                <a:xfrm>
                  <a:off x="1560632" y="3231184"/>
                  <a:ext cx="792088" cy="0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" name="Straight Arrow Connector 6"/>
                <p:cNvCxnSpPr>
                  <a:endCxn id="19" idx="1"/>
                </p:cNvCxnSpPr>
                <p:nvPr/>
              </p:nvCxnSpPr>
              <p:spPr>
                <a:xfrm>
                  <a:off x="1713882" y="2149405"/>
                  <a:ext cx="530938" cy="0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Straight Arrow Connector 7"/>
                <p:cNvCxnSpPr/>
                <p:nvPr/>
              </p:nvCxnSpPr>
              <p:spPr>
                <a:xfrm>
                  <a:off x="3864888" y="2633020"/>
                  <a:ext cx="0" cy="359743"/>
                </a:xfrm>
                <a:prstGeom prst="straightConnector1">
                  <a:avLst/>
                </a:prstGeom>
                <a:ln w="19050">
                  <a:solidFill>
                    <a:schemeClr val="bg1">
                      <a:lumMod val="50000"/>
                    </a:schemeClr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" name="Elbow Connector 8"/>
                <p:cNvCxnSpPr>
                  <a:stCxn id="5" idx="0"/>
                  <a:endCxn id="10" idx="1"/>
                </p:cNvCxnSpPr>
                <p:nvPr/>
              </p:nvCxnSpPr>
              <p:spPr>
                <a:xfrm flipV="1">
                  <a:off x="5737096" y="2321587"/>
                  <a:ext cx="504912" cy="1"/>
                </a:xfrm>
                <a:prstGeom prst="bentConnector3">
                  <a:avLst>
                    <a:gd name="adj1" fmla="val 50000"/>
                  </a:avLst>
                </a:prstGeom>
                <a:ln w="19050">
                  <a:solidFill>
                    <a:srgbClr val="FF66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" name="Rectangle 9"/>
                <p:cNvSpPr/>
                <p:nvPr/>
              </p:nvSpPr>
              <p:spPr>
                <a:xfrm>
                  <a:off x="6242008" y="2051557"/>
                  <a:ext cx="720080" cy="540060"/>
                </a:xfrm>
                <a:prstGeom prst="rect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b-NO" sz="1400" b="1" dirty="0" smtClean="0">
                      <a:latin typeface="Cambria" panose="02040503050406030204" pitchFamily="18" charset="0"/>
                    </a:rPr>
                    <a:t>FGT</a:t>
                  </a:r>
                  <a:endParaRPr lang="nb-NO" sz="1400" b="1" dirty="0"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11" name="Straight Arrow Connector 10"/>
                <p:cNvCxnSpPr>
                  <a:stCxn id="10" idx="3"/>
                </p:cNvCxnSpPr>
                <p:nvPr/>
              </p:nvCxnSpPr>
              <p:spPr>
                <a:xfrm>
                  <a:off x="6962088" y="2321587"/>
                  <a:ext cx="143160" cy="0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" name="Rectangle 11"/>
                <p:cNvSpPr/>
                <p:nvPr/>
              </p:nvSpPr>
              <p:spPr>
                <a:xfrm>
                  <a:off x="1643820" y="1847716"/>
                  <a:ext cx="611108" cy="307777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nb-NO" sz="1400" dirty="0" err="1" smtClean="0">
                      <a:latin typeface="Cambria" panose="02040503050406030204" pitchFamily="18" charset="0"/>
                    </a:rPr>
                    <a:t>Coal</a:t>
                  </a:r>
                  <a:endParaRPr lang="nb-NO" sz="1400" dirty="0"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1651122" y="2973018"/>
                  <a:ext cx="611108" cy="307777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nb-NO" sz="1400" dirty="0" smtClean="0">
                      <a:latin typeface="Cambria" panose="02040503050406030204" pitchFamily="18" charset="0"/>
                    </a:rPr>
                    <a:t>Air</a:t>
                  </a:r>
                  <a:endParaRPr lang="nb-NO" sz="1400" dirty="0"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14" name="Group 13"/>
                <p:cNvGrpSpPr/>
                <p:nvPr/>
              </p:nvGrpSpPr>
              <p:grpSpPr>
                <a:xfrm>
                  <a:off x="4224772" y="2855269"/>
                  <a:ext cx="2316038" cy="720080"/>
                  <a:chOff x="2367392" y="2123728"/>
                  <a:chExt cx="2316038" cy="720080"/>
                </a:xfrm>
              </p:grpSpPr>
              <p:sp>
                <p:nvSpPr>
                  <p:cNvPr id="61" name="Rectangle 60"/>
                  <p:cNvSpPr/>
                  <p:nvPr/>
                </p:nvSpPr>
                <p:spPr>
                  <a:xfrm>
                    <a:off x="2367392" y="2123728"/>
                    <a:ext cx="1188132" cy="720080"/>
                  </a:xfrm>
                  <a:prstGeom prst="rect">
                    <a:avLst/>
                  </a:prstGeom>
                  <a:ln w="19050"/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r>
                      <a:rPr lang="nb-NO" sz="1400" b="1" dirty="0" smtClean="0">
                        <a:latin typeface="Cambria" panose="02040503050406030204" pitchFamily="18" charset="0"/>
                      </a:rPr>
                      <a:t>HRSG</a:t>
                    </a:r>
                    <a:endParaRPr lang="nb-NO" b="1" dirty="0">
                      <a:latin typeface="Cambria" panose="02040503050406030204" pitchFamily="18" charset="0"/>
                    </a:endParaRPr>
                  </a:p>
                </p:txBody>
              </p:sp>
              <p:cxnSp>
                <p:nvCxnSpPr>
                  <p:cNvPr id="62" name="Straight Arrow Connector 61"/>
                  <p:cNvCxnSpPr>
                    <a:stCxn id="61" idx="3"/>
                  </p:cNvCxnSpPr>
                  <p:nvPr/>
                </p:nvCxnSpPr>
                <p:spPr>
                  <a:xfrm>
                    <a:off x="3555524" y="2483768"/>
                    <a:ext cx="758924" cy="0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prstDash val="dash"/>
                    <a:tailEnd type="arrow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63" name="Rectangle 62"/>
                  <p:cNvSpPr/>
                  <p:nvPr/>
                </p:nvSpPr>
                <p:spPr>
                  <a:xfrm>
                    <a:off x="3592478" y="2175991"/>
                    <a:ext cx="685016" cy="307777"/>
                  </a:xfrm>
                  <a:prstGeom prst="rect">
                    <a:avLst/>
                  </a:prstGeom>
                  <a:ln w="19050">
                    <a:noFill/>
                  </a:ln>
                </p:spPr>
                <p:txBody>
                  <a:bodyPr wrap="square">
                    <a:spAutoFit/>
                  </a:bodyPr>
                  <a:lstStyle/>
                  <a:p>
                    <a:pPr algn="ctr"/>
                    <a:r>
                      <a:rPr lang="nb-NO" sz="1400" dirty="0" smtClean="0">
                        <a:latin typeface="Cambria" panose="02040503050406030204" pitchFamily="18" charset="0"/>
                      </a:rPr>
                      <a:t>Power</a:t>
                    </a:r>
                  </a:p>
                </p:txBody>
              </p:sp>
              <p:sp>
                <p:nvSpPr>
                  <p:cNvPr id="64" name="Oval 63"/>
                  <p:cNvSpPr/>
                  <p:nvPr/>
                </p:nvSpPr>
                <p:spPr>
                  <a:xfrm>
                    <a:off x="4323390" y="2299184"/>
                    <a:ext cx="360040" cy="369168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5" name="Arc 64"/>
                  <p:cNvSpPr/>
                  <p:nvPr/>
                </p:nvSpPr>
                <p:spPr>
                  <a:xfrm rot="16200000">
                    <a:off x="4370677" y="2425198"/>
                    <a:ext cx="148326" cy="117140"/>
                  </a:xfrm>
                  <a:prstGeom prst="arc">
                    <a:avLst>
                      <a:gd name="adj1" fmla="val 16200000"/>
                      <a:gd name="adj2" fmla="val 5472035"/>
                    </a:avLst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sp>
                <p:nvSpPr>
                  <p:cNvPr id="66" name="Arc 65"/>
                  <p:cNvSpPr/>
                  <p:nvPr/>
                </p:nvSpPr>
                <p:spPr>
                  <a:xfrm rot="5400000">
                    <a:off x="4487817" y="2424168"/>
                    <a:ext cx="148326" cy="117140"/>
                  </a:xfrm>
                  <a:prstGeom prst="arc">
                    <a:avLst>
                      <a:gd name="adj1" fmla="val 16200000"/>
                      <a:gd name="adj2" fmla="val 5472035"/>
                    </a:avLst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sp>
              <p:nvSpPr>
                <p:cNvPr id="15" name="Rectangle 14"/>
                <p:cNvSpPr/>
                <p:nvPr/>
              </p:nvSpPr>
              <p:spPr>
                <a:xfrm>
                  <a:off x="2352720" y="2961154"/>
                  <a:ext cx="720080" cy="540060"/>
                </a:xfrm>
                <a:prstGeom prst="rect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b-NO" sz="1400" b="1" dirty="0" smtClean="0">
                      <a:latin typeface="Cambria" panose="02040503050406030204" pitchFamily="18" charset="0"/>
                    </a:rPr>
                    <a:t>ASU</a:t>
                  </a:r>
                  <a:endParaRPr lang="nb-NO" sz="1400" b="1" dirty="0"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16" name="Straight Arrow Connector 15"/>
                <p:cNvCxnSpPr>
                  <a:stCxn id="15" idx="0"/>
                  <a:endCxn id="27" idx="2"/>
                </p:cNvCxnSpPr>
                <p:nvPr/>
              </p:nvCxnSpPr>
              <p:spPr>
                <a:xfrm flipH="1" flipV="1">
                  <a:off x="2711062" y="2756994"/>
                  <a:ext cx="1698" cy="204160"/>
                </a:xfrm>
                <a:prstGeom prst="straightConnector1">
                  <a:avLst/>
                </a:prstGeom>
                <a:ln w="19050">
                  <a:solidFill>
                    <a:srgbClr val="92D05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" name="Straight Arrow Connector 17"/>
                <p:cNvCxnSpPr/>
                <p:nvPr/>
              </p:nvCxnSpPr>
              <p:spPr>
                <a:xfrm>
                  <a:off x="2700358" y="2396954"/>
                  <a:ext cx="1020514" cy="0"/>
                </a:xfrm>
                <a:prstGeom prst="straightConnector1">
                  <a:avLst/>
                </a:prstGeom>
                <a:ln w="19050">
                  <a:solidFill>
                    <a:srgbClr val="92D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" name="Rectangle 18"/>
                <p:cNvSpPr/>
                <p:nvPr/>
              </p:nvSpPr>
              <p:spPr>
                <a:xfrm>
                  <a:off x="2244820" y="2024560"/>
                  <a:ext cx="305442" cy="249690"/>
                </a:xfrm>
                <a:prstGeom prst="rect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b-NO" sz="1400" b="1" dirty="0"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20" name="Straight Arrow Connector 19"/>
                <p:cNvCxnSpPr>
                  <a:endCxn id="19" idx="0"/>
                </p:cNvCxnSpPr>
                <p:nvPr/>
              </p:nvCxnSpPr>
              <p:spPr>
                <a:xfrm>
                  <a:off x="2397541" y="1676874"/>
                  <a:ext cx="0" cy="347686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" name="Rectangle 20"/>
                <p:cNvSpPr/>
                <p:nvPr/>
              </p:nvSpPr>
              <p:spPr>
                <a:xfrm>
                  <a:off x="2020520" y="1444775"/>
                  <a:ext cx="754042" cy="307777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nb-NO" sz="1400" dirty="0" smtClean="0">
                      <a:latin typeface="Cambria" panose="02040503050406030204" pitchFamily="18" charset="0"/>
                    </a:rPr>
                    <a:t>Water</a:t>
                  </a:r>
                  <a:endParaRPr lang="nb-NO" sz="1400" dirty="0"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22" name="Straight Arrow Connector 21"/>
                <p:cNvCxnSpPr>
                  <a:stCxn id="19" idx="3"/>
                  <a:endCxn id="52" idx="2"/>
                </p:cNvCxnSpPr>
                <p:nvPr/>
              </p:nvCxnSpPr>
              <p:spPr>
                <a:xfrm>
                  <a:off x="2550262" y="2149405"/>
                  <a:ext cx="306514" cy="658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3" name="Rectangle 22"/>
                <p:cNvSpPr/>
                <p:nvPr/>
              </p:nvSpPr>
              <p:spPr>
                <a:xfrm>
                  <a:off x="1867799" y="2482756"/>
                  <a:ext cx="754042" cy="307777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nb-NO" sz="1400" dirty="0" err="1" smtClean="0">
                      <a:latin typeface="Cambria" panose="02040503050406030204" pitchFamily="18" charset="0"/>
                    </a:rPr>
                    <a:t>Oxygen</a:t>
                  </a:r>
                  <a:endParaRPr lang="nb-NO" sz="1400" dirty="0">
                    <a:latin typeface="Cambria" panose="02040503050406030204" pitchFamily="18" charset="0"/>
                  </a:endParaRPr>
                </a:p>
              </p:txBody>
            </p:sp>
            <p:grpSp>
              <p:nvGrpSpPr>
                <p:cNvPr id="24" name="Group 23"/>
                <p:cNvGrpSpPr/>
                <p:nvPr/>
              </p:nvGrpSpPr>
              <p:grpSpPr>
                <a:xfrm rot="5400000">
                  <a:off x="4583059" y="2393394"/>
                  <a:ext cx="491702" cy="432048"/>
                  <a:chOff x="3131840" y="3873388"/>
                  <a:chExt cx="1152128" cy="432048"/>
                </a:xfrm>
              </p:grpSpPr>
              <p:cxnSp>
                <p:nvCxnSpPr>
                  <p:cNvPr id="57" name="Straight Connector 56"/>
                  <p:cNvCxnSpPr/>
                  <p:nvPr/>
                </p:nvCxnSpPr>
                <p:spPr>
                  <a:xfrm flipH="1">
                    <a:off x="3131840" y="4305436"/>
                    <a:ext cx="1152128" cy="0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8" name="Straight Connector 57"/>
                  <p:cNvCxnSpPr/>
                  <p:nvPr/>
                </p:nvCxnSpPr>
                <p:spPr>
                  <a:xfrm flipH="1">
                    <a:off x="3131840" y="3873388"/>
                    <a:ext cx="1152128" cy="0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9" name="Straight Connector 58"/>
                  <p:cNvCxnSpPr/>
                  <p:nvPr/>
                </p:nvCxnSpPr>
                <p:spPr>
                  <a:xfrm>
                    <a:off x="3131840" y="3873388"/>
                    <a:ext cx="360040" cy="216024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60" name="Straight Connector 59"/>
                  <p:cNvCxnSpPr/>
                  <p:nvPr/>
                </p:nvCxnSpPr>
                <p:spPr>
                  <a:xfrm flipV="1">
                    <a:off x="3131840" y="4089412"/>
                    <a:ext cx="360040" cy="216024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25" name="Rectangle 24"/>
                <p:cNvSpPr/>
                <p:nvPr/>
              </p:nvSpPr>
              <p:spPr>
                <a:xfrm>
                  <a:off x="3504848" y="2935587"/>
                  <a:ext cx="611108" cy="307777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nb-NO" sz="1400" dirty="0" smtClean="0">
                      <a:latin typeface="Cambria" panose="02040503050406030204" pitchFamily="18" charset="0"/>
                    </a:rPr>
                    <a:t>Ash</a:t>
                  </a: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3083438" y="1874402"/>
                  <a:ext cx="666554" cy="307777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nb-NO" sz="1400" dirty="0" err="1" smtClean="0">
                      <a:latin typeface="Cambria" panose="02040503050406030204" pitchFamily="18" charset="0"/>
                    </a:rPr>
                    <a:t>Slurry</a:t>
                  </a:r>
                  <a:endParaRPr lang="nb-NO" sz="1400" dirty="0"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27" name="Trapezoid 26"/>
                <p:cNvSpPr/>
                <p:nvPr/>
              </p:nvSpPr>
              <p:spPr>
                <a:xfrm>
                  <a:off x="2557805" y="2516299"/>
                  <a:ext cx="306514" cy="240695"/>
                </a:xfrm>
                <a:prstGeom prst="trapezoid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28" name="Straight Arrow Connector 27"/>
                <p:cNvCxnSpPr>
                  <a:endCxn id="27" idx="0"/>
                </p:cNvCxnSpPr>
                <p:nvPr/>
              </p:nvCxnSpPr>
              <p:spPr>
                <a:xfrm>
                  <a:off x="2709434" y="2396954"/>
                  <a:ext cx="1628" cy="119345"/>
                </a:xfrm>
                <a:prstGeom prst="straightConnector1">
                  <a:avLst/>
                </a:prstGeom>
                <a:ln w="19050">
                  <a:solidFill>
                    <a:srgbClr val="92D05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29" name="Group 28"/>
                <p:cNvGrpSpPr/>
                <p:nvPr/>
              </p:nvGrpSpPr>
              <p:grpSpPr>
                <a:xfrm>
                  <a:off x="2856776" y="2028291"/>
                  <a:ext cx="288032" cy="260940"/>
                  <a:chOff x="1643520" y="3356992"/>
                  <a:chExt cx="486272" cy="540060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1643520" y="3356992"/>
                    <a:ext cx="486272" cy="504056"/>
                  </a:xfrm>
                  <a:prstGeom prst="ellipse">
                    <a:avLst/>
                  </a:prstGeom>
                  <a:ln w="19050"/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  <p:cxnSp>
                <p:nvCxnSpPr>
                  <p:cNvPr id="53" name="Straight Connector 52"/>
                  <p:cNvCxnSpPr>
                    <a:stCxn id="52" idx="3"/>
                  </p:cNvCxnSpPr>
                  <p:nvPr/>
                </p:nvCxnSpPr>
                <p:spPr>
                  <a:xfrm flipH="1">
                    <a:off x="1643520" y="3787231"/>
                    <a:ext cx="71213" cy="10982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4" name="Straight Connector 53"/>
                  <p:cNvCxnSpPr/>
                  <p:nvPr/>
                </p:nvCxnSpPr>
                <p:spPr>
                  <a:xfrm>
                    <a:off x="1643520" y="3897052"/>
                    <a:ext cx="486272" cy="0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5" name="Straight Connector 54"/>
                  <p:cNvCxnSpPr>
                    <a:stCxn id="52" idx="5"/>
                  </p:cNvCxnSpPr>
                  <p:nvPr/>
                </p:nvCxnSpPr>
                <p:spPr>
                  <a:xfrm>
                    <a:off x="2058579" y="3787231"/>
                    <a:ext cx="71213" cy="109821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sp>
                <p:nvSpPr>
                  <p:cNvPr id="56" name="Flowchart: Connector 55"/>
                  <p:cNvSpPr/>
                  <p:nvPr/>
                </p:nvSpPr>
                <p:spPr>
                  <a:xfrm>
                    <a:off x="1853479" y="3573016"/>
                    <a:ext cx="73818" cy="72008"/>
                  </a:xfrm>
                  <a:prstGeom prst="flowChartConnector">
                    <a:avLst/>
                  </a:prstGeom>
                  <a:ln w="19050"/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nb-NO"/>
                  </a:p>
                </p:txBody>
              </p:sp>
            </p:grpSp>
            <p:cxnSp>
              <p:nvCxnSpPr>
                <p:cNvPr id="30" name="Straight Arrow Connector 29"/>
                <p:cNvCxnSpPr>
                  <a:stCxn id="52" idx="6"/>
                </p:cNvCxnSpPr>
                <p:nvPr/>
              </p:nvCxnSpPr>
              <p:spPr>
                <a:xfrm flipV="1">
                  <a:off x="3144808" y="2149405"/>
                  <a:ext cx="594369" cy="658"/>
                </a:xfrm>
                <a:prstGeom prst="straightConnector1">
                  <a:avLst/>
                </a:prstGeom>
                <a:ln w="19050"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Arrow Connector 30"/>
                <p:cNvCxnSpPr>
                  <a:endCxn id="68" idx="0"/>
                </p:cNvCxnSpPr>
                <p:nvPr/>
              </p:nvCxnSpPr>
              <p:spPr>
                <a:xfrm>
                  <a:off x="7112336" y="2321587"/>
                  <a:ext cx="0" cy="456743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2" name="Trapezoid 31"/>
                <p:cNvSpPr/>
                <p:nvPr/>
              </p:nvSpPr>
              <p:spPr>
                <a:xfrm rot="5400000">
                  <a:off x="4195569" y="4076077"/>
                  <a:ext cx="962234" cy="628327"/>
                </a:xfrm>
                <a:prstGeom prst="trapezoid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33" name="Straight Arrow Connector 32"/>
                <p:cNvCxnSpPr/>
                <p:nvPr/>
              </p:nvCxnSpPr>
              <p:spPr>
                <a:xfrm>
                  <a:off x="2051720" y="5133258"/>
                  <a:ext cx="3109312" cy="0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" name="Straight Arrow Connector 33"/>
                <p:cNvCxnSpPr/>
                <p:nvPr/>
              </p:nvCxnSpPr>
              <p:spPr>
                <a:xfrm>
                  <a:off x="5161032" y="4629202"/>
                  <a:ext cx="0" cy="504056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5" name="Straight Arrow Connector 34"/>
                <p:cNvCxnSpPr/>
                <p:nvPr/>
              </p:nvCxnSpPr>
              <p:spPr>
                <a:xfrm flipH="1">
                  <a:off x="5014266" y="4629202"/>
                  <a:ext cx="146766" cy="0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6" name="Straight Arrow Connector 35"/>
                <p:cNvCxnSpPr>
                  <a:stCxn id="78" idx="1"/>
                </p:cNvCxnSpPr>
                <p:nvPr/>
              </p:nvCxnSpPr>
              <p:spPr>
                <a:xfrm flipH="1" flipV="1">
                  <a:off x="5014266" y="4125146"/>
                  <a:ext cx="1176577" cy="3647"/>
                </a:xfrm>
                <a:prstGeom prst="straightConnector1">
                  <a:avLst/>
                </a:prstGeom>
                <a:ln w="19050">
                  <a:solidFill>
                    <a:srgbClr val="00B05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Straight Arrow Connector 36"/>
                <p:cNvCxnSpPr/>
                <p:nvPr/>
              </p:nvCxnSpPr>
              <p:spPr>
                <a:xfrm>
                  <a:off x="5000348" y="4501820"/>
                  <a:ext cx="758924" cy="0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prstDash val="dash"/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8" name="Rectangle 37"/>
                <p:cNvSpPr/>
                <p:nvPr/>
              </p:nvSpPr>
              <p:spPr>
                <a:xfrm>
                  <a:off x="5037302" y="4194043"/>
                  <a:ext cx="685016" cy="307777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nb-NO" sz="1400" dirty="0" smtClean="0">
                      <a:latin typeface="Cambria" panose="02040503050406030204" pitchFamily="18" charset="0"/>
                    </a:rPr>
                    <a:t>Power</a:t>
                  </a:r>
                </a:p>
              </p:txBody>
            </p:sp>
            <p:sp>
              <p:nvSpPr>
                <p:cNvPr id="39" name="Oval 38"/>
                <p:cNvSpPr/>
                <p:nvPr/>
              </p:nvSpPr>
              <p:spPr>
                <a:xfrm>
                  <a:off x="5768214" y="4317236"/>
                  <a:ext cx="360040" cy="369168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0" name="Arc 39"/>
                <p:cNvSpPr/>
                <p:nvPr/>
              </p:nvSpPr>
              <p:spPr>
                <a:xfrm rot="16200000">
                  <a:off x="5815501" y="4444280"/>
                  <a:ext cx="148326" cy="117140"/>
                </a:xfrm>
                <a:prstGeom prst="arc">
                  <a:avLst>
                    <a:gd name="adj1" fmla="val 16200000"/>
                    <a:gd name="adj2" fmla="val 5472035"/>
                  </a:avLst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sp>
              <p:nvSpPr>
                <p:cNvPr id="41" name="Arc 40"/>
                <p:cNvSpPr/>
                <p:nvPr/>
              </p:nvSpPr>
              <p:spPr>
                <a:xfrm rot="5400000">
                  <a:off x="5932641" y="4443250"/>
                  <a:ext cx="148326" cy="117140"/>
                </a:xfrm>
                <a:prstGeom prst="arc">
                  <a:avLst>
                    <a:gd name="adj1" fmla="val 16200000"/>
                    <a:gd name="adj2" fmla="val 5472035"/>
                  </a:avLst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42" name="Straight Arrow Connector 41"/>
                <p:cNvCxnSpPr>
                  <a:stCxn id="32" idx="2"/>
                </p:cNvCxnSpPr>
                <p:nvPr/>
              </p:nvCxnSpPr>
              <p:spPr>
                <a:xfrm flipH="1" flipV="1">
                  <a:off x="3930695" y="4390240"/>
                  <a:ext cx="431828" cy="1"/>
                </a:xfrm>
                <a:prstGeom prst="straightConnector1">
                  <a:avLst/>
                </a:prstGeom>
                <a:ln w="28575">
                  <a:solidFill>
                    <a:srgbClr val="00206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3" name="Rectangle 42"/>
                <p:cNvSpPr/>
                <p:nvPr/>
              </p:nvSpPr>
              <p:spPr>
                <a:xfrm>
                  <a:off x="3128996" y="4149081"/>
                  <a:ext cx="1154972" cy="523220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nb-NO" sz="1400" dirty="0" smtClean="0">
                      <a:latin typeface="Cambria" panose="02040503050406030204" pitchFamily="18" charset="0"/>
                    </a:rPr>
                    <a:t>To </a:t>
                  </a:r>
                  <a:r>
                    <a:rPr lang="nb-NO" sz="1400" dirty="0" err="1" smtClean="0">
                      <a:latin typeface="Cambria" panose="02040503050406030204" pitchFamily="18" charset="0"/>
                    </a:rPr>
                    <a:t>atmosphere</a:t>
                  </a:r>
                  <a:endParaRPr lang="nb-NO" sz="1400" dirty="0"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45" name="Trapezoid 44"/>
                <p:cNvSpPr/>
                <p:nvPr/>
              </p:nvSpPr>
              <p:spPr>
                <a:xfrm flipV="1">
                  <a:off x="1907704" y="3909123"/>
                  <a:ext cx="306514" cy="240695"/>
                </a:xfrm>
                <a:prstGeom prst="trapezoid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46" name="Straight Arrow Connector 45"/>
                <p:cNvCxnSpPr/>
                <p:nvPr/>
              </p:nvCxnSpPr>
              <p:spPr>
                <a:xfrm>
                  <a:off x="2051720" y="4149818"/>
                  <a:ext cx="9076" cy="983440"/>
                </a:xfrm>
                <a:prstGeom prst="straightConnector1">
                  <a:avLst/>
                </a:prstGeom>
                <a:ln w="19050">
                  <a:solidFill>
                    <a:srgbClr val="00B0F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47" name="Group 46"/>
                <p:cNvGrpSpPr/>
                <p:nvPr/>
              </p:nvGrpSpPr>
              <p:grpSpPr>
                <a:xfrm rot="16200000" flipV="1">
                  <a:off x="4270983" y="3745616"/>
                  <a:ext cx="772582" cy="432048"/>
                  <a:chOff x="3131840" y="3873388"/>
                  <a:chExt cx="1152128" cy="432048"/>
                </a:xfrm>
              </p:grpSpPr>
              <p:cxnSp>
                <p:nvCxnSpPr>
                  <p:cNvPr id="48" name="Straight Connector 47"/>
                  <p:cNvCxnSpPr/>
                  <p:nvPr/>
                </p:nvCxnSpPr>
                <p:spPr>
                  <a:xfrm flipH="1">
                    <a:off x="3131840" y="4305436"/>
                    <a:ext cx="1152128" cy="0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49" name="Straight Connector 48"/>
                  <p:cNvCxnSpPr/>
                  <p:nvPr/>
                </p:nvCxnSpPr>
                <p:spPr>
                  <a:xfrm flipH="1">
                    <a:off x="3131840" y="3873388"/>
                    <a:ext cx="1152128" cy="0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0" name="Straight Connector 49"/>
                  <p:cNvCxnSpPr/>
                  <p:nvPr/>
                </p:nvCxnSpPr>
                <p:spPr>
                  <a:xfrm>
                    <a:off x="3131840" y="3873388"/>
                    <a:ext cx="360040" cy="216024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51" name="Straight Connector 50"/>
                  <p:cNvCxnSpPr/>
                  <p:nvPr/>
                </p:nvCxnSpPr>
                <p:spPr>
                  <a:xfrm flipV="1">
                    <a:off x="3131840" y="4089412"/>
                    <a:ext cx="360040" cy="216024"/>
                  </a:xfrm>
                  <a:prstGeom prst="line">
                    <a:avLst/>
                  </a:prstGeom>
                  <a:ln w="19050"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68" name="Rectangle 67"/>
                <p:cNvSpPr/>
                <p:nvPr/>
              </p:nvSpPr>
              <p:spPr>
                <a:xfrm>
                  <a:off x="6795212" y="2778330"/>
                  <a:ext cx="634248" cy="938702"/>
                </a:xfrm>
                <a:prstGeom prst="rect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400" b="1" dirty="0" smtClean="0">
                      <a:latin typeface="Cambria" panose="02040503050406030204" pitchFamily="18" charset="0"/>
                    </a:rPr>
                    <a:t>Shift </a:t>
                  </a:r>
                  <a:r>
                    <a:rPr lang="en-US" sz="1400" b="1" dirty="0" err="1" smtClean="0">
                      <a:latin typeface="Cambria" panose="02040503050406030204" pitchFamily="18" charset="0"/>
                    </a:rPr>
                    <a:t>reac</a:t>
                  </a:r>
                  <a:r>
                    <a:rPr lang="en-US" sz="1400" b="1" dirty="0" smtClean="0">
                      <a:latin typeface="Cambria" panose="02040503050406030204" pitchFamily="18" charset="0"/>
                    </a:rPr>
                    <a:t>-tor</a:t>
                  </a:r>
                  <a:endParaRPr lang="en-US" sz="1400" b="1" dirty="0"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71" name="Straight Arrow Connector 70"/>
                <p:cNvCxnSpPr>
                  <a:stCxn id="68" idx="2"/>
                </p:cNvCxnSpPr>
                <p:nvPr/>
              </p:nvCxnSpPr>
              <p:spPr>
                <a:xfrm>
                  <a:off x="7112336" y="3717032"/>
                  <a:ext cx="0" cy="408114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4" name="Rectangle 73"/>
                <p:cNvSpPr/>
                <p:nvPr/>
              </p:nvSpPr>
              <p:spPr>
                <a:xfrm>
                  <a:off x="6516216" y="4561965"/>
                  <a:ext cx="991304" cy="523220"/>
                </a:xfrm>
                <a:prstGeom prst="rect">
                  <a:avLst/>
                </a:prstGeom>
                <a:ln w="19050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ctr"/>
                  <a:r>
                    <a:rPr lang="nb-NO" sz="1400" dirty="0" smtClean="0">
                      <a:latin typeface="Cambria" panose="02040503050406030204" pitchFamily="18" charset="0"/>
                    </a:rPr>
                    <a:t>To CO</a:t>
                  </a:r>
                  <a:r>
                    <a:rPr lang="nb-NO" sz="1400" baseline="-25000" dirty="0" smtClean="0">
                      <a:latin typeface="Cambria" panose="02040503050406030204" pitchFamily="18" charset="0"/>
                    </a:rPr>
                    <a:t>2</a:t>
                  </a:r>
                  <a:r>
                    <a:rPr lang="nb-NO" sz="1400" dirty="0" smtClean="0">
                      <a:latin typeface="Cambria" panose="02040503050406030204" pitchFamily="18" charset="0"/>
                    </a:rPr>
                    <a:t>-injection</a:t>
                  </a:r>
                  <a:endParaRPr lang="nb-NO" sz="1400" dirty="0">
                    <a:latin typeface="Cambria" panose="02040503050406030204" pitchFamily="18" charset="0"/>
                  </a:endParaRP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6190843" y="3909655"/>
                  <a:ext cx="800018" cy="438276"/>
                </a:xfrm>
                <a:prstGeom prst="rect">
                  <a:avLst/>
                </a:prstGeom>
                <a:ln w="19050"/>
              </p:spPr>
              <p:style>
                <a:lnRef idx="1">
                  <a:schemeClr val="dk1"/>
                </a:lnRef>
                <a:fillRef idx="2">
                  <a:schemeClr val="dk1"/>
                </a:fillRef>
                <a:effectRef idx="1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nb-NO" sz="1400" b="1" dirty="0" smtClean="0">
                      <a:latin typeface="Cambria" panose="02040503050406030204" pitchFamily="18" charset="0"/>
                    </a:rPr>
                    <a:t>CC</a:t>
                  </a:r>
                  <a:endParaRPr lang="nb-NO" b="1" dirty="0">
                    <a:latin typeface="Cambria" panose="02040503050406030204" pitchFamily="18" charset="0"/>
                  </a:endParaRPr>
                </a:p>
              </p:txBody>
            </p:sp>
            <p:cxnSp>
              <p:nvCxnSpPr>
                <p:cNvPr id="79" name="Straight Arrow Connector 78"/>
                <p:cNvCxnSpPr>
                  <a:endCxn id="78" idx="3"/>
                </p:cNvCxnSpPr>
                <p:nvPr/>
              </p:nvCxnSpPr>
              <p:spPr>
                <a:xfrm flipH="1">
                  <a:off x="6990861" y="4128793"/>
                  <a:ext cx="121475" cy="0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arrow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Arrow Connector 84"/>
                <p:cNvCxnSpPr>
                  <a:stCxn id="78" idx="2"/>
                </p:cNvCxnSpPr>
                <p:nvPr/>
              </p:nvCxnSpPr>
              <p:spPr>
                <a:xfrm>
                  <a:off x="6590852" y="4347931"/>
                  <a:ext cx="0" cy="449221"/>
                </a:xfrm>
                <a:prstGeom prst="straightConnector1">
                  <a:avLst/>
                </a:prstGeom>
                <a:ln w="19050"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87" name="Straight Arrow Connector 86"/>
              <p:cNvCxnSpPr/>
              <p:nvPr/>
            </p:nvCxnSpPr>
            <p:spPr>
              <a:xfrm>
                <a:off x="7236296" y="1847717"/>
                <a:ext cx="0" cy="909277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9" name="Rectangle 88"/>
              <p:cNvSpPr/>
              <p:nvPr/>
            </p:nvSpPr>
            <p:spPr>
              <a:xfrm>
                <a:off x="6842294" y="1609055"/>
                <a:ext cx="754042" cy="307777"/>
              </a:xfrm>
              <a:prstGeom prst="rect">
                <a:avLst/>
              </a:prstGeom>
              <a:ln w="19050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nb-NO" sz="1400" dirty="0" smtClean="0">
                    <a:latin typeface="Cambria" panose="02040503050406030204" pitchFamily="18" charset="0"/>
                  </a:rPr>
                  <a:t>Steam</a:t>
                </a:r>
                <a:endParaRPr lang="nb-NO" sz="1400" dirty="0">
                  <a:latin typeface="Cambria" panose="02040503050406030204" pitchFamily="18" charset="0"/>
                </a:endParaRPr>
              </a:p>
            </p:txBody>
          </p:sp>
        </p:grpSp>
        <p:cxnSp>
          <p:nvCxnSpPr>
            <p:cNvPr id="92" name="Straight Arrow Connector 91"/>
            <p:cNvCxnSpPr>
              <a:endCxn id="45" idx="2"/>
            </p:cNvCxnSpPr>
            <p:nvPr/>
          </p:nvCxnSpPr>
          <p:spPr>
            <a:xfrm>
              <a:off x="2060961" y="3247681"/>
              <a:ext cx="0" cy="661442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Elbow Connector 95"/>
            <p:cNvCxnSpPr>
              <a:stCxn id="15" idx="2"/>
            </p:cNvCxnSpPr>
            <p:nvPr/>
          </p:nvCxnSpPr>
          <p:spPr>
            <a:xfrm rot="5400000">
              <a:off x="2314956" y="3247220"/>
              <a:ext cx="143810" cy="651799"/>
            </a:xfrm>
            <a:prstGeom prst="bentConnector2">
              <a:avLst/>
            </a:prstGeom>
            <a:ln w="1905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30540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6" name="Group 165"/>
          <p:cNvGrpSpPr/>
          <p:nvPr/>
        </p:nvGrpSpPr>
        <p:grpSpPr>
          <a:xfrm>
            <a:off x="-36512" y="2260796"/>
            <a:ext cx="5544616" cy="2725959"/>
            <a:chOff x="-36512" y="2260797"/>
            <a:chExt cx="5544616" cy="2725958"/>
          </a:xfrm>
        </p:grpSpPr>
        <p:sp>
          <p:nvSpPr>
            <p:cNvPr id="68" name="Rectangle 67"/>
            <p:cNvSpPr/>
            <p:nvPr/>
          </p:nvSpPr>
          <p:spPr>
            <a:xfrm rot="5400000">
              <a:off x="2835006" y="2138650"/>
              <a:ext cx="611973" cy="1997918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vert270" rtlCol="0" anchor="t"/>
            <a:lstStyle/>
            <a:p>
              <a:pPr algn="ctr"/>
              <a:r>
                <a:rPr lang="nb-NO" sz="1400" b="1" dirty="0" err="1" smtClean="0">
                  <a:latin typeface="Cambria" panose="02040503050406030204" pitchFamily="18" charset="0"/>
                </a:rPr>
                <a:t>Fluidized</a:t>
              </a:r>
              <a:r>
                <a:rPr lang="nb-NO" sz="1400" dirty="0" smtClean="0">
                  <a:latin typeface="Cambria" panose="02040503050406030204" pitchFamily="18" charset="0"/>
                </a:rPr>
                <a:t> </a:t>
              </a:r>
              <a:r>
                <a:rPr lang="nb-NO" sz="1400" b="1" dirty="0" smtClean="0">
                  <a:latin typeface="Cambria" panose="02040503050406030204" pitchFamily="18" charset="0"/>
                </a:rPr>
                <a:t>bed</a:t>
              </a:r>
              <a:r>
                <a:rPr lang="nb-NO" sz="1400" dirty="0" smtClean="0">
                  <a:latin typeface="Cambria" panose="02040503050406030204" pitchFamily="18" charset="0"/>
                </a:rPr>
                <a:t> </a:t>
              </a:r>
              <a:r>
                <a:rPr lang="nb-NO" sz="1400" b="1" dirty="0" smtClean="0">
                  <a:latin typeface="Cambria" panose="02040503050406030204" pitchFamily="18" charset="0"/>
                </a:rPr>
                <a:t>gasifier</a:t>
              </a:r>
            </a:p>
          </p:txBody>
        </p:sp>
        <p:cxnSp>
          <p:nvCxnSpPr>
            <p:cNvPr id="69" name="Straight Arrow Connector 68"/>
            <p:cNvCxnSpPr>
              <a:endCxn id="78" idx="1"/>
            </p:cNvCxnSpPr>
            <p:nvPr/>
          </p:nvCxnSpPr>
          <p:spPr>
            <a:xfrm>
              <a:off x="-36512" y="4047206"/>
              <a:ext cx="792088" cy="0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/>
            <p:cNvCxnSpPr>
              <a:endCxn id="82" idx="1"/>
            </p:cNvCxnSpPr>
            <p:nvPr/>
          </p:nvCxnSpPr>
          <p:spPr>
            <a:xfrm>
              <a:off x="116738" y="2965427"/>
              <a:ext cx="530938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/>
            <p:nvPr/>
          </p:nvCxnSpPr>
          <p:spPr>
            <a:xfrm>
              <a:off x="2267744" y="3449042"/>
              <a:ext cx="0" cy="359743"/>
            </a:xfrm>
            <a:prstGeom prst="straightConnector1">
              <a:avLst/>
            </a:prstGeom>
            <a:ln w="19050">
              <a:solidFill>
                <a:schemeClr val="bg1">
                  <a:lumMod val="5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Elbow Connector 71"/>
            <p:cNvCxnSpPr>
              <a:stCxn id="68" idx="0"/>
              <a:endCxn id="73" idx="1"/>
            </p:cNvCxnSpPr>
            <p:nvPr/>
          </p:nvCxnSpPr>
          <p:spPr>
            <a:xfrm flipV="1">
              <a:off x="4139952" y="3137609"/>
              <a:ext cx="504912" cy="1"/>
            </a:xfrm>
            <a:prstGeom prst="bentConnector3">
              <a:avLst>
                <a:gd name="adj1" fmla="val 50000"/>
              </a:avLst>
            </a:prstGeom>
            <a:ln w="19050">
              <a:solidFill>
                <a:srgbClr val="FF66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Rectangle 72"/>
            <p:cNvSpPr/>
            <p:nvPr/>
          </p:nvSpPr>
          <p:spPr>
            <a:xfrm>
              <a:off x="4644864" y="2867579"/>
              <a:ext cx="720080" cy="540060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sz="1400" b="1" dirty="0" smtClean="0">
                  <a:latin typeface="Cambria" panose="02040503050406030204" pitchFamily="18" charset="0"/>
                </a:rPr>
                <a:t>FGT</a:t>
              </a:r>
              <a:endParaRPr lang="nb-NO" sz="14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74" name="Straight Arrow Connector 73"/>
            <p:cNvCxnSpPr>
              <a:stCxn id="73" idx="3"/>
            </p:cNvCxnSpPr>
            <p:nvPr/>
          </p:nvCxnSpPr>
          <p:spPr>
            <a:xfrm>
              <a:off x="5364944" y="3137609"/>
              <a:ext cx="143160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Rectangle 74"/>
            <p:cNvSpPr/>
            <p:nvPr/>
          </p:nvSpPr>
          <p:spPr>
            <a:xfrm>
              <a:off x="46676" y="2663740"/>
              <a:ext cx="611108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err="1" smtClean="0">
                  <a:latin typeface="Cambria" panose="02040503050406030204" pitchFamily="18" charset="0"/>
                </a:rPr>
                <a:t>Coal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53978" y="3789041"/>
              <a:ext cx="611108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Air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grpSp>
          <p:nvGrpSpPr>
            <p:cNvPr id="77" name="Group 76"/>
            <p:cNvGrpSpPr/>
            <p:nvPr/>
          </p:nvGrpSpPr>
          <p:grpSpPr>
            <a:xfrm>
              <a:off x="2627628" y="3671291"/>
              <a:ext cx="2316038" cy="720080"/>
              <a:chOff x="2367392" y="2123728"/>
              <a:chExt cx="2316038" cy="720080"/>
            </a:xfrm>
          </p:grpSpPr>
          <p:sp>
            <p:nvSpPr>
              <p:cNvPr id="124" name="Rectangle 123"/>
              <p:cNvSpPr/>
              <p:nvPr/>
            </p:nvSpPr>
            <p:spPr>
              <a:xfrm>
                <a:off x="2367392" y="2123728"/>
                <a:ext cx="1188132" cy="720080"/>
              </a:xfrm>
              <a:prstGeom prst="rect">
                <a:avLst/>
              </a:prstGeom>
              <a:ln w="1905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b-NO" sz="1400" b="1" dirty="0" smtClean="0">
                    <a:latin typeface="Cambria" panose="02040503050406030204" pitchFamily="18" charset="0"/>
                  </a:rPr>
                  <a:t>HRSG</a:t>
                </a:r>
                <a:endParaRPr lang="nb-NO" b="1" dirty="0">
                  <a:latin typeface="Cambria" panose="02040503050406030204" pitchFamily="18" charset="0"/>
                </a:endParaRPr>
              </a:p>
            </p:txBody>
          </p:sp>
          <p:cxnSp>
            <p:nvCxnSpPr>
              <p:cNvPr id="125" name="Straight Arrow Connector 124"/>
              <p:cNvCxnSpPr>
                <a:stCxn id="124" idx="3"/>
              </p:cNvCxnSpPr>
              <p:nvPr/>
            </p:nvCxnSpPr>
            <p:spPr>
              <a:xfrm>
                <a:off x="3555524" y="2483768"/>
                <a:ext cx="758924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prstDash val="dash"/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6" name="Rectangle 125"/>
              <p:cNvSpPr/>
              <p:nvPr/>
            </p:nvSpPr>
            <p:spPr>
              <a:xfrm>
                <a:off x="3592478" y="2175991"/>
                <a:ext cx="685016" cy="307777"/>
              </a:xfrm>
              <a:prstGeom prst="rect">
                <a:avLst/>
              </a:prstGeom>
              <a:ln w="19050">
                <a:noFill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nb-NO" sz="1400" dirty="0" smtClean="0">
                    <a:latin typeface="Cambria" panose="02040503050406030204" pitchFamily="18" charset="0"/>
                  </a:rPr>
                  <a:t>Power</a:t>
                </a:r>
              </a:p>
            </p:txBody>
          </p:sp>
          <p:sp>
            <p:nvSpPr>
              <p:cNvPr id="127" name="Oval 126"/>
              <p:cNvSpPr/>
              <p:nvPr/>
            </p:nvSpPr>
            <p:spPr>
              <a:xfrm>
                <a:off x="4323390" y="2299184"/>
                <a:ext cx="360040" cy="369168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8" name="Arc 127"/>
              <p:cNvSpPr/>
              <p:nvPr/>
            </p:nvSpPr>
            <p:spPr>
              <a:xfrm rot="16200000">
                <a:off x="4370677" y="2425198"/>
                <a:ext cx="148326" cy="117140"/>
              </a:xfrm>
              <a:prstGeom prst="arc">
                <a:avLst>
                  <a:gd name="adj1" fmla="val 16200000"/>
                  <a:gd name="adj2" fmla="val 5472035"/>
                </a:avLst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129" name="Arc 128"/>
              <p:cNvSpPr/>
              <p:nvPr/>
            </p:nvSpPr>
            <p:spPr>
              <a:xfrm rot="5400000">
                <a:off x="4487817" y="2424168"/>
                <a:ext cx="148326" cy="117140"/>
              </a:xfrm>
              <a:prstGeom prst="arc">
                <a:avLst>
                  <a:gd name="adj1" fmla="val 16200000"/>
                  <a:gd name="adj2" fmla="val 5472035"/>
                </a:avLst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sp>
          <p:nvSpPr>
            <p:cNvPr id="78" name="Rectangle 77"/>
            <p:cNvSpPr/>
            <p:nvPr/>
          </p:nvSpPr>
          <p:spPr>
            <a:xfrm>
              <a:off x="755576" y="3777176"/>
              <a:ext cx="720080" cy="540060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sz="1400" b="1" dirty="0" smtClean="0">
                  <a:latin typeface="Cambria" panose="02040503050406030204" pitchFamily="18" charset="0"/>
                </a:rPr>
                <a:t>ASU</a:t>
              </a:r>
              <a:endParaRPr lang="nb-NO" sz="14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79" name="Straight Arrow Connector 78"/>
            <p:cNvCxnSpPr>
              <a:stCxn id="78" idx="0"/>
              <a:endCxn id="90" idx="2"/>
            </p:cNvCxnSpPr>
            <p:nvPr/>
          </p:nvCxnSpPr>
          <p:spPr>
            <a:xfrm flipH="1" flipV="1">
              <a:off x="1113918" y="3573016"/>
              <a:ext cx="1698" cy="204160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Arrow Connector 79"/>
            <p:cNvCxnSpPr/>
            <p:nvPr/>
          </p:nvCxnSpPr>
          <p:spPr>
            <a:xfrm>
              <a:off x="1096566" y="4317236"/>
              <a:ext cx="0" cy="407909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Arrow Connector 80"/>
            <p:cNvCxnSpPr/>
            <p:nvPr/>
          </p:nvCxnSpPr>
          <p:spPr>
            <a:xfrm>
              <a:off x="1103214" y="3212976"/>
              <a:ext cx="1020514" cy="0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Rectangle 81"/>
            <p:cNvSpPr/>
            <p:nvPr/>
          </p:nvSpPr>
          <p:spPr>
            <a:xfrm>
              <a:off x="647676" y="2840582"/>
              <a:ext cx="305442" cy="249690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 sz="14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83" name="Straight Arrow Connector 82"/>
            <p:cNvCxnSpPr>
              <a:endCxn id="82" idx="0"/>
            </p:cNvCxnSpPr>
            <p:nvPr/>
          </p:nvCxnSpPr>
          <p:spPr>
            <a:xfrm>
              <a:off x="800397" y="2492896"/>
              <a:ext cx="0" cy="347686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Rectangle 83"/>
            <p:cNvSpPr/>
            <p:nvPr/>
          </p:nvSpPr>
          <p:spPr>
            <a:xfrm>
              <a:off x="423376" y="2260797"/>
              <a:ext cx="754042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Water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cxnSp>
          <p:nvCxnSpPr>
            <p:cNvPr id="85" name="Straight Arrow Connector 84"/>
            <p:cNvCxnSpPr>
              <a:stCxn id="82" idx="3"/>
              <a:endCxn id="115" idx="2"/>
            </p:cNvCxnSpPr>
            <p:nvPr/>
          </p:nvCxnSpPr>
          <p:spPr>
            <a:xfrm>
              <a:off x="953118" y="2965427"/>
              <a:ext cx="306514" cy="65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6" name="Rectangle 85"/>
            <p:cNvSpPr/>
            <p:nvPr/>
          </p:nvSpPr>
          <p:spPr>
            <a:xfrm>
              <a:off x="270655" y="3298779"/>
              <a:ext cx="754042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err="1" smtClean="0">
                  <a:latin typeface="Cambria" panose="02040503050406030204" pitchFamily="18" charset="0"/>
                </a:rPr>
                <a:t>Oxygen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grpSp>
          <p:nvGrpSpPr>
            <p:cNvPr id="87" name="Group 86"/>
            <p:cNvGrpSpPr/>
            <p:nvPr/>
          </p:nvGrpSpPr>
          <p:grpSpPr>
            <a:xfrm rot="5400000">
              <a:off x="2985915" y="3209416"/>
              <a:ext cx="491702" cy="432048"/>
              <a:chOff x="3131840" y="3873388"/>
              <a:chExt cx="1152128" cy="432048"/>
            </a:xfrm>
          </p:grpSpPr>
          <p:cxnSp>
            <p:nvCxnSpPr>
              <p:cNvPr id="120" name="Straight Connector 119"/>
              <p:cNvCxnSpPr/>
              <p:nvPr/>
            </p:nvCxnSpPr>
            <p:spPr>
              <a:xfrm flipH="1">
                <a:off x="3131840" y="4305436"/>
                <a:ext cx="115212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 flipH="1">
                <a:off x="3131840" y="3873388"/>
                <a:ext cx="1152128" cy="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2" name="Straight Connector 121"/>
              <p:cNvCxnSpPr/>
              <p:nvPr/>
            </p:nvCxnSpPr>
            <p:spPr>
              <a:xfrm>
                <a:off x="3131840" y="3873388"/>
                <a:ext cx="360040" cy="216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3" name="Straight Connector 122"/>
              <p:cNvCxnSpPr/>
              <p:nvPr/>
            </p:nvCxnSpPr>
            <p:spPr>
              <a:xfrm flipV="1">
                <a:off x="3131840" y="4089412"/>
                <a:ext cx="360040" cy="216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8" name="Rectangle 87"/>
            <p:cNvSpPr/>
            <p:nvPr/>
          </p:nvSpPr>
          <p:spPr>
            <a:xfrm>
              <a:off x="1907704" y="3751609"/>
              <a:ext cx="611108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Ash</a:t>
              </a:r>
            </a:p>
          </p:txBody>
        </p:sp>
        <p:sp>
          <p:nvSpPr>
            <p:cNvPr id="89" name="Rectangle 88"/>
            <p:cNvSpPr/>
            <p:nvPr/>
          </p:nvSpPr>
          <p:spPr>
            <a:xfrm>
              <a:off x="1486294" y="2690424"/>
              <a:ext cx="666554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err="1" smtClean="0">
                  <a:latin typeface="Cambria" panose="02040503050406030204" pitchFamily="18" charset="0"/>
                </a:rPr>
                <a:t>Slurry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90" name="Trapezoid 89"/>
            <p:cNvSpPr/>
            <p:nvPr/>
          </p:nvSpPr>
          <p:spPr>
            <a:xfrm>
              <a:off x="960661" y="3332321"/>
              <a:ext cx="306514" cy="240695"/>
            </a:xfrm>
            <a:prstGeom prst="trapezoid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91" name="Straight Arrow Connector 90"/>
            <p:cNvCxnSpPr>
              <a:endCxn id="90" idx="0"/>
            </p:cNvCxnSpPr>
            <p:nvPr/>
          </p:nvCxnSpPr>
          <p:spPr>
            <a:xfrm>
              <a:off x="1112290" y="3212976"/>
              <a:ext cx="1628" cy="119345"/>
            </a:xfrm>
            <a:prstGeom prst="straightConnector1">
              <a:avLst/>
            </a:prstGeom>
            <a:ln w="19050">
              <a:solidFill>
                <a:srgbClr val="92D05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2" name="Group 91"/>
            <p:cNvGrpSpPr/>
            <p:nvPr/>
          </p:nvGrpSpPr>
          <p:grpSpPr>
            <a:xfrm>
              <a:off x="1259632" y="2844313"/>
              <a:ext cx="288032" cy="260940"/>
              <a:chOff x="1643520" y="3356992"/>
              <a:chExt cx="486272" cy="540060"/>
            </a:xfrm>
          </p:grpSpPr>
          <p:sp>
            <p:nvSpPr>
              <p:cNvPr id="115" name="Oval 114"/>
              <p:cNvSpPr/>
              <p:nvPr/>
            </p:nvSpPr>
            <p:spPr>
              <a:xfrm>
                <a:off x="1643520" y="3356992"/>
                <a:ext cx="486272" cy="504056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116" name="Straight Connector 115"/>
              <p:cNvCxnSpPr>
                <a:stCxn id="115" idx="3"/>
              </p:cNvCxnSpPr>
              <p:nvPr/>
            </p:nvCxnSpPr>
            <p:spPr>
              <a:xfrm flipH="1">
                <a:off x="1643520" y="378723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Straight Connector 116"/>
              <p:cNvCxnSpPr/>
              <p:nvPr/>
            </p:nvCxnSpPr>
            <p:spPr>
              <a:xfrm>
                <a:off x="1643520" y="3897052"/>
                <a:ext cx="48627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8" name="Straight Connector 117"/>
              <p:cNvCxnSpPr>
                <a:stCxn id="115" idx="5"/>
              </p:cNvCxnSpPr>
              <p:nvPr/>
            </p:nvCxnSpPr>
            <p:spPr>
              <a:xfrm>
                <a:off x="2058579" y="378723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9" name="Flowchart: Connector 118"/>
              <p:cNvSpPr/>
              <p:nvPr/>
            </p:nvSpPr>
            <p:spPr>
              <a:xfrm>
                <a:off x="1853479" y="3573016"/>
                <a:ext cx="73818" cy="72008"/>
              </a:xfrm>
              <a:prstGeom prst="flowChartConnector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cxnSp>
          <p:nvCxnSpPr>
            <p:cNvPr id="93" name="Straight Arrow Connector 92"/>
            <p:cNvCxnSpPr>
              <a:stCxn id="115" idx="6"/>
            </p:cNvCxnSpPr>
            <p:nvPr/>
          </p:nvCxnSpPr>
          <p:spPr>
            <a:xfrm flipV="1">
              <a:off x="1547664" y="2965427"/>
              <a:ext cx="594369" cy="658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Straight Arrow Connector 93"/>
            <p:cNvCxnSpPr/>
            <p:nvPr/>
          </p:nvCxnSpPr>
          <p:spPr>
            <a:xfrm>
              <a:off x="5508104" y="3137610"/>
              <a:ext cx="0" cy="1515526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ectangle 105"/>
            <p:cNvSpPr/>
            <p:nvPr/>
          </p:nvSpPr>
          <p:spPr>
            <a:xfrm>
              <a:off x="1570172" y="4463535"/>
              <a:ext cx="991304" cy="523220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To CO</a:t>
              </a:r>
              <a:r>
                <a:rPr lang="nb-NO" sz="1400" baseline="-25000" dirty="0" smtClean="0">
                  <a:latin typeface="Cambria" panose="02040503050406030204" pitchFamily="18" charset="0"/>
                </a:rPr>
                <a:t>2</a:t>
              </a:r>
              <a:r>
                <a:rPr lang="nb-NO" sz="1400" dirty="0" smtClean="0">
                  <a:latin typeface="Cambria" panose="02040503050406030204" pitchFamily="18" charset="0"/>
                </a:rPr>
                <a:t>-injection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sp>
          <p:nvSpPr>
            <p:cNvPr id="107" name="Rectangle 106"/>
            <p:cNvSpPr/>
            <p:nvPr/>
          </p:nvSpPr>
          <p:spPr>
            <a:xfrm>
              <a:off x="179512" y="4345359"/>
              <a:ext cx="991304" cy="307777"/>
            </a:xfrm>
            <a:prstGeom prst="rect">
              <a:avLst/>
            </a:prstGeom>
            <a:ln w="19050">
              <a:noFill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nb-NO" sz="1400" dirty="0" smtClean="0">
                  <a:latin typeface="Cambria" panose="02040503050406030204" pitchFamily="18" charset="0"/>
                </a:rPr>
                <a:t>Nitrogen</a:t>
              </a:r>
              <a:endParaRPr lang="nb-NO" sz="1400" dirty="0">
                <a:latin typeface="Cambria" panose="02040503050406030204" pitchFamily="18" charset="0"/>
              </a:endParaRPr>
            </a:p>
          </p:txBody>
        </p:sp>
        <p:grpSp>
          <p:nvGrpSpPr>
            <p:cNvPr id="110" name="Group 109"/>
            <p:cNvGrpSpPr/>
            <p:nvPr/>
          </p:nvGrpSpPr>
          <p:grpSpPr>
            <a:xfrm rot="16200000" flipV="1">
              <a:off x="2870374" y="4364238"/>
              <a:ext cx="379515" cy="432048"/>
              <a:chOff x="3131839" y="3873388"/>
              <a:chExt cx="915152" cy="432048"/>
            </a:xfrm>
          </p:grpSpPr>
          <p:cxnSp>
            <p:nvCxnSpPr>
              <p:cNvPr id="111" name="Straight Connector 110"/>
              <p:cNvCxnSpPr/>
              <p:nvPr/>
            </p:nvCxnSpPr>
            <p:spPr>
              <a:xfrm rot="16200000" flipV="1">
                <a:off x="3589416" y="3847860"/>
                <a:ext cx="0" cy="915150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Straight Connector 111"/>
              <p:cNvCxnSpPr/>
              <p:nvPr/>
            </p:nvCxnSpPr>
            <p:spPr>
              <a:xfrm rot="16200000" flipH="1" flipV="1">
                <a:off x="3589412" y="3415817"/>
                <a:ext cx="1" cy="915148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Straight Connector 112"/>
              <p:cNvCxnSpPr/>
              <p:nvPr/>
            </p:nvCxnSpPr>
            <p:spPr>
              <a:xfrm>
                <a:off x="3131840" y="3873388"/>
                <a:ext cx="360040" cy="216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 flipV="1">
                <a:off x="3131840" y="4089412"/>
                <a:ext cx="360040" cy="2160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34" name="Straight Arrow Connector 133"/>
            <p:cNvCxnSpPr/>
            <p:nvPr/>
          </p:nvCxnSpPr>
          <p:spPr>
            <a:xfrm flipV="1">
              <a:off x="4409660" y="2690425"/>
              <a:ext cx="0" cy="447184"/>
            </a:xfrm>
            <a:prstGeom prst="straightConnector1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6" name="Straight Arrow Connector 135"/>
            <p:cNvCxnSpPr/>
            <p:nvPr/>
          </p:nvCxnSpPr>
          <p:spPr>
            <a:xfrm>
              <a:off x="2699792" y="2690424"/>
              <a:ext cx="1709868" cy="1"/>
            </a:xfrm>
            <a:prstGeom prst="straightConnector1">
              <a:avLst/>
            </a:prstGeom>
            <a:ln w="19050">
              <a:solidFill>
                <a:srgbClr val="FF66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0" name="Straight Arrow Connector 139"/>
            <p:cNvCxnSpPr/>
            <p:nvPr/>
          </p:nvCxnSpPr>
          <p:spPr>
            <a:xfrm>
              <a:off x="2699792" y="2690425"/>
              <a:ext cx="0" cy="127202"/>
            </a:xfrm>
            <a:prstGeom prst="straightConnector1">
              <a:avLst/>
            </a:prstGeom>
            <a:ln w="19050">
              <a:solidFill>
                <a:srgbClr val="FF66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6" name="Rounded Rectangle 145"/>
            <p:cNvSpPr/>
            <p:nvPr/>
          </p:nvSpPr>
          <p:spPr>
            <a:xfrm>
              <a:off x="2699792" y="4499247"/>
              <a:ext cx="747999" cy="369914"/>
            </a:xfrm>
            <a:prstGeom prst="roundRect">
              <a:avLst/>
            </a:prstGeom>
            <a:noFill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99" name="Straight Arrow Connector 98"/>
            <p:cNvCxnSpPr/>
            <p:nvPr/>
          </p:nvCxnSpPr>
          <p:spPr>
            <a:xfrm flipH="1">
              <a:off x="3417122" y="4653136"/>
              <a:ext cx="2090982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Straight Arrow Connector 149"/>
            <p:cNvCxnSpPr>
              <a:stCxn id="146" idx="1"/>
            </p:cNvCxnSpPr>
            <p:nvPr/>
          </p:nvCxnSpPr>
          <p:spPr>
            <a:xfrm flipH="1">
              <a:off x="2518812" y="4684204"/>
              <a:ext cx="180980" cy="1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3" name="Straight Arrow Connector 152"/>
            <p:cNvCxnSpPr/>
            <p:nvPr/>
          </p:nvCxnSpPr>
          <p:spPr>
            <a:xfrm>
              <a:off x="5508104" y="2568574"/>
              <a:ext cx="0" cy="569036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8" name="Straight Arrow Connector 157"/>
            <p:cNvCxnSpPr/>
            <p:nvPr/>
          </p:nvCxnSpPr>
          <p:spPr>
            <a:xfrm flipH="1">
              <a:off x="2411760" y="2568574"/>
              <a:ext cx="3096344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2" name="Straight Arrow Connector 161"/>
            <p:cNvCxnSpPr/>
            <p:nvPr/>
          </p:nvCxnSpPr>
          <p:spPr>
            <a:xfrm>
              <a:off x="2411760" y="2568574"/>
              <a:ext cx="0" cy="249053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441581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 rot="10800000">
            <a:off x="251520" y="2420888"/>
            <a:ext cx="504056" cy="720080"/>
            <a:chOff x="3593232" y="548680"/>
            <a:chExt cx="504056" cy="720080"/>
          </a:xfrm>
        </p:grpSpPr>
        <p:sp>
          <p:nvSpPr>
            <p:cNvPr id="6" name="Oval 5"/>
            <p:cNvSpPr/>
            <p:nvPr/>
          </p:nvSpPr>
          <p:spPr>
            <a:xfrm>
              <a:off x="3593232" y="764704"/>
              <a:ext cx="504056" cy="50405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8" name="Straight Connector 7"/>
            <p:cNvCxnSpPr>
              <a:endCxn id="6" idx="3"/>
            </p:cNvCxnSpPr>
            <p:nvPr/>
          </p:nvCxnSpPr>
          <p:spPr>
            <a:xfrm>
              <a:off x="3665240" y="548680"/>
              <a:ext cx="1809" cy="64626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>
              <a:endCxn id="6" idx="3"/>
            </p:cNvCxnSpPr>
            <p:nvPr/>
          </p:nvCxnSpPr>
          <p:spPr>
            <a:xfrm flipH="1">
              <a:off x="3667049" y="1016732"/>
              <a:ext cx="178211" cy="17821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>
              <a:endCxn id="6" idx="5"/>
            </p:cNvCxnSpPr>
            <p:nvPr/>
          </p:nvCxnSpPr>
          <p:spPr>
            <a:xfrm>
              <a:off x="3845260" y="1016732"/>
              <a:ext cx="178211" cy="17821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>
              <a:endCxn id="6" idx="5"/>
            </p:cNvCxnSpPr>
            <p:nvPr/>
          </p:nvCxnSpPr>
          <p:spPr>
            <a:xfrm>
              <a:off x="4023471" y="548680"/>
              <a:ext cx="0" cy="64626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3" name="Straight Arrow Connector 22"/>
          <p:cNvCxnSpPr>
            <a:endCxn id="6" idx="6"/>
          </p:cNvCxnSpPr>
          <p:nvPr/>
        </p:nvCxnSpPr>
        <p:spPr>
          <a:xfrm>
            <a:off x="0" y="2672916"/>
            <a:ext cx="251520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2"/>
            <a:endCxn id="50" idx="0"/>
          </p:cNvCxnSpPr>
          <p:nvPr/>
        </p:nvCxnSpPr>
        <p:spPr>
          <a:xfrm>
            <a:off x="755576" y="2672917"/>
            <a:ext cx="216024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7" name="Group 36"/>
          <p:cNvGrpSpPr/>
          <p:nvPr/>
        </p:nvGrpSpPr>
        <p:grpSpPr>
          <a:xfrm rot="10800000">
            <a:off x="1853480" y="2420888"/>
            <a:ext cx="504056" cy="720080"/>
            <a:chOff x="3593232" y="548680"/>
            <a:chExt cx="504056" cy="720080"/>
          </a:xfrm>
        </p:grpSpPr>
        <p:sp>
          <p:nvSpPr>
            <p:cNvPr id="38" name="Oval 37"/>
            <p:cNvSpPr/>
            <p:nvPr/>
          </p:nvSpPr>
          <p:spPr>
            <a:xfrm>
              <a:off x="3593232" y="764704"/>
              <a:ext cx="504056" cy="504056"/>
            </a:xfrm>
            <a:prstGeom prst="ellipse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cxnSp>
          <p:nvCxnSpPr>
            <p:cNvPr id="39" name="Straight Connector 38"/>
            <p:cNvCxnSpPr>
              <a:endCxn id="38" idx="3"/>
            </p:cNvCxnSpPr>
            <p:nvPr/>
          </p:nvCxnSpPr>
          <p:spPr>
            <a:xfrm>
              <a:off x="3665240" y="548680"/>
              <a:ext cx="1809" cy="64626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>
              <a:endCxn id="38" idx="3"/>
            </p:cNvCxnSpPr>
            <p:nvPr/>
          </p:nvCxnSpPr>
          <p:spPr>
            <a:xfrm flipH="1">
              <a:off x="3667049" y="1016732"/>
              <a:ext cx="178211" cy="17821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>
              <a:endCxn id="38" idx="5"/>
            </p:cNvCxnSpPr>
            <p:nvPr/>
          </p:nvCxnSpPr>
          <p:spPr>
            <a:xfrm>
              <a:off x="3845260" y="1016732"/>
              <a:ext cx="178211" cy="178211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>
              <a:endCxn id="38" idx="5"/>
            </p:cNvCxnSpPr>
            <p:nvPr/>
          </p:nvCxnSpPr>
          <p:spPr>
            <a:xfrm>
              <a:off x="4023471" y="548680"/>
              <a:ext cx="0" cy="646263"/>
            </a:xfrm>
            <a:prstGeom prst="line">
              <a:avLst/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43" name="Straight Arrow Connector 42"/>
          <p:cNvCxnSpPr>
            <a:stCxn id="50" idx="2"/>
            <a:endCxn id="38" idx="6"/>
          </p:cNvCxnSpPr>
          <p:nvPr/>
        </p:nvCxnSpPr>
        <p:spPr>
          <a:xfrm flipV="1">
            <a:off x="1547664" y="2672917"/>
            <a:ext cx="305816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8" idx="2"/>
            <a:endCxn id="54" idx="0"/>
          </p:cNvCxnSpPr>
          <p:nvPr/>
        </p:nvCxnSpPr>
        <p:spPr>
          <a:xfrm>
            <a:off x="2357536" y="2672917"/>
            <a:ext cx="199406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rapezoid 49"/>
          <p:cNvSpPr/>
          <p:nvPr/>
        </p:nvSpPr>
        <p:spPr>
          <a:xfrm rot="16200000">
            <a:off x="935596" y="2384885"/>
            <a:ext cx="648072" cy="576064"/>
          </a:xfrm>
          <a:prstGeom prst="trapezoid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nb-NO" sz="1600" dirty="0" smtClean="0">
                <a:latin typeface="Cambria" panose="02040503050406030204" pitchFamily="18" charset="0"/>
              </a:rPr>
              <a:t>HP</a:t>
            </a:r>
            <a:endParaRPr lang="nb-NO" sz="1600" dirty="0">
              <a:latin typeface="Cambria" panose="02040503050406030204" pitchFamily="18" charset="0"/>
            </a:endParaRPr>
          </a:p>
        </p:txBody>
      </p:sp>
      <p:sp>
        <p:nvSpPr>
          <p:cNvPr id="54" name="Trapezoid 53"/>
          <p:cNvSpPr/>
          <p:nvPr/>
        </p:nvSpPr>
        <p:spPr>
          <a:xfrm rot="16200000">
            <a:off x="2520938" y="2384885"/>
            <a:ext cx="648072" cy="576064"/>
          </a:xfrm>
          <a:prstGeom prst="trapezoid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/>
            <a:r>
              <a:rPr lang="nb-NO" sz="1600" dirty="0" smtClean="0">
                <a:latin typeface="Cambria" panose="02040503050406030204" pitchFamily="18" charset="0"/>
              </a:rPr>
              <a:t>IP</a:t>
            </a:r>
            <a:endParaRPr lang="nb-NO" sz="1600" dirty="0">
              <a:latin typeface="Cambria" panose="02040503050406030204" pitchFamily="18" charset="0"/>
            </a:endParaRPr>
          </a:p>
        </p:txBody>
      </p:sp>
      <p:cxnSp>
        <p:nvCxnSpPr>
          <p:cNvPr id="57" name="Straight Arrow Connector 56"/>
          <p:cNvCxnSpPr>
            <a:stCxn id="54" idx="2"/>
            <a:endCxn id="60" idx="0"/>
          </p:cNvCxnSpPr>
          <p:nvPr/>
        </p:nvCxnSpPr>
        <p:spPr>
          <a:xfrm flipV="1">
            <a:off x="3133006" y="2672917"/>
            <a:ext cx="286866" cy="1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rapezoid 59"/>
          <p:cNvSpPr/>
          <p:nvPr/>
        </p:nvSpPr>
        <p:spPr>
          <a:xfrm rot="16200000">
            <a:off x="3383868" y="2384884"/>
            <a:ext cx="648072" cy="576064"/>
          </a:xfrm>
          <a:prstGeom prst="trapezoid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" rtlCol="0" anchor="ctr"/>
          <a:lstStyle/>
          <a:p>
            <a:pPr lvl="0" algn="ctr"/>
            <a:r>
              <a:rPr lang="nb-NO" sz="1600" dirty="0" smtClean="0">
                <a:solidFill>
                  <a:prstClr val="black"/>
                </a:solidFill>
                <a:latin typeface="Cambria" panose="02040503050406030204" pitchFamily="18" charset="0"/>
              </a:rPr>
              <a:t>LP</a:t>
            </a:r>
            <a:endParaRPr lang="nb-NO" sz="1600" dirty="0">
              <a:solidFill>
                <a:prstClr val="black"/>
              </a:solidFill>
              <a:latin typeface="Cambria" panose="02040503050406030204" pitchFamily="18" charset="0"/>
            </a:endParaRPr>
          </a:p>
        </p:txBody>
      </p:sp>
      <p:cxnSp>
        <p:nvCxnSpPr>
          <p:cNvPr id="70" name="Straight Connector 69"/>
          <p:cNvCxnSpPr>
            <a:stCxn id="60" idx="2"/>
          </p:cNvCxnSpPr>
          <p:nvPr/>
        </p:nvCxnSpPr>
        <p:spPr>
          <a:xfrm>
            <a:off x="3995936" y="2672917"/>
            <a:ext cx="180020" cy="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>
            <a:endCxn id="78" idx="0"/>
          </p:cNvCxnSpPr>
          <p:nvPr/>
        </p:nvCxnSpPr>
        <p:spPr>
          <a:xfrm>
            <a:off x="4175956" y="2672917"/>
            <a:ext cx="0" cy="540059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ounded Rectangle 77"/>
          <p:cNvSpPr/>
          <p:nvPr/>
        </p:nvSpPr>
        <p:spPr>
          <a:xfrm>
            <a:off x="3635896" y="3212976"/>
            <a:ext cx="1080120" cy="432048"/>
          </a:xfrm>
          <a:prstGeom prst="roundRect">
            <a:avLst/>
          </a:prstGeom>
          <a:ln w="19050"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b-NO" sz="1400" dirty="0" err="1" smtClean="0">
                <a:latin typeface="Cambria" panose="02040503050406030204" pitchFamily="18" charset="0"/>
              </a:rPr>
              <a:t>Condenser</a:t>
            </a:r>
            <a:endParaRPr lang="nb-NO" sz="1400" dirty="0">
              <a:latin typeface="Cambria" panose="02040503050406030204" pitchFamily="18" charset="0"/>
            </a:endParaRPr>
          </a:p>
        </p:txBody>
      </p:sp>
      <p:cxnSp>
        <p:nvCxnSpPr>
          <p:cNvPr id="81" name="Straight Connector 80"/>
          <p:cNvCxnSpPr>
            <a:stCxn id="78" idx="2"/>
          </p:cNvCxnSpPr>
          <p:nvPr/>
        </p:nvCxnSpPr>
        <p:spPr>
          <a:xfrm>
            <a:off x="4175956" y="3645024"/>
            <a:ext cx="0" cy="144016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86" idx="5"/>
          </p:cNvCxnSpPr>
          <p:nvPr/>
        </p:nvCxnSpPr>
        <p:spPr>
          <a:xfrm flipH="1">
            <a:off x="2058580" y="3787231"/>
            <a:ext cx="2117377" cy="0"/>
          </a:xfrm>
          <a:prstGeom prst="straightConnector1">
            <a:avLst/>
          </a:prstGeom>
          <a:ln w="190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Oval 85"/>
          <p:cNvSpPr/>
          <p:nvPr/>
        </p:nvSpPr>
        <p:spPr>
          <a:xfrm>
            <a:off x="1643520" y="3356992"/>
            <a:ext cx="486272" cy="504056"/>
          </a:xfrm>
          <a:prstGeom prst="ellipse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89" name="Straight Connector 88"/>
          <p:cNvCxnSpPr>
            <a:stCxn id="86" idx="3"/>
          </p:cNvCxnSpPr>
          <p:nvPr/>
        </p:nvCxnSpPr>
        <p:spPr>
          <a:xfrm flipH="1">
            <a:off x="1643522" y="3787231"/>
            <a:ext cx="71213" cy="1098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1643520" y="3897052"/>
            <a:ext cx="48627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stCxn id="86" idx="5"/>
          </p:cNvCxnSpPr>
          <p:nvPr/>
        </p:nvCxnSpPr>
        <p:spPr>
          <a:xfrm>
            <a:off x="2058581" y="3787231"/>
            <a:ext cx="71213" cy="10982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Flowchart: Connector 99"/>
          <p:cNvSpPr/>
          <p:nvPr/>
        </p:nvSpPr>
        <p:spPr>
          <a:xfrm>
            <a:off x="1853479" y="3573016"/>
            <a:ext cx="73818" cy="72008"/>
          </a:xfrm>
          <a:prstGeom prst="flowChartConnector">
            <a:avLst/>
          </a:prstGeom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cxnSp>
        <p:nvCxnSpPr>
          <p:cNvPr id="102" name="Straight Connector 101"/>
          <p:cNvCxnSpPr>
            <a:stCxn id="86" idx="1"/>
          </p:cNvCxnSpPr>
          <p:nvPr/>
        </p:nvCxnSpPr>
        <p:spPr>
          <a:xfrm flipH="1" flipV="1">
            <a:off x="0" y="3429001"/>
            <a:ext cx="1714733" cy="1809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0" y="2672915"/>
            <a:ext cx="0" cy="757895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303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roup 476"/>
          <p:cNvGrpSpPr/>
          <p:nvPr/>
        </p:nvGrpSpPr>
        <p:grpSpPr>
          <a:xfrm>
            <a:off x="1585764" y="2280208"/>
            <a:ext cx="5146477" cy="4565088"/>
            <a:chOff x="1585764" y="2280208"/>
            <a:chExt cx="5146477" cy="4565088"/>
          </a:xfrm>
        </p:grpSpPr>
        <p:sp>
          <p:nvSpPr>
            <p:cNvPr id="5" name="Rectangle 4"/>
            <p:cNvSpPr/>
            <p:nvPr/>
          </p:nvSpPr>
          <p:spPr>
            <a:xfrm>
              <a:off x="2267744" y="4118240"/>
              <a:ext cx="743178" cy="1798211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endParaRPr lang="en-US" sz="1400" b="1" dirty="0" smtClean="0">
                <a:latin typeface="Cambria" panose="02040503050406030204" pitchFamily="18" charset="0"/>
              </a:endParaRPr>
            </a:p>
            <a:p>
              <a:pPr algn="ctr"/>
              <a:endParaRPr lang="en-US" sz="1400" b="1" dirty="0">
                <a:latin typeface="Cambria" panose="02040503050406030204" pitchFamily="18" charset="0"/>
              </a:endParaRPr>
            </a:p>
            <a:p>
              <a:pPr algn="ctr"/>
              <a:endParaRPr lang="en-US" sz="1400" b="1" dirty="0" smtClean="0">
                <a:latin typeface="Cambria" panose="02040503050406030204" pitchFamily="18" charset="0"/>
              </a:endParaRPr>
            </a:p>
            <a:p>
              <a:pPr algn="ctr"/>
              <a:endParaRPr lang="en-US" sz="1400" b="1" dirty="0">
                <a:latin typeface="Cambria" panose="02040503050406030204" pitchFamily="18" charset="0"/>
              </a:endParaRPr>
            </a:p>
            <a:p>
              <a:pPr algn="ctr"/>
              <a:endParaRPr lang="nb-NO" sz="1400" b="1" dirty="0" smtClean="0">
                <a:latin typeface="Cambria" panose="02040503050406030204" pitchFamily="18" charset="0"/>
              </a:endParaRPr>
            </a:p>
            <a:p>
              <a:pPr algn="ctr"/>
              <a:endParaRPr lang="en-US" sz="1400" b="1" dirty="0" smtClean="0">
                <a:latin typeface="Cambria" panose="02040503050406030204" pitchFamily="18" charset="0"/>
              </a:endParaRPr>
            </a:p>
            <a:p>
              <a:pPr algn="ctr"/>
              <a:r>
                <a:rPr lang="en-US" sz="1400" b="1" dirty="0" smtClean="0">
                  <a:latin typeface="Cambria" panose="02040503050406030204" pitchFamily="18" charset="0"/>
                </a:rPr>
                <a:t>Boiler</a:t>
              </a:r>
            </a:p>
          </p:txBody>
        </p:sp>
        <p:grpSp>
          <p:nvGrpSpPr>
            <p:cNvPr id="12" name="Group 11"/>
            <p:cNvGrpSpPr/>
            <p:nvPr/>
          </p:nvGrpSpPr>
          <p:grpSpPr>
            <a:xfrm>
              <a:off x="3311141" y="5985284"/>
              <a:ext cx="283777" cy="324036"/>
              <a:chOff x="5292080" y="2996952"/>
              <a:chExt cx="486274" cy="540060"/>
            </a:xfrm>
          </p:grpSpPr>
          <p:sp>
            <p:nvSpPr>
              <p:cNvPr id="6" name="Oval 5"/>
              <p:cNvSpPr/>
              <p:nvPr/>
            </p:nvSpPr>
            <p:spPr>
              <a:xfrm>
                <a:off x="5292080" y="2996952"/>
                <a:ext cx="486272" cy="504056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7" name="Straight Connector 6"/>
              <p:cNvCxnSpPr>
                <a:stCxn id="6" idx="3"/>
              </p:cNvCxnSpPr>
              <p:nvPr/>
            </p:nvCxnSpPr>
            <p:spPr>
              <a:xfrm flipH="1">
                <a:off x="5292082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5292080" y="3537012"/>
                <a:ext cx="48627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>
                <a:stCxn id="6" idx="5"/>
              </p:cNvCxnSpPr>
              <p:nvPr/>
            </p:nvCxnSpPr>
            <p:spPr>
              <a:xfrm>
                <a:off x="5707141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Flowchart: Connector 9"/>
              <p:cNvSpPr/>
              <p:nvPr/>
            </p:nvSpPr>
            <p:spPr>
              <a:xfrm>
                <a:off x="5502039" y="3212976"/>
                <a:ext cx="73818" cy="72008"/>
              </a:xfrm>
              <a:prstGeom prst="flowChartConnector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 rot="16200000">
              <a:off x="2669964" y="5101768"/>
              <a:ext cx="288033" cy="491702"/>
              <a:chOff x="6588224" y="4355462"/>
              <a:chExt cx="288033" cy="491702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 rot="5400000" flipH="1">
                <a:off x="6342373" y="4601313"/>
                <a:ext cx="491702" cy="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 rot="5400000" flipH="1">
                <a:off x="6630405" y="4601313"/>
                <a:ext cx="491702" cy="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 flipH="1">
                <a:off x="6732241" y="4355464"/>
                <a:ext cx="144016" cy="245849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6588224" y="4355462"/>
                <a:ext cx="144017" cy="245851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rapezoid 22"/>
            <p:cNvSpPr/>
            <p:nvPr/>
          </p:nvSpPr>
          <p:spPr>
            <a:xfrm rot="16200000">
              <a:off x="3319046" y="5023452"/>
              <a:ext cx="417677" cy="360040"/>
            </a:xfrm>
            <a:prstGeom prst="trapezoi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endParaRPr lang="nb-NO" sz="1600" b="1" dirty="0">
                <a:latin typeface="Cambria" panose="02040503050406030204" pitchFamily="18" charset="0"/>
              </a:endParaRPr>
            </a:p>
          </p:txBody>
        </p:sp>
        <p:grpSp>
          <p:nvGrpSpPr>
            <p:cNvPr id="30" name="Group 29"/>
            <p:cNvGrpSpPr/>
            <p:nvPr/>
          </p:nvGrpSpPr>
          <p:grpSpPr>
            <a:xfrm rot="16200000">
              <a:off x="2657611" y="4665249"/>
              <a:ext cx="288033" cy="491702"/>
              <a:chOff x="6588224" y="4355462"/>
              <a:chExt cx="288033" cy="491702"/>
            </a:xfrm>
          </p:grpSpPr>
          <p:cxnSp>
            <p:nvCxnSpPr>
              <p:cNvPr id="31" name="Straight Connector 30"/>
              <p:cNvCxnSpPr/>
              <p:nvPr/>
            </p:nvCxnSpPr>
            <p:spPr>
              <a:xfrm rot="5400000" flipH="1">
                <a:off x="6342373" y="4601313"/>
                <a:ext cx="491702" cy="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/>
              <p:cNvCxnSpPr/>
              <p:nvPr/>
            </p:nvCxnSpPr>
            <p:spPr>
              <a:xfrm rot="5400000" flipH="1">
                <a:off x="6630405" y="4601313"/>
                <a:ext cx="491702" cy="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 flipH="1">
                <a:off x="6732241" y="4355464"/>
                <a:ext cx="144016" cy="245849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6588224" y="4355462"/>
                <a:ext cx="144017" cy="245851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35" name="Group 34"/>
            <p:cNvGrpSpPr/>
            <p:nvPr/>
          </p:nvGrpSpPr>
          <p:grpSpPr>
            <a:xfrm rot="16200000">
              <a:off x="2795619" y="4104784"/>
              <a:ext cx="288033" cy="743012"/>
              <a:chOff x="6588224" y="4355462"/>
              <a:chExt cx="288033" cy="743012"/>
            </a:xfrm>
          </p:grpSpPr>
          <p:cxnSp>
            <p:nvCxnSpPr>
              <p:cNvPr id="36" name="Straight Connector 35"/>
              <p:cNvCxnSpPr/>
              <p:nvPr/>
            </p:nvCxnSpPr>
            <p:spPr>
              <a:xfrm rot="5400000" flipH="1">
                <a:off x="6216718" y="4726968"/>
                <a:ext cx="743012" cy="0"/>
              </a:xfrm>
              <a:prstGeom prst="line">
                <a:avLst/>
              </a:prstGeom>
              <a:ln w="19050">
                <a:solidFill>
                  <a:srgbClr val="00CC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Straight Connector 36"/>
              <p:cNvCxnSpPr/>
              <p:nvPr/>
            </p:nvCxnSpPr>
            <p:spPr>
              <a:xfrm rot="5400000" flipH="1">
                <a:off x="6630405" y="4601313"/>
                <a:ext cx="491702" cy="0"/>
              </a:xfrm>
              <a:prstGeom prst="line">
                <a:avLst/>
              </a:prstGeom>
              <a:ln w="19050">
                <a:solidFill>
                  <a:srgbClr val="00CC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/>
              <p:cNvCxnSpPr/>
              <p:nvPr/>
            </p:nvCxnSpPr>
            <p:spPr>
              <a:xfrm flipH="1">
                <a:off x="6732241" y="4355464"/>
                <a:ext cx="144016" cy="245849"/>
              </a:xfrm>
              <a:prstGeom prst="line">
                <a:avLst/>
              </a:prstGeom>
              <a:ln w="19050">
                <a:solidFill>
                  <a:srgbClr val="00CC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6588224" y="4355462"/>
                <a:ext cx="144017" cy="245851"/>
              </a:xfrm>
              <a:prstGeom prst="line">
                <a:avLst/>
              </a:prstGeom>
              <a:ln w="19050">
                <a:solidFill>
                  <a:srgbClr val="00CC99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1" name="Straight Arrow Connector 40"/>
            <p:cNvCxnSpPr>
              <a:endCxn id="23" idx="0"/>
            </p:cNvCxnSpPr>
            <p:nvPr/>
          </p:nvCxnSpPr>
          <p:spPr>
            <a:xfrm>
              <a:off x="2903463" y="5203472"/>
              <a:ext cx="444402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>
              <a:endCxn id="23" idx="2"/>
            </p:cNvCxnSpPr>
            <p:nvPr/>
          </p:nvCxnSpPr>
          <p:spPr>
            <a:xfrm flipH="1">
              <a:off x="3707905" y="5203472"/>
              <a:ext cx="72008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flipV="1">
              <a:off x="3779912" y="4911098"/>
              <a:ext cx="1" cy="292505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flipH="1" flipV="1">
              <a:off x="3255169" y="4911099"/>
              <a:ext cx="524743" cy="1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flipV="1">
              <a:off x="3255168" y="4901264"/>
              <a:ext cx="0" cy="156086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Arrow Connector 63"/>
            <p:cNvCxnSpPr/>
            <p:nvPr/>
          </p:nvCxnSpPr>
          <p:spPr>
            <a:xfrm flipH="1" flipV="1">
              <a:off x="3006873" y="5055116"/>
              <a:ext cx="248295" cy="1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flipH="1" flipV="1">
              <a:off x="3026890" y="4767082"/>
              <a:ext cx="825031" cy="2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V="1">
              <a:off x="3851920" y="4759774"/>
              <a:ext cx="1" cy="443829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endCxn id="79" idx="0"/>
            </p:cNvCxnSpPr>
            <p:nvPr/>
          </p:nvCxnSpPr>
          <p:spPr>
            <a:xfrm flipV="1">
              <a:off x="3855990" y="5196850"/>
              <a:ext cx="183377" cy="2759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Isosceles Triangle 78"/>
            <p:cNvSpPr/>
            <p:nvPr/>
          </p:nvSpPr>
          <p:spPr>
            <a:xfrm rot="16200000">
              <a:off x="3845724" y="5173990"/>
              <a:ext cx="433004" cy="45719"/>
            </a:xfrm>
            <a:prstGeom prst="triangle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>
              <a:off x="4093282" y="5063009"/>
              <a:ext cx="93723" cy="479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>
              <a:off x="4092229" y="5349250"/>
              <a:ext cx="94776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V="1">
              <a:off x="4187005" y="4766917"/>
              <a:ext cx="0" cy="303235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/>
            <p:nvPr/>
          </p:nvCxnSpPr>
          <p:spPr>
            <a:xfrm flipV="1">
              <a:off x="4187005" y="5340017"/>
              <a:ext cx="0" cy="303235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4176342" y="4767084"/>
              <a:ext cx="187446" cy="479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Straight Arrow Connector 100"/>
            <p:cNvCxnSpPr/>
            <p:nvPr/>
          </p:nvCxnSpPr>
          <p:spPr>
            <a:xfrm>
              <a:off x="4176342" y="5642773"/>
              <a:ext cx="187446" cy="479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" name="Trapezoid 101"/>
            <p:cNvSpPr/>
            <p:nvPr/>
          </p:nvSpPr>
          <p:spPr>
            <a:xfrm rot="16200000">
              <a:off x="4336223" y="4594249"/>
              <a:ext cx="417677" cy="360040"/>
            </a:xfrm>
            <a:prstGeom prst="trapezoi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endParaRPr lang="nb-NO" sz="1600" b="1" dirty="0">
                <a:latin typeface="Cambria" panose="02040503050406030204" pitchFamily="18" charset="0"/>
              </a:endParaRPr>
            </a:p>
          </p:txBody>
        </p:sp>
        <p:sp>
          <p:nvSpPr>
            <p:cNvPr id="103" name="Trapezoid 102"/>
            <p:cNvSpPr/>
            <p:nvPr/>
          </p:nvSpPr>
          <p:spPr>
            <a:xfrm rot="16200000">
              <a:off x="4326698" y="5463232"/>
              <a:ext cx="417677" cy="360040"/>
            </a:xfrm>
            <a:prstGeom prst="trapezoi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endParaRPr lang="nb-NO" sz="16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106" name="Straight Arrow Connector 105"/>
            <p:cNvCxnSpPr>
              <a:stCxn id="102" idx="2"/>
              <a:endCxn id="140" idx="2"/>
            </p:cNvCxnSpPr>
            <p:nvPr/>
          </p:nvCxnSpPr>
          <p:spPr>
            <a:xfrm flipV="1">
              <a:off x="4725082" y="4772806"/>
              <a:ext cx="206859" cy="1463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Straight Arrow Connector 106"/>
            <p:cNvCxnSpPr>
              <a:endCxn id="109" idx="2"/>
            </p:cNvCxnSpPr>
            <p:nvPr/>
          </p:nvCxnSpPr>
          <p:spPr>
            <a:xfrm flipV="1">
              <a:off x="4725540" y="5641872"/>
              <a:ext cx="197918" cy="138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36" name="Group 135"/>
            <p:cNvGrpSpPr/>
            <p:nvPr/>
          </p:nvGrpSpPr>
          <p:grpSpPr>
            <a:xfrm>
              <a:off x="4923458" y="5434413"/>
              <a:ext cx="432048" cy="414917"/>
              <a:chOff x="4923458" y="3667042"/>
              <a:chExt cx="432048" cy="414917"/>
            </a:xfrm>
          </p:grpSpPr>
          <p:grpSp>
            <p:nvGrpSpPr>
              <p:cNvPr id="121" name="Group 120"/>
              <p:cNvGrpSpPr/>
              <p:nvPr/>
            </p:nvGrpSpPr>
            <p:grpSpPr>
              <a:xfrm>
                <a:off x="4923458" y="3667042"/>
                <a:ext cx="432048" cy="414917"/>
                <a:chOff x="4923458" y="3667042"/>
                <a:chExt cx="432048" cy="414917"/>
              </a:xfrm>
            </p:grpSpPr>
            <p:sp>
              <p:nvSpPr>
                <p:cNvPr id="109" name="Oval 108"/>
                <p:cNvSpPr/>
                <p:nvPr/>
              </p:nvSpPr>
              <p:spPr>
                <a:xfrm>
                  <a:off x="4923458" y="3667042"/>
                  <a:ext cx="432048" cy="41491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12" name="Straight Arrow Connector 111"/>
                <p:cNvCxnSpPr>
                  <a:stCxn id="109" idx="2"/>
                </p:cNvCxnSpPr>
                <p:nvPr/>
              </p:nvCxnSpPr>
              <p:spPr>
                <a:xfrm flipV="1">
                  <a:off x="4923458" y="3831770"/>
                  <a:ext cx="157131" cy="42731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Arrow Connector 116"/>
                <p:cNvCxnSpPr>
                  <a:endCxn id="109" idx="6"/>
                </p:cNvCxnSpPr>
                <p:nvPr/>
              </p:nvCxnSpPr>
              <p:spPr>
                <a:xfrm flipV="1">
                  <a:off x="5220072" y="3874501"/>
                  <a:ext cx="135434" cy="51864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3" name="Straight Arrow Connector 132"/>
              <p:cNvCxnSpPr/>
              <p:nvPr/>
            </p:nvCxnSpPr>
            <p:spPr>
              <a:xfrm>
                <a:off x="5075858" y="3831770"/>
                <a:ext cx="144214" cy="94595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7" name="Group 136"/>
            <p:cNvGrpSpPr/>
            <p:nvPr/>
          </p:nvGrpSpPr>
          <p:grpSpPr>
            <a:xfrm>
              <a:off x="4931941" y="4565347"/>
              <a:ext cx="432048" cy="414917"/>
              <a:chOff x="4923458" y="3667042"/>
              <a:chExt cx="432048" cy="414917"/>
            </a:xfrm>
          </p:grpSpPr>
          <p:grpSp>
            <p:nvGrpSpPr>
              <p:cNvPr id="138" name="Group 137"/>
              <p:cNvGrpSpPr/>
              <p:nvPr/>
            </p:nvGrpSpPr>
            <p:grpSpPr>
              <a:xfrm>
                <a:off x="4923458" y="3667042"/>
                <a:ext cx="432048" cy="414917"/>
                <a:chOff x="4923458" y="3667042"/>
                <a:chExt cx="432048" cy="414917"/>
              </a:xfrm>
            </p:grpSpPr>
            <p:sp>
              <p:nvSpPr>
                <p:cNvPr id="140" name="Oval 139"/>
                <p:cNvSpPr/>
                <p:nvPr/>
              </p:nvSpPr>
              <p:spPr>
                <a:xfrm>
                  <a:off x="4923458" y="3667042"/>
                  <a:ext cx="432048" cy="41491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141" name="Straight Arrow Connector 140"/>
                <p:cNvCxnSpPr>
                  <a:stCxn id="140" idx="2"/>
                </p:cNvCxnSpPr>
                <p:nvPr/>
              </p:nvCxnSpPr>
              <p:spPr>
                <a:xfrm flipV="1">
                  <a:off x="4923458" y="3831770"/>
                  <a:ext cx="157131" cy="42731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2" name="Straight Arrow Connector 141"/>
                <p:cNvCxnSpPr>
                  <a:endCxn id="140" idx="6"/>
                </p:cNvCxnSpPr>
                <p:nvPr/>
              </p:nvCxnSpPr>
              <p:spPr>
                <a:xfrm flipV="1">
                  <a:off x="5220072" y="3874501"/>
                  <a:ext cx="135434" cy="51864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39" name="Straight Arrow Connector 138"/>
              <p:cNvCxnSpPr/>
              <p:nvPr/>
            </p:nvCxnSpPr>
            <p:spPr>
              <a:xfrm>
                <a:off x="5075858" y="3831770"/>
                <a:ext cx="144214" cy="94595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43" name="Straight Arrow Connector 142"/>
            <p:cNvCxnSpPr/>
            <p:nvPr/>
          </p:nvCxnSpPr>
          <p:spPr>
            <a:xfrm>
              <a:off x="5348437" y="5641185"/>
              <a:ext cx="711014" cy="686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45" name="Group 144"/>
            <p:cNvGrpSpPr/>
            <p:nvPr/>
          </p:nvGrpSpPr>
          <p:grpSpPr>
            <a:xfrm>
              <a:off x="6059451" y="5496199"/>
              <a:ext cx="283777" cy="324036"/>
              <a:chOff x="5292080" y="2996952"/>
              <a:chExt cx="486274" cy="540060"/>
            </a:xfrm>
          </p:grpSpPr>
          <p:sp>
            <p:nvSpPr>
              <p:cNvPr id="146" name="Oval 145"/>
              <p:cNvSpPr/>
              <p:nvPr/>
            </p:nvSpPr>
            <p:spPr>
              <a:xfrm>
                <a:off x="5292080" y="2996952"/>
                <a:ext cx="486272" cy="504056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147" name="Straight Connector 146"/>
              <p:cNvCxnSpPr>
                <a:stCxn id="146" idx="3"/>
              </p:cNvCxnSpPr>
              <p:nvPr/>
            </p:nvCxnSpPr>
            <p:spPr>
              <a:xfrm flipH="1">
                <a:off x="5292082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Straight Connector 147"/>
              <p:cNvCxnSpPr/>
              <p:nvPr/>
            </p:nvCxnSpPr>
            <p:spPr>
              <a:xfrm>
                <a:off x="5292080" y="3537012"/>
                <a:ext cx="48627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>
                <a:stCxn id="146" idx="5"/>
              </p:cNvCxnSpPr>
              <p:nvPr/>
            </p:nvCxnSpPr>
            <p:spPr>
              <a:xfrm>
                <a:off x="5707141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0" name="Flowchart: Connector 149"/>
              <p:cNvSpPr/>
              <p:nvPr/>
            </p:nvSpPr>
            <p:spPr>
              <a:xfrm>
                <a:off x="5502039" y="3212976"/>
                <a:ext cx="73818" cy="72008"/>
              </a:xfrm>
              <a:prstGeom prst="flowChartConnector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cxnSp>
          <p:nvCxnSpPr>
            <p:cNvPr id="152" name="Straight Arrow Connector 151"/>
            <p:cNvCxnSpPr>
              <a:stCxn id="140" idx="0"/>
            </p:cNvCxnSpPr>
            <p:nvPr/>
          </p:nvCxnSpPr>
          <p:spPr>
            <a:xfrm flipH="1" flipV="1">
              <a:off x="5143500" y="4153384"/>
              <a:ext cx="4465" cy="411963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9" name="Rectangle 158"/>
            <p:cNvSpPr/>
            <p:nvPr/>
          </p:nvSpPr>
          <p:spPr>
            <a:xfrm>
              <a:off x="5631223" y="4558829"/>
              <a:ext cx="740977" cy="426279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nb-NO" sz="1200" b="1" dirty="0" smtClean="0">
                  <a:latin typeface="Cambria" panose="02040503050406030204" pitchFamily="18" charset="0"/>
                </a:rPr>
                <a:t>District</a:t>
              </a:r>
              <a:r>
                <a:rPr lang="nb-NO" sz="1200" dirty="0" smtClean="0">
                  <a:latin typeface="Cambria" panose="02040503050406030204" pitchFamily="18" charset="0"/>
                </a:rPr>
                <a:t> </a:t>
              </a:r>
              <a:r>
                <a:rPr lang="nb-NO" sz="1200" b="1" dirty="0" err="1" smtClean="0">
                  <a:latin typeface="Cambria" panose="02040503050406030204" pitchFamily="18" charset="0"/>
                </a:rPr>
                <a:t>heating</a:t>
              </a:r>
              <a:endParaRPr lang="en-US" sz="12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160" name="Straight Arrow Connector 159"/>
            <p:cNvCxnSpPr>
              <a:stCxn id="140" idx="6"/>
              <a:endCxn id="159" idx="1"/>
            </p:cNvCxnSpPr>
            <p:nvPr/>
          </p:nvCxnSpPr>
          <p:spPr>
            <a:xfrm flipV="1">
              <a:off x="5363989" y="4771969"/>
              <a:ext cx="267234" cy="837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Straight Arrow Connector 162"/>
            <p:cNvCxnSpPr>
              <a:endCxn id="140" idx="4"/>
            </p:cNvCxnSpPr>
            <p:nvPr/>
          </p:nvCxnSpPr>
          <p:spPr>
            <a:xfrm flipV="1">
              <a:off x="5147965" y="4980264"/>
              <a:ext cx="0" cy="216107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Straight Arrow Connector 166"/>
            <p:cNvCxnSpPr/>
            <p:nvPr/>
          </p:nvCxnSpPr>
          <p:spPr>
            <a:xfrm flipV="1">
              <a:off x="5146925" y="5191608"/>
              <a:ext cx="854787" cy="4764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0" name="Straight Arrow Connector 169"/>
            <p:cNvCxnSpPr>
              <a:stCxn id="159" idx="2"/>
            </p:cNvCxnSpPr>
            <p:nvPr/>
          </p:nvCxnSpPr>
          <p:spPr>
            <a:xfrm flipH="1">
              <a:off x="6001711" y="4985108"/>
              <a:ext cx="1" cy="211263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73" name="Group 172"/>
            <p:cNvGrpSpPr/>
            <p:nvPr/>
          </p:nvGrpSpPr>
          <p:grpSpPr>
            <a:xfrm>
              <a:off x="5420167" y="4116251"/>
              <a:ext cx="283777" cy="324036"/>
              <a:chOff x="5292080" y="2996952"/>
              <a:chExt cx="486274" cy="540060"/>
            </a:xfrm>
          </p:grpSpPr>
          <p:sp>
            <p:nvSpPr>
              <p:cNvPr id="174" name="Oval 173"/>
              <p:cNvSpPr/>
              <p:nvPr/>
            </p:nvSpPr>
            <p:spPr>
              <a:xfrm>
                <a:off x="5292080" y="2996952"/>
                <a:ext cx="486272" cy="504056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175" name="Straight Connector 174"/>
              <p:cNvCxnSpPr>
                <a:stCxn id="174" idx="3"/>
              </p:cNvCxnSpPr>
              <p:nvPr/>
            </p:nvCxnSpPr>
            <p:spPr>
              <a:xfrm flipH="1">
                <a:off x="5292082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6" name="Straight Connector 175"/>
              <p:cNvCxnSpPr/>
              <p:nvPr/>
            </p:nvCxnSpPr>
            <p:spPr>
              <a:xfrm>
                <a:off x="5292080" y="3537012"/>
                <a:ext cx="48627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7" name="Straight Connector 176"/>
              <p:cNvCxnSpPr>
                <a:stCxn id="174" idx="5"/>
              </p:cNvCxnSpPr>
              <p:nvPr/>
            </p:nvCxnSpPr>
            <p:spPr>
              <a:xfrm>
                <a:off x="5707141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8" name="Flowchart: Connector 177"/>
              <p:cNvSpPr/>
              <p:nvPr/>
            </p:nvSpPr>
            <p:spPr>
              <a:xfrm>
                <a:off x="5502039" y="3212976"/>
                <a:ext cx="73818" cy="72008"/>
              </a:xfrm>
              <a:prstGeom prst="flowChartConnector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cxnSp>
          <p:nvCxnSpPr>
            <p:cNvPr id="179" name="Straight Arrow Connector 178"/>
            <p:cNvCxnSpPr>
              <a:endCxn id="159" idx="0"/>
            </p:cNvCxnSpPr>
            <p:nvPr/>
          </p:nvCxnSpPr>
          <p:spPr>
            <a:xfrm>
              <a:off x="6001711" y="4260267"/>
              <a:ext cx="1" cy="298562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Arrow Connector 181"/>
            <p:cNvCxnSpPr>
              <a:stCxn id="174" idx="6"/>
            </p:cNvCxnSpPr>
            <p:nvPr/>
          </p:nvCxnSpPr>
          <p:spPr>
            <a:xfrm>
              <a:off x="5703943" y="4267468"/>
              <a:ext cx="297769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Arrow Connector 190"/>
            <p:cNvCxnSpPr>
              <a:endCxn id="174" idx="1"/>
            </p:cNvCxnSpPr>
            <p:nvPr/>
          </p:nvCxnSpPr>
          <p:spPr>
            <a:xfrm>
              <a:off x="5139482" y="4160541"/>
              <a:ext cx="322243" cy="0"/>
            </a:xfrm>
            <a:prstGeom prst="straightConnector1">
              <a:avLst/>
            </a:prstGeom>
            <a:ln w="19050">
              <a:solidFill>
                <a:srgbClr val="0070C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Arrow Connector 207"/>
            <p:cNvCxnSpPr>
              <a:stCxn id="146" idx="7"/>
            </p:cNvCxnSpPr>
            <p:nvPr/>
          </p:nvCxnSpPr>
          <p:spPr>
            <a:xfrm>
              <a:off x="6301669" y="5540489"/>
              <a:ext cx="107273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1" name="Isosceles Triangle 210"/>
            <p:cNvSpPr/>
            <p:nvPr/>
          </p:nvSpPr>
          <p:spPr>
            <a:xfrm rot="5400000">
              <a:off x="6395316" y="5176750"/>
              <a:ext cx="433004" cy="45719"/>
            </a:xfrm>
            <a:prstGeom prst="triangle">
              <a:avLst/>
            </a:prstGeom>
            <a:ln w="12700"/>
          </p:spPr>
          <p:style>
            <a:lnRef idx="2">
              <a:schemeClr val="accent1">
                <a:shade val="50000"/>
              </a:schemeClr>
            </a:lnRef>
            <a:fillRef idx="1001">
              <a:schemeClr val="l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3" name="Straight Arrow Connector 212"/>
            <p:cNvCxnSpPr/>
            <p:nvPr/>
          </p:nvCxnSpPr>
          <p:spPr>
            <a:xfrm flipV="1">
              <a:off x="6408942" y="5340017"/>
              <a:ext cx="0" cy="204851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Arrow Connector 214"/>
            <p:cNvCxnSpPr/>
            <p:nvPr/>
          </p:nvCxnSpPr>
          <p:spPr>
            <a:xfrm>
              <a:off x="6408942" y="5340017"/>
              <a:ext cx="175874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Arrow Connector 218"/>
            <p:cNvCxnSpPr>
              <a:stCxn id="159" idx="3"/>
            </p:cNvCxnSpPr>
            <p:nvPr/>
          </p:nvCxnSpPr>
          <p:spPr>
            <a:xfrm flipV="1">
              <a:off x="6372200" y="4771968"/>
              <a:ext cx="72008" cy="1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Arrow Connector 228"/>
            <p:cNvCxnSpPr/>
            <p:nvPr/>
          </p:nvCxnSpPr>
          <p:spPr>
            <a:xfrm flipV="1">
              <a:off x="6444208" y="4766918"/>
              <a:ext cx="0" cy="323821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Arrow Connector 230"/>
            <p:cNvCxnSpPr/>
            <p:nvPr/>
          </p:nvCxnSpPr>
          <p:spPr>
            <a:xfrm>
              <a:off x="6444208" y="5090739"/>
              <a:ext cx="140608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 flipH="1">
              <a:off x="6634679" y="5191606"/>
              <a:ext cx="97561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Arrow Connector 234"/>
            <p:cNvCxnSpPr/>
            <p:nvPr/>
          </p:nvCxnSpPr>
          <p:spPr>
            <a:xfrm flipV="1">
              <a:off x="6723955" y="5191607"/>
              <a:ext cx="0" cy="940868"/>
            </a:xfrm>
            <a:prstGeom prst="straightConnector1">
              <a:avLst/>
            </a:prstGeom>
            <a:ln w="19050">
              <a:solidFill>
                <a:srgbClr val="00206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>
              <a:endCxn id="6" idx="6"/>
            </p:cNvCxnSpPr>
            <p:nvPr/>
          </p:nvCxnSpPr>
          <p:spPr>
            <a:xfrm flipH="1">
              <a:off x="3594917" y="6128638"/>
              <a:ext cx="3137324" cy="7863"/>
            </a:xfrm>
            <a:prstGeom prst="line">
              <a:avLst/>
            </a:prstGeom>
            <a:ln w="19050">
              <a:solidFill>
                <a:srgbClr val="00206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>
              <a:stCxn id="6" idx="1"/>
            </p:cNvCxnSpPr>
            <p:nvPr/>
          </p:nvCxnSpPr>
          <p:spPr>
            <a:xfrm flipH="1">
              <a:off x="3125664" y="6029574"/>
              <a:ext cx="227035" cy="0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flipV="1">
              <a:off x="3125665" y="5488471"/>
              <a:ext cx="5355" cy="541104"/>
            </a:xfrm>
            <a:prstGeom prst="line">
              <a:avLst/>
            </a:prstGeom>
            <a:ln w="1905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Arrow Connector 250"/>
            <p:cNvCxnSpPr/>
            <p:nvPr/>
          </p:nvCxnSpPr>
          <p:spPr>
            <a:xfrm flipH="1">
              <a:off x="3016400" y="5486917"/>
              <a:ext cx="114620" cy="0"/>
            </a:xfrm>
            <a:prstGeom prst="straightConnector1">
              <a:avLst/>
            </a:prstGeom>
            <a:ln w="1905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Arrow Connector 254"/>
            <p:cNvCxnSpPr/>
            <p:nvPr/>
          </p:nvCxnSpPr>
          <p:spPr>
            <a:xfrm>
              <a:off x="1907704" y="5540489"/>
              <a:ext cx="360040" cy="0"/>
            </a:xfrm>
            <a:prstGeom prst="straightConnector1">
              <a:avLst/>
            </a:prstGeom>
            <a:ln w="1905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6" name="Straight Arrow Connector 255"/>
            <p:cNvCxnSpPr/>
            <p:nvPr/>
          </p:nvCxnSpPr>
          <p:spPr>
            <a:xfrm>
              <a:off x="1910408" y="5699716"/>
              <a:ext cx="360040" cy="0"/>
            </a:xfrm>
            <a:prstGeom prst="straightConnector1">
              <a:avLst/>
            </a:prstGeom>
            <a:ln w="19050"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Arrow Connector 256"/>
            <p:cNvCxnSpPr>
              <a:stCxn id="5" idx="2"/>
            </p:cNvCxnSpPr>
            <p:nvPr/>
          </p:nvCxnSpPr>
          <p:spPr>
            <a:xfrm>
              <a:off x="2639333" y="5916451"/>
              <a:ext cx="0" cy="241652"/>
            </a:xfrm>
            <a:prstGeom prst="straightConnector1">
              <a:avLst/>
            </a:prstGeom>
            <a:ln w="19050">
              <a:solidFill>
                <a:schemeClr val="tx2">
                  <a:lumMod val="85000"/>
                  <a:lumOff val="1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Arrow Connector 260"/>
            <p:cNvCxnSpPr>
              <a:stCxn id="5" idx="0"/>
              <a:endCxn id="263" idx="2"/>
            </p:cNvCxnSpPr>
            <p:nvPr/>
          </p:nvCxnSpPr>
          <p:spPr>
            <a:xfrm flipV="1">
              <a:off x="2639333" y="3872509"/>
              <a:ext cx="328" cy="245731"/>
            </a:xfrm>
            <a:prstGeom prst="straightConnector1">
              <a:avLst/>
            </a:prstGeom>
            <a:ln w="19050">
              <a:solidFill>
                <a:srgbClr val="C0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3" name="Rectangle 262"/>
            <p:cNvSpPr/>
            <p:nvPr/>
          </p:nvSpPr>
          <p:spPr>
            <a:xfrm>
              <a:off x="2268072" y="3612195"/>
              <a:ext cx="743178" cy="260314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sz="1400" b="1" dirty="0" smtClean="0">
                  <a:latin typeface="Cambria" panose="02040503050406030204" pitchFamily="18" charset="0"/>
                </a:rPr>
                <a:t>FGT</a:t>
              </a:r>
            </a:p>
          </p:txBody>
        </p:sp>
        <p:cxnSp>
          <p:nvCxnSpPr>
            <p:cNvPr id="265" name="Straight Arrow Connector 264"/>
            <p:cNvCxnSpPr>
              <a:stCxn id="263" idx="0"/>
              <a:endCxn id="268" idx="2"/>
            </p:cNvCxnSpPr>
            <p:nvPr/>
          </p:nvCxnSpPr>
          <p:spPr>
            <a:xfrm flipH="1" flipV="1">
              <a:off x="2639483" y="3402652"/>
              <a:ext cx="178" cy="209543"/>
            </a:xfrm>
            <a:prstGeom prst="straightConnector1">
              <a:avLst/>
            </a:prstGeom>
            <a:ln w="19050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8" name="Rectangle 267"/>
            <p:cNvSpPr/>
            <p:nvPr/>
          </p:nvSpPr>
          <p:spPr>
            <a:xfrm>
              <a:off x="2267894" y="3142338"/>
              <a:ext cx="743178" cy="260314"/>
            </a:xfrm>
            <a:prstGeom prst="rect">
              <a:avLst/>
            </a:prstGeom>
            <a:ln w="19050"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vert="horz" rtlCol="0" anchor="ctr"/>
            <a:lstStyle/>
            <a:p>
              <a:pPr algn="ctr"/>
              <a:r>
                <a:rPr lang="en-US" sz="1400" b="1" dirty="0" smtClean="0">
                  <a:latin typeface="Cambria" panose="02040503050406030204" pitchFamily="18" charset="0"/>
                </a:rPr>
                <a:t>CC</a:t>
              </a:r>
            </a:p>
          </p:txBody>
        </p:sp>
        <p:cxnSp>
          <p:nvCxnSpPr>
            <p:cNvPr id="270" name="Straight Arrow Connector 269"/>
            <p:cNvCxnSpPr>
              <a:stCxn id="268" idx="1"/>
            </p:cNvCxnSpPr>
            <p:nvPr/>
          </p:nvCxnSpPr>
          <p:spPr>
            <a:xfrm flipH="1">
              <a:off x="1910408" y="3272495"/>
              <a:ext cx="357486" cy="0"/>
            </a:xfrm>
            <a:prstGeom prst="straightConnector1">
              <a:avLst/>
            </a:prstGeom>
            <a:ln w="19050">
              <a:solidFill>
                <a:srgbClr val="0099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6" name="Straight Arrow Connector 275"/>
            <p:cNvCxnSpPr>
              <a:stCxn id="268" idx="0"/>
            </p:cNvCxnSpPr>
            <p:nvPr/>
          </p:nvCxnSpPr>
          <p:spPr>
            <a:xfrm flipV="1">
              <a:off x="2639483" y="2906022"/>
              <a:ext cx="178" cy="236316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81" name="Group 280"/>
            <p:cNvGrpSpPr/>
            <p:nvPr/>
          </p:nvGrpSpPr>
          <p:grpSpPr>
            <a:xfrm>
              <a:off x="3383197" y="2780928"/>
              <a:ext cx="252699" cy="250189"/>
              <a:chOff x="4923458" y="3667042"/>
              <a:chExt cx="432048" cy="414917"/>
            </a:xfrm>
          </p:grpSpPr>
          <p:grpSp>
            <p:nvGrpSpPr>
              <p:cNvPr id="282" name="Group 281"/>
              <p:cNvGrpSpPr/>
              <p:nvPr/>
            </p:nvGrpSpPr>
            <p:grpSpPr>
              <a:xfrm>
                <a:off x="4923458" y="3667042"/>
                <a:ext cx="432048" cy="414917"/>
                <a:chOff x="4923458" y="3667042"/>
                <a:chExt cx="432048" cy="414917"/>
              </a:xfrm>
            </p:grpSpPr>
            <p:sp>
              <p:nvSpPr>
                <p:cNvPr id="284" name="Oval 283"/>
                <p:cNvSpPr/>
                <p:nvPr/>
              </p:nvSpPr>
              <p:spPr>
                <a:xfrm>
                  <a:off x="4923458" y="3667042"/>
                  <a:ext cx="432048" cy="41491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285" name="Straight Arrow Connector 284"/>
                <p:cNvCxnSpPr>
                  <a:stCxn id="284" idx="2"/>
                </p:cNvCxnSpPr>
                <p:nvPr/>
              </p:nvCxnSpPr>
              <p:spPr>
                <a:xfrm flipV="1">
                  <a:off x="4923458" y="3831770"/>
                  <a:ext cx="157131" cy="42731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6" name="Straight Arrow Connector 285"/>
                <p:cNvCxnSpPr>
                  <a:endCxn id="284" idx="6"/>
                </p:cNvCxnSpPr>
                <p:nvPr/>
              </p:nvCxnSpPr>
              <p:spPr>
                <a:xfrm flipV="1">
                  <a:off x="5220072" y="3874501"/>
                  <a:ext cx="135434" cy="51864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83" name="Straight Arrow Connector 282"/>
              <p:cNvCxnSpPr/>
              <p:nvPr/>
            </p:nvCxnSpPr>
            <p:spPr>
              <a:xfrm>
                <a:off x="5075858" y="3831770"/>
                <a:ext cx="144214" cy="94595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87" name="Straight Connector 286"/>
            <p:cNvCxnSpPr/>
            <p:nvPr/>
          </p:nvCxnSpPr>
          <p:spPr>
            <a:xfrm>
              <a:off x="3125664" y="3356992"/>
              <a:ext cx="2679" cy="975281"/>
            </a:xfrm>
            <a:prstGeom prst="line">
              <a:avLst/>
            </a:prstGeom>
            <a:ln w="19050">
              <a:solidFill>
                <a:srgbClr val="00CC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8" name="Straight Connector 287"/>
            <p:cNvCxnSpPr/>
            <p:nvPr/>
          </p:nvCxnSpPr>
          <p:spPr>
            <a:xfrm flipH="1">
              <a:off x="3059832" y="4332273"/>
              <a:ext cx="65832" cy="1"/>
            </a:xfrm>
            <a:prstGeom prst="line">
              <a:avLst/>
            </a:prstGeom>
            <a:ln w="19050">
              <a:solidFill>
                <a:srgbClr val="00CC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3" name="Straight Connector 292"/>
            <p:cNvCxnSpPr/>
            <p:nvPr/>
          </p:nvCxnSpPr>
          <p:spPr>
            <a:xfrm flipH="1">
              <a:off x="3010050" y="3356992"/>
              <a:ext cx="115614" cy="0"/>
            </a:xfrm>
            <a:prstGeom prst="line">
              <a:avLst/>
            </a:prstGeom>
            <a:ln w="19050">
              <a:solidFill>
                <a:srgbClr val="00CC99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flipH="1">
              <a:off x="3017366" y="3212976"/>
              <a:ext cx="293775" cy="1"/>
            </a:xfrm>
            <a:prstGeom prst="line">
              <a:avLst/>
            </a:prstGeom>
            <a:ln w="19050">
              <a:solidFill>
                <a:srgbClr val="00CC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1" name="Straight Connector 300"/>
            <p:cNvCxnSpPr/>
            <p:nvPr/>
          </p:nvCxnSpPr>
          <p:spPr>
            <a:xfrm>
              <a:off x="3301257" y="3203451"/>
              <a:ext cx="0" cy="1416855"/>
            </a:xfrm>
            <a:prstGeom prst="line">
              <a:avLst/>
            </a:prstGeom>
            <a:ln w="19050">
              <a:solidFill>
                <a:srgbClr val="00CC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6" name="Straight Arrow Connector 305"/>
            <p:cNvCxnSpPr>
              <a:endCxn id="284" idx="2"/>
            </p:cNvCxnSpPr>
            <p:nvPr/>
          </p:nvCxnSpPr>
          <p:spPr>
            <a:xfrm>
              <a:off x="2639661" y="2906022"/>
              <a:ext cx="743536" cy="1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1" name="Trapezoid 320"/>
            <p:cNvSpPr/>
            <p:nvPr/>
          </p:nvSpPr>
          <p:spPr>
            <a:xfrm rot="5400000" flipH="1">
              <a:off x="3719375" y="2759068"/>
              <a:ext cx="417677" cy="296602"/>
            </a:xfrm>
            <a:prstGeom prst="trapezoi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endParaRPr lang="nb-NO" sz="16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322" name="Straight Arrow Connector 321"/>
            <p:cNvCxnSpPr>
              <a:stCxn id="284" idx="6"/>
              <a:endCxn id="321" idx="2"/>
            </p:cNvCxnSpPr>
            <p:nvPr/>
          </p:nvCxnSpPr>
          <p:spPr>
            <a:xfrm>
              <a:off x="3635896" y="2906023"/>
              <a:ext cx="144017" cy="1346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25" name="Group 324"/>
            <p:cNvGrpSpPr/>
            <p:nvPr/>
          </p:nvGrpSpPr>
          <p:grpSpPr>
            <a:xfrm>
              <a:off x="4253011" y="2780928"/>
              <a:ext cx="252699" cy="250189"/>
              <a:chOff x="4923458" y="3667042"/>
              <a:chExt cx="432048" cy="414917"/>
            </a:xfrm>
          </p:grpSpPr>
          <p:grpSp>
            <p:nvGrpSpPr>
              <p:cNvPr id="326" name="Group 325"/>
              <p:cNvGrpSpPr/>
              <p:nvPr/>
            </p:nvGrpSpPr>
            <p:grpSpPr>
              <a:xfrm>
                <a:off x="4923458" y="3667042"/>
                <a:ext cx="432048" cy="414917"/>
                <a:chOff x="4923458" y="3667042"/>
                <a:chExt cx="432048" cy="414917"/>
              </a:xfrm>
            </p:grpSpPr>
            <p:sp>
              <p:nvSpPr>
                <p:cNvPr id="328" name="Oval 327"/>
                <p:cNvSpPr/>
                <p:nvPr/>
              </p:nvSpPr>
              <p:spPr>
                <a:xfrm>
                  <a:off x="4923458" y="3667042"/>
                  <a:ext cx="432048" cy="41491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29" name="Straight Arrow Connector 328"/>
                <p:cNvCxnSpPr>
                  <a:stCxn id="328" idx="2"/>
                </p:cNvCxnSpPr>
                <p:nvPr/>
              </p:nvCxnSpPr>
              <p:spPr>
                <a:xfrm flipV="1">
                  <a:off x="4923458" y="3831770"/>
                  <a:ext cx="157131" cy="42731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0" name="Straight Arrow Connector 329"/>
                <p:cNvCxnSpPr>
                  <a:endCxn id="328" idx="6"/>
                </p:cNvCxnSpPr>
                <p:nvPr/>
              </p:nvCxnSpPr>
              <p:spPr>
                <a:xfrm flipV="1">
                  <a:off x="5220072" y="3874501"/>
                  <a:ext cx="135434" cy="51864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27" name="Straight Arrow Connector 326"/>
              <p:cNvCxnSpPr/>
              <p:nvPr/>
            </p:nvCxnSpPr>
            <p:spPr>
              <a:xfrm>
                <a:off x="5075858" y="3831770"/>
                <a:ext cx="144214" cy="94595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1" name="Trapezoid 330"/>
            <p:cNvSpPr/>
            <p:nvPr/>
          </p:nvSpPr>
          <p:spPr>
            <a:xfrm rot="5400000" flipH="1">
              <a:off x="4646908" y="2759068"/>
              <a:ext cx="417677" cy="296602"/>
            </a:xfrm>
            <a:prstGeom prst="trapezoid">
              <a:avLst/>
            </a:prstGeom>
            <a:ln w="1905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vert="vert" rtlCol="0" anchor="ctr"/>
            <a:lstStyle/>
            <a:p>
              <a:pPr algn="ctr"/>
              <a:endParaRPr lang="nb-NO" sz="1600" b="1" dirty="0">
                <a:latin typeface="Cambria" panose="02040503050406030204" pitchFamily="18" charset="0"/>
              </a:endParaRPr>
            </a:p>
          </p:txBody>
        </p:sp>
        <p:cxnSp>
          <p:nvCxnSpPr>
            <p:cNvPr id="332" name="Straight Arrow Connector 331"/>
            <p:cNvCxnSpPr>
              <a:stCxn id="328" idx="6"/>
              <a:endCxn id="331" idx="2"/>
            </p:cNvCxnSpPr>
            <p:nvPr/>
          </p:nvCxnSpPr>
          <p:spPr>
            <a:xfrm>
              <a:off x="4505710" y="2906023"/>
              <a:ext cx="201736" cy="1346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3" name="Straight Arrow Connector 332"/>
            <p:cNvCxnSpPr>
              <a:stCxn id="321" idx="0"/>
              <a:endCxn id="328" idx="2"/>
            </p:cNvCxnSpPr>
            <p:nvPr/>
          </p:nvCxnSpPr>
          <p:spPr>
            <a:xfrm flipV="1">
              <a:off x="4076515" y="2906023"/>
              <a:ext cx="176496" cy="1346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38" name="Group 337"/>
            <p:cNvGrpSpPr/>
            <p:nvPr/>
          </p:nvGrpSpPr>
          <p:grpSpPr>
            <a:xfrm>
              <a:off x="5174255" y="2779950"/>
              <a:ext cx="252699" cy="250189"/>
              <a:chOff x="4923458" y="3667042"/>
              <a:chExt cx="432048" cy="414917"/>
            </a:xfrm>
          </p:grpSpPr>
          <p:grpSp>
            <p:nvGrpSpPr>
              <p:cNvPr id="339" name="Group 338"/>
              <p:cNvGrpSpPr/>
              <p:nvPr/>
            </p:nvGrpSpPr>
            <p:grpSpPr>
              <a:xfrm>
                <a:off x="4923458" y="3667042"/>
                <a:ext cx="432048" cy="414917"/>
                <a:chOff x="4923458" y="3667042"/>
                <a:chExt cx="432048" cy="414917"/>
              </a:xfrm>
            </p:grpSpPr>
            <p:sp>
              <p:nvSpPr>
                <p:cNvPr id="341" name="Oval 340"/>
                <p:cNvSpPr/>
                <p:nvPr/>
              </p:nvSpPr>
              <p:spPr>
                <a:xfrm>
                  <a:off x="4923458" y="3667042"/>
                  <a:ext cx="432048" cy="414917"/>
                </a:xfrm>
                <a:prstGeom prst="ellipse">
                  <a:avLst/>
                </a:prstGeom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cxnSp>
              <p:nvCxnSpPr>
                <p:cNvPr id="342" name="Straight Arrow Connector 341"/>
                <p:cNvCxnSpPr>
                  <a:stCxn id="341" idx="2"/>
                </p:cNvCxnSpPr>
                <p:nvPr/>
              </p:nvCxnSpPr>
              <p:spPr>
                <a:xfrm flipV="1">
                  <a:off x="4923458" y="3831770"/>
                  <a:ext cx="157131" cy="42731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43" name="Straight Arrow Connector 342"/>
                <p:cNvCxnSpPr>
                  <a:endCxn id="341" idx="6"/>
                </p:cNvCxnSpPr>
                <p:nvPr/>
              </p:nvCxnSpPr>
              <p:spPr>
                <a:xfrm flipV="1">
                  <a:off x="5220072" y="3874501"/>
                  <a:ext cx="135434" cy="51864"/>
                </a:xfrm>
                <a:prstGeom prst="straightConnector1">
                  <a:avLst/>
                </a:prstGeom>
                <a:ln w="19050">
                  <a:solidFill>
                    <a:srgbClr val="FFC00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340" name="Straight Arrow Connector 339"/>
              <p:cNvCxnSpPr/>
              <p:nvPr/>
            </p:nvCxnSpPr>
            <p:spPr>
              <a:xfrm>
                <a:off x="5075858" y="3831770"/>
                <a:ext cx="144214" cy="94595"/>
              </a:xfrm>
              <a:prstGeom prst="straightConnector1">
                <a:avLst/>
              </a:prstGeom>
              <a:ln w="19050">
                <a:solidFill>
                  <a:srgbClr val="FFC00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344" name="Straight Arrow Connector 343"/>
            <p:cNvCxnSpPr>
              <a:stCxn id="331" idx="0"/>
              <a:endCxn id="341" idx="2"/>
            </p:cNvCxnSpPr>
            <p:nvPr/>
          </p:nvCxnSpPr>
          <p:spPr>
            <a:xfrm flipV="1">
              <a:off x="5004048" y="2905045"/>
              <a:ext cx="170207" cy="2324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47" name="Group 346"/>
            <p:cNvGrpSpPr/>
            <p:nvPr/>
          </p:nvGrpSpPr>
          <p:grpSpPr>
            <a:xfrm>
              <a:off x="5636889" y="2753954"/>
              <a:ext cx="283777" cy="324036"/>
              <a:chOff x="5292080" y="2996952"/>
              <a:chExt cx="486274" cy="540060"/>
            </a:xfrm>
          </p:grpSpPr>
          <p:sp>
            <p:nvSpPr>
              <p:cNvPr id="348" name="Oval 347"/>
              <p:cNvSpPr/>
              <p:nvPr/>
            </p:nvSpPr>
            <p:spPr>
              <a:xfrm>
                <a:off x="5292080" y="2996952"/>
                <a:ext cx="486272" cy="504056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49" name="Straight Connector 348"/>
              <p:cNvCxnSpPr>
                <a:stCxn id="348" idx="3"/>
              </p:cNvCxnSpPr>
              <p:nvPr/>
            </p:nvCxnSpPr>
            <p:spPr>
              <a:xfrm flipH="1">
                <a:off x="5292082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0" name="Straight Connector 349"/>
              <p:cNvCxnSpPr/>
              <p:nvPr/>
            </p:nvCxnSpPr>
            <p:spPr>
              <a:xfrm>
                <a:off x="5292080" y="3537012"/>
                <a:ext cx="48627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1" name="Straight Connector 350"/>
              <p:cNvCxnSpPr>
                <a:stCxn id="348" idx="5"/>
              </p:cNvCxnSpPr>
              <p:nvPr/>
            </p:nvCxnSpPr>
            <p:spPr>
              <a:xfrm>
                <a:off x="5707141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52" name="Flowchart: Connector 351"/>
              <p:cNvSpPr/>
              <p:nvPr/>
            </p:nvSpPr>
            <p:spPr>
              <a:xfrm>
                <a:off x="5502039" y="3212976"/>
                <a:ext cx="73818" cy="72008"/>
              </a:xfrm>
              <a:prstGeom prst="flowChartConnector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cxnSp>
          <p:nvCxnSpPr>
            <p:cNvPr id="353" name="Straight Arrow Connector 352"/>
            <p:cNvCxnSpPr>
              <a:stCxn id="341" idx="6"/>
              <a:endCxn id="348" idx="2"/>
            </p:cNvCxnSpPr>
            <p:nvPr/>
          </p:nvCxnSpPr>
          <p:spPr>
            <a:xfrm>
              <a:off x="5426954" y="2905045"/>
              <a:ext cx="209935" cy="126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6" name="Straight Arrow Connector 355"/>
            <p:cNvCxnSpPr>
              <a:stCxn id="348" idx="7"/>
            </p:cNvCxnSpPr>
            <p:nvPr/>
          </p:nvCxnSpPr>
          <p:spPr>
            <a:xfrm>
              <a:off x="5879107" y="2798244"/>
              <a:ext cx="180345" cy="0"/>
            </a:xfrm>
            <a:prstGeom prst="straightConnector1">
              <a:avLst/>
            </a:prstGeom>
            <a:ln w="19050">
              <a:solidFill>
                <a:srgbClr val="FFC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0" name="Straight Arrow Connector 359"/>
            <p:cNvCxnSpPr>
              <a:endCxn id="109" idx="4"/>
            </p:cNvCxnSpPr>
            <p:nvPr/>
          </p:nvCxnSpPr>
          <p:spPr>
            <a:xfrm flipH="1" flipV="1">
              <a:off x="5139482" y="5849330"/>
              <a:ext cx="8483" cy="438388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4" name="Straight Arrow Connector 363"/>
            <p:cNvCxnSpPr>
              <a:endCxn id="366" idx="6"/>
            </p:cNvCxnSpPr>
            <p:nvPr/>
          </p:nvCxnSpPr>
          <p:spPr>
            <a:xfrm flipH="1">
              <a:off x="5532521" y="6385024"/>
              <a:ext cx="226895" cy="1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65" name="Group 364"/>
            <p:cNvGrpSpPr/>
            <p:nvPr/>
          </p:nvGrpSpPr>
          <p:grpSpPr>
            <a:xfrm>
              <a:off x="5248745" y="6233808"/>
              <a:ext cx="283777" cy="324036"/>
              <a:chOff x="5292080" y="2996952"/>
              <a:chExt cx="486274" cy="540060"/>
            </a:xfrm>
          </p:grpSpPr>
          <p:sp>
            <p:nvSpPr>
              <p:cNvPr id="366" name="Oval 365"/>
              <p:cNvSpPr/>
              <p:nvPr/>
            </p:nvSpPr>
            <p:spPr>
              <a:xfrm>
                <a:off x="5292080" y="2996952"/>
                <a:ext cx="486272" cy="504056"/>
              </a:xfrm>
              <a:prstGeom prst="ellipse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367" name="Straight Connector 366"/>
              <p:cNvCxnSpPr>
                <a:stCxn id="366" idx="3"/>
              </p:cNvCxnSpPr>
              <p:nvPr/>
            </p:nvCxnSpPr>
            <p:spPr>
              <a:xfrm flipH="1">
                <a:off x="5292082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8" name="Straight Connector 367"/>
              <p:cNvCxnSpPr/>
              <p:nvPr/>
            </p:nvCxnSpPr>
            <p:spPr>
              <a:xfrm>
                <a:off x="5292080" y="3537012"/>
                <a:ext cx="486272" cy="0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9" name="Straight Connector 368"/>
              <p:cNvCxnSpPr>
                <a:stCxn id="366" idx="5"/>
              </p:cNvCxnSpPr>
              <p:nvPr/>
            </p:nvCxnSpPr>
            <p:spPr>
              <a:xfrm>
                <a:off x="5707141" y="3427191"/>
                <a:ext cx="71213" cy="109821"/>
              </a:xfrm>
              <a:prstGeom prst="line">
                <a:avLst/>
              </a:prstGeom>
              <a:ln w="1905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70" name="Flowchart: Connector 369"/>
              <p:cNvSpPr/>
              <p:nvPr/>
            </p:nvSpPr>
            <p:spPr>
              <a:xfrm>
                <a:off x="5502039" y="3212976"/>
                <a:ext cx="73818" cy="72008"/>
              </a:xfrm>
              <a:prstGeom prst="flowChartConnector">
                <a:avLst/>
              </a:prstGeom>
              <a:ln w="190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</p:grpSp>
        <p:cxnSp>
          <p:nvCxnSpPr>
            <p:cNvPr id="379" name="Straight Arrow Connector 378"/>
            <p:cNvCxnSpPr>
              <a:stCxn id="366" idx="1"/>
            </p:cNvCxnSpPr>
            <p:nvPr/>
          </p:nvCxnSpPr>
          <p:spPr>
            <a:xfrm flipH="1">
              <a:off x="5139482" y="6278098"/>
              <a:ext cx="150821" cy="0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4" name="Straight Arrow Connector 383"/>
            <p:cNvCxnSpPr>
              <a:stCxn id="109" idx="0"/>
            </p:cNvCxnSpPr>
            <p:nvPr/>
          </p:nvCxnSpPr>
          <p:spPr>
            <a:xfrm flipV="1">
              <a:off x="5139482" y="5275610"/>
              <a:ext cx="0" cy="158803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7" name="Straight Arrow Connector 386"/>
            <p:cNvCxnSpPr/>
            <p:nvPr/>
          </p:nvCxnSpPr>
          <p:spPr>
            <a:xfrm>
              <a:off x="4815077" y="5275610"/>
              <a:ext cx="324405" cy="0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0" name="Straight Arrow Connector 389"/>
            <p:cNvCxnSpPr/>
            <p:nvPr/>
          </p:nvCxnSpPr>
          <p:spPr>
            <a:xfrm flipH="1" flipV="1">
              <a:off x="4811762" y="4839091"/>
              <a:ext cx="3315" cy="443783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3" name="Arc 392"/>
            <p:cNvSpPr/>
            <p:nvPr/>
          </p:nvSpPr>
          <p:spPr>
            <a:xfrm flipH="1">
              <a:off x="4747547" y="4701547"/>
              <a:ext cx="118678" cy="140841"/>
            </a:xfrm>
            <a:prstGeom prst="arc">
              <a:avLst>
                <a:gd name="adj1" fmla="val 16200000"/>
                <a:gd name="adj2" fmla="val 5490166"/>
              </a:avLst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95" name="Straight Arrow Connector 394"/>
            <p:cNvCxnSpPr/>
            <p:nvPr/>
          </p:nvCxnSpPr>
          <p:spPr>
            <a:xfrm flipH="1" flipV="1">
              <a:off x="4797455" y="3356992"/>
              <a:ext cx="9433" cy="1347060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7" name="Straight Arrow Connector 396"/>
            <p:cNvCxnSpPr/>
            <p:nvPr/>
          </p:nvCxnSpPr>
          <p:spPr>
            <a:xfrm flipV="1">
              <a:off x="4797455" y="3356992"/>
              <a:ext cx="508111" cy="1799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1" name="Straight Arrow Connector 400"/>
            <p:cNvCxnSpPr>
              <a:endCxn id="341" idx="4"/>
            </p:cNvCxnSpPr>
            <p:nvPr/>
          </p:nvCxnSpPr>
          <p:spPr>
            <a:xfrm flipV="1">
              <a:off x="5300605" y="3030139"/>
              <a:ext cx="0" cy="328652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4" name="Straight Arrow Connector 403"/>
            <p:cNvCxnSpPr>
              <a:endCxn id="341" idx="0"/>
            </p:cNvCxnSpPr>
            <p:nvPr/>
          </p:nvCxnSpPr>
          <p:spPr>
            <a:xfrm flipH="1">
              <a:off x="5300605" y="2586038"/>
              <a:ext cx="58" cy="193912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9" name="Straight Arrow Connector 408"/>
            <p:cNvCxnSpPr/>
            <p:nvPr/>
          </p:nvCxnSpPr>
          <p:spPr>
            <a:xfrm>
              <a:off x="4384322" y="2586038"/>
              <a:ext cx="921244" cy="1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2" name="Straight Arrow Connector 411"/>
            <p:cNvCxnSpPr>
              <a:endCxn id="328" idx="0"/>
            </p:cNvCxnSpPr>
            <p:nvPr/>
          </p:nvCxnSpPr>
          <p:spPr>
            <a:xfrm>
              <a:off x="4379360" y="2586038"/>
              <a:ext cx="1" cy="194890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7" name="Straight Arrow Connector 416"/>
            <p:cNvCxnSpPr>
              <a:stCxn id="328" idx="4"/>
            </p:cNvCxnSpPr>
            <p:nvPr/>
          </p:nvCxnSpPr>
          <p:spPr>
            <a:xfrm>
              <a:off x="4379361" y="3031117"/>
              <a:ext cx="2480" cy="612198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0" name="Straight Arrow Connector 419"/>
            <p:cNvCxnSpPr/>
            <p:nvPr/>
          </p:nvCxnSpPr>
          <p:spPr>
            <a:xfrm>
              <a:off x="3501508" y="3643314"/>
              <a:ext cx="880333" cy="1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2" name="Straight Arrow Connector 421"/>
            <p:cNvCxnSpPr>
              <a:endCxn id="284" idx="4"/>
            </p:cNvCxnSpPr>
            <p:nvPr/>
          </p:nvCxnSpPr>
          <p:spPr>
            <a:xfrm flipV="1">
              <a:off x="3501508" y="3031117"/>
              <a:ext cx="8039" cy="612198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6" name="Straight Arrow Connector 425"/>
            <p:cNvCxnSpPr>
              <a:stCxn id="284" idx="0"/>
            </p:cNvCxnSpPr>
            <p:nvPr/>
          </p:nvCxnSpPr>
          <p:spPr>
            <a:xfrm flipH="1" flipV="1">
              <a:off x="3509546" y="2586039"/>
              <a:ext cx="1" cy="194889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9" name="Straight Arrow Connector 428"/>
            <p:cNvCxnSpPr/>
            <p:nvPr/>
          </p:nvCxnSpPr>
          <p:spPr>
            <a:xfrm>
              <a:off x="2123728" y="2590802"/>
              <a:ext cx="1398052" cy="0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1" name="Straight Arrow Connector 430"/>
            <p:cNvCxnSpPr>
              <a:stCxn id="434" idx="0"/>
            </p:cNvCxnSpPr>
            <p:nvPr/>
          </p:nvCxnSpPr>
          <p:spPr>
            <a:xfrm flipH="1" flipV="1">
              <a:off x="2123729" y="2590802"/>
              <a:ext cx="2380" cy="610806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4" name="Arc 433"/>
            <p:cNvSpPr/>
            <p:nvPr/>
          </p:nvSpPr>
          <p:spPr>
            <a:xfrm flipH="1">
              <a:off x="2066770" y="3201608"/>
              <a:ext cx="118678" cy="140841"/>
            </a:xfrm>
            <a:prstGeom prst="arc">
              <a:avLst>
                <a:gd name="adj1" fmla="val 16200000"/>
                <a:gd name="adj2" fmla="val 5490166"/>
              </a:avLst>
            </a:prstGeom>
            <a:ln w="19050"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36" name="Straight Arrow Connector 435"/>
            <p:cNvCxnSpPr>
              <a:endCxn id="434" idx="2"/>
            </p:cNvCxnSpPr>
            <p:nvPr/>
          </p:nvCxnSpPr>
          <p:spPr>
            <a:xfrm flipH="1" flipV="1">
              <a:off x="2127956" y="3342415"/>
              <a:ext cx="882" cy="300898"/>
            </a:xfrm>
            <a:prstGeom prst="straightConnector1">
              <a:avLst/>
            </a:prstGeom>
            <a:ln w="19050">
              <a:solidFill>
                <a:srgbClr val="00B0F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1" name="Straight Arrow Connector 440"/>
            <p:cNvCxnSpPr/>
            <p:nvPr/>
          </p:nvCxnSpPr>
          <p:spPr>
            <a:xfrm>
              <a:off x="2128838" y="3640931"/>
              <a:ext cx="138906" cy="2383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5" name="Straight Arrow Connector 444"/>
            <p:cNvCxnSpPr/>
            <p:nvPr/>
          </p:nvCxnSpPr>
          <p:spPr>
            <a:xfrm flipH="1">
              <a:off x="1958715" y="3793332"/>
              <a:ext cx="295756" cy="0"/>
            </a:xfrm>
            <a:prstGeom prst="straightConnector1">
              <a:avLst/>
            </a:prstGeom>
            <a:ln w="19050">
              <a:solidFill>
                <a:srgbClr val="00B0F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9" name="TextBox 448"/>
            <p:cNvSpPr txBox="1"/>
            <p:nvPr/>
          </p:nvSpPr>
          <p:spPr>
            <a:xfrm>
              <a:off x="1777930" y="5254021"/>
              <a:ext cx="4898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/>
              <a:r>
                <a:rPr lang="nb-NO" sz="1200" b="1" dirty="0" err="1" smtClean="0">
                  <a:latin typeface="Cambria" panose="02040503050406030204" pitchFamily="18" charset="0"/>
                </a:rPr>
                <a:t>Coal</a:t>
              </a:r>
              <a:endParaRPr lang="en-US" sz="1200" b="1" dirty="0">
                <a:latin typeface="Cambria" panose="02040503050406030204" pitchFamily="18" charset="0"/>
              </a:endParaRPr>
            </a:p>
          </p:txBody>
        </p:sp>
        <p:sp>
          <p:nvSpPr>
            <p:cNvPr id="450" name="TextBox 449"/>
            <p:cNvSpPr txBox="1"/>
            <p:nvPr/>
          </p:nvSpPr>
          <p:spPr>
            <a:xfrm>
              <a:off x="1763688" y="5681735"/>
              <a:ext cx="40427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lvl="1"/>
              <a:r>
                <a:rPr lang="nb-NO" sz="1200" b="1" dirty="0" smtClean="0">
                  <a:latin typeface="Cambria" panose="02040503050406030204" pitchFamily="18" charset="0"/>
                </a:rPr>
                <a:t>Air</a:t>
              </a:r>
            </a:p>
          </p:txBody>
        </p:sp>
        <p:sp>
          <p:nvSpPr>
            <p:cNvPr id="451" name="TextBox 450"/>
            <p:cNvSpPr txBox="1"/>
            <p:nvPr/>
          </p:nvSpPr>
          <p:spPr>
            <a:xfrm>
              <a:off x="1958715" y="6099148"/>
              <a:ext cx="9092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nb-NO" sz="1200" b="1" dirty="0" smtClean="0">
                  <a:latin typeface="Cambria" panose="02040503050406030204" pitchFamily="18" charset="0"/>
                </a:rPr>
                <a:t>Ash</a:t>
              </a:r>
              <a:endParaRPr lang="en-US" sz="1200" b="1" dirty="0">
                <a:latin typeface="Cambria" panose="02040503050406030204" pitchFamily="18" charset="0"/>
              </a:endParaRPr>
            </a:p>
          </p:txBody>
        </p:sp>
        <p:sp>
          <p:nvSpPr>
            <p:cNvPr id="453" name="TextBox 452"/>
            <p:cNvSpPr txBox="1"/>
            <p:nvPr/>
          </p:nvSpPr>
          <p:spPr>
            <a:xfrm>
              <a:off x="2643024" y="6281658"/>
              <a:ext cx="119776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nb-NO" sz="800" b="1" dirty="0" smtClean="0">
                  <a:latin typeface="Cambria" panose="02040503050406030204" pitchFamily="18" charset="0"/>
                </a:rPr>
                <a:t>Main Water</a:t>
              </a:r>
            </a:p>
            <a:p>
              <a:pPr lvl="1" algn="ctr"/>
              <a:r>
                <a:rPr lang="nb-NO" sz="800" b="1" dirty="0" smtClean="0">
                  <a:latin typeface="Cambria" panose="02040503050406030204" pitchFamily="18" charset="0"/>
                </a:rPr>
                <a:t>Pump</a:t>
              </a:r>
              <a:endParaRPr lang="en-US" sz="800" b="1" dirty="0">
                <a:latin typeface="Cambria" panose="02040503050406030204" pitchFamily="18" charset="0"/>
              </a:endParaRPr>
            </a:p>
          </p:txBody>
        </p:sp>
        <p:sp>
          <p:nvSpPr>
            <p:cNvPr id="454" name="TextBox 453"/>
            <p:cNvSpPr txBox="1"/>
            <p:nvPr/>
          </p:nvSpPr>
          <p:spPr>
            <a:xfrm>
              <a:off x="4644008" y="6506742"/>
              <a:ext cx="113300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nb-NO" sz="800" b="1" dirty="0" smtClean="0">
                  <a:latin typeface="Cambria" panose="02040503050406030204" pitchFamily="18" charset="0"/>
                </a:rPr>
                <a:t>Sea water</a:t>
              </a:r>
            </a:p>
            <a:p>
              <a:pPr lvl="1" algn="ctr"/>
              <a:r>
                <a:rPr lang="nb-NO" sz="800" b="1" dirty="0" smtClean="0">
                  <a:latin typeface="Cambria" panose="02040503050406030204" pitchFamily="18" charset="0"/>
                </a:rPr>
                <a:t>Pump</a:t>
              </a:r>
              <a:endParaRPr lang="en-US" sz="800" b="1" dirty="0">
                <a:latin typeface="Cambria" panose="02040503050406030204" pitchFamily="18" charset="0"/>
              </a:endParaRPr>
            </a:p>
          </p:txBody>
        </p:sp>
        <p:sp>
          <p:nvSpPr>
            <p:cNvPr id="456" name="TextBox 455"/>
            <p:cNvSpPr txBox="1"/>
            <p:nvPr/>
          </p:nvSpPr>
          <p:spPr>
            <a:xfrm>
              <a:off x="5256449" y="6229743"/>
              <a:ext cx="133177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nb-NO" sz="1200" b="1" dirty="0" smtClean="0">
                  <a:latin typeface="Cambria" panose="02040503050406030204" pitchFamily="18" charset="0"/>
                </a:rPr>
                <a:t>Sea water</a:t>
              </a:r>
            </a:p>
          </p:txBody>
        </p:sp>
        <p:sp>
          <p:nvSpPr>
            <p:cNvPr id="457" name="TextBox 456"/>
            <p:cNvSpPr txBox="1"/>
            <p:nvPr/>
          </p:nvSpPr>
          <p:spPr>
            <a:xfrm>
              <a:off x="4788024" y="5711620"/>
              <a:ext cx="115288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nb-NO" sz="800" b="1" dirty="0" err="1" smtClean="0">
                  <a:latin typeface="Cambria" panose="02040503050406030204" pitchFamily="18" charset="0"/>
                </a:rPr>
                <a:t>Vacuum</a:t>
              </a:r>
              <a:endParaRPr lang="nb-NO" sz="800" b="1" dirty="0" smtClean="0">
                <a:latin typeface="Cambria" panose="02040503050406030204" pitchFamily="18" charset="0"/>
              </a:endParaRPr>
            </a:p>
            <a:p>
              <a:pPr lvl="1"/>
              <a:r>
                <a:rPr lang="nb-NO" sz="800" b="1" dirty="0" err="1" smtClean="0">
                  <a:latin typeface="Cambria" panose="02040503050406030204" pitchFamily="18" charset="0"/>
                </a:rPr>
                <a:t>Condenser</a:t>
              </a:r>
              <a:endParaRPr lang="en-US" sz="800" b="1" dirty="0">
                <a:latin typeface="Cambria" panose="02040503050406030204" pitchFamily="18" charset="0"/>
              </a:endParaRPr>
            </a:p>
          </p:txBody>
        </p:sp>
        <p:sp>
          <p:nvSpPr>
            <p:cNvPr id="458" name="TextBox 457"/>
            <p:cNvSpPr txBox="1"/>
            <p:nvPr/>
          </p:nvSpPr>
          <p:spPr>
            <a:xfrm>
              <a:off x="3535033" y="5780074"/>
              <a:ext cx="13436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 algn="ctr"/>
              <a:r>
                <a:rPr lang="nb-NO" sz="800" b="1" dirty="0" err="1" smtClean="0">
                  <a:latin typeface="Cambria" panose="02040503050406030204" pitchFamily="18" charset="0"/>
                </a:rPr>
                <a:t>Condensing</a:t>
              </a:r>
              <a:endParaRPr lang="nb-NO" sz="800" b="1" dirty="0">
                <a:latin typeface="Cambria" panose="02040503050406030204" pitchFamily="18" charset="0"/>
              </a:endParaRPr>
            </a:p>
            <a:p>
              <a:pPr lvl="1" algn="ctr"/>
              <a:r>
                <a:rPr lang="nb-NO" sz="800" b="1" dirty="0" smtClean="0">
                  <a:latin typeface="Cambria" panose="02040503050406030204" pitchFamily="18" charset="0"/>
                </a:rPr>
                <a:t>Steam </a:t>
              </a:r>
              <a:r>
                <a:rPr lang="nb-NO" sz="800" b="1" dirty="0" err="1" smtClean="0">
                  <a:latin typeface="Cambria" panose="02040503050406030204" pitchFamily="18" charset="0"/>
                </a:rPr>
                <a:t>Turbine</a:t>
              </a:r>
              <a:endParaRPr lang="en-US" sz="800" b="1" dirty="0">
                <a:latin typeface="Cambria" panose="02040503050406030204" pitchFamily="18" charset="0"/>
              </a:endParaRPr>
            </a:p>
          </p:txBody>
        </p:sp>
        <p:sp>
          <p:nvSpPr>
            <p:cNvPr id="459" name="TextBox 458"/>
            <p:cNvSpPr txBox="1"/>
            <p:nvPr/>
          </p:nvSpPr>
          <p:spPr>
            <a:xfrm>
              <a:off x="5381607" y="5764708"/>
              <a:ext cx="128592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nb-NO" sz="800" b="1" dirty="0" err="1">
                  <a:latin typeface="Cambria" panose="02040503050406030204" pitchFamily="18" charset="0"/>
                </a:rPr>
                <a:t>Low</a:t>
              </a:r>
              <a:r>
                <a:rPr lang="nb-NO" sz="800" b="1" dirty="0">
                  <a:latin typeface="Cambria" panose="02040503050406030204" pitchFamily="18" charset="0"/>
                </a:rPr>
                <a:t> </a:t>
              </a:r>
              <a:r>
                <a:rPr lang="nb-NO" sz="800" b="1" dirty="0" err="1" smtClean="0">
                  <a:latin typeface="Cambria" panose="02040503050406030204" pitchFamily="18" charset="0"/>
                </a:rPr>
                <a:t>Pressure</a:t>
              </a:r>
              <a:endParaRPr lang="nb-NO" sz="800" b="1" dirty="0" smtClean="0">
                <a:latin typeface="Cambria" panose="02040503050406030204" pitchFamily="18" charset="0"/>
              </a:endParaRPr>
            </a:p>
            <a:p>
              <a:pPr lvl="1" algn="ctr"/>
              <a:r>
                <a:rPr lang="nb-NO" sz="800" b="1" dirty="0" smtClean="0">
                  <a:latin typeface="Cambria" panose="02040503050406030204" pitchFamily="18" charset="0"/>
                </a:rPr>
                <a:t>Water </a:t>
              </a:r>
              <a:r>
                <a:rPr lang="nb-NO" sz="800" b="1" dirty="0">
                  <a:latin typeface="Cambria" panose="02040503050406030204" pitchFamily="18" charset="0"/>
                </a:rPr>
                <a:t>Pump</a:t>
              </a:r>
              <a:endParaRPr lang="en-US" sz="800" b="1" dirty="0">
                <a:latin typeface="Cambria" panose="02040503050406030204" pitchFamily="18" charset="0"/>
              </a:endParaRPr>
            </a:p>
          </p:txBody>
        </p:sp>
        <p:sp>
          <p:nvSpPr>
            <p:cNvPr id="460" name="TextBox 459"/>
            <p:cNvSpPr txBox="1"/>
            <p:nvPr/>
          </p:nvSpPr>
          <p:spPr>
            <a:xfrm>
              <a:off x="3413588" y="4221088"/>
              <a:ext cx="134363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 algn="ctr"/>
              <a:r>
                <a:rPr lang="nb-NO" sz="800" b="1" dirty="0" smtClean="0">
                  <a:latin typeface="Cambria" panose="02040503050406030204" pitchFamily="18" charset="0"/>
                </a:rPr>
                <a:t>Back </a:t>
              </a:r>
              <a:r>
                <a:rPr lang="nb-NO" sz="800" b="1" dirty="0" err="1" smtClean="0">
                  <a:latin typeface="Cambria" panose="02040503050406030204" pitchFamily="18" charset="0"/>
                </a:rPr>
                <a:t>Pressure</a:t>
              </a:r>
              <a:endParaRPr lang="nb-NO" sz="800" b="1" dirty="0" smtClean="0">
                <a:latin typeface="Cambria" panose="02040503050406030204" pitchFamily="18" charset="0"/>
              </a:endParaRPr>
            </a:p>
            <a:p>
              <a:pPr lvl="1" algn="ctr"/>
              <a:r>
                <a:rPr lang="nb-NO" sz="800" b="1" dirty="0" smtClean="0">
                  <a:latin typeface="Cambria" panose="02040503050406030204" pitchFamily="18" charset="0"/>
                </a:rPr>
                <a:t>Steam </a:t>
              </a:r>
              <a:r>
                <a:rPr lang="nb-NO" sz="800" b="1" dirty="0" err="1" smtClean="0">
                  <a:latin typeface="Cambria" panose="02040503050406030204" pitchFamily="18" charset="0"/>
                </a:rPr>
                <a:t>Turbine</a:t>
              </a:r>
              <a:endParaRPr lang="en-US" sz="800" b="1" dirty="0">
                <a:latin typeface="Cambria" panose="02040503050406030204" pitchFamily="18" charset="0"/>
              </a:endParaRPr>
            </a:p>
          </p:txBody>
        </p:sp>
        <p:sp>
          <p:nvSpPr>
            <p:cNvPr id="461" name="TextBox 460"/>
            <p:cNvSpPr txBox="1"/>
            <p:nvPr/>
          </p:nvSpPr>
          <p:spPr>
            <a:xfrm>
              <a:off x="2699792" y="5368397"/>
              <a:ext cx="130997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 algn="ctr"/>
              <a:r>
                <a:rPr lang="nb-NO" sz="800" b="1" dirty="0" smtClean="0">
                  <a:latin typeface="Cambria" panose="02040503050406030204" pitchFamily="18" charset="0"/>
                </a:rPr>
                <a:t>High </a:t>
              </a:r>
              <a:r>
                <a:rPr lang="nb-NO" sz="800" b="1" dirty="0" err="1" smtClean="0">
                  <a:latin typeface="Cambria" panose="02040503050406030204" pitchFamily="18" charset="0"/>
                </a:rPr>
                <a:t>Pressure</a:t>
              </a:r>
              <a:endParaRPr lang="nb-NO" sz="800" b="1" dirty="0" smtClean="0">
                <a:latin typeface="Cambria" panose="02040503050406030204" pitchFamily="18" charset="0"/>
              </a:endParaRPr>
            </a:p>
            <a:p>
              <a:pPr lvl="1" algn="ctr"/>
              <a:r>
                <a:rPr lang="nb-NO" sz="800" b="1" dirty="0" err="1" smtClean="0">
                  <a:latin typeface="Cambria" panose="02040503050406030204" pitchFamily="18" charset="0"/>
                </a:rPr>
                <a:t>Turbine</a:t>
              </a:r>
              <a:endParaRPr lang="en-US" sz="800" b="1" dirty="0">
                <a:latin typeface="Cambria" panose="02040503050406030204" pitchFamily="18" charset="0"/>
              </a:endParaRPr>
            </a:p>
          </p:txBody>
        </p:sp>
        <p:sp>
          <p:nvSpPr>
            <p:cNvPr id="463" name="TextBox 462"/>
            <p:cNvSpPr txBox="1"/>
            <p:nvPr/>
          </p:nvSpPr>
          <p:spPr>
            <a:xfrm>
              <a:off x="4725082" y="3805726"/>
              <a:ext cx="1241044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 algn="ctr"/>
              <a:r>
                <a:rPr lang="nb-NO" sz="800" b="1" dirty="0" smtClean="0">
                  <a:latin typeface="Cambria" panose="02040503050406030204" pitchFamily="18" charset="0"/>
                </a:rPr>
                <a:t>District Heat</a:t>
              </a:r>
            </a:p>
            <a:p>
              <a:pPr lvl="1" algn="ctr"/>
              <a:r>
                <a:rPr lang="nb-NO" sz="800" b="1" dirty="0" smtClean="0">
                  <a:latin typeface="Cambria" panose="02040503050406030204" pitchFamily="18" charset="0"/>
                </a:rPr>
                <a:t>Water Pump</a:t>
              </a:r>
              <a:endParaRPr lang="en-US" sz="800" b="1" dirty="0">
                <a:latin typeface="Cambria" panose="02040503050406030204" pitchFamily="18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4" name="TextBox 463"/>
                <p:cNvSpPr txBox="1"/>
                <p:nvPr/>
              </p:nvSpPr>
              <p:spPr>
                <a:xfrm>
                  <a:off x="3002501" y="3090446"/>
                  <a:ext cx="1410387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1" algn="ctr"/>
                  <a:r>
                    <a:rPr lang="nb-NO" sz="800" b="1" dirty="0" smtClean="0">
                      <a:latin typeface="Cambria" panose="02040503050406030204" pitchFamily="18" charset="0"/>
                    </a:rPr>
                    <a:t>Low </a:t>
                  </a:r>
                  <a:r>
                    <a:rPr lang="nb-NO" sz="800" b="1" dirty="0" err="1" smtClean="0">
                      <a:latin typeface="Cambria" panose="02040503050406030204" pitchFamily="18" charset="0"/>
                    </a:rPr>
                    <a:t>Pressure</a:t>
                  </a:r>
                  <a:endParaRPr lang="nb-NO" sz="800" b="1" dirty="0" smtClean="0">
                    <a:latin typeface="Cambria" panose="02040503050406030204" pitchFamily="18" charset="0"/>
                  </a:endParaRPr>
                </a:p>
                <a:p>
                  <a:pPr lvl="1"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nb-NO" sz="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b-NO" sz="800" b="1" i="0" smtClean="0">
                              <a:latin typeface="Cambria Math"/>
                            </a:rPr>
                            <m:t>CO</m:t>
                          </m:r>
                        </m:e>
                        <m:sub>
                          <m:r>
                            <a:rPr lang="nb-NO" sz="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a14:m>
                  <a:r>
                    <a:rPr lang="en-US" sz="800" b="1" dirty="0" smtClean="0">
                      <a:latin typeface="Cambria" panose="02040503050406030204" pitchFamily="18" charset="0"/>
                    </a:rPr>
                    <a:t> Compressor</a:t>
                  </a:r>
                  <a:endParaRPr lang="en-US" sz="800" b="1" dirty="0">
                    <a:latin typeface="Cambria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64" name="TextBox 4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002501" y="3090446"/>
                  <a:ext cx="1410387" cy="338554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5" name="TextBox 464"/>
                <p:cNvSpPr txBox="1"/>
                <p:nvPr/>
              </p:nvSpPr>
              <p:spPr>
                <a:xfrm>
                  <a:off x="3835413" y="2280208"/>
                  <a:ext cx="170912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1" algn="ctr"/>
                  <a:r>
                    <a:rPr lang="nb-NO" sz="800" b="1" dirty="0" err="1" smtClean="0">
                      <a:latin typeface="Cambria" panose="02040503050406030204" pitchFamily="18" charset="0"/>
                    </a:rPr>
                    <a:t>intermediate</a:t>
                  </a:r>
                  <a:r>
                    <a:rPr lang="nb-NO" sz="800" b="1" dirty="0" smtClean="0">
                      <a:latin typeface="Cambria" panose="02040503050406030204" pitchFamily="18" charset="0"/>
                    </a:rPr>
                    <a:t> </a:t>
                  </a:r>
                  <a:r>
                    <a:rPr lang="nb-NO" sz="800" b="1" dirty="0" err="1" smtClean="0">
                      <a:latin typeface="Cambria" panose="02040503050406030204" pitchFamily="18" charset="0"/>
                    </a:rPr>
                    <a:t>Pressure</a:t>
                  </a:r>
                  <a:endParaRPr lang="nb-NO" sz="800" b="1" dirty="0" smtClean="0">
                    <a:latin typeface="Cambria" panose="02040503050406030204" pitchFamily="18" charset="0"/>
                  </a:endParaRPr>
                </a:p>
                <a:p>
                  <a:pPr lvl="1"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nb-NO" sz="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b-NO" sz="800" b="1" i="0" smtClean="0">
                              <a:latin typeface="Cambria Math"/>
                            </a:rPr>
                            <m:t>CO</m:t>
                          </m:r>
                        </m:e>
                        <m:sub>
                          <m:r>
                            <a:rPr lang="nb-NO" sz="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a14:m>
                  <a:r>
                    <a:rPr lang="en-US" sz="800" b="1" dirty="0" smtClean="0">
                      <a:latin typeface="Cambria" panose="02040503050406030204" pitchFamily="18" charset="0"/>
                    </a:rPr>
                    <a:t> Compressor</a:t>
                  </a:r>
                  <a:endParaRPr lang="en-US" sz="800" b="1" dirty="0">
                    <a:latin typeface="Cambria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65" name="TextBox 4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835413" y="2280208"/>
                  <a:ext cx="1709122" cy="338554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6" name="TextBox 465"/>
                <p:cNvSpPr txBox="1"/>
                <p:nvPr/>
              </p:nvSpPr>
              <p:spPr>
                <a:xfrm>
                  <a:off x="4918210" y="3067586"/>
                  <a:ext cx="1309974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lvl="1" algn="ctr"/>
                  <a:r>
                    <a:rPr lang="nb-NO" sz="800" b="1" dirty="0" smtClean="0">
                      <a:latin typeface="Cambria" panose="02040503050406030204" pitchFamily="18" charset="0"/>
                    </a:rPr>
                    <a:t>High </a:t>
                  </a:r>
                  <a:r>
                    <a:rPr lang="nb-NO" sz="800" b="1" dirty="0" err="1" smtClean="0">
                      <a:latin typeface="Cambria" panose="02040503050406030204" pitchFamily="18" charset="0"/>
                    </a:rPr>
                    <a:t>Pressure</a:t>
                  </a:r>
                  <a:endParaRPr lang="nb-NO" sz="800" b="1" dirty="0" smtClean="0">
                    <a:latin typeface="Cambria" panose="02040503050406030204" pitchFamily="18" charset="0"/>
                  </a:endParaRPr>
                </a:p>
                <a:p>
                  <a:pPr lvl="1" algn="ctr"/>
                  <a14:m>
                    <m:oMath xmlns:m="http://schemas.openxmlformats.org/officeDocument/2006/math">
                      <m:sSub>
                        <m:sSubPr>
                          <m:ctrlPr>
                            <a:rPr lang="nb-NO" sz="800" b="1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nb-NO" sz="800" b="1" i="0" smtClean="0">
                              <a:latin typeface="Cambria Math"/>
                            </a:rPr>
                            <m:t>CO</m:t>
                          </m:r>
                        </m:e>
                        <m:sub>
                          <m:r>
                            <a:rPr lang="nb-NO" sz="800" b="1" i="1" smtClean="0">
                              <a:latin typeface="Cambria Math"/>
                            </a:rPr>
                            <m:t>𝟐</m:t>
                          </m:r>
                        </m:sub>
                      </m:sSub>
                    </m:oMath>
                  </a14:m>
                  <a:r>
                    <a:rPr lang="en-US" sz="800" b="1" dirty="0" smtClean="0">
                      <a:latin typeface="Cambria" panose="02040503050406030204" pitchFamily="18" charset="0"/>
                    </a:rPr>
                    <a:t> Pump</a:t>
                  </a:r>
                  <a:endParaRPr lang="en-US" sz="800" b="1" dirty="0">
                    <a:latin typeface="Cambria" panose="02040503050406030204" pitchFamily="18" charset="0"/>
                  </a:endParaRPr>
                </a:p>
              </p:txBody>
            </p:sp>
          </mc:Choice>
          <mc:Fallback xmlns="">
            <p:sp>
              <p:nvSpPr>
                <p:cNvPr id="466" name="TextBox 46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18210" y="3067586"/>
                  <a:ext cx="1309974" cy="338554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3571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0" name="TextBox 469"/>
            <p:cNvSpPr txBox="1"/>
            <p:nvPr/>
          </p:nvSpPr>
          <p:spPr>
            <a:xfrm>
              <a:off x="1585764" y="2822456"/>
              <a:ext cx="7539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/>
              <a:r>
                <a:rPr lang="nb-NO" sz="1200" b="1" dirty="0" err="1" smtClean="0">
                  <a:latin typeface="Cambria" panose="02040503050406030204" pitchFamily="18" charset="0"/>
                </a:rPr>
                <a:t>Clean</a:t>
              </a:r>
              <a:endParaRPr lang="nb-NO" sz="1200" b="1" dirty="0">
                <a:latin typeface="Cambria" panose="02040503050406030204" pitchFamily="18" charset="0"/>
              </a:endParaRPr>
            </a:p>
            <a:p>
              <a:pPr marL="0" lvl="1"/>
              <a:r>
                <a:rPr lang="nb-NO" sz="1200" b="1" dirty="0" smtClean="0">
                  <a:latin typeface="Cambria" panose="02040503050406030204" pitchFamily="18" charset="0"/>
                </a:rPr>
                <a:t>Flue Gas</a:t>
              </a:r>
            </a:p>
          </p:txBody>
        </p:sp>
        <p:sp>
          <p:nvSpPr>
            <p:cNvPr id="471" name="Rectangle 470"/>
            <p:cNvSpPr/>
            <p:nvPr/>
          </p:nvSpPr>
          <p:spPr>
            <a:xfrm>
              <a:off x="1664960" y="3861048"/>
              <a:ext cx="776174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0" lvl="1" algn="ctr"/>
              <a:r>
                <a:rPr lang="nb-NO" sz="1200" b="1" dirty="0">
                  <a:latin typeface="Cambria" panose="02040503050406030204" pitchFamily="18" charset="0"/>
                </a:rPr>
                <a:t>Flue Gas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4" name="Rectangle 473"/>
                <p:cNvSpPr/>
                <p:nvPr/>
              </p:nvSpPr>
              <p:spPr>
                <a:xfrm>
                  <a:off x="2771800" y="2636912"/>
                  <a:ext cx="478015" cy="27699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nb-NO" sz="1200" b="1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m:rPr>
                                <m:nor/>
                              </m:rPr>
                              <a:rPr lang="nb-NO" sz="1200" b="1">
                                <a:latin typeface="Cambria Math"/>
                              </a:rPr>
                              <m:t>CO</m:t>
                            </m:r>
                          </m:e>
                          <m:sub>
                            <m:r>
                              <a:rPr lang="nb-NO" sz="1200" b="1" i="1">
                                <a:latin typeface="Cambria Math"/>
                              </a:rPr>
                              <m:t>𝟐</m:t>
                            </m:r>
                          </m:sub>
                        </m:sSub>
                      </m:oMath>
                    </m:oMathPara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474" name="Rectangle 47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771800" y="2636912"/>
                  <a:ext cx="478015" cy="276999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45486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/>
          <p:cNvGrpSpPr/>
          <p:nvPr/>
        </p:nvGrpSpPr>
        <p:grpSpPr>
          <a:xfrm>
            <a:off x="1763688" y="3011821"/>
            <a:ext cx="4195514" cy="3608391"/>
            <a:chOff x="1763688" y="3011821"/>
            <a:chExt cx="4195514" cy="3608391"/>
          </a:xfrm>
        </p:grpSpPr>
        <p:grpSp>
          <p:nvGrpSpPr>
            <p:cNvPr id="2" name="Group 1"/>
            <p:cNvGrpSpPr/>
            <p:nvPr/>
          </p:nvGrpSpPr>
          <p:grpSpPr>
            <a:xfrm>
              <a:off x="1763688" y="3011821"/>
              <a:ext cx="4195514" cy="3608391"/>
              <a:chOff x="1763688" y="3011821"/>
              <a:chExt cx="4195514" cy="3608391"/>
            </a:xfrm>
          </p:grpSpPr>
          <p:sp>
            <p:nvSpPr>
              <p:cNvPr id="116" name="Rectangle 115"/>
              <p:cNvSpPr/>
              <p:nvPr/>
            </p:nvSpPr>
            <p:spPr>
              <a:xfrm>
                <a:off x="2267744" y="4118240"/>
                <a:ext cx="743178" cy="1798211"/>
              </a:xfrm>
              <a:prstGeom prst="rect">
                <a:avLst/>
              </a:prstGeom>
              <a:ln w="19050"/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vert="horz" rtlCol="0" anchor="ctr"/>
              <a:lstStyle/>
              <a:p>
                <a:pPr algn="ctr"/>
                <a:r>
                  <a:rPr lang="en-US" sz="1400" b="1" dirty="0" smtClean="0">
                    <a:latin typeface="Cambria" panose="02040503050406030204" pitchFamily="18" charset="0"/>
                  </a:rPr>
                  <a:t>Boiler</a:t>
                </a:r>
              </a:p>
            </p:txBody>
          </p:sp>
          <p:grpSp>
            <p:nvGrpSpPr>
              <p:cNvPr id="117" name="Group 116"/>
              <p:cNvGrpSpPr/>
              <p:nvPr/>
            </p:nvGrpSpPr>
            <p:grpSpPr>
              <a:xfrm>
                <a:off x="3311141" y="5985284"/>
                <a:ext cx="283777" cy="324036"/>
                <a:chOff x="5292080" y="2996952"/>
                <a:chExt cx="486274" cy="540060"/>
              </a:xfrm>
            </p:grpSpPr>
            <p:sp>
              <p:nvSpPr>
                <p:cNvPr id="295" name="Oval 294"/>
                <p:cNvSpPr/>
                <p:nvPr/>
              </p:nvSpPr>
              <p:spPr>
                <a:xfrm>
                  <a:off x="5292080" y="2996952"/>
                  <a:ext cx="486272" cy="504056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296" name="Straight Connector 295"/>
                <p:cNvCxnSpPr>
                  <a:stCxn id="295" idx="3"/>
                </p:cNvCxnSpPr>
                <p:nvPr/>
              </p:nvCxnSpPr>
              <p:spPr>
                <a:xfrm flipH="1">
                  <a:off x="5292082" y="3427191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7" name="Straight Connector 296"/>
                <p:cNvCxnSpPr/>
                <p:nvPr/>
              </p:nvCxnSpPr>
              <p:spPr>
                <a:xfrm>
                  <a:off x="5292080" y="3537012"/>
                  <a:ext cx="48627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8" name="Straight Connector 297"/>
                <p:cNvCxnSpPr>
                  <a:stCxn id="295" idx="5"/>
                </p:cNvCxnSpPr>
                <p:nvPr/>
              </p:nvCxnSpPr>
              <p:spPr>
                <a:xfrm>
                  <a:off x="5707141" y="3427191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99" name="Flowchart: Connector 298"/>
                <p:cNvSpPr/>
                <p:nvPr/>
              </p:nvSpPr>
              <p:spPr>
                <a:xfrm>
                  <a:off x="5502039" y="3212976"/>
                  <a:ext cx="73818" cy="72008"/>
                </a:xfrm>
                <a:prstGeom prst="flowChartConnector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grpSp>
            <p:nvGrpSpPr>
              <p:cNvPr id="120" name="Group 119"/>
              <p:cNvGrpSpPr/>
              <p:nvPr/>
            </p:nvGrpSpPr>
            <p:grpSpPr>
              <a:xfrm rot="16200000">
                <a:off x="2657611" y="4191260"/>
                <a:ext cx="288033" cy="491702"/>
                <a:chOff x="6588224" y="4355462"/>
                <a:chExt cx="288033" cy="491702"/>
              </a:xfrm>
            </p:grpSpPr>
            <p:cxnSp>
              <p:nvCxnSpPr>
                <p:cNvPr id="287" name="Straight Connector 286"/>
                <p:cNvCxnSpPr/>
                <p:nvPr/>
              </p:nvCxnSpPr>
              <p:spPr>
                <a:xfrm rot="5400000" flipH="1">
                  <a:off x="6342373" y="4601313"/>
                  <a:ext cx="491702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8" name="Straight Connector 287"/>
                <p:cNvCxnSpPr/>
                <p:nvPr/>
              </p:nvCxnSpPr>
              <p:spPr>
                <a:xfrm rot="5400000" flipH="1">
                  <a:off x="6630405" y="4601313"/>
                  <a:ext cx="491702" cy="0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9" name="Straight Connector 288"/>
                <p:cNvCxnSpPr/>
                <p:nvPr/>
              </p:nvCxnSpPr>
              <p:spPr>
                <a:xfrm flipH="1">
                  <a:off x="6732241" y="4355464"/>
                  <a:ext cx="144016" cy="245849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0" name="Straight Connector 289"/>
                <p:cNvCxnSpPr/>
                <p:nvPr/>
              </p:nvCxnSpPr>
              <p:spPr>
                <a:xfrm>
                  <a:off x="6588224" y="4355462"/>
                  <a:ext cx="144017" cy="245851"/>
                </a:xfrm>
                <a:prstGeom prst="line">
                  <a:avLst/>
                </a:prstGeom>
                <a:ln w="19050">
                  <a:solidFill>
                    <a:srgbClr val="00206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28" name="Straight Connector 127"/>
              <p:cNvCxnSpPr/>
              <p:nvPr/>
            </p:nvCxnSpPr>
            <p:spPr>
              <a:xfrm flipH="1" flipV="1">
                <a:off x="3026891" y="4293093"/>
                <a:ext cx="212290" cy="2"/>
              </a:xfrm>
              <a:prstGeom prst="line">
                <a:avLst/>
              </a:prstGeom>
              <a:ln w="19050">
                <a:solidFill>
                  <a:srgbClr val="00206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Isosceles Triangle 130"/>
              <p:cNvSpPr/>
              <p:nvPr/>
            </p:nvSpPr>
            <p:spPr>
              <a:xfrm rot="16200000">
                <a:off x="3045539" y="4266210"/>
                <a:ext cx="433004" cy="45719"/>
              </a:xfrm>
              <a:prstGeom prst="triangle">
                <a:avLst/>
              </a:prstGeom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32" name="Straight Arrow Connector 131"/>
              <p:cNvCxnSpPr/>
              <p:nvPr/>
            </p:nvCxnSpPr>
            <p:spPr>
              <a:xfrm>
                <a:off x="3289935" y="4171196"/>
                <a:ext cx="93723" cy="479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3" name="Straight Arrow Connector 132"/>
              <p:cNvCxnSpPr/>
              <p:nvPr/>
            </p:nvCxnSpPr>
            <p:spPr>
              <a:xfrm>
                <a:off x="3288882" y="4457437"/>
                <a:ext cx="94776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Straight Arrow Connector 133"/>
              <p:cNvCxnSpPr/>
              <p:nvPr/>
            </p:nvCxnSpPr>
            <p:spPr>
              <a:xfrm flipV="1">
                <a:off x="3383658" y="3875104"/>
                <a:ext cx="0" cy="303235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5" name="Straight Arrow Connector 134"/>
              <p:cNvCxnSpPr/>
              <p:nvPr/>
            </p:nvCxnSpPr>
            <p:spPr>
              <a:xfrm flipV="1">
                <a:off x="3383658" y="4448204"/>
                <a:ext cx="0" cy="303235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6" name="Straight Arrow Connector 135"/>
              <p:cNvCxnSpPr/>
              <p:nvPr/>
            </p:nvCxnSpPr>
            <p:spPr>
              <a:xfrm>
                <a:off x="3372995" y="3875271"/>
                <a:ext cx="187446" cy="479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7" name="Straight Arrow Connector 136"/>
              <p:cNvCxnSpPr/>
              <p:nvPr/>
            </p:nvCxnSpPr>
            <p:spPr>
              <a:xfrm>
                <a:off x="3372995" y="4750960"/>
                <a:ext cx="187446" cy="479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8" name="Trapezoid 137"/>
              <p:cNvSpPr/>
              <p:nvPr/>
            </p:nvSpPr>
            <p:spPr>
              <a:xfrm rot="16200000">
                <a:off x="3532876" y="3702436"/>
                <a:ext cx="417677" cy="360040"/>
              </a:xfrm>
              <a:prstGeom prst="trapezoid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endParaRPr lang="nb-NO" sz="1600" b="1" dirty="0">
                  <a:latin typeface="Cambria" panose="02040503050406030204" pitchFamily="18" charset="0"/>
                </a:endParaRPr>
              </a:p>
            </p:txBody>
          </p:sp>
          <p:sp>
            <p:nvSpPr>
              <p:cNvPr id="139" name="Trapezoid 138"/>
              <p:cNvSpPr/>
              <p:nvPr/>
            </p:nvSpPr>
            <p:spPr>
              <a:xfrm rot="16200000">
                <a:off x="3523351" y="4571419"/>
                <a:ext cx="417677" cy="360040"/>
              </a:xfrm>
              <a:prstGeom prst="trapezoid">
                <a:avLst/>
              </a:prstGeom>
              <a:ln w="19050"/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vert" rtlCol="0" anchor="ctr"/>
              <a:lstStyle/>
              <a:p>
                <a:pPr algn="ctr"/>
                <a:endParaRPr lang="nb-NO" sz="1600" b="1" dirty="0">
                  <a:latin typeface="Cambria" panose="02040503050406030204" pitchFamily="18" charset="0"/>
                </a:endParaRPr>
              </a:p>
            </p:txBody>
          </p:sp>
          <p:cxnSp>
            <p:nvCxnSpPr>
              <p:cNvPr id="140" name="Straight Arrow Connector 139"/>
              <p:cNvCxnSpPr>
                <a:stCxn id="138" idx="2"/>
              </p:cNvCxnSpPr>
              <p:nvPr/>
            </p:nvCxnSpPr>
            <p:spPr>
              <a:xfrm flipV="1">
                <a:off x="3921735" y="3880993"/>
                <a:ext cx="206859" cy="1463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1" name="Straight Arrow Connector 140"/>
              <p:cNvCxnSpPr/>
              <p:nvPr/>
            </p:nvCxnSpPr>
            <p:spPr>
              <a:xfrm>
                <a:off x="3922193" y="4751439"/>
                <a:ext cx="206401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42" name="Group 141"/>
              <p:cNvGrpSpPr/>
              <p:nvPr/>
            </p:nvGrpSpPr>
            <p:grpSpPr>
              <a:xfrm>
                <a:off x="4119071" y="4545361"/>
                <a:ext cx="432048" cy="414917"/>
                <a:chOff x="4923458" y="3667042"/>
                <a:chExt cx="432048" cy="414917"/>
              </a:xfrm>
            </p:grpSpPr>
            <p:grpSp>
              <p:nvGrpSpPr>
                <p:cNvPr id="278" name="Group 277"/>
                <p:cNvGrpSpPr/>
                <p:nvPr/>
              </p:nvGrpSpPr>
              <p:grpSpPr>
                <a:xfrm>
                  <a:off x="4923458" y="3667042"/>
                  <a:ext cx="432048" cy="414917"/>
                  <a:chOff x="4923458" y="3667042"/>
                  <a:chExt cx="432048" cy="414917"/>
                </a:xfrm>
              </p:grpSpPr>
              <p:sp>
                <p:nvSpPr>
                  <p:cNvPr id="280" name="Oval 279"/>
                  <p:cNvSpPr/>
                  <p:nvPr/>
                </p:nvSpPr>
                <p:spPr>
                  <a:xfrm>
                    <a:off x="4923458" y="3667042"/>
                    <a:ext cx="432048" cy="414917"/>
                  </a:xfrm>
                  <a:prstGeom prst="ellips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81" name="Straight Arrow Connector 280"/>
                  <p:cNvCxnSpPr>
                    <a:stCxn id="280" idx="2"/>
                  </p:cNvCxnSpPr>
                  <p:nvPr/>
                </p:nvCxnSpPr>
                <p:spPr>
                  <a:xfrm flipV="1">
                    <a:off x="4923458" y="3831770"/>
                    <a:ext cx="157131" cy="42731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82" name="Straight Arrow Connector 281"/>
                  <p:cNvCxnSpPr>
                    <a:endCxn id="280" idx="6"/>
                  </p:cNvCxnSpPr>
                  <p:nvPr/>
                </p:nvCxnSpPr>
                <p:spPr>
                  <a:xfrm flipV="1">
                    <a:off x="5220072" y="3874501"/>
                    <a:ext cx="135434" cy="51864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79" name="Straight Arrow Connector 278"/>
                <p:cNvCxnSpPr/>
                <p:nvPr/>
              </p:nvCxnSpPr>
              <p:spPr>
                <a:xfrm>
                  <a:off x="5075858" y="3831770"/>
                  <a:ext cx="144214" cy="94595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3" name="Group 142"/>
              <p:cNvGrpSpPr/>
              <p:nvPr/>
            </p:nvGrpSpPr>
            <p:grpSpPr>
              <a:xfrm>
                <a:off x="4120111" y="3676361"/>
                <a:ext cx="432048" cy="414917"/>
                <a:chOff x="4923458" y="3667042"/>
                <a:chExt cx="432048" cy="414917"/>
              </a:xfrm>
            </p:grpSpPr>
            <p:grpSp>
              <p:nvGrpSpPr>
                <p:cNvPr id="273" name="Group 272"/>
                <p:cNvGrpSpPr/>
                <p:nvPr/>
              </p:nvGrpSpPr>
              <p:grpSpPr>
                <a:xfrm>
                  <a:off x="4923458" y="3667042"/>
                  <a:ext cx="432048" cy="414917"/>
                  <a:chOff x="4923458" y="3667042"/>
                  <a:chExt cx="432048" cy="414917"/>
                </a:xfrm>
              </p:grpSpPr>
              <p:sp>
                <p:nvSpPr>
                  <p:cNvPr id="275" name="Oval 274"/>
                  <p:cNvSpPr/>
                  <p:nvPr/>
                </p:nvSpPr>
                <p:spPr>
                  <a:xfrm>
                    <a:off x="4923458" y="3667042"/>
                    <a:ext cx="432048" cy="414917"/>
                  </a:xfrm>
                  <a:prstGeom prst="ellipse">
                    <a:avLst/>
                  </a:prstGeom>
                </p:spPr>
                <p:style>
                  <a:lnRef idx="2">
                    <a:schemeClr val="dk1"/>
                  </a:lnRef>
                  <a:fillRef idx="1">
                    <a:schemeClr val="lt1"/>
                  </a:fillRef>
                  <a:effectRef idx="0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cxnSp>
                <p:nvCxnSpPr>
                  <p:cNvPr id="276" name="Straight Arrow Connector 275"/>
                  <p:cNvCxnSpPr>
                    <a:stCxn id="275" idx="2"/>
                  </p:cNvCxnSpPr>
                  <p:nvPr/>
                </p:nvCxnSpPr>
                <p:spPr>
                  <a:xfrm flipV="1">
                    <a:off x="4923458" y="3831770"/>
                    <a:ext cx="157131" cy="42731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277" name="Straight Arrow Connector 276"/>
                  <p:cNvCxnSpPr>
                    <a:endCxn id="275" idx="6"/>
                  </p:cNvCxnSpPr>
                  <p:nvPr/>
                </p:nvCxnSpPr>
                <p:spPr>
                  <a:xfrm flipV="1">
                    <a:off x="5220072" y="3874501"/>
                    <a:ext cx="135434" cy="51864"/>
                  </a:xfrm>
                  <a:prstGeom prst="straightConnector1">
                    <a:avLst/>
                  </a:prstGeom>
                  <a:ln w="19050">
                    <a:solidFill>
                      <a:srgbClr val="002060"/>
                    </a:solidFill>
                    <a:headEnd type="none" w="med" len="med"/>
                    <a:tailEnd type="none" w="med" len="med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274" name="Straight Arrow Connector 273"/>
                <p:cNvCxnSpPr/>
                <p:nvPr/>
              </p:nvCxnSpPr>
              <p:spPr>
                <a:xfrm>
                  <a:off x="5075858" y="3831770"/>
                  <a:ext cx="144214" cy="94595"/>
                </a:xfrm>
                <a:prstGeom prst="straightConnector1">
                  <a:avLst/>
                </a:prstGeom>
                <a:ln w="19050">
                  <a:solidFill>
                    <a:srgbClr val="002060"/>
                  </a:solidFill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46" name="Straight Arrow Connector 145"/>
              <p:cNvCxnSpPr>
                <a:stCxn id="275" idx="0"/>
              </p:cNvCxnSpPr>
              <p:nvPr/>
            </p:nvCxnSpPr>
            <p:spPr>
              <a:xfrm flipH="1" flipV="1">
                <a:off x="4331670" y="3264398"/>
                <a:ext cx="4465" cy="411963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7" name="Rectangle 146"/>
              <p:cNvSpPr/>
              <p:nvPr/>
            </p:nvSpPr>
            <p:spPr>
              <a:xfrm>
                <a:off x="4819393" y="3669843"/>
                <a:ext cx="740977" cy="426279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nb-NO" sz="1200" b="1" dirty="0" smtClean="0">
                    <a:latin typeface="Cambria" panose="02040503050406030204" pitchFamily="18" charset="0"/>
                  </a:rPr>
                  <a:t>District</a:t>
                </a:r>
                <a:r>
                  <a:rPr lang="nb-NO" sz="1200" dirty="0" smtClean="0">
                    <a:latin typeface="Cambria" panose="02040503050406030204" pitchFamily="18" charset="0"/>
                  </a:rPr>
                  <a:t> </a:t>
                </a:r>
                <a:r>
                  <a:rPr lang="nb-NO" sz="1200" b="1" dirty="0" err="1" smtClean="0">
                    <a:latin typeface="Cambria" panose="02040503050406030204" pitchFamily="18" charset="0"/>
                  </a:rPr>
                  <a:t>heating</a:t>
                </a:r>
                <a:endParaRPr lang="en-US" sz="1200" b="1" dirty="0">
                  <a:latin typeface="Cambria" panose="02040503050406030204" pitchFamily="18" charset="0"/>
                </a:endParaRPr>
              </a:p>
            </p:txBody>
          </p:sp>
          <p:cxnSp>
            <p:nvCxnSpPr>
              <p:cNvPr id="148" name="Straight Arrow Connector 147"/>
              <p:cNvCxnSpPr>
                <a:stCxn id="275" idx="6"/>
                <a:endCxn id="147" idx="1"/>
              </p:cNvCxnSpPr>
              <p:nvPr/>
            </p:nvCxnSpPr>
            <p:spPr>
              <a:xfrm flipV="1">
                <a:off x="4552159" y="3882983"/>
                <a:ext cx="267234" cy="837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Arrow Connector 148"/>
              <p:cNvCxnSpPr/>
              <p:nvPr/>
            </p:nvCxnSpPr>
            <p:spPr>
              <a:xfrm flipV="1">
                <a:off x="4336135" y="4091278"/>
                <a:ext cx="0" cy="216107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Straight Arrow Connector 149"/>
              <p:cNvCxnSpPr/>
              <p:nvPr/>
            </p:nvCxnSpPr>
            <p:spPr>
              <a:xfrm flipV="1">
                <a:off x="4335095" y="4302622"/>
                <a:ext cx="854787" cy="4764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Straight Arrow Connector 150"/>
              <p:cNvCxnSpPr>
                <a:stCxn id="147" idx="2"/>
              </p:cNvCxnSpPr>
              <p:nvPr/>
            </p:nvCxnSpPr>
            <p:spPr>
              <a:xfrm flipH="1">
                <a:off x="5189881" y="4096122"/>
                <a:ext cx="1" cy="211263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2" name="Group 151"/>
              <p:cNvGrpSpPr/>
              <p:nvPr/>
            </p:nvGrpSpPr>
            <p:grpSpPr>
              <a:xfrm>
                <a:off x="4608337" y="3227265"/>
                <a:ext cx="283777" cy="324036"/>
                <a:chOff x="5292080" y="2996952"/>
                <a:chExt cx="486274" cy="540060"/>
              </a:xfrm>
            </p:grpSpPr>
            <p:sp>
              <p:nvSpPr>
                <p:cNvPr id="263" name="Oval 262"/>
                <p:cNvSpPr/>
                <p:nvPr/>
              </p:nvSpPr>
              <p:spPr>
                <a:xfrm>
                  <a:off x="5292080" y="2996952"/>
                  <a:ext cx="486272" cy="504056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264" name="Straight Connector 263"/>
                <p:cNvCxnSpPr>
                  <a:stCxn id="263" idx="3"/>
                </p:cNvCxnSpPr>
                <p:nvPr/>
              </p:nvCxnSpPr>
              <p:spPr>
                <a:xfrm flipH="1">
                  <a:off x="5292082" y="3427191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5" name="Straight Connector 264"/>
                <p:cNvCxnSpPr/>
                <p:nvPr/>
              </p:nvCxnSpPr>
              <p:spPr>
                <a:xfrm>
                  <a:off x="5292080" y="3537012"/>
                  <a:ext cx="48627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66" name="Straight Connector 265"/>
                <p:cNvCxnSpPr>
                  <a:stCxn id="263" idx="5"/>
                </p:cNvCxnSpPr>
                <p:nvPr/>
              </p:nvCxnSpPr>
              <p:spPr>
                <a:xfrm>
                  <a:off x="5707141" y="3427191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67" name="Flowchart: Connector 266"/>
                <p:cNvSpPr/>
                <p:nvPr/>
              </p:nvSpPr>
              <p:spPr>
                <a:xfrm>
                  <a:off x="5502039" y="3212976"/>
                  <a:ext cx="73818" cy="72008"/>
                </a:xfrm>
                <a:prstGeom prst="flowChartConnector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cxnSp>
            <p:nvCxnSpPr>
              <p:cNvPr id="153" name="Straight Arrow Connector 152"/>
              <p:cNvCxnSpPr>
                <a:endCxn id="147" idx="0"/>
              </p:cNvCxnSpPr>
              <p:nvPr/>
            </p:nvCxnSpPr>
            <p:spPr>
              <a:xfrm>
                <a:off x="5189881" y="3371281"/>
                <a:ext cx="1" cy="298562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4" name="Straight Arrow Connector 153"/>
              <p:cNvCxnSpPr>
                <a:stCxn id="263" idx="6"/>
              </p:cNvCxnSpPr>
              <p:nvPr/>
            </p:nvCxnSpPr>
            <p:spPr>
              <a:xfrm>
                <a:off x="4892113" y="3378482"/>
                <a:ext cx="297769" cy="0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5" name="Straight Arrow Connector 154"/>
              <p:cNvCxnSpPr>
                <a:endCxn id="263" idx="1"/>
              </p:cNvCxnSpPr>
              <p:nvPr/>
            </p:nvCxnSpPr>
            <p:spPr>
              <a:xfrm>
                <a:off x="4327652" y="3271555"/>
                <a:ext cx="322243" cy="0"/>
              </a:xfrm>
              <a:prstGeom prst="straightConnector1">
                <a:avLst/>
              </a:prstGeom>
              <a:ln w="19050">
                <a:solidFill>
                  <a:srgbClr val="0070C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0" name="Straight Arrow Connector 159"/>
              <p:cNvCxnSpPr>
                <a:stCxn id="147" idx="3"/>
              </p:cNvCxnSpPr>
              <p:nvPr/>
            </p:nvCxnSpPr>
            <p:spPr>
              <a:xfrm flipV="1">
                <a:off x="5560370" y="3882982"/>
                <a:ext cx="72008" cy="1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5" name="Straight Connector 164"/>
              <p:cNvCxnSpPr>
                <a:endCxn id="295" idx="6"/>
              </p:cNvCxnSpPr>
              <p:nvPr/>
            </p:nvCxnSpPr>
            <p:spPr>
              <a:xfrm flipH="1">
                <a:off x="3594917" y="6132569"/>
                <a:ext cx="2359575" cy="3932"/>
              </a:xfrm>
              <a:prstGeom prst="line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arrow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Straight Connector 165"/>
              <p:cNvCxnSpPr>
                <a:stCxn id="295" idx="1"/>
              </p:cNvCxnSpPr>
              <p:nvPr/>
            </p:nvCxnSpPr>
            <p:spPr>
              <a:xfrm flipH="1">
                <a:off x="3125664" y="6029574"/>
                <a:ext cx="227035" cy="0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Straight Connector 166"/>
              <p:cNvCxnSpPr/>
              <p:nvPr/>
            </p:nvCxnSpPr>
            <p:spPr>
              <a:xfrm flipH="1" flipV="1">
                <a:off x="3125664" y="4581127"/>
                <a:ext cx="1" cy="1448448"/>
              </a:xfrm>
              <a:prstGeom prst="line">
                <a:avLst/>
              </a:prstGeom>
              <a:ln w="19050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Straight Arrow Connector 167"/>
              <p:cNvCxnSpPr/>
              <p:nvPr/>
            </p:nvCxnSpPr>
            <p:spPr>
              <a:xfrm flipH="1">
                <a:off x="3011045" y="4581128"/>
                <a:ext cx="114620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9" name="Straight Arrow Connector 168"/>
              <p:cNvCxnSpPr/>
              <p:nvPr/>
            </p:nvCxnSpPr>
            <p:spPr>
              <a:xfrm>
                <a:off x="1907704" y="5540489"/>
                <a:ext cx="360040" cy="0"/>
              </a:xfrm>
              <a:prstGeom prst="straightConnector1">
                <a:avLst/>
              </a:prstGeom>
              <a:ln w="1905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Straight Arrow Connector 169"/>
              <p:cNvCxnSpPr/>
              <p:nvPr/>
            </p:nvCxnSpPr>
            <p:spPr>
              <a:xfrm>
                <a:off x="1910408" y="5699716"/>
                <a:ext cx="360040" cy="0"/>
              </a:xfrm>
              <a:prstGeom prst="straightConnector1">
                <a:avLst/>
              </a:prstGeom>
              <a:ln w="19050">
                <a:solidFill>
                  <a:srgbClr val="0099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Straight Arrow Connector 170"/>
              <p:cNvCxnSpPr>
                <a:stCxn id="116" idx="2"/>
              </p:cNvCxnSpPr>
              <p:nvPr/>
            </p:nvCxnSpPr>
            <p:spPr>
              <a:xfrm>
                <a:off x="2639333" y="5916451"/>
                <a:ext cx="0" cy="241652"/>
              </a:xfrm>
              <a:prstGeom prst="straightConnector1">
                <a:avLst/>
              </a:prstGeom>
              <a:ln w="19050">
                <a:solidFill>
                  <a:schemeClr val="tx2">
                    <a:lumMod val="85000"/>
                    <a:lumOff val="15000"/>
                  </a:schemeClr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Straight Arrow Connector 171"/>
              <p:cNvCxnSpPr>
                <a:stCxn id="116" idx="0"/>
              </p:cNvCxnSpPr>
              <p:nvPr/>
            </p:nvCxnSpPr>
            <p:spPr>
              <a:xfrm flipV="1">
                <a:off x="2639333" y="3573016"/>
                <a:ext cx="0" cy="545224"/>
              </a:xfrm>
              <a:prstGeom prst="straightConnector1">
                <a:avLst/>
              </a:prstGeom>
              <a:ln w="19050">
                <a:solidFill>
                  <a:srgbClr val="C0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Straight Arrow Connector 195"/>
              <p:cNvCxnSpPr>
                <a:endCxn id="280" idx="4"/>
              </p:cNvCxnSpPr>
              <p:nvPr/>
            </p:nvCxnSpPr>
            <p:spPr>
              <a:xfrm flipH="1" flipV="1">
                <a:off x="4335095" y="4960278"/>
                <a:ext cx="8483" cy="438388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Straight Arrow Connector 196"/>
              <p:cNvCxnSpPr>
                <a:endCxn id="238" idx="6"/>
              </p:cNvCxnSpPr>
              <p:nvPr/>
            </p:nvCxnSpPr>
            <p:spPr>
              <a:xfrm flipH="1">
                <a:off x="4723834" y="5503698"/>
                <a:ext cx="226895" cy="1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98" name="Group 197"/>
              <p:cNvGrpSpPr/>
              <p:nvPr/>
            </p:nvGrpSpPr>
            <p:grpSpPr>
              <a:xfrm>
                <a:off x="4440058" y="5352482"/>
                <a:ext cx="283777" cy="324036"/>
                <a:chOff x="5292080" y="2996952"/>
                <a:chExt cx="486274" cy="540060"/>
              </a:xfrm>
            </p:grpSpPr>
            <p:sp>
              <p:nvSpPr>
                <p:cNvPr id="238" name="Oval 237"/>
                <p:cNvSpPr/>
                <p:nvPr/>
              </p:nvSpPr>
              <p:spPr>
                <a:xfrm>
                  <a:off x="5292080" y="2996952"/>
                  <a:ext cx="486272" cy="504056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239" name="Straight Connector 238"/>
                <p:cNvCxnSpPr>
                  <a:stCxn id="238" idx="3"/>
                </p:cNvCxnSpPr>
                <p:nvPr/>
              </p:nvCxnSpPr>
              <p:spPr>
                <a:xfrm flipH="1">
                  <a:off x="5292082" y="3427191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0" name="Straight Connector 239"/>
                <p:cNvCxnSpPr/>
                <p:nvPr/>
              </p:nvCxnSpPr>
              <p:spPr>
                <a:xfrm>
                  <a:off x="5292080" y="3537012"/>
                  <a:ext cx="486272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41" name="Straight Connector 240"/>
                <p:cNvCxnSpPr>
                  <a:stCxn id="238" idx="5"/>
                </p:cNvCxnSpPr>
                <p:nvPr/>
              </p:nvCxnSpPr>
              <p:spPr>
                <a:xfrm>
                  <a:off x="5707141" y="3427191"/>
                  <a:ext cx="71213" cy="109821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42" name="Flowchart: Connector 241"/>
                <p:cNvSpPr/>
                <p:nvPr/>
              </p:nvSpPr>
              <p:spPr>
                <a:xfrm>
                  <a:off x="5502039" y="3212976"/>
                  <a:ext cx="73818" cy="72008"/>
                </a:xfrm>
                <a:prstGeom prst="flowChartConnector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cxnSp>
            <p:nvCxnSpPr>
              <p:cNvPr id="199" name="Straight Arrow Connector 198"/>
              <p:cNvCxnSpPr>
                <a:stCxn id="238" idx="1"/>
              </p:cNvCxnSpPr>
              <p:nvPr/>
            </p:nvCxnSpPr>
            <p:spPr>
              <a:xfrm flipH="1">
                <a:off x="4330795" y="5396772"/>
                <a:ext cx="150821" cy="0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Straight Arrow Connector 199"/>
              <p:cNvCxnSpPr>
                <a:stCxn id="280" idx="0"/>
              </p:cNvCxnSpPr>
              <p:nvPr/>
            </p:nvCxnSpPr>
            <p:spPr>
              <a:xfrm flipV="1">
                <a:off x="4335095" y="4386558"/>
                <a:ext cx="0" cy="158803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0" name="TextBox 219"/>
              <p:cNvSpPr txBox="1"/>
              <p:nvPr/>
            </p:nvSpPr>
            <p:spPr>
              <a:xfrm>
                <a:off x="1777930" y="5254021"/>
                <a:ext cx="48981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/>
                <a:r>
                  <a:rPr lang="nb-NO" sz="1200" b="1" dirty="0" err="1" smtClean="0">
                    <a:latin typeface="Cambria" panose="02040503050406030204" pitchFamily="18" charset="0"/>
                  </a:rPr>
                  <a:t>Coal</a:t>
                </a:r>
                <a:endParaRPr lang="en-US" sz="1200" b="1" dirty="0">
                  <a:latin typeface="Cambria" panose="02040503050406030204" pitchFamily="18" charset="0"/>
                </a:endParaRPr>
              </a:p>
            </p:txBody>
          </p:sp>
          <p:sp>
            <p:nvSpPr>
              <p:cNvPr id="221" name="TextBox 220"/>
              <p:cNvSpPr txBox="1"/>
              <p:nvPr/>
            </p:nvSpPr>
            <p:spPr>
              <a:xfrm>
                <a:off x="1763688" y="5681735"/>
                <a:ext cx="40427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/>
                <a:r>
                  <a:rPr lang="nb-NO" sz="1200" b="1" dirty="0" smtClean="0">
                    <a:latin typeface="Cambria" panose="02040503050406030204" pitchFamily="18" charset="0"/>
                  </a:rPr>
                  <a:t>Air</a:t>
                </a:r>
              </a:p>
            </p:txBody>
          </p:sp>
          <p:sp>
            <p:nvSpPr>
              <p:cNvPr id="222" name="TextBox 221"/>
              <p:cNvSpPr txBox="1"/>
              <p:nvPr/>
            </p:nvSpPr>
            <p:spPr>
              <a:xfrm>
                <a:off x="1958715" y="6099148"/>
                <a:ext cx="90922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1"/>
                <a:r>
                  <a:rPr lang="nb-NO" sz="1200" b="1" dirty="0" smtClean="0">
                    <a:latin typeface="Cambria" panose="02040503050406030204" pitchFamily="18" charset="0"/>
                  </a:rPr>
                  <a:t>Ash</a:t>
                </a:r>
                <a:endParaRPr lang="en-US" sz="1200" b="1" dirty="0">
                  <a:latin typeface="Cambria" panose="02040503050406030204" pitchFamily="18" charset="0"/>
                </a:endParaRPr>
              </a:p>
            </p:txBody>
          </p:sp>
          <p:sp>
            <p:nvSpPr>
              <p:cNvPr id="223" name="TextBox 222"/>
              <p:cNvSpPr txBox="1"/>
              <p:nvPr/>
            </p:nvSpPr>
            <p:spPr>
              <a:xfrm>
                <a:off x="2643024" y="6281658"/>
                <a:ext cx="1197764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1"/>
                <a:r>
                  <a:rPr lang="nb-NO" sz="800" b="1" dirty="0" smtClean="0">
                    <a:latin typeface="Cambria" panose="02040503050406030204" pitchFamily="18" charset="0"/>
                  </a:rPr>
                  <a:t>Main Water</a:t>
                </a:r>
              </a:p>
              <a:p>
                <a:pPr lvl="1" algn="ctr"/>
                <a:r>
                  <a:rPr lang="nb-NO" sz="800" b="1" dirty="0" smtClean="0">
                    <a:latin typeface="Cambria" panose="02040503050406030204" pitchFamily="18" charset="0"/>
                  </a:rPr>
                  <a:t>Pump</a:t>
                </a:r>
                <a:endParaRPr lang="en-US" sz="800" b="1" dirty="0">
                  <a:latin typeface="Cambria" panose="02040503050406030204" pitchFamily="18" charset="0"/>
                </a:endParaRPr>
              </a:p>
            </p:txBody>
          </p:sp>
          <p:sp>
            <p:nvSpPr>
              <p:cNvPr id="224" name="TextBox 223"/>
              <p:cNvSpPr txBox="1"/>
              <p:nvPr/>
            </p:nvSpPr>
            <p:spPr>
              <a:xfrm>
                <a:off x="3835321" y="5625416"/>
                <a:ext cx="113300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1"/>
                <a:r>
                  <a:rPr lang="nb-NO" sz="800" b="1" dirty="0" smtClean="0">
                    <a:latin typeface="Cambria" panose="02040503050406030204" pitchFamily="18" charset="0"/>
                  </a:rPr>
                  <a:t>Sea water</a:t>
                </a:r>
              </a:p>
              <a:p>
                <a:pPr lvl="1" algn="ctr"/>
                <a:r>
                  <a:rPr lang="nb-NO" sz="800" b="1" dirty="0" smtClean="0">
                    <a:latin typeface="Cambria" panose="02040503050406030204" pitchFamily="18" charset="0"/>
                  </a:rPr>
                  <a:t>Pump</a:t>
                </a:r>
                <a:endParaRPr lang="en-US" sz="800" b="1" dirty="0">
                  <a:latin typeface="Cambria" panose="02040503050406030204" pitchFamily="18" charset="0"/>
                </a:endParaRPr>
              </a:p>
            </p:txBody>
          </p:sp>
          <p:sp>
            <p:nvSpPr>
              <p:cNvPr id="225" name="TextBox 224"/>
              <p:cNvSpPr txBox="1"/>
              <p:nvPr/>
            </p:nvSpPr>
            <p:spPr>
              <a:xfrm>
                <a:off x="4447762" y="5348417"/>
                <a:ext cx="13317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1"/>
                <a:r>
                  <a:rPr lang="nb-NO" sz="1200" b="1" dirty="0" smtClean="0">
                    <a:latin typeface="Cambria" panose="02040503050406030204" pitchFamily="18" charset="0"/>
                  </a:rPr>
                  <a:t>Sea water</a:t>
                </a:r>
              </a:p>
            </p:txBody>
          </p:sp>
          <p:sp>
            <p:nvSpPr>
              <p:cNvPr id="226" name="TextBox 225"/>
              <p:cNvSpPr txBox="1"/>
              <p:nvPr/>
            </p:nvSpPr>
            <p:spPr>
              <a:xfrm>
                <a:off x="3922193" y="4924214"/>
                <a:ext cx="1152880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1"/>
                <a:r>
                  <a:rPr lang="nb-NO" sz="800" b="1" dirty="0" err="1" smtClean="0">
                    <a:latin typeface="Cambria" panose="02040503050406030204" pitchFamily="18" charset="0"/>
                  </a:rPr>
                  <a:t>Condenser</a:t>
                </a:r>
                <a:endParaRPr lang="en-US" sz="800" b="1" dirty="0">
                  <a:latin typeface="Cambria" panose="02040503050406030204" pitchFamily="18" charset="0"/>
                </a:endParaRPr>
              </a:p>
            </p:txBody>
          </p:sp>
          <p:sp>
            <p:nvSpPr>
              <p:cNvPr id="227" name="TextBox 226"/>
              <p:cNvSpPr txBox="1"/>
              <p:nvPr/>
            </p:nvSpPr>
            <p:spPr>
              <a:xfrm>
                <a:off x="3092707" y="4915467"/>
                <a:ext cx="8819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 algn="ctr"/>
                <a:r>
                  <a:rPr lang="nb-NO" sz="800" b="1" dirty="0" err="1" smtClean="0">
                    <a:latin typeface="Cambria" panose="02040503050406030204" pitchFamily="18" charset="0"/>
                  </a:rPr>
                  <a:t>Condensing</a:t>
                </a:r>
                <a:endParaRPr lang="nb-NO" sz="800" b="1" dirty="0">
                  <a:latin typeface="Cambria" panose="02040503050406030204" pitchFamily="18" charset="0"/>
                </a:endParaRPr>
              </a:p>
              <a:p>
                <a:pPr marL="0" lvl="1" algn="ctr"/>
                <a:r>
                  <a:rPr lang="nb-NO" sz="800" b="1" dirty="0" smtClean="0">
                    <a:latin typeface="Cambria" panose="02040503050406030204" pitchFamily="18" charset="0"/>
                  </a:rPr>
                  <a:t>Steam </a:t>
                </a:r>
                <a:r>
                  <a:rPr lang="nb-NO" sz="800" b="1" dirty="0" err="1" smtClean="0">
                    <a:latin typeface="Cambria" panose="02040503050406030204" pitchFamily="18" charset="0"/>
                  </a:rPr>
                  <a:t>Turbine</a:t>
                </a:r>
                <a:endParaRPr lang="en-US" sz="800" b="1" dirty="0">
                  <a:latin typeface="Cambria" panose="02040503050406030204" pitchFamily="18" charset="0"/>
                </a:endParaRPr>
              </a:p>
            </p:txBody>
          </p:sp>
          <p:sp>
            <p:nvSpPr>
              <p:cNvPr id="231" name="TextBox 230"/>
              <p:cNvSpPr txBox="1"/>
              <p:nvPr/>
            </p:nvSpPr>
            <p:spPr>
              <a:xfrm>
                <a:off x="4190839" y="3011821"/>
                <a:ext cx="1393331" cy="2154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 algn="ctr"/>
                <a:r>
                  <a:rPr lang="nb-NO" sz="800" b="1" dirty="0" smtClean="0">
                    <a:latin typeface="Cambria" panose="02040503050406030204" pitchFamily="18" charset="0"/>
                  </a:rPr>
                  <a:t>District Heat Water Pump</a:t>
                </a:r>
                <a:endParaRPr lang="en-US" sz="800" b="1" dirty="0">
                  <a:latin typeface="Cambria" panose="02040503050406030204" pitchFamily="18" charset="0"/>
                </a:endParaRPr>
              </a:p>
            </p:txBody>
          </p:sp>
          <p:sp>
            <p:nvSpPr>
              <p:cNvPr id="236" name="Rectangle 235"/>
              <p:cNvSpPr/>
              <p:nvPr/>
            </p:nvSpPr>
            <p:spPr>
              <a:xfrm>
                <a:off x="1916199" y="3434516"/>
                <a:ext cx="776174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0" lvl="1" algn="ctr"/>
                <a:r>
                  <a:rPr lang="nb-NO" sz="1200" b="1" dirty="0">
                    <a:latin typeface="Cambria" panose="02040503050406030204" pitchFamily="18" charset="0"/>
                  </a:rPr>
                  <a:t>Flue Gas</a:t>
                </a:r>
              </a:p>
            </p:txBody>
          </p:sp>
          <p:cxnSp>
            <p:nvCxnSpPr>
              <p:cNvPr id="310" name="Straight Arrow Connector 309"/>
              <p:cNvCxnSpPr>
                <a:stCxn id="115" idx="7"/>
              </p:cNvCxnSpPr>
              <p:nvPr/>
            </p:nvCxnSpPr>
            <p:spPr>
              <a:xfrm>
                <a:off x="5096980" y="4644468"/>
                <a:ext cx="498490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1" name="Isosceles Triangle 310"/>
              <p:cNvSpPr/>
              <p:nvPr/>
            </p:nvSpPr>
            <p:spPr>
              <a:xfrm rot="5400000">
                <a:off x="5580269" y="4300451"/>
                <a:ext cx="433004" cy="45719"/>
              </a:xfrm>
              <a:prstGeom prst="triangle">
                <a:avLst/>
              </a:prstGeom>
              <a:ln w="12700"/>
            </p:spPr>
            <p:style>
              <a:lnRef idx="2">
                <a:schemeClr val="accent1">
                  <a:shade val="50000"/>
                </a:schemeClr>
              </a:lnRef>
              <a:fillRef idx="1001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12" name="Straight Arrow Connector 311"/>
              <p:cNvCxnSpPr/>
              <p:nvPr/>
            </p:nvCxnSpPr>
            <p:spPr>
              <a:xfrm flipH="1" flipV="1">
                <a:off x="5594554" y="4463720"/>
                <a:ext cx="1820" cy="180748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3" name="Straight Arrow Connector 312"/>
              <p:cNvCxnSpPr/>
              <p:nvPr/>
            </p:nvCxnSpPr>
            <p:spPr>
              <a:xfrm>
                <a:off x="5594554" y="4463718"/>
                <a:ext cx="175874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4" name="Straight Arrow Connector 313"/>
              <p:cNvCxnSpPr/>
              <p:nvPr/>
            </p:nvCxnSpPr>
            <p:spPr>
              <a:xfrm flipV="1">
                <a:off x="5629820" y="3890619"/>
                <a:ext cx="0" cy="323821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5" name="Straight Arrow Connector 314"/>
              <p:cNvCxnSpPr/>
              <p:nvPr/>
            </p:nvCxnSpPr>
            <p:spPr>
              <a:xfrm>
                <a:off x="5629820" y="4214440"/>
                <a:ext cx="140608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1" name="Straight Arrow Connector 320"/>
              <p:cNvCxnSpPr/>
              <p:nvPr/>
            </p:nvCxnSpPr>
            <p:spPr>
              <a:xfrm>
                <a:off x="5825000" y="4323310"/>
                <a:ext cx="134202" cy="0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4" name="Straight Arrow Connector 323"/>
              <p:cNvCxnSpPr/>
              <p:nvPr/>
            </p:nvCxnSpPr>
            <p:spPr>
              <a:xfrm flipV="1">
                <a:off x="5959202" y="4323312"/>
                <a:ext cx="0" cy="1813189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9" name="TextBox 328"/>
              <p:cNvSpPr txBox="1"/>
              <p:nvPr/>
            </p:nvSpPr>
            <p:spPr>
              <a:xfrm>
                <a:off x="3061491" y="3403739"/>
                <a:ext cx="88197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lvl="1" algn="ctr"/>
                <a:r>
                  <a:rPr lang="nb-NO" sz="800" b="1" dirty="0" smtClean="0">
                    <a:latin typeface="Cambria" panose="02040503050406030204" pitchFamily="18" charset="0"/>
                  </a:rPr>
                  <a:t>Back </a:t>
                </a:r>
                <a:r>
                  <a:rPr lang="nb-NO" sz="800" b="1" dirty="0" err="1" smtClean="0">
                    <a:latin typeface="Cambria" panose="02040503050406030204" pitchFamily="18" charset="0"/>
                  </a:rPr>
                  <a:t>Pressure</a:t>
                </a:r>
                <a:endParaRPr lang="nb-NO" sz="800" b="1" dirty="0" smtClean="0">
                  <a:latin typeface="Cambria" panose="02040503050406030204" pitchFamily="18" charset="0"/>
                </a:endParaRPr>
              </a:p>
              <a:p>
                <a:pPr marL="0" lvl="1" algn="ctr"/>
                <a:r>
                  <a:rPr lang="nb-NO" sz="800" b="1" dirty="0" smtClean="0">
                    <a:latin typeface="Cambria" panose="02040503050406030204" pitchFamily="18" charset="0"/>
                  </a:rPr>
                  <a:t>Steam </a:t>
                </a:r>
                <a:r>
                  <a:rPr lang="nb-NO" sz="800" b="1" dirty="0" err="1" smtClean="0">
                    <a:latin typeface="Cambria" panose="02040503050406030204" pitchFamily="18" charset="0"/>
                  </a:rPr>
                  <a:t>Turbine</a:t>
                </a:r>
                <a:endParaRPr lang="en-US" sz="800" b="1" dirty="0">
                  <a:latin typeface="Cambria" panose="02040503050406030204" pitchFamily="18" charset="0"/>
                </a:endParaRPr>
              </a:p>
            </p:txBody>
          </p:sp>
          <p:cxnSp>
            <p:nvCxnSpPr>
              <p:cNvPr id="330" name="Straight Arrow Connector 329"/>
              <p:cNvCxnSpPr/>
              <p:nvPr/>
            </p:nvCxnSpPr>
            <p:spPr>
              <a:xfrm>
                <a:off x="4333902" y="4386558"/>
                <a:ext cx="1128270" cy="0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3" name="Straight Arrow Connector 332"/>
              <p:cNvCxnSpPr/>
              <p:nvPr/>
            </p:nvCxnSpPr>
            <p:spPr>
              <a:xfrm flipV="1">
                <a:off x="5462172" y="4386560"/>
                <a:ext cx="0" cy="207920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6" name="Arc 335"/>
              <p:cNvSpPr/>
              <p:nvPr/>
            </p:nvSpPr>
            <p:spPr>
              <a:xfrm flipH="1">
                <a:off x="5402833" y="4594480"/>
                <a:ext cx="118678" cy="140841"/>
              </a:xfrm>
              <a:prstGeom prst="arc">
                <a:avLst>
                  <a:gd name="adj1" fmla="val 16200000"/>
                  <a:gd name="adj2" fmla="val 5490166"/>
                </a:avLst>
              </a:prstGeom>
              <a:ln w="19050"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338" name="Straight Arrow Connector 337"/>
              <p:cNvCxnSpPr>
                <a:endCxn id="336" idx="2"/>
              </p:cNvCxnSpPr>
              <p:nvPr/>
            </p:nvCxnSpPr>
            <p:spPr>
              <a:xfrm flipV="1">
                <a:off x="5462172" y="4735287"/>
                <a:ext cx="1847" cy="399964"/>
              </a:xfrm>
              <a:prstGeom prst="straightConnector1">
                <a:avLst/>
              </a:prstGeom>
              <a:ln w="19050">
                <a:solidFill>
                  <a:srgbClr val="00B0F0"/>
                </a:solidFill>
                <a:headEnd type="arrow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23" name="Group 22"/>
            <p:cNvGrpSpPr/>
            <p:nvPr/>
          </p:nvGrpSpPr>
          <p:grpSpPr>
            <a:xfrm>
              <a:off x="4551119" y="4600178"/>
              <a:ext cx="587420" cy="324036"/>
              <a:chOff x="4551119" y="4600178"/>
              <a:chExt cx="587420" cy="324036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4854762" y="4600178"/>
                <a:ext cx="283777" cy="324036"/>
                <a:chOff x="4760737" y="3379665"/>
                <a:chExt cx="283777" cy="324036"/>
              </a:xfrm>
            </p:grpSpPr>
            <p:sp>
              <p:nvSpPr>
                <p:cNvPr id="115" name="Oval 114"/>
                <p:cNvSpPr/>
                <p:nvPr/>
              </p:nvSpPr>
              <p:spPr>
                <a:xfrm>
                  <a:off x="4760737" y="3379665"/>
                  <a:ext cx="283776" cy="302434"/>
                </a:xfrm>
                <a:prstGeom prst="ellipse">
                  <a:avLst/>
                </a:prstGeom>
                <a:ln w="19050"/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  <p:cxnSp>
              <p:nvCxnSpPr>
                <p:cNvPr id="118" name="Straight Connector 117"/>
                <p:cNvCxnSpPr>
                  <a:stCxn id="115" idx="3"/>
                </p:cNvCxnSpPr>
                <p:nvPr/>
              </p:nvCxnSpPr>
              <p:spPr>
                <a:xfrm flipH="1">
                  <a:off x="4760738" y="3637808"/>
                  <a:ext cx="41558" cy="65893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9" name="Straight Connector 118"/>
                <p:cNvCxnSpPr/>
                <p:nvPr/>
              </p:nvCxnSpPr>
              <p:spPr>
                <a:xfrm>
                  <a:off x="4760737" y="3703701"/>
                  <a:ext cx="283776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1" name="Straight Connector 120"/>
                <p:cNvCxnSpPr>
                  <a:stCxn id="115" idx="5"/>
                </p:cNvCxnSpPr>
                <p:nvPr/>
              </p:nvCxnSpPr>
              <p:spPr>
                <a:xfrm>
                  <a:off x="5002956" y="3637808"/>
                  <a:ext cx="41558" cy="65893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22" name="Flowchart: Connector 121"/>
                <p:cNvSpPr/>
                <p:nvPr/>
              </p:nvSpPr>
              <p:spPr>
                <a:xfrm>
                  <a:off x="4883264" y="3509279"/>
                  <a:ext cx="43078" cy="43205"/>
                </a:xfrm>
                <a:prstGeom prst="flowChartConnector">
                  <a:avLst/>
                </a:prstGeom>
                <a:ln w="19050"/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nb-NO"/>
                </a:p>
              </p:txBody>
            </p:sp>
          </p:grpSp>
          <p:cxnSp>
            <p:nvCxnSpPr>
              <p:cNvPr id="129" name="Straight Arrow Connector 128"/>
              <p:cNvCxnSpPr>
                <a:stCxn id="280" idx="6"/>
                <a:endCxn id="115" idx="2"/>
              </p:cNvCxnSpPr>
              <p:nvPr/>
            </p:nvCxnSpPr>
            <p:spPr>
              <a:xfrm flipV="1">
                <a:off x="4551119" y="4751395"/>
                <a:ext cx="303643" cy="1425"/>
              </a:xfrm>
              <a:prstGeom prst="straightConnector1">
                <a:avLst/>
              </a:prstGeom>
              <a:ln w="19050">
                <a:solidFill>
                  <a:srgbClr val="002060"/>
                </a:solidFill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97106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000000"/>
      </a:dk2>
      <a:lt2>
        <a:srgbClr val="EEECE1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2083</TotalTime>
  <Words>184</Words>
  <Application>Microsoft Office PowerPoint</Application>
  <PresentationFormat>On-screen Show (4:3)</PresentationFormat>
  <Paragraphs>125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NTNU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Kasper Johnsen Linnestad</dc:creator>
  <cp:lastModifiedBy>Kasper Johnsen Linnestad</cp:lastModifiedBy>
  <cp:revision>83</cp:revision>
  <dcterms:created xsi:type="dcterms:W3CDTF">2013-11-01T17:04:24Z</dcterms:created>
  <dcterms:modified xsi:type="dcterms:W3CDTF">2013-11-20T15:32:40Z</dcterms:modified>
</cp:coreProperties>
</file>