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62" r:id="rId3"/>
    <p:sldId id="261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73" autoAdjust="0"/>
  </p:normalViewPr>
  <p:slideViewPr>
    <p:cSldViewPr>
      <p:cViewPr>
        <p:scale>
          <a:sx n="106" d="100"/>
          <a:sy n="106" d="100"/>
        </p:scale>
        <p:origin x="-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23785-6763-494A-8D6E-B6033043B047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0595D-A1A2-4E3A-B04C-842E5FEB5E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8206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"/>
            <a:ext cx="9144000" cy="107154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04" name="Freeform 12"/>
          <p:cNvSpPr>
            <a:spLocks/>
          </p:cNvSpPr>
          <p:nvPr/>
        </p:nvSpPr>
        <p:spPr bwMode="auto">
          <a:xfrm>
            <a:off x="-3175" y="-1588"/>
            <a:ext cx="4143375" cy="909638"/>
          </a:xfrm>
          <a:custGeom>
            <a:avLst/>
            <a:gdLst/>
            <a:ahLst/>
            <a:cxnLst>
              <a:cxn ang="0">
                <a:pos x="0" y="573"/>
              </a:cxn>
              <a:cxn ang="0">
                <a:pos x="2810" y="571"/>
              </a:cxn>
              <a:cxn ang="0">
                <a:pos x="2842" y="563"/>
              </a:cxn>
              <a:cxn ang="0">
                <a:pos x="2862" y="543"/>
              </a:cxn>
              <a:cxn ang="0">
                <a:pos x="2862" y="545"/>
              </a:cxn>
              <a:cxn ang="0">
                <a:pos x="2876" y="525"/>
              </a:cxn>
              <a:cxn ang="0">
                <a:pos x="2879" y="504"/>
              </a:cxn>
              <a:cxn ang="0">
                <a:pos x="2882" y="0"/>
              </a:cxn>
              <a:cxn ang="0">
                <a:pos x="0" y="0"/>
              </a:cxn>
              <a:cxn ang="0">
                <a:pos x="0" y="573"/>
              </a:cxn>
            </a:cxnLst>
            <a:rect l="0" t="0" r="r" b="b"/>
            <a:pathLst>
              <a:path w="2882" h="573">
                <a:moveTo>
                  <a:pt x="0" y="573"/>
                </a:moveTo>
                <a:lnTo>
                  <a:pt x="2810" y="571"/>
                </a:lnTo>
                <a:lnTo>
                  <a:pt x="2842" y="563"/>
                </a:lnTo>
                <a:lnTo>
                  <a:pt x="2862" y="543"/>
                </a:lnTo>
                <a:lnTo>
                  <a:pt x="2862" y="545"/>
                </a:lnTo>
                <a:lnTo>
                  <a:pt x="2876" y="525"/>
                </a:lnTo>
                <a:lnTo>
                  <a:pt x="2879" y="504"/>
                </a:lnTo>
                <a:lnTo>
                  <a:pt x="2882" y="0"/>
                </a:lnTo>
                <a:lnTo>
                  <a:pt x="0" y="0"/>
                </a:lnTo>
                <a:lnTo>
                  <a:pt x="0" y="573"/>
                </a:lnTo>
                <a:close/>
              </a:path>
            </a:pathLst>
          </a:custGeom>
          <a:solidFill>
            <a:srgbClr val="EAEAEA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63938" y="5734050"/>
            <a:ext cx="2133600" cy="3317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8206" name="Picture 14" descr="Logo_Cyb_Mod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3887788" cy="684212"/>
          </a:xfrm>
          <a:prstGeom prst="rect">
            <a:avLst/>
          </a:prstGeom>
          <a:noFill/>
          <a:effectLst/>
        </p:spPr>
      </p:pic>
      <p:sp>
        <p:nvSpPr>
          <p:cNvPr id="8208" name="Text Box 16"/>
          <p:cNvSpPr txBox="1">
            <a:spLocks noChangeArrowheads="1"/>
          </p:cNvSpPr>
          <p:nvPr userDrawn="1"/>
        </p:nvSpPr>
        <p:spPr bwMode="auto">
          <a:xfrm>
            <a:off x="6804025" y="6453188"/>
            <a:ext cx="2232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sz="1400" dirty="0">
                <a:solidFill>
                  <a:srgbClr val="FFFFFF">
                    <a:lumMod val="65000"/>
                  </a:srgbClr>
                </a:solidFill>
              </a:rPr>
              <a:t>www.cybernetica.no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4FFA09F4-91F9-4154-A3F6-EBD13ECDBF26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r>
              <a:rPr lang="en-US" smtClean="0">
                <a:solidFill>
                  <a:srgbClr val="FFFFFF">
                    <a:lumMod val="65000"/>
                  </a:srgbClr>
                </a:solidFill>
              </a:rPr>
              <a:t>Tittel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8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FFFFFF">
                    <a:lumMod val="65000"/>
                  </a:srgbClr>
                </a:solidFill>
              </a:rPr>
              <a:t>Tittel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16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925" y="1125538"/>
            <a:ext cx="4424363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424362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>
                    <a:lumMod val="65000"/>
                  </a:srgbClr>
                </a:solidFill>
              </a:rPr>
              <a:t>Tittel</a:t>
            </a:r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99ED7C-77A2-42FA-81A7-FA706B6D2BFA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6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0" y="1"/>
            <a:ext cx="9144000" cy="107154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925" y="115888"/>
            <a:ext cx="910907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925" y="1125538"/>
            <a:ext cx="9001125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453188"/>
            <a:ext cx="2895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>
                    <a:lumMod val="65000"/>
                  </a:srgbClr>
                </a:solidFill>
              </a:rPr>
              <a:t>Tittel</a:t>
            </a: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1039" name="Freeform 15"/>
          <p:cNvSpPr>
            <a:spLocks/>
          </p:cNvSpPr>
          <p:nvPr/>
        </p:nvSpPr>
        <p:spPr bwMode="auto">
          <a:xfrm rot="10800000">
            <a:off x="7164388" y="6453188"/>
            <a:ext cx="1982787" cy="406400"/>
          </a:xfrm>
          <a:custGeom>
            <a:avLst/>
            <a:gdLst/>
            <a:ahLst/>
            <a:cxnLst>
              <a:cxn ang="0">
                <a:pos x="0" y="589"/>
              </a:cxn>
              <a:cxn ang="0">
                <a:pos x="2813" y="589"/>
              </a:cxn>
              <a:cxn ang="0">
                <a:pos x="2839" y="574"/>
              </a:cxn>
              <a:cxn ang="0">
                <a:pos x="2852" y="545"/>
              </a:cxn>
              <a:cxn ang="0">
                <a:pos x="2855" y="518"/>
              </a:cxn>
              <a:cxn ang="0">
                <a:pos x="2858" y="0"/>
              </a:cxn>
              <a:cxn ang="0">
                <a:pos x="0" y="0"/>
              </a:cxn>
              <a:cxn ang="0">
                <a:pos x="0" y="589"/>
              </a:cxn>
            </a:cxnLst>
            <a:rect l="0" t="0" r="r" b="b"/>
            <a:pathLst>
              <a:path w="2858" h="589">
                <a:moveTo>
                  <a:pt x="0" y="589"/>
                </a:moveTo>
                <a:lnTo>
                  <a:pt x="2813" y="589"/>
                </a:lnTo>
                <a:lnTo>
                  <a:pt x="2839" y="574"/>
                </a:lnTo>
                <a:lnTo>
                  <a:pt x="2852" y="545"/>
                </a:lnTo>
                <a:lnTo>
                  <a:pt x="2855" y="518"/>
                </a:lnTo>
                <a:lnTo>
                  <a:pt x="2858" y="0"/>
                </a:lnTo>
                <a:lnTo>
                  <a:pt x="0" y="0"/>
                </a:lnTo>
                <a:lnTo>
                  <a:pt x="0" y="589"/>
                </a:lnTo>
                <a:close/>
              </a:path>
            </a:pathLst>
          </a:custGeom>
          <a:solidFill>
            <a:srgbClr val="EAEAEA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0825" y="6453188"/>
            <a:ext cx="2133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9EED76-C1FE-4F37-9223-6B3A020C4BBA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pic>
        <p:nvPicPr>
          <p:cNvPr id="9" name="Picture 8" descr="Logo.e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605242" y="6453188"/>
            <a:ext cx="462286" cy="3362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552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268761"/>
            <a:ext cx="8856984" cy="1481111"/>
          </a:xfrm>
        </p:spPr>
        <p:txBody>
          <a:bodyPr/>
          <a:lstStyle/>
          <a:p>
            <a:r>
              <a:rPr lang="nb-NO" dirty="0" smtClean="0">
                <a:latin typeface="Eurostile" pitchFamily="34" charset="0"/>
              </a:rPr>
              <a:t>Models for online </a:t>
            </a:r>
            <a:r>
              <a:rPr lang="nb-NO" dirty="0" err="1" smtClean="0">
                <a:latin typeface="Eurostile" pitchFamily="34" charset="0"/>
              </a:rPr>
              <a:t>control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of</a:t>
            </a:r>
            <a:r>
              <a:rPr lang="nb-NO" dirty="0" smtClean="0">
                <a:latin typeface="Eurostile" pitchFamily="34" charset="0"/>
              </a:rPr>
              <a:t> batch </a:t>
            </a:r>
            <a:r>
              <a:rPr lang="nb-NO" dirty="0" err="1" smtClean="0">
                <a:latin typeface="Eurostile" pitchFamily="34" charset="0"/>
              </a:rPr>
              <a:t>polymerization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processes</a:t>
            </a:r>
            <a:r>
              <a:rPr lang="nb-NO" dirty="0" smtClean="0">
                <a:latin typeface="Eurostile" pitchFamily="34" charset="0"/>
              </a:rPr>
              <a:t>.</a:t>
            </a:r>
            <a:r>
              <a:rPr lang="nb-NO" sz="2800" dirty="0" smtClean="0">
                <a:latin typeface="Eurostile" pitchFamily="34" charset="0"/>
              </a:rPr>
              <a:t/>
            </a:r>
            <a:br>
              <a:rPr lang="nb-NO" sz="2800" dirty="0" smtClean="0">
                <a:latin typeface="Eurostile" pitchFamily="34" charset="0"/>
              </a:rPr>
            </a:br>
            <a:endParaRPr lang="nb-NO" sz="2800" dirty="0">
              <a:latin typeface="Eurostile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708920"/>
            <a:ext cx="6408712" cy="1008112"/>
          </a:xfrm>
        </p:spPr>
        <p:txBody>
          <a:bodyPr/>
          <a:lstStyle/>
          <a:p>
            <a:pPr algn="l"/>
            <a:r>
              <a:rPr lang="nb-NO" sz="1600" dirty="0" smtClean="0">
                <a:latin typeface="Eurostile" pitchFamily="34" charset="0"/>
              </a:rPr>
              <a:t>Student:			Fredrik Gjertsen</a:t>
            </a:r>
          </a:p>
          <a:p>
            <a:pPr algn="l"/>
            <a:r>
              <a:rPr lang="nb-NO" sz="1600" dirty="0" smtClean="0">
                <a:latin typeface="Eurostile" pitchFamily="34" charset="0"/>
              </a:rPr>
              <a:t>Supervisor, NTNU:		Prof. Sigurd </a:t>
            </a:r>
            <a:r>
              <a:rPr lang="nb-NO" sz="1600" dirty="0" err="1" smtClean="0">
                <a:latin typeface="Eurostile" pitchFamily="34" charset="0"/>
              </a:rPr>
              <a:t>Skogestad</a:t>
            </a:r>
            <a:endParaRPr lang="nb-NO" sz="1600" dirty="0" smtClean="0">
              <a:latin typeface="Eurostile" pitchFamily="34" charset="0"/>
            </a:endParaRPr>
          </a:p>
          <a:p>
            <a:pPr algn="l"/>
            <a:r>
              <a:rPr lang="nb-NO" sz="1600" dirty="0" smtClean="0">
                <a:latin typeface="Eurostile" pitchFamily="34" charset="0"/>
              </a:rPr>
              <a:t>Supervisor, </a:t>
            </a:r>
            <a:r>
              <a:rPr lang="nb-NO" sz="1600" dirty="0" err="1" smtClean="0">
                <a:latin typeface="Eurostile" pitchFamily="34" charset="0"/>
              </a:rPr>
              <a:t>external</a:t>
            </a:r>
            <a:r>
              <a:rPr lang="nb-NO" sz="1600" dirty="0" smtClean="0">
                <a:latin typeface="Eurostile" pitchFamily="34" charset="0"/>
              </a:rPr>
              <a:t>:	Peter Singstad, </a:t>
            </a:r>
            <a:r>
              <a:rPr lang="nb-NO" sz="1600" dirty="0" err="1" smtClean="0">
                <a:latin typeface="Eurostile" pitchFamily="34" charset="0"/>
              </a:rPr>
              <a:t>Cybernetica</a:t>
            </a:r>
            <a:r>
              <a:rPr lang="nb-NO" sz="1600" dirty="0" smtClean="0">
                <a:latin typeface="Eurostile" pitchFamily="34" charset="0"/>
              </a:rPr>
              <a:t> AS</a:t>
            </a:r>
            <a:endParaRPr lang="nb-NO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0708" y="3861048"/>
            <a:ext cx="9001571" cy="244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nb-NO" sz="1600" b="1" kern="0" dirty="0" err="1" smtClean="0">
                <a:latin typeface="Eurostile" pitchFamily="34" charset="0"/>
              </a:rPr>
              <a:t>Background</a:t>
            </a:r>
            <a:r>
              <a:rPr lang="nb-NO" sz="1600" b="1" kern="0" dirty="0" smtClean="0">
                <a:latin typeface="Eurostile" pitchFamily="34" charset="0"/>
              </a:rPr>
              <a:t>: </a:t>
            </a:r>
            <a:r>
              <a:rPr lang="nb-NO" sz="1600" kern="0" dirty="0" smtClean="0">
                <a:latin typeface="Eurostile" pitchFamily="34" charset="0"/>
              </a:rPr>
              <a:t>Summer </a:t>
            </a:r>
            <a:r>
              <a:rPr lang="nb-NO" sz="1600" kern="0" dirty="0" err="1" smtClean="0">
                <a:latin typeface="Eurostile" pitchFamily="34" charset="0"/>
              </a:rPr>
              <a:t>internship</a:t>
            </a:r>
            <a:endParaRPr lang="nb-NO" sz="1600" kern="0" dirty="0" smtClean="0">
              <a:latin typeface="Eurostile" pitchFamily="34" charset="0"/>
            </a:endParaRPr>
          </a:p>
          <a:p>
            <a:pPr lvl="1"/>
            <a:r>
              <a:rPr lang="nb-NO" sz="1400" kern="0" dirty="0" err="1" smtClean="0">
                <a:latin typeface="Eurostile" pitchFamily="34" charset="0"/>
              </a:rPr>
              <a:t>Copolymerization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reactor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model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written</a:t>
            </a:r>
            <a:r>
              <a:rPr lang="nb-NO" sz="1400" kern="0" dirty="0" smtClean="0">
                <a:latin typeface="Eurostile" pitchFamily="34" charset="0"/>
              </a:rPr>
              <a:t> in </a:t>
            </a:r>
            <a:r>
              <a:rPr lang="nb-NO" sz="1400" kern="0" dirty="0" err="1" smtClean="0">
                <a:latin typeface="Eurostile" pitchFamily="34" charset="0"/>
              </a:rPr>
              <a:t>the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Modelica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programming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language</a:t>
            </a:r>
            <a:r>
              <a:rPr lang="nb-NO" sz="1400" kern="0" dirty="0" smtClean="0">
                <a:latin typeface="Eurostile" pitchFamily="34" charset="0"/>
              </a:rPr>
              <a:t>.</a:t>
            </a:r>
          </a:p>
          <a:p>
            <a:pPr algn="l"/>
            <a:r>
              <a:rPr lang="nb-NO" sz="1600" b="1" kern="0" dirty="0" smtClean="0">
                <a:latin typeface="Eurostile" pitchFamily="34" charset="0"/>
              </a:rPr>
              <a:t>Main goal: </a:t>
            </a:r>
            <a:r>
              <a:rPr lang="nb-NO" sz="1600" kern="0" dirty="0" smtClean="0">
                <a:latin typeface="Eurostile" pitchFamily="34" charset="0"/>
              </a:rPr>
              <a:t>Offline parameter </a:t>
            </a:r>
            <a:r>
              <a:rPr lang="nb-NO" sz="1600" kern="0" dirty="0" err="1" smtClean="0">
                <a:latin typeface="Eurostile" pitchFamily="34" charset="0"/>
              </a:rPr>
              <a:t>estimation</a:t>
            </a:r>
            <a:endParaRPr lang="nb-NO" sz="1600" kern="0" dirty="0" smtClean="0">
              <a:latin typeface="Eurostile" pitchFamily="34" charset="0"/>
            </a:endParaRPr>
          </a:p>
          <a:p>
            <a:pPr lvl="1"/>
            <a:r>
              <a:rPr lang="nb-NO" sz="1400" kern="0" dirty="0" smtClean="0">
                <a:latin typeface="Eurostile" pitchFamily="34" charset="0"/>
              </a:rPr>
              <a:t>The </a:t>
            </a:r>
            <a:r>
              <a:rPr lang="nb-NO" sz="1400" kern="0" dirty="0" err="1" smtClean="0">
                <a:latin typeface="Eurostile" pitchFamily="34" charset="0"/>
              </a:rPr>
              <a:t>established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models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are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mainly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made</a:t>
            </a:r>
            <a:r>
              <a:rPr lang="nb-NO" sz="1400" kern="0" dirty="0" smtClean="0">
                <a:latin typeface="Eurostile" pitchFamily="34" charset="0"/>
              </a:rPr>
              <a:t> from first </a:t>
            </a:r>
            <a:r>
              <a:rPr lang="nb-NO" sz="1400" kern="0" dirty="0" err="1" smtClean="0">
                <a:latin typeface="Eurostile" pitchFamily="34" charset="0"/>
              </a:rPr>
              <a:t>principles</a:t>
            </a:r>
            <a:r>
              <a:rPr lang="nb-NO" sz="1400" kern="0" dirty="0" smtClean="0">
                <a:latin typeface="Eurostile" pitchFamily="34" charset="0"/>
              </a:rPr>
              <a:t>, and </a:t>
            </a:r>
            <a:r>
              <a:rPr lang="nb-NO" sz="1400" kern="0" dirty="0" err="1" smtClean="0">
                <a:latin typeface="Eurostile" pitchFamily="34" charset="0"/>
              </a:rPr>
              <a:t>model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validation</a:t>
            </a:r>
            <a:r>
              <a:rPr lang="nb-NO" sz="1400" kern="0" dirty="0" smtClean="0">
                <a:latin typeface="Eurostile" pitchFamily="34" charset="0"/>
              </a:rPr>
              <a:t> is </a:t>
            </a:r>
            <a:r>
              <a:rPr lang="nb-NO" sz="1400" kern="0" dirty="0" err="1" smtClean="0">
                <a:latin typeface="Eurostile" pitchFamily="34" charset="0"/>
              </a:rPr>
              <a:t>required</a:t>
            </a:r>
            <a:r>
              <a:rPr lang="nb-NO" sz="1400" kern="0" dirty="0" smtClean="0">
                <a:latin typeface="Eurostile" pitchFamily="34" charset="0"/>
              </a:rPr>
              <a:t> in order to </a:t>
            </a:r>
            <a:r>
              <a:rPr lang="nb-NO" sz="1400" kern="0" dirty="0" err="1" smtClean="0">
                <a:latin typeface="Eurostile" pitchFamily="34" charset="0"/>
              </a:rPr>
              <a:t>verify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the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model</a:t>
            </a:r>
            <a:r>
              <a:rPr lang="nb-NO" sz="1400" kern="0" dirty="0" smtClean="0">
                <a:latin typeface="Eurostile" pitchFamily="34" charset="0"/>
              </a:rPr>
              <a:t>.</a:t>
            </a:r>
          </a:p>
          <a:p>
            <a:pPr lvl="1"/>
            <a:r>
              <a:rPr lang="nb-NO" sz="1400" kern="0" dirty="0" err="1" smtClean="0">
                <a:latin typeface="Eurostile" pitchFamily="34" charset="0"/>
              </a:rPr>
              <a:t>Use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experimental</a:t>
            </a:r>
            <a:r>
              <a:rPr lang="nb-NO" sz="1400" kern="0" dirty="0" smtClean="0">
                <a:latin typeface="Eurostile" pitchFamily="34" charset="0"/>
              </a:rPr>
              <a:t> data </a:t>
            </a:r>
            <a:r>
              <a:rPr lang="nb-NO" sz="1400" kern="0" dirty="0" err="1" smtClean="0">
                <a:latin typeface="Eurostile" pitchFamily="34" charset="0"/>
              </a:rPr>
              <a:t>together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with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the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Cybernetica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ModelFit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software</a:t>
            </a:r>
            <a:r>
              <a:rPr lang="nb-NO" sz="1400" kern="0" dirty="0" smtClean="0">
                <a:latin typeface="Eurostile" pitchFamily="34" charset="0"/>
              </a:rPr>
              <a:t> to </a:t>
            </a:r>
            <a:r>
              <a:rPr lang="nb-NO" sz="1400" kern="0" dirty="0" err="1" smtClean="0">
                <a:latin typeface="Eurostile" pitchFamily="34" charset="0"/>
              </a:rPr>
              <a:t>improve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the</a:t>
            </a:r>
            <a:r>
              <a:rPr lang="nb-NO" sz="1400" kern="0" dirty="0" smtClean="0">
                <a:latin typeface="Eurostile" pitchFamily="34" charset="0"/>
              </a:rPr>
              <a:t> </a:t>
            </a:r>
            <a:r>
              <a:rPr lang="nb-NO" sz="1400" kern="0" dirty="0" err="1" smtClean="0">
                <a:latin typeface="Eurostile" pitchFamily="34" charset="0"/>
              </a:rPr>
              <a:t>model</a:t>
            </a:r>
            <a:r>
              <a:rPr lang="nb-NO" sz="1400" kern="0" dirty="0" smtClean="0">
                <a:latin typeface="Eurostile" pitchFamily="34" charset="0"/>
              </a:rPr>
              <a:t>.</a:t>
            </a:r>
          </a:p>
          <a:p>
            <a:pPr algn="l"/>
            <a:endParaRPr lang="nb-NO" sz="600" kern="0" dirty="0" smtClean="0">
              <a:latin typeface="Eurostile" pitchFamily="34" charset="0"/>
            </a:endParaRPr>
          </a:p>
          <a:p>
            <a:pPr algn="l"/>
            <a:r>
              <a:rPr lang="nb-NO" sz="1600" b="1" kern="0" dirty="0" smtClean="0">
                <a:latin typeface="Eurostile" pitchFamily="34" charset="0"/>
              </a:rPr>
              <a:t>Ultimate </a:t>
            </a:r>
            <a:r>
              <a:rPr lang="nb-NO" sz="1600" b="1" kern="0" dirty="0" err="1" smtClean="0">
                <a:latin typeface="Eurostile" pitchFamily="34" charset="0"/>
              </a:rPr>
              <a:t>scope</a:t>
            </a:r>
            <a:r>
              <a:rPr lang="nb-NO" sz="1600" b="1" kern="0" dirty="0" smtClean="0">
                <a:latin typeface="Eurostile" pitchFamily="34" charset="0"/>
              </a:rPr>
              <a:t>: 	</a:t>
            </a:r>
            <a:r>
              <a:rPr lang="nb-NO" sz="1600" kern="0" dirty="0" err="1" smtClean="0">
                <a:latin typeface="Eurostile" pitchFamily="34" charset="0"/>
              </a:rPr>
              <a:t>Obtain</a:t>
            </a:r>
            <a:r>
              <a:rPr lang="nb-NO" sz="1600" kern="0" dirty="0" smtClean="0">
                <a:latin typeface="Eurostile" pitchFamily="34" charset="0"/>
              </a:rPr>
              <a:t> a </a:t>
            </a:r>
            <a:r>
              <a:rPr lang="nb-NO" sz="1600" kern="0" dirty="0" err="1" smtClean="0">
                <a:latin typeface="Eurostile" pitchFamily="34" charset="0"/>
              </a:rPr>
              <a:t>high</a:t>
            </a:r>
            <a:r>
              <a:rPr lang="nb-NO" sz="1600" kern="0" dirty="0" smtClean="0">
                <a:latin typeface="Eurostile" pitchFamily="34" charset="0"/>
              </a:rPr>
              <a:t>-end </a:t>
            </a:r>
            <a:r>
              <a:rPr lang="nb-NO" sz="1600" kern="0" dirty="0" err="1" smtClean="0">
                <a:latin typeface="Eurostile" pitchFamily="34" charset="0"/>
              </a:rPr>
              <a:t>model</a:t>
            </a:r>
            <a:r>
              <a:rPr lang="nb-NO" sz="1600" kern="0" dirty="0" smtClean="0">
                <a:latin typeface="Eurostile" pitchFamily="34" charset="0"/>
              </a:rPr>
              <a:t> for </a:t>
            </a:r>
            <a:r>
              <a:rPr lang="nb-NO" sz="1600" kern="0" dirty="0" err="1" smtClean="0">
                <a:latin typeface="Eurostile" pitchFamily="34" charset="0"/>
              </a:rPr>
              <a:t>which</a:t>
            </a:r>
            <a:r>
              <a:rPr lang="nb-NO" sz="1600" kern="0" dirty="0" smtClean="0">
                <a:latin typeface="Eurostile" pitchFamily="34" charset="0"/>
              </a:rPr>
              <a:t> an MPC </a:t>
            </a:r>
            <a:r>
              <a:rPr lang="nb-NO" sz="1600" kern="0" dirty="0" err="1" smtClean="0">
                <a:latin typeface="Eurostile" pitchFamily="34" charset="0"/>
              </a:rPr>
              <a:t>controller</a:t>
            </a:r>
            <a:r>
              <a:rPr lang="nb-NO" sz="1600" kern="0" dirty="0" smtClean="0">
                <a:latin typeface="Eurostile" pitchFamily="34" charset="0"/>
              </a:rPr>
              <a:t> </a:t>
            </a:r>
            <a:r>
              <a:rPr lang="nb-NO" sz="1600" kern="0" dirty="0" err="1" smtClean="0">
                <a:latin typeface="Eurostile" pitchFamily="34" charset="0"/>
              </a:rPr>
              <a:t>can</a:t>
            </a:r>
            <a:r>
              <a:rPr lang="nb-NO" sz="1600" kern="0" dirty="0" smtClean="0">
                <a:latin typeface="Eurostile" pitchFamily="34" charset="0"/>
              </a:rPr>
              <a:t> be </a:t>
            </a:r>
            <a:r>
              <a:rPr lang="nb-NO" sz="1600" kern="0" dirty="0" err="1" smtClean="0">
                <a:latin typeface="Eurostile" pitchFamily="34" charset="0"/>
              </a:rPr>
              <a:t>designed</a:t>
            </a:r>
            <a:r>
              <a:rPr lang="nb-NO" sz="1600" kern="0" dirty="0" smtClean="0">
                <a:latin typeface="Eurostile" pitchFamily="34" charset="0"/>
              </a:rPr>
              <a:t>, 		</a:t>
            </a:r>
            <a:r>
              <a:rPr lang="nb-NO" sz="1600" kern="0" dirty="0" err="1" smtClean="0">
                <a:latin typeface="Eurostile" pitchFamily="34" charset="0"/>
              </a:rPr>
              <a:t>using</a:t>
            </a:r>
            <a:r>
              <a:rPr lang="nb-NO" sz="1600" kern="0" dirty="0" smtClean="0">
                <a:latin typeface="Eurostile" pitchFamily="34" charset="0"/>
              </a:rPr>
              <a:t> </a:t>
            </a:r>
            <a:r>
              <a:rPr lang="nb-NO" sz="1600" kern="0" dirty="0" smtClean="0">
                <a:latin typeface="Eurostile" pitchFamily="34" charset="0"/>
              </a:rPr>
              <a:t>online </a:t>
            </a:r>
            <a:r>
              <a:rPr lang="nb-NO" sz="1600" kern="0" dirty="0" err="1" smtClean="0">
                <a:latin typeface="Eurostile" pitchFamily="34" charset="0"/>
              </a:rPr>
              <a:t>estimation</a:t>
            </a:r>
            <a:r>
              <a:rPr lang="nb-NO" sz="1600" kern="0" dirty="0" smtClean="0">
                <a:latin typeface="Eurostile" pitchFamily="34" charset="0"/>
              </a:rPr>
              <a:t> and </a:t>
            </a:r>
            <a:r>
              <a:rPr lang="nb-NO" sz="1600" kern="0" dirty="0" err="1" smtClean="0">
                <a:latin typeface="Eurostile" pitchFamily="34" charset="0"/>
              </a:rPr>
              <a:t>optimization</a:t>
            </a:r>
            <a:r>
              <a:rPr lang="nb-NO" sz="1600" kern="0" dirty="0" smtClean="0">
                <a:latin typeface="Eurostile" pitchFamily="34" charset="0"/>
              </a:rPr>
              <a:t>. Controller design is </a:t>
            </a:r>
            <a:r>
              <a:rPr lang="nb-NO" sz="1600" kern="0" dirty="0" err="1" smtClean="0">
                <a:latin typeface="Eurostile" pitchFamily="34" charset="0"/>
              </a:rPr>
              <a:t>left</a:t>
            </a:r>
            <a:r>
              <a:rPr lang="nb-NO" sz="1600" kern="0" dirty="0" smtClean="0">
                <a:latin typeface="Eurostile" pitchFamily="34" charset="0"/>
              </a:rPr>
              <a:t> for masters 		</a:t>
            </a:r>
            <a:r>
              <a:rPr lang="nb-NO" sz="1600" kern="0" dirty="0" err="1" smtClean="0">
                <a:latin typeface="Eurostile" pitchFamily="34" charset="0"/>
              </a:rPr>
              <a:t>thesis</a:t>
            </a:r>
            <a:r>
              <a:rPr lang="nb-NO" sz="1600" kern="0" dirty="0" smtClean="0">
                <a:latin typeface="Eurostile" pitchFamily="34" charset="0"/>
              </a:rPr>
              <a:t>.</a:t>
            </a:r>
            <a:endParaRPr lang="nb-NO" sz="1600" kern="0" dirty="0" smtClean="0">
              <a:latin typeface="Eurostil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20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Eurostile" pitchFamily="34" charset="0"/>
              </a:rPr>
              <a:t>The </a:t>
            </a:r>
            <a:r>
              <a:rPr lang="nb-NO" dirty="0" err="1" smtClean="0">
                <a:latin typeface="Eurostile" pitchFamily="34" charset="0"/>
              </a:rPr>
              <a:t>copolymerization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model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Two-phase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emulsion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copolymerization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of</a:t>
            </a:r>
            <a:r>
              <a:rPr lang="nb-NO" dirty="0" smtClean="0">
                <a:latin typeface="Eurostile" pitchFamily="34" charset="0"/>
              </a:rPr>
              <a:t> styrene and butyl </a:t>
            </a:r>
            <a:r>
              <a:rPr lang="nb-NO" dirty="0" err="1" smtClean="0">
                <a:latin typeface="Eurostile" pitchFamily="34" charset="0"/>
              </a:rPr>
              <a:t>acrylate</a:t>
            </a:r>
            <a:endParaRPr lang="nb-NO" dirty="0" smtClean="0">
              <a:latin typeface="Eurostile" pitchFamily="34" charset="0"/>
            </a:endParaRPr>
          </a:p>
          <a:p>
            <a:r>
              <a:rPr lang="nb-NO" dirty="0" err="1" smtClean="0">
                <a:latin typeface="Eurostile" pitchFamily="34" charset="0"/>
              </a:rPr>
              <a:t>Quite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comprehensive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model</a:t>
            </a:r>
            <a:endParaRPr lang="nb-NO" dirty="0">
              <a:latin typeface="Eurostile" pitchFamily="34" charset="0"/>
            </a:endParaRPr>
          </a:p>
          <a:p>
            <a:pPr lvl="1"/>
            <a:r>
              <a:rPr lang="nb-NO" dirty="0" smtClean="0">
                <a:latin typeface="Eurostile" pitchFamily="34" charset="0"/>
              </a:rPr>
              <a:t>~ 30 </a:t>
            </a:r>
            <a:r>
              <a:rPr lang="nb-NO" dirty="0" err="1" smtClean="0">
                <a:latin typeface="Eurostile" pitchFamily="34" charset="0"/>
              </a:rPr>
              <a:t>states</a:t>
            </a:r>
            <a:endParaRPr lang="nb-NO" dirty="0" smtClean="0">
              <a:latin typeface="Eurostile" pitchFamily="34" charset="0"/>
            </a:endParaRPr>
          </a:p>
          <a:p>
            <a:pPr lvl="1"/>
            <a:r>
              <a:rPr lang="nb-NO" dirty="0" smtClean="0">
                <a:latin typeface="Eurostile" pitchFamily="34" charset="0"/>
              </a:rPr>
              <a:t>~ 35 parameters</a:t>
            </a:r>
          </a:p>
          <a:p>
            <a:r>
              <a:rPr lang="nb-NO" dirty="0" err="1" smtClean="0">
                <a:latin typeface="Eurostile" pitchFamily="34" charset="0"/>
              </a:rPr>
              <a:t>Considerations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with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respect</a:t>
            </a:r>
            <a:r>
              <a:rPr lang="nb-NO" dirty="0" smtClean="0">
                <a:latin typeface="Eurostile" pitchFamily="34" charset="0"/>
              </a:rPr>
              <a:t> to </a:t>
            </a:r>
            <a:r>
              <a:rPr lang="nb-NO" dirty="0" err="1" smtClean="0">
                <a:latin typeface="Eurostile" pitchFamily="34" charset="0"/>
              </a:rPr>
              <a:t>computational</a:t>
            </a:r>
            <a:r>
              <a:rPr lang="nb-NO" dirty="0" smtClean="0">
                <a:latin typeface="Eurostile" pitchFamily="34" charset="0"/>
              </a:rPr>
              <a:t> time must be done</a:t>
            </a:r>
          </a:p>
          <a:p>
            <a:pPr lvl="1"/>
            <a:r>
              <a:rPr lang="nb-NO" dirty="0" err="1" smtClean="0">
                <a:latin typeface="Eurostile" pitchFamily="34" charset="0"/>
              </a:rPr>
              <a:t>Implementation</a:t>
            </a:r>
            <a:r>
              <a:rPr lang="nb-NO" dirty="0" smtClean="0">
                <a:latin typeface="Eurostile" pitchFamily="34" charset="0"/>
              </a:rPr>
              <a:t> in a </a:t>
            </a:r>
            <a:r>
              <a:rPr lang="nb-NO" dirty="0" err="1" smtClean="0">
                <a:latin typeface="Eurostile" pitchFamily="34" charset="0"/>
              </a:rPr>
              <a:t>control</a:t>
            </a:r>
            <a:r>
              <a:rPr lang="nb-NO" dirty="0" smtClean="0">
                <a:latin typeface="Eurostile" pitchFamily="34" charset="0"/>
              </a:rPr>
              <a:t> system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2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04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Eurostile" pitchFamily="34" charset="0"/>
              </a:rPr>
              <a:t>Progress</a:t>
            </a:r>
            <a:endParaRPr lang="nb-NO" dirty="0">
              <a:latin typeface="Eurostil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>
                <a:latin typeface="Eurostile" pitchFamily="34" charset="0"/>
              </a:rPr>
              <a:t>Learn</a:t>
            </a:r>
            <a:r>
              <a:rPr lang="nb-NO" dirty="0" smtClean="0">
                <a:latin typeface="Eurostile" pitchFamily="34" charset="0"/>
              </a:rPr>
              <a:t> to </a:t>
            </a:r>
            <a:r>
              <a:rPr lang="nb-NO" dirty="0" err="1" smtClean="0">
                <a:latin typeface="Eurostile" pitchFamily="34" charset="0"/>
              </a:rPr>
              <a:t>use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software</a:t>
            </a:r>
            <a:r>
              <a:rPr lang="nb-NO" dirty="0" smtClean="0">
                <a:latin typeface="Eurostile" pitchFamily="34" charset="0"/>
              </a:rPr>
              <a:t> for parameter </a:t>
            </a:r>
            <a:r>
              <a:rPr lang="nb-NO" dirty="0" err="1" smtClean="0">
                <a:latin typeface="Eurostile" pitchFamily="34" charset="0"/>
              </a:rPr>
              <a:t>estimation</a:t>
            </a:r>
            <a:endParaRPr lang="nb-NO" dirty="0">
              <a:latin typeface="Eurostile" pitchFamily="34" charset="0"/>
            </a:endParaRPr>
          </a:p>
          <a:p>
            <a:pPr lvl="1"/>
            <a:r>
              <a:rPr lang="nb-NO" dirty="0" err="1" smtClean="0">
                <a:latin typeface="Eurostile" pitchFamily="34" charset="0"/>
              </a:rPr>
              <a:t>Theory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of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estimation</a:t>
            </a:r>
            <a:endParaRPr lang="nb-NO" dirty="0" smtClean="0">
              <a:latin typeface="Eurostile" pitchFamily="34" charset="0"/>
            </a:endParaRPr>
          </a:p>
          <a:p>
            <a:r>
              <a:rPr lang="nb-NO" dirty="0" err="1" smtClean="0">
                <a:latin typeface="Eurostile" pitchFamily="34" charset="0"/>
              </a:rPr>
              <a:t>Acquire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experimental</a:t>
            </a:r>
            <a:r>
              <a:rPr lang="nb-NO" dirty="0" smtClean="0">
                <a:latin typeface="Eurostile" pitchFamily="34" charset="0"/>
              </a:rPr>
              <a:t> data from </a:t>
            </a:r>
            <a:r>
              <a:rPr lang="nb-NO" dirty="0" err="1" smtClean="0">
                <a:latin typeface="Eurostile" pitchFamily="34" charset="0"/>
              </a:rPr>
              <a:t>one</a:t>
            </a:r>
            <a:r>
              <a:rPr lang="nb-NO" dirty="0" smtClean="0">
                <a:latin typeface="Eurostile" pitchFamily="34" charset="0"/>
              </a:rPr>
              <a:t> or more </a:t>
            </a:r>
            <a:r>
              <a:rPr lang="nb-NO" dirty="0" err="1" smtClean="0">
                <a:latin typeface="Eurostile" pitchFamily="34" charset="0"/>
              </a:rPr>
              <a:t>reactors</a:t>
            </a:r>
            <a:r>
              <a:rPr lang="nb-NO" dirty="0" smtClean="0">
                <a:latin typeface="Eurostile" pitchFamily="34" charset="0"/>
              </a:rPr>
              <a:t> (</a:t>
            </a:r>
            <a:r>
              <a:rPr lang="nb-NO" dirty="0" err="1" smtClean="0">
                <a:latin typeface="Eurostile" pitchFamily="34" charset="0"/>
              </a:rPr>
              <a:t>labscale</a:t>
            </a:r>
            <a:r>
              <a:rPr lang="nb-NO" dirty="0" smtClean="0">
                <a:latin typeface="Eurostile" pitchFamily="34" charset="0"/>
              </a:rPr>
              <a:t> or </a:t>
            </a:r>
            <a:r>
              <a:rPr lang="nb-NO" dirty="0" err="1" smtClean="0">
                <a:latin typeface="Eurostile" pitchFamily="34" charset="0"/>
              </a:rPr>
              <a:t>industrial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scale</a:t>
            </a:r>
            <a:r>
              <a:rPr lang="nb-NO" dirty="0" smtClean="0">
                <a:latin typeface="Eurostile" pitchFamily="34" charset="0"/>
              </a:rPr>
              <a:t>).</a:t>
            </a:r>
          </a:p>
          <a:p>
            <a:r>
              <a:rPr lang="nb-NO" dirty="0" err="1" smtClean="0">
                <a:latin typeface="Eurostile" pitchFamily="34" charset="0"/>
              </a:rPr>
              <a:t>Perform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off</a:t>
            </a:r>
            <a:r>
              <a:rPr lang="nb-NO" dirty="0" smtClean="0">
                <a:latin typeface="Eurostile" pitchFamily="34" charset="0"/>
              </a:rPr>
              <a:t>-line parameter </a:t>
            </a:r>
            <a:r>
              <a:rPr lang="nb-NO" dirty="0" smtClean="0">
                <a:latin typeface="Eurostile" pitchFamily="34" charset="0"/>
              </a:rPr>
              <a:t>fitting</a:t>
            </a:r>
          </a:p>
          <a:p>
            <a:pPr lvl="1"/>
            <a:r>
              <a:rPr lang="nb-NO" dirty="0" err="1" smtClean="0">
                <a:latin typeface="Eurostile" pitchFamily="34" charset="0"/>
              </a:rPr>
              <a:t>Kinetic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adjustment</a:t>
            </a:r>
            <a:r>
              <a:rPr lang="nb-NO" dirty="0" smtClean="0">
                <a:latin typeface="Eurostile" pitchFamily="34" charset="0"/>
              </a:rPr>
              <a:t> </a:t>
            </a:r>
            <a:r>
              <a:rPr lang="nb-NO" dirty="0" err="1" smtClean="0">
                <a:latin typeface="Eurostile" pitchFamily="34" charset="0"/>
              </a:rPr>
              <a:t>factors</a:t>
            </a:r>
            <a:endParaRPr lang="nb-NO" dirty="0" smtClean="0">
              <a:latin typeface="Eurostile" pitchFamily="34" charset="0"/>
            </a:endParaRPr>
          </a:p>
          <a:p>
            <a:pPr lvl="1"/>
            <a:r>
              <a:rPr lang="nb-NO" dirty="0" smtClean="0">
                <a:latin typeface="Eurostile" pitchFamily="34" charset="0"/>
              </a:rPr>
              <a:t>Heat transfer </a:t>
            </a:r>
            <a:r>
              <a:rPr lang="nb-NO" dirty="0" err="1" smtClean="0">
                <a:latin typeface="Eurostile" pitchFamily="34" charset="0"/>
              </a:rPr>
              <a:t>properties</a:t>
            </a:r>
            <a:endParaRPr lang="nb-NO" dirty="0" smtClean="0">
              <a:latin typeface="Eurostil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63675-8262-43EF-8438-23C0F36EC51F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3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5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5248</TotalTime>
  <Words>141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Models for online control of batch polymerization processes. </vt:lpstr>
      <vt:lpstr>The copolymerization model</vt:lpstr>
      <vt:lpstr>Progress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Emulsion polymerization of PVC</dc:title>
  <dc:creator>Kjetil Sonerud</dc:creator>
  <cp:lastModifiedBy>Fredrik Gjertsen</cp:lastModifiedBy>
  <cp:revision>96</cp:revision>
  <dcterms:created xsi:type="dcterms:W3CDTF">2012-07-05T16:41:31Z</dcterms:created>
  <dcterms:modified xsi:type="dcterms:W3CDTF">2013-10-09T17:08:06Z</dcterms:modified>
</cp:coreProperties>
</file>