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7"/>
  </p:notesMasterIdLst>
  <p:sldIdLst>
    <p:sldId id="256" r:id="rId5"/>
    <p:sldId id="277" r:id="rId6"/>
    <p:sldId id="258" r:id="rId7"/>
    <p:sldId id="273" r:id="rId8"/>
    <p:sldId id="274" r:id="rId9"/>
    <p:sldId id="275" r:id="rId10"/>
    <p:sldId id="278" r:id="rId11"/>
    <p:sldId id="268" r:id="rId12"/>
    <p:sldId id="260" r:id="rId13"/>
    <p:sldId id="271" r:id="rId14"/>
    <p:sldId id="276" r:id="rId15"/>
    <p:sldId id="266" r:id="rId16"/>
  </p:sldIdLst>
  <p:sldSz cx="9144000" cy="5143500" type="screen16x9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097" autoAdjust="0"/>
  </p:normalViewPr>
  <p:slideViewPr>
    <p:cSldViewPr snapToGrid="0" snapToObjects="1">
      <p:cViewPr>
        <p:scale>
          <a:sx n="66" d="100"/>
          <a:sy n="66" d="100"/>
        </p:scale>
        <p:origin x="-2922" y="-17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D08AE-F8BC-4535-B192-C159DAB9E992}" type="datetimeFigureOut">
              <a:rPr lang="nb-NO" smtClean="0"/>
              <a:pPr/>
              <a:t>12.12.2013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93661-A8D6-4618-8A30-2516039D0EF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12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3661-A8D6-4618-8A30-2516039D0EF8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921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0099"/>
            <a:ext cx="7772400" cy="110251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693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1" y="809938"/>
            <a:ext cx="3008313" cy="7602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809940"/>
            <a:ext cx="5111750" cy="38292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81479"/>
            <a:ext cx="3008313" cy="29577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Storage/ARBEID/H/halvorsen/PPT/halvorsenbunn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898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316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9" name="Bilde 8" descr="ERC-logo-rgb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92" y="271909"/>
            <a:ext cx="680536" cy="378344"/>
          </a:xfrm>
          <a:prstGeom prst="rect">
            <a:avLst/>
          </a:prstGeom>
        </p:spPr>
      </p:pic>
      <p:pic>
        <p:nvPicPr>
          <p:cNvPr id="6" name="halvorsenbunn.png" descr="/Volumes/Storage/ARBEID/H/halvorsen/PPT/halvorsenbunn.png"/>
          <p:cNvPicPr>
            <a:picLocks noChangeAspect="1"/>
          </p:cNvPicPr>
          <p:nvPr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86" r="1"/>
          <a:stretch/>
        </p:blipFill>
        <p:spPr>
          <a:xfrm>
            <a:off x="-1235384" y="4769904"/>
            <a:ext cx="10410209" cy="3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3" r:id="rId3"/>
    <p:sldLayoutId id="214749346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377342" y="2302985"/>
            <a:ext cx="6267450" cy="92019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2"/>
                </a:solidFill>
              </a:rPr>
              <a:t>Engineering Recearch </a:t>
            </a:r>
            <a:r>
              <a:rPr lang="en-US" sz="1800" dirty="0" smtClean="0">
                <a:solidFill>
                  <a:schemeClr val="tx2"/>
                </a:solidFill>
              </a:rPr>
              <a:t>Center; 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a </a:t>
            </a:r>
            <a:r>
              <a:rPr lang="en-US" sz="1800" dirty="0">
                <a:solidFill>
                  <a:schemeClr val="tx2"/>
                </a:solidFill>
              </a:rPr>
              <a:t>company in the </a:t>
            </a:r>
            <a:r>
              <a:rPr lang="en-US" sz="1800" dirty="0" smtClean="0">
                <a:solidFill>
                  <a:schemeClr val="tx2"/>
                </a:solidFill>
              </a:rPr>
              <a:t>HALVORSEN GROUP</a:t>
            </a:r>
            <a:endParaRPr lang="nb-NO" dirty="0"/>
          </a:p>
        </p:txBody>
      </p:sp>
      <p:pic>
        <p:nvPicPr>
          <p:cNvPr id="4" name="Picture 4" descr="C:\USERS\GUNNVO~1.AAS\APPDATA\LOCAL\TEMP\wz6eba\HG-logo - liggende\CMYK\HG-logo-liggende-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75709"/>
            <a:ext cx="2186842" cy="7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676275" y="1261834"/>
            <a:ext cx="7772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b-NO" sz="1200" dirty="0" smtClean="0">
                <a:solidFill>
                  <a:srgbClr val="035795"/>
                </a:solidFill>
                <a:latin typeface="Verdana" pitchFamily="34" charset="0"/>
              </a:rPr>
              <a:t>- smart </a:t>
            </a:r>
            <a:r>
              <a:rPr lang="nb-NO" sz="1200" dirty="0">
                <a:solidFill>
                  <a:srgbClr val="035795"/>
                </a:solidFill>
                <a:latin typeface="Verdana" pitchFamily="34" charset="0"/>
              </a:rPr>
              <a:t>engineering since </a:t>
            </a:r>
            <a:r>
              <a:rPr lang="nb-NO" sz="1200" dirty="0" smtClean="0">
                <a:solidFill>
                  <a:srgbClr val="035795"/>
                </a:solidFill>
                <a:latin typeface="Verdana" pitchFamily="34" charset="0"/>
              </a:rPr>
              <a:t>1842</a:t>
            </a:r>
            <a:endParaRPr lang="nb-NO" sz="1200" dirty="0">
              <a:solidFill>
                <a:srgbClr val="035795"/>
              </a:solidFill>
              <a:latin typeface="Verdana" pitchFamily="34" charset="0"/>
            </a:endParaRPr>
          </a:p>
        </p:txBody>
      </p:sp>
      <p:pic>
        <p:nvPicPr>
          <p:cNvPr id="6" name="Picture 2" descr="C:\USERS\GUNNVO~1.AAS\APPDATA\LOCAL\TEMP\wz8d42\ERC-logo\CMYK\ERC-logo-cmyk-li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80" y="2121750"/>
            <a:ext cx="1354069" cy="7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tel 1"/>
          <p:cNvSpPr txBox="1">
            <a:spLocks/>
          </p:cNvSpPr>
          <p:nvPr/>
        </p:nvSpPr>
        <p:spPr>
          <a:xfrm>
            <a:off x="676275" y="3575605"/>
            <a:ext cx="8229600" cy="8572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chemeClr val="bg2">
                <a:lumMod val="25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Gas Turbine </a:t>
            </a:r>
            <a:r>
              <a:rPr lang="en-US" sz="4000" noProof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Inlet </a:t>
            </a:r>
            <a:r>
              <a:rPr lang="en-US" sz="4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lang="en-US" sz="4000" noProof="0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ooling</a:t>
            </a:r>
            <a:r>
              <a:rPr lang="en-US" sz="4000" noProof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lang="en-US" sz="4000" noProof="0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oncept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66750" y="3375580"/>
            <a:ext cx="8229600" cy="0"/>
          </a:xfrm>
          <a:prstGeom prst="line">
            <a:avLst/>
          </a:prstGeom>
          <a:ln w="15875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6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57200" y="246539"/>
            <a:ext cx="8229600" cy="857250"/>
          </a:xfrm>
        </p:spPr>
        <p:txBody>
          <a:bodyPr/>
          <a:lstStyle/>
          <a:p>
            <a:pPr algn="l" eaLnBrk="1" hangingPunct="1"/>
            <a:r>
              <a:rPr lang="nb-NO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nb-NO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Pilot Plant</a:t>
            </a:r>
            <a:endParaRPr lang="nb-NO" dirty="0" smtClean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694393"/>
              </p:ext>
            </p:extLst>
          </p:nvPr>
        </p:nvGraphicFramePr>
        <p:xfrm>
          <a:off x="457200" y="1225546"/>
          <a:ext cx="7876038" cy="2860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/>
                <a:gridCol w="742950"/>
                <a:gridCol w="685800"/>
                <a:gridCol w="933450"/>
                <a:gridCol w="1007649"/>
                <a:gridCol w="794414"/>
                <a:gridCol w="878067"/>
                <a:gridCol w="997833"/>
                <a:gridCol w="1048475"/>
              </a:tblGrid>
              <a:tr h="3693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NOAA Climate Data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Max Available Power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Halvorsen</a:t>
                      </a:r>
                      <a:r>
                        <a:rPr lang="en-US" sz="1600" b="1" u="none" strike="noStrike" dirty="0">
                          <a:effectLst/>
                        </a:rPr>
                        <a:t> AIC Improvement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Ambient Temperature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Relative Humidity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Frequency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Refrigeration Load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No Inlet Cooling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 err="1">
                          <a:effectLst/>
                        </a:rPr>
                        <a:t>Halvorsen</a:t>
                      </a:r>
                      <a:r>
                        <a:rPr lang="en-US" sz="800" i="1" u="none" strike="noStrike" dirty="0">
                          <a:effectLst/>
                        </a:rPr>
                        <a:t> Air Inlet Cooling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Evaporative Cooling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>
                          <a:effectLst/>
                        </a:rPr>
                        <a:t>Total Power Increase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Power Increase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[</a:t>
                      </a:r>
                      <a:r>
                        <a:rPr lang="en-US" sz="800" i="1" u="none" strike="noStrike" baseline="30000" dirty="0">
                          <a:effectLst/>
                        </a:rPr>
                        <a:t>o</a:t>
                      </a:r>
                      <a:r>
                        <a:rPr lang="en-US" sz="800" i="1" u="none" strike="noStrike" dirty="0">
                          <a:effectLst/>
                        </a:rPr>
                        <a:t>C]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[%]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[h/</a:t>
                      </a:r>
                      <a:r>
                        <a:rPr lang="en-US" sz="800" i="1" u="none" strike="noStrike" dirty="0" err="1">
                          <a:effectLst/>
                        </a:rPr>
                        <a:t>yr</a:t>
                      </a:r>
                      <a:r>
                        <a:rPr lang="en-US" sz="800" i="1" u="none" strike="noStrike" dirty="0">
                          <a:effectLst/>
                        </a:rPr>
                        <a:t>]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[kW]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[HP]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[HP]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[HP]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[HP]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i="1" u="none" strike="noStrike" dirty="0">
                          <a:effectLst/>
                        </a:rPr>
                        <a:t>[%]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40/43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6820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10.15 %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47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38/40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38.5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6240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6820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6830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9.29 %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7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35/37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49.7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6380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6830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8.46 %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7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32/34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6870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7.80 %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7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29/31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68.4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7200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7.62 %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7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26/29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74.1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6820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7.77 %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7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24/26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6960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7380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7130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6.03 %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7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21/23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76.5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806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7130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7600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7280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6.59 %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7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18/20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77.9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7680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7430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5.21 %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7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15/18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77.2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7440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7780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4.57 %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7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13/15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71.0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7880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7760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3.82 %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7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10/12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74.2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7770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8010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3.09 %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52" marR="4852" marT="48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5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57200" y="246539"/>
            <a:ext cx="8229600" cy="857250"/>
          </a:xfrm>
        </p:spPr>
        <p:txBody>
          <a:bodyPr/>
          <a:lstStyle/>
          <a:p>
            <a:pPr algn="l" eaLnBrk="1" hangingPunct="1"/>
            <a:r>
              <a:rPr lang="nb-NO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Further</a:t>
            </a:r>
            <a:r>
              <a:rPr lang="nb-NO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nb-NO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(Master </a:t>
            </a:r>
            <a:r>
              <a:rPr lang="nb-NO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thesis</a:t>
            </a:r>
            <a:r>
              <a:rPr lang="nb-NO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nb-NO" dirty="0" smtClean="0"/>
              <a:t> </a:t>
            </a:r>
            <a:endParaRPr lang="nb-NO" dirty="0" smtClean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304430"/>
            <a:ext cx="8229600" cy="3394472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Dynamic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endParaRPr lang="nb-NO" dirty="0" smtClean="0"/>
          </a:p>
          <a:p>
            <a:r>
              <a:rPr lang="nb-NO" dirty="0" err="1" smtClean="0"/>
              <a:t>Detailed</a:t>
            </a:r>
            <a:r>
              <a:rPr lang="nb-NO" dirty="0" smtClean="0"/>
              <a:t> design</a:t>
            </a:r>
          </a:p>
          <a:p>
            <a:r>
              <a:rPr lang="nb-NO" dirty="0" err="1" smtClean="0"/>
              <a:t>Implementation</a:t>
            </a:r>
            <a:r>
              <a:rPr lang="nb-NO" dirty="0" smtClean="0"/>
              <a:t> Pilot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71830" y="2106308"/>
            <a:ext cx="75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err="1" smtClean="0"/>
              <a:t>Thank</a:t>
            </a:r>
            <a:r>
              <a:rPr lang="nb-NO" sz="4000" dirty="0" smtClean="0"/>
              <a:t> </a:t>
            </a:r>
            <a:r>
              <a:rPr lang="nb-NO" sz="4000" dirty="0" err="1" smtClean="0"/>
              <a:t>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03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5114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ERC specialize </a:t>
            </a:r>
            <a:r>
              <a:rPr lang="en-US" sz="4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in:</a:t>
            </a:r>
            <a:r>
              <a:rPr lang="en-US" sz="5400" dirty="0">
                <a:solidFill>
                  <a:schemeClr val="tx2"/>
                </a:solidFill>
              </a:rPr>
              <a:t/>
            </a:r>
            <a:br>
              <a:rPr lang="en-US" sz="5400" dirty="0">
                <a:solidFill>
                  <a:schemeClr val="tx2"/>
                </a:solidFill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97886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Gas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turbine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auxiliaries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Hydraulic and process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systems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Air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oil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separation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treatment 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55985"/>
            <a:ext cx="8229600" cy="8572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Gas </a:t>
            </a:r>
            <a:r>
              <a:rPr lang="en-GB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Turbine </a:t>
            </a:r>
            <a:r>
              <a:rPr lang="en-GB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nlet </a:t>
            </a:r>
            <a:r>
              <a:rPr lang="en-GB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ooling</a:t>
            </a:r>
            <a:endParaRPr lang="en-GB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8313" y="1113235"/>
            <a:ext cx="8229600" cy="339447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Decreased shaft power </a:t>
            </a:r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 increasing temperatures</a:t>
            </a:r>
          </a:p>
          <a:p>
            <a:pPr eaLnBrk="1" hangingPunct="1"/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Inlet cooling</a:t>
            </a:r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technologies are used </a:t>
            </a:r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around the </a:t>
            </a:r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world</a:t>
            </a:r>
            <a:endParaRPr lang="en-GB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Common technologies </a:t>
            </a:r>
          </a:p>
          <a:p>
            <a:pPr lvl="1"/>
            <a:r>
              <a:rPr lang="en-GB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Evaporative </a:t>
            </a:r>
            <a:r>
              <a:rPr lang="en-GB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cooling and Inlet fogging</a:t>
            </a:r>
          </a:p>
          <a:p>
            <a:pPr lvl="1" eaLnBrk="1" hangingPunct="1"/>
            <a:r>
              <a:rPr lang="en-GB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Chillers</a:t>
            </a:r>
          </a:p>
          <a:p>
            <a:pPr lvl="1" eaLnBrk="1" hangingPunct="1"/>
            <a:r>
              <a:rPr lang="en-GB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Wet compression (SPRINT</a:t>
            </a:r>
            <a:r>
              <a:rPr lang="en-GB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7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4143372" y="3000971"/>
            <a:ext cx="3714750" cy="1232298"/>
            <a:chOff x="3000375" y="3081337"/>
            <a:chExt cx="3714750" cy="1232298"/>
          </a:xfrm>
        </p:grpSpPr>
        <p:sp>
          <p:nvSpPr>
            <p:cNvPr id="6" name="Trapezoid 4"/>
            <p:cNvSpPr/>
            <p:nvPr/>
          </p:nvSpPr>
          <p:spPr bwMode="auto">
            <a:xfrm rot="16200000">
              <a:off x="4723806" y="3679039"/>
              <a:ext cx="910835" cy="357190"/>
            </a:xfrm>
            <a:prstGeom prst="trapezoid">
              <a:avLst>
                <a:gd name="adj" fmla="val 73974"/>
              </a:avLst>
            </a:prstGeom>
            <a:gradFill>
              <a:gsLst>
                <a:gs pos="100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extrusionClr>
                <a:schemeClr val="accent1">
                  <a:lumMod val="40000"/>
                  <a:lumOff val="60000"/>
                </a:schemeClr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txBody>
            <a:bodyPr/>
            <a:lstStyle/>
            <a:p>
              <a:pPr marL="342900" indent="-342900">
                <a:defRPr/>
              </a:pPr>
              <a:endParaRPr lang="nb-NO"/>
            </a:p>
          </p:txBody>
        </p:sp>
        <p:sp>
          <p:nvSpPr>
            <p:cNvPr id="7" name="Trapezoid 5"/>
            <p:cNvSpPr/>
            <p:nvPr/>
          </p:nvSpPr>
          <p:spPr bwMode="auto">
            <a:xfrm rot="5400000">
              <a:off x="3866550" y="3679039"/>
              <a:ext cx="910835" cy="357190"/>
            </a:xfrm>
            <a:prstGeom prst="trapezoid">
              <a:avLst>
                <a:gd name="adj" fmla="val 73974"/>
              </a:avLst>
            </a:prstGeom>
            <a:gradFill>
              <a:gsLst>
                <a:gs pos="100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extrusionClr>
                <a:schemeClr val="accent1">
                  <a:lumMod val="40000"/>
                  <a:lumOff val="60000"/>
                </a:schemeClr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txBody>
            <a:bodyPr/>
            <a:lstStyle/>
            <a:p>
              <a:pPr marL="342900" indent="-342900">
                <a:defRPr/>
              </a:pPr>
              <a:endParaRPr lang="nb-NO"/>
            </a:p>
          </p:txBody>
        </p:sp>
        <p:cxnSp>
          <p:nvCxnSpPr>
            <p:cNvPr id="8" name="Straight Connector 7"/>
            <p:cNvCxnSpPr>
              <a:cxnSpLocks noChangeShapeType="1"/>
              <a:stCxn id="10" idx="3"/>
            </p:cNvCxnSpPr>
            <p:nvPr/>
          </p:nvCxnSpPr>
          <p:spPr bwMode="auto">
            <a:xfrm>
              <a:off x="4143375" y="3857625"/>
              <a:ext cx="857250" cy="1191"/>
            </a:xfrm>
            <a:prstGeom prst="line">
              <a:avLst/>
            </a:prstGeom>
            <a:noFill/>
            <a:ln w="793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ctangle 9"/>
            <p:cNvSpPr/>
            <p:nvPr/>
          </p:nvSpPr>
          <p:spPr bwMode="auto">
            <a:xfrm>
              <a:off x="3214688" y="3081338"/>
              <a:ext cx="285750" cy="12322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nb-NO"/>
            </a:p>
          </p:txBody>
        </p:sp>
        <p:sp>
          <p:nvSpPr>
            <p:cNvPr id="10" name="Rectangle 10"/>
            <p:cNvSpPr/>
            <p:nvPr/>
          </p:nvSpPr>
          <p:spPr bwMode="auto">
            <a:xfrm>
              <a:off x="3500439" y="3402806"/>
              <a:ext cx="642937" cy="9108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nb-NO"/>
            </a:p>
          </p:txBody>
        </p:sp>
        <p:sp>
          <p:nvSpPr>
            <p:cNvPr id="11" name="Trapezoid 20"/>
            <p:cNvSpPr/>
            <p:nvPr/>
          </p:nvSpPr>
          <p:spPr bwMode="auto">
            <a:xfrm rot="16200000">
              <a:off x="5866814" y="3679039"/>
              <a:ext cx="910835" cy="357190"/>
            </a:xfrm>
            <a:prstGeom prst="trapezoid">
              <a:avLst>
                <a:gd name="adj" fmla="val 73974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extrusionClr>
                <a:schemeClr val="accent1">
                  <a:lumMod val="40000"/>
                  <a:lumOff val="60000"/>
                </a:schemeClr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txBody>
            <a:bodyPr/>
            <a:lstStyle/>
            <a:p>
              <a:pPr marL="342900" indent="-342900">
                <a:defRPr/>
              </a:pPr>
              <a:endParaRPr lang="nb-NO"/>
            </a:p>
          </p:txBody>
        </p:sp>
        <p:cxnSp>
          <p:nvCxnSpPr>
            <p:cNvPr id="12" name="Straight Connector 21"/>
            <p:cNvCxnSpPr>
              <a:cxnSpLocks noChangeShapeType="1"/>
            </p:cNvCxnSpPr>
            <p:nvPr/>
          </p:nvCxnSpPr>
          <p:spPr bwMode="auto">
            <a:xfrm rot="10800000" flipH="1">
              <a:off x="5000625" y="3857625"/>
              <a:ext cx="1500188" cy="1191"/>
            </a:xfrm>
            <a:prstGeom prst="line">
              <a:avLst/>
            </a:prstGeom>
            <a:noFill/>
            <a:ln w="793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4071938" y="3295650"/>
              <a:ext cx="1500187" cy="1017985"/>
            </a:xfrm>
            <a:prstGeom prst="rect">
              <a:avLst/>
            </a:prstGeom>
            <a:noFill/>
            <a:ln w="6350" algn="ctr">
              <a:solidFill>
                <a:schemeClr val="bg2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/>
              <a:endParaRPr lang="nb-NO"/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5572125" y="3295650"/>
              <a:ext cx="1143000" cy="1017985"/>
            </a:xfrm>
            <a:prstGeom prst="rect">
              <a:avLst/>
            </a:prstGeom>
            <a:noFill/>
            <a:ln w="6350" algn="ctr">
              <a:solidFill>
                <a:schemeClr val="bg2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/>
              <a:endParaRPr lang="nb-NO"/>
            </a:p>
          </p:txBody>
        </p:sp>
        <p:sp>
          <p:nvSpPr>
            <p:cNvPr id="15" name="Right Triangle 8"/>
            <p:cNvSpPr/>
            <p:nvPr/>
          </p:nvSpPr>
          <p:spPr bwMode="auto">
            <a:xfrm rot="10800000" flipV="1">
              <a:off x="3000375" y="3081337"/>
              <a:ext cx="249238" cy="214313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nb-NO"/>
            </a:p>
          </p:txBody>
        </p:sp>
        <p:sp>
          <p:nvSpPr>
            <p:cNvPr id="16" name="Right Triangle 15"/>
            <p:cNvSpPr/>
            <p:nvPr/>
          </p:nvSpPr>
          <p:spPr bwMode="auto">
            <a:xfrm rot="10800000" flipV="1">
              <a:off x="3000375" y="3242072"/>
              <a:ext cx="249238" cy="214313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nb-NO"/>
            </a:p>
          </p:txBody>
        </p:sp>
        <p:sp>
          <p:nvSpPr>
            <p:cNvPr id="17" name="Right Triangle 16"/>
            <p:cNvSpPr/>
            <p:nvPr/>
          </p:nvSpPr>
          <p:spPr bwMode="auto">
            <a:xfrm rot="10800000" flipV="1">
              <a:off x="3000375" y="3402806"/>
              <a:ext cx="249238" cy="214313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nb-NO"/>
            </a:p>
          </p:txBody>
        </p:sp>
        <p:sp>
          <p:nvSpPr>
            <p:cNvPr id="18" name="Right Triangle 17"/>
            <p:cNvSpPr/>
            <p:nvPr/>
          </p:nvSpPr>
          <p:spPr bwMode="auto">
            <a:xfrm rot="10800000" flipV="1">
              <a:off x="3000375" y="3563541"/>
              <a:ext cx="249238" cy="214313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nb-NO"/>
            </a:p>
          </p:txBody>
        </p:sp>
        <p:sp>
          <p:nvSpPr>
            <p:cNvPr id="19" name="Right Triangle 18"/>
            <p:cNvSpPr/>
            <p:nvPr/>
          </p:nvSpPr>
          <p:spPr bwMode="auto">
            <a:xfrm rot="10800000" flipV="1">
              <a:off x="3000375" y="3724275"/>
              <a:ext cx="249238" cy="214313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nb-NO"/>
            </a:p>
          </p:txBody>
        </p:sp>
        <p:sp>
          <p:nvSpPr>
            <p:cNvPr id="20" name="Right Triangle 19"/>
            <p:cNvSpPr/>
            <p:nvPr/>
          </p:nvSpPr>
          <p:spPr bwMode="auto">
            <a:xfrm rot="10800000" flipV="1">
              <a:off x="3000375" y="3885010"/>
              <a:ext cx="249238" cy="214313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6494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55985"/>
            <a:ext cx="8229600" cy="8572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Evaporative Cooling</a:t>
            </a:r>
            <a:endParaRPr lang="en-GB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8313" y="1381248"/>
            <a:ext cx="4011655" cy="216599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Requires very pure water </a:t>
            </a:r>
          </a:p>
          <a:p>
            <a:pPr eaLnBrk="1" hangingPunct="1"/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Desalination plant is expensive (reverse osmosis) </a:t>
            </a:r>
          </a:p>
          <a:p>
            <a:pPr eaLnBrk="1" hangingPunct="1"/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Large footprint</a:t>
            </a:r>
          </a:p>
          <a:p>
            <a:r>
              <a:rPr lang="en-GB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Wet compression is only available for some </a:t>
            </a:r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GTs (Requires very pure water)</a:t>
            </a:r>
            <a:endParaRPr lang="en-GB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GB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68" y="1099440"/>
            <a:ext cx="3305637" cy="30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55985"/>
            <a:ext cx="8229600" cy="8572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Chiller</a:t>
            </a:r>
            <a:endParaRPr lang="en-GB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8313" y="1113235"/>
            <a:ext cx="4011655" cy="249706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Requires large changes to the air intake </a:t>
            </a:r>
          </a:p>
          <a:p>
            <a:pPr eaLnBrk="1" hangingPunct="1"/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Down time during installation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68" y="1956748"/>
            <a:ext cx="3402089" cy="213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1" y="839391"/>
            <a:ext cx="4729898" cy="3927872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55985"/>
            <a:ext cx="8229600" cy="8572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Psychrometric</a:t>
            </a:r>
            <a:r>
              <a:rPr lang="en-GB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Chart</a:t>
            </a:r>
            <a:endParaRPr lang="en-GB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55985"/>
            <a:ext cx="8229600" cy="8572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Solar Taurus GT Performance</a:t>
            </a:r>
            <a:endParaRPr lang="en-GB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" y="1364343"/>
            <a:ext cx="4927769" cy="324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1299297"/>
            <a:ext cx="4777241" cy="196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567543" y="1364343"/>
            <a:ext cx="1872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5114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Cases</a:t>
            </a:r>
            <a:r>
              <a:rPr lang="en-US" sz="5400" dirty="0">
                <a:solidFill>
                  <a:schemeClr val="tx2"/>
                </a:solidFill>
              </a:rPr>
              <a:t/>
            </a:r>
            <a:br>
              <a:rPr lang="en-US" sz="5400" dirty="0">
                <a:solidFill>
                  <a:schemeClr val="tx2"/>
                </a:solidFill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79822"/>
            <a:ext cx="4319752" cy="3394472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Pilot plant Tabasco, Mexico (</a:t>
            </a:r>
            <a:r>
              <a:rPr lang="nb-NO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onshore</a:t>
            </a:r>
            <a:r>
              <a:rPr lang="nb-N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Air </a:t>
            </a:r>
            <a:r>
              <a:rPr lang="nb-NO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cooling</a:t>
            </a:r>
            <a:endParaRPr lang="nb-NO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Solar Taurus (6 MW)</a:t>
            </a:r>
          </a:p>
          <a:p>
            <a:r>
              <a:rPr lang="nb-N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Gulf </a:t>
            </a:r>
            <a:r>
              <a:rPr lang="nb-NO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nb-N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Mexico (offshore)</a:t>
            </a:r>
          </a:p>
          <a:p>
            <a:pPr lvl="1"/>
            <a:r>
              <a:rPr lang="nb-NO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Cooling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water 15</a:t>
            </a:r>
            <a:r>
              <a:rPr lang="nb-NO" sz="20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 lvl="1"/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 LM2500 (25 MW)</a:t>
            </a:r>
          </a:p>
          <a:p>
            <a:r>
              <a:rPr lang="nb-N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North </a:t>
            </a:r>
            <a:r>
              <a:rPr lang="nb-NO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</a:t>
            </a:r>
            <a:r>
              <a:rPr lang="nb-N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(offshore)</a:t>
            </a:r>
          </a:p>
          <a:p>
            <a:pPr lvl="1"/>
            <a:r>
              <a:rPr lang="nb-NO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Cooling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water 5</a:t>
            </a:r>
            <a:r>
              <a:rPr lang="nb-NO" sz="20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 lvl="1"/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 LM2500 (25 MW)</a:t>
            </a: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64" y="1787196"/>
            <a:ext cx="4367659" cy="224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43572"/>
            <a:ext cx="8220074" cy="646331"/>
          </a:xfrm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v-SE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sv-SE" sz="36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sv-SE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v-SE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 working fluid</a:t>
            </a:r>
            <a:r>
              <a:rPr lang="sv-SE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GB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Bild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4855778" y="1182415"/>
            <a:ext cx="3547242" cy="2883939"/>
          </a:xfrm>
          <a:prstGeom prst="rect">
            <a:avLst/>
          </a:prstGeom>
        </p:spPr>
      </p:pic>
      <p:sp>
        <p:nvSpPr>
          <p:cNvPr id="43" name="Plassholder for innhold 2"/>
          <p:cNvSpPr>
            <a:spLocks noGrp="1"/>
          </p:cNvSpPr>
          <p:nvPr>
            <p:ph idx="1"/>
          </p:nvPr>
        </p:nvSpPr>
        <p:spPr>
          <a:xfrm>
            <a:off x="457200" y="1179822"/>
            <a:ext cx="4027714" cy="3394472"/>
          </a:xfrm>
        </p:spPr>
        <p:txBody>
          <a:bodyPr>
            <a:normAutofit/>
          </a:bodyPr>
          <a:lstStyle/>
          <a:p>
            <a:r>
              <a:rPr lang="nb-NO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Supercritical</a:t>
            </a:r>
            <a:endParaRPr lang="nb-NO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nb-N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COP = 2</a:t>
            </a:r>
          </a:p>
          <a:p>
            <a:r>
              <a:rPr lang="nb-NO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Compressors</a:t>
            </a:r>
            <a:r>
              <a:rPr lang="nb-N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nb-N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be single speed</a:t>
            </a:r>
          </a:p>
          <a:p>
            <a:r>
              <a:rPr lang="nb-NO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nb-NO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refrigerator units to </a:t>
            </a:r>
            <a:r>
              <a:rPr lang="nb-NO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adjust</a:t>
            </a:r>
            <a:r>
              <a:rPr lang="nb-N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load</a:t>
            </a:r>
            <a:endParaRPr lang="nb-NO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nb-N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x 25 ton (30’’ container)</a:t>
            </a:r>
          </a:p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c">
  <a:themeElements>
    <a:clrScheme name="Bildestrø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Vinkle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erc</Template>
  <TotalTime>1285</TotalTime>
  <Words>377</Words>
  <Application>Microsoft Office PowerPoint</Application>
  <PresentationFormat>Skjermfremvisning (16:9)</PresentationFormat>
  <Paragraphs>179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erc</vt:lpstr>
      <vt:lpstr>- smart engineering since 1842</vt:lpstr>
      <vt:lpstr> ERC specialize in: </vt:lpstr>
      <vt:lpstr>Gas Turbine Inlet Cooling</vt:lpstr>
      <vt:lpstr>Evaporative Cooling</vt:lpstr>
      <vt:lpstr>Chiller</vt:lpstr>
      <vt:lpstr>Psychrometric Chart</vt:lpstr>
      <vt:lpstr>Solar Taurus GT Performance</vt:lpstr>
      <vt:lpstr> 3 Cases </vt:lpstr>
      <vt:lpstr>CO2 as working fluid    </vt:lpstr>
      <vt:lpstr>Performance, Pilot Plant</vt:lpstr>
      <vt:lpstr>Further Work (Master thesis) </vt:lpstr>
      <vt:lpstr>PowerPoint-presentasjon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Gunnvor Aase</dc:creator>
  <cp:lastModifiedBy>evenevju</cp:lastModifiedBy>
  <cp:revision>83</cp:revision>
  <dcterms:created xsi:type="dcterms:W3CDTF">2013-06-14T08:05:19Z</dcterms:created>
  <dcterms:modified xsi:type="dcterms:W3CDTF">2013-12-13T01:24:38Z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