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4" r:id="rId3"/>
    <p:sldId id="269" r:id="rId4"/>
    <p:sldId id="295" r:id="rId5"/>
    <p:sldId id="267" r:id="rId6"/>
    <p:sldId id="290" r:id="rId7"/>
    <p:sldId id="299" r:id="rId8"/>
    <p:sldId id="300" r:id="rId9"/>
    <p:sldId id="302" r:id="rId10"/>
    <p:sldId id="301" r:id="rId11"/>
    <p:sldId id="28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86DE489-FCF9-481B-BAA3-B2A061184B39}">
          <p14:sldIdLst>
            <p14:sldId id="256"/>
            <p14:sldId id="284"/>
            <p14:sldId id="269"/>
            <p14:sldId id="295"/>
            <p14:sldId id="267"/>
            <p14:sldId id="290"/>
            <p14:sldId id="299"/>
            <p14:sldId id="300"/>
            <p14:sldId id="302"/>
            <p14:sldId id="301"/>
            <p14:sldId id="28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664" autoAdjust="0"/>
  </p:normalViewPr>
  <p:slideViewPr>
    <p:cSldViewPr>
      <p:cViewPr varScale="1">
        <p:scale>
          <a:sx n="72" d="100"/>
          <a:sy n="72" d="100"/>
        </p:scale>
        <p:origin x="-9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926EB66-C284-48AE-A924-135F4A5CDB83}" type="datetimeFigureOut">
              <a:rPr lang="en-US"/>
              <a:pPr>
                <a:defRPr/>
              </a:pPr>
              <a:t>12/12/2013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1D06DB7-56B4-45A8-B082-DD8D4F4221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374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326417-FA30-4C56-9B35-E8628FC47AD3}" type="slidenum">
              <a:rPr lang="en-US" smtClean="0"/>
              <a:pPr eaLnBrk="1" hangingPunct="1"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BFC8D07-7F0A-4389-9378-A9D67AA01C76}" type="slidenum">
              <a:rPr lang="en-GB" smtClean="0"/>
              <a:pPr eaLnBrk="1" hangingPunct="1"/>
              <a:t>2</a:t>
            </a:fld>
            <a:endParaRPr lang="en-GB" dirty="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4CC37C-4B9E-479A-A778-A590DE4DC47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0B3C7D3-9988-469B-BF0D-868EB1848C28}" type="slidenum">
              <a:rPr lang="en-US" sz="1200" smtClean="0"/>
              <a:pPr eaLnBrk="1" hangingPunct="1"/>
              <a:t>4</a:t>
            </a:fld>
            <a:endParaRPr lang="en-US" sz="1200" dirty="0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264B0E-9D9B-4357-948D-3B9D76606FA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ECF9D07-A34A-44BA-8265-B2F8FF9DFCCB}" type="slidenum">
              <a:rPr lang="en-US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E2342-BDB5-46F1-B303-99F7317C7F74}" type="datetimeFigureOut">
              <a:rPr lang="en-US"/>
              <a:pPr>
                <a:defRPr/>
              </a:pPr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04135-2DCC-46CC-A6D7-AC997A1383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29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E798A-0E7A-4636-B9C7-F7174012841C}" type="datetimeFigureOut">
              <a:rPr lang="en-US"/>
              <a:pPr>
                <a:defRPr/>
              </a:pPr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1CF2A-9437-4890-996E-A931BF73F0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943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A270D-00F7-4E69-8CE1-BC408D8DA7A0}" type="datetimeFigureOut">
              <a:rPr lang="en-US"/>
              <a:pPr>
                <a:defRPr/>
              </a:pPr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90D51-E059-4AA0-95A5-8690020DE2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02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C41A7-C364-4EEB-981F-B4E024AEFCCA}" type="datetimeFigureOut">
              <a:rPr lang="en-US"/>
              <a:pPr>
                <a:defRPr/>
              </a:pPr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D65D9-B2FB-4147-AF67-D29D561AA1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685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C4DFF-1C29-4B58-A038-54E5D113A9DE}" type="datetimeFigureOut">
              <a:rPr lang="en-US"/>
              <a:pPr>
                <a:defRPr/>
              </a:pPr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9E75C-1695-4836-940F-72599D24EB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538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B6E5E-E736-4067-B024-E7CFDAC424E8}" type="datetimeFigureOut">
              <a:rPr lang="en-US"/>
              <a:pPr>
                <a:defRPr/>
              </a:pPr>
              <a:t>12/12/2013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ECE9F-678C-4523-80D7-A9D887F7EF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581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C0BA9-2514-400D-8F15-8D440F8C6392}" type="datetimeFigureOut">
              <a:rPr lang="en-US"/>
              <a:pPr>
                <a:defRPr/>
              </a:pPr>
              <a:t>12/12/2013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F3EFD-9623-4706-8D76-C75C2C22A6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408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6EEA7-437C-471E-B2C8-D5B13A62E570}" type="datetimeFigureOut">
              <a:rPr lang="en-US"/>
              <a:pPr>
                <a:defRPr/>
              </a:pPr>
              <a:t>12/12/2013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10372-2F17-482A-ABEF-488C94EC49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008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9CE5B-E07A-4721-86A7-F629AB969288}" type="datetimeFigureOut">
              <a:rPr lang="en-US"/>
              <a:pPr>
                <a:defRPr/>
              </a:pPr>
              <a:t>12/12/2013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399E2-63BB-43A1-9D49-140EE062BA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22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B45CC-0F99-41F6-B301-105EA4BE4FDE}" type="datetimeFigureOut">
              <a:rPr lang="en-US"/>
              <a:pPr>
                <a:defRPr/>
              </a:pPr>
              <a:t>12/12/2013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D3354-0CB6-47BA-872F-FDAC92F4E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421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10C4D-8993-4E76-A19F-CBBCE9893300}" type="datetimeFigureOut">
              <a:rPr lang="en-US"/>
              <a:pPr>
                <a:defRPr/>
              </a:pPr>
              <a:t>12/12/2013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DB1A4-B04B-46BD-B564-09BD971D71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22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4C773F-DCE4-48D3-A78A-184DBCA7E7B4}" type="datetimeFigureOut">
              <a:rPr lang="en-US"/>
              <a:pPr>
                <a:defRPr/>
              </a:pPr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2B45A75-D246-4194-82FF-9FAD3FFFC0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ctrTitle"/>
          </p:nvPr>
        </p:nvSpPr>
        <p:spPr>
          <a:xfrm>
            <a:off x="899592" y="3429000"/>
            <a:ext cx="7772400" cy="1470025"/>
          </a:xfrm>
        </p:spPr>
        <p:txBody>
          <a:bodyPr/>
          <a:lstStyle/>
          <a:p>
            <a:pPr eaLnBrk="1" hangingPunct="1"/>
            <a:r>
              <a:rPr lang="en-GB" sz="3600" dirty="0" smtClean="0"/>
              <a:t>Literature Review and Simulation Study of Depressurization of Pressure </a:t>
            </a:r>
            <a:r>
              <a:rPr lang="en-GB" sz="3600" dirty="0" smtClean="0"/>
              <a:t>Vessels</a:t>
            </a:r>
            <a:endParaRPr lang="en-GB" sz="3600" dirty="0" smtClean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51720" y="4293096"/>
            <a:ext cx="5112568" cy="864096"/>
          </a:xfrm>
        </p:spPr>
        <p:txBody>
          <a:bodyPr/>
          <a:lstStyle/>
          <a:p>
            <a:pPr eaLnBrk="1" hangingPunct="1">
              <a:defRPr/>
            </a:pPr>
            <a:endParaRPr lang="nb-NO" dirty="0" smtClean="0"/>
          </a:p>
          <a:p>
            <a:pPr eaLnBrk="1" hangingPunct="1">
              <a:defRPr/>
            </a:pPr>
            <a:endParaRPr lang="en-GB" dirty="0"/>
          </a:p>
          <a:p>
            <a:pPr eaLnBrk="1" hangingPunct="1">
              <a:defRPr/>
            </a:pPr>
            <a:r>
              <a:rPr lang="en-GB" sz="2000" dirty="0" smtClean="0"/>
              <a:t>  By: </a:t>
            </a:r>
            <a:r>
              <a:rPr lang="en-GB" sz="2000" dirty="0" err="1" smtClean="0"/>
              <a:t>Sigve</a:t>
            </a:r>
            <a:r>
              <a:rPr lang="en-GB" sz="2000" dirty="0" smtClean="0"/>
              <a:t> </a:t>
            </a:r>
            <a:r>
              <a:rPr lang="en-GB" sz="2000" dirty="0" err="1" smtClean="0"/>
              <a:t>Karolius</a:t>
            </a:r>
            <a:endParaRPr lang="en-GB" sz="2000" dirty="0" smtClean="0"/>
          </a:p>
          <a:p>
            <a:pPr eaLnBrk="1" hangingPunct="1">
              <a:defRPr/>
            </a:pPr>
            <a:r>
              <a:rPr lang="en-GB" sz="2000" dirty="0" smtClean="0"/>
              <a:t>Supervisors: Tore </a:t>
            </a:r>
            <a:r>
              <a:rPr lang="en-GB" sz="2000" dirty="0" err="1" smtClean="0"/>
              <a:t>Haug</a:t>
            </a:r>
            <a:r>
              <a:rPr lang="en-GB" sz="2000" dirty="0" smtClean="0"/>
              <a:t> </a:t>
            </a:r>
            <a:r>
              <a:rPr lang="en-GB" sz="2000" dirty="0" err="1" smtClean="0"/>
              <a:t>Warberg</a:t>
            </a:r>
            <a:r>
              <a:rPr lang="en-GB" sz="2000" dirty="0" smtClean="0"/>
              <a:t> &amp; </a:t>
            </a:r>
          </a:p>
          <a:p>
            <a:pPr eaLnBrk="1" hangingPunct="1">
              <a:defRPr/>
            </a:pPr>
            <a:r>
              <a:rPr lang="en-GB" sz="2000" dirty="0" smtClean="0"/>
              <a:t>    </a:t>
            </a:r>
            <a:r>
              <a:rPr lang="en-GB" sz="2000" dirty="0" err="1" smtClean="0"/>
              <a:t>Geir</a:t>
            </a:r>
            <a:r>
              <a:rPr lang="en-GB" sz="2000" dirty="0" smtClean="0"/>
              <a:t> Berge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88640"/>
            <a:ext cx="550545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Fire </a:t>
            </a:r>
            <a:r>
              <a:rPr lang="nb-NO" dirty="0" err="1" smtClean="0"/>
              <a:t>Engulfed</a:t>
            </a:r>
            <a:r>
              <a:rPr lang="nb-NO" dirty="0" smtClean="0"/>
              <a:t> LPG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298172"/>
            <a:ext cx="6552728" cy="496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246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Conclusion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 process to model</a:t>
            </a:r>
          </a:p>
          <a:p>
            <a:pPr lvl="1"/>
            <a:r>
              <a:rPr lang="nb-NO" dirty="0" err="1" smtClean="0"/>
              <a:t>Interacting</a:t>
            </a:r>
            <a:r>
              <a:rPr lang="nb-NO" dirty="0" smtClean="0"/>
              <a:t> and </a:t>
            </a:r>
            <a:r>
              <a:rPr lang="nb-NO" dirty="0" err="1" smtClean="0"/>
              <a:t>competing</a:t>
            </a:r>
            <a:r>
              <a:rPr lang="nb-NO" dirty="0" smtClean="0"/>
              <a:t> </a:t>
            </a:r>
            <a:r>
              <a:rPr lang="nb-NO" dirty="0" err="1" smtClean="0"/>
              <a:t>mechanisms</a:t>
            </a:r>
            <a:endParaRPr lang="nb-NO" dirty="0" smtClean="0"/>
          </a:p>
          <a:p>
            <a:pPr lvl="1"/>
            <a:r>
              <a:rPr lang="nb-NO" dirty="0" err="1" smtClean="0"/>
              <a:t>Thermodynamic</a:t>
            </a:r>
            <a:endParaRPr lang="en-US" dirty="0" smtClean="0"/>
          </a:p>
          <a:p>
            <a:r>
              <a:rPr lang="nb-NO" dirty="0" err="1" smtClean="0"/>
              <a:t>Purchase</a:t>
            </a:r>
            <a:r>
              <a:rPr lang="nb-NO" dirty="0"/>
              <a:t> </a:t>
            </a:r>
            <a:r>
              <a:rPr lang="nb-NO" dirty="0" smtClean="0"/>
              <a:t>and </a:t>
            </a:r>
            <a:r>
              <a:rPr lang="nb-NO" dirty="0" err="1"/>
              <a:t>S</a:t>
            </a:r>
            <a:r>
              <a:rPr lang="nb-NO" dirty="0" err="1" smtClean="0"/>
              <a:t>afety</a:t>
            </a:r>
            <a:r>
              <a:rPr lang="nb-NO" dirty="0" smtClean="0"/>
              <a:t> </a:t>
            </a:r>
            <a:r>
              <a:rPr lang="nb-NO" dirty="0" err="1" smtClean="0"/>
              <a:t>benefits</a:t>
            </a:r>
            <a:endParaRPr lang="en-US" dirty="0" smtClean="0"/>
          </a:p>
          <a:p>
            <a:pPr lvl="1"/>
            <a:r>
              <a:rPr lang="en-US" dirty="0" smtClean="0"/>
              <a:t>Determine </a:t>
            </a:r>
            <a:r>
              <a:rPr lang="en-US" dirty="0" err="1" smtClean="0"/>
              <a:t>nessecity</a:t>
            </a:r>
            <a:r>
              <a:rPr lang="en-US" dirty="0" smtClean="0"/>
              <a:t> for </a:t>
            </a:r>
            <a:r>
              <a:rPr lang="en-US" dirty="0" err="1" smtClean="0"/>
              <a:t>expencive</a:t>
            </a:r>
            <a:r>
              <a:rPr lang="en-US" dirty="0" smtClean="0"/>
              <a:t> alloys</a:t>
            </a:r>
            <a:endParaRPr lang="en-US" dirty="0" smtClean="0"/>
          </a:p>
          <a:p>
            <a:pPr lvl="1"/>
            <a:r>
              <a:rPr lang="en-US" dirty="0" smtClean="0"/>
              <a:t>Dimension </a:t>
            </a:r>
            <a:endParaRPr lang="en-US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0929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GB" sz="4400" dirty="0" smtClean="0">
                <a:latin typeface="Cambria" panose="02040503050406030204" pitchFamily="18" charset="0"/>
              </a:rPr>
              <a:t>Depressurization Trajectory</a:t>
            </a:r>
            <a:endParaRPr lang="en-GB" sz="4400" dirty="0">
              <a:latin typeface="Cambria" panose="02040503050406030204" pitchFamily="18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 smtClean="0">
                <a:latin typeface="Cambria" panose="02040503050406030204" pitchFamily="18" charset="0"/>
              </a:rPr>
              <a:t>Pressure </a:t>
            </a:r>
            <a:r>
              <a:rPr lang="en-GB" sz="3200" dirty="0" smtClean="0">
                <a:latin typeface="Cambria" panose="02040503050406030204" pitchFamily="18" charset="0"/>
              </a:rPr>
              <a:t>Profile</a:t>
            </a:r>
            <a:endParaRPr lang="en-GB" sz="3200" dirty="0" smtClean="0">
              <a:latin typeface="Cambria" panose="02040503050406030204" pitchFamily="18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 smtClean="0">
                <a:latin typeface="Cambria" panose="02040503050406030204" pitchFamily="18" charset="0"/>
              </a:rPr>
              <a:t>Temperature </a:t>
            </a:r>
            <a:r>
              <a:rPr lang="en-GB" sz="3200" dirty="0" smtClean="0">
                <a:latin typeface="Cambria" panose="02040503050406030204" pitchFamily="18" charset="0"/>
              </a:rPr>
              <a:t>Profile</a:t>
            </a:r>
            <a:endParaRPr lang="en-GB" sz="3200" dirty="0" smtClean="0">
              <a:latin typeface="Cambria" panose="02040503050406030204" pitchFamily="18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 smtClean="0">
                <a:latin typeface="Cambria" panose="02040503050406030204" pitchFamily="18" charset="0"/>
              </a:rPr>
              <a:t>Mass </a:t>
            </a:r>
            <a:r>
              <a:rPr lang="en-GB" sz="3200" dirty="0" smtClean="0">
                <a:latin typeface="Cambria" panose="02040503050406030204" pitchFamily="18" charset="0"/>
              </a:rPr>
              <a:t>Efflux</a:t>
            </a:r>
            <a:endParaRPr lang="en-GB" sz="3200" dirty="0" smtClean="0">
              <a:latin typeface="Cambria" panose="02040503050406030204" pitchFamily="18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 smtClean="0">
                <a:latin typeface="Cambria" panose="02040503050406030204" pitchFamily="18" charset="0"/>
              </a:rPr>
              <a:t>Thermodynamic Processes</a:t>
            </a:r>
            <a:endParaRPr lang="en-GB" sz="3200" dirty="0">
              <a:latin typeface="Cambria" panose="02040503050406030204" pitchFamily="18" charset="0"/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153" y="1964635"/>
            <a:ext cx="1972047" cy="2681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639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xfrm>
            <a:off x="685800" y="1201738"/>
            <a:ext cx="7772400" cy="1143000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  <a:cs typeface="Times New Roman" pitchFamily="18" charset="0"/>
              </a:rPr>
              <a:t>Physical Mechanisms</a:t>
            </a:r>
            <a:endParaRPr lang="en-GB" dirty="0">
              <a:latin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2181638"/>
            <a:ext cx="5472608" cy="191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 smtClean="0">
                <a:latin typeface="Cambria" panose="02040503050406030204" pitchFamily="18" charset="0"/>
              </a:rPr>
              <a:t>Heat </a:t>
            </a:r>
            <a:r>
              <a:rPr lang="en-GB" sz="3200" dirty="0" smtClean="0">
                <a:latin typeface="Cambria" panose="02040503050406030204" pitchFamily="18" charset="0"/>
              </a:rPr>
              <a:t>Transport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Cambria" panose="02040503050406030204" pitchFamily="18" charset="0"/>
              </a:rPr>
              <a:t>From surroundings to surface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Cambria" panose="02040503050406030204" pitchFamily="18" charset="0"/>
              </a:rPr>
              <a:t>Through Wall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Cambria" panose="02040503050406030204" pitchFamily="18" charset="0"/>
              </a:rPr>
              <a:t>Into and Between Phases</a:t>
            </a:r>
            <a:endParaRPr lang="en-GB" sz="2400" dirty="0">
              <a:latin typeface="Cambria" panose="02040503050406030204" pitchFamily="18" charset="0"/>
            </a:endParaRP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035" y="2078035"/>
            <a:ext cx="4601874" cy="382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132"/>
          <p:cNvGrpSpPr>
            <a:grpSpLocks/>
          </p:cNvGrpSpPr>
          <p:nvPr/>
        </p:nvGrpSpPr>
        <p:grpSpPr bwMode="auto">
          <a:xfrm>
            <a:off x="5703845" y="2192721"/>
            <a:ext cx="3054879" cy="2795851"/>
            <a:chOff x="1488" y="528"/>
            <a:chExt cx="3266" cy="2961"/>
          </a:xfrm>
        </p:grpSpPr>
        <p:grpSp>
          <p:nvGrpSpPr>
            <p:cNvPr id="8" name="Group 99"/>
            <p:cNvGrpSpPr>
              <a:grpSpLocks/>
            </p:cNvGrpSpPr>
            <p:nvPr/>
          </p:nvGrpSpPr>
          <p:grpSpPr bwMode="auto">
            <a:xfrm>
              <a:off x="1488" y="528"/>
              <a:ext cx="3266" cy="2961"/>
              <a:chOff x="1488" y="528"/>
              <a:chExt cx="3266" cy="2961"/>
            </a:xfrm>
          </p:grpSpPr>
          <p:sp>
            <p:nvSpPr>
              <p:cNvPr id="39" name="Freeform 98"/>
              <p:cNvSpPr>
                <a:spLocks/>
              </p:cNvSpPr>
              <p:nvPr/>
            </p:nvSpPr>
            <p:spPr bwMode="auto">
              <a:xfrm>
                <a:off x="1488" y="528"/>
                <a:ext cx="3266" cy="2961"/>
              </a:xfrm>
              <a:custGeom>
                <a:avLst/>
                <a:gdLst>
                  <a:gd name="T0" fmla="*/ 375 w 3266"/>
                  <a:gd name="T1" fmla="*/ 2743 h 2961"/>
                  <a:gd name="T2" fmla="*/ 181 w 3266"/>
                  <a:gd name="T3" fmla="*/ 2118 h 2961"/>
                  <a:gd name="T4" fmla="*/ 452 w 3266"/>
                  <a:gd name="T5" fmla="*/ 1921 h 2961"/>
                  <a:gd name="T6" fmla="*/ 276 w 3266"/>
                  <a:gd name="T7" fmla="*/ 1413 h 2961"/>
                  <a:gd name="T8" fmla="*/ 168 w 3266"/>
                  <a:gd name="T9" fmla="*/ 1203 h 2961"/>
                  <a:gd name="T10" fmla="*/ 283 w 3266"/>
                  <a:gd name="T11" fmla="*/ 885 h 2961"/>
                  <a:gd name="T12" fmla="*/ 174 w 3266"/>
                  <a:gd name="T13" fmla="*/ 607 h 2961"/>
                  <a:gd name="T14" fmla="*/ 324 w 3266"/>
                  <a:gd name="T15" fmla="*/ 342 h 2961"/>
                  <a:gd name="T16" fmla="*/ 364 w 3266"/>
                  <a:gd name="T17" fmla="*/ 309 h 2961"/>
                  <a:gd name="T18" fmla="*/ 662 w 3266"/>
                  <a:gd name="T19" fmla="*/ 295 h 2961"/>
                  <a:gd name="T20" fmla="*/ 628 w 3266"/>
                  <a:gd name="T21" fmla="*/ 586 h 2961"/>
                  <a:gd name="T22" fmla="*/ 737 w 3266"/>
                  <a:gd name="T23" fmla="*/ 790 h 2961"/>
                  <a:gd name="T24" fmla="*/ 845 w 3266"/>
                  <a:gd name="T25" fmla="*/ 1013 h 2961"/>
                  <a:gd name="T26" fmla="*/ 798 w 3266"/>
                  <a:gd name="T27" fmla="*/ 1115 h 2961"/>
                  <a:gd name="T28" fmla="*/ 771 w 3266"/>
                  <a:gd name="T29" fmla="*/ 1427 h 2961"/>
                  <a:gd name="T30" fmla="*/ 954 w 3266"/>
                  <a:gd name="T31" fmla="*/ 1366 h 2961"/>
                  <a:gd name="T32" fmla="*/ 1028 w 3266"/>
                  <a:gd name="T33" fmla="*/ 1223 h 2961"/>
                  <a:gd name="T34" fmla="*/ 1110 w 3266"/>
                  <a:gd name="T35" fmla="*/ 1027 h 2961"/>
                  <a:gd name="T36" fmla="*/ 1015 w 3266"/>
                  <a:gd name="T37" fmla="*/ 790 h 2961"/>
                  <a:gd name="T38" fmla="*/ 1218 w 3266"/>
                  <a:gd name="T39" fmla="*/ 546 h 2961"/>
                  <a:gd name="T40" fmla="*/ 1672 w 3266"/>
                  <a:gd name="T41" fmla="*/ 444 h 2961"/>
                  <a:gd name="T42" fmla="*/ 1963 w 3266"/>
                  <a:gd name="T43" fmla="*/ 742 h 2961"/>
                  <a:gd name="T44" fmla="*/ 1991 w 3266"/>
                  <a:gd name="T45" fmla="*/ 891 h 2961"/>
                  <a:gd name="T46" fmla="*/ 2390 w 3266"/>
                  <a:gd name="T47" fmla="*/ 796 h 2961"/>
                  <a:gd name="T48" fmla="*/ 2526 w 3266"/>
                  <a:gd name="T49" fmla="*/ 607 h 2961"/>
                  <a:gd name="T50" fmla="*/ 2417 w 3266"/>
                  <a:gd name="T51" fmla="*/ 444 h 2961"/>
                  <a:gd name="T52" fmla="*/ 2682 w 3266"/>
                  <a:gd name="T53" fmla="*/ 254 h 2961"/>
                  <a:gd name="T54" fmla="*/ 3054 w 3266"/>
                  <a:gd name="T55" fmla="*/ 627 h 2961"/>
                  <a:gd name="T56" fmla="*/ 3204 w 3266"/>
                  <a:gd name="T57" fmla="*/ 471 h 2961"/>
                  <a:gd name="T58" fmla="*/ 3143 w 3266"/>
                  <a:gd name="T59" fmla="*/ 810 h 2961"/>
                  <a:gd name="T60" fmla="*/ 2621 w 3266"/>
                  <a:gd name="T61" fmla="*/ 851 h 2961"/>
                  <a:gd name="T62" fmla="*/ 2750 w 3266"/>
                  <a:gd name="T63" fmla="*/ 1095 h 2961"/>
                  <a:gd name="T64" fmla="*/ 2993 w 3266"/>
                  <a:gd name="T65" fmla="*/ 1413 h 2961"/>
                  <a:gd name="T66" fmla="*/ 2695 w 3266"/>
                  <a:gd name="T67" fmla="*/ 1528 h 2961"/>
                  <a:gd name="T68" fmla="*/ 2485 w 3266"/>
                  <a:gd name="T69" fmla="*/ 1657 h 2961"/>
                  <a:gd name="T70" fmla="*/ 2472 w 3266"/>
                  <a:gd name="T71" fmla="*/ 1826 h 2961"/>
                  <a:gd name="T72" fmla="*/ 2682 w 3266"/>
                  <a:gd name="T73" fmla="*/ 2009 h 2961"/>
                  <a:gd name="T74" fmla="*/ 2689 w 3266"/>
                  <a:gd name="T75" fmla="*/ 2253 h 2961"/>
                  <a:gd name="T76" fmla="*/ 2634 w 3266"/>
                  <a:gd name="T77" fmla="*/ 2355 h 2961"/>
                  <a:gd name="T78" fmla="*/ 2722 w 3266"/>
                  <a:gd name="T79" fmla="*/ 2538 h 2961"/>
                  <a:gd name="T80" fmla="*/ 2370 w 3266"/>
                  <a:gd name="T81" fmla="*/ 2579 h 2961"/>
                  <a:gd name="T82" fmla="*/ 2614 w 3266"/>
                  <a:gd name="T83" fmla="*/ 2762 h 2961"/>
                  <a:gd name="T84" fmla="*/ 3136 w 3266"/>
                  <a:gd name="T85" fmla="*/ 2768 h 2961"/>
                  <a:gd name="T86" fmla="*/ 3048 w 3266"/>
                  <a:gd name="T87" fmla="*/ 2796 h 2961"/>
                  <a:gd name="T88" fmla="*/ 2841 w 3266"/>
                  <a:gd name="T89" fmla="*/ 2948 h 296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266" h="2961">
                    <a:moveTo>
                      <a:pt x="2841" y="2948"/>
                    </a:moveTo>
                    <a:lnTo>
                      <a:pt x="441" y="2948"/>
                    </a:lnTo>
                    <a:cubicBezTo>
                      <a:pt x="0" y="2932"/>
                      <a:pt x="425" y="2810"/>
                      <a:pt x="375" y="2743"/>
                    </a:cubicBezTo>
                    <a:cubicBezTo>
                      <a:pt x="325" y="2676"/>
                      <a:pt x="194" y="2623"/>
                      <a:pt x="141" y="2545"/>
                    </a:cubicBezTo>
                    <a:cubicBezTo>
                      <a:pt x="88" y="2467"/>
                      <a:pt x="50" y="2347"/>
                      <a:pt x="57" y="2276"/>
                    </a:cubicBezTo>
                    <a:cubicBezTo>
                      <a:pt x="23" y="2215"/>
                      <a:pt x="139" y="2131"/>
                      <a:pt x="181" y="2118"/>
                    </a:cubicBezTo>
                    <a:cubicBezTo>
                      <a:pt x="249" y="2097"/>
                      <a:pt x="196" y="2107"/>
                      <a:pt x="276" y="2098"/>
                    </a:cubicBezTo>
                    <a:cubicBezTo>
                      <a:pt x="329" y="2084"/>
                      <a:pt x="375" y="2049"/>
                      <a:pt x="418" y="2016"/>
                    </a:cubicBezTo>
                    <a:cubicBezTo>
                      <a:pt x="452" y="1950"/>
                      <a:pt x="443" y="1982"/>
                      <a:pt x="452" y="1921"/>
                    </a:cubicBezTo>
                    <a:cubicBezTo>
                      <a:pt x="444" y="1827"/>
                      <a:pt x="443" y="1746"/>
                      <a:pt x="364" y="1684"/>
                    </a:cubicBezTo>
                    <a:cubicBezTo>
                      <a:pt x="354" y="1655"/>
                      <a:pt x="347" y="1637"/>
                      <a:pt x="330" y="1610"/>
                    </a:cubicBezTo>
                    <a:cubicBezTo>
                      <a:pt x="311" y="1544"/>
                      <a:pt x="293" y="1480"/>
                      <a:pt x="276" y="1413"/>
                    </a:cubicBezTo>
                    <a:cubicBezTo>
                      <a:pt x="267" y="1379"/>
                      <a:pt x="258" y="1350"/>
                      <a:pt x="222" y="1339"/>
                    </a:cubicBezTo>
                    <a:cubicBezTo>
                      <a:pt x="215" y="1317"/>
                      <a:pt x="188" y="1278"/>
                      <a:pt x="188" y="1278"/>
                    </a:cubicBezTo>
                    <a:cubicBezTo>
                      <a:pt x="182" y="1253"/>
                      <a:pt x="174" y="1228"/>
                      <a:pt x="168" y="1203"/>
                    </a:cubicBezTo>
                    <a:cubicBezTo>
                      <a:pt x="177" y="1135"/>
                      <a:pt x="160" y="1157"/>
                      <a:pt x="242" y="1129"/>
                    </a:cubicBezTo>
                    <a:cubicBezTo>
                      <a:pt x="256" y="1124"/>
                      <a:pt x="283" y="1115"/>
                      <a:pt x="283" y="1115"/>
                    </a:cubicBezTo>
                    <a:cubicBezTo>
                      <a:pt x="310" y="1037"/>
                      <a:pt x="303" y="964"/>
                      <a:pt x="283" y="885"/>
                    </a:cubicBezTo>
                    <a:cubicBezTo>
                      <a:pt x="281" y="849"/>
                      <a:pt x="285" y="811"/>
                      <a:pt x="276" y="776"/>
                    </a:cubicBezTo>
                    <a:cubicBezTo>
                      <a:pt x="273" y="764"/>
                      <a:pt x="191" y="706"/>
                      <a:pt x="174" y="695"/>
                    </a:cubicBezTo>
                    <a:cubicBezTo>
                      <a:pt x="154" y="663"/>
                      <a:pt x="167" y="641"/>
                      <a:pt x="174" y="607"/>
                    </a:cubicBezTo>
                    <a:cubicBezTo>
                      <a:pt x="193" y="516"/>
                      <a:pt x="249" y="483"/>
                      <a:pt x="324" y="437"/>
                    </a:cubicBezTo>
                    <a:cubicBezTo>
                      <a:pt x="342" y="409"/>
                      <a:pt x="375" y="396"/>
                      <a:pt x="351" y="356"/>
                    </a:cubicBezTo>
                    <a:cubicBezTo>
                      <a:pt x="346" y="347"/>
                      <a:pt x="333" y="347"/>
                      <a:pt x="324" y="342"/>
                    </a:cubicBezTo>
                    <a:cubicBezTo>
                      <a:pt x="315" y="329"/>
                      <a:pt x="305" y="315"/>
                      <a:pt x="296" y="302"/>
                    </a:cubicBezTo>
                    <a:cubicBezTo>
                      <a:pt x="292" y="296"/>
                      <a:pt x="284" y="285"/>
                      <a:pt x="290" y="281"/>
                    </a:cubicBezTo>
                    <a:cubicBezTo>
                      <a:pt x="296" y="277"/>
                      <a:pt x="353" y="305"/>
                      <a:pt x="364" y="309"/>
                    </a:cubicBezTo>
                    <a:cubicBezTo>
                      <a:pt x="401" y="311"/>
                      <a:pt x="406" y="224"/>
                      <a:pt x="456" y="222"/>
                    </a:cubicBezTo>
                    <a:cubicBezTo>
                      <a:pt x="466" y="173"/>
                      <a:pt x="388" y="0"/>
                      <a:pt x="422" y="12"/>
                    </a:cubicBezTo>
                    <a:cubicBezTo>
                      <a:pt x="456" y="24"/>
                      <a:pt x="627" y="231"/>
                      <a:pt x="662" y="295"/>
                    </a:cubicBezTo>
                    <a:cubicBezTo>
                      <a:pt x="673" y="336"/>
                      <a:pt x="657" y="361"/>
                      <a:pt x="635" y="397"/>
                    </a:cubicBezTo>
                    <a:cubicBezTo>
                      <a:pt x="626" y="441"/>
                      <a:pt x="615" y="469"/>
                      <a:pt x="588" y="505"/>
                    </a:cubicBezTo>
                    <a:cubicBezTo>
                      <a:pt x="578" y="555"/>
                      <a:pt x="587" y="559"/>
                      <a:pt x="628" y="586"/>
                    </a:cubicBezTo>
                    <a:cubicBezTo>
                      <a:pt x="656" y="604"/>
                      <a:pt x="683" y="623"/>
                      <a:pt x="710" y="641"/>
                    </a:cubicBezTo>
                    <a:cubicBezTo>
                      <a:pt x="717" y="645"/>
                      <a:pt x="730" y="654"/>
                      <a:pt x="730" y="654"/>
                    </a:cubicBezTo>
                    <a:cubicBezTo>
                      <a:pt x="732" y="699"/>
                      <a:pt x="737" y="745"/>
                      <a:pt x="737" y="790"/>
                    </a:cubicBezTo>
                    <a:cubicBezTo>
                      <a:pt x="737" y="850"/>
                      <a:pt x="681" y="900"/>
                      <a:pt x="656" y="952"/>
                    </a:cubicBezTo>
                    <a:cubicBezTo>
                      <a:pt x="728" y="962"/>
                      <a:pt x="749" y="956"/>
                      <a:pt x="805" y="986"/>
                    </a:cubicBezTo>
                    <a:cubicBezTo>
                      <a:pt x="819" y="994"/>
                      <a:pt x="845" y="1013"/>
                      <a:pt x="845" y="1013"/>
                    </a:cubicBezTo>
                    <a:cubicBezTo>
                      <a:pt x="843" y="1033"/>
                      <a:pt x="846" y="1055"/>
                      <a:pt x="839" y="1074"/>
                    </a:cubicBezTo>
                    <a:cubicBezTo>
                      <a:pt x="836" y="1082"/>
                      <a:pt x="824" y="1082"/>
                      <a:pt x="818" y="1088"/>
                    </a:cubicBezTo>
                    <a:cubicBezTo>
                      <a:pt x="810" y="1096"/>
                      <a:pt x="806" y="1108"/>
                      <a:pt x="798" y="1115"/>
                    </a:cubicBezTo>
                    <a:cubicBezTo>
                      <a:pt x="780" y="1131"/>
                      <a:pt x="756" y="1141"/>
                      <a:pt x="737" y="1156"/>
                    </a:cubicBezTo>
                    <a:cubicBezTo>
                      <a:pt x="721" y="1195"/>
                      <a:pt x="703" y="1222"/>
                      <a:pt x="696" y="1264"/>
                    </a:cubicBezTo>
                    <a:cubicBezTo>
                      <a:pt x="710" y="1327"/>
                      <a:pt x="724" y="1380"/>
                      <a:pt x="771" y="1427"/>
                    </a:cubicBezTo>
                    <a:cubicBezTo>
                      <a:pt x="795" y="1494"/>
                      <a:pt x="895" y="1551"/>
                      <a:pt x="961" y="1562"/>
                    </a:cubicBezTo>
                    <a:cubicBezTo>
                      <a:pt x="1003" y="1551"/>
                      <a:pt x="992" y="1544"/>
                      <a:pt x="1001" y="1501"/>
                    </a:cubicBezTo>
                    <a:cubicBezTo>
                      <a:pt x="994" y="1447"/>
                      <a:pt x="981" y="1412"/>
                      <a:pt x="954" y="1366"/>
                    </a:cubicBezTo>
                    <a:cubicBezTo>
                      <a:pt x="963" y="1332"/>
                      <a:pt x="979" y="1317"/>
                      <a:pt x="1008" y="1298"/>
                    </a:cubicBezTo>
                    <a:cubicBezTo>
                      <a:pt x="1036" y="1250"/>
                      <a:pt x="1038" y="1264"/>
                      <a:pt x="1022" y="1217"/>
                    </a:cubicBezTo>
                    <a:cubicBezTo>
                      <a:pt x="1021" y="1214"/>
                      <a:pt x="1025" y="1223"/>
                      <a:pt x="1028" y="1223"/>
                    </a:cubicBezTo>
                    <a:cubicBezTo>
                      <a:pt x="1046" y="1225"/>
                      <a:pt x="1065" y="1228"/>
                      <a:pt x="1083" y="1230"/>
                    </a:cubicBezTo>
                    <a:cubicBezTo>
                      <a:pt x="1189" y="1206"/>
                      <a:pt x="1161" y="1230"/>
                      <a:pt x="1184" y="1162"/>
                    </a:cubicBezTo>
                    <a:cubicBezTo>
                      <a:pt x="1167" y="1114"/>
                      <a:pt x="1150" y="1063"/>
                      <a:pt x="1110" y="1027"/>
                    </a:cubicBezTo>
                    <a:cubicBezTo>
                      <a:pt x="1096" y="1015"/>
                      <a:pt x="1078" y="1010"/>
                      <a:pt x="1062" y="1000"/>
                    </a:cubicBezTo>
                    <a:cubicBezTo>
                      <a:pt x="1050" y="963"/>
                      <a:pt x="1071" y="940"/>
                      <a:pt x="1083" y="905"/>
                    </a:cubicBezTo>
                    <a:cubicBezTo>
                      <a:pt x="1075" y="859"/>
                      <a:pt x="1049" y="824"/>
                      <a:pt x="1015" y="790"/>
                    </a:cubicBezTo>
                    <a:cubicBezTo>
                      <a:pt x="1043" y="752"/>
                      <a:pt x="1084" y="731"/>
                      <a:pt x="1116" y="695"/>
                    </a:cubicBezTo>
                    <a:cubicBezTo>
                      <a:pt x="1145" y="663"/>
                      <a:pt x="1160" y="621"/>
                      <a:pt x="1184" y="586"/>
                    </a:cubicBezTo>
                    <a:cubicBezTo>
                      <a:pt x="1194" y="572"/>
                      <a:pt x="1208" y="560"/>
                      <a:pt x="1218" y="546"/>
                    </a:cubicBezTo>
                    <a:cubicBezTo>
                      <a:pt x="1292" y="551"/>
                      <a:pt x="1328" y="568"/>
                      <a:pt x="1394" y="559"/>
                    </a:cubicBezTo>
                    <a:cubicBezTo>
                      <a:pt x="1446" y="534"/>
                      <a:pt x="1503" y="518"/>
                      <a:pt x="1557" y="498"/>
                    </a:cubicBezTo>
                    <a:cubicBezTo>
                      <a:pt x="1598" y="483"/>
                      <a:pt x="1630" y="455"/>
                      <a:pt x="1672" y="444"/>
                    </a:cubicBezTo>
                    <a:cubicBezTo>
                      <a:pt x="1712" y="450"/>
                      <a:pt x="1741" y="447"/>
                      <a:pt x="1726" y="492"/>
                    </a:cubicBezTo>
                    <a:cubicBezTo>
                      <a:pt x="1710" y="598"/>
                      <a:pt x="1719" y="659"/>
                      <a:pt x="1828" y="681"/>
                    </a:cubicBezTo>
                    <a:cubicBezTo>
                      <a:pt x="1870" y="710"/>
                      <a:pt x="1918" y="719"/>
                      <a:pt x="1963" y="742"/>
                    </a:cubicBezTo>
                    <a:cubicBezTo>
                      <a:pt x="1982" y="789"/>
                      <a:pt x="1970" y="798"/>
                      <a:pt x="1957" y="851"/>
                    </a:cubicBezTo>
                    <a:cubicBezTo>
                      <a:pt x="1961" y="869"/>
                      <a:pt x="1958" y="891"/>
                      <a:pt x="1970" y="905"/>
                    </a:cubicBezTo>
                    <a:cubicBezTo>
                      <a:pt x="1975" y="911"/>
                      <a:pt x="1983" y="890"/>
                      <a:pt x="1991" y="891"/>
                    </a:cubicBezTo>
                    <a:cubicBezTo>
                      <a:pt x="2015" y="894"/>
                      <a:pt x="2034" y="913"/>
                      <a:pt x="2058" y="918"/>
                    </a:cubicBezTo>
                    <a:cubicBezTo>
                      <a:pt x="2189" y="854"/>
                      <a:pt x="2136" y="865"/>
                      <a:pt x="2323" y="857"/>
                    </a:cubicBezTo>
                    <a:cubicBezTo>
                      <a:pt x="2360" y="839"/>
                      <a:pt x="2368" y="833"/>
                      <a:pt x="2390" y="796"/>
                    </a:cubicBezTo>
                    <a:cubicBezTo>
                      <a:pt x="2393" y="773"/>
                      <a:pt x="2401" y="695"/>
                      <a:pt x="2417" y="674"/>
                    </a:cubicBezTo>
                    <a:cubicBezTo>
                      <a:pt x="2436" y="650"/>
                      <a:pt x="2484" y="644"/>
                      <a:pt x="2512" y="634"/>
                    </a:cubicBezTo>
                    <a:cubicBezTo>
                      <a:pt x="2517" y="625"/>
                      <a:pt x="2530" y="616"/>
                      <a:pt x="2526" y="607"/>
                    </a:cubicBezTo>
                    <a:cubicBezTo>
                      <a:pt x="2518" y="588"/>
                      <a:pt x="2453" y="555"/>
                      <a:pt x="2438" y="546"/>
                    </a:cubicBezTo>
                    <a:cubicBezTo>
                      <a:pt x="2431" y="537"/>
                      <a:pt x="2399" y="502"/>
                      <a:pt x="2397" y="485"/>
                    </a:cubicBezTo>
                    <a:cubicBezTo>
                      <a:pt x="2395" y="472"/>
                      <a:pt x="2412" y="453"/>
                      <a:pt x="2417" y="444"/>
                    </a:cubicBezTo>
                    <a:cubicBezTo>
                      <a:pt x="2448" y="383"/>
                      <a:pt x="2500" y="343"/>
                      <a:pt x="2560" y="309"/>
                    </a:cubicBezTo>
                    <a:cubicBezTo>
                      <a:pt x="2636" y="266"/>
                      <a:pt x="2540" y="320"/>
                      <a:pt x="2614" y="288"/>
                    </a:cubicBezTo>
                    <a:cubicBezTo>
                      <a:pt x="2637" y="278"/>
                      <a:pt x="2682" y="254"/>
                      <a:pt x="2682" y="254"/>
                    </a:cubicBezTo>
                    <a:cubicBezTo>
                      <a:pt x="2691" y="265"/>
                      <a:pt x="2703" y="275"/>
                      <a:pt x="2709" y="288"/>
                    </a:cubicBezTo>
                    <a:cubicBezTo>
                      <a:pt x="2732" y="338"/>
                      <a:pt x="2711" y="426"/>
                      <a:pt x="2763" y="464"/>
                    </a:cubicBezTo>
                    <a:cubicBezTo>
                      <a:pt x="2857" y="533"/>
                      <a:pt x="2944" y="589"/>
                      <a:pt x="3054" y="627"/>
                    </a:cubicBezTo>
                    <a:cubicBezTo>
                      <a:pt x="3076" y="573"/>
                      <a:pt x="3126" y="506"/>
                      <a:pt x="3176" y="471"/>
                    </a:cubicBezTo>
                    <a:cubicBezTo>
                      <a:pt x="3181" y="462"/>
                      <a:pt x="3180" y="444"/>
                      <a:pt x="3190" y="444"/>
                    </a:cubicBezTo>
                    <a:cubicBezTo>
                      <a:pt x="3200" y="444"/>
                      <a:pt x="3204" y="461"/>
                      <a:pt x="3204" y="471"/>
                    </a:cubicBezTo>
                    <a:cubicBezTo>
                      <a:pt x="3204" y="494"/>
                      <a:pt x="3196" y="517"/>
                      <a:pt x="3190" y="539"/>
                    </a:cubicBezTo>
                    <a:cubicBezTo>
                      <a:pt x="3182" y="571"/>
                      <a:pt x="3172" y="602"/>
                      <a:pt x="3163" y="634"/>
                    </a:cubicBezTo>
                    <a:cubicBezTo>
                      <a:pt x="3162" y="649"/>
                      <a:pt x="3154" y="790"/>
                      <a:pt x="3143" y="810"/>
                    </a:cubicBezTo>
                    <a:cubicBezTo>
                      <a:pt x="3138" y="818"/>
                      <a:pt x="3125" y="803"/>
                      <a:pt x="3115" y="803"/>
                    </a:cubicBezTo>
                    <a:cubicBezTo>
                      <a:pt x="2993" y="797"/>
                      <a:pt x="2872" y="794"/>
                      <a:pt x="2750" y="790"/>
                    </a:cubicBezTo>
                    <a:cubicBezTo>
                      <a:pt x="2682" y="799"/>
                      <a:pt x="2643" y="786"/>
                      <a:pt x="2621" y="851"/>
                    </a:cubicBezTo>
                    <a:cubicBezTo>
                      <a:pt x="2635" y="888"/>
                      <a:pt x="2656" y="961"/>
                      <a:pt x="2675" y="993"/>
                    </a:cubicBezTo>
                    <a:cubicBezTo>
                      <a:pt x="2691" y="1021"/>
                      <a:pt x="2721" y="1039"/>
                      <a:pt x="2736" y="1068"/>
                    </a:cubicBezTo>
                    <a:cubicBezTo>
                      <a:pt x="2741" y="1077"/>
                      <a:pt x="2745" y="1086"/>
                      <a:pt x="2750" y="1095"/>
                    </a:cubicBezTo>
                    <a:cubicBezTo>
                      <a:pt x="2771" y="1181"/>
                      <a:pt x="2833" y="1237"/>
                      <a:pt x="2912" y="1278"/>
                    </a:cubicBezTo>
                    <a:cubicBezTo>
                      <a:pt x="2905" y="1316"/>
                      <a:pt x="2895" y="1326"/>
                      <a:pt x="2926" y="1359"/>
                    </a:cubicBezTo>
                    <a:cubicBezTo>
                      <a:pt x="2945" y="1380"/>
                      <a:pt x="2993" y="1413"/>
                      <a:pt x="2993" y="1413"/>
                    </a:cubicBezTo>
                    <a:cubicBezTo>
                      <a:pt x="2998" y="1427"/>
                      <a:pt x="3002" y="1440"/>
                      <a:pt x="3007" y="1454"/>
                    </a:cubicBezTo>
                    <a:cubicBezTo>
                      <a:pt x="3013" y="1471"/>
                      <a:pt x="2933" y="1513"/>
                      <a:pt x="2919" y="1515"/>
                    </a:cubicBezTo>
                    <a:cubicBezTo>
                      <a:pt x="2845" y="1525"/>
                      <a:pt x="2770" y="1524"/>
                      <a:pt x="2695" y="1528"/>
                    </a:cubicBezTo>
                    <a:cubicBezTo>
                      <a:pt x="2675" y="1533"/>
                      <a:pt x="2652" y="1538"/>
                      <a:pt x="2634" y="1549"/>
                    </a:cubicBezTo>
                    <a:cubicBezTo>
                      <a:pt x="2615" y="1561"/>
                      <a:pt x="2580" y="1589"/>
                      <a:pt x="2580" y="1589"/>
                    </a:cubicBezTo>
                    <a:cubicBezTo>
                      <a:pt x="2557" y="1626"/>
                      <a:pt x="2526" y="1646"/>
                      <a:pt x="2485" y="1657"/>
                    </a:cubicBezTo>
                    <a:cubicBezTo>
                      <a:pt x="2470" y="1680"/>
                      <a:pt x="2465" y="1699"/>
                      <a:pt x="2458" y="1725"/>
                    </a:cubicBezTo>
                    <a:cubicBezTo>
                      <a:pt x="2460" y="1743"/>
                      <a:pt x="2463" y="1761"/>
                      <a:pt x="2465" y="1779"/>
                    </a:cubicBezTo>
                    <a:cubicBezTo>
                      <a:pt x="2467" y="1795"/>
                      <a:pt x="2470" y="1810"/>
                      <a:pt x="2472" y="1826"/>
                    </a:cubicBezTo>
                    <a:cubicBezTo>
                      <a:pt x="2474" y="1842"/>
                      <a:pt x="2467" y="1862"/>
                      <a:pt x="2478" y="1874"/>
                    </a:cubicBezTo>
                    <a:cubicBezTo>
                      <a:pt x="2489" y="1886"/>
                      <a:pt x="2591" y="1902"/>
                      <a:pt x="2614" y="1908"/>
                    </a:cubicBezTo>
                    <a:cubicBezTo>
                      <a:pt x="2648" y="1933"/>
                      <a:pt x="2668" y="1969"/>
                      <a:pt x="2682" y="2009"/>
                    </a:cubicBezTo>
                    <a:cubicBezTo>
                      <a:pt x="2663" y="2037"/>
                      <a:pt x="2641" y="2072"/>
                      <a:pt x="2614" y="2091"/>
                    </a:cubicBezTo>
                    <a:cubicBezTo>
                      <a:pt x="2601" y="2129"/>
                      <a:pt x="2605" y="2095"/>
                      <a:pt x="2628" y="2125"/>
                    </a:cubicBezTo>
                    <a:cubicBezTo>
                      <a:pt x="2658" y="2165"/>
                      <a:pt x="2677" y="2206"/>
                      <a:pt x="2689" y="2253"/>
                    </a:cubicBezTo>
                    <a:cubicBezTo>
                      <a:pt x="2665" y="2302"/>
                      <a:pt x="2671" y="2275"/>
                      <a:pt x="2628" y="2260"/>
                    </a:cubicBezTo>
                    <a:cubicBezTo>
                      <a:pt x="2593" y="2272"/>
                      <a:pt x="2588" y="2304"/>
                      <a:pt x="2607" y="2342"/>
                    </a:cubicBezTo>
                    <a:cubicBezTo>
                      <a:pt x="2611" y="2351"/>
                      <a:pt x="2625" y="2351"/>
                      <a:pt x="2634" y="2355"/>
                    </a:cubicBezTo>
                    <a:cubicBezTo>
                      <a:pt x="2677" y="2411"/>
                      <a:pt x="2635" y="2349"/>
                      <a:pt x="2668" y="2443"/>
                    </a:cubicBezTo>
                    <a:cubicBezTo>
                      <a:pt x="2677" y="2469"/>
                      <a:pt x="2688" y="2494"/>
                      <a:pt x="2702" y="2518"/>
                    </a:cubicBezTo>
                    <a:cubicBezTo>
                      <a:pt x="2707" y="2526"/>
                      <a:pt x="2730" y="2543"/>
                      <a:pt x="2722" y="2538"/>
                    </a:cubicBezTo>
                    <a:cubicBezTo>
                      <a:pt x="2648" y="2486"/>
                      <a:pt x="2668" y="2493"/>
                      <a:pt x="2573" y="2477"/>
                    </a:cubicBezTo>
                    <a:cubicBezTo>
                      <a:pt x="2523" y="2513"/>
                      <a:pt x="2477" y="2555"/>
                      <a:pt x="2417" y="2565"/>
                    </a:cubicBezTo>
                    <a:cubicBezTo>
                      <a:pt x="2402" y="2570"/>
                      <a:pt x="2376" y="2564"/>
                      <a:pt x="2370" y="2579"/>
                    </a:cubicBezTo>
                    <a:cubicBezTo>
                      <a:pt x="2362" y="2600"/>
                      <a:pt x="2411" y="2623"/>
                      <a:pt x="2417" y="2626"/>
                    </a:cubicBezTo>
                    <a:cubicBezTo>
                      <a:pt x="2468" y="2655"/>
                      <a:pt x="2511" y="2702"/>
                      <a:pt x="2567" y="2721"/>
                    </a:cubicBezTo>
                    <a:cubicBezTo>
                      <a:pt x="2574" y="2728"/>
                      <a:pt x="2605" y="2761"/>
                      <a:pt x="2614" y="2762"/>
                    </a:cubicBezTo>
                    <a:cubicBezTo>
                      <a:pt x="2688" y="2771"/>
                      <a:pt x="2766" y="2740"/>
                      <a:pt x="2838" y="2728"/>
                    </a:cubicBezTo>
                    <a:cubicBezTo>
                      <a:pt x="2889" y="2710"/>
                      <a:pt x="2864" y="2717"/>
                      <a:pt x="2912" y="2707"/>
                    </a:cubicBezTo>
                    <a:cubicBezTo>
                      <a:pt x="2991" y="2727"/>
                      <a:pt x="3053" y="2761"/>
                      <a:pt x="3136" y="2768"/>
                    </a:cubicBezTo>
                    <a:cubicBezTo>
                      <a:pt x="3266" y="2755"/>
                      <a:pt x="3171" y="2771"/>
                      <a:pt x="3143" y="2775"/>
                    </a:cubicBezTo>
                    <a:cubicBezTo>
                      <a:pt x="3120" y="2778"/>
                      <a:pt x="3098" y="2780"/>
                      <a:pt x="3075" y="2782"/>
                    </a:cubicBezTo>
                    <a:cubicBezTo>
                      <a:pt x="3066" y="2787"/>
                      <a:pt x="3055" y="2789"/>
                      <a:pt x="3048" y="2796"/>
                    </a:cubicBezTo>
                    <a:cubicBezTo>
                      <a:pt x="3020" y="2824"/>
                      <a:pt x="3050" y="2842"/>
                      <a:pt x="3007" y="2857"/>
                    </a:cubicBezTo>
                    <a:cubicBezTo>
                      <a:pt x="2984" y="2880"/>
                      <a:pt x="2967" y="2906"/>
                      <a:pt x="2939" y="2924"/>
                    </a:cubicBezTo>
                    <a:cubicBezTo>
                      <a:pt x="2916" y="2961"/>
                      <a:pt x="2881" y="2951"/>
                      <a:pt x="2841" y="294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9933"/>
                  </a:gs>
                  <a:gs pos="50000">
                    <a:srgbClr val="FF3300"/>
                  </a:gs>
                  <a:gs pos="100000">
                    <a:srgbClr val="FF99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grpSp>
            <p:nvGrpSpPr>
              <p:cNvPr id="40" name="Group 97"/>
              <p:cNvGrpSpPr>
                <a:grpSpLocks/>
              </p:cNvGrpSpPr>
              <p:nvPr/>
            </p:nvGrpSpPr>
            <p:grpSpPr bwMode="auto">
              <a:xfrm>
                <a:off x="2448" y="1344"/>
                <a:ext cx="1376" cy="1839"/>
                <a:chOff x="2909" y="1406"/>
                <a:chExt cx="1376" cy="1839"/>
              </a:xfrm>
            </p:grpSpPr>
            <p:sp>
              <p:nvSpPr>
                <p:cNvPr id="41" name="Rectangle 7"/>
                <p:cNvSpPr>
                  <a:spLocks noChangeArrowheads="1"/>
                </p:cNvSpPr>
                <p:nvPr/>
              </p:nvSpPr>
              <p:spPr bwMode="auto">
                <a:xfrm>
                  <a:off x="3546" y="1713"/>
                  <a:ext cx="73" cy="67"/>
                </a:xfrm>
                <a:prstGeom prst="rect">
                  <a:avLst/>
                </a:prstGeom>
                <a:solidFill>
                  <a:srgbClr val="808080"/>
                </a:solidFill>
                <a:ln w="793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grpSp>
              <p:nvGrpSpPr>
                <p:cNvPr id="42" name="Group 10"/>
                <p:cNvGrpSpPr>
                  <a:grpSpLocks/>
                </p:cNvGrpSpPr>
                <p:nvPr/>
              </p:nvGrpSpPr>
              <p:grpSpPr bwMode="auto">
                <a:xfrm>
                  <a:off x="2992" y="1770"/>
                  <a:ext cx="1173" cy="1173"/>
                  <a:chOff x="2992" y="1770"/>
                  <a:chExt cx="1173" cy="1173"/>
                </a:xfrm>
              </p:grpSpPr>
              <p:sp>
                <p:nvSpPr>
                  <p:cNvPr id="123" name="Oval 8"/>
                  <p:cNvSpPr>
                    <a:spLocks noChangeArrowheads="1"/>
                  </p:cNvSpPr>
                  <p:nvPr/>
                </p:nvSpPr>
                <p:spPr bwMode="auto">
                  <a:xfrm>
                    <a:off x="2992" y="1770"/>
                    <a:ext cx="1173" cy="1173"/>
                  </a:xfrm>
                  <a:prstGeom prst="ellipse">
                    <a:avLst/>
                  </a:prstGeom>
                  <a:solidFill>
                    <a:srgbClr val="808080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124" name="Oval 9"/>
                  <p:cNvSpPr>
                    <a:spLocks noChangeArrowheads="1"/>
                  </p:cNvSpPr>
                  <p:nvPr/>
                </p:nvSpPr>
                <p:spPr bwMode="auto">
                  <a:xfrm>
                    <a:off x="3079" y="1857"/>
                    <a:ext cx="999" cy="999"/>
                  </a:xfrm>
                  <a:prstGeom prst="ellipse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  <p:sp>
              <p:nvSpPr>
                <p:cNvPr id="43" name="Freeform 11"/>
                <p:cNvSpPr>
                  <a:spLocks/>
                </p:cNvSpPr>
                <p:nvPr/>
              </p:nvSpPr>
              <p:spPr bwMode="auto">
                <a:xfrm>
                  <a:off x="3079" y="2294"/>
                  <a:ext cx="996" cy="562"/>
                </a:xfrm>
                <a:custGeom>
                  <a:avLst/>
                  <a:gdLst>
                    <a:gd name="T0" fmla="*/ 32 w 1991"/>
                    <a:gd name="T1" fmla="*/ 80 h 1124"/>
                    <a:gd name="T2" fmla="*/ 85 w 1991"/>
                    <a:gd name="T3" fmla="*/ 147 h 1124"/>
                    <a:gd name="T4" fmla="*/ 128 w 1991"/>
                    <a:gd name="T5" fmla="*/ 145 h 1124"/>
                    <a:gd name="T6" fmla="*/ 210 w 1991"/>
                    <a:gd name="T7" fmla="*/ 35 h 1124"/>
                    <a:gd name="T8" fmla="*/ 246 w 1991"/>
                    <a:gd name="T9" fmla="*/ 26 h 1124"/>
                    <a:gd name="T10" fmla="*/ 282 w 1991"/>
                    <a:gd name="T11" fmla="*/ 71 h 1124"/>
                    <a:gd name="T12" fmla="*/ 333 w 1991"/>
                    <a:gd name="T13" fmla="*/ 149 h 1124"/>
                    <a:gd name="T14" fmla="*/ 372 w 1991"/>
                    <a:gd name="T15" fmla="*/ 141 h 1124"/>
                    <a:gd name="T16" fmla="*/ 466 w 1991"/>
                    <a:gd name="T17" fmla="*/ 37 h 1124"/>
                    <a:gd name="T18" fmla="*/ 501 w 1991"/>
                    <a:gd name="T19" fmla="*/ 23 h 1124"/>
                    <a:gd name="T20" fmla="*/ 543 w 1991"/>
                    <a:gd name="T21" fmla="*/ 67 h 1124"/>
                    <a:gd name="T22" fmla="*/ 578 w 1991"/>
                    <a:gd name="T23" fmla="*/ 108 h 1124"/>
                    <a:gd name="T24" fmla="*/ 605 w 1991"/>
                    <a:gd name="T25" fmla="*/ 92 h 1124"/>
                    <a:gd name="T26" fmla="*/ 661 w 1991"/>
                    <a:gd name="T27" fmla="*/ 24 h 1124"/>
                    <a:gd name="T28" fmla="*/ 693 w 1991"/>
                    <a:gd name="T29" fmla="*/ 31 h 1124"/>
                    <a:gd name="T30" fmla="*/ 774 w 1991"/>
                    <a:gd name="T31" fmla="*/ 109 h 1124"/>
                    <a:gd name="T32" fmla="*/ 818 w 1991"/>
                    <a:gd name="T33" fmla="*/ 130 h 1124"/>
                    <a:gd name="T34" fmla="*/ 860 w 1991"/>
                    <a:gd name="T35" fmla="*/ 82 h 1124"/>
                    <a:gd name="T36" fmla="*/ 899 w 1991"/>
                    <a:gd name="T37" fmla="*/ 4 h 1124"/>
                    <a:gd name="T38" fmla="*/ 931 w 1991"/>
                    <a:gd name="T39" fmla="*/ 10 h 1124"/>
                    <a:gd name="T40" fmla="*/ 959 w 1991"/>
                    <a:gd name="T41" fmla="*/ 42 h 1124"/>
                    <a:gd name="T42" fmla="*/ 990 w 1991"/>
                    <a:gd name="T43" fmla="*/ 153 h 1124"/>
                    <a:gd name="T44" fmla="*/ 943 w 1991"/>
                    <a:gd name="T45" fmla="*/ 289 h 1124"/>
                    <a:gd name="T46" fmla="*/ 841 w 1991"/>
                    <a:gd name="T47" fmla="*/ 426 h 1124"/>
                    <a:gd name="T48" fmla="*/ 730 w 1991"/>
                    <a:gd name="T49" fmla="*/ 506 h 1124"/>
                    <a:gd name="T50" fmla="*/ 588 w 1991"/>
                    <a:gd name="T51" fmla="*/ 554 h 1124"/>
                    <a:gd name="T52" fmla="*/ 434 w 1991"/>
                    <a:gd name="T53" fmla="*/ 556 h 1124"/>
                    <a:gd name="T54" fmla="*/ 297 w 1991"/>
                    <a:gd name="T55" fmla="*/ 519 h 1124"/>
                    <a:gd name="T56" fmla="*/ 167 w 1991"/>
                    <a:gd name="T57" fmla="*/ 432 h 1124"/>
                    <a:gd name="T58" fmla="*/ 71 w 1991"/>
                    <a:gd name="T59" fmla="*/ 321 h 1124"/>
                    <a:gd name="T60" fmla="*/ 19 w 1991"/>
                    <a:gd name="T61" fmla="*/ 193 h 1124"/>
                    <a:gd name="T62" fmla="*/ 0 w 1991"/>
                    <a:gd name="T63" fmla="*/ 75 h 1124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991" h="1124">
                      <a:moveTo>
                        <a:pt x="6" y="51"/>
                      </a:moveTo>
                      <a:lnTo>
                        <a:pt x="63" y="160"/>
                      </a:lnTo>
                      <a:lnTo>
                        <a:pt x="124" y="250"/>
                      </a:lnTo>
                      <a:lnTo>
                        <a:pt x="170" y="294"/>
                      </a:lnTo>
                      <a:lnTo>
                        <a:pt x="226" y="302"/>
                      </a:lnTo>
                      <a:lnTo>
                        <a:pt x="255" y="289"/>
                      </a:lnTo>
                      <a:lnTo>
                        <a:pt x="301" y="244"/>
                      </a:lnTo>
                      <a:lnTo>
                        <a:pt x="419" y="70"/>
                      </a:lnTo>
                      <a:lnTo>
                        <a:pt x="463" y="48"/>
                      </a:lnTo>
                      <a:lnTo>
                        <a:pt x="492" y="51"/>
                      </a:lnTo>
                      <a:lnTo>
                        <a:pt x="523" y="80"/>
                      </a:lnTo>
                      <a:lnTo>
                        <a:pt x="564" y="142"/>
                      </a:lnTo>
                      <a:lnTo>
                        <a:pt x="628" y="270"/>
                      </a:lnTo>
                      <a:lnTo>
                        <a:pt x="666" y="298"/>
                      </a:lnTo>
                      <a:lnTo>
                        <a:pt x="699" y="305"/>
                      </a:lnTo>
                      <a:lnTo>
                        <a:pt x="743" y="282"/>
                      </a:lnTo>
                      <a:lnTo>
                        <a:pt x="834" y="186"/>
                      </a:lnTo>
                      <a:lnTo>
                        <a:pt x="932" y="73"/>
                      </a:lnTo>
                      <a:lnTo>
                        <a:pt x="964" y="51"/>
                      </a:lnTo>
                      <a:lnTo>
                        <a:pt x="1002" y="45"/>
                      </a:lnTo>
                      <a:lnTo>
                        <a:pt x="1036" y="64"/>
                      </a:lnTo>
                      <a:lnTo>
                        <a:pt x="1085" y="134"/>
                      </a:lnTo>
                      <a:lnTo>
                        <a:pt x="1131" y="203"/>
                      </a:lnTo>
                      <a:lnTo>
                        <a:pt x="1155" y="215"/>
                      </a:lnTo>
                      <a:lnTo>
                        <a:pt x="1181" y="212"/>
                      </a:lnTo>
                      <a:lnTo>
                        <a:pt x="1210" y="183"/>
                      </a:lnTo>
                      <a:lnTo>
                        <a:pt x="1284" y="73"/>
                      </a:lnTo>
                      <a:lnTo>
                        <a:pt x="1322" y="48"/>
                      </a:lnTo>
                      <a:lnTo>
                        <a:pt x="1351" y="45"/>
                      </a:lnTo>
                      <a:lnTo>
                        <a:pt x="1386" y="61"/>
                      </a:lnTo>
                      <a:lnTo>
                        <a:pt x="1438" y="105"/>
                      </a:lnTo>
                      <a:lnTo>
                        <a:pt x="1547" y="218"/>
                      </a:lnTo>
                      <a:lnTo>
                        <a:pt x="1598" y="253"/>
                      </a:lnTo>
                      <a:lnTo>
                        <a:pt x="1636" y="260"/>
                      </a:lnTo>
                      <a:lnTo>
                        <a:pt x="1666" y="247"/>
                      </a:lnTo>
                      <a:lnTo>
                        <a:pt x="1719" y="163"/>
                      </a:lnTo>
                      <a:lnTo>
                        <a:pt x="1756" y="67"/>
                      </a:lnTo>
                      <a:lnTo>
                        <a:pt x="1797" y="7"/>
                      </a:lnTo>
                      <a:lnTo>
                        <a:pt x="1821" y="0"/>
                      </a:lnTo>
                      <a:lnTo>
                        <a:pt x="1861" y="19"/>
                      </a:lnTo>
                      <a:lnTo>
                        <a:pt x="1886" y="42"/>
                      </a:lnTo>
                      <a:lnTo>
                        <a:pt x="1918" y="83"/>
                      </a:lnTo>
                      <a:lnTo>
                        <a:pt x="1991" y="209"/>
                      </a:lnTo>
                      <a:lnTo>
                        <a:pt x="1979" y="305"/>
                      </a:lnTo>
                      <a:lnTo>
                        <a:pt x="1938" y="455"/>
                      </a:lnTo>
                      <a:lnTo>
                        <a:pt x="1886" y="577"/>
                      </a:lnTo>
                      <a:lnTo>
                        <a:pt x="1792" y="733"/>
                      </a:lnTo>
                      <a:lnTo>
                        <a:pt x="1681" y="852"/>
                      </a:lnTo>
                      <a:lnTo>
                        <a:pt x="1579" y="933"/>
                      </a:lnTo>
                      <a:lnTo>
                        <a:pt x="1459" y="1012"/>
                      </a:lnTo>
                      <a:lnTo>
                        <a:pt x="1325" y="1069"/>
                      </a:lnTo>
                      <a:lnTo>
                        <a:pt x="1175" y="1107"/>
                      </a:lnTo>
                      <a:lnTo>
                        <a:pt x="1008" y="1124"/>
                      </a:lnTo>
                      <a:lnTo>
                        <a:pt x="868" y="1112"/>
                      </a:lnTo>
                      <a:lnTo>
                        <a:pt x="726" y="1083"/>
                      </a:lnTo>
                      <a:lnTo>
                        <a:pt x="593" y="1037"/>
                      </a:lnTo>
                      <a:lnTo>
                        <a:pt x="445" y="954"/>
                      </a:lnTo>
                      <a:lnTo>
                        <a:pt x="333" y="864"/>
                      </a:lnTo>
                      <a:lnTo>
                        <a:pt x="234" y="762"/>
                      </a:lnTo>
                      <a:lnTo>
                        <a:pt x="141" y="641"/>
                      </a:lnTo>
                      <a:lnTo>
                        <a:pt x="82" y="516"/>
                      </a:lnTo>
                      <a:lnTo>
                        <a:pt x="38" y="385"/>
                      </a:lnTo>
                      <a:lnTo>
                        <a:pt x="6" y="244"/>
                      </a:lnTo>
                      <a:lnTo>
                        <a:pt x="0" y="149"/>
                      </a:lnTo>
                      <a:lnTo>
                        <a:pt x="6" y="51"/>
                      </a:lnTo>
                      <a:close/>
                    </a:path>
                  </a:pathLst>
                </a:custGeom>
                <a:solidFill>
                  <a:srgbClr val="3333CC"/>
                </a:solidFill>
                <a:ln w="79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grpSp>
              <p:nvGrpSpPr>
                <p:cNvPr id="44" name="Group 20"/>
                <p:cNvGrpSpPr>
                  <a:grpSpLocks/>
                </p:cNvGrpSpPr>
                <p:nvPr/>
              </p:nvGrpSpPr>
              <p:grpSpPr bwMode="auto">
                <a:xfrm>
                  <a:off x="3514" y="1519"/>
                  <a:ext cx="218" cy="201"/>
                  <a:chOff x="3514" y="1519"/>
                  <a:chExt cx="218" cy="201"/>
                </a:xfrm>
              </p:grpSpPr>
              <p:grpSp>
                <p:nvGrpSpPr>
                  <p:cNvPr id="115" name="Group 14"/>
                  <p:cNvGrpSpPr>
                    <a:grpSpLocks/>
                  </p:cNvGrpSpPr>
                  <p:nvPr/>
                </p:nvGrpSpPr>
                <p:grpSpPr bwMode="auto">
                  <a:xfrm>
                    <a:off x="3514" y="1539"/>
                    <a:ext cx="133" cy="159"/>
                    <a:chOff x="3514" y="1539"/>
                    <a:chExt cx="133" cy="159"/>
                  </a:xfrm>
                </p:grpSpPr>
                <p:sp>
                  <p:nvSpPr>
                    <p:cNvPr id="121" name="Freeform 12"/>
                    <p:cNvSpPr>
                      <a:spLocks/>
                    </p:cNvSpPr>
                    <p:nvPr/>
                  </p:nvSpPr>
                  <p:spPr bwMode="auto">
                    <a:xfrm>
                      <a:off x="3514" y="1539"/>
                      <a:ext cx="133" cy="159"/>
                    </a:xfrm>
                    <a:custGeom>
                      <a:avLst/>
                      <a:gdLst>
                        <a:gd name="T0" fmla="*/ 2 w 266"/>
                        <a:gd name="T1" fmla="*/ 0 h 319"/>
                        <a:gd name="T2" fmla="*/ 133 w 266"/>
                        <a:gd name="T3" fmla="*/ 159 h 319"/>
                        <a:gd name="T4" fmla="*/ 3 w 266"/>
                        <a:gd name="T5" fmla="*/ 157 h 319"/>
                        <a:gd name="T6" fmla="*/ 132 w 266"/>
                        <a:gd name="T7" fmla="*/ 0 h 319"/>
                        <a:gd name="T8" fmla="*/ 0 w 266"/>
                        <a:gd name="T9" fmla="*/ 0 h 319"/>
                        <a:gd name="T10" fmla="*/ 2 w 266"/>
                        <a:gd name="T11" fmla="*/ 0 h 319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0" t="0" r="r" b="b"/>
                      <a:pathLst>
                        <a:path w="266" h="319">
                          <a:moveTo>
                            <a:pt x="3" y="1"/>
                          </a:moveTo>
                          <a:lnTo>
                            <a:pt x="266" y="319"/>
                          </a:lnTo>
                          <a:lnTo>
                            <a:pt x="6" y="314"/>
                          </a:lnTo>
                          <a:lnTo>
                            <a:pt x="263" y="1"/>
                          </a:lnTo>
                          <a:lnTo>
                            <a:pt x="0" y="0"/>
                          </a:lnTo>
                          <a:lnTo>
                            <a:pt x="3" y="1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GB" dirty="0"/>
                    </a:p>
                  </p:txBody>
                </p:sp>
                <p:sp>
                  <p:nvSpPr>
                    <p:cNvPr id="122" name="Freeform 13"/>
                    <p:cNvSpPr>
                      <a:spLocks/>
                    </p:cNvSpPr>
                    <p:nvPr/>
                  </p:nvSpPr>
                  <p:spPr bwMode="auto">
                    <a:xfrm>
                      <a:off x="3514" y="1539"/>
                      <a:ext cx="133" cy="159"/>
                    </a:xfrm>
                    <a:custGeom>
                      <a:avLst/>
                      <a:gdLst>
                        <a:gd name="T0" fmla="*/ 2 w 266"/>
                        <a:gd name="T1" fmla="*/ 0 h 319"/>
                        <a:gd name="T2" fmla="*/ 133 w 266"/>
                        <a:gd name="T3" fmla="*/ 159 h 319"/>
                        <a:gd name="T4" fmla="*/ 3 w 266"/>
                        <a:gd name="T5" fmla="*/ 157 h 319"/>
                        <a:gd name="T6" fmla="*/ 132 w 266"/>
                        <a:gd name="T7" fmla="*/ 0 h 319"/>
                        <a:gd name="T8" fmla="*/ 0 w 266"/>
                        <a:gd name="T9" fmla="*/ 0 h 319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266" h="319">
                          <a:moveTo>
                            <a:pt x="3" y="1"/>
                          </a:moveTo>
                          <a:lnTo>
                            <a:pt x="266" y="319"/>
                          </a:lnTo>
                          <a:lnTo>
                            <a:pt x="6" y="314"/>
                          </a:lnTo>
                          <a:lnTo>
                            <a:pt x="263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GB" dirty="0"/>
                    </a:p>
                  </p:txBody>
                </p:sp>
              </p:grpSp>
              <p:sp>
                <p:nvSpPr>
                  <p:cNvPr id="116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3577" y="1607"/>
                    <a:ext cx="91" cy="19"/>
                  </a:xfrm>
                  <a:prstGeom prst="rect">
                    <a:avLst/>
                  </a:prstGeom>
                  <a:solidFill>
                    <a:srgbClr val="808080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117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3517" y="1519"/>
                    <a:ext cx="130" cy="23"/>
                  </a:xfrm>
                  <a:prstGeom prst="rect">
                    <a:avLst/>
                  </a:prstGeom>
                  <a:solidFill>
                    <a:srgbClr val="808080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118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3517" y="1697"/>
                    <a:ext cx="130" cy="23"/>
                  </a:xfrm>
                  <a:prstGeom prst="rect">
                    <a:avLst/>
                  </a:prstGeom>
                  <a:solidFill>
                    <a:srgbClr val="808080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119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3536" y="1567"/>
                    <a:ext cx="93" cy="90"/>
                  </a:xfrm>
                  <a:prstGeom prst="ellipse">
                    <a:avLst/>
                  </a:prstGeom>
                  <a:solidFill>
                    <a:srgbClr val="808080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120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3665" y="1587"/>
                    <a:ext cx="67" cy="56"/>
                  </a:xfrm>
                  <a:prstGeom prst="rect">
                    <a:avLst/>
                  </a:prstGeom>
                  <a:solidFill>
                    <a:srgbClr val="808080"/>
                  </a:solidFill>
                  <a:ln w="7938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  <p:grpSp>
              <p:nvGrpSpPr>
                <p:cNvPr id="45" name="Group 23"/>
                <p:cNvGrpSpPr>
                  <a:grpSpLocks/>
                </p:cNvGrpSpPr>
                <p:nvPr/>
              </p:nvGrpSpPr>
              <p:grpSpPr bwMode="auto">
                <a:xfrm>
                  <a:off x="3723" y="2494"/>
                  <a:ext cx="181" cy="169"/>
                  <a:chOff x="3723" y="2494"/>
                  <a:chExt cx="181" cy="169"/>
                </a:xfrm>
              </p:grpSpPr>
              <p:sp>
                <p:nvSpPr>
                  <p:cNvPr id="113" name="Freeform 21"/>
                  <p:cNvSpPr>
                    <a:spLocks/>
                  </p:cNvSpPr>
                  <p:nvPr/>
                </p:nvSpPr>
                <p:spPr bwMode="auto">
                  <a:xfrm>
                    <a:off x="3751" y="2494"/>
                    <a:ext cx="153" cy="169"/>
                  </a:xfrm>
                  <a:custGeom>
                    <a:avLst/>
                    <a:gdLst>
                      <a:gd name="T0" fmla="*/ 110 w 307"/>
                      <a:gd name="T1" fmla="*/ 169 h 339"/>
                      <a:gd name="T2" fmla="*/ 122 w 307"/>
                      <a:gd name="T3" fmla="*/ 161 h 339"/>
                      <a:gd name="T4" fmla="*/ 141 w 307"/>
                      <a:gd name="T5" fmla="*/ 144 h 339"/>
                      <a:gd name="T6" fmla="*/ 146 w 307"/>
                      <a:gd name="T7" fmla="*/ 135 h 339"/>
                      <a:gd name="T8" fmla="*/ 149 w 307"/>
                      <a:gd name="T9" fmla="*/ 128 h 339"/>
                      <a:gd name="T10" fmla="*/ 151 w 307"/>
                      <a:gd name="T11" fmla="*/ 119 h 339"/>
                      <a:gd name="T12" fmla="*/ 153 w 307"/>
                      <a:gd name="T13" fmla="*/ 100 h 339"/>
                      <a:gd name="T14" fmla="*/ 152 w 307"/>
                      <a:gd name="T15" fmla="*/ 78 h 339"/>
                      <a:gd name="T16" fmla="*/ 151 w 307"/>
                      <a:gd name="T17" fmla="*/ 66 h 339"/>
                      <a:gd name="T18" fmla="*/ 147 w 307"/>
                      <a:gd name="T19" fmla="*/ 49 h 339"/>
                      <a:gd name="T20" fmla="*/ 139 w 307"/>
                      <a:gd name="T21" fmla="*/ 35 h 339"/>
                      <a:gd name="T22" fmla="*/ 127 w 307"/>
                      <a:gd name="T23" fmla="*/ 20 h 339"/>
                      <a:gd name="T24" fmla="*/ 115 w 307"/>
                      <a:gd name="T25" fmla="*/ 11 h 339"/>
                      <a:gd name="T26" fmla="*/ 106 w 307"/>
                      <a:gd name="T27" fmla="*/ 5 h 339"/>
                      <a:gd name="T28" fmla="*/ 91 w 307"/>
                      <a:gd name="T29" fmla="*/ 1 h 339"/>
                      <a:gd name="T30" fmla="*/ 79 w 307"/>
                      <a:gd name="T31" fmla="*/ 0 h 339"/>
                      <a:gd name="T32" fmla="*/ 60 w 307"/>
                      <a:gd name="T33" fmla="*/ 1 h 339"/>
                      <a:gd name="T34" fmla="*/ 47 w 307"/>
                      <a:gd name="T35" fmla="*/ 3 h 339"/>
                      <a:gd name="T36" fmla="*/ 29 w 307"/>
                      <a:gd name="T37" fmla="*/ 8 h 339"/>
                      <a:gd name="T38" fmla="*/ 22 w 307"/>
                      <a:gd name="T39" fmla="*/ 14 h 339"/>
                      <a:gd name="T40" fmla="*/ 22 w 307"/>
                      <a:gd name="T41" fmla="*/ 14 h 339"/>
                      <a:gd name="T42" fmla="*/ 13 w 307"/>
                      <a:gd name="T43" fmla="*/ 21 h 339"/>
                      <a:gd name="T44" fmla="*/ 6 w 307"/>
                      <a:gd name="T45" fmla="*/ 33 h 339"/>
                      <a:gd name="T46" fmla="*/ 0 w 307"/>
                      <a:gd name="T47" fmla="*/ 57 h 339"/>
                      <a:gd name="T48" fmla="*/ 0 w 307"/>
                      <a:gd name="T49" fmla="*/ 61 h 339"/>
                      <a:gd name="T50" fmla="*/ 0 w 307"/>
                      <a:gd name="T51" fmla="*/ 63 h 339"/>
                      <a:gd name="T52" fmla="*/ 14 w 307"/>
                      <a:gd name="T53" fmla="*/ 58 h 339"/>
                      <a:gd name="T54" fmla="*/ 13 w 307"/>
                      <a:gd name="T55" fmla="*/ 57 h 339"/>
                      <a:gd name="T56" fmla="*/ 13 w 307"/>
                      <a:gd name="T57" fmla="*/ 58 h 339"/>
                      <a:gd name="T58" fmla="*/ 13 w 307"/>
                      <a:gd name="T59" fmla="*/ 60 h 339"/>
                      <a:gd name="T60" fmla="*/ 19 w 307"/>
                      <a:gd name="T61" fmla="*/ 39 h 339"/>
                      <a:gd name="T62" fmla="*/ 19 w 307"/>
                      <a:gd name="T63" fmla="*/ 27 h 339"/>
                      <a:gd name="T64" fmla="*/ 27 w 307"/>
                      <a:gd name="T65" fmla="*/ 27 h 339"/>
                      <a:gd name="T66" fmla="*/ 30 w 307"/>
                      <a:gd name="T67" fmla="*/ 24 h 339"/>
                      <a:gd name="T68" fmla="*/ 32 w 307"/>
                      <a:gd name="T69" fmla="*/ 15 h 339"/>
                      <a:gd name="T70" fmla="*/ 43 w 307"/>
                      <a:gd name="T71" fmla="*/ 18 h 339"/>
                      <a:gd name="T72" fmla="*/ 50 w 307"/>
                      <a:gd name="T73" fmla="*/ 9 h 339"/>
                      <a:gd name="T74" fmla="*/ 60 w 307"/>
                      <a:gd name="T75" fmla="*/ 14 h 339"/>
                      <a:gd name="T76" fmla="*/ 79 w 307"/>
                      <a:gd name="T77" fmla="*/ 14 h 339"/>
                      <a:gd name="T78" fmla="*/ 88 w 307"/>
                      <a:gd name="T79" fmla="*/ 8 h 339"/>
                      <a:gd name="T80" fmla="*/ 95 w 307"/>
                      <a:gd name="T81" fmla="*/ 16 h 339"/>
                      <a:gd name="T82" fmla="*/ 107 w 307"/>
                      <a:gd name="T83" fmla="*/ 22 h 339"/>
                      <a:gd name="T84" fmla="*/ 105 w 307"/>
                      <a:gd name="T85" fmla="*/ 20 h 339"/>
                      <a:gd name="T86" fmla="*/ 117 w 307"/>
                      <a:gd name="T87" fmla="*/ 30 h 339"/>
                      <a:gd name="T88" fmla="*/ 133 w 307"/>
                      <a:gd name="T89" fmla="*/ 37 h 339"/>
                      <a:gd name="T90" fmla="*/ 130 w 307"/>
                      <a:gd name="T91" fmla="*/ 47 h 339"/>
                      <a:gd name="T92" fmla="*/ 136 w 307"/>
                      <a:gd name="T93" fmla="*/ 62 h 339"/>
                      <a:gd name="T94" fmla="*/ 145 w 307"/>
                      <a:gd name="T95" fmla="*/ 68 h 339"/>
                      <a:gd name="T96" fmla="*/ 139 w 307"/>
                      <a:gd name="T97" fmla="*/ 78 h 339"/>
                      <a:gd name="T98" fmla="*/ 139 w 307"/>
                      <a:gd name="T99" fmla="*/ 100 h 339"/>
                      <a:gd name="T100" fmla="*/ 137 w 307"/>
                      <a:gd name="T101" fmla="*/ 119 h 339"/>
                      <a:gd name="T102" fmla="*/ 138 w 307"/>
                      <a:gd name="T103" fmla="*/ 115 h 339"/>
                      <a:gd name="T104" fmla="*/ 142 w 307"/>
                      <a:gd name="T105" fmla="*/ 126 h 339"/>
                      <a:gd name="T106" fmla="*/ 133 w 307"/>
                      <a:gd name="T107" fmla="*/ 130 h 339"/>
                      <a:gd name="T108" fmla="*/ 136 w 307"/>
                      <a:gd name="T109" fmla="*/ 138 h 339"/>
                      <a:gd name="T110" fmla="*/ 123 w 307"/>
                      <a:gd name="T111" fmla="*/ 144 h 339"/>
                      <a:gd name="T112" fmla="*/ 117 w 307"/>
                      <a:gd name="T113" fmla="*/ 157 h 339"/>
                      <a:gd name="T114" fmla="*/ 103 w 307"/>
                      <a:gd name="T115" fmla="*/ 158 h 339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</a:gdLst>
                    <a:ahLst/>
                    <a:cxnLst>
                      <a:cxn ang="T116">
                        <a:pos x="T0" y="T1"/>
                      </a:cxn>
                      <a:cxn ang="T117">
                        <a:pos x="T2" y="T3"/>
                      </a:cxn>
                      <a:cxn ang="T118">
                        <a:pos x="T4" y="T5"/>
                      </a:cxn>
                      <a:cxn ang="T119">
                        <a:pos x="T6" y="T7"/>
                      </a:cxn>
                      <a:cxn ang="T120">
                        <a:pos x="T8" y="T9"/>
                      </a:cxn>
                      <a:cxn ang="T121">
                        <a:pos x="T10" y="T11"/>
                      </a:cxn>
                      <a:cxn ang="T122">
                        <a:pos x="T12" y="T13"/>
                      </a:cxn>
                      <a:cxn ang="T123">
                        <a:pos x="T14" y="T15"/>
                      </a:cxn>
                      <a:cxn ang="T124">
                        <a:pos x="T16" y="T17"/>
                      </a:cxn>
                      <a:cxn ang="T125">
                        <a:pos x="T18" y="T19"/>
                      </a:cxn>
                      <a:cxn ang="T126">
                        <a:pos x="T20" y="T21"/>
                      </a:cxn>
                      <a:cxn ang="T127">
                        <a:pos x="T22" y="T23"/>
                      </a:cxn>
                      <a:cxn ang="T128">
                        <a:pos x="T24" y="T25"/>
                      </a:cxn>
                      <a:cxn ang="T129">
                        <a:pos x="T26" y="T27"/>
                      </a:cxn>
                      <a:cxn ang="T130">
                        <a:pos x="T28" y="T29"/>
                      </a:cxn>
                      <a:cxn ang="T131">
                        <a:pos x="T30" y="T31"/>
                      </a:cxn>
                      <a:cxn ang="T132">
                        <a:pos x="T32" y="T33"/>
                      </a:cxn>
                      <a:cxn ang="T133">
                        <a:pos x="T34" y="T35"/>
                      </a:cxn>
                      <a:cxn ang="T134">
                        <a:pos x="T36" y="T37"/>
                      </a:cxn>
                      <a:cxn ang="T135">
                        <a:pos x="T38" y="T39"/>
                      </a:cxn>
                      <a:cxn ang="T136">
                        <a:pos x="T40" y="T41"/>
                      </a:cxn>
                      <a:cxn ang="T137">
                        <a:pos x="T42" y="T43"/>
                      </a:cxn>
                      <a:cxn ang="T138">
                        <a:pos x="T44" y="T45"/>
                      </a:cxn>
                      <a:cxn ang="T139">
                        <a:pos x="T46" y="T47"/>
                      </a:cxn>
                      <a:cxn ang="T140">
                        <a:pos x="T48" y="T49"/>
                      </a:cxn>
                      <a:cxn ang="T141">
                        <a:pos x="T50" y="T51"/>
                      </a:cxn>
                      <a:cxn ang="T142">
                        <a:pos x="T52" y="T53"/>
                      </a:cxn>
                      <a:cxn ang="T143">
                        <a:pos x="T54" y="T55"/>
                      </a:cxn>
                      <a:cxn ang="T144">
                        <a:pos x="T56" y="T57"/>
                      </a:cxn>
                      <a:cxn ang="T145">
                        <a:pos x="T58" y="T59"/>
                      </a:cxn>
                      <a:cxn ang="T146">
                        <a:pos x="T60" y="T61"/>
                      </a:cxn>
                      <a:cxn ang="T147">
                        <a:pos x="T62" y="T63"/>
                      </a:cxn>
                      <a:cxn ang="T148">
                        <a:pos x="T64" y="T65"/>
                      </a:cxn>
                      <a:cxn ang="T149">
                        <a:pos x="T66" y="T67"/>
                      </a:cxn>
                      <a:cxn ang="T150">
                        <a:pos x="T68" y="T69"/>
                      </a:cxn>
                      <a:cxn ang="T151">
                        <a:pos x="T70" y="T71"/>
                      </a:cxn>
                      <a:cxn ang="T152">
                        <a:pos x="T72" y="T73"/>
                      </a:cxn>
                      <a:cxn ang="T153">
                        <a:pos x="T74" y="T75"/>
                      </a:cxn>
                      <a:cxn ang="T154">
                        <a:pos x="T76" y="T77"/>
                      </a:cxn>
                      <a:cxn ang="T155">
                        <a:pos x="T78" y="T79"/>
                      </a:cxn>
                      <a:cxn ang="T156">
                        <a:pos x="T80" y="T81"/>
                      </a:cxn>
                      <a:cxn ang="T157">
                        <a:pos x="T82" y="T83"/>
                      </a:cxn>
                      <a:cxn ang="T158">
                        <a:pos x="T84" y="T85"/>
                      </a:cxn>
                      <a:cxn ang="T159">
                        <a:pos x="T86" y="T87"/>
                      </a:cxn>
                      <a:cxn ang="T160">
                        <a:pos x="T88" y="T89"/>
                      </a:cxn>
                      <a:cxn ang="T161">
                        <a:pos x="T90" y="T91"/>
                      </a:cxn>
                      <a:cxn ang="T162">
                        <a:pos x="T92" y="T93"/>
                      </a:cxn>
                      <a:cxn ang="T163">
                        <a:pos x="T94" y="T95"/>
                      </a:cxn>
                      <a:cxn ang="T164">
                        <a:pos x="T96" y="T97"/>
                      </a:cxn>
                      <a:cxn ang="T165">
                        <a:pos x="T98" y="T99"/>
                      </a:cxn>
                      <a:cxn ang="T166">
                        <a:pos x="T100" y="T101"/>
                      </a:cxn>
                      <a:cxn ang="T167">
                        <a:pos x="T102" y="T103"/>
                      </a:cxn>
                      <a:cxn ang="T168">
                        <a:pos x="T104" y="T105"/>
                      </a:cxn>
                      <a:cxn ang="T169">
                        <a:pos x="T106" y="T107"/>
                      </a:cxn>
                      <a:cxn ang="T170">
                        <a:pos x="T108" y="T109"/>
                      </a:cxn>
                      <a:cxn ang="T171">
                        <a:pos x="T110" y="T111"/>
                      </a:cxn>
                      <a:cxn ang="T172">
                        <a:pos x="T112" y="T113"/>
                      </a:cxn>
                      <a:cxn ang="T173">
                        <a:pos x="T114" y="T115"/>
                      </a:cxn>
                    </a:cxnLst>
                    <a:rect l="0" t="0" r="r" b="b"/>
                    <a:pathLst>
                      <a:path w="307" h="339">
                        <a:moveTo>
                          <a:pt x="206" y="317"/>
                        </a:moveTo>
                        <a:lnTo>
                          <a:pt x="220" y="339"/>
                        </a:lnTo>
                        <a:lnTo>
                          <a:pt x="240" y="326"/>
                        </a:lnTo>
                        <a:lnTo>
                          <a:pt x="244" y="323"/>
                        </a:lnTo>
                        <a:lnTo>
                          <a:pt x="266" y="307"/>
                        </a:lnTo>
                        <a:lnTo>
                          <a:pt x="282" y="288"/>
                        </a:lnTo>
                        <a:lnTo>
                          <a:pt x="285" y="283"/>
                        </a:lnTo>
                        <a:lnTo>
                          <a:pt x="293" y="271"/>
                        </a:lnTo>
                        <a:lnTo>
                          <a:pt x="299" y="257"/>
                        </a:lnTo>
                        <a:lnTo>
                          <a:pt x="302" y="242"/>
                        </a:lnTo>
                        <a:lnTo>
                          <a:pt x="302" y="238"/>
                        </a:lnTo>
                        <a:lnTo>
                          <a:pt x="305" y="219"/>
                        </a:lnTo>
                        <a:lnTo>
                          <a:pt x="307" y="200"/>
                        </a:lnTo>
                        <a:lnTo>
                          <a:pt x="307" y="178"/>
                        </a:lnTo>
                        <a:lnTo>
                          <a:pt x="305" y="157"/>
                        </a:lnTo>
                        <a:lnTo>
                          <a:pt x="304" y="137"/>
                        </a:lnTo>
                        <a:lnTo>
                          <a:pt x="302" y="133"/>
                        </a:lnTo>
                        <a:lnTo>
                          <a:pt x="299" y="114"/>
                        </a:lnTo>
                        <a:lnTo>
                          <a:pt x="295" y="99"/>
                        </a:lnTo>
                        <a:lnTo>
                          <a:pt x="287" y="84"/>
                        </a:lnTo>
                        <a:lnTo>
                          <a:pt x="279" y="70"/>
                        </a:lnTo>
                        <a:lnTo>
                          <a:pt x="276" y="66"/>
                        </a:lnTo>
                        <a:lnTo>
                          <a:pt x="255" y="40"/>
                        </a:lnTo>
                        <a:lnTo>
                          <a:pt x="243" y="29"/>
                        </a:lnTo>
                        <a:lnTo>
                          <a:pt x="231" y="22"/>
                        </a:lnTo>
                        <a:lnTo>
                          <a:pt x="226" y="19"/>
                        </a:lnTo>
                        <a:lnTo>
                          <a:pt x="212" y="11"/>
                        </a:lnTo>
                        <a:lnTo>
                          <a:pt x="197" y="6"/>
                        </a:lnTo>
                        <a:lnTo>
                          <a:pt x="182" y="2"/>
                        </a:lnTo>
                        <a:lnTo>
                          <a:pt x="177" y="2"/>
                        </a:lnTo>
                        <a:lnTo>
                          <a:pt x="159" y="0"/>
                        </a:lnTo>
                        <a:lnTo>
                          <a:pt x="139" y="0"/>
                        </a:lnTo>
                        <a:lnTo>
                          <a:pt x="120" y="2"/>
                        </a:lnTo>
                        <a:lnTo>
                          <a:pt x="100" y="5"/>
                        </a:lnTo>
                        <a:lnTo>
                          <a:pt x="94" y="6"/>
                        </a:lnTo>
                        <a:lnTo>
                          <a:pt x="76" y="11"/>
                        </a:lnTo>
                        <a:lnTo>
                          <a:pt x="59" y="17"/>
                        </a:lnTo>
                        <a:lnTo>
                          <a:pt x="54" y="20"/>
                        </a:lnTo>
                        <a:lnTo>
                          <a:pt x="44" y="28"/>
                        </a:lnTo>
                        <a:lnTo>
                          <a:pt x="51" y="38"/>
                        </a:lnTo>
                        <a:lnTo>
                          <a:pt x="44" y="28"/>
                        </a:lnTo>
                        <a:lnTo>
                          <a:pt x="35" y="35"/>
                        </a:lnTo>
                        <a:lnTo>
                          <a:pt x="27" y="43"/>
                        </a:lnTo>
                        <a:lnTo>
                          <a:pt x="24" y="47"/>
                        </a:lnTo>
                        <a:lnTo>
                          <a:pt x="13" y="67"/>
                        </a:lnTo>
                        <a:lnTo>
                          <a:pt x="6" y="89"/>
                        </a:lnTo>
                        <a:lnTo>
                          <a:pt x="1" y="114"/>
                        </a:lnTo>
                        <a:lnTo>
                          <a:pt x="0" y="117"/>
                        </a:lnTo>
                        <a:lnTo>
                          <a:pt x="1" y="122"/>
                        </a:lnTo>
                        <a:lnTo>
                          <a:pt x="1" y="125"/>
                        </a:lnTo>
                        <a:lnTo>
                          <a:pt x="1" y="127"/>
                        </a:lnTo>
                        <a:lnTo>
                          <a:pt x="3" y="127"/>
                        </a:lnTo>
                        <a:lnTo>
                          <a:pt x="28" y="117"/>
                        </a:lnTo>
                        <a:lnTo>
                          <a:pt x="27" y="116"/>
                        </a:lnTo>
                        <a:lnTo>
                          <a:pt x="27" y="114"/>
                        </a:lnTo>
                        <a:lnTo>
                          <a:pt x="27" y="113"/>
                        </a:lnTo>
                        <a:lnTo>
                          <a:pt x="27" y="117"/>
                        </a:lnTo>
                        <a:lnTo>
                          <a:pt x="13" y="117"/>
                        </a:lnTo>
                        <a:lnTo>
                          <a:pt x="27" y="120"/>
                        </a:lnTo>
                        <a:lnTo>
                          <a:pt x="32" y="99"/>
                        </a:lnTo>
                        <a:lnTo>
                          <a:pt x="39" y="78"/>
                        </a:lnTo>
                        <a:lnTo>
                          <a:pt x="50" y="58"/>
                        </a:lnTo>
                        <a:lnTo>
                          <a:pt x="38" y="54"/>
                        </a:lnTo>
                        <a:lnTo>
                          <a:pt x="47" y="63"/>
                        </a:lnTo>
                        <a:lnTo>
                          <a:pt x="54" y="55"/>
                        </a:lnTo>
                        <a:lnTo>
                          <a:pt x="59" y="49"/>
                        </a:lnTo>
                        <a:lnTo>
                          <a:pt x="60" y="49"/>
                        </a:lnTo>
                        <a:lnTo>
                          <a:pt x="74" y="40"/>
                        </a:lnTo>
                        <a:lnTo>
                          <a:pt x="65" y="31"/>
                        </a:lnTo>
                        <a:lnTo>
                          <a:pt x="70" y="43"/>
                        </a:lnTo>
                        <a:lnTo>
                          <a:pt x="86" y="37"/>
                        </a:lnTo>
                        <a:lnTo>
                          <a:pt x="105" y="32"/>
                        </a:lnTo>
                        <a:lnTo>
                          <a:pt x="100" y="19"/>
                        </a:lnTo>
                        <a:lnTo>
                          <a:pt x="100" y="32"/>
                        </a:lnTo>
                        <a:lnTo>
                          <a:pt x="120" y="29"/>
                        </a:lnTo>
                        <a:lnTo>
                          <a:pt x="139" y="28"/>
                        </a:lnTo>
                        <a:lnTo>
                          <a:pt x="159" y="28"/>
                        </a:lnTo>
                        <a:lnTo>
                          <a:pt x="177" y="29"/>
                        </a:lnTo>
                        <a:lnTo>
                          <a:pt x="177" y="16"/>
                        </a:lnTo>
                        <a:lnTo>
                          <a:pt x="171" y="28"/>
                        </a:lnTo>
                        <a:lnTo>
                          <a:pt x="190" y="32"/>
                        </a:lnTo>
                        <a:lnTo>
                          <a:pt x="202" y="37"/>
                        </a:lnTo>
                        <a:lnTo>
                          <a:pt x="215" y="44"/>
                        </a:lnTo>
                        <a:lnTo>
                          <a:pt x="220" y="31"/>
                        </a:lnTo>
                        <a:lnTo>
                          <a:pt x="211" y="41"/>
                        </a:lnTo>
                        <a:lnTo>
                          <a:pt x="223" y="49"/>
                        </a:lnTo>
                        <a:lnTo>
                          <a:pt x="235" y="60"/>
                        </a:lnTo>
                        <a:lnTo>
                          <a:pt x="257" y="85"/>
                        </a:lnTo>
                        <a:lnTo>
                          <a:pt x="266" y="75"/>
                        </a:lnTo>
                        <a:lnTo>
                          <a:pt x="254" y="81"/>
                        </a:lnTo>
                        <a:lnTo>
                          <a:pt x="261" y="95"/>
                        </a:lnTo>
                        <a:lnTo>
                          <a:pt x="269" y="110"/>
                        </a:lnTo>
                        <a:lnTo>
                          <a:pt x="273" y="125"/>
                        </a:lnTo>
                        <a:lnTo>
                          <a:pt x="276" y="143"/>
                        </a:lnTo>
                        <a:lnTo>
                          <a:pt x="290" y="137"/>
                        </a:lnTo>
                        <a:lnTo>
                          <a:pt x="276" y="137"/>
                        </a:lnTo>
                        <a:lnTo>
                          <a:pt x="278" y="157"/>
                        </a:lnTo>
                        <a:lnTo>
                          <a:pt x="279" y="178"/>
                        </a:lnTo>
                        <a:lnTo>
                          <a:pt x="279" y="200"/>
                        </a:lnTo>
                        <a:lnTo>
                          <a:pt x="278" y="219"/>
                        </a:lnTo>
                        <a:lnTo>
                          <a:pt x="275" y="238"/>
                        </a:lnTo>
                        <a:lnTo>
                          <a:pt x="288" y="238"/>
                        </a:lnTo>
                        <a:lnTo>
                          <a:pt x="276" y="231"/>
                        </a:lnTo>
                        <a:lnTo>
                          <a:pt x="273" y="250"/>
                        </a:lnTo>
                        <a:lnTo>
                          <a:pt x="285" y="253"/>
                        </a:lnTo>
                        <a:lnTo>
                          <a:pt x="273" y="248"/>
                        </a:lnTo>
                        <a:lnTo>
                          <a:pt x="267" y="260"/>
                        </a:lnTo>
                        <a:lnTo>
                          <a:pt x="260" y="273"/>
                        </a:lnTo>
                        <a:lnTo>
                          <a:pt x="273" y="277"/>
                        </a:lnTo>
                        <a:lnTo>
                          <a:pt x="263" y="268"/>
                        </a:lnTo>
                        <a:lnTo>
                          <a:pt x="246" y="288"/>
                        </a:lnTo>
                        <a:lnTo>
                          <a:pt x="225" y="303"/>
                        </a:lnTo>
                        <a:lnTo>
                          <a:pt x="235" y="314"/>
                        </a:lnTo>
                        <a:lnTo>
                          <a:pt x="229" y="300"/>
                        </a:lnTo>
                        <a:lnTo>
                          <a:pt x="206" y="3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114" name="Freeform 22"/>
                  <p:cNvSpPr>
                    <a:spLocks/>
                  </p:cNvSpPr>
                  <p:nvPr/>
                </p:nvSpPr>
                <p:spPr bwMode="auto">
                  <a:xfrm>
                    <a:off x="3723" y="2548"/>
                    <a:ext cx="70" cy="75"/>
                  </a:xfrm>
                  <a:custGeom>
                    <a:avLst/>
                    <a:gdLst>
                      <a:gd name="T0" fmla="*/ 0 w 140"/>
                      <a:gd name="T1" fmla="*/ 9 h 151"/>
                      <a:gd name="T2" fmla="*/ 44 w 140"/>
                      <a:gd name="T3" fmla="*/ 75 h 151"/>
                      <a:gd name="T4" fmla="*/ 70 w 140"/>
                      <a:gd name="T5" fmla="*/ 0 h 151"/>
                      <a:gd name="T6" fmla="*/ 0 w 140"/>
                      <a:gd name="T7" fmla="*/ 9 h 15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40" h="151">
                        <a:moveTo>
                          <a:pt x="0" y="19"/>
                        </a:moveTo>
                        <a:lnTo>
                          <a:pt x="88" y="151"/>
                        </a:lnTo>
                        <a:lnTo>
                          <a:pt x="140" y="0"/>
                        </a:lnTo>
                        <a:lnTo>
                          <a:pt x="0" y="1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  <p:grpSp>
              <p:nvGrpSpPr>
                <p:cNvPr id="46" name="Group 26"/>
                <p:cNvGrpSpPr>
                  <a:grpSpLocks/>
                </p:cNvGrpSpPr>
                <p:nvPr/>
              </p:nvGrpSpPr>
              <p:grpSpPr bwMode="auto">
                <a:xfrm>
                  <a:off x="3254" y="2494"/>
                  <a:ext cx="181" cy="169"/>
                  <a:chOff x="3254" y="2494"/>
                  <a:chExt cx="181" cy="169"/>
                </a:xfrm>
              </p:grpSpPr>
              <p:sp>
                <p:nvSpPr>
                  <p:cNvPr id="111" name="Freeform 24"/>
                  <p:cNvSpPr>
                    <a:spLocks/>
                  </p:cNvSpPr>
                  <p:nvPr/>
                </p:nvSpPr>
                <p:spPr bwMode="auto">
                  <a:xfrm>
                    <a:off x="3254" y="2494"/>
                    <a:ext cx="152" cy="169"/>
                  </a:xfrm>
                  <a:custGeom>
                    <a:avLst/>
                    <a:gdLst>
                      <a:gd name="T0" fmla="*/ 51 w 306"/>
                      <a:gd name="T1" fmla="*/ 158 h 339"/>
                      <a:gd name="T2" fmla="*/ 36 w 306"/>
                      <a:gd name="T3" fmla="*/ 157 h 339"/>
                      <a:gd name="T4" fmla="*/ 30 w 306"/>
                      <a:gd name="T5" fmla="*/ 144 h 339"/>
                      <a:gd name="T6" fmla="*/ 17 w 306"/>
                      <a:gd name="T7" fmla="*/ 138 h 339"/>
                      <a:gd name="T8" fmla="*/ 20 w 306"/>
                      <a:gd name="T9" fmla="*/ 130 h 339"/>
                      <a:gd name="T10" fmla="*/ 11 w 306"/>
                      <a:gd name="T11" fmla="*/ 126 h 339"/>
                      <a:gd name="T12" fmla="*/ 15 w 306"/>
                      <a:gd name="T13" fmla="*/ 115 h 339"/>
                      <a:gd name="T14" fmla="*/ 16 w 306"/>
                      <a:gd name="T15" fmla="*/ 119 h 339"/>
                      <a:gd name="T16" fmla="*/ 14 w 306"/>
                      <a:gd name="T17" fmla="*/ 100 h 339"/>
                      <a:gd name="T18" fmla="*/ 14 w 306"/>
                      <a:gd name="T19" fmla="*/ 78 h 339"/>
                      <a:gd name="T20" fmla="*/ 8 w 306"/>
                      <a:gd name="T21" fmla="*/ 68 h 339"/>
                      <a:gd name="T22" fmla="*/ 17 w 306"/>
                      <a:gd name="T23" fmla="*/ 62 h 339"/>
                      <a:gd name="T24" fmla="*/ 23 w 306"/>
                      <a:gd name="T25" fmla="*/ 47 h 339"/>
                      <a:gd name="T26" fmla="*/ 20 w 306"/>
                      <a:gd name="T27" fmla="*/ 37 h 339"/>
                      <a:gd name="T28" fmla="*/ 36 w 306"/>
                      <a:gd name="T29" fmla="*/ 30 h 339"/>
                      <a:gd name="T30" fmla="*/ 48 w 306"/>
                      <a:gd name="T31" fmla="*/ 20 h 339"/>
                      <a:gd name="T32" fmla="*/ 46 w 306"/>
                      <a:gd name="T33" fmla="*/ 22 h 339"/>
                      <a:gd name="T34" fmla="*/ 59 w 306"/>
                      <a:gd name="T35" fmla="*/ 16 h 339"/>
                      <a:gd name="T36" fmla="*/ 65 w 306"/>
                      <a:gd name="T37" fmla="*/ 8 h 339"/>
                      <a:gd name="T38" fmla="*/ 74 w 306"/>
                      <a:gd name="T39" fmla="*/ 14 h 339"/>
                      <a:gd name="T40" fmla="*/ 93 w 306"/>
                      <a:gd name="T41" fmla="*/ 14 h 339"/>
                      <a:gd name="T42" fmla="*/ 103 w 306"/>
                      <a:gd name="T43" fmla="*/ 9 h 339"/>
                      <a:gd name="T44" fmla="*/ 110 w 306"/>
                      <a:gd name="T45" fmla="*/ 18 h 339"/>
                      <a:gd name="T46" fmla="*/ 120 w 306"/>
                      <a:gd name="T47" fmla="*/ 15 h 339"/>
                      <a:gd name="T48" fmla="*/ 123 w 306"/>
                      <a:gd name="T49" fmla="*/ 24 h 339"/>
                      <a:gd name="T50" fmla="*/ 129 w 306"/>
                      <a:gd name="T51" fmla="*/ 31 h 339"/>
                      <a:gd name="T52" fmla="*/ 127 w 306"/>
                      <a:gd name="T53" fmla="*/ 29 h 339"/>
                      <a:gd name="T54" fmla="*/ 136 w 306"/>
                      <a:gd name="T55" fmla="*/ 49 h 339"/>
                      <a:gd name="T56" fmla="*/ 145 w 306"/>
                      <a:gd name="T57" fmla="*/ 58 h 339"/>
                      <a:gd name="T58" fmla="*/ 139 w 306"/>
                      <a:gd name="T59" fmla="*/ 60 h 339"/>
                      <a:gd name="T60" fmla="*/ 139 w 306"/>
                      <a:gd name="T61" fmla="*/ 61 h 339"/>
                      <a:gd name="T62" fmla="*/ 152 w 306"/>
                      <a:gd name="T63" fmla="*/ 61 h 339"/>
                      <a:gd name="T64" fmla="*/ 152 w 306"/>
                      <a:gd name="T65" fmla="*/ 58 h 339"/>
                      <a:gd name="T66" fmla="*/ 152 w 306"/>
                      <a:gd name="T67" fmla="*/ 57 h 339"/>
                      <a:gd name="T68" fmla="*/ 145 w 306"/>
                      <a:gd name="T69" fmla="*/ 33 h 339"/>
                      <a:gd name="T70" fmla="*/ 139 w 306"/>
                      <a:gd name="T71" fmla="*/ 21 h 339"/>
                      <a:gd name="T72" fmla="*/ 132 w 306"/>
                      <a:gd name="T73" fmla="*/ 14 h 339"/>
                      <a:gd name="T74" fmla="*/ 123 w 306"/>
                      <a:gd name="T75" fmla="*/ 8 h 339"/>
                      <a:gd name="T76" fmla="*/ 106 w 306"/>
                      <a:gd name="T77" fmla="*/ 3 h 339"/>
                      <a:gd name="T78" fmla="*/ 93 w 306"/>
                      <a:gd name="T79" fmla="*/ 1 h 339"/>
                      <a:gd name="T80" fmla="*/ 74 w 306"/>
                      <a:gd name="T81" fmla="*/ 0 h 339"/>
                      <a:gd name="T82" fmla="*/ 62 w 306"/>
                      <a:gd name="T83" fmla="*/ 1 h 339"/>
                      <a:gd name="T84" fmla="*/ 47 w 306"/>
                      <a:gd name="T85" fmla="*/ 5 h 339"/>
                      <a:gd name="T86" fmla="*/ 38 w 306"/>
                      <a:gd name="T87" fmla="*/ 11 h 339"/>
                      <a:gd name="T88" fmla="*/ 26 w 306"/>
                      <a:gd name="T89" fmla="*/ 20 h 339"/>
                      <a:gd name="T90" fmla="*/ 14 w 306"/>
                      <a:gd name="T91" fmla="*/ 35 h 339"/>
                      <a:gd name="T92" fmla="*/ 7 w 306"/>
                      <a:gd name="T93" fmla="*/ 49 h 339"/>
                      <a:gd name="T94" fmla="*/ 2 w 306"/>
                      <a:gd name="T95" fmla="*/ 66 h 339"/>
                      <a:gd name="T96" fmla="*/ 1 w 306"/>
                      <a:gd name="T97" fmla="*/ 68 h 339"/>
                      <a:gd name="T98" fmla="*/ 0 w 306"/>
                      <a:gd name="T99" fmla="*/ 89 h 339"/>
                      <a:gd name="T100" fmla="*/ 1 w 306"/>
                      <a:gd name="T101" fmla="*/ 109 h 339"/>
                      <a:gd name="T102" fmla="*/ 2 w 306"/>
                      <a:gd name="T103" fmla="*/ 121 h 339"/>
                      <a:gd name="T104" fmla="*/ 4 w 306"/>
                      <a:gd name="T105" fmla="*/ 128 h 339"/>
                      <a:gd name="T106" fmla="*/ 11 w 306"/>
                      <a:gd name="T107" fmla="*/ 141 h 339"/>
                      <a:gd name="T108" fmla="*/ 20 w 306"/>
                      <a:gd name="T109" fmla="*/ 153 h 339"/>
                      <a:gd name="T110" fmla="*/ 33 w 306"/>
                      <a:gd name="T111" fmla="*/ 163 h 339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</a:gdLst>
                    <a:ahLst/>
                    <a:cxnLst>
                      <a:cxn ang="T112">
                        <a:pos x="T0" y="T1"/>
                      </a:cxn>
                      <a:cxn ang="T113">
                        <a:pos x="T2" y="T3"/>
                      </a:cxn>
                      <a:cxn ang="T114">
                        <a:pos x="T4" y="T5"/>
                      </a:cxn>
                      <a:cxn ang="T115">
                        <a:pos x="T6" y="T7"/>
                      </a:cxn>
                      <a:cxn ang="T116">
                        <a:pos x="T8" y="T9"/>
                      </a:cxn>
                      <a:cxn ang="T117">
                        <a:pos x="T10" y="T11"/>
                      </a:cxn>
                      <a:cxn ang="T118">
                        <a:pos x="T12" y="T13"/>
                      </a:cxn>
                      <a:cxn ang="T119">
                        <a:pos x="T14" y="T15"/>
                      </a:cxn>
                      <a:cxn ang="T120">
                        <a:pos x="T16" y="T17"/>
                      </a:cxn>
                      <a:cxn ang="T121">
                        <a:pos x="T18" y="T19"/>
                      </a:cxn>
                      <a:cxn ang="T122">
                        <a:pos x="T20" y="T21"/>
                      </a:cxn>
                      <a:cxn ang="T123">
                        <a:pos x="T22" y="T23"/>
                      </a:cxn>
                      <a:cxn ang="T124">
                        <a:pos x="T24" y="T25"/>
                      </a:cxn>
                      <a:cxn ang="T125">
                        <a:pos x="T26" y="T27"/>
                      </a:cxn>
                      <a:cxn ang="T126">
                        <a:pos x="T28" y="T29"/>
                      </a:cxn>
                      <a:cxn ang="T127">
                        <a:pos x="T30" y="T31"/>
                      </a:cxn>
                      <a:cxn ang="T128">
                        <a:pos x="T32" y="T33"/>
                      </a:cxn>
                      <a:cxn ang="T129">
                        <a:pos x="T34" y="T35"/>
                      </a:cxn>
                      <a:cxn ang="T130">
                        <a:pos x="T36" y="T37"/>
                      </a:cxn>
                      <a:cxn ang="T131">
                        <a:pos x="T38" y="T39"/>
                      </a:cxn>
                      <a:cxn ang="T132">
                        <a:pos x="T40" y="T41"/>
                      </a:cxn>
                      <a:cxn ang="T133">
                        <a:pos x="T42" y="T43"/>
                      </a:cxn>
                      <a:cxn ang="T134">
                        <a:pos x="T44" y="T45"/>
                      </a:cxn>
                      <a:cxn ang="T135">
                        <a:pos x="T46" y="T47"/>
                      </a:cxn>
                      <a:cxn ang="T136">
                        <a:pos x="T48" y="T49"/>
                      </a:cxn>
                      <a:cxn ang="T137">
                        <a:pos x="T50" y="T51"/>
                      </a:cxn>
                      <a:cxn ang="T138">
                        <a:pos x="T52" y="T53"/>
                      </a:cxn>
                      <a:cxn ang="T139">
                        <a:pos x="T54" y="T55"/>
                      </a:cxn>
                      <a:cxn ang="T140">
                        <a:pos x="T56" y="T57"/>
                      </a:cxn>
                      <a:cxn ang="T141">
                        <a:pos x="T58" y="T59"/>
                      </a:cxn>
                      <a:cxn ang="T142">
                        <a:pos x="T60" y="T61"/>
                      </a:cxn>
                      <a:cxn ang="T143">
                        <a:pos x="T62" y="T63"/>
                      </a:cxn>
                      <a:cxn ang="T144">
                        <a:pos x="T64" y="T65"/>
                      </a:cxn>
                      <a:cxn ang="T145">
                        <a:pos x="T66" y="T67"/>
                      </a:cxn>
                      <a:cxn ang="T146">
                        <a:pos x="T68" y="T69"/>
                      </a:cxn>
                      <a:cxn ang="T147">
                        <a:pos x="T70" y="T71"/>
                      </a:cxn>
                      <a:cxn ang="T148">
                        <a:pos x="T72" y="T73"/>
                      </a:cxn>
                      <a:cxn ang="T149">
                        <a:pos x="T74" y="T75"/>
                      </a:cxn>
                      <a:cxn ang="T150">
                        <a:pos x="T76" y="T77"/>
                      </a:cxn>
                      <a:cxn ang="T151">
                        <a:pos x="T78" y="T79"/>
                      </a:cxn>
                      <a:cxn ang="T152">
                        <a:pos x="T80" y="T81"/>
                      </a:cxn>
                      <a:cxn ang="T153">
                        <a:pos x="T82" y="T83"/>
                      </a:cxn>
                      <a:cxn ang="T154">
                        <a:pos x="T84" y="T85"/>
                      </a:cxn>
                      <a:cxn ang="T155">
                        <a:pos x="T86" y="T87"/>
                      </a:cxn>
                      <a:cxn ang="T156">
                        <a:pos x="T88" y="T89"/>
                      </a:cxn>
                      <a:cxn ang="T157">
                        <a:pos x="T90" y="T91"/>
                      </a:cxn>
                      <a:cxn ang="T158">
                        <a:pos x="T92" y="T93"/>
                      </a:cxn>
                      <a:cxn ang="T159">
                        <a:pos x="T94" y="T95"/>
                      </a:cxn>
                      <a:cxn ang="T160">
                        <a:pos x="T96" y="T97"/>
                      </a:cxn>
                      <a:cxn ang="T161">
                        <a:pos x="T98" y="T99"/>
                      </a:cxn>
                      <a:cxn ang="T162">
                        <a:pos x="T100" y="T101"/>
                      </a:cxn>
                      <a:cxn ang="T163">
                        <a:pos x="T102" y="T103"/>
                      </a:cxn>
                      <a:cxn ang="T164">
                        <a:pos x="T104" y="T105"/>
                      </a:cxn>
                      <a:cxn ang="T165">
                        <a:pos x="T106" y="T107"/>
                      </a:cxn>
                      <a:cxn ang="T166">
                        <a:pos x="T108" y="T109"/>
                      </a:cxn>
                      <a:cxn ang="T167">
                        <a:pos x="T110" y="T111"/>
                      </a:cxn>
                    </a:cxnLst>
                    <a:rect l="0" t="0" r="r" b="b"/>
                    <a:pathLst>
                      <a:path w="306" h="339">
                        <a:moveTo>
                          <a:pt x="88" y="339"/>
                        </a:moveTo>
                        <a:lnTo>
                          <a:pt x="102" y="317"/>
                        </a:lnTo>
                        <a:lnTo>
                          <a:pt x="78" y="300"/>
                        </a:lnTo>
                        <a:lnTo>
                          <a:pt x="72" y="314"/>
                        </a:lnTo>
                        <a:lnTo>
                          <a:pt x="82" y="303"/>
                        </a:lnTo>
                        <a:lnTo>
                          <a:pt x="61" y="288"/>
                        </a:lnTo>
                        <a:lnTo>
                          <a:pt x="44" y="268"/>
                        </a:lnTo>
                        <a:lnTo>
                          <a:pt x="34" y="277"/>
                        </a:lnTo>
                        <a:lnTo>
                          <a:pt x="47" y="273"/>
                        </a:lnTo>
                        <a:lnTo>
                          <a:pt x="40" y="260"/>
                        </a:lnTo>
                        <a:lnTo>
                          <a:pt x="35" y="248"/>
                        </a:lnTo>
                        <a:lnTo>
                          <a:pt x="22" y="253"/>
                        </a:lnTo>
                        <a:lnTo>
                          <a:pt x="35" y="250"/>
                        </a:lnTo>
                        <a:lnTo>
                          <a:pt x="31" y="231"/>
                        </a:lnTo>
                        <a:lnTo>
                          <a:pt x="19" y="238"/>
                        </a:lnTo>
                        <a:lnTo>
                          <a:pt x="32" y="238"/>
                        </a:lnTo>
                        <a:lnTo>
                          <a:pt x="29" y="219"/>
                        </a:lnTo>
                        <a:lnTo>
                          <a:pt x="28" y="200"/>
                        </a:lnTo>
                        <a:lnTo>
                          <a:pt x="28" y="178"/>
                        </a:lnTo>
                        <a:lnTo>
                          <a:pt x="29" y="157"/>
                        </a:lnTo>
                        <a:lnTo>
                          <a:pt x="31" y="137"/>
                        </a:lnTo>
                        <a:lnTo>
                          <a:pt x="17" y="137"/>
                        </a:lnTo>
                        <a:lnTo>
                          <a:pt x="31" y="143"/>
                        </a:lnTo>
                        <a:lnTo>
                          <a:pt x="34" y="125"/>
                        </a:lnTo>
                        <a:lnTo>
                          <a:pt x="40" y="110"/>
                        </a:lnTo>
                        <a:lnTo>
                          <a:pt x="46" y="95"/>
                        </a:lnTo>
                        <a:lnTo>
                          <a:pt x="54" y="81"/>
                        </a:lnTo>
                        <a:lnTo>
                          <a:pt x="41" y="75"/>
                        </a:lnTo>
                        <a:lnTo>
                          <a:pt x="50" y="85"/>
                        </a:lnTo>
                        <a:lnTo>
                          <a:pt x="72" y="60"/>
                        </a:lnTo>
                        <a:lnTo>
                          <a:pt x="84" y="49"/>
                        </a:lnTo>
                        <a:lnTo>
                          <a:pt x="96" y="41"/>
                        </a:lnTo>
                        <a:lnTo>
                          <a:pt x="87" y="31"/>
                        </a:lnTo>
                        <a:lnTo>
                          <a:pt x="92" y="44"/>
                        </a:lnTo>
                        <a:lnTo>
                          <a:pt x="105" y="37"/>
                        </a:lnTo>
                        <a:lnTo>
                          <a:pt x="119" y="32"/>
                        </a:lnTo>
                        <a:lnTo>
                          <a:pt x="136" y="28"/>
                        </a:lnTo>
                        <a:lnTo>
                          <a:pt x="130" y="16"/>
                        </a:lnTo>
                        <a:lnTo>
                          <a:pt x="130" y="29"/>
                        </a:lnTo>
                        <a:lnTo>
                          <a:pt x="148" y="28"/>
                        </a:lnTo>
                        <a:lnTo>
                          <a:pt x="168" y="28"/>
                        </a:lnTo>
                        <a:lnTo>
                          <a:pt x="187" y="29"/>
                        </a:lnTo>
                        <a:lnTo>
                          <a:pt x="207" y="32"/>
                        </a:lnTo>
                        <a:lnTo>
                          <a:pt x="207" y="19"/>
                        </a:lnTo>
                        <a:lnTo>
                          <a:pt x="203" y="32"/>
                        </a:lnTo>
                        <a:lnTo>
                          <a:pt x="221" y="37"/>
                        </a:lnTo>
                        <a:lnTo>
                          <a:pt x="237" y="43"/>
                        </a:lnTo>
                        <a:lnTo>
                          <a:pt x="242" y="31"/>
                        </a:lnTo>
                        <a:lnTo>
                          <a:pt x="233" y="40"/>
                        </a:lnTo>
                        <a:lnTo>
                          <a:pt x="248" y="49"/>
                        </a:lnTo>
                        <a:lnTo>
                          <a:pt x="253" y="55"/>
                        </a:lnTo>
                        <a:lnTo>
                          <a:pt x="259" y="63"/>
                        </a:lnTo>
                        <a:lnTo>
                          <a:pt x="269" y="54"/>
                        </a:lnTo>
                        <a:lnTo>
                          <a:pt x="256" y="58"/>
                        </a:lnTo>
                        <a:lnTo>
                          <a:pt x="266" y="78"/>
                        </a:lnTo>
                        <a:lnTo>
                          <a:pt x="274" y="99"/>
                        </a:lnTo>
                        <a:lnTo>
                          <a:pt x="280" y="120"/>
                        </a:lnTo>
                        <a:lnTo>
                          <a:pt x="292" y="117"/>
                        </a:lnTo>
                        <a:lnTo>
                          <a:pt x="279" y="117"/>
                        </a:lnTo>
                        <a:lnTo>
                          <a:pt x="279" y="120"/>
                        </a:lnTo>
                        <a:lnTo>
                          <a:pt x="279" y="122"/>
                        </a:lnTo>
                        <a:lnTo>
                          <a:pt x="306" y="122"/>
                        </a:lnTo>
                        <a:lnTo>
                          <a:pt x="306" y="120"/>
                        </a:lnTo>
                        <a:lnTo>
                          <a:pt x="306" y="117"/>
                        </a:lnTo>
                        <a:lnTo>
                          <a:pt x="306" y="114"/>
                        </a:lnTo>
                        <a:lnTo>
                          <a:pt x="300" y="89"/>
                        </a:lnTo>
                        <a:lnTo>
                          <a:pt x="292" y="67"/>
                        </a:lnTo>
                        <a:lnTo>
                          <a:pt x="282" y="47"/>
                        </a:lnTo>
                        <a:lnTo>
                          <a:pt x="279" y="43"/>
                        </a:lnTo>
                        <a:lnTo>
                          <a:pt x="272" y="35"/>
                        </a:lnTo>
                        <a:lnTo>
                          <a:pt x="265" y="28"/>
                        </a:lnTo>
                        <a:lnTo>
                          <a:pt x="253" y="20"/>
                        </a:lnTo>
                        <a:lnTo>
                          <a:pt x="248" y="17"/>
                        </a:lnTo>
                        <a:lnTo>
                          <a:pt x="231" y="11"/>
                        </a:lnTo>
                        <a:lnTo>
                          <a:pt x="213" y="6"/>
                        </a:lnTo>
                        <a:lnTo>
                          <a:pt x="207" y="5"/>
                        </a:lnTo>
                        <a:lnTo>
                          <a:pt x="187" y="2"/>
                        </a:lnTo>
                        <a:lnTo>
                          <a:pt x="168" y="0"/>
                        </a:lnTo>
                        <a:lnTo>
                          <a:pt x="148" y="0"/>
                        </a:lnTo>
                        <a:lnTo>
                          <a:pt x="130" y="2"/>
                        </a:lnTo>
                        <a:lnTo>
                          <a:pt x="125" y="2"/>
                        </a:lnTo>
                        <a:lnTo>
                          <a:pt x="111" y="6"/>
                        </a:lnTo>
                        <a:lnTo>
                          <a:pt x="95" y="11"/>
                        </a:lnTo>
                        <a:lnTo>
                          <a:pt x="81" y="19"/>
                        </a:lnTo>
                        <a:lnTo>
                          <a:pt x="76" y="22"/>
                        </a:lnTo>
                        <a:lnTo>
                          <a:pt x="64" y="29"/>
                        </a:lnTo>
                        <a:lnTo>
                          <a:pt x="52" y="40"/>
                        </a:lnTo>
                        <a:lnTo>
                          <a:pt x="31" y="66"/>
                        </a:lnTo>
                        <a:lnTo>
                          <a:pt x="28" y="70"/>
                        </a:lnTo>
                        <a:lnTo>
                          <a:pt x="20" y="84"/>
                        </a:lnTo>
                        <a:lnTo>
                          <a:pt x="14" y="99"/>
                        </a:lnTo>
                        <a:lnTo>
                          <a:pt x="8" y="114"/>
                        </a:lnTo>
                        <a:lnTo>
                          <a:pt x="5" y="133"/>
                        </a:lnTo>
                        <a:lnTo>
                          <a:pt x="3" y="137"/>
                        </a:lnTo>
                        <a:lnTo>
                          <a:pt x="2" y="157"/>
                        </a:lnTo>
                        <a:lnTo>
                          <a:pt x="0" y="178"/>
                        </a:lnTo>
                        <a:lnTo>
                          <a:pt x="0" y="200"/>
                        </a:lnTo>
                        <a:lnTo>
                          <a:pt x="2" y="219"/>
                        </a:lnTo>
                        <a:lnTo>
                          <a:pt x="5" y="238"/>
                        </a:lnTo>
                        <a:lnTo>
                          <a:pt x="5" y="242"/>
                        </a:lnTo>
                        <a:lnTo>
                          <a:pt x="9" y="257"/>
                        </a:lnTo>
                        <a:lnTo>
                          <a:pt x="14" y="271"/>
                        </a:lnTo>
                        <a:lnTo>
                          <a:pt x="22" y="283"/>
                        </a:lnTo>
                        <a:lnTo>
                          <a:pt x="25" y="288"/>
                        </a:lnTo>
                        <a:lnTo>
                          <a:pt x="41" y="307"/>
                        </a:lnTo>
                        <a:lnTo>
                          <a:pt x="63" y="323"/>
                        </a:lnTo>
                        <a:lnTo>
                          <a:pt x="67" y="326"/>
                        </a:lnTo>
                        <a:lnTo>
                          <a:pt x="88" y="33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112" name="Freeform 25"/>
                  <p:cNvSpPr>
                    <a:spLocks/>
                  </p:cNvSpPr>
                  <p:nvPr/>
                </p:nvSpPr>
                <p:spPr bwMode="auto">
                  <a:xfrm>
                    <a:off x="3365" y="2548"/>
                    <a:ext cx="70" cy="75"/>
                  </a:xfrm>
                  <a:custGeom>
                    <a:avLst/>
                    <a:gdLst>
                      <a:gd name="T0" fmla="*/ 0 w 140"/>
                      <a:gd name="T1" fmla="*/ 0 h 151"/>
                      <a:gd name="T2" fmla="*/ 25 w 140"/>
                      <a:gd name="T3" fmla="*/ 75 h 151"/>
                      <a:gd name="T4" fmla="*/ 70 w 140"/>
                      <a:gd name="T5" fmla="*/ 9 h 151"/>
                      <a:gd name="T6" fmla="*/ 0 w 140"/>
                      <a:gd name="T7" fmla="*/ 0 h 15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40" h="151">
                        <a:moveTo>
                          <a:pt x="0" y="0"/>
                        </a:moveTo>
                        <a:lnTo>
                          <a:pt x="50" y="151"/>
                        </a:lnTo>
                        <a:lnTo>
                          <a:pt x="140" y="1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  <p:grpSp>
              <p:nvGrpSpPr>
                <p:cNvPr id="47" name="Group 29"/>
                <p:cNvGrpSpPr>
                  <a:grpSpLocks/>
                </p:cNvGrpSpPr>
                <p:nvPr/>
              </p:nvGrpSpPr>
              <p:grpSpPr bwMode="auto">
                <a:xfrm>
                  <a:off x="3403" y="1884"/>
                  <a:ext cx="161" cy="118"/>
                  <a:chOff x="3403" y="1884"/>
                  <a:chExt cx="161" cy="118"/>
                </a:xfrm>
              </p:grpSpPr>
              <p:sp>
                <p:nvSpPr>
                  <p:cNvPr id="109" name="Freeform 27"/>
                  <p:cNvSpPr>
                    <a:spLocks/>
                  </p:cNvSpPr>
                  <p:nvPr/>
                </p:nvSpPr>
                <p:spPr bwMode="auto">
                  <a:xfrm>
                    <a:off x="3403" y="1933"/>
                    <a:ext cx="121" cy="69"/>
                  </a:xfrm>
                  <a:custGeom>
                    <a:avLst/>
                    <a:gdLst>
                      <a:gd name="T0" fmla="*/ 0 w 240"/>
                      <a:gd name="T1" fmla="*/ 56 h 137"/>
                      <a:gd name="T2" fmla="*/ 3 w 240"/>
                      <a:gd name="T3" fmla="*/ 69 h 137"/>
                      <a:gd name="T4" fmla="*/ 22 w 240"/>
                      <a:gd name="T5" fmla="*/ 64 h 137"/>
                      <a:gd name="T6" fmla="*/ 39 w 240"/>
                      <a:gd name="T7" fmla="*/ 60 h 137"/>
                      <a:gd name="T8" fmla="*/ 55 w 240"/>
                      <a:gd name="T9" fmla="*/ 56 h 137"/>
                      <a:gd name="T10" fmla="*/ 71 w 240"/>
                      <a:gd name="T11" fmla="*/ 50 h 137"/>
                      <a:gd name="T12" fmla="*/ 71 w 240"/>
                      <a:gd name="T13" fmla="*/ 50 h 137"/>
                      <a:gd name="T14" fmla="*/ 77 w 240"/>
                      <a:gd name="T15" fmla="*/ 47 h 137"/>
                      <a:gd name="T16" fmla="*/ 83 w 240"/>
                      <a:gd name="T17" fmla="*/ 43 h 137"/>
                      <a:gd name="T18" fmla="*/ 85 w 240"/>
                      <a:gd name="T19" fmla="*/ 41 h 137"/>
                      <a:gd name="T20" fmla="*/ 96 w 240"/>
                      <a:gd name="T21" fmla="*/ 34 h 137"/>
                      <a:gd name="T22" fmla="*/ 106 w 240"/>
                      <a:gd name="T23" fmla="*/ 25 h 137"/>
                      <a:gd name="T24" fmla="*/ 116 w 240"/>
                      <a:gd name="T25" fmla="*/ 15 h 137"/>
                      <a:gd name="T26" fmla="*/ 116 w 240"/>
                      <a:gd name="T27" fmla="*/ 15 h 137"/>
                      <a:gd name="T28" fmla="*/ 118 w 240"/>
                      <a:gd name="T29" fmla="*/ 13 h 137"/>
                      <a:gd name="T30" fmla="*/ 120 w 240"/>
                      <a:gd name="T31" fmla="*/ 10 h 137"/>
                      <a:gd name="T32" fmla="*/ 113 w 240"/>
                      <a:gd name="T33" fmla="*/ 8 h 137"/>
                      <a:gd name="T34" fmla="*/ 118 w 240"/>
                      <a:gd name="T35" fmla="*/ 12 h 137"/>
                      <a:gd name="T36" fmla="*/ 121 w 240"/>
                      <a:gd name="T37" fmla="*/ 10 h 137"/>
                      <a:gd name="T38" fmla="*/ 111 w 240"/>
                      <a:gd name="T39" fmla="*/ 0 h 137"/>
                      <a:gd name="T40" fmla="*/ 109 w 240"/>
                      <a:gd name="T41" fmla="*/ 2 h 137"/>
                      <a:gd name="T42" fmla="*/ 107 w 240"/>
                      <a:gd name="T43" fmla="*/ 5 h 137"/>
                      <a:gd name="T44" fmla="*/ 106 w 240"/>
                      <a:gd name="T45" fmla="*/ 7 h 137"/>
                      <a:gd name="T46" fmla="*/ 112 w 240"/>
                      <a:gd name="T47" fmla="*/ 10 h 137"/>
                      <a:gd name="T48" fmla="*/ 107 w 240"/>
                      <a:gd name="T49" fmla="*/ 5 h 137"/>
                      <a:gd name="T50" fmla="*/ 96 w 240"/>
                      <a:gd name="T51" fmla="*/ 15 h 137"/>
                      <a:gd name="T52" fmla="*/ 86 w 240"/>
                      <a:gd name="T53" fmla="*/ 24 h 137"/>
                      <a:gd name="T54" fmla="*/ 75 w 240"/>
                      <a:gd name="T55" fmla="*/ 31 h 137"/>
                      <a:gd name="T56" fmla="*/ 80 w 240"/>
                      <a:gd name="T57" fmla="*/ 37 h 137"/>
                      <a:gd name="T58" fmla="*/ 77 w 240"/>
                      <a:gd name="T59" fmla="*/ 30 h 137"/>
                      <a:gd name="T60" fmla="*/ 71 w 240"/>
                      <a:gd name="T61" fmla="*/ 34 h 137"/>
                      <a:gd name="T62" fmla="*/ 65 w 240"/>
                      <a:gd name="T63" fmla="*/ 37 h 137"/>
                      <a:gd name="T64" fmla="*/ 68 w 240"/>
                      <a:gd name="T65" fmla="*/ 43 h 137"/>
                      <a:gd name="T66" fmla="*/ 65 w 240"/>
                      <a:gd name="T67" fmla="*/ 37 h 137"/>
                      <a:gd name="T68" fmla="*/ 50 w 240"/>
                      <a:gd name="T69" fmla="*/ 43 h 137"/>
                      <a:gd name="T70" fmla="*/ 34 w 240"/>
                      <a:gd name="T71" fmla="*/ 47 h 137"/>
                      <a:gd name="T72" fmla="*/ 17 w 240"/>
                      <a:gd name="T73" fmla="*/ 51 h 137"/>
                      <a:gd name="T74" fmla="*/ 0 w 240"/>
                      <a:gd name="T75" fmla="*/ 56 h 137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</a:gdLst>
                    <a:ahLst/>
                    <a:cxnLst>
                      <a:cxn ang="T76">
                        <a:pos x="T0" y="T1"/>
                      </a:cxn>
                      <a:cxn ang="T77">
                        <a:pos x="T2" y="T3"/>
                      </a:cxn>
                      <a:cxn ang="T78">
                        <a:pos x="T4" y="T5"/>
                      </a:cxn>
                      <a:cxn ang="T79">
                        <a:pos x="T6" y="T7"/>
                      </a:cxn>
                      <a:cxn ang="T80">
                        <a:pos x="T8" y="T9"/>
                      </a:cxn>
                      <a:cxn ang="T81">
                        <a:pos x="T10" y="T11"/>
                      </a:cxn>
                      <a:cxn ang="T82">
                        <a:pos x="T12" y="T13"/>
                      </a:cxn>
                      <a:cxn ang="T83">
                        <a:pos x="T14" y="T15"/>
                      </a:cxn>
                      <a:cxn ang="T84">
                        <a:pos x="T16" y="T17"/>
                      </a:cxn>
                      <a:cxn ang="T85">
                        <a:pos x="T18" y="T19"/>
                      </a:cxn>
                      <a:cxn ang="T86">
                        <a:pos x="T20" y="T21"/>
                      </a:cxn>
                      <a:cxn ang="T87">
                        <a:pos x="T22" y="T23"/>
                      </a:cxn>
                      <a:cxn ang="T88">
                        <a:pos x="T24" y="T25"/>
                      </a:cxn>
                      <a:cxn ang="T89">
                        <a:pos x="T26" y="T27"/>
                      </a:cxn>
                      <a:cxn ang="T90">
                        <a:pos x="T28" y="T29"/>
                      </a:cxn>
                      <a:cxn ang="T91">
                        <a:pos x="T30" y="T31"/>
                      </a:cxn>
                      <a:cxn ang="T92">
                        <a:pos x="T32" y="T33"/>
                      </a:cxn>
                      <a:cxn ang="T93">
                        <a:pos x="T34" y="T35"/>
                      </a:cxn>
                      <a:cxn ang="T94">
                        <a:pos x="T36" y="T37"/>
                      </a:cxn>
                      <a:cxn ang="T95">
                        <a:pos x="T38" y="T39"/>
                      </a:cxn>
                      <a:cxn ang="T96">
                        <a:pos x="T40" y="T41"/>
                      </a:cxn>
                      <a:cxn ang="T97">
                        <a:pos x="T42" y="T43"/>
                      </a:cxn>
                      <a:cxn ang="T98">
                        <a:pos x="T44" y="T45"/>
                      </a:cxn>
                      <a:cxn ang="T99">
                        <a:pos x="T46" y="T47"/>
                      </a:cxn>
                      <a:cxn ang="T100">
                        <a:pos x="T48" y="T49"/>
                      </a:cxn>
                      <a:cxn ang="T101">
                        <a:pos x="T50" y="T51"/>
                      </a:cxn>
                      <a:cxn ang="T102">
                        <a:pos x="T52" y="T53"/>
                      </a:cxn>
                      <a:cxn ang="T103">
                        <a:pos x="T54" y="T55"/>
                      </a:cxn>
                      <a:cxn ang="T104">
                        <a:pos x="T56" y="T57"/>
                      </a:cxn>
                      <a:cxn ang="T105">
                        <a:pos x="T58" y="T59"/>
                      </a:cxn>
                      <a:cxn ang="T106">
                        <a:pos x="T60" y="T61"/>
                      </a:cxn>
                      <a:cxn ang="T107">
                        <a:pos x="T62" y="T63"/>
                      </a:cxn>
                      <a:cxn ang="T108">
                        <a:pos x="T64" y="T65"/>
                      </a:cxn>
                      <a:cxn ang="T109">
                        <a:pos x="T66" y="T67"/>
                      </a:cxn>
                      <a:cxn ang="T110">
                        <a:pos x="T68" y="T69"/>
                      </a:cxn>
                      <a:cxn ang="T111">
                        <a:pos x="T70" y="T71"/>
                      </a:cxn>
                      <a:cxn ang="T112">
                        <a:pos x="T72" y="T73"/>
                      </a:cxn>
                      <a:cxn ang="T113">
                        <a:pos x="T74" y="T75"/>
                      </a:cxn>
                    </a:cxnLst>
                    <a:rect l="0" t="0" r="r" b="b"/>
                    <a:pathLst>
                      <a:path w="240" h="137">
                        <a:moveTo>
                          <a:pt x="0" y="111"/>
                        </a:moveTo>
                        <a:lnTo>
                          <a:pt x="6" y="137"/>
                        </a:lnTo>
                        <a:lnTo>
                          <a:pt x="44" y="127"/>
                        </a:lnTo>
                        <a:lnTo>
                          <a:pt x="77" y="120"/>
                        </a:lnTo>
                        <a:lnTo>
                          <a:pt x="109" y="111"/>
                        </a:lnTo>
                        <a:lnTo>
                          <a:pt x="140" y="99"/>
                        </a:lnTo>
                        <a:lnTo>
                          <a:pt x="152" y="93"/>
                        </a:lnTo>
                        <a:lnTo>
                          <a:pt x="164" y="85"/>
                        </a:lnTo>
                        <a:lnTo>
                          <a:pt x="169" y="82"/>
                        </a:lnTo>
                        <a:lnTo>
                          <a:pt x="190" y="68"/>
                        </a:lnTo>
                        <a:lnTo>
                          <a:pt x="210" y="50"/>
                        </a:lnTo>
                        <a:lnTo>
                          <a:pt x="231" y="30"/>
                        </a:lnTo>
                        <a:lnTo>
                          <a:pt x="231" y="29"/>
                        </a:lnTo>
                        <a:lnTo>
                          <a:pt x="234" y="26"/>
                        </a:lnTo>
                        <a:lnTo>
                          <a:pt x="239" y="20"/>
                        </a:lnTo>
                        <a:lnTo>
                          <a:pt x="225" y="15"/>
                        </a:lnTo>
                        <a:lnTo>
                          <a:pt x="235" y="24"/>
                        </a:lnTo>
                        <a:lnTo>
                          <a:pt x="240" y="20"/>
                        </a:lnTo>
                        <a:lnTo>
                          <a:pt x="220" y="0"/>
                        </a:lnTo>
                        <a:lnTo>
                          <a:pt x="216" y="4"/>
                        </a:lnTo>
                        <a:lnTo>
                          <a:pt x="213" y="9"/>
                        </a:lnTo>
                        <a:lnTo>
                          <a:pt x="210" y="13"/>
                        </a:lnTo>
                        <a:lnTo>
                          <a:pt x="222" y="20"/>
                        </a:lnTo>
                        <a:lnTo>
                          <a:pt x="213" y="10"/>
                        </a:lnTo>
                        <a:lnTo>
                          <a:pt x="190" y="30"/>
                        </a:lnTo>
                        <a:lnTo>
                          <a:pt x="170" y="48"/>
                        </a:lnTo>
                        <a:lnTo>
                          <a:pt x="149" y="62"/>
                        </a:lnTo>
                        <a:lnTo>
                          <a:pt x="158" y="73"/>
                        </a:lnTo>
                        <a:lnTo>
                          <a:pt x="153" y="59"/>
                        </a:lnTo>
                        <a:lnTo>
                          <a:pt x="141" y="67"/>
                        </a:lnTo>
                        <a:lnTo>
                          <a:pt x="128" y="74"/>
                        </a:lnTo>
                        <a:lnTo>
                          <a:pt x="134" y="86"/>
                        </a:lnTo>
                        <a:lnTo>
                          <a:pt x="129" y="74"/>
                        </a:lnTo>
                        <a:lnTo>
                          <a:pt x="99" y="85"/>
                        </a:lnTo>
                        <a:lnTo>
                          <a:pt x="67" y="94"/>
                        </a:lnTo>
                        <a:lnTo>
                          <a:pt x="33" y="102"/>
                        </a:lnTo>
                        <a:lnTo>
                          <a:pt x="0" y="11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110" name="Freeform 28"/>
                  <p:cNvSpPr>
                    <a:spLocks/>
                  </p:cNvSpPr>
                  <p:nvPr/>
                </p:nvSpPr>
                <p:spPr bwMode="auto">
                  <a:xfrm>
                    <a:off x="3492" y="1884"/>
                    <a:ext cx="72" cy="78"/>
                  </a:xfrm>
                  <a:custGeom>
                    <a:avLst/>
                    <a:gdLst>
                      <a:gd name="T0" fmla="*/ 55 w 143"/>
                      <a:gd name="T1" fmla="*/ 78 h 155"/>
                      <a:gd name="T2" fmla="*/ 72 w 143"/>
                      <a:gd name="T3" fmla="*/ 0 h 155"/>
                      <a:gd name="T4" fmla="*/ 0 w 143"/>
                      <a:gd name="T5" fmla="*/ 33 h 155"/>
                      <a:gd name="T6" fmla="*/ 55 w 143"/>
                      <a:gd name="T7" fmla="*/ 78 h 15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43" h="155">
                        <a:moveTo>
                          <a:pt x="109" y="155"/>
                        </a:moveTo>
                        <a:lnTo>
                          <a:pt x="143" y="0"/>
                        </a:lnTo>
                        <a:lnTo>
                          <a:pt x="0" y="65"/>
                        </a:lnTo>
                        <a:lnTo>
                          <a:pt x="109" y="15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  <p:grpSp>
              <p:nvGrpSpPr>
                <p:cNvPr id="48" name="Group 32"/>
                <p:cNvGrpSpPr>
                  <a:grpSpLocks/>
                </p:cNvGrpSpPr>
                <p:nvPr/>
              </p:nvGrpSpPr>
              <p:grpSpPr bwMode="auto">
                <a:xfrm>
                  <a:off x="3605" y="1889"/>
                  <a:ext cx="161" cy="104"/>
                  <a:chOff x="3605" y="1889"/>
                  <a:chExt cx="161" cy="104"/>
                </a:xfrm>
              </p:grpSpPr>
              <p:sp>
                <p:nvSpPr>
                  <p:cNvPr id="107" name="Freeform 30"/>
                  <p:cNvSpPr>
                    <a:spLocks/>
                  </p:cNvSpPr>
                  <p:nvPr/>
                </p:nvSpPr>
                <p:spPr bwMode="auto">
                  <a:xfrm>
                    <a:off x="3649" y="1932"/>
                    <a:ext cx="117" cy="61"/>
                  </a:xfrm>
                  <a:custGeom>
                    <a:avLst/>
                    <a:gdLst>
                      <a:gd name="T0" fmla="*/ 115 w 234"/>
                      <a:gd name="T1" fmla="*/ 61 h 121"/>
                      <a:gd name="T2" fmla="*/ 117 w 234"/>
                      <a:gd name="T3" fmla="*/ 48 h 121"/>
                      <a:gd name="T4" fmla="*/ 98 w 234"/>
                      <a:gd name="T5" fmla="*/ 44 h 121"/>
                      <a:gd name="T6" fmla="*/ 98 w 234"/>
                      <a:gd name="T7" fmla="*/ 51 h 121"/>
                      <a:gd name="T8" fmla="*/ 101 w 234"/>
                      <a:gd name="T9" fmla="*/ 44 h 121"/>
                      <a:gd name="T10" fmla="*/ 84 w 234"/>
                      <a:gd name="T11" fmla="*/ 40 h 121"/>
                      <a:gd name="T12" fmla="*/ 68 w 234"/>
                      <a:gd name="T13" fmla="*/ 37 h 121"/>
                      <a:gd name="T14" fmla="*/ 53 w 234"/>
                      <a:gd name="T15" fmla="*/ 31 h 121"/>
                      <a:gd name="T16" fmla="*/ 53 w 234"/>
                      <a:gd name="T17" fmla="*/ 31 h 121"/>
                      <a:gd name="T18" fmla="*/ 40 w 234"/>
                      <a:gd name="T19" fmla="*/ 25 h 121"/>
                      <a:gd name="T20" fmla="*/ 30 w 234"/>
                      <a:gd name="T21" fmla="*/ 19 h 121"/>
                      <a:gd name="T22" fmla="*/ 28 w 234"/>
                      <a:gd name="T23" fmla="*/ 25 h 121"/>
                      <a:gd name="T24" fmla="*/ 32 w 234"/>
                      <a:gd name="T25" fmla="*/ 21 h 121"/>
                      <a:gd name="T26" fmla="*/ 22 w 234"/>
                      <a:gd name="T27" fmla="*/ 13 h 121"/>
                      <a:gd name="T28" fmla="*/ 11 w 234"/>
                      <a:gd name="T29" fmla="*/ 4 h 121"/>
                      <a:gd name="T30" fmla="*/ 6 w 234"/>
                      <a:gd name="T31" fmla="*/ 8 h 121"/>
                      <a:gd name="T32" fmla="*/ 12 w 234"/>
                      <a:gd name="T33" fmla="*/ 4 h 121"/>
                      <a:gd name="T34" fmla="*/ 10 w 234"/>
                      <a:gd name="T35" fmla="*/ 2 h 121"/>
                      <a:gd name="T36" fmla="*/ 8 w 234"/>
                      <a:gd name="T37" fmla="*/ 1 h 121"/>
                      <a:gd name="T38" fmla="*/ 6 w 234"/>
                      <a:gd name="T39" fmla="*/ 1 h 121"/>
                      <a:gd name="T40" fmla="*/ 4 w 234"/>
                      <a:gd name="T41" fmla="*/ 0 h 121"/>
                      <a:gd name="T42" fmla="*/ 4 w 234"/>
                      <a:gd name="T43" fmla="*/ 14 h 121"/>
                      <a:gd name="T44" fmla="*/ 6 w 234"/>
                      <a:gd name="T45" fmla="*/ 15 h 121"/>
                      <a:gd name="T46" fmla="*/ 2 w 234"/>
                      <a:gd name="T47" fmla="*/ 14 h 121"/>
                      <a:gd name="T48" fmla="*/ 6 w 234"/>
                      <a:gd name="T49" fmla="*/ 8 h 121"/>
                      <a:gd name="T50" fmla="*/ 0 w 234"/>
                      <a:gd name="T51" fmla="*/ 12 h 121"/>
                      <a:gd name="T52" fmla="*/ 2 w 234"/>
                      <a:gd name="T53" fmla="*/ 14 h 121"/>
                      <a:gd name="T54" fmla="*/ 2 w 234"/>
                      <a:gd name="T55" fmla="*/ 14 h 121"/>
                      <a:gd name="T56" fmla="*/ 12 w 234"/>
                      <a:gd name="T57" fmla="*/ 23 h 121"/>
                      <a:gd name="T58" fmla="*/ 22 w 234"/>
                      <a:gd name="T59" fmla="*/ 31 h 121"/>
                      <a:gd name="T60" fmla="*/ 25 w 234"/>
                      <a:gd name="T61" fmla="*/ 32 h 121"/>
                      <a:gd name="T62" fmla="*/ 35 w 234"/>
                      <a:gd name="T63" fmla="*/ 38 h 121"/>
                      <a:gd name="T64" fmla="*/ 48 w 234"/>
                      <a:gd name="T65" fmla="*/ 44 h 121"/>
                      <a:gd name="T66" fmla="*/ 50 w 234"/>
                      <a:gd name="T67" fmla="*/ 37 h 121"/>
                      <a:gd name="T68" fmla="*/ 48 w 234"/>
                      <a:gd name="T69" fmla="*/ 43 h 121"/>
                      <a:gd name="T70" fmla="*/ 63 w 234"/>
                      <a:gd name="T71" fmla="*/ 50 h 121"/>
                      <a:gd name="T72" fmla="*/ 78 w 234"/>
                      <a:gd name="T73" fmla="*/ 53 h 121"/>
                      <a:gd name="T74" fmla="*/ 95 w 234"/>
                      <a:gd name="T75" fmla="*/ 57 h 121"/>
                      <a:gd name="T76" fmla="*/ 98 w 234"/>
                      <a:gd name="T77" fmla="*/ 58 h 121"/>
                      <a:gd name="T78" fmla="*/ 115 w 234"/>
                      <a:gd name="T79" fmla="*/ 61 h 12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234" h="121">
                        <a:moveTo>
                          <a:pt x="229" y="121"/>
                        </a:moveTo>
                        <a:lnTo>
                          <a:pt x="234" y="96"/>
                        </a:lnTo>
                        <a:lnTo>
                          <a:pt x="196" y="88"/>
                        </a:lnTo>
                        <a:lnTo>
                          <a:pt x="196" y="102"/>
                        </a:lnTo>
                        <a:lnTo>
                          <a:pt x="201" y="88"/>
                        </a:lnTo>
                        <a:lnTo>
                          <a:pt x="167" y="80"/>
                        </a:lnTo>
                        <a:lnTo>
                          <a:pt x="135" y="73"/>
                        </a:lnTo>
                        <a:lnTo>
                          <a:pt x="106" y="62"/>
                        </a:lnTo>
                        <a:lnTo>
                          <a:pt x="80" y="50"/>
                        </a:lnTo>
                        <a:lnTo>
                          <a:pt x="59" y="38"/>
                        </a:lnTo>
                        <a:lnTo>
                          <a:pt x="55" y="50"/>
                        </a:lnTo>
                        <a:lnTo>
                          <a:pt x="64" y="41"/>
                        </a:lnTo>
                        <a:lnTo>
                          <a:pt x="44" y="26"/>
                        </a:lnTo>
                        <a:lnTo>
                          <a:pt x="21" y="7"/>
                        </a:lnTo>
                        <a:lnTo>
                          <a:pt x="12" y="16"/>
                        </a:lnTo>
                        <a:lnTo>
                          <a:pt x="23" y="7"/>
                        </a:lnTo>
                        <a:lnTo>
                          <a:pt x="20" y="4"/>
                        </a:lnTo>
                        <a:lnTo>
                          <a:pt x="15" y="1"/>
                        </a:lnTo>
                        <a:lnTo>
                          <a:pt x="11" y="1"/>
                        </a:lnTo>
                        <a:lnTo>
                          <a:pt x="7" y="0"/>
                        </a:lnTo>
                        <a:lnTo>
                          <a:pt x="7" y="27"/>
                        </a:lnTo>
                        <a:lnTo>
                          <a:pt x="11" y="29"/>
                        </a:lnTo>
                        <a:lnTo>
                          <a:pt x="4" y="27"/>
                        </a:lnTo>
                        <a:lnTo>
                          <a:pt x="11" y="15"/>
                        </a:lnTo>
                        <a:lnTo>
                          <a:pt x="0" y="24"/>
                        </a:lnTo>
                        <a:lnTo>
                          <a:pt x="3" y="27"/>
                        </a:lnTo>
                        <a:lnTo>
                          <a:pt x="24" y="45"/>
                        </a:lnTo>
                        <a:lnTo>
                          <a:pt x="44" y="61"/>
                        </a:lnTo>
                        <a:lnTo>
                          <a:pt x="49" y="64"/>
                        </a:lnTo>
                        <a:lnTo>
                          <a:pt x="70" y="76"/>
                        </a:lnTo>
                        <a:lnTo>
                          <a:pt x="96" y="88"/>
                        </a:lnTo>
                        <a:lnTo>
                          <a:pt x="100" y="74"/>
                        </a:lnTo>
                        <a:lnTo>
                          <a:pt x="96" y="86"/>
                        </a:lnTo>
                        <a:lnTo>
                          <a:pt x="125" y="99"/>
                        </a:lnTo>
                        <a:lnTo>
                          <a:pt x="156" y="106"/>
                        </a:lnTo>
                        <a:lnTo>
                          <a:pt x="190" y="114"/>
                        </a:lnTo>
                        <a:lnTo>
                          <a:pt x="196" y="115"/>
                        </a:lnTo>
                        <a:lnTo>
                          <a:pt x="229" y="12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108" name="Freeform 31"/>
                  <p:cNvSpPr>
                    <a:spLocks/>
                  </p:cNvSpPr>
                  <p:nvPr/>
                </p:nvSpPr>
                <p:spPr bwMode="auto">
                  <a:xfrm>
                    <a:off x="3605" y="1889"/>
                    <a:ext cx="74" cy="75"/>
                  </a:xfrm>
                  <a:custGeom>
                    <a:avLst/>
                    <a:gdLst>
                      <a:gd name="T0" fmla="*/ 74 w 149"/>
                      <a:gd name="T1" fmla="*/ 26 h 151"/>
                      <a:gd name="T2" fmla="*/ 0 w 149"/>
                      <a:gd name="T3" fmla="*/ 0 h 151"/>
                      <a:gd name="T4" fmla="*/ 23 w 149"/>
                      <a:gd name="T5" fmla="*/ 75 h 151"/>
                      <a:gd name="T6" fmla="*/ 74 w 149"/>
                      <a:gd name="T7" fmla="*/ 26 h 15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49" h="151">
                        <a:moveTo>
                          <a:pt x="149" y="53"/>
                        </a:moveTo>
                        <a:lnTo>
                          <a:pt x="0" y="0"/>
                        </a:lnTo>
                        <a:lnTo>
                          <a:pt x="47" y="151"/>
                        </a:lnTo>
                        <a:lnTo>
                          <a:pt x="149" y="5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  <p:sp>
              <p:nvSpPr>
                <p:cNvPr id="49" name="Rectangle 33"/>
                <p:cNvSpPr>
                  <a:spLocks noChangeArrowheads="1"/>
                </p:cNvSpPr>
                <p:nvPr/>
              </p:nvSpPr>
              <p:spPr bwMode="auto">
                <a:xfrm>
                  <a:off x="3546" y="1713"/>
                  <a:ext cx="73" cy="67"/>
                </a:xfrm>
                <a:prstGeom prst="rect">
                  <a:avLst/>
                </a:prstGeom>
                <a:solidFill>
                  <a:srgbClr val="808080"/>
                </a:solidFill>
                <a:ln w="793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50" name="Oval 34"/>
                <p:cNvSpPr>
                  <a:spLocks noChangeArrowheads="1"/>
                </p:cNvSpPr>
                <p:nvPr/>
              </p:nvSpPr>
              <p:spPr bwMode="auto">
                <a:xfrm>
                  <a:off x="2992" y="1770"/>
                  <a:ext cx="1173" cy="1173"/>
                </a:xfrm>
                <a:prstGeom prst="ellipse">
                  <a:avLst/>
                </a:prstGeom>
                <a:solidFill>
                  <a:srgbClr val="808080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51" name="Oval 35"/>
                <p:cNvSpPr>
                  <a:spLocks noChangeArrowheads="1"/>
                </p:cNvSpPr>
                <p:nvPr/>
              </p:nvSpPr>
              <p:spPr bwMode="auto">
                <a:xfrm>
                  <a:off x="3079" y="1857"/>
                  <a:ext cx="999" cy="999"/>
                </a:xfrm>
                <a:prstGeom prst="ellipse">
                  <a:avLst/>
                </a:prstGeom>
                <a:solidFill>
                  <a:srgbClr val="FFFFFF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52" name="Oval 36"/>
                <p:cNvSpPr>
                  <a:spLocks noChangeArrowheads="1"/>
                </p:cNvSpPr>
                <p:nvPr/>
              </p:nvSpPr>
              <p:spPr bwMode="auto">
                <a:xfrm>
                  <a:off x="2992" y="1770"/>
                  <a:ext cx="1173" cy="1173"/>
                </a:xfrm>
                <a:prstGeom prst="ellipse">
                  <a:avLst/>
                </a:prstGeom>
                <a:solidFill>
                  <a:srgbClr val="808080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53" name="Oval 37"/>
                <p:cNvSpPr>
                  <a:spLocks noChangeArrowheads="1"/>
                </p:cNvSpPr>
                <p:nvPr/>
              </p:nvSpPr>
              <p:spPr bwMode="auto">
                <a:xfrm>
                  <a:off x="3079" y="1857"/>
                  <a:ext cx="999" cy="999"/>
                </a:xfrm>
                <a:prstGeom prst="ellipse">
                  <a:avLst/>
                </a:prstGeom>
                <a:solidFill>
                  <a:srgbClr val="FFFFFF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54" name="Freeform 38"/>
                <p:cNvSpPr>
                  <a:spLocks/>
                </p:cNvSpPr>
                <p:nvPr/>
              </p:nvSpPr>
              <p:spPr bwMode="auto">
                <a:xfrm>
                  <a:off x="3079" y="2294"/>
                  <a:ext cx="996" cy="562"/>
                </a:xfrm>
                <a:custGeom>
                  <a:avLst/>
                  <a:gdLst>
                    <a:gd name="T0" fmla="*/ 32 w 1991"/>
                    <a:gd name="T1" fmla="*/ 80 h 1124"/>
                    <a:gd name="T2" fmla="*/ 85 w 1991"/>
                    <a:gd name="T3" fmla="*/ 147 h 1124"/>
                    <a:gd name="T4" fmla="*/ 128 w 1991"/>
                    <a:gd name="T5" fmla="*/ 145 h 1124"/>
                    <a:gd name="T6" fmla="*/ 210 w 1991"/>
                    <a:gd name="T7" fmla="*/ 35 h 1124"/>
                    <a:gd name="T8" fmla="*/ 246 w 1991"/>
                    <a:gd name="T9" fmla="*/ 26 h 1124"/>
                    <a:gd name="T10" fmla="*/ 282 w 1991"/>
                    <a:gd name="T11" fmla="*/ 71 h 1124"/>
                    <a:gd name="T12" fmla="*/ 333 w 1991"/>
                    <a:gd name="T13" fmla="*/ 149 h 1124"/>
                    <a:gd name="T14" fmla="*/ 372 w 1991"/>
                    <a:gd name="T15" fmla="*/ 141 h 1124"/>
                    <a:gd name="T16" fmla="*/ 466 w 1991"/>
                    <a:gd name="T17" fmla="*/ 37 h 1124"/>
                    <a:gd name="T18" fmla="*/ 501 w 1991"/>
                    <a:gd name="T19" fmla="*/ 23 h 1124"/>
                    <a:gd name="T20" fmla="*/ 543 w 1991"/>
                    <a:gd name="T21" fmla="*/ 67 h 1124"/>
                    <a:gd name="T22" fmla="*/ 578 w 1991"/>
                    <a:gd name="T23" fmla="*/ 108 h 1124"/>
                    <a:gd name="T24" fmla="*/ 605 w 1991"/>
                    <a:gd name="T25" fmla="*/ 92 h 1124"/>
                    <a:gd name="T26" fmla="*/ 661 w 1991"/>
                    <a:gd name="T27" fmla="*/ 24 h 1124"/>
                    <a:gd name="T28" fmla="*/ 693 w 1991"/>
                    <a:gd name="T29" fmla="*/ 31 h 1124"/>
                    <a:gd name="T30" fmla="*/ 774 w 1991"/>
                    <a:gd name="T31" fmla="*/ 109 h 1124"/>
                    <a:gd name="T32" fmla="*/ 818 w 1991"/>
                    <a:gd name="T33" fmla="*/ 130 h 1124"/>
                    <a:gd name="T34" fmla="*/ 860 w 1991"/>
                    <a:gd name="T35" fmla="*/ 82 h 1124"/>
                    <a:gd name="T36" fmla="*/ 899 w 1991"/>
                    <a:gd name="T37" fmla="*/ 4 h 1124"/>
                    <a:gd name="T38" fmla="*/ 931 w 1991"/>
                    <a:gd name="T39" fmla="*/ 10 h 1124"/>
                    <a:gd name="T40" fmla="*/ 959 w 1991"/>
                    <a:gd name="T41" fmla="*/ 42 h 1124"/>
                    <a:gd name="T42" fmla="*/ 990 w 1991"/>
                    <a:gd name="T43" fmla="*/ 153 h 1124"/>
                    <a:gd name="T44" fmla="*/ 943 w 1991"/>
                    <a:gd name="T45" fmla="*/ 289 h 1124"/>
                    <a:gd name="T46" fmla="*/ 841 w 1991"/>
                    <a:gd name="T47" fmla="*/ 426 h 1124"/>
                    <a:gd name="T48" fmla="*/ 730 w 1991"/>
                    <a:gd name="T49" fmla="*/ 506 h 1124"/>
                    <a:gd name="T50" fmla="*/ 588 w 1991"/>
                    <a:gd name="T51" fmla="*/ 554 h 1124"/>
                    <a:gd name="T52" fmla="*/ 434 w 1991"/>
                    <a:gd name="T53" fmla="*/ 556 h 1124"/>
                    <a:gd name="T54" fmla="*/ 297 w 1991"/>
                    <a:gd name="T55" fmla="*/ 519 h 1124"/>
                    <a:gd name="T56" fmla="*/ 167 w 1991"/>
                    <a:gd name="T57" fmla="*/ 432 h 1124"/>
                    <a:gd name="T58" fmla="*/ 71 w 1991"/>
                    <a:gd name="T59" fmla="*/ 321 h 1124"/>
                    <a:gd name="T60" fmla="*/ 19 w 1991"/>
                    <a:gd name="T61" fmla="*/ 193 h 1124"/>
                    <a:gd name="T62" fmla="*/ 0 w 1991"/>
                    <a:gd name="T63" fmla="*/ 75 h 1124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991" h="1124">
                      <a:moveTo>
                        <a:pt x="6" y="51"/>
                      </a:moveTo>
                      <a:lnTo>
                        <a:pt x="63" y="160"/>
                      </a:lnTo>
                      <a:lnTo>
                        <a:pt x="124" y="250"/>
                      </a:lnTo>
                      <a:lnTo>
                        <a:pt x="170" y="294"/>
                      </a:lnTo>
                      <a:lnTo>
                        <a:pt x="226" y="302"/>
                      </a:lnTo>
                      <a:lnTo>
                        <a:pt x="255" y="289"/>
                      </a:lnTo>
                      <a:lnTo>
                        <a:pt x="301" y="244"/>
                      </a:lnTo>
                      <a:lnTo>
                        <a:pt x="419" y="70"/>
                      </a:lnTo>
                      <a:lnTo>
                        <a:pt x="463" y="48"/>
                      </a:lnTo>
                      <a:lnTo>
                        <a:pt x="492" y="51"/>
                      </a:lnTo>
                      <a:lnTo>
                        <a:pt x="523" y="80"/>
                      </a:lnTo>
                      <a:lnTo>
                        <a:pt x="564" y="142"/>
                      </a:lnTo>
                      <a:lnTo>
                        <a:pt x="628" y="270"/>
                      </a:lnTo>
                      <a:lnTo>
                        <a:pt x="666" y="298"/>
                      </a:lnTo>
                      <a:lnTo>
                        <a:pt x="699" y="305"/>
                      </a:lnTo>
                      <a:lnTo>
                        <a:pt x="743" y="282"/>
                      </a:lnTo>
                      <a:lnTo>
                        <a:pt x="834" y="186"/>
                      </a:lnTo>
                      <a:lnTo>
                        <a:pt x="932" y="73"/>
                      </a:lnTo>
                      <a:lnTo>
                        <a:pt x="964" y="51"/>
                      </a:lnTo>
                      <a:lnTo>
                        <a:pt x="1002" y="45"/>
                      </a:lnTo>
                      <a:lnTo>
                        <a:pt x="1036" y="64"/>
                      </a:lnTo>
                      <a:lnTo>
                        <a:pt x="1085" y="134"/>
                      </a:lnTo>
                      <a:lnTo>
                        <a:pt x="1131" y="203"/>
                      </a:lnTo>
                      <a:lnTo>
                        <a:pt x="1155" y="215"/>
                      </a:lnTo>
                      <a:lnTo>
                        <a:pt x="1181" y="212"/>
                      </a:lnTo>
                      <a:lnTo>
                        <a:pt x="1210" y="183"/>
                      </a:lnTo>
                      <a:lnTo>
                        <a:pt x="1284" y="73"/>
                      </a:lnTo>
                      <a:lnTo>
                        <a:pt x="1322" y="48"/>
                      </a:lnTo>
                      <a:lnTo>
                        <a:pt x="1351" y="45"/>
                      </a:lnTo>
                      <a:lnTo>
                        <a:pt x="1386" y="61"/>
                      </a:lnTo>
                      <a:lnTo>
                        <a:pt x="1438" y="105"/>
                      </a:lnTo>
                      <a:lnTo>
                        <a:pt x="1547" y="218"/>
                      </a:lnTo>
                      <a:lnTo>
                        <a:pt x="1598" y="253"/>
                      </a:lnTo>
                      <a:lnTo>
                        <a:pt x="1636" y="260"/>
                      </a:lnTo>
                      <a:lnTo>
                        <a:pt x="1666" y="247"/>
                      </a:lnTo>
                      <a:lnTo>
                        <a:pt x="1719" y="163"/>
                      </a:lnTo>
                      <a:lnTo>
                        <a:pt x="1756" y="67"/>
                      </a:lnTo>
                      <a:lnTo>
                        <a:pt x="1797" y="7"/>
                      </a:lnTo>
                      <a:lnTo>
                        <a:pt x="1821" y="0"/>
                      </a:lnTo>
                      <a:lnTo>
                        <a:pt x="1861" y="19"/>
                      </a:lnTo>
                      <a:lnTo>
                        <a:pt x="1886" y="42"/>
                      </a:lnTo>
                      <a:lnTo>
                        <a:pt x="1918" y="83"/>
                      </a:lnTo>
                      <a:lnTo>
                        <a:pt x="1991" y="209"/>
                      </a:lnTo>
                      <a:lnTo>
                        <a:pt x="1979" y="305"/>
                      </a:lnTo>
                      <a:lnTo>
                        <a:pt x="1938" y="455"/>
                      </a:lnTo>
                      <a:lnTo>
                        <a:pt x="1886" y="577"/>
                      </a:lnTo>
                      <a:lnTo>
                        <a:pt x="1792" y="733"/>
                      </a:lnTo>
                      <a:lnTo>
                        <a:pt x="1681" y="852"/>
                      </a:lnTo>
                      <a:lnTo>
                        <a:pt x="1579" y="933"/>
                      </a:lnTo>
                      <a:lnTo>
                        <a:pt x="1459" y="1012"/>
                      </a:lnTo>
                      <a:lnTo>
                        <a:pt x="1325" y="1069"/>
                      </a:lnTo>
                      <a:lnTo>
                        <a:pt x="1175" y="1107"/>
                      </a:lnTo>
                      <a:lnTo>
                        <a:pt x="1008" y="1124"/>
                      </a:lnTo>
                      <a:lnTo>
                        <a:pt x="868" y="1112"/>
                      </a:lnTo>
                      <a:lnTo>
                        <a:pt x="726" y="1083"/>
                      </a:lnTo>
                      <a:lnTo>
                        <a:pt x="593" y="1037"/>
                      </a:lnTo>
                      <a:lnTo>
                        <a:pt x="445" y="954"/>
                      </a:lnTo>
                      <a:lnTo>
                        <a:pt x="333" y="864"/>
                      </a:lnTo>
                      <a:lnTo>
                        <a:pt x="234" y="762"/>
                      </a:lnTo>
                      <a:lnTo>
                        <a:pt x="141" y="641"/>
                      </a:lnTo>
                      <a:lnTo>
                        <a:pt x="82" y="516"/>
                      </a:lnTo>
                      <a:lnTo>
                        <a:pt x="38" y="385"/>
                      </a:lnTo>
                      <a:lnTo>
                        <a:pt x="6" y="244"/>
                      </a:lnTo>
                      <a:lnTo>
                        <a:pt x="0" y="149"/>
                      </a:lnTo>
                      <a:lnTo>
                        <a:pt x="6" y="51"/>
                      </a:lnTo>
                      <a:close/>
                    </a:path>
                  </a:pathLst>
                </a:custGeom>
                <a:solidFill>
                  <a:srgbClr val="3333CC"/>
                </a:solidFill>
                <a:ln w="79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grpSp>
              <p:nvGrpSpPr>
                <p:cNvPr id="55" name="Group 41"/>
                <p:cNvGrpSpPr>
                  <a:grpSpLocks/>
                </p:cNvGrpSpPr>
                <p:nvPr/>
              </p:nvGrpSpPr>
              <p:grpSpPr bwMode="auto">
                <a:xfrm>
                  <a:off x="3514" y="1539"/>
                  <a:ext cx="133" cy="159"/>
                  <a:chOff x="3514" y="1539"/>
                  <a:chExt cx="133" cy="159"/>
                </a:xfrm>
              </p:grpSpPr>
              <p:sp>
                <p:nvSpPr>
                  <p:cNvPr id="105" name="Freeform 39"/>
                  <p:cNvSpPr>
                    <a:spLocks/>
                  </p:cNvSpPr>
                  <p:nvPr/>
                </p:nvSpPr>
                <p:spPr bwMode="auto">
                  <a:xfrm>
                    <a:off x="3514" y="1539"/>
                    <a:ext cx="133" cy="159"/>
                  </a:xfrm>
                  <a:custGeom>
                    <a:avLst/>
                    <a:gdLst>
                      <a:gd name="T0" fmla="*/ 2 w 266"/>
                      <a:gd name="T1" fmla="*/ 0 h 319"/>
                      <a:gd name="T2" fmla="*/ 133 w 266"/>
                      <a:gd name="T3" fmla="*/ 159 h 319"/>
                      <a:gd name="T4" fmla="*/ 3 w 266"/>
                      <a:gd name="T5" fmla="*/ 157 h 319"/>
                      <a:gd name="T6" fmla="*/ 132 w 266"/>
                      <a:gd name="T7" fmla="*/ 0 h 319"/>
                      <a:gd name="T8" fmla="*/ 0 w 266"/>
                      <a:gd name="T9" fmla="*/ 0 h 319"/>
                      <a:gd name="T10" fmla="*/ 2 w 266"/>
                      <a:gd name="T11" fmla="*/ 0 h 31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266" h="319">
                        <a:moveTo>
                          <a:pt x="3" y="1"/>
                        </a:moveTo>
                        <a:lnTo>
                          <a:pt x="266" y="319"/>
                        </a:lnTo>
                        <a:lnTo>
                          <a:pt x="6" y="314"/>
                        </a:lnTo>
                        <a:lnTo>
                          <a:pt x="263" y="1"/>
                        </a:lnTo>
                        <a:lnTo>
                          <a:pt x="0" y="0"/>
                        </a:lnTo>
                        <a:lnTo>
                          <a:pt x="3" y="1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106" name="Freeform 40"/>
                  <p:cNvSpPr>
                    <a:spLocks/>
                  </p:cNvSpPr>
                  <p:nvPr/>
                </p:nvSpPr>
                <p:spPr bwMode="auto">
                  <a:xfrm>
                    <a:off x="3514" y="1539"/>
                    <a:ext cx="133" cy="159"/>
                  </a:xfrm>
                  <a:custGeom>
                    <a:avLst/>
                    <a:gdLst>
                      <a:gd name="T0" fmla="*/ 2 w 266"/>
                      <a:gd name="T1" fmla="*/ 0 h 319"/>
                      <a:gd name="T2" fmla="*/ 133 w 266"/>
                      <a:gd name="T3" fmla="*/ 159 h 319"/>
                      <a:gd name="T4" fmla="*/ 3 w 266"/>
                      <a:gd name="T5" fmla="*/ 157 h 319"/>
                      <a:gd name="T6" fmla="*/ 132 w 266"/>
                      <a:gd name="T7" fmla="*/ 0 h 319"/>
                      <a:gd name="T8" fmla="*/ 0 w 266"/>
                      <a:gd name="T9" fmla="*/ 0 h 31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66" h="319">
                        <a:moveTo>
                          <a:pt x="3" y="1"/>
                        </a:moveTo>
                        <a:lnTo>
                          <a:pt x="266" y="319"/>
                        </a:lnTo>
                        <a:lnTo>
                          <a:pt x="6" y="314"/>
                        </a:lnTo>
                        <a:lnTo>
                          <a:pt x="263" y="1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7938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  <p:sp>
              <p:nvSpPr>
                <p:cNvPr id="56" name="Rectangle 42"/>
                <p:cNvSpPr>
                  <a:spLocks noChangeArrowheads="1"/>
                </p:cNvSpPr>
                <p:nvPr/>
              </p:nvSpPr>
              <p:spPr bwMode="auto">
                <a:xfrm>
                  <a:off x="3577" y="1607"/>
                  <a:ext cx="91" cy="19"/>
                </a:xfrm>
                <a:prstGeom prst="rect">
                  <a:avLst/>
                </a:prstGeom>
                <a:solidFill>
                  <a:srgbClr val="808080"/>
                </a:solidFill>
                <a:ln w="793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57" name="Rectangle 43"/>
                <p:cNvSpPr>
                  <a:spLocks noChangeArrowheads="1"/>
                </p:cNvSpPr>
                <p:nvPr/>
              </p:nvSpPr>
              <p:spPr bwMode="auto">
                <a:xfrm>
                  <a:off x="3517" y="1519"/>
                  <a:ext cx="130" cy="23"/>
                </a:xfrm>
                <a:prstGeom prst="rect">
                  <a:avLst/>
                </a:prstGeom>
                <a:solidFill>
                  <a:srgbClr val="808080"/>
                </a:solidFill>
                <a:ln w="793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58" name="Rectangle 44"/>
                <p:cNvSpPr>
                  <a:spLocks noChangeArrowheads="1"/>
                </p:cNvSpPr>
                <p:nvPr/>
              </p:nvSpPr>
              <p:spPr bwMode="auto">
                <a:xfrm>
                  <a:off x="3517" y="1697"/>
                  <a:ext cx="130" cy="23"/>
                </a:xfrm>
                <a:prstGeom prst="rect">
                  <a:avLst/>
                </a:prstGeom>
                <a:solidFill>
                  <a:srgbClr val="808080"/>
                </a:solidFill>
                <a:ln w="793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59" name="Oval 45"/>
                <p:cNvSpPr>
                  <a:spLocks noChangeArrowheads="1"/>
                </p:cNvSpPr>
                <p:nvPr/>
              </p:nvSpPr>
              <p:spPr bwMode="auto">
                <a:xfrm>
                  <a:off x="3536" y="1567"/>
                  <a:ext cx="93" cy="90"/>
                </a:xfrm>
                <a:prstGeom prst="ellipse">
                  <a:avLst/>
                </a:prstGeom>
                <a:solidFill>
                  <a:srgbClr val="808080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60" name="Rectangle 46"/>
                <p:cNvSpPr>
                  <a:spLocks noChangeArrowheads="1"/>
                </p:cNvSpPr>
                <p:nvPr/>
              </p:nvSpPr>
              <p:spPr bwMode="auto">
                <a:xfrm>
                  <a:off x="3665" y="1587"/>
                  <a:ext cx="67" cy="56"/>
                </a:xfrm>
                <a:prstGeom prst="rect">
                  <a:avLst/>
                </a:prstGeom>
                <a:solidFill>
                  <a:srgbClr val="808080"/>
                </a:solidFill>
                <a:ln w="793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grpSp>
              <p:nvGrpSpPr>
                <p:cNvPr id="61" name="Group 49"/>
                <p:cNvGrpSpPr>
                  <a:grpSpLocks/>
                </p:cNvGrpSpPr>
                <p:nvPr/>
              </p:nvGrpSpPr>
              <p:grpSpPr bwMode="auto">
                <a:xfrm>
                  <a:off x="3514" y="1539"/>
                  <a:ext cx="133" cy="159"/>
                  <a:chOff x="3514" y="1539"/>
                  <a:chExt cx="133" cy="159"/>
                </a:xfrm>
              </p:grpSpPr>
              <p:sp>
                <p:nvSpPr>
                  <p:cNvPr id="103" name="Freeform 47"/>
                  <p:cNvSpPr>
                    <a:spLocks/>
                  </p:cNvSpPr>
                  <p:nvPr/>
                </p:nvSpPr>
                <p:spPr bwMode="auto">
                  <a:xfrm>
                    <a:off x="3514" y="1539"/>
                    <a:ext cx="133" cy="159"/>
                  </a:xfrm>
                  <a:custGeom>
                    <a:avLst/>
                    <a:gdLst>
                      <a:gd name="T0" fmla="*/ 2 w 266"/>
                      <a:gd name="T1" fmla="*/ 0 h 319"/>
                      <a:gd name="T2" fmla="*/ 133 w 266"/>
                      <a:gd name="T3" fmla="*/ 159 h 319"/>
                      <a:gd name="T4" fmla="*/ 3 w 266"/>
                      <a:gd name="T5" fmla="*/ 157 h 319"/>
                      <a:gd name="T6" fmla="*/ 132 w 266"/>
                      <a:gd name="T7" fmla="*/ 0 h 319"/>
                      <a:gd name="T8" fmla="*/ 0 w 266"/>
                      <a:gd name="T9" fmla="*/ 0 h 319"/>
                      <a:gd name="T10" fmla="*/ 2 w 266"/>
                      <a:gd name="T11" fmla="*/ 0 h 31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266" h="319">
                        <a:moveTo>
                          <a:pt x="3" y="1"/>
                        </a:moveTo>
                        <a:lnTo>
                          <a:pt x="266" y="319"/>
                        </a:lnTo>
                        <a:lnTo>
                          <a:pt x="6" y="314"/>
                        </a:lnTo>
                        <a:lnTo>
                          <a:pt x="263" y="1"/>
                        </a:lnTo>
                        <a:lnTo>
                          <a:pt x="0" y="0"/>
                        </a:lnTo>
                        <a:lnTo>
                          <a:pt x="3" y="1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104" name="Freeform 48"/>
                  <p:cNvSpPr>
                    <a:spLocks/>
                  </p:cNvSpPr>
                  <p:nvPr/>
                </p:nvSpPr>
                <p:spPr bwMode="auto">
                  <a:xfrm>
                    <a:off x="3514" y="1539"/>
                    <a:ext cx="133" cy="159"/>
                  </a:xfrm>
                  <a:custGeom>
                    <a:avLst/>
                    <a:gdLst>
                      <a:gd name="T0" fmla="*/ 2 w 266"/>
                      <a:gd name="T1" fmla="*/ 0 h 319"/>
                      <a:gd name="T2" fmla="*/ 133 w 266"/>
                      <a:gd name="T3" fmla="*/ 159 h 319"/>
                      <a:gd name="T4" fmla="*/ 3 w 266"/>
                      <a:gd name="T5" fmla="*/ 157 h 319"/>
                      <a:gd name="T6" fmla="*/ 132 w 266"/>
                      <a:gd name="T7" fmla="*/ 0 h 319"/>
                      <a:gd name="T8" fmla="*/ 0 w 266"/>
                      <a:gd name="T9" fmla="*/ 0 h 31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66" h="319">
                        <a:moveTo>
                          <a:pt x="3" y="1"/>
                        </a:moveTo>
                        <a:lnTo>
                          <a:pt x="266" y="319"/>
                        </a:lnTo>
                        <a:lnTo>
                          <a:pt x="6" y="314"/>
                        </a:lnTo>
                        <a:lnTo>
                          <a:pt x="263" y="1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7938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  <p:sp>
              <p:nvSpPr>
                <p:cNvPr id="62" name="Rectangle 50"/>
                <p:cNvSpPr>
                  <a:spLocks noChangeArrowheads="1"/>
                </p:cNvSpPr>
                <p:nvPr/>
              </p:nvSpPr>
              <p:spPr bwMode="auto">
                <a:xfrm>
                  <a:off x="3577" y="1607"/>
                  <a:ext cx="91" cy="19"/>
                </a:xfrm>
                <a:prstGeom prst="rect">
                  <a:avLst/>
                </a:prstGeom>
                <a:solidFill>
                  <a:srgbClr val="808080"/>
                </a:solidFill>
                <a:ln w="793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63" name="Rectangle 51"/>
                <p:cNvSpPr>
                  <a:spLocks noChangeArrowheads="1"/>
                </p:cNvSpPr>
                <p:nvPr/>
              </p:nvSpPr>
              <p:spPr bwMode="auto">
                <a:xfrm>
                  <a:off x="3517" y="1519"/>
                  <a:ext cx="130" cy="23"/>
                </a:xfrm>
                <a:prstGeom prst="rect">
                  <a:avLst/>
                </a:prstGeom>
                <a:solidFill>
                  <a:srgbClr val="808080"/>
                </a:solidFill>
                <a:ln w="793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64" name="Rectangle 52"/>
                <p:cNvSpPr>
                  <a:spLocks noChangeArrowheads="1"/>
                </p:cNvSpPr>
                <p:nvPr/>
              </p:nvSpPr>
              <p:spPr bwMode="auto">
                <a:xfrm>
                  <a:off x="3517" y="1697"/>
                  <a:ext cx="130" cy="23"/>
                </a:xfrm>
                <a:prstGeom prst="rect">
                  <a:avLst/>
                </a:prstGeom>
                <a:solidFill>
                  <a:srgbClr val="808080"/>
                </a:solidFill>
                <a:ln w="793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65" name="Oval 53"/>
                <p:cNvSpPr>
                  <a:spLocks noChangeArrowheads="1"/>
                </p:cNvSpPr>
                <p:nvPr/>
              </p:nvSpPr>
              <p:spPr bwMode="auto">
                <a:xfrm>
                  <a:off x="3536" y="1567"/>
                  <a:ext cx="93" cy="90"/>
                </a:xfrm>
                <a:prstGeom prst="ellipse">
                  <a:avLst/>
                </a:prstGeom>
                <a:solidFill>
                  <a:srgbClr val="808080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66" name="Rectangle 54"/>
                <p:cNvSpPr>
                  <a:spLocks noChangeArrowheads="1"/>
                </p:cNvSpPr>
                <p:nvPr/>
              </p:nvSpPr>
              <p:spPr bwMode="auto">
                <a:xfrm>
                  <a:off x="3665" y="1587"/>
                  <a:ext cx="67" cy="56"/>
                </a:xfrm>
                <a:prstGeom prst="rect">
                  <a:avLst/>
                </a:prstGeom>
                <a:solidFill>
                  <a:srgbClr val="808080"/>
                </a:solidFill>
                <a:ln w="793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grpSp>
              <p:nvGrpSpPr>
                <p:cNvPr id="67" name="Group 57"/>
                <p:cNvGrpSpPr>
                  <a:grpSpLocks/>
                </p:cNvGrpSpPr>
                <p:nvPr/>
              </p:nvGrpSpPr>
              <p:grpSpPr bwMode="auto">
                <a:xfrm>
                  <a:off x="3723" y="2494"/>
                  <a:ext cx="181" cy="169"/>
                  <a:chOff x="3723" y="2494"/>
                  <a:chExt cx="181" cy="169"/>
                </a:xfrm>
              </p:grpSpPr>
              <p:sp>
                <p:nvSpPr>
                  <p:cNvPr id="101" name="Freeform 55"/>
                  <p:cNvSpPr>
                    <a:spLocks/>
                  </p:cNvSpPr>
                  <p:nvPr/>
                </p:nvSpPr>
                <p:spPr bwMode="auto">
                  <a:xfrm>
                    <a:off x="3751" y="2494"/>
                    <a:ext cx="153" cy="169"/>
                  </a:xfrm>
                  <a:custGeom>
                    <a:avLst/>
                    <a:gdLst>
                      <a:gd name="T0" fmla="*/ 110 w 307"/>
                      <a:gd name="T1" fmla="*/ 169 h 339"/>
                      <a:gd name="T2" fmla="*/ 122 w 307"/>
                      <a:gd name="T3" fmla="*/ 161 h 339"/>
                      <a:gd name="T4" fmla="*/ 141 w 307"/>
                      <a:gd name="T5" fmla="*/ 144 h 339"/>
                      <a:gd name="T6" fmla="*/ 146 w 307"/>
                      <a:gd name="T7" fmla="*/ 135 h 339"/>
                      <a:gd name="T8" fmla="*/ 149 w 307"/>
                      <a:gd name="T9" fmla="*/ 128 h 339"/>
                      <a:gd name="T10" fmla="*/ 151 w 307"/>
                      <a:gd name="T11" fmla="*/ 119 h 339"/>
                      <a:gd name="T12" fmla="*/ 153 w 307"/>
                      <a:gd name="T13" fmla="*/ 100 h 339"/>
                      <a:gd name="T14" fmla="*/ 152 w 307"/>
                      <a:gd name="T15" fmla="*/ 78 h 339"/>
                      <a:gd name="T16" fmla="*/ 151 w 307"/>
                      <a:gd name="T17" fmla="*/ 66 h 339"/>
                      <a:gd name="T18" fmla="*/ 147 w 307"/>
                      <a:gd name="T19" fmla="*/ 49 h 339"/>
                      <a:gd name="T20" fmla="*/ 139 w 307"/>
                      <a:gd name="T21" fmla="*/ 35 h 339"/>
                      <a:gd name="T22" fmla="*/ 127 w 307"/>
                      <a:gd name="T23" fmla="*/ 20 h 339"/>
                      <a:gd name="T24" fmla="*/ 115 w 307"/>
                      <a:gd name="T25" fmla="*/ 11 h 339"/>
                      <a:gd name="T26" fmla="*/ 106 w 307"/>
                      <a:gd name="T27" fmla="*/ 5 h 339"/>
                      <a:gd name="T28" fmla="*/ 91 w 307"/>
                      <a:gd name="T29" fmla="*/ 1 h 339"/>
                      <a:gd name="T30" fmla="*/ 79 w 307"/>
                      <a:gd name="T31" fmla="*/ 0 h 339"/>
                      <a:gd name="T32" fmla="*/ 60 w 307"/>
                      <a:gd name="T33" fmla="*/ 1 h 339"/>
                      <a:gd name="T34" fmla="*/ 47 w 307"/>
                      <a:gd name="T35" fmla="*/ 3 h 339"/>
                      <a:gd name="T36" fmla="*/ 29 w 307"/>
                      <a:gd name="T37" fmla="*/ 8 h 339"/>
                      <a:gd name="T38" fmla="*/ 22 w 307"/>
                      <a:gd name="T39" fmla="*/ 14 h 339"/>
                      <a:gd name="T40" fmla="*/ 22 w 307"/>
                      <a:gd name="T41" fmla="*/ 14 h 339"/>
                      <a:gd name="T42" fmla="*/ 13 w 307"/>
                      <a:gd name="T43" fmla="*/ 21 h 339"/>
                      <a:gd name="T44" fmla="*/ 6 w 307"/>
                      <a:gd name="T45" fmla="*/ 33 h 339"/>
                      <a:gd name="T46" fmla="*/ 0 w 307"/>
                      <a:gd name="T47" fmla="*/ 57 h 339"/>
                      <a:gd name="T48" fmla="*/ 0 w 307"/>
                      <a:gd name="T49" fmla="*/ 61 h 339"/>
                      <a:gd name="T50" fmla="*/ 0 w 307"/>
                      <a:gd name="T51" fmla="*/ 63 h 339"/>
                      <a:gd name="T52" fmla="*/ 14 w 307"/>
                      <a:gd name="T53" fmla="*/ 58 h 339"/>
                      <a:gd name="T54" fmla="*/ 13 w 307"/>
                      <a:gd name="T55" fmla="*/ 57 h 339"/>
                      <a:gd name="T56" fmla="*/ 13 w 307"/>
                      <a:gd name="T57" fmla="*/ 58 h 339"/>
                      <a:gd name="T58" fmla="*/ 13 w 307"/>
                      <a:gd name="T59" fmla="*/ 60 h 339"/>
                      <a:gd name="T60" fmla="*/ 19 w 307"/>
                      <a:gd name="T61" fmla="*/ 39 h 339"/>
                      <a:gd name="T62" fmla="*/ 19 w 307"/>
                      <a:gd name="T63" fmla="*/ 27 h 339"/>
                      <a:gd name="T64" fmla="*/ 27 w 307"/>
                      <a:gd name="T65" fmla="*/ 27 h 339"/>
                      <a:gd name="T66" fmla="*/ 30 w 307"/>
                      <a:gd name="T67" fmla="*/ 24 h 339"/>
                      <a:gd name="T68" fmla="*/ 32 w 307"/>
                      <a:gd name="T69" fmla="*/ 15 h 339"/>
                      <a:gd name="T70" fmla="*/ 43 w 307"/>
                      <a:gd name="T71" fmla="*/ 18 h 339"/>
                      <a:gd name="T72" fmla="*/ 50 w 307"/>
                      <a:gd name="T73" fmla="*/ 9 h 339"/>
                      <a:gd name="T74" fmla="*/ 60 w 307"/>
                      <a:gd name="T75" fmla="*/ 14 h 339"/>
                      <a:gd name="T76" fmla="*/ 79 w 307"/>
                      <a:gd name="T77" fmla="*/ 14 h 339"/>
                      <a:gd name="T78" fmla="*/ 88 w 307"/>
                      <a:gd name="T79" fmla="*/ 8 h 339"/>
                      <a:gd name="T80" fmla="*/ 95 w 307"/>
                      <a:gd name="T81" fmla="*/ 16 h 339"/>
                      <a:gd name="T82" fmla="*/ 107 w 307"/>
                      <a:gd name="T83" fmla="*/ 22 h 339"/>
                      <a:gd name="T84" fmla="*/ 105 w 307"/>
                      <a:gd name="T85" fmla="*/ 20 h 339"/>
                      <a:gd name="T86" fmla="*/ 117 w 307"/>
                      <a:gd name="T87" fmla="*/ 30 h 339"/>
                      <a:gd name="T88" fmla="*/ 133 w 307"/>
                      <a:gd name="T89" fmla="*/ 37 h 339"/>
                      <a:gd name="T90" fmla="*/ 130 w 307"/>
                      <a:gd name="T91" fmla="*/ 47 h 339"/>
                      <a:gd name="T92" fmla="*/ 136 w 307"/>
                      <a:gd name="T93" fmla="*/ 62 h 339"/>
                      <a:gd name="T94" fmla="*/ 145 w 307"/>
                      <a:gd name="T95" fmla="*/ 68 h 339"/>
                      <a:gd name="T96" fmla="*/ 139 w 307"/>
                      <a:gd name="T97" fmla="*/ 78 h 339"/>
                      <a:gd name="T98" fmla="*/ 139 w 307"/>
                      <a:gd name="T99" fmla="*/ 100 h 339"/>
                      <a:gd name="T100" fmla="*/ 137 w 307"/>
                      <a:gd name="T101" fmla="*/ 119 h 339"/>
                      <a:gd name="T102" fmla="*/ 138 w 307"/>
                      <a:gd name="T103" fmla="*/ 115 h 339"/>
                      <a:gd name="T104" fmla="*/ 142 w 307"/>
                      <a:gd name="T105" fmla="*/ 126 h 339"/>
                      <a:gd name="T106" fmla="*/ 133 w 307"/>
                      <a:gd name="T107" fmla="*/ 130 h 339"/>
                      <a:gd name="T108" fmla="*/ 136 w 307"/>
                      <a:gd name="T109" fmla="*/ 138 h 339"/>
                      <a:gd name="T110" fmla="*/ 123 w 307"/>
                      <a:gd name="T111" fmla="*/ 144 h 339"/>
                      <a:gd name="T112" fmla="*/ 117 w 307"/>
                      <a:gd name="T113" fmla="*/ 157 h 339"/>
                      <a:gd name="T114" fmla="*/ 103 w 307"/>
                      <a:gd name="T115" fmla="*/ 158 h 339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</a:gdLst>
                    <a:ahLst/>
                    <a:cxnLst>
                      <a:cxn ang="T116">
                        <a:pos x="T0" y="T1"/>
                      </a:cxn>
                      <a:cxn ang="T117">
                        <a:pos x="T2" y="T3"/>
                      </a:cxn>
                      <a:cxn ang="T118">
                        <a:pos x="T4" y="T5"/>
                      </a:cxn>
                      <a:cxn ang="T119">
                        <a:pos x="T6" y="T7"/>
                      </a:cxn>
                      <a:cxn ang="T120">
                        <a:pos x="T8" y="T9"/>
                      </a:cxn>
                      <a:cxn ang="T121">
                        <a:pos x="T10" y="T11"/>
                      </a:cxn>
                      <a:cxn ang="T122">
                        <a:pos x="T12" y="T13"/>
                      </a:cxn>
                      <a:cxn ang="T123">
                        <a:pos x="T14" y="T15"/>
                      </a:cxn>
                      <a:cxn ang="T124">
                        <a:pos x="T16" y="T17"/>
                      </a:cxn>
                      <a:cxn ang="T125">
                        <a:pos x="T18" y="T19"/>
                      </a:cxn>
                      <a:cxn ang="T126">
                        <a:pos x="T20" y="T21"/>
                      </a:cxn>
                      <a:cxn ang="T127">
                        <a:pos x="T22" y="T23"/>
                      </a:cxn>
                      <a:cxn ang="T128">
                        <a:pos x="T24" y="T25"/>
                      </a:cxn>
                      <a:cxn ang="T129">
                        <a:pos x="T26" y="T27"/>
                      </a:cxn>
                      <a:cxn ang="T130">
                        <a:pos x="T28" y="T29"/>
                      </a:cxn>
                      <a:cxn ang="T131">
                        <a:pos x="T30" y="T31"/>
                      </a:cxn>
                      <a:cxn ang="T132">
                        <a:pos x="T32" y="T33"/>
                      </a:cxn>
                      <a:cxn ang="T133">
                        <a:pos x="T34" y="T35"/>
                      </a:cxn>
                      <a:cxn ang="T134">
                        <a:pos x="T36" y="T37"/>
                      </a:cxn>
                      <a:cxn ang="T135">
                        <a:pos x="T38" y="T39"/>
                      </a:cxn>
                      <a:cxn ang="T136">
                        <a:pos x="T40" y="T41"/>
                      </a:cxn>
                      <a:cxn ang="T137">
                        <a:pos x="T42" y="T43"/>
                      </a:cxn>
                      <a:cxn ang="T138">
                        <a:pos x="T44" y="T45"/>
                      </a:cxn>
                      <a:cxn ang="T139">
                        <a:pos x="T46" y="T47"/>
                      </a:cxn>
                      <a:cxn ang="T140">
                        <a:pos x="T48" y="T49"/>
                      </a:cxn>
                      <a:cxn ang="T141">
                        <a:pos x="T50" y="T51"/>
                      </a:cxn>
                      <a:cxn ang="T142">
                        <a:pos x="T52" y="T53"/>
                      </a:cxn>
                      <a:cxn ang="T143">
                        <a:pos x="T54" y="T55"/>
                      </a:cxn>
                      <a:cxn ang="T144">
                        <a:pos x="T56" y="T57"/>
                      </a:cxn>
                      <a:cxn ang="T145">
                        <a:pos x="T58" y="T59"/>
                      </a:cxn>
                      <a:cxn ang="T146">
                        <a:pos x="T60" y="T61"/>
                      </a:cxn>
                      <a:cxn ang="T147">
                        <a:pos x="T62" y="T63"/>
                      </a:cxn>
                      <a:cxn ang="T148">
                        <a:pos x="T64" y="T65"/>
                      </a:cxn>
                      <a:cxn ang="T149">
                        <a:pos x="T66" y="T67"/>
                      </a:cxn>
                      <a:cxn ang="T150">
                        <a:pos x="T68" y="T69"/>
                      </a:cxn>
                      <a:cxn ang="T151">
                        <a:pos x="T70" y="T71"/>
                      </a:cxn>
                      <a:cxn ang="T152">
                        <a:pos x="T72" y="T73"/>
                      </a:cxn>
                      <a:cxn ang="T153">
                        <a:pos x="T74" y="T75"/>
                      </a:cxn>
                      <a:cxn ang="T154">
                        <a:pos x="T76" y="T77"/>
                      </a:cxn>
                      <a:cxn ang="T155">
                        <a:pos x="T78" y="T79"/>
                      </a:cxn>
                      <a:cxn ang="T156">
                        <a:pos x="T80" y="T81"/>
                      </a:cxn>
                      <a:cxn ang="T157">
                        <a:pos x="T82" y="T83"/>
                      </a:cxn>
                      <a:cxn ang="T158">
                        <a:pos x="T84" y="T85"/>
                      </a:cxn>
                      <a:cxn ang="T159">
                        <a:pos x="T86" y="T87"/>
                      </a:cxn>
                      <a:cxn ang="T160">
                        <a:pos x="T88" y="T89"/>
                      </a:cxn>
                      <a:cxn ang="T161">
                        <a:pos x="T90" y="T91"/>
                      </a:cxn>
                      <a:cxn ang="T162">
                        <a:pos x="T92" y="T93"/>
                      </a:cxn>
                      <a:cxn ang="T163">
                        <a:pos x="T94" y="T95"/>
                      </a:cxn>
                      <a:cxn ang="T164">
                        <a:pos x="T96" y="T97"/>
                      </a:cxn>
                      <a:cxn ang="T165">
                        <a:pos x="T98" y="T99"/>
                      </a:cxn>
                      <a:cxn ang="T166">
                        <a:pos x="T100" y="T101"/>
                      </a:cxn>
                      <a:cxn ang="T167">
                        <a:pos x="T102" y="T103"/>
                      </a:cxn>
                      <a:cxn ang="T168">
                        <a:pos x="T104" y="T105"/>
                      </a:cxn>
                      <a:cxn ang="T169">
                        <a:pos x="T106" y="T107"/>
                      </a:cxn>
                      <a:cxn ang="T170">
                        <a:pos x="T108" y="T109"/>
                      </a:cxn>
                      <a:cxn ang="T171">
                        <a:pos x="T110" y="T111"/>
                      </a:cxn>
                      <a:cxn ang="T172">
                        <a:pos x="T112" y="T113"/>
                      </a:cxn>
                      <a:cxn ang="T173">
                        <a:pos x="T114" y="T115"/>
                      </a:cxn>
                    </a:cxnLst>
                    <a:rect l="0" t="0" r="r" b="b"/>
                    <a:pathLst>
                      <a:path w="307" h="339">
                        <a:moveTo>
                          <a:pt x="206" y="317"/>
                        </a:moveTo>
                        <a:lnTo>
                          <a:pt x="220" y="339"/>
                        </a:lnTo>
                        <a:lnTo>
                          <a:pt x="240" y="326"/>
                        </a:lnTo>
                        <a:lnTo>
                          <a:pt x="244" y="323"/>
                        </a:lnTo>
                        <a:lnTo>
                          <a:pt x="266" y="307"/>
                        </a:lnTo>
                        <a:lnTo>
                          <a:pt x="282" y="288"/>
                        </a:lnTo>
                        <a:lnTo>
                          <a:pt x="285" y="283"/>
                        </a:lnTo>
                        <a:lnTo>
                          <a:pt x="293" y="271"/>
                        </a:lnTo>
                        <a:lnTo>
                          <a:pt x="299" y="257"/>
                        </a:lnTo>
                        <a:lnTo>
                          <a:pt x="302" y="242"/>
                        </a:lnTo>
                        <a:lnTo>
                          <a:pt x="302" y="238"/>
                        </a:lnTo>
                        <a:lnTo>
                          <a:pt x="305" y="219"/>
                        </a:lnTo>
                        <a:lnTo>
                          <a:pt x="307" y="200"/>
                        </a:lnTo>
                        <a:lnTo>
                          <a:pt x="307" y="178"/>
                        </a:lnTo>
                        <a:lnTo>
                          <a:pt x="305" y="157"/>
                        </a:lnTo>
                        <a:lnTo>
                          <a:pt x="304" y="137"/>
                        </a:lnTo>
                        <a:lnTo>
                          <a:pt x="302" y="133"/>
                        </a:lnTo>
                        <a:lnTo>
                          <a:pt x="299" y="114"/>
                        </a:lnTo>
                        <a:lnTo>
                          <a:pt x="295" y="99"/>
                        </a:lnTo>
                        <a:lnTo>
                          <a:pt x="287" y="84"/>
                        </a:lnTo>
                        <a:lnTo>
                          <a:pt x="279" y="70"/>
                        </a:lnTo>
                        <a:lnTo>
                          <a:pt x="276" y="66"/>
                        </a:lnTo>
                        <a:lnTo>
                          <a:pt x="255" y="40"/>
                        </a:lnTo>
                        <a:lnTo>
                          <a:pt x="243" y="29"/>
                        </a:lnTo>
                        <a:lnTo>
                          <a:pt x="231" y="22"/>
                        </a:lnTo>
                        <a:lnTo>
                          <a:pt x="226" y="19"/>
                        </a:lnTo>
                        <a:lnTo>
                          <a:pt x="212" y="11"/>
                        </a:lnTo>
                        <a:lnTo>
                          <a:pt x="197" y="6"/>
                        </a:lnTo>
                        <a:lnTo>
                          <a:pt x="182" y="2"/>
                        </a:lnTo>
                        <a:lnTo>
                          <a:pt x="177" y="2"/>
                        </a:lnTo>
                        <a:lnTo>
                          <a:pt x="159" y="0"/>
                        </a:lnTo>
                        <a:lnTo>
                          <a:pt x="139" y="0"/>
                        </a:lnTo>
                        <a:lnTo>
                          <a:pt x="120" y="2"/>
                        </a:lnTo>
                        <a:lnTo>
                          <a:pt x="100" y="5"/>
                        </a:lnTo>
                        <a:lnTo>
                          <a:pt x="94" y="6"/>
                        </a:lnTo>
                        <a:lnTo>
                          <a:pt x="76" y="11"/>
                        </a:lnTo>
                        <a:lnTo>
                          <a:pt x="59" y="17"/>
                        </a:lnTo>
                        <a:lnTo>
                          <a:pt x="54" y="20"/>
                        </a:lnTo>
                        <a:lnTo>
                          <a:pt x="44" y="28"/>
                        </a:lnTo>
                        <a:lnTo>
                          <a:pt x="51" y="38"/>
                        </a:lnTo>
                        <a:lnTo>
                          <a:pt x="44" y="28"/>
                        </a:lnTo>
                        <a:lnTo>
                          <a:pt x="35" y="35"/>
                        </a:lnTo>
                        <a:lnTo>
                          <a:pt x="27" y="43"/>
                        </a:lnTo>
                        <a:lnTo>
                          <a:pt x="24" y="47"/>
                        </a:lnTo>
                        <a:lnTo>
                          <a:pt x="13" y="67"/>
                        </a:lnTo>
                        <a:lnTo>
                          <a:pt x="6" y="89"/>
                        </a:lnTo>
                        <a:lnTo>
                          <a:pt x="1" y="114"/>
                        </a:lnTo>
                        <a:lnTo>
                          <a:pt x="0" y="117"/>
                        </a:lnTo>
                        <a:lnTo>
                          <a:pt x="1" y="122"/>
                        </a:lnTo>
                        <a:lnTo>
                          <a:pt x="1" y="125"/>
                        </a:lnTo>
                        <a:lnTo>
                          <a:pt x="1" y="127"/>
                        </a:lnTo>
                        <a:lnTo>
                          <a:pt x="3" y="127"/>
                        </a:lnTo>
                        <a:lnTo>
                          <a:pt x="28" y="117"/>
                        </a:lnTo>
                        <a:lnTo>
                          <a:pt x="27" y="116"/>
                        </a:lnTo>
                        <a:lnTo>
                          <a:pt x="27" y="114"/>
                        </a:lnTo>
                        <a:lnTo>
                          <a:pt x="27" y="113"/>
                        </a:lnTo>
                        <a:lnTo>
                          <a:pt x="27" y="117"/>
                        </a:lnTo>
                        <a:lnTo>
                          <a:pt x="13" y="117"/>
                        </a:lnTo>
                        <a:lnTo>
                          <a:pt x="27" y="120"/>
                        </a:lnTo>
                        <a:lnTo>
                          <a:pt x="32" y="99"/>
                        </a:lnTo>
                        <a:lnTo>
                          <a:pt x="39" y="78"/>
                        </a:lnTo>
                        <a:lnTo>
                          <a:pt x="50" y="58"/>
                        </a:lnTo>
                        <a:lnTo>
                          <a:pt x="38" y="54"/>
                        </a:lnTo>
                        <a:lnTo>
                          <a:pt x="47" y="63"/>
                        </a:lnTo>
                        <a:lnTo>
                          <a:pt x="54" y="55"/>
                        </a:lnTo>
                        <a:lnTo>
                          <a:pt x="59" y="49"/>
                        </a:lnTo>
                        <a:lnTo>
                          <a:pt x="60" y="49"/>
                        </a:lnTo>
                        <a:lnTo>
                          <a:pt x="74" y="40"/>
                        </a:lnTo>
                        <a:lnTo>
                          <a:pt x="65" y="31"/>
                        </a:lnTo>
                        <a:lnTo>
                          <a:pt x="70" y="43"/>
                        </a:lnTo>
                        <a:lnTo>
                          <a:pt x="86" y="37"/>
                        </a:lnTo>
                        <a:lnTo>
                          <a:pt x="105" y="32"/>
                        </a:lnTo>
                        <a:lnTo>
                          <a:pt x="100" y="19"/>
                        </a:lnTo>
                        <a:lnTo>
                          <a:pt x="100" y="32"/>
                        </a:lnTo>
                        <a:lnTo>
                          <a:pt x="120" y="29"/>
                        </a:lnTo>
                        <a:lnTo>
                          <a:pt x="139" y="28"/>
                        </a:lnTo>
                        <a:lnTo>
                          <a:pt x="159" y="28"/>
                        </a:lnTo>
                        <a:lnTo>
                          <a:pt x="177" y="29"/>
                        </a:lnTo>
                        <a:lnTo>
                          <a:pt x="177" y="16"/>
                        </a:lnTo>
                        <a:lnTo>
                          <a:pt x="171" y="28"/>
                        </a:lnTo>
                        <a:lnTo>
                          <a:pt x="190" y="32"/>
                        </a:lnTo>
                        <a:lnTo>
                          <a:pt x="202" y="37"/>
                        </a:lnTo>
                        <a:lnTo>
                          <a:pt x="215" y="44"/>
                        </a:lnTo>
                        <a:lnTo>
                          <a:pt x="220" y="31"/>
                        </a:lnTo>
                        <a:lnTo>
                          <a:pt x="211" y="41"/>
                        </a:lnTo>
                        <a:lnTo>
                          <a:pt x="223" y="49"/>
                        </a:lnTo>
                        <a:lnTo>
                          <a:pt x="235" y="60"/>
                        </a:lnTo>
                        <a:lnTo>
                          <a:pt x="257" y="85"/>
                        </a:lnTo>
                        <a:lnTo>
                          <a:pt x="266" y="75"/>
                        </a:lnTo>
                        <a:lnTo>
                          <a:pt x="254" y="81"/>
                        </a:lnTo>
                        <a:lnTo>
                          <a:pt x="261" y="95"/>
                        </a:lnTo>
                        <a:lnTo>
                          <a:pt x="269" y="110"/>
                        </a:lnTo>
                        <a:lnTo>
                          <a:pt x="273" y="125"/>
                        </a:lnTo>
                        <a:lnTo>
                          <a:pt x="276" y="143"/>
                        </a:lnTo>
                        <a:lnTo>
                          <a:pt x="290" y="137"/>
                        </a:lnTo>
                        <a:lnTo>
                          <a:pt x="276" y="137"/>
                        </a:lnTo>
                        <a:lnTo>
                          <a:pt x="278" y="157"/>
                        </a:lnTo>
                        <a:lnTo>
                          <a:pt x="279" y="178"/>
                        </a:lnTo>
                        <a:lnTo>
                          <a:pt x="279" y="200"/>
                        </a:lnTo>
                        <a:lnTo>
                          <a:pt x="278" y="219"/>
                        </a:lnTo>
                        <a:lnTo>
                          <a:pt x="275" y="238"/>
                        </a:lnTo>
                        <a:lnTo>
                          <a:pt x="288" y="238"/>
                        </a:lnTo>
                        <a:lnTo>
                          <a:pt x="276" y="231"/>
                        </a:lnTo>
                        <a:lnTo>
                          <a:pt x="273" y="250"/>
                        </a:lnTo>
                        <a:lnTo>
                          <a:pt x="285" y="253"/>
                        </a:lnTo>
                        <a:lnTo>
                          <a:pt x="273" y="248"/>
                        </a:lnTo>
                        <a:lnTo>
                          <a:pt x="267" y="260"/>
                        </a:lnTo>
                        <a:lnTo>
                          <a:pt x="260" y="273"/>
                        </a:lnTo>
                        <a:lnTo>
                          <a:pt x="273" y="277"/>
                        </a:lnTo>
                        <a:lnTo>
                          <a:pt x="263" y="268"/>
                        </a:lnTo>
                        <a:lnTo>
                          <a:pt x="246" y="288"/>
                        </a:lnTo>
                        <a:lnTo>
                          <a:pt x="225" y="303"/>
                        </a:lnTo>
                        <a:lnTo>
                          <a:pt x="235" y="314"/>
                        </a:lnTo>
                        <a:lnTo>
                          <a:pt x="229" y="300"/>
                        </a:lnTo>
                        <a:lnTo>
                          <a:pt x="206" y="3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102" name="Freeform 56"/>
                  <p:cNvSpPr>
                    <a:spLocks/>
                  </p:cNvSpPr>
                  <p:nvPr/>
                </p:nvSpPr>
                <p:spPr bwMode="auto">
                  <a:xfrm>
                    <a:off x="3723" y="2548"/>
                    <a:ext cx="70" cy="75"/>
                  </a:xfrm>
                  <a:custGeom>
                    <a:avLst/>
                    <a:gdLst>
                      <a:gd name="T0" fmla="*/ 0 w 140"/>
                      <a:gd name="T1" fmla="*/ 9 h 151"/>
                      <a:gd name="T2" fmla="*/ 44 w 140"/>
                      <a:gd name="T3" fmla="*/ 75 h 151"/>
                      <a:gd name="T4" fmla="*/ 70 w 140"/>
                      <a:gd name="T5" fmla="*/ 0 h 151"/>
                      <a:gd name="T6" fmla="*/ 0 w 140"/>
                      <a:gd name="T7" fmla="*/ 9 h 15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40" h="151">
                        <a:moveTo>
                          <a:pt x="0" y="19"/>
                        </a:moveTo>
                        <a:lnTo>
                          <a:pt x="88" y="151"/>
                        </a:lnTo>
                        <a:lnTo>
                          <a:pt x="140" y="0"/>
                        </a:lnTo>
                        <a:lnTo>
                          <a:pt x="0" y="1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  <p:grpSp>
              <p:nvGrpSpPr>
                <p:cNvPr id="68" name="Group 60"/>
                <p:cNvGrpSpPr>
                  <a:grpSpLocks/>
                </p:cNvGrpSpPr>
                <p:nvPr/>
              </p:nvGrpSpPr>
              <p:grpSpPr bwMode="auto">
                <a:xfrm>
                  <a:off x="3254" y="2494"/>
                  <a:ext cx="181" cy="169"/>
                  <a:chOff x="3254" y="2494"/>
                  <a:chExt cx="181" cy="169"/>
                </a:xfrm>
              </p:grpSpPr>
              <p:sp>
                <p:nvSpPr>
                  <p:cNvPr id="99" name="Freeform 58"/>
                  <p:cNvSpPr>
                    <a:spLocks/>
                  </p:cNvSpPr>
                  <p:nvPr/>
                </p:nvSpPr>
                <p:spPr bwMode="auto">
                  <a:xfrm>
                    <a:off x="3254" y="2494"/>
                    <a:ext cx="152" cy="169"/>
                  </a:xfrm>
                  <a:custGeom>
                    <a:avLst/>
                    <a:gdLst>
                      <a:gd name="T0" fmla="*/ 51 w 306"/>
                      <a:gd name="T1" fmla="*/ 158 h 339"/>
                      <a:gd name="T2" fmla="*/ 36 w 306"/>
                      <a:gd name="T3" fmla="*/ 157 h 339"/>
                      <a:gd name="T4" fmla="*/ 30 w 306"/>
                      <a:gd name="T5" fmla="*/ 144 h 339"/>
                      <a:gd name="T6" fmla="*/ 17 w 306"/>
                      <a:gd name="T7" fmla="*/ 138 h 339"/>
                      <a:gd name="T8" fmla="*/ 20 w 306"/>
                      <a:gd name="T9" fmla="*/ 130 h 339"/>
                      <a:gd name="T10" fmla="*/ 11 w 306"/>
                      <a:gd name="T11" fmla="*/ 126 h 339"/>
                      <a:gd name="T12" fmla="*/ 15 w 306"/>
                      <a:gd name="T13" fmla="*/ 115 h 339"/>
                      <a:gd name="T14" fmla="*/ 16 w 306"/>
                      <a:gd name="T15" fmla="*/ 119 h 339"/>
                      <a:gd name="T16" fmla="*/ 14 w 306"/>
                      <a:gd name="T17" fmla="*/ 100 h 339"/>
                      <a:gd name="T18" fmla="*/ 14 w 306"/>
                      <a:gd name="T19" fmla="*/ 78 h 339"/>
                      <a:gd name="T20" fmla="*/ 8 w 306"/>
                      <a:gd name="T21" fmla="*/ 68 h 339"/>
                      <a:gd name="T22" fmla="*/ 17 w 306"/>
                      <a:gd name="T23" fmla="*/ 62 h 339"/>
                      <a:gd name="T24" fmla="*/ 23 w 306"/>
                      <a:gd name="T25" fmla="*/ 47 h 339"/>
                      <a:gd name="T26" fmla="*/ 20 w 306"/>
                      <a:gd name="T27" fmla="*/ 37 h 339"/>
                      <a:gd name="T28" fmla="*/ 36 w 306"/>
                      <a:gd name="T29" fmla="*/ 30 h 339"/>
                      <a:gd name="T30" fmla="*/ 48 w 306"/>
                      <a:gd name="T31" fmla="*/ 20 h 339"/>
                      <a:gd name="T32" fmla="*/ 46 w 306"/>
                      <a:gd name="T33" fmla="*/ 22 h 339"/>
                      <a:gd name="T34" fmla="*/ 59 w 306"/>
                      <a:gd name="T35" fmla="*/ 16 h 339"/>
                      <a:gd name="T36" fmla="*/ 65 w 306"/>
                      <a:gd name="T37" fmla="*/ 8 h 339"/>
                      <a:gd name="T38" fmla="*/ 74 w 306"/>
                      <a:gd name="T39" fmla="*/ 14 h 339"/>
                      <a:gd name="T40" fmla="*/ 93 w 306"/>
                      <a:gd name="T41" fmla="*/ 14 h 339"/>
                      <a:gd name="T42" fmla="*/ 103 w 306"/>
                      <a:gd name="T43" fmla="*/ 9 h 339"/>
                      <a:gd name="T44" fmla="*/ 110 w 306"/>
                      <a:gd name="T45" fmla="*/ 18 h 339"/>
                      <a:gd name="T46" fmla="*/ 120 w 306"/>
                      <a:gd name="T47" fmla="*/ 15 h 339"/>
                      <a:gd name="T48" fmla="*/ 123 w 306"/>
                      <a:gd name="T49" fmla="*/ 24 h 339"/>
                      <a:gd name="T50" fmla="*/ 129 w 306"/>
                      <a:gd name="T51" fmla="*/ 31 h 339"/>
                      <a:gd name="T52" fmla="*/ 127 w 306"/>
                      <a:gd name="T53" fmla="*/ 29 h 339"/>
                      <a:gd name="T54" fmla="*/ 136 w 306"/>
                      <a:gd name="T55" fmla="*/ 49 h 339"/>
                      <a:gd name="T56" fmla="*/ 145 w 306"/>
                      <a:gd name="T57" fmla="*/ 58 h 339"/>
                      <a:gd name="T58" fmla="*/ 139 w 306"/>
                      <a:gd name="T59" fmla="*/ 60 h 339"/>
                      <a:gd name="T60" fmla="*/ 139 w 306"/>
                      <a:gd name="T61" fmla="*/ 61 h 339"/>
                      <a:gd name="T62" fmla="*/ 152 w 306"/>
                      <a:gd name="T63" fmla="*/ 61 h 339"/>
                      <a:gd name="T64" fmla="*/ 152 w 306"/>
                      <a:gd name="T65" fmla="*/ 58 h 339"/>
                      <a:gd name="T66" fmla="*/ 152 w 306"/>
                      <a:gd name="T67" fmla="*/ 57 h 339"/>
                      <a:gd name="T68" fmla="*/ 145 w 306"/>
                      <a:gd name="T69" fmla="*/ 33 h 339"/>
                      <a:gd name="T70" fmla="*/ 139 w 306"/>
                      <a:gd name="T71" fmla="*/ 21 h 339"/>
                      <a:gd name="T72" fmla="*/ 132 w 306"/>
                      <a:gd name="T73" fmla="*/ 14 h 339"/>
                      <a:gd name="T74" fmla="*/ 123 w 306"/>
                      <a:gd name="T75" fmla="*/ 8 h 339"/>
                      <a:gd name="T76" fmla="*/ 106 w 306"/>
                      <a:gd name="T77" fmla="*/ 3 h 339"/>
                      <a:gd name="T78" fmla="*/ 93 w 306"/>
                      <a:gd name="T79" fmla="*/ 1 h 339"/>
                      <a:gd name="T80" fmla="*/ 74 w 306"/>
                      <a:gd name="T81" fmla="*/ 0 h 339"/>
                      <a:gd name="T82" fmla="*/ 62 w 306"/>
                      <a:gd name="T83" fmla="*/ 1 h 339"/>
                      <a:gd name="T84" fmla="*/ 47 w 306"/>
                      <a:gd name="T85" fmla="*/ 5 h 339"/>
                      <a:gd name="T86" fmla="*/ 38 w 306"/>
                      <a:gd name="T87" fmla="*/ 11 h 339"/>
                      <a:gd name="T88" fmla="*/ 26 w 306"/>
                      <a:gd name="T89" fmla="*/ 20 h 339"/>
                      <a:gd name="T90" fmla="*/ 14 w 306"/>
                      <a:gd name="T91" fmla="*/ 35 h 339"/>
                      <a:gd name="T92" fmla="*/ 7 w 306"/>
                      <a:gd name="T93" fmla="*/ 49 h 339"/>
                      <a:gd name="T94" fmla="*/ 2 w 306"/>
                      <a:gd name="T95" fmla="*/ 66 h 339"/>
                      <a:gd name="T96" fmla="*/ 1 w 306"/>
                      <a:gd name="T97" fmla="*/ 68 h 339"/>
                      <a:gd name="T98" fmla="*/ 0 w 306"/>
                      <a:gd name="T99" fmla="*/ 89 h 339"/>
                      <a:gd name="T100" fmla="*/ 1 w 306"/>
                      <a:gd name="T101" fmla="*/ 109 h 339"/>
                      <a:gd name="T102" fmla="*/ 2 w 306"/>
                      <a:gd name="T103" fmla="*/ 121 h 339"/>
                      <a:gd name="T104" fmla="*/ 4 w 306"/>
                      <a:gd name="T105" fmla="*/ 128 h 339"/>
                      <a:gd name="T106" fmla="*/ 11 w 306"/>
                      <a:gd name="T107" fmla="*/ 141 h 339"/>
                      <a:gd name="T108" fmla="*/ 20 w 306"/>
                      <a:gd name="T109" fmla="*/ 153 h 339"/>
                      <a:gd name="T110" fmla="*/ 33 w 306"/>
                      <a:gd name="T111" fmla="*/ 163 h 339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</a:gdLst>
                    <a:ahLst/>
                    <a:cxnLst>
                      <a:cxn ang="T112">
                        <a:pos x="T0" y="T1"/>
                      </a:cxn>
                      <a:cxn ang="T113">
                        <a:pos x="T2" y="T3"/>
                      </a:cxn>
                      <a:cxn ang="T114">
                        <a:pos x="T4" y="T5"/>
                      </a:cxn>
                      <a:cxn ang="T115">
                        <a:pos x="T6" y="T7"/>
                      </a:cxn>
                      <a:cxn ang="T116">
                        <a:pos x="T8" y="T9"/>
                      </a:cxn>
                      <a:cxn ang="T117">
                        <a:pos x="T10" y="T11"/>
                      </a:cxn>
                      <a:cxn ang="T118">
                        <a:pos x="T12" y="T13"/>
                      </a:cxn>
                      <a:cxn ang="T119">
                        <a:pos x="T14" y="T15"/>
                      </a:cxn>
                      <a:cxn ang="T120">
                        <a:pos x="T16" y="T17"/>
                      </a:cxn>
                      <a:cxn ang="T121">
                        <a:pos x="T18" y="T19"/>
                      </a:cxn>
                      <a:cxn ang="T122">
                        <a:pos x="T20" y="T21"/>
                      </a:cxn>
                      <a:cxn ang="T123">
                        <a:pos x="T22" y="T23"/>
                      </a:cxn>
                      <a:cxn ang="T124">
                        <a:pos x="T24" y="T25"/>
                      </a:cxn>
                      <a:cxn ang="T125">
                        <a:pos x="T26" y="T27"/>
                      </a:cxn>
                      <a:cxn ang="T126">
                        <a:pos x="T28" y="T29"/>
                      </a:cxn>
                      <a:cxn ang="T127">
                        <a:pos x="T30" y="T31"/>
                      </a:cxn>
                      <a:cxn ang="T128">
                        <a:pos x="T32" y="T33"/>
                      </a:cxn>
                      <a:cxn ang="T129">
                        <a:pos x="T34" y="T35"/>
                      </a:cxn>
                      <a:cxn ang="T130">
                        <a:pos x="T36" y="T37"/>
                      </a:cxn>
                      <a:cxn ang="T131">
                        <a:pos x="T38" y="T39"/>
                      </a:cxn>
                      <a:cxn ang="T132">
                        <a:pos x="T40" y="T41"/>
                      </a:cxn>
                      <a:cxn ang="T133">
                        <a:pos x="T42" y="T43"/>
                      </a:cxn>
                      <a:cxn ang="T134">
                        <a:pos x="T44" y="T45"/>
                      </a:cxn>
                      <a:cxn ang="T135">
                        <a:pos x="T46" y="T47"/>
                      </a:cxn>
                      <a:cxn ang="T136">
                        <a:pos x="T48" y="T49"/>
                      </a:cxn>
                      <a:cxn ang="T137">
                        <a:pos x="T50" y="T51"/>
                      </a:cxn>
                      <a:cxn ang="T138">
                        <a:pos x="T52" y="T53"/>
                      </a:cxn>
                      <a:cxn ang="T139">
                        <a:pos x="T54" y="T55"/>
                      </a:cxn>
                      <a:cxn ang="T140">
                        <a:pos x="T56" y="T57"/>
                      </a:cxn>
                      <a:cxn ang="T141">
                        <a:pos x="T58" y="T59"/>
                      </a:cxn>
                      <a:cxn ang="T142">
                        <a:pos x="T60" y="T61"/>
                      </a:cxn>
                      <a:cxn ang="T143">
                        <a:pos x="T62" y="T63"/>
                      </a:cxn>
                      <a:cxn ang="T144">
                        <a:pos x="T64" y="T65"/>
                      </a:cxn>
                      <a:cxn ang="T145">
                        <a:pos x="T66" y="T67"/>
                      </a:cxn>
                      <a:cxn ang="T146">
                        <a:pos x="T68" y="T69"/>
                      </a:cxn>
                      <a:cxn ang="T147">
                        <a:pos x="T70" y="T71"/>
                      </a:cxn>
                      <a:cxn ang="T148">
                        <a:pos x="T72" y="T73"/>
                      </a:cxn>
                      <a:cxn ang="T149">
                        <a:pos x="T74" y="T75"/>
                      </a:cxn>
                      <a:cxn ang="T150">
                        <a:pos x="T76" y="T77"/>
                      </a:cxn>
                      <a:cxn ang="T151">
                        <a:pos x="T78" y="T79"/>
                      </a:cxn>
                      <a:cxn ang="T152">
                        <a:pos x="T80" y="T81"/>
                      </a:cxn>
                      <a:cxn ang="T153">
                        <a:pos x="T82" y="T83"/>
                      </a:cxn>
                      <a:cxn ang="T154">
                        <a:pos x="T84" y="T85"/>
                      </a:cxn>
                      <a:cxn ang="T155">
                        <a:pos x="T86" y="T87"/>
                      </a:cxn>
                      <a:cxn ang="T156">
                        <a:pos x="T88" y="T89"/>
                      </a:cxn>
                      <a:cxn ang="T157">
                        <a:pos x="T90" y="T91"/>
                      </a:cxn>
                      <a:cxn ang="T158">
                        <a:pos x="T92" y="T93"/>
                      </a:cxn>
                      <a:cxn ang="T159">
                        <a:pos x="T94" y="T95"/>
                      </a:cxn>
                      <a:cxn ang="T160">
                        <a:pos x="T96" y="T97"/>
                      </a:cxn>
                      <a:cxn ang="T161">
                        <a:pos x="T98" y="T99"/>
                      </a:cxn>
                      <a:cxn ang="T162">
                        <a:pos x="T100" y="T101"/>
                      </a:cxn>
                      <a:cxn ang="T163">
                        <a:pos x="T102" y="T103"/>
                      </a:cxn>
                      <a:cxn ang="T164">
                        <a:pos x="T104" y="T105"/>
                      </a:cxn>
                      <a:cxn ang="T165">
                        <a:pos x="T106" y="T107"/>
                      </a:cxn>
                      <a:cxn ang="T166">
                        <a:pos x="T108" y="T109"/>
                      </a:cxn>
                      <a:cxn ang="T167">
                        <a:pos x="T110" y="T111"/>
                      </a:cxn>
                    </a:cxnLst>
                    <a:rect l="0" t="0" r="r" b="b"/>
                    <a:pathLst>
                      <a:path w="306" h="339">
                        <a:moveTo>
                          <a:pt x="88" y="339"/>
                        </a:moveTo>
                        <a:lnTo>
                          <a:pt x="102" y="317"/>
                        </a:lnTo>
                        <a:lnTo>
                          <a:pt x="78" y="300"/>
                        </a:lnTo>
                        <a:lnTo>
                          <a:pt x="72" y="314"/>
                        </a:lnTo>
                        <a:lnTo>
                          <a:pt x="82" y="303"/>
                        </a:lnTo>
                        <a:lnTo>
                          <a:pt x="61" y="288"/>
                        </a:lnTo>
                        <a:lnTo>
                          <a:pt x="44" y="268"/>
                        </a:lnTo>
                        <a:lnTo>
                          <a:pt x="34" y="277"/>
                        </a:lnTo>
                        <a:lnTo>
                          <a:pt x="47" y="273"/>
                        </a:lnTo>
                        <a:lnTo>
                          <a:pt x="40" y="260"/>
                        </a:lnTo>
                        <a:lnTo>
                          <a:pt x="35" y="248"/>
                        </a:lnTo>
                        <a:lnTo>
                          <a:pt x="22" y="253"/>
                        </a:lnTo>
                        <a:lnTo>
                          <a:pt x="35" y="250"/>
                        </a:lnTo>
                        <a:lnTo>
                          <a:pt x="31" y="231"/>
                        </a:lnTo>
                        <a:lnTo>
                          <a:pt x="19" y="238"/>
                        </a:lnTo>
                        <a:lnTo>
                          <a:pt x="32" y="238"/>
                        </a:lnTo>
                        <a:lnTo>
                          <a:pt x="29" y="219"/>
                        </a:lnTo>
                        <a:lnTo>
                          <a:pt x="28" y="200"/>
                        </a:lnTo>
                        <a:lnTo>
                          <a:pt x="28" y="178"/>
                        </a:lnTo>
                        <a:lnTo>
                          <a:pt x="29" y="157"/>
                        </a:lnTo>
                        <a:lnTo>
                          <a:pt x="31" y="137"/>
                        </a:lnTo>
                        <a:lnTo>
                          <a:pt x="17" y="137"/>
                        </a:lnTo>
                        <a:lnTo>
                          <a:pt x="31" y="143"/>
                        </a:lnTo>
                        <a:lnTo>
                          <a:pt x="34" y="125"/>
                        </a:lnTo>
                        <a:lnTo>
                          <a:pt x="40" y="110"/>
                        </a:lnTo>
                        <a:lnTo>
                          <a:pt x="46" y="95"/>
                        </a:lnTo>
                        <a:lnTo>
                          <a:pt x="54" y="81"/>
                        </a:lnTo>
                        <a:lnTo>
                          <a:pt x="41" y="75"/>
                        </a:lnTo>
                        <a:lnTo>
                          <a:pt x="50" y="85"/>
                        </a:lnTo>
                        <a:lnTo>
                          <a:pt x="72" y="60"/>
                        </a:lnTo>
                        <a:lnTo>
                          <a:pt x="84" y="49"/>
                        </a:lnTo>
                        <a:lnTo>
                          <a:pt x="96" y="41"/>
                        </a:lnTo>
                        <a:lnTo>
                          <a:pt x="87" y="31"/>
                        </a:lnTo>
                        <a:lnTo>
                          <a:pt x="92" y="44"/>
                        </a:lnTo>
                        <a:lnTo>
                          <a:pt x="105" y="37"/>
                        </a:lnTo>
                        <a:lnTo>
                          <a:pt x="119" y="32"/>
                        </a:lnTo>
                        <a:lnTo>
                          <a:pt x="136" y="28"/>
                        </a:lnTo>
                        <a:lnTo>
                          <a:pt x="130" y="16"/>
                        </a:lnTo>
                        <a:lnTo>
                          <a:pt x="130" y="29"/>
                        </a:lnTo>
                        <a:lnTo>
                          <a:pt x="148" y="28"/>
                        </a:lnTo>
                        <a:lnTo>
                          <a:pt x="168" y="28"/>
                        </a:lnTo>
                        <a:lnTo>
                          <a:pt x="187" y="29"/>
                        </a:lnTo>
                        <a:lnTo>
                          <a:pt x="207" y="32"/>
                        </a:lnTo>
                        <a:lnTo>
                          <a:pt x="207" y="19"/>
                        </a:lnTo>
                        <a:lnTo>
                          <a:pt x="203" y="32"/>
                        </a:lnTo>
                        <a:lnTo>
                          <a:pt x="221" y="37"/>
                        </a:lnTo>
                        <a:lnTo>
                          <a:pt x="237" y="43"/>
                        </a:lnTo>
                        <a:lnTo>
                          <a:pt x="242" y="31"/>
                        </a:lnTo>
                        <a:lnTo>
                          <a:pt x="233" y="40"/>
                        </a:lnTo>
                        <a:lnTo>
                          <a:pt x="248" y="49"/>
                        </a:lnTo>
                        <a:lnTo>
                          <a:pt x="253" y="55"/>
                        </a:lnTo>
                        <a:lnTo>
                          <a:pt x="259" y="63"/>
                        </a:lnTo>
                        <a:lnTo>
                          <a:pt x="269" y="54"/>
                        </a:lnTo>
                        <a:lnTo>
                          <a:pt x="256" y="58"/>
                        </a:lnTo>
                        <a:lnTo>
                          <a:pt x="266" y="78"/>
                        </a:lnTo>
                        <a:lnTo>
                          <a:pt x="274" y="99"/>
                        </a:lnTo>
                        <a:lnTo>
                          <a:pt x="280" y="120"/>
                        </a:lnTo>
                        <a:lnTo>
                          <a:pt x="292" y="117"/>
                        </a:lnTo>
                        <a:lnTo>
                          <a:pt x="279" y="117"/>
                        </a:lnTo>
                        <a:lnTo>
                          <a:pt x="279" y="120"/>
                        </a:lnTo>
                        <a:lnTo>
                          <a:pt x="279" y="122"/>
                        </a:lnTo>
                        <a:lnTo>
                          <a:pt x="306" y="122"/>
                        </a:lnTo>
                        <a:lnTo>
                          <a:pt x="306" y="120"/>
                        </a:lnTo>
                        <a:lnTo>
                          <a:pt x="306" y="117"/>
                        </a:lnTo>
                        <a:lnTo>
                          <a:pt x="306" y="114"/>
                        </a:lnTo>
                        <a:lnTo>
                          <a:pt x="300" y="89"/>
                        </a:lnTo>
                        <a:lnTo>
                          <a:pt x="292" y="67"/>
                        </a:lnTo>
                        <a:lnTo>
                          <a:pt x="282" y="47"/>
                        </a:lnTo>
                        <a:lnTo>
                          <a:pt x="279" y="43"/>
                        </a:lnTo>
                        <a:lnTo>
                          <a:pt x="272" y="35"/>
                        </a:lnTo>
                        <a:lnTo>
                          <a:pt x="265" y="28"/>
                        </a:lnTo>
                        <a:lnTo>
                          <a:pt x="253" y="20"/>
                        </a:lnTo>
                        <a:lnTo>
                          <a:pt x="248" y="17"/>
                        </a:lnTo>
                        <a:lnTo>
                          <a:pt x="231" y="11"/>
                        </a:lnTo>
                        <a:lnTo>
                          <a:pt x="213" y="6"/>
                        </a:lnTo>
                        <a:lnTo>
                          <a:pt x="207" y="5"/>
                        </a:lnTo>
                        <a:lnTo>
                          <a:pt x="187" y="2"/>
                        </a:lnTo>
                        <a:lnTo>
                          <a:pt x="168" y="0"/>
                        </a:lnTo>
                        <a:lnTo>
                          <a:pt x="148" y="0"/>
                        </a:lnTo>
                        <a:lnTo>
                          <a:pt x="130" y="2"/>
                        </a:lnTo>
                        <a:lnTo>
                          <a:pt x="125" y="2"/>
                        </a:lnTo>
                        <a:lnTo>
                          <a:pt x="111" y="6"/>
                        </a:lnTo>
                        <a:lnTo>
                          <a:pt x="95" y="11"/>
                        </a:lnTo>
                        <a:lnTo>
                          <a:pt x="81" y="19"/>
                        </a:lnTo>
                        <a:lnTo>
                          <a:pt x="76" y="22"/>
                        </a:lnTo>
                        <a:lnTo>
                          <a:pt x="64" y="29"/>
                        </a:lnTo>
                        <a:lnTo>
                          <a:pt x="52" y="40"/>
                        </a:lnTo>
                        <a:lnTo>
                          <a:pt x="31" y="66"/>
                        </a:lnTo>
                        <a:lnTo>
                          <a:pt x="28" y="70"/>
                        </a:lnTo>
                        <a:lnTo>
                          <a:pt x="20" y="84"/>
                        </a:lnTo>
                        <a:lnTo>
                          <a:pt x="14" y="99"/>
                        </a:lnTo>
                        <a:lnTo>
                          <a:pt x="8" y="114"/>
                        </a:lnTo>
                        <a:lnTo>
                          <a:pt x="5" y="133"/>
                        </a:lnTo>
                        <a:lnTo>
                          <a:pt x="3" y="137"/>
                        </a:lnTo>
                        <a:lnTo>
                          <a:pt x="2" y="157"/>
                        </a:lnTo>
                        <a:lnTo>
                          <a:pt x="0" y="178"/>
                        </a:lnTo>
                        <a:lnTo>
                          <a:pt x="0" y="200"/>
                        </a:lnTo>
                        <a:lnTo>
                          <a:pt x="2" y="219"/>
                        </a:lnTo>
                        <a:lnTo>
                          <a:pt x="5" y="238"/>
                        </a:lnTo>
                        <a:lnTo>
                          <a:pt x="5" y="242"/>
                        </a:lnTo>
                        <a:lnTo>
                          <a:pt x="9" y="257"/>
                        </a:lnTo>
                        <a:lnTo>
                          <a:pt x="14" y="271"/>
                        </a:lnTo>
                        <a:lnTo>
                          <a:pt x="22" y="283"/>
                        </a:lnTo>
                        <a:lnTo>
                          <a:pt x="25" y="288"/>
                        </a:lnTo>
                        <a:lnTo>
                          <a:pt x="41" y="307"/>
                        </a:lnTo>
                        <a:lnTo>
                          <a:pt x="63" y="323"/>
                        </a:lnTo>
                        <a:lnTo>
                          <a:pt x="67" y="326"/>
                        </a:lnTo>
                        <a:lnTo>
                          <a:pt x="88" y="33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100" name="Freeform 59"/>
                  <p:cNvSpPr>
                    <a:spLocks/>
                  </p:cNvSpPr>
                  <p:nvPr/>
                </p:nvSpPr>
                <p:spPr bwMode="auto">
                  <a:xfrm>
                    <a:off x="3365" y="2548"/>
                    <a:ext cx="70" cy="75"/>
                  </a:xfrm>
                  <a:custGeom>
                    <a:avLst/>
                    <a:gdLst>
                      <a:gd name="T0" fmla="*/ 0 w 140"/>
                      <a:gd name="T1" fmla="*/ 0 h 151"/>
                      <a:gd name="T2" fmla="*/ 25 w 140"/>
                      <a:gd name="T3" fmla="*/ 75 h 151"/>
                      <a:gd name="T4" fmla="*/ 70 w 140"/>
                      <a:gd name="T5" fmla="*/ 9 h 151"/>
                      <a:gd name="T6" fmla="*/ 0 w 140"/>
                      <a:gd name="T7" fmla="*/ 0 h 15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40" h="151">
                        <a:moveTo>
                          <a:pt x="0" y="0"/>
                        </a:moveTo>
                        <a:lnTo>
                          <a:pt x="50" y="151"/>
                        </a:lnTo>
                        <a:lnTo>
                          <a:pt x="140" y="1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  <p:grpSp>
              <p:nvGrpSpPr>
                <p:cNvPr id="69" name="Group 63"/>
                <p:cNvGrpSpPr>
                  <a:grpSpLocks/>
                </p:cNvGrpSpPr>
                <p:nvPr/>
              </p:nvGrpSpPr>
              <p:grpSpPr bwMode="auto">
                <a:xfrm>
                  <a:off x="3403" y="1884"/>
                  <a:ext cx="161" cy="118"/>
                  <a:chOff x="3403" y="1884"/>
                  <a:chExt cx="161" cy="118"/>
                </a:xfrm>
              </p:grpSpPr>
              <p:sp>
                <p:nvSpPr>
                  <p:cNvPr id="97" name="Freeform 61"/>
                  <p:cNvSpPr>
                    <a:spLocks/>
                  </p:cNvSpPr>
                  <p:nvPr/>
                </p:nvSpPr>
                <p:spPr bwMode="auto">
                  <a:xfrm>
                    <a:off x="3403" y="1933"/>
                    <a:ext cx="121" cy="69"/>
                  </a:xfrm>
                  <a:custGeom>
                    <a:avLst/>
                    <a:gdLst>
                      <a:gd name="T0" fmla="*/ 0 w 240"/>
                      <a:gd name="T1" fmla="*/ 56 h 137"/>
                      <a:gd name="T2" fmla="*/ 3 w 240"/>
                      <a:gd name="T3" fmla="*/ 69 h 137"/>
                      <a:gd name="T4" fmla="*/ 22 w 240"/>
                      <a:gd name="T5" fmla="*/ 64 h 137"/>
                      <a:gd name="T6" fmla="*/ 39 w 240"/>
                      <a:gd name="T7" fmla="*/ 60 h 137"/>
                      <a:gd name="T8" fmla="*/ 55 w 240"/>
                      <a:gd name="T9" fmla="*/ 56 h 137"/>
                      <a:gd name="T10" fmla="*/ 71 w 240"/>
                      <a:gd name="T11" fmla="*/ 50 h 137"/>
                      <a:gd name="T12" fmla="*/ 71 w 240"/>
                      <a:gd name="T13" fmla="*/ 50 h 137"/>
                      <a:gd name="T14" fmla="*/ 77 w 240"/>
                      <a:gd name="T15" fmla="*/ 47 h 137"/>
                      <a:gd name="T16" fmla="*/ 83 w 240"/>
                      <a:gd name="T17" fmla="*/ 43 h 137"/>
                      <a:gd name="T18" fmla="*/ 85 w 240"/>
                      <a:gd name="T19" fmla="*/ 41 h 137"/>
                      <a:gd name="T20" fmla="*/ 96 w 240"/>
                      <a:gd name="T21" fmla="*/ 34 h 137"/>
                      <a:gd name="T22" fmla="*/ 106 w 240"/>
                      <a:gd name="T23" fmla="*/ 25 h 137"/>
                      <a:gd name="T24" fmla="*/ 116 w 240"/>
                      <a:gd name="T25" fmla="*/ 15 h 137"/>
                      <a:gd name="T26" fmla="*/ 116 w 240"/>
                      <a:gd name="T27" fmla="*/ 15 h 137"/>
                      <a:gd name="T28" fmla="*/ 118 w 240"/>
                      <a:gd name="T29" fmla="*/ 13 h 137"/>
                      <a:gd name="T30" fmla="*/ 120 w 240"/>
                      <a:gd name="T31" fmla="*/ 10 h 137"/>
                      <a:gd name="T32" fmla="*/ 113 w 240"/>
                      <a:gd name="T33" fmla="*/ 8 h 137"/>
                      <a:gd name="T34" fmla="*/ 118 w 240"/>
                      <a:gd name="T35" fmla="*/ 12 h 137"/>
                      <a:gd name="T36" fmla="*/ 121 w 240"/>
                      <a:gd name="T37" fmla="*/ 10 h 137"/>
                      <a:gd name="T38" fmla="*/ 111 w 240"/>
                      <a:gd name="T39" fmla="*/ 0 h 137"/>
                      <a:gd name="T40" fmla="*/ 109 w 240"/>
                      <a:gd name="T41" fmla="*/ 2 h 137"/>
                      <a:gd name="T42" fmla="*/ 107 w 240"/>
                      <a:gd name="T43" fmla="*/ 5 h 137"/>
                      <a:gd name="T44" fmla="*/ 106 w 240"/>
                      <a:gd name="T45" fmla="*/ 7 h 137"/>
                      <a:gd name="T46" fmla="*/ 112 w 240"/>
                      <a:gd name="T47" fmla="*/ 10 h 137"/>
                      <a:gd name="T48" fmla="*/ 107 w 240"/>
                      <a:gd name="T49" fmla="*/ 5 h 137"/>
                      <a:gd name="T50" fmla="*/ 96 w 240"/>
                      <a:gd name="T51" fmla="*/ 15 h 137"/>
                      <a:gd name="T52" fmla="*/ 86 w 240"/>
                      <a:gd name="T53" fmla="*/ 24 h 137"/>
                      <a:gd name="T54" fmla="*/ 75 w 240"/>
                      <a:gd name="T55" fmla="*/ 31 h 137"/>
                      <a:gd name="T56" fmla="*/ 80 w 240"/>
                      <a:gd name="T57" fmla="*/ 37 h 137"/>
                      <a:gd name="T58" fmla="*/ 77 w 240"/>
                      <a:gd name="T59" fmla="*/ 30 h 137"/>
                      <a:gd name="T60" fmla="*/ 71 w 240"/>
                      <a:gd name="T61" fmla="*/ 34 h 137"/>
                      <a:gd name="T62" fmla="*/ 65 w 240"/>
                      <a:gd name="T63" fmla="*/ 37 h 137"/>
                      <a:gd name="T64" fmla="*/ 68 w 240"/>
                      <a:gd name="T65" fmla="*/ 43 h 137"/>
                      <a:gd name="T66" fmla="*/ 65 w 240"/>
                      <a:gd name="T67" fmla="*/ 37 h 137"/>
                      <a:gd name="T68" fmla="*/ 50 w 240"/>
                      <a:gd name="T69" fmla="*/ 43 h 137"/>
                      <a:gd name="T70" fmla="*/ 34 w 240"/>
                      <a:gd name="T71" fmla="*/ 47 h 137"/>
                      <a:gd name="T72" fmla="*/ 17 w 240"/>
                      <a:gd name="T73" fmla="*/ 51 h 137"/>
                      <a:gd name="T74" fmla="*/ 0 w 240"/>
                      <a:gd name="T75" fmla="*/ 56 h 137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</a:gdLst>
                    <a:ahLst/>
                    <a:cxnLst>
                      <a:cxn ang="T76">
                        <a:pos x="T0" y="T1"/>
                      </a:cxn>
                      <a:cxn ang="T77">
                        <a:pos x="T2" y="T3"/>
                      </a:cxn>
                      <a:cxn ang="T78">
                        <a:pos x="T4" y="T5"/>
                      </a:cxn>
                      <a:cxn ang="T79">
                        <a:pos x="T6" y="T7"/>
                      </a:cxn>
                      <a:cxn ang="T80">
                        <a:pos x="T8" y="T9"/>
                      </a:cxn>
                      <a:cxn ang="T81">
                        <a:pos x="T10" y="T11"/>
                      </a:cxn>
                      <a:cxn ang="T82">
                        <a:pos x="T12" y="T13"/>
                      </a:cxn>
                      <a:cxn ang="T83">
                        <a:pos x="T14" y="T15"/>
                      </a:cxn>
                      <a:cxn ang="T84">
                        <a:pos x="T16" y="T17"/>
                      </a:cxn>
                      <a:cxn ang="T85">
                        <a:pos x="T18" y="T19"/>
                      </a:cxn>
                      <a:cxn ang="T86">
                        <a:pos x="T20" y="T21"/>
                      </a:cxn>
                      <a:cxn ang="T87">
                        <a:pos x="T22" y="T23"/>
                      </a:cxn>
                      <a:cxn ang="T88">
                        <a:pos x="T24" y="T25"/>
                      </a:cxn>
                      <a:cxn ang="T89">
                        <a:pos x="T26" y="T27"/>
                      </a:cxn>
                      <a:cxn ang="T90">
                        <a:pos x="T28" y="T29"/>
                      </a:cxn>
                      <a:cxn ang="T91">
                        <a:pos x="T30" y="T31"/>
                      </a:cxn>
                      <a:cxn ang="T92">
                        <a:pos x="T32" y="T33"/>
                      </a:cxn>
                      <a:cxn ang="T93">
                        <a:pos x="T34" y="T35"/>
                      </a:cxn>
                      <a:cxn ang="T94">
                        <a:pos x="T36" y="T37"/>
                      </a:cxn>
                      <a:cxn ang="T95">
                        <a:pos x="T38" y="T39"/>
                      </a:cxn>
                      <a:cxn ang="T96">
                        <a:pos x="T40" y="T41"/>
                      </a:cxn>
                      <a:cxn ang="T97">
                        <a:pos x="T42" y="T43"/>
                      </a:cxn>
                      <a:cxn ang="T98">
                        <a:pos x="T44" y="T45"/>
                      </a:cxn>
                      <a:cxn ang="T99">
                        <a:pos x="T46" y="T47"/>
                      </a:cxn>
                      <a:cxn ang="T100">
                        <a:pos x="T48" y="T49"/>
                      </a:cxn>
                      <a:cxn ang="T101">
                        <a:pos x="T50" y="T51"/>
                      </a:cxn>
                      <a:cxn ang="T102">
                        <a:pos x="T52" y="T53"/>
                      </a:cxn>
                      <a:cxn ang="T103">
                        <a:pos x="T54" y="T55"/>
                      </a:cxn>
                      <a:cxn ang="T104">
                        <a:pos x="T56" y="T57"/>
                      </a:cxn>
                      <a:cxn ang="T105">
                        <a:pos x="T58" y="T59"/>
                      </a:cxn>
                      <a:cxn ang="T106">
                        <a:pos x="T60" y="T61"/>
                      </a:cxn>
                      <a:cxn ang="T107">
                        <a:pos x="T62" y="T63"/>
                      </a:cxn>
                      <a:cxn ang="T108">
                        <a:pos x="T64" y="T65"/>
                      </a:cxn>
                      <a:cxn ang="T109">
                        <a:pos x="T66" y="T67"/>
                      </a:cxn>
                      <a:cxn ang="T110">
                        <a:pos x="T68" y="T69"/>
                      </a:cxn>
                      <a:cxn ang="T111">
                        <a:pos x="T70" y="T71"/>
                      </a:cxn>
                      <a:cxn ang="T112">
                        <a:pos x="T72" y="T73"/>
                      </a:cxn>
                      <a:cxn ang="T113">
                        <a:pos x="T74" y="T75"/>
                      </a:cxn>
                    </a:cxnLst>
                    <a:rect l="0" t="0" r="r" b="b"/>
                    <a:pathLst>
                      <a:path w="240" h="137">
                        <a:moveTo>
                          <a:pt x="0" y="111"/>
                        </a:moveTo>
                        <a:lnTo>
                          <a:pt x="6" y="137"/>
                        </a:lnTo>
                        <a:lnTo>
                          <a:pt x="44" y="127"/>
                        </a:lnTo>
                        <a:lnTo>
                          <a:pt x="77" y="120"/>
                        </a:lnTo>
                        <a:lnTo>
                          <a:pt x="109" y="111"/>
                        </a:lnTo>
                        <a:lnTo>
                          <a:pt x="140" y="99"/>
                        </a:lnTo>
                        <a:lnTo>
                          <a:pt x="152" y="93"/>
                        </a:lnTo>
                        <a:lnTo>
                          <a:pt x="164" y="85"/>
                        </a:lnTo>
                        <a:lnTo>
                          <a:pt x="169" y="82"/>
                        </a:lnTo>
                        <a:lnTo>
                          <a:pt x="190" y="68"/>
                        </a:lnTo>
                        <a:lnTo>
                          <a:pt x="210" y="50"/>
                        </a:lnTo>
                        <a:lnTo>
                          <a:pt x="231" y="30"/>
                        </a:lnTo>
                        <a:lnTo>
                          <a:pt x="231" y="29"/>
                        </a:lnTo>
                        <a:lnTo>
                          <a:pt x="234" y="26"/>
                        </a:lnTo>
                        <a:lnTo>
                          <a:pt x="239" y="20"/>
                        </a:lnTo>
                        <a:lnTo>
                          <a:pt x="225" y="15"/>
                        </a:lnTo>
                        <a:lnTo>
                          <a:pt x="235" y="24"/>
                        </a:lnTo>
                        <a:lnTo>
                          <a:pt x="240" y="20"/>
                        </a:lnTo>
                        <a:lnTo>
                          <a:pt x="220" y="0"/>
                        </a:lnTo>
                        <a:lnTo>
                          <a:pt x="216" y="4"/>
                        </a:lnTo>
                        <a:lnTo>
                          <a:pt x="213" y="9"/>
                        </a:lnTo>
                        <a:lnTo>
                          <a:pt x="210" y="13"/>
                        </a:lnTo>
                        <a:lnTo>
                          <a:pt x="222" y="20"/>
                        </a:lnTo>
                        <a:lnTo>
                          <a:pt x="213" y="10"/>
                        </a:lnTo>
                        <a:lnTo>
                          <a:pt x="190" y="30"/>
                        </a:lnTo>
                        <a:lnTo>
                          <a:pt x="170" y="48"/>
                        </a:lnTo>
                        <a:lnTo>
                          <a:pt x="149" y="62"/>
                        </a:lnTo>
                        <a:lnTo>
                          <a:pt x="158" y="73"/>
                        </a:lnTo>
                        <a:lnTo>
                          <a:pt x="153" y="59"/>
                        </a:lnTo>
                        <a:lnTo>
                          <a:pt x="141" y="67"/>
                        </a:lnTo>
                        <a:lnTo>
                          <a:pt x="128" y="74"/>
                        </a:lnTo>
                        <a:lnTo>
                          <a:pt x="134" y="86"/>
                        </a:lnTo>
                        <a:lnTo>
                          <a:pt x="129" y="74"/>
                        </a:lnTo>
                        <a:lnTo>
                          <a:pt x="99" y="85"/>
                        </a:lnTo>
                        <a:lnTo>
                          <a:pt x="67" y="94"/>
                        </a:lnTo>
                        <a:lnTo>
                          <a:pt x="33" y="102"/>
                        </a:lnTo>
                        <a:lnTo>
                          <a:pt x="0" y="11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98" name="Freeform 62"/>
                  <p:cNvSpPr>
                    <a:spLocks/>
                  </p:cNvSpPr>
                  <p:nvPr/>
                </p:nvSpPr>
                <p:spPr bwMode="auto">
                  <a:xfrm>
                    <a:off x="3492" y="1884"/>
                    <a:ext cx="72" cy="78"/>
                  </a:xfrm>
                  <a:custGeom>
                    <a:avLst/>
                    <a:gdLst>
                      <a:gd name="T0" fmla="*/ 55 w 143"/>
                      <a:gd name="T1" fmla="*/ 78 h 155"/>
                      <a:gd name="T2" fmla="*/ 72 w 143"/>
                      <a:gd name="T3" fmla="*/ 0 h 155"/>
                      <a:gd name="T4" fmla="*/ 0 w 143"/>
                      <a:gd name="T5" fmla="*/ 33 h 155"/>
                      <a:gd name="T6" fmla="*/ 55 w 143"/>
                      <a:gd name="T7" fmla="*/ 78 h 15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43" h="155">
                        <a:moveTo>
                          <a:pt x="109" y="155"/>
                        </a:moveTo>
                        <a:lnTo>
                          <a:pt x="143" y="0"/>
                        </a:lnTo>
                        <a:lnTo>
                          <a:pt x="0" y="65"/>
                        </a:lnTo>
                        <a:lnTo>
                          <a:pt x="109" y="15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  <p:grpSp>
              <p:nvGrpSpPr>
                <p:cNvPr id="70" name="Group 66"/>
                <p:cNvGrpSpPr>
                  <a:grpSpLocks/>
                </p:cNvGrpSpPr>
                <p:nvPr/>
              </p:nvGrpSpPr>
              <p:grpSpPr bwMode="auto">
                <a:xfrm>
                  <a:off x="3605" y="1889"/>
                  <a:ext cx="161" cy="104"/>
                  <a:chOff x="3605" y="1889"/>
                  <a:chExt cx="161" cy="104"/>
                </a:xfrm>
              </p:grpSpPr>
              <p:sp>
                <p:nvSpPr>
                  <p:cNvPr id="95" name="Freeform 64"/>
                  <p:cNvSpPr>
                    <a:spLocks/>
                  </p:cNvSpPr>
                  <p:nvPr/>
                </p:nvSpPr>
                <p:spPr bwMode="auto">
                  <a:xfrm>
                    <a:off x="3649" y="1932"/>
                    <a:ext cx="117" cy="61"/>
                  </a:xfrm>
                  <a:custGeom>
                    <a:avLst/>
                    <a:gdLst>
                      <a:gd name="T0" fmla="*/ 115 w 234"/>
                      <a:gd name="T1" fmla="*/ 61 h 121"/>
                      <a:gd name="T2" fmla="*/ 117 w 234"/>
                      <a:gd name="T3" fmla="*/ 48 h 121"/>
                      <a:gd name="T4" fmla="*/ 98 w 234"/>
                      <a:gd name="T5" fmla="*/ 44 h 121"/>
                      <a:gd name="T6" fmla="*/ 98 w 234"/>
                      <a:gd name="T7" fmla="*/ 51 h 121"/>
                      <a:gd name="T8" fmla="*/ 101 w 234"/>
                      <a:gd name="T9" fmla="*/ 44 h 121"/>
                      <a:gd name="T10" fmla="*/ 84 w 234"/>
                      <a:gd name="T11" fmla="*/ 40 h 121"/>
                      <a:gd name="T12" fmla="*/ 68 w 234"/>
                      <a:gd name="T13" fmla="*/ 37 h 121"/>
                      <a:gd name="T14" fmla="*/ 53 w 234"/>
                      <a:gd name="T15" fmla="*/ 31 h 121"/>
                      <a:gd name="T16" fmla="*/ 53 w 234"/>
                      <a:gd name="T17" fmla="*/ 31 h 121"/>
                      <a:gd name="T18" fmla="*/ 40 w 234"/>
                      <a:gd name="T19" fmla="*/ 25 h 121"/>
                      <a:gd name="T20" fmla="*/ 30 w 234"/>
                      <a:gd name="T21" fmla="*/ 19 h 121"/>
                      <a:gd name="T22" fmla="*/ 28 w 234"/>
                      <a:gd name="T23" fmla="*/ 25 h 121"/>
                      <a:gd name="T24" fmla="*/ 32 w 234"/>
                      <a:gd name="T25" fmla="*/ 21 h 121"/>
                      <a:gd name="T26" fmla="*/ 22 w 234"/>
                      <a:gd name="T27" fmla="*/ 13 h 121"/>
                      <a:gd name="T28" fmla="*/ 11 w 234"/>
                      <a:gd name="T29" fmla="*/ 4 h 121"/>
                      <a:gd name="T30" fmla="*/ 6 w 234"/>
                      <a:gd name="T31" fmla="*/ 8 h 121"/>
                      <a:gd name="T32" fmla="*/ 12 w 234"/>
                      <a:gd name="T33" fmla="*/ 4 h 121"/>
                      <a:gd name="T34" fmla="*/ 10 w 234"/>
                      <a:gd name="T35" fmla="*/ 2 h 121"/>
                      <a:gd name="T36" fmla="*/ 8 w 234"/>
                      <a:gd name="T37" fmla="*/ 1 h 121"/>
                      <a:gd name="T38" fmla="*/ 6 w 234"/>
                      <a:gd name="T39" fmla="*/ 1 h 121"/>
                      <a:gd name="T40" fmla="*/ 4 w 234"/>
                      <a:gd name="T41" fmla="*/ 0 h 121"/>
                      <a:gd name="T42" fmla="*/ 4 w 234"/>
                      <a:gd name="T43" fmla="*/ 14 h 121"/>
                      <a:gd name="T44" fmla="*/ 6 w 234"/>
                      <a:gd name="T45" fmla="*/ 15 h 121"/>
                      <a:gd name="T46" fmla="*/ 2 w 234"/>
                      <a:gd name="T47" fmla="*/ 14 h 121"/>
                      <a:gd name="T48" fmla="*/ 6 w 234"/>
                      <a:gd name="T49" fmla="*/ 8 h 121"/>
                      <a:gd name="T50" fmla="*/ 0 w 234"/>
                      <a:gd name="T51" fmla="*/ 12 h 121"/>
                      <a:gd name="T52" fmla="*/ 2 w 234"/>
                      <a:gd name="T53" fmla="*/ 14 h 121"/>
                      <a:gd name="T54" fmla="*/ 2 w 234"/>
                      <a:gd name="T55" fmla="*/ 14 h 121"/>
                      <a:gd name="T56" fmla="*/ 12 w 234"/>
                      <a:gd name="T57" fmla="*/ 23 h 121"/>
                      <a:gd name="T58" fmla="*/ 22 w 234"/>
                      <a:gd name="T59" fmla="*/ 31 h 121"/>
                      <a:gd name="T60" fmla="*/ 25 w 234"/>
                      <a:gd name="T61" fmla="*/ 32 h 121"/>
                      <a:gd name="T62" fmla="*/ 35 w 234"/>
                      <a:gd name="T63" fmla="*/ 38 h 121"/>
                      <a:gd name="T64" fmla="*/ 48 w 234"/>
                      <a:gd name="T65" fmla="*/ 44 h 121"/>
                      <a:gd name="T66" fmla="*/ 50 w 234"/>
                      <a:gd name="T67" fmla="*/ 37 h 121"/>
                      <a:gd name="T68" fmla="*/ 48 w 234"/>
                      <a:gd name="T69" fmla="*/ 43 h 121"/>
                      <a:gd name="T70" fmla="*/ 63 w 234"/>
                      <a:gd name="T71" fmla="*/ 50 h 121"/>
                      <a:gd name="T72" fmla="*/ 78 w 234"/>
                      <a:gd name="T73" fmla="*/ 53 h 121"/>
                      <a:gd name="T74" fmla="*/ 95 w 234"/>
                      <a:gd name="T75" fmla="*/ 57 h 121"/>
                      <a:gd name="T76" fmla="*/ 98 w 234"/>
                      <a:gd name="T77" fmla="*/ 58 h 121"/>
                      <a:gd name="T78" fmla="*/ 115 w 234"/>
                      <a:gd name="T79" fmla="*/ 61 h 12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234" h="121">
                        <a:moveTo>
                          <a:pt x="229" y="121"/>
                        </a:moveTo>
                        <a:lnTo>
                          <a:pt x="234" y="96"/>
                        </a:lnTo>
                        <a:lnTo>
                          <a:pt x="196" y="88"/>
                        </a:lnTo>
                        <a:lnTo>
                          <a:pt x="196" y="102"/>
                        </a:lnTo>
                        <a:lnTo>
                          <a:pt x="201" y="88"/>
                        </a:lnTo>
                        <a:lnTo>
                          <a:pt x="167" y="80"/>
                        </a:lnTo>
                        <a:lnTo>
                          <a:pt x="135" y="73"/>
                        </a:lnTo>
                        <a:lnTo>
                          <a:pt x="106" y="62"/>
                        </a:lnTo>
                        <a:lnTo>
                          <a:pt x="80" y="50"/>
                        </a:lnTo>
                        <a:lnTo>
                          <a:pt x="59" y="38"/>
                        </a:lnTo>
                        <a:lnTo>
                          <a:pt x="55" y="50"/>
                        </a:lnTo>
                        <a:lnTo>
                          <a:pt x="64" y="41"/>
                        </a:lnTo>
                        <a:lnTo>
                          <a:pt x="44" y="26"/>
                        </a:lnTo>
                        <a:lnTo>
                          <a:pt x="21" y="7"/>
                        </a:lnTo>
                        <a:lnTo>
                          <a:pt x="12" y="16"/>
                        </a:lnTo>
                        <a:lnTo>
                          <a:pt x="23" y="7"/>
                        </a:lnTo>
                        <a:lnTo>
                          <a:pt x="20" y="4"/>
                        </a:lnTo>
                        <a:lnTo>
                          <a:pt x="15" y="1"/>
                        </a:lnTo>
                        <a:lnTo>
                          <a:pt x="11" y="1"/>
                        </a:lnTo>
                        <a:lnTo>
                          <a:pt x="7" y="0"/>
                        </a:lnTo>
                        <a:lnTo>
                          <a:pt x="7" y="27"/>
                        </a:lnTo>
                        <a:lnTo>
                          <a:pt x="11" y="29"/>
                        </a:lnTo>
                        <a:lnTo>
                          <a:pt x="4" y="27"/>
                        </a:lnTo>
                        <a:lnTo>
                          <a:pt x="11" y="15"/>
                        </a:lnTo>
                        <a:lnTo>
                          <a:pt x="0" y="24"/>
                        </a:lnTo>
                        <a:lnTo>
                          <a:pt x="3" y="27"/>
                        </a:lnTo>
                        <a:lnTo>
                          <a:pt x="24" y="45"/>
                        </a:lnTo>
                        <a:lnTo>
                          <a:pt x="44" y="61"/>
                        </a:lnTo>
                        <a:lnTo>
                          <a:pt x="49" y="64"/>
                        </a:lnTo>
                        <a:lnTo>
                          <a:pt x="70" y="76"/>
                        </a:lnTo>
                        <a:lnTo>
                          <a:pt x="96" y="88"/>
                        </a:lnTo>
                        <a:lnTo>
                          <a:pt x="100" y="74"/>
                        </a:lnTo>
                        <a:lnTo>
                          <a:pt x="96" y="86"/>
                        </a:lnTo>
                        <a:lnTo>
                          <a:pt x="125" y="99"/>
                        </a:lnTo>
                        <a:lnTo>
                          <a:pt x="156" y="106"/>
                        </a:lnTo>
                        <a:lnTo>
                          <a:pt x="190" y="114"/>
                        </a:lnTo>
                        <a:lnTo>
                          <a:pt x="196" y="115"/>
                        </a:lnTo>
                        <a:lnTo>
                          <a:pt x="229" y="12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96" name="Freeform 65"/>
                  <p:cNvSpPr>
                    <a:spLocks/>
                  </p:cNvSpPr>
                  <p:nvPr/>
                </p:nvSpPr>
                <p:spPr bwMode="auto">
                  <a:xfrm>
                    <a:off x="3605" y="1889"/>
                    <a:ext cx="74" cy="75"/>
                  </a:xfrm>
                  <a:custGeom>
                    <a:avLst/>
                    <a:gdLst>
                      <a:gd name="T0" fmla="*/ 74 w 149"/>
                      <a:gd name="T1" fmla="*/ 26 h 151"/>
                      <a:gd name="T2" fmla="*/ 0 w 149"/>
                      <a:gd name="T3" fmla="*/ 0 h 151"/>
                      <a:gd name="T4" fmla="*/ 23 w 149"/>
                      <a:gd name="T5" fmla="*/ 75 h 151"/>
                      <a:gd name="T6" fmla="*/ 74 w 149"/>
                      <a:gd name="T7" fmla="*/ 26 h 15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49" h="151">
                        <a:moveTo>
                          <a:pt x="149" y="53"/>
                        </a:moveTo>
                        <a:lnTo>
                          <a:pt x="0" y="0"/>
                        </a:lnTo>
                        <a:lnTo>
                          <a:pt x="47" y="151"/>
                        </a:lnTo>
                        <a:lnTo>
                          <a:pt x="149" y="5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  <p:grpSp>
              <p:nvGrpSpPr>
                <p:cNvPr id="71" name="Group 69"/>
                <p:cNvGrpSpPr>
                  <a:grpSpLocks/>
                </p:cNvGrpSpPr>
                <p:nvPr/>
              </p:nvGrpSpPr>
              <p:grpSpPr bwMode="auto">
                <a:xfrm rot="-5657805">
                  <a:off x="3016" y="2936"/>
                  <a:ext cx="365" cy="253"/>
                  <a:chOff x="2445" y="1916"/>
                  <a:chExt cx="365" cy="150"/>
                </a:xfrm>
              </p:grpSpPr>
              <p:sp>
                <p:nvSpPr>
                  <p:cNvPr id="93" name="Line 6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45" y="1938"/>
                    <a:ext cx="322" cy="128"/>
                  </a:xfrm>
                  <a:prstGeom prst="line">
                    <a:avLst/>
                  </a:prstGeom>
                  <a:noFill/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94" name="Freeform 68"/>
                  <p:cNvSpPr>
                    <a:spLocks/>
                  </p:cNvSpPr>
                  <p:nvPr/>
                </p:nvSpPr>
                <p:spPr bwMode="auto">
                  <a:xfrm>
                    <a:off x="2757" y="1916"/>
                    <a:ext cx="53" cy="45"/>
                  </a:xfrm>
                  <a:custGeom>
                    <a:avLst/>
                    <a:gdLst>
                      <a:gd name="T0" fmla="*/ 18 w 106"/>
                      <a:gd name="T1" fmla="*/ 45 h 90"/>
                      <a:gd name="T2" fmla="*/ 53 w 106"/>
                      <a:gd name="T3" fmla="*/ 5 h 90"/>
                      <a:gd name="T4" fmla="*/ 0 w 106"/>
                      <a:gd name="T5" fmla="*/ 0 h 90"/>
                      <a:gd name="T6" fmla="*/ 18 w 106"/>
                      <a:gd name="T7" fmla="*/ 45 h 9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06" h="90">
                        <a:moveTo>
                          <a:pt x="36" y="90"/>
                        </a:moveTo>
                        <a:lnTo>
                          <a:pt x="106" y="9"/>
                        </a:lnTo>
                        <a:lnTo>
                          <a:pt x="0" y="0"/>
                        </a:lnTo>
                        <a:lnTo>
                          <a:pt x="36" y="9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  <p:grpSp>
              <p:nvGrpSpPr>
                <p:cNvPr id="72" name="Group 72"/>
                <p:cNvGrpSpPr>
                  <a:grpSpLocks/>
                </p:cNvGrpSpPr>
                <p:nvPr/>
              </p:nvGrpSpPr>
              <p:grpSpPr bwMode="auto">
                <a:xfrm rot="-5657805">
                  <a:off x="3461" y="3035"/>
                  <a:ext cx="219" cy="81"/>
                  <a:chOff x="2627" y="2225"/>
                  <a:chExt cx="219" cy="48"/>
                </a:xfrm>
              </p:grpSpPr>
              <p:sp>
                <p:nvSpPr>
                  <p:cNvPr id="91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2627" y="2249"/>
                    <a:ext cx="174" cy="1"/>
                  </a:xfrm>
                  <a:prstGeom prst="line">
                    <a:avLst/>
                  </a:prstGeom>
                  <a:noFill/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92" name="Freeform 71"/>
                  <p:cNvSpPr>
                    <a:spLocks/>
                  </p:cNvSpPr>
                  <p:nvPr/>
                </p:nvSpPr>
                <p:spPr bwMode="auto">
                  <a:xfrm>
                    <a:off x="2799" y="2225"/>
                    <a:ext cx="47" cy="48"/>
                  </a:xfrm>
                  <a:custGeom>
                    <a:avLst/>
                    <a:gdLst>
                      <a:gd name="T0" fmla="*/ 0 w 94"/>
                      <a:gd name="T1" fmla="*/ 48 h 95"/>
                      <a:gd name="T2" fmla="*/ 47 w 94"/>
                      <a:gd name="T3" fmla="*/ 24 h 95"/>
                      <a:gd name="T4" fmla="*/ 0 w 94"/>
                      <a:gd name="T5" fmla="*/ 0 h 95"/>
                      <a:gd name="T6" fmla="*/ 0 w 94"/>
                      <a:gd name="T7" fmla="*/ 48 h 9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94" h="95">
                        <a:moveTo>
                          <a:pt x="0" y="95"/>
                        </a:moveTo>
                        <a:lnTo>
                          <a:pt x="94" y="47"/>
                        </a:lnTo>
                        <a:lnTo>
                          <a:pt x="0" y="0"/>
                        </a:lnTo>
                        <a:lnTo>
                          <a:pt x="0" y="9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  <p:grpSp>
              <p:nvGrpSpPr>
                <p:cNvPr id="73" name="Group 75"/>
                <p:cNvGrpSpPr>
                  <a:grpSpLocks/>
                </p:cNvGrpSpPr>
                <p:nvPr/>
              </p:nvGrpSpPr>
              <p:grpSpPr bwMode="auto">
                <a:xfrm rot="-5657805">
                  <a:off x="3962" y="2710"/>
                  <a:ext cx="256" cy="307"/>
                  <a:chOff x="2773" y="2541"/>
                  <a:chExt cx="256" cy="182"/>
                </a:xfrm>
              </p:grpSpPr>
              <p:sp>
                <p:nvSpPr>
                  <p:cNvPr id="89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2773" y="2541"/>
                    <a:ext cx="219" cy="156"/>
                  </a:xfrm>
                  <a:prstGeom prst="line">
                    <a:avLst/>
                  </a:prstGeom>
                  <a:noFill/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90" name="Freeform 74"/>
                  <p:cNvSpPr>
                    <a:spLocks/>
                  </p:cNvSpPr>
                  <p:nvPr/>
                </p:nvSpPr>
                <p:spPr bwMode="auto">
                  <a:xfrm>
                    <a:off x="2976" y="2676"/>
                    <a:ext cx="53" cy="47"/>
                  </a:xfrm>
                  <a:custGeom>
                    <a:avLst/>
                    <a:gdLst>
                      <a:gd name="T0" fmla="*/ 0 w 105"/>
                      <a:gd name="T1" fmla="*/ 39 h 95"/>
                      <a:gd name="T2" fmla="*/ 53 w 105"/>
                      <a:gd name="T3" fmla="*/ 47 h 95"/>
                      <a:gd name="T4" fmla="*/ 29 w 105"/>
                      <a:gd name="T5" fmla="*/ 0 h 95"/>
                      <a:gd name="T6" fmla="*/ 0 w 105"/>
                      <a:gd name="T7" fmla="*/ 39 h 9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05" h="95">
                        <a:moveTo>
                          <a:pt x="0" y="78"/>
                        </a:moveTo>
                        <a:lnTo>
                          <a:pt x="105" y="95"/>
                        </a:lnTo>
                        <a:lnTo>
                          <a:pt x="57" y="0"/>
                        </a:lnTo>
                        <a:lnTo>
                          <a:pt x="0" y="7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  <p:grpSp>
              <p:nvGrpSpPr>
                <p:cNvPr id="74" name="Group 78"/>
                <p:cNvGrpSpPr>
                  <a:grpSpLocks/>
                </p:cNvGrpSpPr>
                <p:nvPr/>
              </p:nvGrpSpPr>
              <p:grpSpPr bwMode="auto">
                <a:xfrm rot="-5657805">
                  <a:off x="2774" y="2488"/>
                  <a:ext cx="365" cy="95"/>
                  <a:chOff x="3138" y="1646"/>
                  <a:chExt cx="365" cy="56"/>
                </a:xfrm>
              </p:grpSpPr>
              <p:sp>
                <p:nvSpPr>
                  <p:cNvPr id="87" name="Line 7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38" y="1670"/>
                    <a:ext cx="319" cy="32"/>
                  </a:xfrm>
                  <a:prstGeom prst="line">
                    <a:avLst/>
                  </a:prstGeom>
                  <a:noFill/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88" name="Freeform 77"/>
                  <p:cNvSpPr>
                    <a:spLocks/>
                  </p:cNvSpPr>
                  <p:nvPr/>
                </p:nvSpPr>
                <p:spPr bwMode="auto">
                  <a:xfrm>
                    <a:off x="3454" y="1646"/>
                    <a:ext cx="49" cy="48"/>
                  </a:xfrm>
                  <a:custGeom>
                    <a:avLst/>
                    <a:gdLst>
                      <a:gd name="T0" fmla="*/ 4 w 99"/>
                      <a:gd name="T1" fmla="*/ 48 h 96"/>
                      <a:gd name="T2" fmla="*/ 49 w 99"/>
                      <a:gd name="T3" fmla="*/ 19 h 96"/>
                      <a:gd name="T4" fmla="*/ 0 w 99"/>
                      <a:gd name="T5" fmla="*/ 0 h 96"/>
                      <a:gd name="T6" fmla="*/ 4 w 99"/>
                      <a:gd name="T7" fmla="*/ 48 h 9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99" h="96">
                        <a:moveTo>
                          <a:pt x="9" y="96"/>
                        </a:moveTo>
                        <a:lnTo>
                          <a:pt x="99" y="38"/>
                        </a:lnTo>
                        <a:lnTo>
                          <a:pt x="0" y="0"/>
                        </a:lnTo>
                        <a:lnTo>
                          <a:pt x="9" y="9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  <p:grpSp>
              <p:nvGrpSpPr>
                <p:cNvPr id="75" name="Group 81"/>
                <p:cNvGrpSpPr>
                  <a:grpSpLocks/>
                </p:cNvGrpSpPr>
                <p:nvPr/>
              </p:nvGrpSpPr>
              <p:grpSpPr bwMode="auto">
                <a:xfrm rot="-5657805">
                  <a:off x="3377" y="1276"/>
                  <a:ext cx="50" cy="309"/>
                  <a:chOff x="4365" y="2066"/>
                  <a:chExt cx="50" cy="183"/>
                </a:xfrm>
              </p:grpSpPr>
              <p:sp>
                <p:nvSpPr>
                  <p:cNvPr id="85" name="Line 7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388" y="2066"/>
                    <a:ext cx="27" cy="138"/>
                  </a:xfrm>
                  <a:prstGeom prst="line">
                    <a:avLst/>
                  </a:prstGeom>
                  <a:noFill/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86" name="Freeform 80"/>
                  <p:cNvSpPr>
                    <a:spLocks/>
                  </p:cNvSpPr>
                  <p:nvPr/>
                </p:nvSpPr>
                <p:spPr bwMode="auto">
                  <a:xfrm>
                    <a:off x="4365" y="2198"/>
                    <a:ext cx="47" cy="51"/>
                  </a:xfrm>
                  <a:custGeom>
                    <a:avLst/>
                    <a:gdLst>
                      <a:gd name="T0" fmla="*/ 0 w 94"/>
                      <a:gd name="T1" fmla="*/ 0 h 102"/>
                      <a:gd name="T2" fmla="*/ 14 w 94"/>
                      <a:gd name="T3" fmla="*/ 51 h 102"/>
                      <a:gd name="T4" fmla="*/ 47 w 94"/>
                      <a:gd name="T5" fmla="*/ 9 h 102"/>
                      <a:gd name="T6" fmla="*/ 0 w 94"/>
                      <a:gd name="T7" fmla="*/ 0 h 10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94" h="102">
                        <a:moveTo>
                          <a:pt x="0" y="0"/>
                        </a:moveTo>
                        <a:lnTo>
                          <a:pt x="27" y="102"/>
                        </a:lnTo>
                        <a:lnTo>
                          <a:pt x="94" y="1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  <p:grpSp>
              <p:nvGrpSpPr>
                <p:cNvPr id="76" name="Group 84"/>
                <p:cNvGrpSpPr>
                  <a:grpSpLocks/>
                </p:cNvGrpSpPr>
                <p:nvPr/>
              </p:nvGrpSpPr>
              <p:grpSpPr bwMode="auto">
                <a:xfrm rot="-5657805">
                  <a:off x="3928" y="1308"/>
                  <a:ext cx="50" cy="307"/>
                  <a:chOff x="4292" y="2614"/>
                  <a:chExt cx="50" cy="182"/>
                </a:xfrm>
              </p:grpSpPr>
              <p:sp>
                <p:nvSpPr>
                  <p:cNvPr id="83" name="Line 82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315" y="2659"/>
                    <a:ext cx="27" cy="137"/>
                  </a:xfrm>
                  <a:prstGeom prst="line">
                    <a:avLst/>
                  </a:prstGeom>
                  <a:noFill/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84" name="Freeform 83"/>
                  <p:cNvSpPr>
                    <a:spLocks/>
                  </p:cNvSpPr>
                  <p:nvPr/>
                </p:nvSpPr>
                <p:spPr bwMode="auto">
                  <a:xfrm>
                    <a:off x="4292" y="2614"/>
                    <a:ext cx="47" cy="51"/>
                  </a:xfrm>
                  <a:custGeom>
                    <a:avLst/>
                    <a:gdLst>
                      <a:gd name="T0" fmla="*/ 47 w 94"/>
                      <a:gd name="T1" fmla="*/ 42 h 103"/>
                      <a:gd name="T2" fmla="*/ 14 w 94"/>
                      <a:gd name="T3" fmla="*/ 0 h 103"/>
                      <a:gd name="T4" fmla="*/ 0 w 94"/>
                      <a:gd name="T5" fmla="*/ 51 h 103"/>
                      <a:gd name="T6" fmla="*/ 47 w 94"/>
                      <a:gd name="T7" fmla="*/ 42 h 10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94" h="103">
                        <a:moveTo>
                          <a:pt x="94" y="85"/>
                        </a:moveTo>
                        <a:lnTo>
                          <a:pt x="27" y="0"/>
                        </a:lnTo>
                        <a:lnTo>
                          <a:pt x="0" y="103"/>
                        </a:lnTo>
                        <a:lnTo>
                          <a:pt x="94" y="8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  <p:grpSp>
              <p:nvGrpSpPr>
                <p:cNvPr id="77" name="Group 87"/>
                <p:cNvGrpSpPr>
                  <a:grpSpLocks/>
                </p:cNvGrpSpPr>
                <p:nvPr/>
              </p:nvGrpSpPr>
              <p:grpSpPr bwMode="auto">
                <a:xfrm rot="-5657805">
                  <a:off x="3005" y="1697"/>
                  <a:ext cx="146" cy="123"/>
                  <a:chOff x="4014" y="1811"/>
                  <a:chExt cx="146" cy="73"/>
                </a:xfrm>
              </p:grpSpPr>
              <p:sp>
                <p:nvSpPr>
                  <p:cNvPr id="81" name="Line 85"/>
                  <p:cNvSpPr>
                    <a:spLocks noChangeShapeType="1"/>
                  </p:cNvSpPr>
                  <p:nvPr/>
                </p:nvSpPr>
                <p:spPr bwMode="auto">
                  <a:xfrm>
                    <a:off x="4014" y="1811"/>
                    <a:ext cx="105" cy="53"/>
                  </a:xfrm>
                  <a:prstGeom prst="line">
                    <a:avLst/>
                  </a:prstGeom>
                  <a:noFill/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82" name="Freeform 86"/>
                  <p:cNvSpPr>
                    <a:spLocks/>
                  </p:cNvSpPr>
                  <p:nvPr/>
                </p:nvSpPr>
                <p:spPr bwMode="auto">
                  <a:xfrm>
                    <a:off x="4107" y="1841"/>
                    <a:ext cx="53" cy="43"/>
                  </a:xfrm>
                  <a:custGeom>
                    <a:avLst/>
                    <a:gdLst>
                      <a:gd name="T0" fmla="*/ 0 w 107"/>
                      <a:gd name="T1" fmla="*/ 43 h 85"/>
                      <a:gd name="T2" fmla="*/ 53 w 107"/>
                      <a:gd name="T3" fmla="*/ 43 h 85"/>
                      <a:gd name="T4" fmla="*/ 22 w 107"/>
                      <a:gd name="T5" fmla="*/ 0 h 85"/>
                      <a:gd name="T6" fmla="*/ 0 w 107"/>
                      <a:gd name="T7" fmla="*/ 43 h 8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07" h="85">
                        <a:moveTo>
                          <a:pt x="0" y="85"/>
                        </a:moveTo>
                        <a:lnTo>
                          <a:pt x="107" y="85"/>
                        </a:lnTo>
                        <a:lnTo>
                          <a:pt x="44" y="0"/>
                        </a:lnTo>
                        <a:lnTo>
                          <a:pt x="0" y="8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  <p:grpSp>
              <p:nvGrpSpPr>
                <p:cNvPr id="78" name="Group 90"/>
                <p:cNvGrpSpPr>
                  <a:grpSpLocks/>
                </p:cNvGrpSpPr>
                <p:nvPr/>
              </p:nvGrpSpPr>
              <p:grpSpPr bwMode="auto">
                <a:xfrm rot="-5657805">
                  <a:off x="4108" y="1788"/>
                  <a:ext cx="219" cy="135"/>
                  <a:chOff x="3795" y="2935"/>
                  <a:chExt cx="219" cy="80"/>
                </a:xfrm>
              </p:grpSpPr>
              <p:sp>
                <p:nvSpPr>
                  <p:cNvPr id="79" name="Line 8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795" y="2957"/>
                    <a:ext cx="175" cy="58"/>
                  </a:xfrm>
                  <a:prstGeom prst="line">
                    <a:avLst/>
                  </a:prstGeom>
                  <a:noFill/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80" name="Freeform 89"/>
                  <p:cNvSpPr>
                    <a:spLocks/>
                  </p:cNvSpPr>
                  <p:nvPr/>
                </p:nvSpPr>
                <p:spPr bwMode="auto">
                  <a:xfrm>
                    <a:off x="3961" y="2935"/>
                    <a:ext cx="53" cy="46"/>
                  </a:xfrm>
                  <a:custGeom>
                    <a:avLst/>
                    <a:gdLst>
                      <a:gd name="T0" fmla="*/ 15 w 105"/>
                      <a:gd name="T1" fmla="*/ 46 h 91"/>
                      <a:gd name="T2" fmla="*/ 53 w 105"/>
                      <a:gd name="T3" fmla="*/ 7 h 91"/>
                      <a:gd name="T4" fmla="*/ 0 w 105"/>
                      <a:gd name="T5" fmla="*/ 0 h 91"/>
                      <a:gd name="T6" fmla="*/ 15 w 105"/>
                      <a:gd name="T7" fmla="*/ 46 h 9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05" h="91">
                        <a:moveTo>
                          <a:pt x="30" y="91"/>
                        </a:moveTo>
                        <a:lnTo>
                          <a:pt x="105" y="13"/>
                        </a:lnTo>
                        <a:lnTo>
                          <a:pt x="0" y="0"/>
                        </a:lnTo>
                        <a:lnTo>
                          <a:pt x="30" y="9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</p:grpSp>
        </p:grpSp>
        <p:sp>
          <p:nvSpPr>
            <p:cNvPr id="9" name="Freeform 100"/>
            <p:cNvSpPr>
              <a:spLocks/>
            </p:cNvSpPr>
            <p:nvPr/>
          </p:nvSpPr>
          <p:spPr bwMode="auto">
            <a:xfrm>
              <a:off x="2082" y="2056"/>
              <a:ext cx="171" cy="168"/>
            </a:xfrm>
            <a:custGeom>
              <a:avLst/>
              <a:gdLst>
                <a:gd name="T0" fmla="*/ 76 w 171"/>
                <a:gd name="T1" fmla="*/ 96 h 168"/>
                <a:gd name="T2" fmla="*/ 33 w 171"/>
                <a:gd name="T3" fmla="*/ 63 h 168"/>
                <a:gd name="T4" fmla="*/ 40 w 171"/>
                <a:gd name="T5" fmla="*/ 24 h 168"/>
                <a:gd name="T6" fmla="*/ 81 w 171"/>
                <a:gd name="T7" fmla="*/ 0 h 168"/>
                <a:gd name="T8" fmla="*/ 146 w 171"/>
                <a:gd name="T9" fmla="*/ 27 h 168"/>
                <a:gd name="T10" fmla="*/ 167 w 171"/>
                <a:gd name="T11" fmla="*/ 94 h 168"/>
                <a:gd name="T12" fmla="*/ 119 w 171"/>
                <a:gd name="T13" fmla="*/ 159 h 168"/>
                <a:gd name="T14" fmla="*/ 23 w 171"/>
                <a:gd name="T15" fmla="*/ 149 h 168"/>
                <a:gd name="T16" fmla="*/ 0 w 171"/>
                <a:gd name="T17" fmla="*/ 101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" name="Freeform 101"/>
            <p:cNvSpPr>
              <a:spLocks/>
            </p:cNvSpPr>
            <p:nvPr/>
          </p:nvSpPr>
          <p:spPr bwMode="auto">
            <a:xfrm>
              <a:off x="2299" y="2134"/>
              <a:ext cx="104" cy="114"/>
            </a:xfrm>
            <a:custGeom>
              <a:avLst/>
              <a:gdLst>
                <a:gd name="T0" fmla="*/ 46 w 171"/>
                <a:gd name="T1" fmla="*/ 65 h 168"/>
                <a:gd name="T2" fmla="*/ 20 w 171"/>
                <a:gd name="T3" fmla="*/ 43 h 168"/>
                <a:gd name="T4" fmla="*/ 24 w 171"/>
                <a:gd name="T5" fmla="*/ 16 h 168"/>
                <a:gd name="T6" fmla="*/ 49 w 171"/>
                <a:gd name="T7" fmla="*/ 0 h 168"/>
                <a:gd name="T8" fmla="*/ 89 w 171"/>
                <a:gd name="T9" fmla="*/ 18 h 168"/>
                <a:gd name="T10" fmla="*/ 102 w 171"/>
                <a:gd name="T11" fmla="*/ 64 h 168"/>
                <a:gd name="T12" fmla="*/ 72 w 171"/>
                <a:gd name="T13" fmla="*/ 108 h 168"/>
                <a:gd name="T14" fmla="*/ 14 w 171"/>
                <a:gd name="T15" fmla="*/ 101 h 168"/>
                <a:gd name="T16" fmla="*/ 0 w 171"/>
                <a:gd name="T17" fmla="*/ 69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" name="Freeform 102"/>
            <p:cNvSpPr>
              <a:spLocks/>
            </p:cNvSpPr>
            <p:nvPr/>
          </p:nvSpPr>
          <p:spPr bwMode="auto">
            <a:xfrm>
              <a:off x="2082" y="2299"/>
              <a:ext cx="171" cy="168"/>
            </a:xfrm>
            <a:custGeom>
              <a:avLst/>
              <a:gdLst>
                <a:gd name="T0" fmla="*/ 76 w 171"/>
                <a:gd name="T1" fmla="*/ 96 h 168"/>
                <a:gd name="T2" fmla="*/ 33 w 171"/>
                <a:gd name="T3" fmla="*/ 63 h 168"/>
                <a:gd name="T4" fmla="*/ 40 w 171"/>
                <a:gd name="T5" fmla="*/ 24 h 168"/>
                <a:gd name="T6" fmla="*/ 81 w 171"/>
                <a:gd name="T7" fmla="*/ 0 h 168"/>
                <a:gd name="T8" fmla="*/ 146 w 171"/>
                <a:gd name="T9" fmla="*/ 27 h 168"/>
                <a:gd name="T10" fmla="*/ 167 w 171"/>
                <a:gd name="T11" fmla="*/ 94 h 168"/>
                <a:gd name="T12" fmla="*/ 119 w 171"/>
                <a:gd name="T13" fmla="*/ 159 h 168"/>
                <a:gd name="T14" fmla="*/ 23 w 171"/>
                <a:gd name="T15" fmla="*/ 149 h 168"/>
                <a:gd name="T16" fmla="*/ 0 w 171"/>
                <a:gd name="T17" fmla="*/ 101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" name="Freeform 103"/>
            <p:cNvSpPr>
              <a:spLocks/>
            </p:cNvSpPr>
            <p:nvPr/>
          </p:nvSpPr>
          <p:spPr bwMode="auto">
            <a:xfrm>
              <a:off x="2299" y="2377"/>
              <a:ext cx="104" cy="114"/>
            </a:xfrm>
            <a:custGeom>
              <a:avLst/>
              <a:gdLst>
                <a:gd name="T0" fmla="*/ 46 w 171"/>
                <a:gd name="T1" fmla="*/ 65 h 168"/>
                <a:gd name="T2" fmla="*/ 20 w 171"/>
                <a:gd name="T3" fmla="*/ 43 h 168"/>
                <a:gd name="T4" fmla="*/ 24 w 171"/>
                <a:gd name="T5" fmla="*/ 16 h 168"/>
                <a:gd name="T6" fmla="*/ 49 w 171"/>
                <a:gd name="T7" fmla="*/ 0 h 168"/>
                <a:gd name="T8" fmla="*/ 89 w 171"/>
                <a:gd name="T9" fmla="*/ 18 h 168"/>
                <a:gd name="T10" fmla="*/ 102 w 171"/>
                <a:gd name="T11" fmla="*/ 64 h 168"/>
                <a:gd name="T12" fmla="*/ 72 w 171"/>
                <a:gd name="T13" fmla="*/ 108 h 168"/>
                <a:gd name="T14" fmla="*/ 14 w 171"/>
                <a:gd name="T15" fmla="*/ 101 h 168"/>
                <a:gd name="T16" fmla="*/ 0 w 171"/>
                <a:gd name="T17" fmla="*/ 69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" name="Freeform 104"/>
            <p:cNvSpPr>
              <a:spLocks/>
            </p:cNvSpPr>
            <p:nvPr/>
          </p:nvSpPr>
          <p:spPr bwMode="auto">
            <a:xfrm>
              <a:off x="2255" y="2626"/>
              <a:ext cx="171" cy="168"/>
            </a:xfrm>
            <a:custGeom>
              <a:avLst/>
              <a:gdLst>
                <a:gd name="T0" fmla="*/ 76 w 171"/>
                <a:gd name="T1" fmla="*/ 96 h 168"/>
                <a:gd name="T2" fmla="*/ 33 w 171"/>
                <a:gd name="T3" fmla="*/ 63 h 168"/>
                <a:gd name="T4" fmla="*/ 40 w 171"/>
                <a:gd name="T5" fmla="*/ 24 h 168"/>
                <a:gd name="T6" fmla="*/ 81 w 171"/>
                <a:gd name="T7" fmla="*/ 0 h 168"/>
                <a:gd name="T8" fmla="*/ 146 w 171"/>
                <a:gd name="T9" fmla="*/ 27 h 168"/>
                <a:gd name="T10" fmla="*/ 167 w 171"/>
                <a:gd name="T11" fmla="*/ 94 h 168"/>
                <a:gd name="T12" fmla="*/ 119 w 171"/>
                <a:gd name="T13" fmla="*/ 159 h 168"/>
                <a:gd name="T14" fmla="*/ 23 w 171"/>
                <a:gd name="T15" fmla="*/ 149 h 168"/>
                <a:gd name="T16" fmla="*/ 0 w 171"/>
                <a:gd name="T17" fmla="*/ 101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4" name="Freeform 105"/>
            <p:cNvSpPr>
              <a:spLocks/>
            </p:cNvSpPr>
            <p:nvPr/>
          </p:nvSpPr>
          <p:spPr bwMode="auto">
            <a:xfrm>
              <a:off x="2472" y="2704"/>
              <a:ext cx="104" cy="114"/>
            </a:xfrm>
            <a:custGeom>
              <a:avLst/>
              <a:gdLst>
                <a:gd name="T0" fmla="*/ 46 w 171"/>
                <a:gd name="T1" fmla="*/ 65 h 168"/>
                <a:gd name="T2" fmla="*/ 20 w 171"/>
                <a:gd name="T3" fmla="*/ 43 h 168"/>
                <a:gd name="T4" fmla="*/ 24 w 171"/>
                <a:gd name="T5" fmla="*/ 16 h 168"/>
                <a:gd name="T6" fmla="*/ 49 w 171"/>
                <a:gd name="T7" fmla="*/ 0 h 168"/>
                <a:gd name="T8" fmla="*/ 89 w 171"/>
                <a:gd name="T9" fmla="*/ 18 h 168"/>
                <a:gd name="T10" fmla="*/ 102 w 171"/>
                <a:gd name="T11" fmla="*/ 64 h 168"/>
                <a:gd name="T12" fmla="*/ 72 w 171"/>
                <a:gd name="T13" fmla="*/ 108 h 168"/>
                <a:gd name="T14" fmla="*/ 14 w 171"/>
                <a:gd name="T15" fmla="*/ 101 h 168"/>
                <a:gd name="T16" fmla="*/ 0 w 171"/>
                <a:gd name="T17" fmla="*/ 69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5" name="Freeform 106"/>
            <p:cNvSpPr>
              <a:spLocks/>
            </p:cNvSpPr>
            <p:nvPr/>
          </p:nvSpPr>
          <p:spPr bwMode="auto">
            <a:xfrm>
              <a:off x="2428" y="3029"/>
              <a:ext cx="170" cy="168"/>
            </a:xfrm>
            <a:custGeom>
              <a:avLst/>
              <a:gdLst>
                <a:gd name="T0" fmla="*/ 76 w 171"/>
                <a:gd name="T1" fmla="*/ 96 h 168"/>
                <a:gd name="T2" fmla="*/ 33 w 171"/>
                <a:gd name="T3" fmla="*/ 63 h 168"/>
                <a:gd name="T4" fmla="*/ 40 w 171"/>
                <a:gd name="T5" fmla="*/ 24 h 168"/>
                <a:gd name="T6" fmla="*/ 81 w 171"/>
                <a:gd name="T7" fmla="*/ 0 h 168"/>
                <a:gd name="T8" fmla="*/ 145 w 171"/>
                <a:gd name="T9" fmla="*/ 27 h 168"/>
                <a:gd name="T10" fmla="*/ 166 w 171"/>
                <a:gd name="T11" fmla="*/ 94 h 168"/>
                <a:gd name="T12" fmla="*/ 118 w 171"/>
                <a:gd name="T13" fmla="*/ 159 h 168"/>
                <a:gd name="T14" fmla="*/ 23 w 171"/>
                <a:gd name="T15" fmla="*/ 149 h 168"/>
                <a:gd name="T16" fmla="*/ 0 w 171"/>
                <a:gd name="T17" fmla="*/ 101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" name="Freeform 107"/>
            <p:cNvSpPr>
              <a:spLocks/>
            </p:cNvSpPr>
            <p:nvPr/>
          </p:nvSpPr>
          <p:spPr bwMode="auto">
            <a:xfrm>
              <a:off x="2645" y="3107"/>
              <a:ext cx="104" cy="114"/>
            </a:xfrm>
            <a:custGeom>
              <a:avLst/>
              <a:gdLst>
                <a:gd name="T0" fmla="*/ 46 w 171"/>
                <a:gd name="T1" fmla="*/ 65 h 168"/>
                <a:gd name="T2" fmla="*/ 20 w 171"/>
                <a:gd name="T3" fmla="*/ 43 h 168"/>
                <a:gd name="T4" fmla="*/ 24 w 171"/>
                <a:gd name="T5" fmla="*/ 16 h 168"/>
                <a:gd name="T6" fmla="*/ 49 w 171"/>
                <a:gd name="T7" fmla="*/ 0 h 168"/>
                <a:gd name="T8" fmla="*/ 89 w 171"/>
                <a:gd name="T9" fmla="*/ 18 h 168"/>
                <a:gd name="T10" fmla="*/ 102 w 171"/>
                <a:gd name="T11" fmla="*/ 64 h 168"/>
                <a:gd name="T12" fmla="*/ 72 w 171"/>
                <a:gd name="T13" fmla="*/ 108 h 168"/>
                <a:gd name="T14" fmla="*/ 14 w 171"/>
                <a:gd name="T15" fmla="*/ 101 h 168"/>
                <a:gd name="T16" fmla="*/ 0 w 171"/>
                <a:gd name="T17" fmla="*/ 69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7" name="Freeform 108"/>
            <p:cNvSpPr>
              <a:spLocks/>
            </p:cNvSpPr>
            <p:nvPr/>
          </p:nvSpPr>
          <p:spPr bwMode="auto">
            <a:xfrm>
              <a:off x="1730" y="2805"/>
              <a:ext cx="170" cy="168"/>
            </a:xfrm>
            <a:custGeom>
              <a:avLst/>
              <a:gdLst>
                <a:gd name="T0" fmla="*/ 76 w 171"/>
                <a:gd name="T1" fmla="*/ 96 h 168"/>
                <a:gd name="T2" fmla="*/ 33 w 171"/>
                <a:gd name="T3" fmla="*/ 63 h 168"/>
                <a:gd name="T4" fmla="*/ 40 w 171"/>
                <a:gd name="T5" fmla="*/ 24 h 168"/>
                <a:gd name="T6" fmla="*/ 81 w 171"/>
                <a:gd name="T7" fmla="*/ 0 h 168"/>
                <a:gd name="T8" fmla="*/ 145 w 171"/>
                <a:gd name="T9" fmla="*/ 27 h 168"/>
                <a:gd name="T10" fmla="*/ 166 w 171"/>
                <a:gd name="T11" fmla="*/ 94 h 168"/>
                <a:gd name="T12" fmla="*/ 118 w 171"/>
                <a:gd name="T13" fmla="*/ 159 h 168"/>
                <a:gd name="T14" fmla="*/ 23 w 171"/>
                <a:gd name="T15" fmla="*/ 149 h 168"/>
                <a:gd name="T16" fmla="*/ 0 w 171"/>
                <a:gd name="T17" fmla="*/ 101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8" name="Freeform 109"/>
            <p:cNvSpPr>
              <a:spLocks/>
            </p:cNvSpPr>
            <p:nvPr/>
          </p:nvSpPr>
          <p:spPr bwMode="auto">
            <a:xfrm>
              <a:off x="1947" y="2883"/>
              <a:ext cx="104" cy="114"/>
            </a:xfrm>
            <a:custGeom>
              <a:avLst/>
              <a:gdLst>
                <a:gd name="T0" fmla="*/ 46 w 171"/>
                <a:gd name="T1" fmla="*/ 65 h 168"/>
                <a:gd name="T2" fmla="*/ 20 w 171"/>
                <a:gd name="T3" fmla="*/ 43 h 168"/>
                <a:gd name="T4" fmla="*/ 24 w 171"/>
                <a:gd name="T5" fmla="*/ 16 h 168"/>
                <a:gd name="T6" fmla="*/ 49 w 171"/>
                <a:gd name="T7" fmla="*/ 0 h 168"/>
                <a:gd name="T8" fmla="*/ 89 w 171"/>
                <a:gd name="T9" fmla="*/ 18 h 168"/>
                <a:gd name="T10" fmla="*/ 102 w 171"/>
                <a:gd name="T11" fmla="*/ 64 h 168"/>
                <a:gd name="T12" fmla="*/ 72 w 171"/>
                <a:gd name="T13" fmla="*/ 108 h 168"/>
                <a:gd name="T14" fmla="*/ 14 w 171"/>
                <a:gd name="T15" fmla="*/ 101 h 168"/>
                <a:gd name="T16" fmla="*/ 0 w 171"/>
                <a:gd name="T17" fmla="*/ 69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9" name="Freeform 110"/>
            <p:cNvSpPr>
              <a:spLocks/>
            </p:cNvSpPr>
            <p:nvPr/>
          </p:nvSpPr>
          <p:spPr bwMode="auto">
            <a:xfrm>
              <a:off x="2031" y="3049"/>
              <a:ext cx="170" cy="168"/>
            </a:xfrm>
            <a:custGeom>
              <a:avLst/>
              <a:gdLst>
                <a:gd name="T0" fmla="*/ 76 w 171"/>
                <a:gd name="T1" fmla="*/ 96 h 168"/>
                <a:gd name="T2" fmla="*/ 33 w 171"/>
                <a:gd name="T3" fmla="*/ 63 h 168"/>
                <a:gd name="T4" fmla="*/ 40 w 171"/>
                <a:gd name="T5" fmla="*/ 24 h 168"/>
                <a:gd name="T6" fmla="*/ 81 w 171"/>
                <a:gd name="T7" fmla="*/ 0 h 168"/>
                <a:gd name="T8" fmla="*/ 145 w 171"/>
                <a:gd name="T9" fmla="*/ 27 h 168"/>
                <a:gd name="T10" fmla="*/ 166 w 171"/>
                <a:gd name="T11" fmla="*/ 94 h 168"/>
                <a:gd name="T12" fmla="*/ 118 w 171"/>
                <a:gd name="T13" fmla="*/ 159 h 168"/>
                <a:gd name="T14" fmla="*/ 23 w 171"/>
                <a:gd name="T15" fmla="*/ 149 h 168"/>
                <a:gd name="T16" fmla="*/ 0 w 171"/>
                <a:gd name="T17" fmla="*/ 101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0" name="Freeform 111"/>
            <p:cNvSpPr>
              <a:spLocks/>
            </p:cNvSpPr>
            <p:nvPr/>
          </p:nvSpPr>
          <p:spPr bwMode="auto">
            <a:xfrm>
              <a:off x="2248" y="3127"/>
              <a:ext cx="104" cy="114"/>
            </a:xfrm>
            <a:custGeom>
              <a:avLst/>
              <a:gdLst>
                <a:gd name="T0" fmla="*/ 46 w 171"/>
                <a:gd name="T1" fmla="*/ 65 h 168"/>
                <a:gd name="T2" fmla="*/ 20 w 171"/>
                <a:gd name="T3" fmla="*/ 43 h 168"/>
                <a:gd name="T4" fmla="*/ 24 w 171"/>
                <a:gd name="T5" fmla="*/ 16 h 168"/>
                <a:gd name="T6" fmla="*/ 49 w 171"/>
                <a:gd name="T7" fmla="*/ 0 h 168"/>
                <a:gd name="T8" fmla="*/ 89 w 171"/>
                <a:gd name="T9" fmla="*/ 18 h 168"/>
                <a:gd name="T10" fmla="*/ 102 w 171"/>
                <a:gd name="T11" fmla="*/ 64 h 168"/>
                <a:gd name="T12" fmla="*/ 72 w 171"/>
                <a:gd name="T13" fmla="*/ 108 h 168"/>
                <a:gd name="T14" fmla="*/ 14 w 171"/>
                <a:gd name="T15" fmla="*/ 101 h 168"/>
                <a:gd name="T16" fmla="*/ 0 w 171"/>
                <a:gd name="T17" fmla="*/ 69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1" name="Freeform 112"/>
            <p:cNvSpPr>
              <a:spLocks/>
            </p:cNvSpPr>
            <p:nvPr/>
          </p:nvSpPr>
          <p:spPr bwMode="auto">
            <a:xfrm>
              <a:off x="3151" y="3081"/>
              <a:ext cx="170" cy="168"/>
            </a:xfrm>
            <a:custGeom>
              <a:avLst/>
              <a:gdLst>
                <a:gd name="T0" fmla="*/ 76 w 171"/>
                <a:gd name="T1" fmla="*/ 96 h 168"/>
                <a:gd name="T2" fmla="*/ 33 w 171"/>
                <a:gd name="T3" fmla="*/ 63 h 168"/>
                <a:gd name="T4" fmla="*/ 40 w 171"/>
                <a:gd name="T5" fmla="*/ 24 h 168"/>
                <a:gd name="T6" fmla="*/ 81 w 171"/>
                <a:gd name="T7" fmla="*/ 0 h 168"/>
                <a:gd name="T8" fmla="*/ 145 w 171"/>
                <a:gd name="T9" fmla="*/ 27 h 168"/>
                <a:gd name="T10" fmla="*/ 166 w 171"/>
                <a:gd name="T11" fmla="*/ 94 h 168"/>
                <a:gd name="T12" fmla="*/ 118 w 171"/>
                <a:gd name="T13" fmla="*/ 159 h 168"/>
                <a:gd name="T14" fmla="*/ 23 w 171"/>
                <a:gd name="T15" fmla="*/ 149 h 168"/>
                <a:gd name="T16" fmla="*/ 0 w 171"/>
                <a:gd name="T17" fmla="*/ 101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2" name="Freeform 113"/>
            <p:cNvSpPr>
              <a:spLocks/>
            </p:cNvSpPr>
            <p:nvPr/>
          </p:nvSpPr>
          <p:spPr bwMode="auto">
            <a:xfrm>
              <a:off x="3368" y="3159"/>
              <a:ext cx="104" cy="114"/>
            </a:xfrm>
            <a:custGeom>
              <a:avLst/>
              <a:gdLst>
                <a:gd name="T0" fmla="*/ 46 w 171"/>
                <a:gd name="T1" fmla="*/ 65 h 168"/>
                <a:gd name="T2" fmla="*/ 20 w 171"/>
                <a:gd name="T3" fmla="*/ 43 h 168"/>
                <a:gd name="T4" fmla="*/ 24 w 171"/>
                <a:gd name="T5" fmla="*/ 16 h 168"/>
                <a:gd name="T6" fmla="*/ 49 w 171"/>
                <a:gd name="T7" fmla="*/ 0 h 168"/>
                <a:gd name="T8" fmla="*/ 89 w 171"/>
                <a:gd name="T9" fmla="*/ 18 h 168"/>
                <a:gd name="T10" fmla="*/ 102 w 171"/>
                <a:gd name="T11" fmla="*/ 64 h 168"/>
                <a:gd name="T12" fmla="*/ 72 w 171"/>
                <a:gd name="T13" fmla="*/ 108 h 168"/>
                <a:gd name="T14" fmla="*/ 14 w 171"/>
                <a:gd name="T15" fmla="*/ 101 h 168"/>
                <a:gd name="T16" fmla="*/ 0 w 171"/>
                <a:gd name="T17" fmla="*/ 69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3" name="Freeform 114"/>
            <p:cNvSpPr>
              <a:spLocks/>
            </p:cNvSpPr>
            <p:nvPr/>
          </p:nvSpPr>
          <p:spPr bwMode="auto">
            <a:xfrm>
              <a:off x="3811" y="2857"/>
              <a:ext cx="170" cy="168"/>
            </a:xfrm>
            <a:custGeom>
              <a:avLst/>
              <a:gdLst>
                <a:gd name="T0" fmla="*/ 76 w 171"/>
                <a:gd name="T1" fmla="*/ 96 h 168"/>
                <a:gd name="T2" fmla="*/ 33 w 171"/>
                <a:gd name="T3" fmla="*/ 63 h 168"/>
                <a:gd name="T4" fmla="*/ 40 w 171"/>
                <a:gd name="T5" fmla="*/ 24 h 168"/>
                <a:gd name="T6" fmla="*/ 81 w 171"/>
                <a:gd name="T7" fmla="*/ 0 h 168"/>
                <a:gd name="T8" fmla="*/ 145 w 171"/>
                <a:gd name="T9" fmla="*/ 27 h 168"/>
                <a:gd name="T10" fmla="*/ 166 w 171"/>
                <a:gd name="T11" fmla="*/ 94 h 168"/>
                <a:gd name="T12" fmla="*/ 118 w 171"/>
                <a:gd name="T13" fmla="*/ 159 h 168"/>
                <a:gd name="T14" fmla="*/ 23 w 171"/>
                <a:gd name="T15" fmla="*/ 149 h 168"/>
                <a:gd name="T16" fmla="*/ 0 w 171"/>
                <a:gd name="T17" fmla="*/ 101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4" name="Freeform 115"/>
            <p:cNvSpPr>
              <a:spLocks/>
            </p:cNvSpPr>
            <p:nvPr/>
          </p:nvSpPr>
          <p:spPr bwMode="auto">
            <a:xfrm>
              <a:off x="3612" y="2878"/>
              <a:ext cx="104" cy="114"/>
            </a:xfrm>
            <a:custGeom>
              <a:avLst/>
              <a:gdLst>
                <a:gd name="T0" fmla="*/ 46 w 171"/>
                <a:gd name="T1" fmla="*/ 65 h 168"/>
                <a:gd name="T2" fmla="*/ 20 w 171"/>
                <a:gd name="T3" fmla="*/ 43 h 168"/>
                <a:gd name="T4" fmla="*/ 24 w 171"/>
                <a:gd name="T5" fmla="*/ 16 h 168"/>
                <a:gd name="T6" fmla="*/ 49 w 171"/>
                <a:gd name="T7" fmla="*/ 0 h 168"/>
                <a:gd name="T8" fmla="*/ 89 w 171"/>
                <a:gd name="T9" fmla="*/ 18 h 168"/>
                <a:gd name="T10" fmla="*/ 102 w 171"/>
                <a:gd name="T11" fmla="*/ 64 h 168"/>
                <a:gd name="T12" fmla="*/ 72 w 171"/>
                <a:gd name="T13" fmla="*/ 108 h 168"/>
                <a:gd name="T14" fmla="*/ 14 w 171"/>
                <a:gd name="T15" fmla="*/ 101 h 168"/>
                <a:gd name="T16" fmla="*/ 0 w 171"/>
                <a:gd name="T17" fmla="*/ 69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5" name="Freeform 116"/>
            <p:cNvSpPr>
              <a:spLocks/>
            </p:cNvSpPr>
            <p:nvPr/>
          </p:nvSpPr>
          <p:spPr bwMode="auto">
            <a:xfrm>
              <a:off x="3658" y="3151"/>
              <a:ext cx="170" cy="168"/>
            </a:xfrm>
            <a:custGeom>
              <a:avLst/>
              <a:gdLst>
                <a:gd name="T0" fmla="*/ 76 w 171"/>
                <a:gd name="T1" fmla="*/ 96 h 168"/>
                <a:gd name="T2" fmla="*/ 33 w 171"/>
                <a:gd name="T3" fmla="*/ 63 h 168"/>
                <a:gd name="T4" fmla="*/ 40 w 171"/>
                <a:gd name="T5" fmla="*/ 24 h 168"/>
                <a:gd name="T6" fmla="*/ 81 w 171"/>
                <a:gd name="T7" fmla="*/ 0 h 168"/>
                <a:gd name="T8" fmla="*/ 145 w 171"/>
                <a:gd name="T9" fmla="*/ 27 h 168"/>
                <a:gd name="T10" fmla="*/ 166 w 171"/>
                <a:gd name="T11" fmla="*/ 94 h 168"/>
                <a:gd name="T12" fmla="*/ 118 w 171"/>
                <a:gd name="T13" fmla="*/ 159 h 168"/>
                <a:gd name="T14" fmla="*/ 23 w 171"/>
                <a:gd name="T15" fmla="*/ 149 h 168"/>
                <a:gd name="T16" fmla="*/ 0 w 171"/>
                <a:gd name="T17" fmla="*/ 101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6" name="Freeform 117"/>
            <p:cNvSpPr>
              <a:spLocks/>
            </p:cNvSpPr>
            <p:nvPr/>
          </p:nvSpPr>
          <p:spPr bwMode="auto">
            <a:xfrm>
              <a:off x="3875" y="3229"/>
              <a:ext cx="104" cy="114"/>
            </a:xfrm>
            <a:custGeom>
              <a:avLst/>
              <a:gdLst>
                <a:gd name="T0" fmla="*/ 46 w 171"/>
                <a:gd name="T1" fmla="*/ 65 h 168"/>
                <a:gd name="T2" fmla="*/ 20 w 171"/>
                <a:gd name="T3" fmla="*/ 43 h 168"/>
                <a:gd name="T4" fmla="*/ 24 w 171"/>
                <a:gd name="T5" fmla="*/ 16 h 168"/>
                <a:gd name="T6" fmla="*/ 49 w 171"/>
                <a:gd name="T7" fmla="*/ 0 h 168"/>
                <a:gd name="T8" fmla="*/ 89 w 171"/>
                <a:gd name="T9" fmla="*/ 18 h 168"/>
                <a:gd name="T10" fmla="*/ 102 w 171"/>
                <a:gd name="T11" fmla="*/ 64 h 168"/>
                <a:gd name="T12" fmla="*/ 72 w 171"/>
                <a:gd name="T13" fmla="*/ 108 h 168"/>
                <a:gd name="T14" fmla="*/ 14 w 171"/>
                <a:gd name="T15" fmla="*/ 101 h 168"/>
                <a:gd name="T16" fmla="*/ 0 w 171"/>
                <a:gd name="T17" fmla="*/ 69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7" name="Freeform 118"/>
            <p:cNvSpPr>
              <a:spLocks/>
            </p:cNvSpPr>
            <p:nvPr/>
          </p:nvSpPr>
          <p:spPr bwMode="auto">
            <a:xfrm>
              <a:off x="3920" y="2549"/>
              <a:ext cx="170" cy="168"/>
            </a:xfrm>
            <a:custGeom>
              <a:avLst/>
              <a:gdLst>
                <a:gd name="T0" fmla="*/ 76 w 171"/>
                <a:gd name="T1" fmla="*/ 96 h 168"/>
                <a:gd name="T2" fmla="*/ 33 w 171"/>
                <a:gd name="T3" fmla="*/ 63 h 168"/>
                <a:gd name="T4" fmla="*/ 40 w 171"/>
                <a:gd name="T5" fmla="*/ 24 h 168"/>
                <a:gd name="T6" fmla="*/ 81 w 171"/>
                <a:gd name="T7" fmla="*/ 0 h 168"/>
                <a:gd name="T8" fmla="*/ 145 w 171"/>
                <a:gd name="T9" fmla="*/ 27 h 168"/>
                <a:gd name="T10" fmla="*/ 166 w 171"/>
                <a:gd name="T11" fmla="*/ 94 h 168"/>
                <a:gd name="T12" fmla="*/ 118 w 171"/>
                <a:gd name="T13" fmla="*/ 159 h 168"/>
                <a:gd name="T14" fmla="*/ 23 w 171"/>
                <a:gd name="T15" fmla="*/ 149 h 168"/>
                <a:gd name="T16" fmla="*/ 0 w 171"/>
                <a:gd name="T17" fmla="*/ 101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" name="Freeform 119"/>
            <p:cNvSpPr>
              <a:spLocks/>
            </p:cNvSpPr>
            <p:nvPr/>
          </p:nvSpPr>
          <p:spPr bwMode="auto">
            <a:xfrm>
              <a:off x="3721" y="2570"/>
              <a:ext cx="104" cy="114"/>
            </a:xfrm>
            <a:custGeom>
              <a:avLst/>
              <a:gdLst>
                <a:gd name="T0" fmla="*/ 46 w 171"/>
                <a:gd name="T1" fmla="*/ 65 h 168"/>
                <a:gd name="T2" fmla="*/ 20 w 171"/>
                <a:gd name="T3" fmla="*/ 43 h 168"/>
                <a:gd name="T4" fmla="*/ 24 w 171"/>
                <a:gd name="T5" fmla="*/ 16 h 168"/>
                <a:gd name="T6" fmla="*/ 49 w 171"/>
                <a:gd name="T7" fmla="*/ 0 h 168"/>
                <a:gd name="T8" fmla="*/ 89 w 171"/>
                <a:gd name="T9" fmla="*/ 18 h 168"/>
                <a:gd name="T10" fmla="*/ 102 w 171"/>
                <a:gd name="T11" fmla="*/ 64 h 168"/>
                <a:gd name="T12" fmla="*/ 72 w 171"/>
                <a:gd name="T13" fmla="*/ 108 h 168"/>
                <a:gd name="T14" fmla="*/ 14 w 171"/>
                <a:gd name="T15" fmla="*/ 101 h 168"/>
                <a:gd name="T16" fmla="*/ 0 w 171"/>
                <a:gd name="T17" fmla="*/ 69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9" name="Freeform 120"/>
            <p:cNvSpPr>
              <a:spLocks/>
            </p:cNvSpPr>
            <p:nvPr/>
          </p:nvSpPr>
          <p:spPr bwMode="auto">
            <a:xfrm>
              <a:off x="3920" y="1896"/>
              <a:ext cx="170" cy="168"/>
            </a:xfrm>
            <a:custGeom>
              <a:avLst/>
              <a:gdLst>
                <a:gd name="T0" fmla="*/ 76 w 171"/>
                <a:gd name="T1" fmla="*/ 96 h 168"/>
                <a:gd name="T2" fmla="*/ 33 w 171"/>
                <a:gd name="T3" fmla="*/ 63 h 168"/>
                <a:gd name="T4" fmla="*/ 40 w 171"/>
                <a:gd name="T5" fmla="*/ 24 h 168"/>
                <a:gd name="T6" fmla="*/ 81 w 171"/>
                <a:gd name="T7" fmla="*/ 0 h 168"/>
                <a:gd name="T8" fmla="*/ 145 w 171"/>
                <a:gd name="T9" fmla="*/ 27 h 168"/>
                <a:gd name="T10" fmla="*/ 166 w 171"/>
                <a:gd name="T11" fmla="*/ 94 h 168"/>
                <a:gd name="T12" fmla="*/ 118 w 171"/>
                <a:gd name="T13" fmla="*/ 159 h 168"/>
                <a:gd name="T14" fmla="*/ 23 w 171"/>
                <a:gd name="T15" fmla="*/ 149 h 168"/>
                <a:gd name="T16" fmla="*/ 0 w 171"/>
                <a:gd name="T17" fmla="*/ 101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0" name="Freeform 121"/>
            <p:cNvSpPr>
              <a:spLocks/>
            </p:cNvSpPr>
            <p:nvPr/>
          </p:nvSpPr>
          <p:spPr bwMode="auto">
            <a:xfrm>
              <a:off x="3721" y="1917"/>
              <a:ext cx="104" cy="114"/>
            </a:xfrm>
            <a:custGeom>
              <a:avLst/>
              <a:gdLst>
                <a:gd name="T0" fmla="*/ 46 w 171"/>
                <a:gd name="T1" fmla="*/ 65 h 168"/>
                <a:gd name="T2" fmla="*/ 20 w 171"/>
                <a:gd name="T3" fmla="*/ 43 h 168"/>
                <a:gd name="T4" fmla="*/ 24 w 171"/>
                <a:gd name="T5" fmla="*/ 16 h 168"/>
                <a:gd name="T6" fmla="*/ 49 w 171"/>
                <a:gd name="T7" fmla="*/ 0 h 168"/>
                <a:gd name="T8" fmla="*/ 89 w 171"/>
                <a:gd name="T9" fmla="*/ 18 h 168"/>
                <a:gd name="T10" fmla="*/ 102 w 171"/>
                <a:gd name="T11" fmla="*/ 64 h 168"/>
                <a:gd name="T12" fmla="*/ 72 w 171"/>
                <a:gd name="T13" fmla="*/ 108 h 168"/>
                <a:gd name="T14" fmla="*/ 14 w 171"/>
                <a:gd name="T15" fmla="*/ 101 h 168"/>
                <a:gd name="T16" fmla="*/ 0 w 171"/>
                <a:gd name="T17" fmla="*/ 69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1" name="Freeform 122"/>
            <p:cNvSpPr>
              <a:spLocks/>
            </p:cNvSpPr>
            <p:nvPr/>
          </p:nvSpPr>
          <p:spPr bwMode="auto">
            <a:xfrm>
              <a:off x="3741" y="1570"/>
              <a:ext cx="170" cy="168"/>
            </a:xfrm>
            <a:custGeom>
              <a:avLst/>
              <a:gdLst>
                <a:gd name="T0" fmla="*/ 76 w 171"/>
                <a:gd name="T1" fmla="*/ 96 h 168"/>
                <a:gd name="T2" fmla="*/ 33 w 171"/>
                <a:gd name="T3" fmla="*/ 63 h 168"/>
                <a:gd name="T4" fmla="*/ 40 w 171"/>
                <a:gd name="T5" fmla="*/ 24 h 168"/>
                <a:gd name="T6" fmla="*/ 81 w 171"/>
                <a:gd name="T7" fmla="*/ 0 h 168"/>
                <a:gd name="T8" fmla="*/ 145 w 171"/>
                <a:gd name="T9" fmla="*/ 27 h 168"/>
                <a:gd name="T10" fmla="*/ 166 w 171"/>
                <a:gd name="T11" fmla="*/ 94 h 168"/>
                <a:gd name="T12" fmla="*/ 118 w 171"/>
                <a:gd name="T13" fmla="*/ 159 h 168"/>
                <a:gd name="T14" fmla="*/ 23 w 171"/>
                <a:gd name="T15" fmla="*/ 149 h 168"/>
                <a:gd name="T16" fmla="*/ 0 w 171"/>
                <a:gd name="T17" fmla="*/ 101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2" name="Freeform 123"/>
            <p:cNvSpPr>
              <a:spLocks/>
            </p:cNvSpPr>
            <p:nvPr/>
          </p:nvSpPr>
          <p:spPr bwMode="auto">
            <a:xfrm>
              <a:off x="3542" y="1591"/>
              <a:ext cx="104" cy="114"/>
            </a:xfrm>
            <a:custGeom>
              <a:avLst/>
              <a:gdLst>
                <a:gd name="T0" fmla="*/ 46 w 171"/>
                <a:gd name="T1" fmla="*/ 65 h 168"/>
                <a:gd name="T2" fmla="*/ 20 w 171"/>
                <a:gd name="T3" fmla="*/ 43 h 168"/>
                <a:gd name="T4" fmla="*/ 24 w 171"/>
                <a:gd name="T5" fmla="*/ 16 h 168"/>
                <a:gd name="T6" fmla="*/ 49 w 171"/>
                <a:gd name="T7" fmla="*/ 0 h 168"/>
                <a:gd name="T8" fmla="*/ 89 w 171"/>
                <a:gd name="T9" fmla="*/ 18 h 168"/>
                <a:gd name="T10" fmla="*/ 102 w 171"/>
                <a:gd name="T11" fmla="*/ 64 h 168"/>
                <a:gd name="T12" fmla="*/ 72 w 171"/>
                <a:gd name="T13" fmla="*/ 108 h 168"/>
                <a:gd name="T14" fmla="*/ 14 w 171"/>
                <a:gd name="T15" fmla="*/ 101 h 168"/>
                <a:gd name="T16" fmla="*/ 0 w 171"/>
                <a:gd name="T17" fmla="*/ 69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3" name="Freeform 124"/>
            <p:cNvSpPr>
              <a:spLocks/>
            </p:cNvSpPr>
            <p:nvPr/>
          </p:nvSpPr>
          <p:spPr bwMode="auto">
            <a:xfrm>
              <a:off x="3146" y="1224"/>
              <a:ext cx="170" cy="168"/>
            </a:xfrm>
            <a:custGeom>
              <a:avLst/>
              <a:gdLst>
                <a:gd name="T0" fmla="*/ 76 w 171"/>
                <a:gd name="T1" fmla="*/ 96 h 168"/>
                <a:gd name="T2" fmla="*/ 33 w 171"/>
                <a:gd name="T3" fmla="*/ 63 h 168"/>
                <a:gd name="T4" fmla="*/ 40 w 171"/>
                <a:gd name="T5" fmla="*/ 24 h 168"/>
                <a:gd name="T6" fmla="*/ 81 w 171"/>
                <a:gd name="T7" fmla="*/ 0 h 168"/>
                <a:gd name="T8" fmla="*/ 145 w 171"/>
                <a:gd name="T9" fmla="*/ 27 h 168"/>
                <a:gd name="T10" fmla="*/ 166 w 171"/>
                <a:gd name="T11" fmla="*/ 94 h 168"/>
                <a:gd name="T12" fmla="*/ 118 w 171"/>
                <a:gd name="T13" fmla="*/ 159 h 168"/>
                <a:gd name="T14" fmla="*/ 23 w 171"/>
                <a:gd name="T15" fmla="*/ 149 h 168"/>
                <a:gd name="T16" fmla="*/ 0 w 171"/>
                <a:gd name="T17" fmla="*/ 101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4" name="Freeform 125"/>
            <p:cNvSpPr>
              <a:spLocks/>
            </p:cNvSpPr>
            <p:nvPr/>
          </p:nvSpPr>
          <p:spPr bwMode="auto">
            <a:xfrm>
              <a:off x="2947" y="1245"/>
              <a:ext cx="104" cy="114"/>
            </a:xfrm>
            <a:custGeom>
              <a:avLst/>
              <a:gdLst>
                <a:gd name="T0" fmla="*/ 46 w 171"/>
                <a:gd name="T1" fmla="*/ 65 h 168"/>
                <a:gd name="T2" fmla="*/ 20 w 171"/>
                <a:gd name="T3" fmla="*/ 43 h 168"/>
                <a:gd name="T4" fmla="*/ 24 w 171"/>
                <a:gd name="T5" fmla="*/ 16 h 168"/>
                <a:gd name="T6" fmla="*/ 49 w 171"/>
                <a:gd name="T7" fmla="*/ 0 h 168"/>
                <a:gd name="T8" fmla="*/ 89 w 171"/>
                <a:gd name="T9" fmla="*/ 18 h 168"/>
                <a:gd name="T10" fmla="*/ 102 w 171"/>
                <a:gd name="T11" fmla="*/ 64 h 168"/>
                <a:gd name="T12" fmla="*/ 72 w 171"/>
                <a:gd name="T13" fmla="*/ 108 h 168"/>
                <a:gd name="T14" fmla="*/ 14 w 171"/>
                <a:gd name="T15" fmla="*/ 101 h 168"/>
                <a:gd name="T16" fmla="*/ 0 w 171"/>
                <a:gd name="T17" fmla="*/ 69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5" name="Freeform 126"/>
            <p:cNvSpPr>
              <a:spLocks/>
            </p:cNvSpPr>
            <p:nvPr/>
          </p:nvSpPr>
          <p:spPr bwMode="auto">
            <a:xfrm>
              <a:off x="2781" y="1429"/>
              <a:ext cx="170" cy="168"/>
            </a:xfrm>
            <a:custGeom>
              <a:avLst/>
              <a:gdLst>
                <a:gd name="T0" fmla="*/ 76 w 171"/>
                <a:gd name="T1" fmla="*/ 96 h 168"/>
                <a:gd name="T2" fmla="*/ 33 w 171"/>
                <a:gd name="T3" fmla="*/ 63 h 168"/>
                <a:gd name="T4" fmla="*/ 40 w 171"/>
                <a:gd name="T5" fmla="*/ 24 h 168"/>
                <a:gd name="T6" fmla="*/ 81 w 171"/>
                <a:gd name="T7" fmla="*/ 0 h 168"/>
                <a:gd name="T8" fmla="*/ 145 w 171"/>
                <a:gd name="T9" fmla="*/ 27 h 168"/>
                <a:gd name="T10" fmla="*/ 166 w 171"/>
                <a:gd name="T11" fmla="*/ 94 h 168"/>
                <a:gd name="T12" fmla="*/ 118 w 171"/>
                <a:gd name="T13" fmla="*/ 159 h 168"/>
                <a:gd name="T14" fmla="*/ 23 w 171"/>
                <a:gd name="T15" fmla="*/ 149 h 168"/>
                <a:gd name="T16" fmla="*/ 0 w 171"/>
                <a:gd name="T17" fmla="*/ 101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6" name="Freeform 127"/>
            <p:cNvSpPr>
              <a:spLocks/>
            </p:cNvSpPr>
            <p:nvPr/>
          </p:nvSpPr>
          <p:spPr bwMode="auto">
            <a:xfrm>
              <a:off x="1859" y="1045"/>
              <a:ext cx="170" cy="168"/>
            </a:xfrm>
            <a:custGeom>
              <a:avLst/>
              <a:gdLst>
                <a:gd name="T0" fmla="*/ 76 w 171"/>
                <a:gd name="T1" fmla="*/ 96 h 168"/>
                <a:gd name="T2" fmla="*/ 33 w 171"/>
                <a:gd name="T3" fmla="*/ 63 h 168"/>
                <a:gd name="T4" fmla="*/ 40 w 171"/>
                <a:gd name="T5" fmla="*/ 24 h 168"/>
                <a:gd name="T6" fmla="*/ 81 w 171"/>
                <a:gd name="T7" fmla="*/ 0 h 168"/>
                <a:gd name="T8" fmla="*/ 145 w 171"/>
                <a:gd name="T9" fmla="*/ 27 h 168"/>
                <a:gd name="T10" fmla="*/ 166 w 171"/>
                <a:gd name="T11" fmla="*/ 94 h 168"/>
                <a:gd name="T12" fmla="*/ 118 w 171"/>
                <a:gd name="T13" fmla="*/ 159 h 168"/>
                <a:gd name="T14" fmla="*/ 23 w 171"/>
                <a:gd name="T15" fmla="*/ 149 h 168"/>
                <a:gd name="T16" fmla="*/ 0 w 171"/>
                <a:gd name="T17" fmla="*/ 101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7" name="Freeform 128"/>
            <p:cNvSpPr>
              <a:spLocks/>
            </p:cNvSpPr>
            <p:nvPr/>
          </p:nvSpPr>
          <p:spPr bwMode="auto">
            <a:xfrm>
              <a:off x="1891" y="1608"/>
              <a:ext cx="170" cy="168"/>
            </a:xfrm>
            <a:custGeom>
              <a:avLst/>
              <a:gdLst>
                <a:gd name="T0" fmla="*/ 76 w 171"/>
                <a:gd name="T1" fmla="*/ 96 h 168"/>
                <a:gd name="T2" fmla="*/ 33 w 171"/>
                <a:gd name="T3" fmla="*/ 63 h 168"/>
                <a:gd name="T4" fmla="*/ 40 w 171"/>
                <a:gd name="T5" fmla="*/ 24 h 168"/>
                <a:gd name="T6" fmla="*/ 81 w 171"/>
                <a:gd name="T7" fmla="*/ 0 h 168"/>
                <a:gd name="T8" fmla="*/ 145 w 171"/>
                <a:gd name="T9" fmla="*/ 27 h 168"/>
                <a:gd name="T10" fmla="*/ 166 w 171"/>
                <a:gd name="T11" fmla="*/ 94 h 168"/>
                <a:gd name="T12" fmla="*/ 118 w 171"/>
                <a:gd name="T13" fmla="*/ 159 h 168"/>
                <a:gd name="T14" fmla="*/ 23 w 171"/>
                <a:gd name="T15" fmla="*/ 149 h 168"/>
                <a:gd name="T16" fmla="*/ 0 w 171"/>
                <a:gd name="T17" fmla="*/ 101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8" name="Freeform 129"/>
            <p:cNvSpPr>
              <a:spLocks/>
            </p:cNvSpPr>
            <p:nvPr/>
          </p:nvSpPr>
          <p:spPr bwMode="auto">
            <a:xfrm>
              <a:off x="3760" y="2199"/>
              <a:ext cx="104" cy="114"/>
            </a:xfrm>
            <a:custGeom>
              <a:avLst/>
              <a:gdLst>
                <a:gd name="T0" fmla="*/ 46 w 171"/>
                <a:gd name="T1" fmla="*/ 65 h 168"/>
                <a:gd name="T2" fmla="*/ 20 w 171"/>
                <a:gd name="T3" fmla="*/ 43 h 168"/>
                <a:gd name="T4" fmla="*/ 24 w 171"/>
                <a:gd name="T5" fmla="*/ 16 h 168"/>
                <a:gd name="T6" fmla="*/ 49 w 171"/>
                <a:gd name="T7" fmla="*/ 0 h 168"/>
                <a:gd name="T8" fmla="*/ 89 w 171"/>
                <a:gd name="T9" fmla="*/ 18 h 168"/>
                <a:gd name="T10" fmla="*/ 102 w 171"/>
                <a:gd name="T11" fmla="*/ 64 h 168"/>
                <a:gd name="T12" fmla="*/ 72 w 171"/>
                <a:gd name="T13" fmla="*/ 108 h 168"/>
                <a:gd name="T14" fmla="*/ 14 w 171"/>
                <a:gd name="T15" fmla="*/ 101 h 168"/>
                <a:gd name="T16" fmla="*/ 0 w 171"/>
                <a:gd name="T17" fmla="*/ 69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168">
                  <a:moveTo>
                    <a:pt x="76" y="96"/>
                  </a:moveTo>
                  <a:cubicBezTo>
                    <a:pt x="69" y="90"/>
                    <a:pt x="39" y="75"/>
                    <a:pt x="33" y="63"/>
                  </a:cubicBezTo>
                  <a:cubicBezTo>
                    <a:pt x="27" y="51"/>
                    <a:pt x="32" y="34"/>
                    <a:pt x="40" y="24"/>
                  </a:cubicBezTo>
                  <a:cubicBezTo>
                    <a:pt x="48" y="14"/>
                    <a:pt x="63" y="0"/>
                    <a:pt x="81" y="0"/>
                  </a:cubicBezTo>
                  <a:cubicBezTo>
                    <a:pt x="99" y="0"/>
                    <a:pt x="132" y="11"/>
                    <a:pt x="146" y="27"/>
                  </a:cubicBezTo>
                  <a:cubicBezTo>
                    <a:pt x="160" y="43"/>
                    <a:pt x="171" y="72"/>
                    <a:pt x="167" y="94"/>
                  </a:cubicBezTo>
                  <a:cubicBezTo>
                    <a:pt x="163" y="116"/>
                    <a:pt x="143" y="150"/>
                    <a:pt x="119" y="159"/>
                  </a:cubicBezTo>
                  <a:cubicBezTo>
                    <a:pt x="95" y="168"/>
                    <a:pt x="43" y="159"/>
                    <a:pt x="23" y="149"/>
                  </a:cubicBezTo>
                  <a:cubicBezTo>
                    <a:pt x="3" y="139"/>
                    <a:pt x="5" y="111"/>
                    <a:pt x="0" y="101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11560" y="2189073"/>
            <a:ext cx="3262240" cy="17481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>
                <a:latin typeface="Cambria" panose="02040503050406030204" pitchFamily="18" charset="0"/>
              </a:rPr>
              <a:t>Mass Transport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Between Phases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Out of Vessel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1559" y="2201307"/>
            <a:ext cx="3660361" cy="13049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>
                <a:latin typeface="Cambria" panose="02040503050406030204" pitchFamily="18" charset="0"/>
              </a:rPr>
              <a:t>Mechanical Stress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Three Dimensions</a:t>
            </a:r>
          </a:p>
          <a:p>
            <a:endParaRPr lang="en-US" dirty="0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0679" y="2351801"/>
            <a:ext cx="4081443" cy="2508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428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/>
      <p:bldP spid="5" grpId="1"/>
      <p:bldP spid="6" grpId="0"/>
      <p:bldP spid="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092" y="2060848"/>
            <a:ext cx="8248739" cy="3007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726831" y="614363"/>
            <a:ext cx="7772400" cy="1143000"/>
          </a:xfrm>
        </p:spPr>
        <p:txBody>
          <a:bodyPr/>
          <a:lstStyle/>
          <a:p>
            <a:r>
              <a:rPr lang="nb-NO" dirty="0" smtClean="0">
                <a:latin typeface="Cambria" panose="02040503050406030204" pitchFamily="18" charset="0"/>
              </a:rPr>
              <a:t>Software Development</a:t>
            </a:r>
            <a:endParaRPr lang="nb-NO" dirty="0" smtClean="0">
              <a:latin typeface="Cambria" panose="02040503050406030204" pitchFamily="18" charset="0"/>
            </a:endParaRPr>
          </a:p>
        </p:txBody>
      </p:sp>
      <p:sp>
        <p:nvSpPr>
          <p:cNvPr id="123" name="Content Placeholder 3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GB" dirty="0">
                <a:latin typeface="Cambria" panose="02040503050406030204" pitchFamily="18" charset="0"/>
              </a:rPr>
              <a:t>Fire </a:t>
            </a:r>
            <a:r>
              <a:rPr lang="en-GB" dirty="0" smtClean="0">
                <a:latin typeface="Cambria" panose="02040503050406030204" pitchFamily="18" charset="0"/>
              </a:rPr>
              <a:t>Engulfment</a:t>
            </a:r>
          </a:p>
          <a:p>
            <a:pPr>
              <a:spcBef>
                <a:spcPts val="1200"/>
              </a:spcBef>
            </a:pPr>
            <a:r>
              <a:rPr lang="en-GB" dirty="0" smtClean="0">
                <a:latin typeface="Cambria" panose="02040503050406030204" pitchFamily="18" charset="0"/>
              </a:rPr>
              <a:t>Mechanical Stress</a:t>
            </a:r>
          </a:p>
          <a:p>
            <a:pPr>
              <a:spcBef>
                <a:spcPts val="1200"/>
              </a:spcBef>
            </a:pPr>
            <a:r>
              <a:rPr lang="en-GB" dirty="0" smtClean="0">
                <a:latin typeface="Cambria" panose="02040503050406030204" pitchFamily="18" charset="0"/>
              </a:rPr>
              <a:t>Thermodynamic Calculations</a:t>
            </a:r>
          </a:p>
          <a:p>
            <a:pPr>
              <a:spcBef>
                <a:spcPts val="1200"/>
              </a:spcBef>
            </a:pPr>
            <a:r>
              <a:rPr lang="en-GB" dirty="0" smtClean="0">
                <a:latin typeface="Cambria" panose="02040503050406030204" pitchFamily="18" charset="0"/>
              </a:rPr>
              <a:t>Numerical Increments</a:t>
            </a:r>
            <a:endParaRPr lang="en-GB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18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12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457200" y="7112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Time or Pressure Increments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03648" y="2132856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Cambria" panose="02040503050406030204" pitchFamily="18" charset="0"/>
            </a:endParaRPr>
          </a:p>
        </p:txBody>
      </p:sp>
      <p:sp>
        <p:nvSpPr>
          <p:cNvPr id="16" name="Content Placeholder 3"/>
          <p:cNvSpPr txBox="1">
            <a:spLocks/>
          </p:cNvSpPr>
          <p:nvPr/>
        </p:nvSpPr>
        <p:spPr>
          <a:xfrm>
            <a:off x="1187624" y="2363688"/>
            <a:ext cx="6897960" cy="316835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GB" dirty="0" smtClean="0">
                <a:latin typeface="Cambria" panose="02040503050406030204" pitchFamily="18" charset="0"/>
              </a:rPr>
              <a:t>Pressure saves one flash calculation</a:t>
            </a:r>
          </a:p>
          <a:p>
            <a:pPr>
              <a:spcBef>
                <a:spcPts val="1200"/>
              </a:spcBef>
            </a:pPr>
            <a:r>
              <a:rPr lang="en-GB" dirty="0" smtClean="0">
                <a:latin typeface="Cambria" panose="02040503050406030204" pitchFamily="18" charset="0"/>
              </a:rPr>
              <a:t>Time can deal with positive and negative pressure variations</a:t>
            </a:r>
            <a:endParaRPr lang="en-GB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97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Experiment Data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GB" dirty="0" smtClean="0"/>
              <a:t>Few experiments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dirty="0" smtClean="0"/>
              <a:t>Expensive 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dirty="0" smtClean="0"/>
              <a:t>Dangerous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Experimental data lacks vital parameters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dirty="0" smtClean="0"/>
              <a:t>Valve Properties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dirty="0" smtClean="0"/>
              <a:t>Fluid Composition</a:t>
            </a:r>
            <a:endParaRPr lang="en-GB" dirty="0" smtClean="0"/>
          </a:p>
          <a:p>
            <a:pPr>
              <a:spcBef>
                <a:spcPts val="1200"/>
              </a:spcBef>
            </a:pPr>
            <a:r>
              <a:rPr lang="en-GB" dirty="0" smtClean="0"/>
              <a:t>Difficult to measure, especially under fire conditions</a:t>
            </a:r>
          </a:p>
          <a:p>
            <a:pPr>
              <a:spcBef>
                <a:spcPts val="1200"/>
              </a:spcBef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4040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/>
          <a:lstStyle/>
          <a:p>
            <a:pPr eaLnBrk="1" hangingPunct="1"/>
            <a:r>
              <a:rPr lang="nb-NO" dirty="0" smtClean="0"/>
              <a:t>Cold </a:t>
            </a:r>
            <a:r>
              <a:rPr lang="nb-NO" dirty="0" err="1" smtClean="0"/>
              <a:t>Blowdown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Nitrogen</a:t>
            </a:r>
            <a:endParaRPr lang="nb-NO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00808"/>
            <a:ext cx="7056784" cy="49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215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Cold </a:t>
            </a:r>
            <a:r>
              <a:rPr lang="nb-NO" dirty="0" err="1" smtClean="0"/>
              <a:t>Blowdown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LPG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214787"/>
            <a:ext cx="5256584" cy="522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815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Cold </a:t>
            </a:r>
            <a:r>
              <a:rPr lang="nb-NO" dirty="0" err="1"/>
              <a:t>Blowdown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LPG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40768"/>
            <a:ext cx="6619191" cy="5078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659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_020_Petrell_Mal_Landscape_Office07">
  <a:themeElements>
    <a:clrScheme name="Petrell Profile">
      <a:dk1>
        <a:srgbClr val="222222"/>
      </a:dk1>
      <a:lt1>
        <a:sysClr val="window" lastClr="FFFFFF"/>
      </a:lt1>
      <a:dk2>
        <a:srgbClr val="749AC1"/>
      </a:dk2>
      <a:lt2>
        <a:srgbClr val="F2F2F2"/>
      </a:lt2>
      <a:accent1>
        <a:srgbClr val="7D7D7D"/>
      </a:accent1>
      <a:accent2>
        <a:srgbClr val="749AC1"/>
      </a:accent2>
      <a:accent3>
        <a:srgbClr val="A0C3D8"/>
      </a:accent3>
      <a:accent4>
        <a:srgbClr val="BAD1E2"/>
      </a:accent4>
      <a:accent5>
        <a:srgbClr val="D3E3ED"/>
      </a:accent5>
      <a:accent6>
        <a:srgbClr val="F2F2F2"/>
      </a:accent6>
      <a:hlink>
        <a:srgbClr val="872300"/>
      </a:hlink>
      <a:folHlink>
        <a:srgbClr val="B72B00"/>
      </a:folHlink>
    </a:clrScheme>
    <a:fontScheme name="Petrell profil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3421</TotalTime>
  <Words>151</Words>
  <Application>Microsoft Office PowerPoint</Application>
  <PresentationFormat>On-screen Show (4:3)</PresentationFormat>
  <Paragraphs>54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M_020_Petrell_Mal_Landscape_Office07</vt:lpstr>
      <vt:lpstr>Literature Review and Simulation Study of Depressurization of Pressure Vessels</vt:lpstr>
      <vt:lpstr>PowerPoint Presentation</vt:lpstr>
      <vt:lpstr>Physical Mechanisms</vt:lpstr>
      <vt:lpstr>Software Development</vt:lpstr>
      <vt:lpstr>Time or Pressure Increments</vt:lpstr>
      <vt:lpstr>Experiment Data</vt:lpstr>
      <vt:lpstr>Cold Blowdown of Nitrogen</vt:lpstr>
      <vt:lpstr>Cold Blowdown of LPG</vt:lpstr>
      <vt:lpstr>Cold Blowdown of LPG</vt:lpstr>
      <vt:lpstr>Fire Engulfed LPG</vt:lpstr>
      <vt:lpstr>Conclusion</vt:lpstr>
    </vt:vector>
  </TitlesOfParts>
  <Company>Petrell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Geir Langli</dc:creator>
  <cp:lastModifiedBy>Sigve Karolius</cp:lastModifiedBy>
  <cp:revision>70</cp:revision>
  <dcterms:created xsi:type="dcterms:W3CDTF">2011-07-07T13:13:00Z</dcterms:created>
  <dcterms:modified xsi:type="dcterms:W3CDTF">2013-12-12T19:49:40Z</dcterms:modified>
</cp:coreProperties>
</file>