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66" r:id="rId3"/>
    <p:sldId id="267" r:id="rId4"/>
    <p:sldId id="261" r:id="rId5"/>
    <p:sldId id="262" r:id="rId6"/>
    <p:sldId id="263" r:id="rId7"/>
    <p:sldId id="271" r:id="rId8"/>
    <p:sldId id="274" r:id="rId9"/>
    <p:sldId id="277" r:id="rId10"/>
    <p:sldId id="264" r:id="rId11"/>
    <p:sldId id="275" r:id="rId12"/>
    <p:sldId id="272" r:id="rId13"/>
    <p:sldId id="273" r:id="rId14"/>
    <p:sldId id="276" r:id="rId15"/>
    <p:sldId id="265" r:id="rId16"/>
    <p:sldId id="270" r:id="rId1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673" autoAdjust="0"/>
  </p:normalViewPr>
  <p:slideViewPr>
    <p:cSldViewPr>
      <p:cViewPr varScale="1">
        <p:scale>
          <a:sx n="121" d="100"/>
          <a:sy n="121" d="100"/>
        </p:scale>
        <p:origin x="-13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F23785-6763-494A-8D6E-B6033043B047}" type="datetimeFigureOut">
              <a:rPr lang="nb-NO" smtClean="0"/>
              <a:t>11.12.2013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10595D-A1A2-4E3A-B04C-842E5FEB5EA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98206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1"/>
            <a:ext cx="9144000" cy="107154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204" name="Freeform 12"/>
          <p:cNvSpPr>
            <a:spLocks/>
          </p:cNvSpPr>
          <p:nvPr/>
        </p:nvSpPr>
        <p:spPr bwMode="auto">
          <a:xfrm>
            <a:off x="-3175" y="-1588"/>
            <a:ext cx="4143375" cy="909638"/>
          </a:xfrm>
          <a:custGeom>
            <a:avLst/>
            <a:gdLst/>
            <a:ahLst/>
            <a:cxnLst>
              <a:cxn ang="0">
                <a:pos x="0" y="573"/>
              </a:cxn>
              <a:cxn ang="0">
                <a:pos x="2810" y="571"/>
              </a:cxn>
              <a:cxn ang="0">
                <a:pos x="2842" y="563"/>
              </a:cxn>
              <a:cxn ang="0">
                <a:pos x="2862" y="543"/>
              </a:cxn>
              <a:cxn ang="0">
                <a:pos x="2862" y="545"/>
              </a:cxn>
              <a:cxn ang="0">
                <a:pos x="2876" y="525"/>
              </a:cxn>
              <a:cxn ang="0">
                <a:pos x="2879" y="504"/>
              </a:cxn>
              <a:cxn ang="0">
                <a:pos x="2882" y="0"/>
              </a:cxn>
              <a:cxn ang="0">
                <a:pos x="0" y="0"/>
              </a:cxn>
              <a:cxn ang="0">
                <a:pos x="0" y="573"/>
              </a:cxn>
            </a:cxnLst>
            <a:rect l="0" t="0" r="r" b="b"/>
            <a:pathLst>
              <a:path w="2882" h="573">
                <a:moveTo>
                  <a:pt x="0" y="573"/>
                </a:moveTo>
                <a:lnTo>
                  <a:pt x="2810" y="571"/>
                </a:lnTo>
                <a:lnTo>
                  <a:pt x="2842" y="563"/>
                </a:lnTo>
                <a:lnTo>
                  <a:pt x="2862" y="543"/>
                </a:lnTo>
                <a:lnTo>
                  <a:pt x="2862" y="545"/>
                </a:lnTo>
                <a:lnTo>
                  <a:pt x="2876" y="525"/>
                </a:lnTo>
                <a:lnTo>
                  <a:pt x="2879" y="504"/>
                </a:lnTo>
                <a:lnTo>
                  <a:pt x="2882" y="0"/>
                </a:lnTo>
                <a:lnTo>
                  <a:pt x="0" y="0"/>
                </a:lnTo>
                <a:lnTo>
                  <a:pt x="0" y="573"/>
                </a:lnTo>
                <a:close/>
              </a:path>
            </a:pathLst>
          </a:custGeom>
          <a:solidFill>
            <a:srgbClr val="EAEAEA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latin typeface="+mj-lt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63938" y="5734050"/>
            <a:ext cx="2133600" cy="3317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8206" name="Picture 14" descr="Logo_Cyb_Mode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115888"/>
            <a:ext cx="3887788" cy="684212"/>
          </a:xfrm>
          <a:prstGeom prst="rect">
            <a:avLst/>
          </a:prstGeom>
          <a:noFill/>
          <a:effectLst/>
        </p:spPr>
      </p:pic>
      <p:sp>
        <p:nvSpPr>
          <p:cNvPr id="8208" name="Text Box 16"/>
          <p:cNvSpPr txBox="1">
            <a:spLocks noChangeArrowheads="1"/>
          </p:cNvSpPr>
          <p:nvPr userDrawn="1"/>
        </p:nvSpPr>
        <p:spPr bwMode="auto">
          <a:xfrm>
            <a:off x="6804025" y="6453188"/>
            <a:ext cx="22320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sz="1400" dirty="0">
                <a:solidFill>
                  <a:srgbClr val="FFFFFF">
                    <a:lumMod val="65000"/>
                  </a:srgbClr>
                </a:solidFill>
              </a:rPr>
              <a:t>www.cybernetica.no</a:t>
            </a:r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8210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fld id="{4FFA09F4-91F9-4154-A3F6-EBD13ECDBF26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r>
              <a:rPr lang="en-US" smtClean="0">
                <a:solidFill>
                  <a:srgbClr val="FFFFFF">
                    <a:lumMod val="65000"/>
                  </a:srgbClr>
                </a:solidFill>
              </a:rPr>
              <a:t>Tittel</a:t>
            </a:r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188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srgbClr val="FFFFFF">
                    <a:lumMod val="65000"/>
                  </a:srgbClr>
                </a:solidFill>
              </a:rPr>
              <a:t>Tittel</a:t>
            </a:r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E6E63675-8262-43EF-8438-23C0F36EC51F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165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925" y="1125538"/>
            <a:ext cx="4424363" cy="518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125538"/>
            <a:ext cx="4424362" cy="518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>
                    <a:lumMod val="65000"/>
                  </a:srgbClr>
                </a:solidFill>
              </a:rPr>
              <a:t>Tittel</a:t>
            </a:r>
            <a:endParaRPr lang="en-US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E99ED7C-77A2-42FA-81A7-FA706B6D2BFA}" type="slidenum">
              <a:rPr lang="en-US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265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 userDrawn="1"/>
        </p:nvSpPr>
        <p:spPr bwMode="auto">
          <a:xfrm>
            <a:off x="0" y="1"/>
            <a:ext cx="9144000" cy="107154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925" y="115888"/>
            <a:ext cx="9109075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925" y="1125538"/>
            <a:ext cx="9001125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453188"/>
            <a:ext cx="28956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FFFFFF">
                    <a:lumMod val="65000"/>
                  </a:srgbClr>
                </a:solidFill>
              </a:rPr>
              <a:t>Tittel</a:t>
            </a:r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1039" name="Freeform 15"/>
          <p:cNvSpPr>
            <a:spLocks/>
          </p:cNvSpPr>
          <p:nvPr/>
        </p:nvSpPr>
        <p:spPr bwMode="auto">
          <a:xfrm rot="10800000">
            <a:off x="7164388" y="6453188"/>
            <a:ext cx="1982787" cy="406400"/>
          </a:xfrm>
          <a:custGeom>
            <a:avLst/>
            <a:gdLst/>
            <a:ahLst/>
            <a:cxnLst>
              <a:cxn ang="0">
                <a:pos x="0" y="589"/>
              </a:cxn>
              <a:cxn ang="0">
                <a:pos x="2813" y="589"/>
              </a:cxn>
              <a:cxn ang="0">
                <a:pos x="2839" y="574"/>
              </a:cxn>
              <a:cxn ang="0">
                <a:pos x="2852" y="545"/>
              </a:cxn>
              <a:cxn ang="0">
                <a:pos x="2855" y="518"/>
              </a:cxn>
              <a:cxn ang="0">
                <a:pos x="2858" y="0"/>
              </a:cxn>
              <a:cxn ang="0">
                <a:pos x="0" y="0"/>
              </a:cxn>
              <a:cxn ang="0">
                <a:pos x="0" y="589"/>
              </a:cxn>
            </a:cxnLst>
            <a:rect l="0" t="0" r="r" b="b"/>
            <a:pathLst>
              <a:path w="2858" h="589">
                <a:moveTo>
                  <a:pt x="0" y="589"/>
                </a:moveTo>
                <a:lnTo>
                  <a:pt x="2813" y="589"/>
                </a:lnTo>
                <a:lnTo>
                  <a:pt x="2839" y="574"/>
                </a:lnTo>
                <a:lnTo>
                  <a:pt x="2852" y="545"/>
                </a:lnTo>
                <a:lnTo>
                  <a:pt x="2855" y="518"/>
                </a:lnTo>
                <a:lnTo>
                  <a:pt x="2858" y="0"/>
                </a:lnTo>
                <a:lnTo>
                  <a:pt x="0" y="0"/>
                </a:lnTo>
                <a:lnTo>
                  <a:pt x="0" y="589"/>
                </a:lnTo>
                <a:close/>
              </a:path>
            </a:pathLst>
          </a:custGeom>
          <a:solidFill>
            <a:srgbClr val="EAEAEA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50825" y="6453188"/>
            <a:ext cx="213360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79EED76-C1FE-4F37-9223-6B3A020C4BBA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pic>
        <p:nvPicPr>
          <p:cNvPr id="9" name="Picture 8" descr="Logo.emf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8605242" y="6453188"/>
            <a:ext cx="462286" cy="33620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25527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538976"/>
            <a:ext cx="8856984" cy="1656183"/>
          </a:xfrm>
        </p:spPr>
        <p:txBody>
          <a:bodyPr/>
          <a:lstStyle/>
          <a:p>
            <a:r>
              <a:rPr lang="nb-NO" sz="4400" dirty="0" smtClean="0">
                <a:latin typeface="Eurostile" pitchFamily="34" charset="0"/>
              </a:rPr>
              <a:t>Models for on-line </a:t>
            </a:r>
            <a:r>
              <a:rPr lang="nb-NO" sz="4400" dirty="0" err="1" smtClean="0">
                <a:latin typeface="Eurostile" pitchFamily="34" charset="0"/>
              </a:rPr>
              <a:t>control</a:t>
            </a:r>
            <a:r>
              <a:rPr lang="nb-NO" sz="4400" dirty="0" smtClean="0">
                <a:latin typeface="Eurostile" pitchFamily="34" charset="0"/>
              </a:rPr>
              <a:t> </a:t>
            </a:r>
            <a:r>
              <a:rPr lang="nb-NO" sz="4400" dirty="0" err="1" smtClean="0">
                <a:latin typeface="Eurostile" pitchFamily="34" charset="0"/>
              </a:rPr>
              <a:t>of</a:t>
            </a:r>
            <a:r>
              <a:rPr lang="nb-NO" sz="4400" dirty="0" smtClean="0">
                <a:latin typeface="Eurostile" pitchFamily="34" charset="0"/>
              </a:rPr>
              <a:t> batch </a:t>
            </a:r>
            <a:r>
              <a:rPr lang="nb-NO" sz="4400" dirty="0" err="1" smtClean="0">
                <a:latin typeface="Eurostile" pitchFamily="34" charset="0"/>
              </a:rPr>
              <a:t>polymerization</a:t>
            </a:r>
            <a:r>
              <a:rPr lang="nb-NO" sz="4400" dirty="0" smtClean="0">
                <a:latin typeface="Eurostile" pitchFamily="34" charset="0"/>
              </a:rPr>
              <a:t> </a:t>
            </a:r>
            <a:r>
              <a:rPr lang="nb-NO" sz="4400" dirty="0" err="1" smtClean="0">
                <a:latin typeface="Eurostile" pitchFamily="34" charset="0"/>
              </a:rPr>
              <a:t>processes</a:t>
            </a:r>
            <a:r>
              <a:rPr lang="nb-NO" sz="2800" dirty="0" smtClean="0">
                <a:latin typeface="Eurostile" pitchFamily="34" charset="0"/>
              </a:rPr>
              <a:t/>
            </a:r>
            <a:br>
              <a:rPr lang="nb-NO" sz="2800" dirty="0" smtClean="0">
                <a:latin typeface="Eurostile" pitchFamily="34" charset="0"/>
              </a:rPr>
            </a:br>
            <a:endParaRPr lang="nb-NO" sz="2800" dirty="0">
              <a:latin typeface="Eurostile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4509120"/>
            <a:ext cx="6408712" cy="1008112"/>
          </a:xfrm>
        </p:spPr>
        <p:txBody>
          <a:bodyPr/>
          <a:lstStyle/>
          <a:p>
            <a:pPr algn="l"/>
            <a:r>
              <a:rPr lang="nb-NO" sz="1600" dirty="0" smtClean="0">
                <a:latin typeface="Eurostile" pitchFamily="34" charset="0"/>
              </a:rPr>
              <a:t>Student:			Fredrik Gjertsen</a:t>
            </a:r>
          </a:p>
          <a:p>
            <a:pPr algn="l"/>
            <a:r>
              <a:rPr lang="nb-NO" sz="1600" dirty="0" smtClean="0">
                <a:latin typeface="Eurostile" pitchFamily="34" charset="0"/>
              </a:rPr>
              <a:t>Supervisor, NTNU:		Prof. Sigurd </a:t>
            </a:r>
            <a:r>
              <a:rPr lang="nb-NO" sz="1600" dirty="0" err="1" smtClean="0">
                <a:latin typeface="Eurostile" pitchFamily="34" charset="0"/>
              </a:rPr>
              <a:t>Skogestad</a:t>
            </a:r>
            <a:endParaRPr lang="nb-NO" sz="1600" dirty="0" smtClean="0">
              <a:latin typeface="Eurostile" pitchFamily="34" charset="0"/>
            </a:endParaRPr>
          </a:p>
          <a:p>
            <a:pPr algn="l"/>
            <a:r>
              <a:rPr lang="nb-NO" sz="1600" dirty="0" smtClean="0">
                <a:latin typeface="Eurostile" pitchFamily="34" charset="0"/>
              </a:rPr>
              <a:t>Supervisor, </a:t>
            </a:r>
            <a:r>
              <a:rPr lang="nb-NO" sz="1600" dirty="0" err="1" smtClean="0">
                <a:latin typeface="Eurostile" pitchFamily="34" charset="0"/>
              </a:rPr>
              <a:t>external</a:t>
            </a:r>
            <a:r>
              <a:rPr lang="nb-NO" sz="1600" dirty="0" smtClean="0">
                <a:latin typeface="Eurostile" pitchFamily="34" charset="0"/>
              </a:rPr>
              <a:t>:	Peter Singstad, </a:t>
            </a:r>
            <a:r>
              <a:rPr lang="nb-NO" sz="1600" dirty="0" err="1" smtClean="0">
                <a:latin typeface="Eurostile" pitchFamily="34" charset="0"/>
              </a:rPr>
              <a:t>Cybernetica</a:t>
            </a:r>
            <a:r>
              <a:rPr lang="nb-NO" sz="1600" dirty="0" smtClean="0">
                <a:latin typeface="Eurostile" pitchFamily="34" charset="0"/>
              </a:rPr>
              <a:t> AS</a:t>
            </a:r>
            <a:endParaRPr lang="nb-NO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79512" y="3203406"/>
            <a:ext cx="8856984" cy="864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nb-NO" sz="2800" kern="0" dirty="0" smtClean="0">
                <a:latin typeface="Eurostile" pitchFamily="34" charset="0"/>
              </a:rPr>
              <a:t>State and parameter </a:t>
            </a:r>
            <a:r>
              <a:rPr lang="nb-NO" sz="2800" kern="0" dirty="0" err="1" smtClean="0">
                <a:latin typeface="Eurostile" pitchFamily="34" charset="0"/>
              </a:rPr>
              <a:t>estimation</a:t>
            </a:r>
            <a:r>
              <a:rPr lang="nb-NO" sz="2800" kern="0" dirty="0" smtClean="0">
                <a:latin typeface="Eurostile" pitchFamily="34" charset="0"/>
              </a:rPr>
              <a:t> for a </a:t>
            </a:r>
            <a:r>
              <a:rPr lang="nb-NO" sz="2800" kern="0" dirty="0" err="1" smtClean="0">
                <a:latin typeface="Eurostile" pitchFamily="34" charset="0"/>
              </a:rPr>
              <a:t>semi</a:t>
            </a:r>
            <a:r>
              <a:rPr lang="nb-NO" sz="2800" kern="0" dirty="0" smtClean="0">
                <a:latin typeface="Eurostile" pitchFamily="34" charset="0"/>
              </a:rPr>
              <a:t>-batch </a:t>
            </a:r>
            <a:r>
              <a:rPr lang="nb-NO" sz="2800" kern="0" dirty="0" err="1">
                <a:latin typeface="Eurostile" pitchFamily="34" charset="0"/>
              </a:rPr>
              <a:t>free-radical</a:t>
            </a:r>
            <a:r>
              <a:rPr lang="nb-NO" sz="2800" kern="0" dirty="0">
                <a:latin typeface="Eurostile" pitchFamily="34" charset="0"/>
              </a:rPr>
              <a:t> </a:t>
            </a:r>
            <a:r>
              <a:rPr lang="nb-NO" sz="2800" kern="0" dirty="0" err="1" smtClean="0">
                <a:latin typeface="Eurostile" pitchFamily="34" charset="0"/>
              </a:rPr>
              <a:t>emulsion</a:t>
            </a:r>
            <a:r>
              <a:rPr lang="nb-NO" sz="2800" kern="0" dirty="0" smtClean="0">
                <a:latin typeface="Eurostile" pitchFamily="34" charset="0"/>
              </a:rPr>
              <a:t> </a:t>
            </a:r>
            <a:r>
              <a:rPr lang="nb-NO" sz="2800" kern="0" dirty="0" err="1" smtClean="0">
                <a:latin typeface="Eurostile" pitchFamily="34" charset="0"/>
              </a:rPr>
              <a:t>copolymerization</a:t>
            </a:r>
            <a:r>
              <a:rPr lang="nb-NO" sz="2800" kern="0" dirty="0" smtClean="0">
                <a:latin typeface="Eurostile" pitchFamily="34" charset="0"/>
              </a:rPr>
              <a:t> </a:t>
            </a:r>
            <a:r>
              <a:rPr lang="nb-NO" sz="2800" kern="0" dirty="0" err="1" smtClean="0">
                <a:latin typeface="Eurostile" pitchFamily="34" charset="0"/>
              </a:rPr>
              <a:t>process</a:t>
            </a:r>
            <a:endParaRPr lang="nb-NO" sz="1600" kern="0" dirty="0">
              <a:latin typeface="Eurostile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2699792" y="6309320"/>
            <a:ext cx="3384376" cy="390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28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l"/>
            <a:r>
              <a:rPr lang="nb-NO" sz="1600" kern="0" dirty="0" smtClean="0">
                <a:latin typeface="Eurostile" pitchFamily="34" charset="0"/>
              </a:rPr>
              <a:t>Trondheim, 13. desember 2013</a:t>
            </a:r>
            <a:endParaRPr lang="nb-NO" kern="0" dirty="0"/>
          </a:p>
        </p:txBody>
      </p:sp>
    </p:spTree>
    <p:extLst>
      <p:ext uri="{BB962C8B-B14F-4D97-AF65-F5344CB8AC3E}">
        <p14:creationId xmlns:p14="http://schemas.microsoft.com/office/powerpoint/2010/main" val="179320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>
                <a:latin typeface="Eurostile" pitchFamily="34" charset="0"/>
              </a:rPr>
              <a:t>Results</a:t>
            </a:r>
            <a:r>
              <a:rPr lang="nb-NO" dirty="0" smtClean="0">
                <a:latin typeface="Eurostile" pitchFamily="34" charset="0"/>
              </a:rPr>
              <a:t> – </a:t>
            </a:r>
            <a:r>
              <a:rPr lang="nb-NO" dirty="0" err="1" smtClean="0">
                <a:latin typeface="Eurostile" pitchFamily="34" charset="0"/>
              </a:rPr>
              <a:t>Reactor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temperature</a:t>
            </a:r>
            <a:r>
              <a:rPr lang="nb-NO" dirty="0" smtClean="0">
                <a:latin typeface="Eurostile" pitchFamily="34" charset="0"/>
              </a:rPr>
              <a:t> </a:t>
            </a:r>
            <a:endParaRPr lang="nb-NO" dirty="0">
              <a:latin typeface="Eurostile" pitchFamily="34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340768"/>
            <a:ext cx="8392697" cy="441069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E63675-8262-43EF-8438-23C0F36EC51F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10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07904" y="5877272"/>
            <a:ext cx="1879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latin typeface="Eurostile" pitchFamily="34" charset="0"/>
              </a:rPr>
              <a:t>(Initial </a:t>
            </a:r>
            <a:r>
              <a:rPr lang="nb-NO" dirty="0" err="1" smtClean="0">
                <a:latin typeface="Eurostile" pitchFamily="34" charset="0"/>
              </a:rPr>
              <a:t>behavior</a:t>
            </a:r>
            <a:r>
              <a:rPr lang="nb-NO" dirty="0" smtClean="0">
                <a:latin typeface="Eurostile" pitchFamily="34" charset="0"/>
              </a:rPr>
              <a:t>)</a:t>
            </a:r>
            <a:endParaRPr lang="nb-NO" dirty="0">
              <a:latin typeface="Eurostil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00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>
                <a:latin typeface="Eurostile" pitchFamily="34" charset="0"/>
              </a:rPr>
              <a:t>Results</a:t>
            </a:r>
            <a:r>
              <a:rPr lang="nb-NO" dirty="0" smtClean="0">
                <a:latin typeface="Eurostile" pitchFamily="34" charset="0"/>
              </a:rPr>
              <a:t> – Conversion </a:t>
            </a:r>
            <a:r>
              <a:rPr lang="nb-NO" dirty="0" err="1" smtClean="0">
                <a:latin typeface="Eurostile" pitchFamily="34" charset="0"/>
              </a:rPr>
              <a:t>of</a:t>
            </a:r>
            <a:r>
              <a:rPr lang="nb-NO" dirty="0" smtClean="0">
                <a:latin typeface="Eurostile" pitchFamily="34" charset="0"/>
              </a:rPr>
              <a:t> monomer </a:t>
            </a:r>
            <a:endParaRPr lang="nb-NO" dirty="0">
              <a:latin typeface="Eurostile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E63675-8262-43EF-8438-23C0F36EC51F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11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79912" y="5805264"/>
            <a:ext cx="1879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latin typeface="Eurostile" pitchFamily="34" charset="0"/>
              </a:rPr>
              <a:t>(Initial </a:t>
            </a:r>
            <a:r>
              <a:rPr lang="nb-NO" dirty="0" err="1" smtClean="0">
                <a:latin typeface="Eurostile" pitchFamily="34" charset="0"/>
              </a:rPr>
              <a:t>behavior</a:t>
            </a:r>
            <a:r>
              <a:rPr lang="nb-NO" dirty="0" smtClean="0">
                <a:latin typeface="Eurostile" pitchFamily="34" charset="0"/>
              </a:rPr>
              <a:t>)</a:t>
            </a:r>
            <a:endParaRPr lang="nb-NO" dirty="0">
              <a:latin typeface="Eurostile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04" y="1268760"/>
            <a:ext cx="8392697" cy="4410691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>
            <a:off x="2339752" y="4005064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sm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915816" y="3717032"/>
            <a:ext cx="0" cy="18000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sm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347864" y="3501008"/>
            <a:ext cx="0" cy="25200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sm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857054" y="3231178"/>
            <a:ext cx="0" cy="32400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sm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355976" y="2907178"/>
            <a:ext cx="0" cy="43200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sm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860032" y="2573578"/>
            <a:ext cx="0" cy="57660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sm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364088" y="2204864"/>
            <a:ext cx="0" cy="792088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sm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940152" y="1858342"/>
            <a:ext cx="0" cy="97200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sm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444208" y="1703096"/>
            <a:ext cx="0" cy="1003536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sm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6948000" y="1620000"/>
            <a:ext cx="0" cy="97200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sm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7452320" y="1597372"/>
            <a:ext cx="0" cy="895524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sm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8460432" y="1597372"/>
            <a:ext cx="0" cy="762738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sm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5233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>
                <a:latin typeface="Eurostile" pitchFamily="34" charset="0"/>
              </a:rPr>
              <a:t>Results</a:t>
            </a:r>
            <a:r>
              <a:rPr lang="nb-NO" dirty="0" smtClean="0">
                <a:latin typeface="Eurostile" pitchFamily="34" charset="0"/>
              </a:rPr>
              <a:t> – Conversion </a:t>
            </a:r>
            <a:r>
              <a:rPr lang="nb-NO" dirty="0" err="1" smtClean="0">
                <a:latin typeface="Eurostile" pitchFamily="34" charset="0"/>
              </a:rPr>
              <a:t>of</a:t>
            </a:r>
            <a:r>
              <a:rPr lang="nb-NO" dirty="0" smtClean="0">
                <a:latin typeface="Eurostile" pitchFamily="34" charset="0"/>
              </a:rPr>
              <a:t> monomer </a:t>
            </a:r>
            <a:endParaRPr lang="nb-NO" dirty="0">
              <a:latin typeface="Eurostile" pitchFamily="34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04" y="1268760"/>
            <a:ext cx="8392697" cy="441069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E63675-8262-43EF-8438-23C0F36EC51F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12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9907" y="5805264"/>
            <a:ext cx="3875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latin typeface="Eurostile" pitchFamily="34" charset="0"/>
              </a:rPr>
              <a:t>(With </a:t>
            </a:r>
            <a:r>
              <a:rPr lang="nb-NO" dirty="0" err="1" smtClean="0">
                <a:latin typeface="Eurostile" pitchFamily="34" charset="0"/>
              </a:rPr>
              <a:t>optimally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fitted</a:t>
            </a:r>
            <a:r>
              <a:rPr lang="nb-NO" dirty="0" smtClean="0">
                <a:latin typeface="Eurostile" pitchFamily="34" charset="0"/>
              </a:rPr>
              <a:t> parameters)</a:t>
            </a:r>
            <a:endParaRPr lang="nb-NO" dirty="0">
              <a:latin typeface="Eurostile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 rot="20194535">
            <a:off x="678875" y="3464331"/>
            <a:ext cx="3753800" cy="1116873"/>
          </a:xfrm>
          <a:prstGeom prst="ellipse">
            <a:avLst/>
          </a:prstGeom>
          <a:solidFill>
            <a:schemeClr val="accent5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Oval 7"/>
          <p:cNvSpPr/>
          <p:nvPr/>
        </p:nvSpPr>
        <p:spPr>
          <a:xfrm rot="20986652">
            <a:off x="4732278" y="1848798"/>
            <a:ext cx="4101504" cy="1289599"/>
          </a:xfrm>
          <a:prstGeom prst="ellipse">
            <a:avLst/>
          </a:prstGeom>
          <a:solidFill>
            <a:schemeClr val="accent5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864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>
                <a:latin typeface="Eurostile" pitchFamily="34" charset="0"/>
              </a:rPr>
              <a:t>Results</a:t>
            </a:r>
            <a:r>
              <a:rPr lang="nb-NO" dirty="0" smtClean="0">
                <a:latin typeface="Eurostile" pitchFamily="34" charset="0"/>
              </a:rPr>
              <a:t> – </a:t>
            </a:r>
            <a:r>
              <a:rPr lang="nb-NO" dirty="0" err="1" smtClean="0">
                <a:latin typeface="Eurostile" pitchFamily="34" charset="0"/>
              </a:rPr>
              <a:t>Molecular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weight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distribution</a:t>
            </a:r>
            <a:endParaRPr lang="nb-NO" dirty="0">
              <a:latin typeface="Eurostile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E63675-8262-43EF-8438-23C0F36EC51F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13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340768"/>
            <a:ext cx="8392697" cy="4410691"/>
          </a:xfrm>
        </p:spPr>
      </p:pic>
      <p:sp>
        <p:nvSpPr>
          <p:cNvPr id="10" name="TextBox 9"/>
          <p:cNvSpPr txBox="1"/>
          <p:nvPr/>
        </p:nvSpPr>
        <p:spPr>
          <a:xfrm>
            <a:off x="3681689" y="5892280"/>
            <a:ext cx="1879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latin typeface="Eurostile" pitchFamily="34" charset="0"/>
              </a:rPr>
              <a:t>(Initial </a:t>
            </a:r>
            <a:r>
              <a:rPr lang="nb-NO" dirty="0" err="1" smtClean="0">
                <a:latin typeface="Eurostile" pitchFamily="34" charset="0"/>
              </a:rPr>
              <a:t>behavior</a:t>
            </a:r>
            <a:r>
              <a:rPr lang="nb-NO" dirty="0" smtClean="0">
                <a:latin typeface="Eurostile" pitchFamily="34" charset="0"/>
              </a:rPr>
              <a:t>)</a:t>
            </a:r>
            <a:endParaRPr lang="nb-NO" dirty="0">
              <a:latin typeface="Eurostile" pitchFamily="34" charset="0"/>
            </a:endParaRPr>
          </a:p>
        </p:txBody>
      </p:sp>
      <p:sp>
        <p:nvSpPr>
          <p:cNvPr id="17" name="Arc 16"/>
          <p:cNvSpPr/>
          <p:nvPr/>
        </p:nvSpPr>
        <p:spPr>
          <a:xfrm>
            <a:off x="7956376" y="2348880"/>
            <a:ext cx="1152386" cy="2016223"/>
          </a:xfrm>
          <a:prstGeom prst="arc">
            <a:avLst>
              <a:gd name="adj1" fmla="val 5838128"/>
              <a:gd name="adj2" fmla="val 15489241"/>
            </a:avLst>
          </a:prstGeom>
          <a:ln w="25400">
            <a:solidFill>
              <a:schemeClr val="tx1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8" name="Arc 17"/>
          <p:cNvSpPr/>
          <p:nvPr/>
        </p:nvSpPr>
        <p:spPr>
          <a:xfrm>
            <a:off x="7978080" y="3861048"/>
            <a:ext cx="1152386" cy="864096"/>
          </a:xfrm>
          <a:prstGeom prst="arc">
            <a:avLst>
              <a:gd name="adj1" fmla="val 6649495"/>
              <a:gd name="adj2" fmla="val 14691805"/>
            </a:avLst>
          </a:prstGeom>
          <a:ln w="25400">
            <a:solidFill>
              <a:schemeClr val="tx1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26" name="Picture 2" descr="http://couchtimejill.files.wordpress.com/2011/12/taylor.jpe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16"/>
          <a:stretch/>
        </p:blipFill>
        <p:spPr bwMode="auto">
          <a:xfrm>
            <a:off x="4892702" y="1916832"/>
            <a:ext cx="2724755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864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>
                <a:latin typeface="Eurostile" pitchFamily="34" charset="0"/>
              </a:rPr>
              <a:t>Results</a:t>
            </a:r>
            <a:r>
              <a:rPr lang="nb-NO" dirty="0">
                <a:latin typeface="Eurostile" pitchFamily="34" charset="0"/>
              </a:rPr>
              <a:t> </a:t>
            </a:r>
            <a:r>
              <a:rPr lang="nb-NO" dirty="0" smtClean="0">
                <a:latin typeface="Eurostile" pitchFamily="34" charset="0"/>
              </a:rPr>
              <a:t>– </a:t>
            </a:r>
            <a:r>
              <a:rPr lang="nb-NO" dirty="0" err="1" smtClean="0">
                <a:latin typeface="Eurostile" pitchFamily="34" charset="0"/>
              </a:rPr>
              <a:t>Molecular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weight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distribution</a:t>
            </a:r>
            <a:endParaRPr lang="nb-NO" dirty="0">
              <a:latin typeface="Eurostile" pitchFamily="34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340768"/>
            <a:ext cx="8392697" cy="441069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E63675-8262-43EF-8438-23C0F36EC51F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14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99792" y="5851709"/>
            <a:ext cx="3875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latin typeface="Eurostile" pitchFamily="34" charset="0"/>
              </a:rPr>
              <a:t>(With </a:t>
            </a:r>
            <a:r>
              <a:rPr lang="nb-NO" dirty="0" err="1" smtClean="0">
                <a:latin typeface="Eurostile" pitchFamily="34" charset="0"/>
              </a:rPr>
              <a:t>optimally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fitted</a:t>
            </a:r>
            <a:r>
              <a:rPr lang="nb-NO" dirty="0" smtClean="0">
                <a:latin typeface="Eurostile" pitchFamily="34" charset="0"/>
              </a:rPr>
              <a:t> parameters)</a:t>
            </a:r>
            <a:endParaRPr lang="nb-NO" dirty="0">
              <a:latin typeface="Eurostile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8388424" y="3861048"/>
            <a:ext cx="0" cy="288032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sm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6068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>
                <a:latin typeface="Eurostile" pitchFamily="34" charset="0"/>
              </a:rPr>
              <a:t>Conclusions</a:t>
            </a:r>
            <a:endParaRPr lang="nb-NO" dirty="0">
              <a:latin typeface="Eurostil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>
                <a:latin typeface="Eurostile" pitchFamily="34" charset="0"/>
              </a:rPr>
              <a:t>Some</a:t>
            </a:r>
            <a:r>
              <a:rPr lang="nb-NO" dirty="0" smtClean="0">
                <a:latin typeface="Eurostile" pitchFamily="34" charset="0"/>
              </a:rPr>
              <a:t> parameters have </a:t>
            </a:r>
            <a:r>
              <a:rPr lang="nb-NO" dirty="0" err="1" smtClean="0">
                <a:latin typeface="Eurostile" pitchFamily="34" charset="0"/>
              </a:rPr>
              <a:t>been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adjusted</a:t>
            </a:r>
            <a:r>
              <a:rPr lang="nb-NO" dirty="0" smtClean="0">
                <a:latin typeface="Eurostile" pitchFamily="34" charset="0"/>
              </a:rPr>
              <a:t> to </a:t>
            </a:r>
            <a:r>
              <a:rPr lang="nb-NO" dirty="0" err="1" smtClean="0">
                <a:latin typeface="Eurostile" pitchFamily="34" charset="0"/>
              </a:rPr>
              <a:t>improve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the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model</a:t>
            </a:r>
            <a:endParaRPr lang="nb-NO" dirty="0" smtClean="0">
              <a:latin typeface="Eurostile" pitchFamily="34" charset="0"/>
            </a:endParaRPr>
          </a:p>
          <a:p>
            <a:pPr lvl="1"/>
            <a:r>
              <a:rPr lang="nb-NO" dirty="0" err="1" smtClean="0">
                <a:latin typeface="Eurostile" pitchFamily="34" charset="0"/>
              </a:rPr>
              <a:t>Factors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governing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the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chemical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reaction</a:t>
            </a:r>
            <a:r>
              <a:rPr lang="nb-NO" dirty="0" smtClean="0">
                <a:latin typeface="Eurostile" pitchFamily="34" charset="0"/>
              </a:rPr>
              <a:t> rates</a:t>
            </a:r>
          </a:p>
          <a:p>
            <a:pPr lvl="1"/>
            <a:r>
              <a:rPr lang="nb-NO" dirty="0" err="1" smtClean="0">
                <a:latin typeface="Eurostile" pitchFamily="34" charset="0"/>
              </a:rPr>
              <a:t>Factors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governing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termination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of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growing</a:t>
            </a:r>
            <a:r>
              <a:rPr lang="nb-NO" dirty="0" smtClean="0">
                <a:latin typeface="Eurostile" pitchFamily="34" charset="0"/>
              </a:rPr>
              <a:t> polymer </a:t>
            </a:r>
            <a:r>
              <a:rPr lang="nb-NO" dirty="0" err="1" smtClean="0">
                <a:latin typeface="Eurostile" pitchFamily="34" charset="0"/>
              </a:rPr>
              <a:t>chains</a:t>
            </a:r>
            <a:endParaRPr lang="nb-NO" dirty="0" smtClean="0">
              <a:latin typeface="Eurostile" pitchFamily="34" charset="0"/>
            </a:endParaRPr>
          </a:p>
          <a:p>
            <a:pPr lvl="1"/>
            <a:r>
              <a:rPr lang="nb-NO" dirty="0" err="1" smtClean="0">
                <a:latin typeface="Eurostile" pitchFamily="34" charset="0"/>
              </a:rPr>
              <a:t>Factors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governing</a:t>
            </a:r>
            <a:r>
              <a:rPr lang="nb-NO" dirty="0" smtClean="0">
                <a:latin typeface="Eurostile" pitchFamily="34" charset="0"/>
              </a:rPr>
              <a:t> heat transfer </a:t>
            </a:r>
            <a:r>
              <a:rPr lang="nb-NO" dirty="0" err="1" smtClean="0">
                <a:latin typeface="Eurostile" pitchFamily="34" charset="0"/>
              </a:rPr>
              <a:t>remain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untouched</a:t>
            </a:r>
            <a:endParaRPr lang="nb-NO" dirty="0" smtClean="0">
              <a:latin typeface="Eurostile" pitchFamily="34" charset="0"/>
            </a:endParaRPr>
          </a:p>
          <a:p>
            <a:r>
              <a:rPr lang="nb-NO" dirty="0" err="1" smtClean="0">
                <a:latin typeface="Eurostile" pitchFamily="34" charset="0"/>
              </a:rPr>
              <a:t>Demand</a:t>
            </a:r>
            <a:r>
              <a:rPr lang="nb-NO" dirty="0" smtClean="0">
                <a:latin typeface="Eurostile" pitchFamily="34" charset="0"/>
              </a:rPr>
              <a:t> for </a:t>
            </a:r>
            <a:r>
              <a:rPr lang="nb-NO" dirty="0" err="1" smtClean="0">
                <a:latin typeface="Eurostile" pitchFamily="34" charset="0"/>
              </a:rPr>
              <a:t>computational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power</a:t>
            </a:r>
            <a:r>
              <a:rPr lang="nb-NO" dirty="0" smtClean="0">
                <a:latin typeface="Eurostile" pitchFamily="34" charset="0"/>
              </a:rPr>
              <a:t> is </a:t>
            </a:r>
            <a:r>
              <a:rPr lang="nb-NO" dirty="0" err="1" smtClean="0">
                <a:latin typeface="Eurostile" pitchFamily="34" charset="0"/>
              </a:rPr>
              <a:t>high</a:t>
            </a:r>
            <a:endParaRPr lang="nb-NO" dirty="0" smtClean="0">
              <a:latin typeface="Eurostile" pitchFamily="34" charset="0"/>
            </a:endParaRPr>
          </a:p>
          <a:p>
            <a:pPr lvl="1"/>
            <a:r>
              <a:rPr lang="nb-NO" dirty="0" err="1" smtClean="0">
                <a:latin typeface="Eurostile" pitchFamily="34" charset="0"/>
              </a:rPr>
              <a:t>Maybe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too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high</a:t>
            </a:r>
            <a:r>
              <a:rPr lang="nb-NO" dirty="0" smtClean="0">
                <a:latin typeface="Eurostile" pitchFamily="34" charset="0"/>
              </a:rPr>
              <a:t>?</a:t>
            </a:r>
          </a:p>
          <a:p>
            <a:pPr lvl="1"/>
            <a:r>
              <a:rPr lang="nb-NO" dirty="0" err="1" smtClean="0">
                <a:latin typeface="Eurostile" pitchFamily="34" charset="0"/>
              </a:rPr>
              <a:t>Include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simplifications</a:t>
            </a:r>
            <a:r>
              <a:rPr lang="nb-NO" dirty="0" smtClean="0">
                <a:latin typeface="Eurostile" pitchFamily="34" charset="0"/>
              </a:rPr>
              <a:t> for on-line </a:t>
            </a:r>
            <a:r>
              <a:rPr lang="nb-NO" dirty="0" err="1" smtClean="0">
                <a:latin typeface="Eurostile" pitchFamily="34" charset="0"/>
              </a:rPr>
              <a:t>implementation</a:t>
            </a:r>
            <a:r>
              <a:rPr lang="nb-NO" dirty="0" smtClean="0">
                <a:latin typeface="Eurostile" pitchFamily="34" charset="0"/>
              </a:rPr>
              <a:t>?</a:t>
            </a:r>
          </a:p>
          <a:p>
            <a:r>
              <a:rPr lang="nb-NO" dirty="0" smtClean="0">
                <a:latin typeface="Eurostile" pitchFamily="34" charset="0"/>
              </a:rPr>
              <a:t>The </a:t>
            </a:r>
            <a:r>
              <a:rPr lang="nb-NO" dirty="0" err="1" smtClean="0">
                <a:latin typeface="Eurostile" pitchFamily="34" charset="0"/>
              </a:rPr>
              <a:t>established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formulations</a:t>
            </a:r>
            <a:r>
              <a:rPr lang="nb-NO" dirty="0" smtClean="0">
                <a:latin typeface="Eurostile" pitchFamily="34" charset="0"/>
              </a:rPr>
              <a:t> for on-line </a:t>
            </a:r>
            <a:r>
              <a:rPr lang="nb-NO" dirty="0" err="1" smtClean="0">
                <a:latin typeface="Eurostile" pitchFamily="34" charset="0"/>
              </a:rPr>
              <a:t>estimation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can</a:t>
            </a:r>
            <a:r>
              <a:rPr lang="nb-NO" dirty="0" smtClean="0">
                <a:latin typeface="Eurostile" pitchFamily="34" charset="0"/>
              </a:rPr>
              <a:t> be </a:t>
            </a:r>
            <a:r>
              <a:rPr lang="nb-NO" dirty="0" err="1" smtClean="0">
                <a:latin typeface="Eurostile" pitchFamily="34" charset="0"/>
              </a:rPr>
              <a:t>applied</a:t>
            </a:r>
            <a:r>
              <a:rPr lang="nb-NO" dirty="0" smtClean="0">
                <a:latin typeface="Eurostile" pitchFamily="34" charset="0"/>
              </a:rPr>
              <a:t> in </a:t>
            </a:r>
            <a:r>
              <a:rPr lang="nb-NO" dirty="0" err="1" smtClean="0">
                <a:latin typeface="Eurostile" pitchFamily="34" charset="0"/>
              </a:rPr>
              <a:t>the</a:t>
            </a:r>
            <a:r>
              <a:rPr lang="nb-NO" dirty="0" smtClean="0">
                <a:latin typeface="Eurostile" pitchFamily="34" charset="0"/>
              </a:rPr>
              <a:t> on-line </a:t>
            </a:r>
            <a:r>
              <a:rPr lang="nb-NO" dirty="0" err="1" smtClean="0">
                <a:latin typeface="Eurostile" pitchFamily="34" charset="0"/>
              </a:rPr>
              <a:t>controller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implementation</a:t>
            </a:r>
            <a:endParaRPr lang="nb-NO" dirty="0" smtClean="0">
              <a:latin typeface="Eurostile" pitchFamily="34" charset="0"/>
            </a:endParaRPr>
          </a:p>
          <a:p>
            <a:pPr marL="57150" indent="0">
              <a:buNone/>
            </a:pPr>
            <a:endParaRPr lang="nb-NO" dirty="0">
              <a:latin typeface="Eurostile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E63675-8262-43EF-8438-23C0F36EC51F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15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3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>
                <a:latin typeface="Eurostile" pitchFamily="34" charset="0"/>
              </a:rPr>
              <a:t>Suggestions</a:t>
            </a:r>
            <a:r>
              <a:rPr lang="nb-NO" dirty="0" smtClean="0">
                <a:latin typeface="Eurostile" pitchFamily="34" charset="0"/>
              </a:rPr>
              <a:t> for </a:t>
            </a:r>
            <a:r>
              <a:rPr lang="nb-NO" dirty="0" err="1" smtClean="0">
                <a:latin typeface="Eurostile" pitchFamily="34" charset="0"/>
              </a:rPr>
              <a:t>further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work</a:t>
            </a:r>
            <a:endParaRPr lang="nb-NO" dirty="0">
              <a:latin typeface="Eurostil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>
                <a:latin typeface="Eurostile" pitchFamily="34" charset="0"/>
              </a:rPr>
              <a:t>Complete </a:t>
            </a:r>
            <a:r>
              <a:rPr lang="nb-NO" dirty="0" err="1" smtClean="0">
                <a:latin typeface="Eurostile" pitchFamily="34" charset="0"/>
              </a:rPr>
              <a:t>the</a:t>
            </a:r>
            <a:r>
              <a:rPr lang="nb-NO" dirty="0" smtClean="0">
                <a:latin typeface="Eurostile" pitchFamily="34" charset="0"/>
              </a:rPr>
              <a:t> MPC </a:t>
            </a:r>
            <a:r>
              <a:rPr lang="nb-NO" dirty="0" err="1" smtClean="0">
                <a:latin typeface="Eurostile" pitchFamily="34" charset="0"/>
              </a:rPr>
              <a:t>setup</a:t>
            </a:r>
            <a:r>
              <a:rPr lang="nb-NO" dirty="0" smtClean="0">
                <a:latin typeface="Eurostile" pitchFamily="34" charset="0"/>
              </a:rPr>
              <a:t> for a </a:t>
            </a:r>
            <a:r>
              <a:rPr lang="nb-NO" dirty="0" err="1" smtClean="0">
                <a:latin typeface="Eurostile" pitchFamily="34" charset="0"/>
              </a:rPr>
              <a:t>semi</a:t>
            </a:r>
            <a:r>
              <a:rPr lang="nb-NO" dirty="0" smtClean="0">
                <a:latin typeface="Eurostile" pitchFamily="34" charset="0"/>
              </a:rPr>
              <a:t>-batch case</a:t>
            </a:r>
          </a:p>
          <a:p>
            <a:pPr lvl="1"/>
            <a:r>
              <a:rPr lang="nb-NO" dirty="0" smtClean="0">
                <a:latin typeface="Eurostile" pitchFamily="34" charset="0"/>
              </a:rPr>
              <a:t>Tune estimator </a:t>
            </a:r>
            <a:r>
              <a:rPr lang="nb-NO" dirty="0" err="1" smtClean="0">
                <a:latin typeface="Eurostile" pitchFamily="34" charset="0"/>
              </a:rPr>
              <a:t>based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on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project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work</a:t>
            </a:r>
            <a:endParaRPr lang="nb-NO" dirty="0" smtClean="0">
              <a:latin typeface="Eurostile" pitchFamily="34" charset="0"/>
            </a:endParaRPr>
          </a:p>
          <a:p>
            <a:pPr lvl="1"/>
            <a:r>
              <a:rPr lang="nb-NO" dirty="0" smtClean="0">
                <a:latin typeface="Eurostile" pitchFamily="34" charset="0"/>
              </a:rPr>
              <a:t>Design and tune </a:t>
            </a:r>
            <a:r>
              <a:rPr lang="nb-NO" dirty="0" err="1" smtClean="0">
                <a:latin typeface="Eurostile" pitchFamily="34" charset="0"/>
              </a:rPr>
              <a:t>controller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algorithm</a:t>
            </a:r>
            <a:endParaRPr lang="nb-NO" dirty="0" smtClean="0">
              <a:latin typeface="Eurostile" pitchFamily="34" charset="0"/>
            </a:endParaRPr>
          </a:p>
          <a:p>
            <a:r>
              <a:rPr lang="nb-NO" dirty="0" err="1" smtClean="0">
                <a:latin typeface="Eurostile" pitchFamily="34" charset="0"/>
              </a:rPr>
              <a:t>Extend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the</a:t>
            </a:r>
            <a:r>
              <a:rPr lang="nb-NO" dirty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established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work</a:t>
            </a:r>
            <a:r>
              <a:rPr lang="nb-NO" dirty="0" smtClean="0">
                <a:latin typeface="Eurostile" pitchFamily="34" charset="0"/>
              </a:rPr>
              <a:t> to </a:t>
            </a:r>
            <a:r>
              <a:rPr lang="nb-NO" dirty="0" err="1" smtClean="0">
                <a:latin typeface="Eurostile" pitchFamily="34" charset="0"/>
              </a:rPr>
              <a:t>include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continuous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reactor</a:t>
            </a:r>
            <a:r>
              <a:rPr lang="nb-NO" dirty="0" smtClean="0">
                <a:latin typeface="Eurostile" pitchFamily="34" charset="0"/>
              </a:rPr>
              <a:t> cases</a:t>
            </a:r>
          </a:p>
          <a:p>
            <a:pPr lvl="1"/>
            <a:r>
              <a:rPr lang="nb-NO" dirty="0" smtClean="0">
                <a:latin typeface="Eurostile" pitchFamily="34" charset="0"/>
              </a:rPr>
              <a:t>«Smart-</a:t>
            </a:r>
            <a:r>
              <a:rPr lang="nb-NO" dirty="0" err="1" smtClean="0">
                <a:latin typeface="Eurostile" pitchFamily="34" charset="0"/>
              </a:rPr>
              <a:t>scale</a:t>
            </a:r>
            <a:r>
              <a:rPr lang="nb-NO" dirty="0" smtClean="0">
                <a:latin typeface="Eurostile" pitchFamily="34" charset="0"/>
              </a:rPr>
              <a:t>» </a:t>
            </a:r>
            <a:r>
              <a:rPr lang="nb-NO" dirty="0" err="1" smtClean="0">
                <a:latin typeface="Eurostile" pitchFamily="34" charset="0"/>
              </a:rPr>
              <a:t>tubular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reactors</a:t>
            </a:r>
            <a:endParaRPr lang="nb-NO" dirty="0" smtClean="0">
              <a:latin typeface="Eurostile" pitchFamily="34" charset="0"/>
            </a:endParaRPr>
          </a:p>
          <a:p>
            <a:pPr lvl="1"/>
            <a:r>
              <a:rPr lang="nb-NO" dirty="0" smtClean="0">
                <a:latin typeface="Eurostile" pitchFamily="34" charset="0"/>
              </a:rPr>
              <a:t>This </a:t>
            </a:r>
            <a:r>
              <a:rPr lang="nb-NO" dirty="0" err="1" smtClean="0">
                <a:latin typeface="Eurostile" pitchFamily="34" charset="0"/>
              </a:rPr>
              <a:t>will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require</a:t>
            </a:r>
            <a:r>
              <a:rPr lang="nb-NO" dirty="0" smtClean="0">
                <a:latin typeface="Eurostile" pitchFamily="34" charset="0"/>
              </a:rPr>
              <a:t> more </a:t>
            </a:r>
            <a:r>
              <a:rPr lang="nb-NO" dirty="0" err="1" smtClean="0">
                <a:latin typeface="Eurostile" pitchFamily="34" charset="0"/>
              </a:rPr>
              <a:t>modeling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work</a:t>
            </a:r>
            <a:r>
              <a:rPr lang="nb-NO" dirty="0" smtClean="0">
                <a:latin typeface="Eurostile" pitchFamily="34" charset="0"/>
              </a:rPr>
              <a:t>, </a:t>
            </a:r>
            <a:r>
              <a:rPr lang="nb-NO" dirty="0" err="1" smtClean="0">
                <a:latin typeface="Eurostile" pitchFamily="34" charset="0"/>
              </a:rPr>
              <a:t>but</a:t>
            </a:r>
            <a:r>
              <a:rPr lang="nb-NO" dirty="0" smtClean="0">
                <a:latin typeface="Eurostile" pitchFamily="34" charset="0"/>
              </a:rPr>
              <a:t> most </a:t>
            </a:r>
            <a:r>
              <a:rPr lang="nb-NO" dirty="0" err="1" smtClean="0">
                <a:latin typeface="Eurostile" pitchFamily="34" charset="0"/>
              </a:rPr>
              <a:t>of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the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theory</a:t>
            </a:r>
            <a:r>
              <a:rPr lang="nb-NO" dirty="0" smtClean="0">
                <a:latin typeface="Eurostile" pitchFamily="34" charset="0"/>
              </a:rPr>
              <a:t> is </a:t>
            </a:r>
            <a:r>
              <a:rPr lang="nb-NO" dirty="0" err="1" smtClean="0">
                <a:latin typeface="Eurostile" pitchFamily="34" charset="0"/>
              </a:rPr>
              <a:t>reapplicable</a:t>
            </a:r>
            <a:endParaRPr lang="nb-NO" dirty="0">
              <a:latin typeface="Eurostile" pitchFamily="34" charset="0"/>
            </a:endParaRPr>
          </a:p>
          <a:p>
            <a:pPr lvl="1"/>
            <a:r>
              <a:rPr lang="nb-NO" dirty="0" smtClean="0">
                <a:latin typeface="Eurostile" pitchFamily="34" charset="0"/>
              </a:rPr>
              <a:t>Design and tune </a:t>
            </a:r>
            <a:r>
              <a:rPr lang="nb-NO" dirty="0" err="1" smtClean="0">
                <a:latin typeface="Eurostile" pitchFamily="34" charset="0"/>
              </a:rPr>
              <a:t>both</a:t>
            </a:r>
            <a:r>
              <a:rPr lang="nb-NO" dirty="0" smtClean="0">
                <a:latin typeface="Eurostile" pitchFamily="34" charset="0"/>
              </a:rPr>
              <a:t> estimator and </a:t>
            </a:r>
            <a:r>
              <a:rPr lang="nb-NO" dirty="0" err="1" smtClean="0">
                <a:latin typeface="Eurostile" pitchFamily="34" charset="0"/>
              </a:rPr>
              <a:t>controller</a:t>
            </a:r>
            <a:r>
              <a:rPr lang="nb-NO" dirty="0" smtClean="0">
                <a:latin typeface="Eurostile" pitchFamily="34" charset="0"/>
              </a:rPr>
              <a:t>, </a:t>
            </a:r>
            <a:r>
              <a:rPr lang="nb-NO" dirty="0" err="1" smtClean="0">
                <a:latin typeface="Eurostile" pitchFamily="34" charset="0"/>
              </a:rPr>
              <a:t>using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experimental</a:t>
            </a:r>
            <a:r>
              <a:rPr lang="nb-NO" dirty="0" smtClean="0">
                <a:latin typeface="Eurostile" pitchFamily="34" charset="0"/>
              </a:rPr>
              <a:t> data for </a:t>
            </a:r>
            <a:r>
              <a:rPr lang="nb-NO" dirty="0" err="1" smtClean="0">
                <a:latin typeface="Eurostile" pitchFamily="34" charset="0"/>
              </a:rPr>
              <a:t>tubular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reactors</a:t>
            </a:r>
            <a:endParaRPr lang="nb-NO" dirty="0" smtClean="0">
              <a:latin typeface="Eurostile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E63675-8262-43EF-8438-23C0F36EC51F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16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9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latin typeface="Eurostile" pitchFamily="34" charset="0"/>
              </a:rPr>
              <a:t>Agenda</a:t>
            </a:r>
            <a:endParaRPr lang="nb-NO" dirty="0">
              <a:latin typeface="Eurostil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>
                <a:latin typeface="Eurostile" pitchFamily="34" charset="0"/>
              </a:rPr>
              <a:t>Motivation</a:t>
            </a:r>
            <a:r>
              <a:rPr lang="nb-NO" dirty="0" smtClean="0">
                <a:latin typeface="Eurostile" pitchFamily="34" charset="0"/>
              </a:rPr>
              <a:t> and </a:t>
            </a:r>
            <a:r>
              <a:rPr lang="nb-NO" dirty="0" err="1" smtClean="0">
                <a:latin typeface="Eurostile" pitchFamily="34" charset="0"/>
              </a:rPr>
              <a:t>overview</a:t>
            </a:r>
            <a:r>
              <a:rPr lang="nb-NO" dirty="0" smtClean="0">
                <a:latin typeface="Eurostile" pitchFamily="34" charset="0"/>
              </a:rPr>
              <a:t>: MPC</a:t>
            </a:r>
          </a:p>
          <a:p>
            <a:r>
              <a:rPr lang="nb-NO" dirty="0" smtClean="0">
                <a:latin typeface="Eurostile" pitchFamily="34" charset="0"/>
              </a:rPr>
              <a:t>Model </a:t>
            </a:r>
            <a:r>
              <a:rPr lang="nb-NO" dirty="0" err="1" smtClean="0">
                <a:latin typeface="Eurostile" pitchFamily="34" charset="0"/>
              </a:rPr>
              <a:t>description</a:t>
            </a:r>
            <a:endParaRPr lang="nb-NO" dirty="0">
              <a:latin typeface="Eurostile" pitchFamily="34" charset="0"/>
            </a:endParaRPr>
          </a:p>
          <a:p>
            <a:r>
              <a:rPr lang="nb-NO" dirty="0" smtClean="0">
                <a:latin typeface="Eurostile" pitchFamily="34" charset="0"/>
              </a:rPr>
              <a:t>The </a:t>
            </a:r>
            <a:r>
              <a:rPr lang="nb-NO" dirty="0" err="1" smtClean="0">
                <a:latin typeface="Eurostile" pitchFamily="34" charset="0"/>
              </a:rPr>
              <a:t>need</a:t>
            </a:r>
            <a:r>
              <a:rPr lang="nb-NO" dirty="0" smtClean="0">
                <a:latin typeface="Eurostile" pitchFamily="34" charset="0"/>
              </a:rPr>
              <a:t> for </a:t>
            </a:r>
            <a:r>
              <a:rPr lang="nb-NO" dirty="0" err="1" smtClean="0">
                <a:latin typeface="Eurostile" pitchFamily="34" charset="0"/>
              </a:rPr>
              <a:t>estimation</a:t>
            </a:r>
            <a:endParaRPr lang="nb-NO" dirty="0" smtClean="0">
              <a:latin typeface="Eurostile" pitchFamily="34" charset="0"/>
            </a:endParaRPr>
          </a:p>
          <a:p>
            <a:r>
              <a:rPr lang="nb-NO" dirty="0" err="1" smtClean="0">
                <a:latin typeface="Eurostile" pitchFamily="34" charset="0"/>
              </a:rPr>
              <a:t>Results</a:t>
            </a:r>
            <a:r>
              <a:rPr lang="nb-NO" dirty="0" smtClean="0">
                <a:latin typeface="Eurostile" pitchFamily="34" charset="0"/>
              </a:rPr>
              <a:t> from </a:t>
            </a:r>
            <a:r>
              <a:rPr lang="nb-NO" dirty="0" err="1" smtClean="0">
                <a:latin typeface="Eurostile" pitchFamily="34" charset="0"/>
              </a:rPr>
              <a:t>off</a:t>
            </a:r>
            <a:r>
              <a:rPr lang="nb-NO" dirty="0" smtClean="0">
                <a:latin typeface="Eurostile" pitchFamily="34" charset="0"/>
              </a:rPr>
              <a:t>-line parameter </a:t>
            </a:r>
            <a:r>
              <a:rPr lang="nb-NO" dirty="0" err="1" smtClean="0">
                <a:latin typeface="Eurostile" pitchFamily="34" charset="0"/>
              </a:rPr>
              <a:t>estimation</a:t>
            </a:r>
            <a:endParaRPr lang="nb-NO" dirty="0" smtClean="0">
              <a:latin typeface="Eurostile" pitchFamily="34" charset="0"/>
            </a:endParaRPr>
          </a:p>
          <a:p>
            <a:r>
              <a:rPr lang="nb-NO" dirty="0" err="1" smtClean="0">
                <a:latin typeface="Eurostile" pitchFamily="34" charset="0"/>
              </a:rPr>
              <a:t>Conclusions</a:t>
            </a:r>
            <a:r>
              <a:rPr lang="nb-NO" dirty="0" smtClean="0">
                <a:latin typeface="Eurostile" pitchFamily="34" charset="0"/>
              </a:rPr>
              <a:t> from </a:t>
            </a:r>
            <a:r>
              <a:rPr lang="nb-NO" dirty="0" err="1" smtClean="0">
                <a:latin typeface="Eurostile" pitchFamily="34" charset="0"/>
              </a:rPr>
              <a:t>the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work</a:t>
            </a:r>
            <a:endParaRPr lang="nb-NO" dirty="0" smtClean="0">
              <a:latin typeface="Eurostile" pitchFamily="34" charset="0"/>
            </a:endParaRPr>
          </a:p>
          <a:p>
            <a:r>
              <a:rPr lang="nb-NO" dirty="0" err="1" smtClean="0">
                <a:latin typeface="Eurostile" pitchFamily="34" charset="0"/>
              </a:rPr>
              <a:t>Looking</a:t>
            </a:r>
            <a:r>
              <a:rPr lang="nb-NO" dirty="0" smtClean="0">
                <a:latin typeface="Eurostile" pitchFamily="34" charset="0"/>
              </a:rPr>
              <a:t> forward: A </a:t>
            </a:r>
            <a:r>
              <a:rPr lang="nb-NO" dirty="0" err="1" smtClean="0">
                <a:latin typeface="Eurostile" pitchFamily="34" charset="0"/>
              </a:rPr>
              <a:t>proposal</a:t>
            </a:r>
            <a:r>
              <a:rPr lang="nb-NO" dirty="0" smtClean="0">
                <a:latin typeface="Eurostile" pitchFamily="34" charset="0"/>
              </a:rPr>
              <a:t> for an </a:t>
            </a:r>
            <a:r>
              <a:rPr lang="nb-NO" dirty="0" err="1" smtClean="0">
                <a:latin typeface="Eurostile" pitchFamily="34" charset="0"/>
              </a:rPr>
              <a:t>extension</a:t>
            </a:r>
            <a:r>
              <a:rPr lang="nb-NO" dirty="0" smtClean="0">
                <a:latin typeface="Eurostile" pitchFamily="34" charset="0"/>
              </a:rPr>
              <a:t> to </a:t>
            </a:r>
            <a:r>
              <a:rPr lang="nb-NO" dirty="0" err="1" smtClean="0">
                <a:latin typeface="Eurostile" pitchFamily="34" charset="0"/>
              </a:rPr>
              <a:t>the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work</a:t>
            </a:r>
            <a:endParaRPr lang="nb-NO" dirty="0">
              <a:latin typeface="Eurostile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E63675-8262-43EF-8438-23C0F36EC51F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2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48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latin typeface="Eurostile" pitchFamily="34" charset="0"/>
              </a:rPr>
              <a:t>Components </a:t>
            </a:r>
            <a:r>
              <a:rPr lang="nb-NO" dirty="0" err="1" smtClean="0">
                <a:latin typeface="Eurostile" pitchFamily="34" charset="0"/>
              </a:rPr>
              <a:t>of</a:t>
            </a:r>
            <a:r>
              <a:rPr lang="nb-NO" dirty="0" smtClean="0">
                <a:latin typeface="Eurostile" pitchFamily="34" charset="0"/>
              </a:rPr>
              <a:t> an MPC </a:t>
            </a:r>
            <a:r>
              <a:rPr lang="nb-NO" dirty="0" err="1" smtClean="0">
                <a:latin typeface="Eurostile" pitchFamily="34" charset="0"/>
              </a:rPr>
              <a:t>implementation</a:t>
            </a:r>
            <a:endParaRPr lang="nb-NO" dirty="0">
              <a:latin typeface="Eurostile" pitchFamily="34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972" y="1772817"/>
            <a:ext cx="8638794" cy="400977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E63675-8262-43EF-8438-23C0F36EC51F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3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95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>
                <a:latin typeface="Eurostile" pitchFamily="34" charset="0"/>
              </a:rPr>
              <a:t>Typical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development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process</a:t>
            </a:r>
            <a:endParaRPr lang="nb-NO" dirty="0">
              <a:latin typeface="Eurostile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E63675-8262-43EF-8438-23C0F36EC51F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4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pic>
        <p:nvPicPr>
          <p:cNvPr id="5" name="Picture 4" descr="P:\Presentasjoner\2013-03_COOPOL-møte\_Figurer\Workflow.wm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023" y="1184996"/>
            <a:ext cx="7632848" cy="534034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Oval 2"/>
          <p:cNvSpPr/>
          <p:nvPr/>
        </p:nvSpPr>
        <p:spPr>
          <a:xfrm>
            <a:off x="827584" y="980728"/>
            <a:ext cx="1944216" cy="936104"/>
          </a:xfrm>
          <a:prstGeom prst="ellipse">
            <a:avLst/>
          </a:prstGeom>
          <a:solidFill>
            <a:schemeClr val="accent1">
              <a:alpha val="1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Oval 6"/>
          <p:cNvSpPr/>
          <p:nvPr/>
        </p:nvSpPr>
        <p:spPr>
          <a:xfrm>
            <a:off x="2771800" y="4509120"/>
            <a:ext cx="2065647" cy="1152128"/>
          </a:xfrm>
          <a:prstGeom prst="ellipse">
            <a:avLst/>
          </a:prstGeom>
          <a:solidFill>
            <a:schemeClr val="accent1">
              <a:alpha val="1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Oval 7"/>
          <p:cNvSpPr/>
          <p:nvPr/>
        </p:nvSpPr>
        <p:spPr>
          <a:xfrm>
            <a:off x="6876256" y="2420888"/>
            <a:ext cx="2088232" cy="1434282"/>
          </a:xfrm>
          <a:prstGeom prst="ellipse">
            <a:avLst/>
          </a:prstGeom>
          <a:solidFill>
            <a:schemeClr val="accent1">
              <a:alpha val="1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TextBox 8"/>
          <p:cNvSpPr txBox="1"/>
          <p:nvPr/>
        </p:nvSpPr>
        <p:spPr>
          <a:xfrm>
            <a:off x="3357147" y="6300028"/>
            <a:ext cx="3657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(In my case: </a:t>
            </a:r>
            <a:r>
              <a:rPr lang="nb-NO" dirty="0" err="1" smtClean="0"/>
              <a:t>Approximately</a:t>
            </a:r>
            <a:r>
              <a:rPr lang="nb-NO" dirty="0" smtClean="0"/>
              <a:t> </a:t>
            </a:r>
            <a:r>
              <a:rPr lang="nb-NO" dirty="0" err="1" smtClean="0"/>
              <a:t>one</a:t>
            </a:r>
            <a:r>
              <a:rPr lang="nb-NO" dirty="0" smtClean="0"/>
              <a:t> </a:t>
            </a:r>
            <a:r>
              <a:rPr lang="nb-NO" dirty="0" err="1" smtClean="0"/>
              <a:t>year</a:t>
            </a:r>
            <a:r>
              <a:rPr lang="nb-NO" dirty="0" smtClean="0"/>
              <a:t>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4158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564904"/>
            <a:ext cx="8638794" cy="4009774"/>
          </a:xfrm>
        </p:spPr>
      </p:pic>
      <p:sp>
        <p:nvSpPr>
          <p:cNvPr id="11" name="Rectangle 10"/>
          <p:cNvSpPr/>
          <p:nvPr/>
        </p:nvSpPr>
        <p:spPr>
          <a:xfrm>
            <a:off x="899592" y="2492896"/>
            <a:ext cx="8064896" cy="4104456"/>
          </a:xfrm>
          <a:prstGeom prst="rect">
            <a:avLst/>
          </a:prstGeom>
          <a:solidFill>
            <a:srgbClr val="00B050">
              <a:alpha val="2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Rectangle 9"/>
          <p:cNvSpPr/>
          <p:nvPr/>
        </p:nvSpPr>
        <p:spPr>
          <a:xfrm>
            <a:off x="3635896" y="2492896"/>
            <a:ext cx="5328592" cy="4104456"/>
          </a:xfrm>
          <a:prstGeom prst="rect">
            <a:avLst/>
          </a:prstGeom>
          <a:solidFill>
            <a:srgbClr val="00B050">
              <a:alpha val="2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ctangle 8"/>
          <p:cNvSpPr/>
          <p:nvPr/>
        </p:nvSpPr>
        <p:spPr>
          <a:xfrm>
            <a:off x="3635896" y="2492896"/>
            <a:ext cx="2304256" cy="4104456"/>
          </a:xfrm>
          <a:prstGeom prst="rect">
            <a:avLst/>
          </a:prstGeom>
          <a:solidFill>
            <a:srgbClr val="00B050">
              <a:alpha val="2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latin typeface="Eurostile" pitchFamily="34" charset="0"/>
              </a:rPr>
              <a:t>Components </a:t>
            </a:r>
            <a:r>
              <a:rPr lang="nb-NO" dirty="0" err="1" smtClean="0">
                <a:latin typeface="Eurostile" pitchFamily="34" charset="0"/>
              </a:rPr>
              <a:t>of</a:t>
            </a:r>
            <a:r>
              <a:rPr lang="nb-NO" dirty="0" smtClean="0">
                <a:latin typeface="Eurostile" pitchFamily="34" charset="0"/>
              </a:rPr>
              <a:t> an MPC </a:t>
            </a:r>
            <a:r>
              <a:rPr lang="nb-NO" dirty="0" err="1" smtClean="0">
                <a:latin typeface="Eurostile" pitchFamily="34" charset="0"/>
              </a:rPr>
              <a:t>implementation</a:t>
            </a:r>
            <a:endParaRPr lang="nb-NO" dirty="0">
              <a:latin typeface="Eurostile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E63675-8262-43EF-8438-23C0F36EC51F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5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35896" y="2492896"/>
            <a:ext cx="2304256" cy="1800200"/>
          </a:xfrm>
          <a:prstGeom prst="rect">
            <a:avLst/>
          </a:prstGeom>
          <a:solidFill>
            <a:srgbClr val="00B050">
              <a:alpha val="2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extBox 7"/>
          <p:cNvSpPr txBox="1"/>
          <p:nvPr/>
        </p:nvSpPr>
        <p:spPr>
          <a:xfrm>
            <a:off x="0" y="1078691"/>
            <a:ext cx="74416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err="1" smtClean="0"/>
              <a:t>Initially</a:t>
            </a:r>
            <a:r>
              <a:rPr lang="nb-NO" dirty="0" smtClean="0"/>
              <a:t>: A </a:t>
            </a:r>
            <a:r>
              <a:rPr lang="nb-NO" dirty="0" err="1" smtClean="0"/>
              <a:t>process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interest</a:t>
            </a:r>
            <a:r>
              <a:rPr lang="nb-NO" dirty="0" smtClean="0"/>
              <a:t> – </a:t>
            </a:r>
            <a:r>
              <a:rPr lang="nb-NO" dirty="0" err="1" smtClean="0"/>
              <a:t>Free-radical</a:t>
            </a:r>
            <a:r>
              <a:rPr lang="nb-NO" dirty="0" smtClean="0"/>
              <a:t> </a:t>
            </a:r>
            <a:r>
              <a:rPr lang="nb-NO" dirty="0" err="1" smtClean="0"/>
              <a:t>emulsion</a:t>
            </a:r>
            <a:r>
              <a:rPr lang="nb-NO" dirty="0" smtClean="0"/>
              <a:t> </a:t>
            </a:r>
            <a:r>
              <a:rPr lang="nb-NO" dirty="0" err="1" smtClean="0"/>
              <a:t>copolymerization</a:t>
            </a:r>
            <a:endParaRPr lang="nb-NO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err="1" smtClean="0"/>
              <a:t>Step</a:t>
            </a:r>
            <a:r>
              <a:rPr lang="nb-NO" dirty="0" smtClean="0"/>
              <a:t> 1: </a:t>
            </a:r>
            <a:r>
              <a:rPr lang="nb-NO" dirty="0" err="1" smtClean="0"/>
              <a:t>Acquire</a:t>
            </a:r>
            <a:r>
              <a:rPr lang="nb-NO" dirty="0" smtClean="0"/>
              <a:t> a </a:t>
            </a:r>
            <a:r>
              <a:rPr lang="nb-NO" dirty="0" err="1" smtClean="0"/>
              <a:t>process</a:t>
            </a:r>
            <a:r>
              <a:rPr lang="nb-NO" dirty="0" smtClean="0"/>
              <a:t> </a:t>
            </a:r>
            <a:r>
              <a:rPr lang="nb-NO" dirty="0" err="1" smtClean="0"/>
              <a:t>model</a:t>
            </a:r>
            <a:endParaRPr lang="nb-NO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err="1" smtClean="0"/>
              <a:t>Step</a:t>
            </a:r>
            <a:r>
              <a:rPr lang="nb-NO" dirty="0" smtClean="0"/>
              <a:t> 2: </a:t>
            </a:r>
            <a:r>
              <a:rPr lang="nb-NO" dirty="0" err="1" smtClean="0"/>
              <a:t>Verify</a:t>
            </a:r>
            <a:r>
              <a:rPr lang="nb-NO" dirty="0" smtClean="0"/>
              <a:t> and </a:t>
            </a:r>
            <a:r>
              <a:rPr lang="nb-NO" dirty="0" err="1" smtClean="0"/>
              <a:t>improve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process</a:t>
            </a:r>
            <a:r>
              <a:rPr lang="nb-NO" dirty="0" smtClean="0"/>
              <a:t> </a:t>
            </a:r>
            <a:r>
              <a:rPr lang="nb-NO" dirty="0" err="1" smtClean="0"/>
              <a:t>model</a:t>
            </a:r>
            <a:r>
              <a:rPr lang="nb-NO" dirty="0" smtClean="0"/>
              <a:t> </a:t>
            </a:r>
            <a:r>
              <a:rPr lang="nb-NO" dirty="0" err="1" smtClean="0"/>
              <a:t>through</a:t>
            </a:r>
            <a:r>
              <a:rPr lang="nb-NO" dirty="0" smtClean="0"/>
              <a:t> parameter fitting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Ultimate goal: A </a:t>
            </a:r>
            <a:r>
              <a:rPr lang="nb-NO" dirty="0" err="1" smtClean="0"/>
              <a:t>complete</a:t>
            </a:r>
            <a:r>
              <a:rPr lang="nb-NO" dirty="0" smtClean="0"/>
              <a:t> </a:t>
            </a:r>
            <a:r>
              <a:rPr lang="nb-NO" dirty="0" err="1" smtClean="0"/>
              <a:t>package</a:t>
            </a:r>
            <a:r>
              <a:rPr lang="nb-NO" dirty="0" smtClean="0"/>
              <a:t> </a:t>
            </a:r>
            <a:r>
              <a:rPr lang="nb-NO" dirty="0" err="1" smtClean="0"/>
              <a:t>including</a:t>
            </a:r>
            <a:r>
              <a:rPr lang="nb-NO" dirty="0" smtClean="0"/>
              <a:t> all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necessary</a:t>
            </a:r>
            <a:r>
              <a:rPr lang="nb-NO" dirty="0" smtClean="0"/>
              <a:t> </a:t>
            </a:r>
            <a:r>
              <a:rPr lang="nb-NO" dirty="0" err="1" smtClean="0"/>
              <a:t>components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26049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" grpId="0" animBg="1"/>
      <p:bldP spid="10" grpId="1" animBg="1"/>
      <p:bldP spid="9" grpId="0" animBg="1"/>
      <p:bldP spid="9" grpId="1" animBg="1"/>
      <p:bldP spid="6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latin typeface="Eurostile" pitchFamily="34" charset="0"/>
              </a:rPr>
              <a:t>Model </a:t>
            </a:r>
            <a:r>
              <a:rPr lang="nb-NO" dirty="0" err="1" smtClean="0">
                <a:latin typeface="Eurostile" pitchFamily="34" charset="0"/>
              </a:rPr>
              <a:t>description</a:t>
            </a:r>
            <a:endParaRPr lang="nb-NO" dirty="0">
              <a:latin typeface="Eurostil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>
                <a:latin typeface="Eurostile" pitchFamily="34" charset="0"/>
              </a:rPr>
              <a:t>Free-radical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emulsion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copolymerization</a:t>
            </a:r>
            <a:endParaRPr lang="nb-NO" dirty="0">
              <a:latin typeface="Eurostile" pitchFamily="34" charset="0"/>
            </a:endParaRPr>
          </a:p>
          <a:p>
            <a:pPr lvl="1"/>
            <a:r>
              <a:rPr lang="nb-NO" dirty="0" smtClean="0">
                <a:latin typeface="Eurostile" pitchFamily="34" charset="0"/>
              </a:rPr>
              <a:t>Monomers: Styrene, Butyl </a:t>
            </a:r>
            <a:r>
              <a:rPr lang="nb-NO" dirty="0" err="1" smtClean="0">
                <a:latin typeface="Eurostile" pitchFamily="34" charset="0"/>
              </a:rPr>
              <a:t>acrylate</a:t>
            </a:r>
            <a:endParaRPr lang="nb-NO" dirty="0" smtClean="0">
              <a:latin typeface="Eurostile" pitchFamily="34" charset="0"/>
            </a:endParaRPr>
          </a:p>
          <a:p>
            <a:pPr lvl="1"/>
            <a:r>
              <a:rPr lang="nb-NO" dirty="0" err="1" smtClean="0">
                <a:latin typeface="Eurostile" pitchFamily="34" charset="0"/>
              </a:rPr>
              <a:t>Multi-component</a:t>
            </a:r>
            <a:r>
              <a:rPr lang="nb-NO" dirty="0" smtClean="0">
                <a:latin typeface="Eurostile" pitchFamily="34" charset="0"/>
              </a:rPr>
              <a:t>, </a:t>
            </a:r>
            <a:r>
              <a:rPr lang="nb-NO" dirty="0" err="1" smtClean="0">
                <a:latin typeface="Eurostile" pitchFamily="34" charset="0"/>
              </a:rPr>
              <a:t>multi-phase</a:t>
            </a:r>
            <a:r>
              <a:rPr lang="nb-NO" dirty="0" smtClean="0">
                <a:latin typeface="Eurostile" pitchFamily="34" charset="0"/>
              </a:rPr>
              <a:t>, </a:t>
            </a:r>
            <a:r>
              <a:rPr lang="nb-NO" dirty="0" err="1" smtClean="0">
                <a:latin typeface="Eurostile" pitchFamily="34" charset="0"/>
              </a:rPr>
              <a:t>reactive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chemical</a:t>
            </a:r>
            <a:r>
              <a:rPr lang="nb-NO" dirty="0" smtClean="0">
                <a:latin typeface="Eurostile" pitchFamily="34" charset="0"/>
              </a:rPr>
              <a:t> system</a:t>
            </a:r>
          </a:p>
          <a:p>
            <a:r>
              <a:rPr lang="nb-NO" dirty="0" err="1" smtClean="0">
                <a:latin typeface="Eurostile" pitchFamily="34" charset="0"/>
              </a:rPr>
              <a:t>Semi</a:t>
            </a:r>
            <a:r>
              <a:rPr lang="nb-NO" dirty="0" smtClean="0">
                <a:latin typeface="Eurostile" pitchFamily="34" charset="0"/>
              </a:rPr>
              <a:t>-batch </a:t>
            </a:r>
            <a:r>
              <a:rPr lang="nb-NO" dirty="0" err="1" smtClean="0">
                <a:latin typeface="Eurostile" pitchFamily="34" charset="0"/>
              </a:rPr>
              <a:t>reactor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setup</a:t>
            </a:r>
            <a:endParaRPr lang="nb-NO" dirty="0" smtClean="0">
              <a:latin typeface="Eurostile" pitchFamily="34" charset="0"/>
            </a:endParaRPr>
          </a:p>
          <a:p>
            <a:pPr lvl="1"/>
            <a:r>
              <a:rPr lang="nb-NO" dirty="0" smtClean="0">
                <a:latin typeface="Eurostile" pitchFamily="34" charset="0"/>
              </a:rPr>
              <a:t>The </a:t>
            </a:r>
            <a:r>
              <a:rPr lang="nb-NO" dirty="0" err="1" smtClean="0">
                <a:latin typeface="Eurostile" pitchFamily="34" charset="0"/>
              </a:rPr>
              <a:t>model</a:t>
            </a:r>
            <a:r>
              <a:rPr lang="nb-NO" dirty="0" smtClean="0">
                <a:latin typeface="Eurostile" pitchFamily="34" charset="0"/>
              </a:rPr>
              <a:t> is </a:t>
            </a:r>
            <a:r>
              <a:rPr lang="nb-NO" dirty="0" err="1" smtClean="0">
                <a:latin typeface="Eurostile" pitchFamily="34" charset="0"/>
              </a:rPr>
              <a:t>formulated</a:t>
            </a:r>
            <a:r>
              <a:rPr lang="nb-NO" dirty="0" smtClean="0">
                <a:latin typeface="Eurostile" pitchFamily="34" charset="0"/>
              </a:rPr>
              <a:t> in lab-</a:t>
            </a:r>
            <a:r>
              <a:rPr lang="nb-NO" dirty="0" err="1" smtClean="0">
                <a:latin typeface="Eurostile" pitchFamily="34" charset="0"/>
              </a:rPr>
              <a:t>scale</a:t>
            </a:r>
            <a:endParaRPr lang="nb-NO" dirty="0">
              <a:latin typeface="Eurostile" pitchFamily="34" charset="0"/>
            </a:endParaRPr>
          </a:p>
          <a:p>
            <a:r>
              <a:rPr lang="nb-NO" dirty="0" smtClean="0">
                <a:latin typeface="Eurostile" pitchFamily="34" charset="0"/>
              </a:rPr>
              <a:t>The </a:t>
            </a:r>
            <a:r>
              <a:rPr lang="nb-NO" dirty="0" err="1" smtClean="0">
                <a:latin typeface="Eurostile" pitchFamily="34" charset="0"/>
              </a:rPr>
              <a:t>model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was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formulated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using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the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Modelica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programming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language</a:t>
            </a:r>
            <a:r>
              <a:rPr lang="nb-NO" dirty="0" smtClean="0">
                <a:latin typeface="Eurostile" pitchFamily="34" charset="0"/>
              </a:rPr>
              <a:t> and </a:t>
            </a:r>
            <a:r>
              <a:rPr lang="nb-NO" dirty="0" err="1" smtClean="0">
                <a:latin typeface="Eurostile" pitchFamily="34" charset="0"/>
              </a:rPr>
              <a:t>implemented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using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the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Dymola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software</a:t>
            </a:r>
            <a:r>
              <a:rPr lang="nb-NO" dirty="0" smtClean="0">
                <a:latin typeface="Eurostile" pitchFamily="34" charset="0"/>
              </a:rPr>
              <a:t>.</a:t>
            </a:r>
          </a:p>
          <a:p>
            <a:r>
              <a:rPr lang="nb-NO" dirty="0" smtClean="0">
                <a:latin typeface="Eurostile" pitchFamily="34" charset="0"/>
              </a:rPr>
              <a:t>Parameter fitting </a:t>
            </a:r>
            <a:r>
              <a:rPr lang="nb-NO" dirty="0" err="1" smtClean="0">
                <a:latin typeface="Eurostile" pitchFamily="34" charset="0"/>
              </a:rPr>
              <a:t>was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performed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using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the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Cybernetica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ModelFit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software</a:t>
            </a:r>
            <a:r>
              <a:rPr lang="nb-NO" dirty="0" smtClean="0">
                <a:latin typeface="Eurostile" pitchFamily="34" charset="0"/>
              </a:rPr>
              <a:t>.</a:t>
            </a:r>
            <a:endParaRPr lang="nb-NO" dirty="0">
              <a:latin typeface="Eurostile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E63675-8262-43EF-8438-23C0F36EC51F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6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27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latin typeface="Eurostile" pitchFamily="34" charset="0"/>
              </a:rPr>
              <a:t>Estimator </a:t>
            </a:r>
            <a:r>
              <a:rPr lang="nb-NO" dirty="0" err="1" smtClean="0">
                <a:latin typeface="Eurostile" pitchFamily="34" charset="0"/>
              </a:rPr>
              <a:t>algorithms</a:t>
            </a:r>
            <a:endParaRPr lang="nb-NO" dirty="0">
              <a:latin typeface="Eurostil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>
                <a:latin typeface="Eurostile" pitchFamily="34" charset="0"/>
              </a:rPr>
              <a:t>S</a:t>
            </a:r>
            <a:r>
              <a:rPr lang="nb-NO" dirty="0" smtClean="0">
                <a:latin typeface="Eurostile" pitchFamily="34" charset="0"/>
              </a:rPr>
              <a:t>tates </a:t>
            </a:r>
            <a:r>
              <a:rPr lang="nb-NO" dirty="0">
                <a:latin typeface="Eurostile" pitchFamily="34" charset="0"/>
              </a:rPr>
              <a:t>and parameters </a:t>
            </a:r>
            <a:r>
              <a:rPr lang="nb-NO" dirty="0" err="1">
                <a:latin typeface="Eurostile" pitchFamily="34" charset="0"/>
              </a:rPr>
              <a:t>of</a:t>
            </a:r>
            <a:r>
              <a:rPr lang="nb-NO" dirty="0">
                <a:latin typeface="Eurostile" pitchFamily="34" charset="0"/>
              </a:rPr>
              <a:t> </a:t>
            </a:r>
            <a:r>
              <a:rPr lang="nb-NO" dirty="0" err="1">
                <a:latin typeface="Eurostile" pitchFamily="34" charset="0"/>
              </a:rPr>
              <a:t>the</a:t>
            </a:r>
            <a:r>
              <a:rPr lang="nb-NO" dirty="0">
                <a:latin typeface="Eurostile" pitchFamily="34" charset="0"/>
              </a:rPr>
              <a:t> </a:t>
            </a:r>
            <a:r>
              <a:rPr lang="nb-NO" dirty="0" err="1">
                <a:latin typeface="Eurostile" pitchFamily="34" charset="0"/>
              </a:rPr>
              <a:t>model</a:t>
            </a:r>
            <a:r>
              <a:rPr lang="nb-NO" dirty="0">
                <a:latin typeface="Eurostile" pitchFamily="34" charset="0"/>
              </a:rPr>
              <a:t> is </a:t>
            </a:r>
            <a:r>
              <a:rPr lang="nb-NO" dirty="0" err="1">
                <a:latin typeface="Eurostile" pitchFamily="34" charset="0"/>
              </a:rPr>
              <a:t>only</a:t>
            </a:r>
            <a:r>
              <a:rPr lang="nb-NO" dirty="0">
                <a:latin typeface="Eurostile" pitchFamily="34" charset="0"/>
              </a:rPr>
              <a:t> </a:t>
            </a:r>
            <a:r>
              <a:rPr lang="nb-NO" dirty="0" err="1">
                <a:latin typeface="Eurostile" pitchFamily="34" charset="0"/>
              </a:rPr>
              <a:t>known</a:t>
            </a:r>
            <a:r>
              <a:rPr lang="nb-NO" dirty="0">
                <a:latin typeface="Eurostile" pitchFamily="34" charset="0"/>
              </a:rPr>
              <a:t> </a:t>
            </a:r>
            <a:r>
              <a:rPr lang="nb-NO" dirty="0" err="1">
                <a:latin typeface="Eurostile" pitchFamily="34" charset="0"/>
              </a:rPr>
              <a:t>with</a:t>
            </a:r>
            <a:r>
              <a:rPr lang="nb-NO" dirty="0">
                <a:latin typeface="Eurostile" pitchFamily="34" charset="0"/>
              </a:rPr>
              <a:t> a </a:t>
            </a:r>
            <a:r>
              <a:rPr lang="nb-NO" dirty="0" err="1">
                <a:latin typeface="Eurostile" pitchFamily="34" charset="0"/>
              </a:rPr>
              <a:t>certain</a:t>
            </a:r>
            <a:r>
              <a:rPr lang="nb-NO" dirty="0">
                <a:latin typeface="Eurostile" pitchFamily="34" charset="0"/>
              </a:rPr>
              <a:t> </a:t>
            </a:r>
            <a:r>
              <a:rPr lang="nb-NO" dirty="0" err="1">
                <a:latin typeface="Eurostile" pitchFamily="34" charset="0"/>
              </a:rPr>
              <a:t>accuracy</a:t>
            </a:r>
            <a:endParaRPr lang="nb-NO" dirty="0">
              <a:latin typeface="Eurostile" pitchFamily="34" charset="0"/>
            </a:endParaRPr>
          </a:p>
          <a:p>
            <a:pPr lvl="1"/>
            <a:r>
              <a:rPr lang="nb-NO" dirty="0" err="1">
                <a:latin typeface="Eurostile" pitchFamily="34" charset="0"/>
              </a:rPr>
              <a:t>Off</a:t>
            </a:r>
            <a:r>
              <a:rPr lang="nb-NO" dirty="0">
                <a:latin typeface="Eurostile" pitchFamily="34" charset="0"/>
              </a:rPr>
              <a:t>-line parameter fitting prior to on-line </a:t>
            </a:r>
            <a:r>
              <a:rPr lang="nb-NO" dirty="0" err="1">
                <a:latin typeface="Eurostile" pitchFamily="34" charset="0"/>
              </a:rPr>
              <a:t>implementation</a:t>
            </a:r>
            <a:endParaRPr lang="nb-NO" dirty="0">
              <a:latin typeface="Eurostile" pitchFamily="34" charset="0"/>
            </a:endParaRPr>
          </a:p>
          <a:p>
            <a:pPr lvl="1"/>
            <a:r>
              <a:rPr lang="nb-NO" dirty="0">
                <a:latin typeface="Eurostile" pitchFamily="34" charset="0"/>
              </a:rPr>
              <a:t>On-line </a:t>
            </a:r>
            <a:r>
              <a:rPr lang="nb-NO" dirty="0" err="1">
                <a:latin typeface="Eurostile" pitchFamily="34" charset="0"/>
              </a:rPr>
              <a:t>state</a:t>
            </a:r>
            <a:r>
              <a:rPr lang="nb-NO" dirty="0">
                <a:latin typeface="Eurostile" pitchFamily="34" charset="0"/>
              </a:rPr>
              <a:t> and parameter </a:t>
            </a:r>
            <a:r>
              <a:rPr lang="nb-NO" dirty="0" err="1">
                <a:latin typeface="Eurostile" pitchFamily="34" charset="0"/>
              </a:rPr>
              <a:t>estimation</a:t>
            </a:r>
            <a:r>
              <a:rPr lang="nb-NO" dirty="0">
                <a:latin typeface="Eurostile" pitchFamily="34" charset="0"/>
              </a:rPr>
              <a:t> (</a:t>
            </a:r>
            <a:r>
              <a:rPr lang="nb-NO" dirty="0" err="1">
                <a:latin typeface="Eurostile" pitchFamily="34" charset="0"/>
              </a:rPr>
              <a:t>filtering</a:t>
            </a:r>
            <a:r>
              <a:rPr lang="nb-NO" dirty="0" smtClean="0">
                <a:latin typeface="Eurostile" pitchFamily="34" charset="0"/>
              </a:rPr>
              <a:t>)</a:t>
            </a:r>
          </a:p>
          <a:p>
            <a:r>
              <a:rPr lang="nb-NO" dirty="0" smtClean="0">
                <a:latin typeface="Eurostile" pitchFamily="34" charset="0"/>
              </a:rPr>
              <a:t>The estimator is a </a:t>
            </a:r>
            <a:r>
              <a:rPr lang="nb-NO" dirty="0" err="1" smtClean="0">
                <a:latin typeface="Eurostile" pitchFamily="34" charset="0"/>
              </a:rPr>
              <a:t>key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component</a:t>
            </a:r>
            <a:r>
              <a:rPr lang="nb-NO" dirty="0" smtClean="0">
                <a:latin typeface="Eurostile" pitchFamily="34" charset="0"/>
              </a:rPr>
              <a:t> in </a:t>
            </a:r>
            <a:r>
              <a:rPr lang="nb-NO" dirty="0" err="1" smtClean="0">
                <a:latin typeface="Eurostile" pitchFamily="34" charset="0"/>
              </a:rPr>
              <a:t>the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model-based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controller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implementation</a:t>
            </a:r>
            <a:endParaRPr lang="nb-NO" dirty="0" smtClean="0">
              <a:latin typeface="Eurostile" pitchFamily="34" charset="0"/>
            </a:endParaRPr>
          </a:p>
          <a:p>
            <a:r>
              <a:rPr lang="nb-NO" dirty="0" smtClean="0">
                <a:latin typeface="Eurostile" pitchFamily="34" charset="0"/>
              </a:rPr>
              <a:t>H</a:t>
            </a:r>
            <a:r>
              <a:rPr lang="nb-NO" baseline="-25000" dirty="0" smtClean="0">
                <a:latin typeface="Times New Roman"/>
                <a:cs typeface="Times New Roman"/>
              </a:rPr>
              <a:t>∞</a:t>
            </a:r>
            <a:r>
              <a:rPr lang="nb-NO" dirty="0" smtClean="0">
                <a:latin typeface="Eurostile" pitchFamily="34" charset="0"/>
              </a:rPr>
              <a:t>-</a:t>
            </a:r>
            <a:r>
              <a:rPr lang="nb-NO" dirty="0" err="1" smtClean="0">
                <a:latin typeface="Eurostile" pitchFamily="34" charset="0"/>
              </a:rPr>
              <a:t>methods</a:t>
            </a:r>
            <a:r>
              <a:rPr lang="nb-NO" dirty="0" smtClean="0">
                <a:latin typeface="Eurostile" pitchFamily="34" charset="0"/>
              </a:rPr>
              <a:t>, </a:t>
            </a:r>
            <a:r>
              <a:rPr lang="nb-NO" dirty="0" err="1" smtClean="0">
                <a:latin typeface="Eurostile" pitchFamily="34" charset="0"/>
              </a:rPr>
              <a:t>Moving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Horizon</a:t>
            </a:r>
            <a:r>
              <a:rPr lang="nb-NO" dirty="0" smtClean="0">
                <a:latin typeface="Eurostile" pitchFamily="34" charset="0"/>
              </a:rPr>
              <a:t> Estimator, etc.</a:t>
            </a:r>
          </a:p>
          <a:p>
            <a:r>
              <a:rPr lang="nb-NO" dirty="0" err="1" smtClean="0">
                <a:latin typeface="Eurostile" pitchFamily="34" charset="0"/>
              </a:rPr>
              <a:t>Kalman</a:t>
            </a:r>
            <a:r>
              <a:rPr lang="nb-NO" dirty="0" smtClean="0">
                <a:latin typeface="Eurostile" pitchFamily="34" charset="0"/>
              </a:rPr>
              <a:t> Filter estimator has </a:t>
            </a:r>
            <a:r>
              <a:rPr lang="nb-NO" dirty="0" err="1" smtClean="0">
                <a:latin typeface="Eurostile" pitchFamily="34" charset="0"/>
              </a:rPr>
              <a:t>been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chosen</a:t>
            </a:r>
            <a:endParaRPr lang="nb-NO" dirty="0" smtClean="0">
              <a:latin typeface="Eurostile" pitchFamily="34" charset="0"/>
            </a:endParaRPr>
          </a:p>
          <a:p>
            <a:pPr lvl="1"/>
            <a:r>
              <a:rPr lang="nb-NO" dirty="0" smtClean="0">
                <a:latin typeface="Eurostile" pitchFamily="34" charset="0"/>
              </a:rPr>
              <a:t>Extended to </a:t>
            </a:r>
            <a:r>
              <a:rPr lang="nb-NO" dirty="0" err="1" smtClean="0">
                <a:latin typeface="Eurostile" pitchFamily="34" charset="0"/>
              </a:rPr>
              <a:t>apply</a:t>
            </a:r>
            <a:r>
              <a:rPr lang="nb-NO" dirty="0" smtClean="0">
                <a:latin typeface="Eurostile" pitchFamily="34" charset="0"/>
              </a:rPr>
              <a:t> for nonlinear systems</a:t>
            </a:r>
            <a:endParaRPr lang="nb-NO" dirty="0">
              <a:latin typeface="Eurostile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E63675-8262-43EF-8438-23C0F36EC51F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7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77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latin typeface="Eurostile" pitchFamily="34" charset="0"/>
              </a:rPr>
              <a:t>Components </a:t>
            </a:r>
            <a:r>
              <a:rPr lang="nb-NO" dirty="0" err="1" smtClean="0">
                <a:latin typeface="Eurostile" pitchFamily="34" charset="0"/>
              </a:rPr>
              <a:t>of</a:t>
            </a:r>
            <a:r>
              <a:rPr lang="nb-NO" dirty="0" smtClean="0">
                <a:latin typeface="Eurostile" pitchFamily="34" charset="0"/>
              </a:rPr>
              <a:t> an MPC </a:t>
            </a:r>
            <a:r>
              <a:rPr lang="nb-NO" dirty="0" err="1" smtClean="0">
                <a:latin typeface="Eurostile" pitchFamily="34" charset="0"/>
              </a:rPr>
              <a:t>implementation</a:t>
            </a:r>
            <a:endParaRPr lang="nb-NO" dirty="0">
              <a:latin typeface="Eurostile" pitchFamily="34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972" y="1772817"/>
            <a:ext cx="8638794" cy="400977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E63675-8262-43EF-8438-23C0F36EC51F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8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6732240" y="1715700"/>
            <a:ext cx="2411760" cy="1785308"/>
          </a:xfrm>
          <a:prstGeom prst="ellipse">
            <a:avLst/>
          </a:prstGeom>
          <a:solidFill>
            <a:schemeClr val="accent1">
              <a:alpha val="1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5548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>
                <a:latin typeface="Eurostile" pitchFamily="34" charset="0"/>
              </a:rPr>
              <a:t>Strategy</a:t>
            </a:r>
            <a:r>
              <a:rPr lang="nb-NO" dirty="0" smtClean="0">
                <a:latin typeface="Eurostile" pitchFamily="34" charset="0"/>
              </a:rPr>
              <a:t> for parameter fitting</a:t>
            </a:r>
            <a:endParaRPr lang="nb-NO" dirty="0">
              <a:latin typeface="Eurostile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E63675-8262-43EF-8438-23C0F36EC51F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9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4925" y="1125538"/>
                <a:ext cx="9001125" cy="5255790"/>
              </a:xfrm>
            </p:spPr>
            <p:txBody>
              <a:bodyPr/>
              <a:lstStyle/>
              <a:p>
                <a:r>
                  <a:rPr lang="nb-NO" dirty="0" smtClean="0">
                    <a:latin typeface="Eurostile" pitchFamily="34" charset="0"/>
                  </a:rPr>
                  <a:t>Off-line parameter </a:t>
                </a:r>
                <a:r>
                  <a:rPr lang="nb-NO" dirty="0" err="1" smtClean="0">
                    <a:latin typeface="Eurostile" pitchFamily="34" charset="0"/>
                  </a:rPr>
                  <a:t>estimation</a:t>
                </a:r>
                <a:r>
                  <a:rPr lang="nb-NO" dirty="0" smtClean="0">
                    <a:latin typeface="Eurostile" pitchFamily="34" charset="0"/>
                  </a:rPr>
                  <a:t> is done </a:t>
                </a:r>
                <a:r>
                  <a:rPr lang="nb-NO" dirty="0" err="1" smtClean="0">
                    <a:latin typeface="Eurostile" pitchFamily="34" charset="0"/>
                  </a:rPr>
                  <a:t>using</a:t>
                </a:r>
                <a:r>
                  <a:rPr lang="nb-NO" dirty="0" smtClean="0">
                    <a:latin typeface="Eurostile" pitchFamily="34" charset="0"/>
                  </a:rPr>
                  <a:t> </a:t>
                </a:r>
                <a:r>
                  <a:rPr lang="nb-NO" dirty="0" err="1" smtClean="0">
                    <a:latin typeface="Eurostile" pitchFamily="34" charset="0"/>
                  </a:rPr>
                  <a:t>experimental</a:t>
                </a:r>
                <a:r>
                  <a:rPr lang="nb-NO" dirty="0" smtClean="0">
                    <a:latin typeface="Eurostile" pitchFamily="34" charset="0"/>
                  </a:rPr>
                  <a:t> data</a:t>
                </a:r>
              </a:p>
              <a:p>
                <a:r>
                  <a:rPr lang="nb-NO" dirty="0" err="1" smtClean="0">
                    <a:latin typeface="Eurostile" pitchFamily="34" charset="0"/>
                  </a:rPr>
                  <a:t>Typical</a:t>
                </a:r>
                <a:r>
                  <a:rPr lang="nb-NO" dirty="0" smtClean="0">
                    <a:latin typeface="Eurostile" pitchFamily="34" charset="0"/>
                  </a:rPr>
                  <a:t> </a:t>
                </a:r>
                <a:r>
                  <a:rPr lang="nb-NO" dirty="0" err="1" smtClean="0">
                    <a:latin typeface="Eurostile" pitchFamily="34" charset="0"/>
                  </a:rPr>
                  <a:t>optimization</a:t>
                </a:r>
                <a:r>
                  <a:rPr lang="nb-NO" dirty="0" smtClean="0">
                    <a:latin typeface="Eurostile" pitchFamily="34" charset="0"/>
                  </a:rPr>
                  <a:t> problem:</a:t>
                </a:r>
                <a:endParaRPr lang="nb-NO" b="0" i="0" dirty="0" smtClean="0">
                  <a:latin typeface="Eurostile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nb-NO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nb-NO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nb-NO" b="0" i="0" smtClean="0">
                                  <a:latin typeface="Cambria Math"/>
                                </a:rPr>
                                <m:t>min</m:t>
                              </m:r>
                            </m:e>
                            <m:lim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𝜑</m:t>
                              </m:r>
                            </m:lim>
                          </m:limLow>
                        </m:fName>
                        <m:e>
                          <m:r>
                            <a:rPr lang="nb-NO" b="0" i="1" smtClean="0">
                              <a:latin typeface="Cambria Math"/>
                            </a:rPr>
                            <m:t> </m:t>
                          </m:r>
                          <m:nary>
                            <m:naryPr>
                              <m:chr m:val="∑"/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nb-NO" b="0" i="1" smtClean="0">
                                  <a:latin typeface="Cambria Math"/>
                                </a:rPr>
                                <m:t>𝑘</m:t>
                              </m:r>
                              <m:r>
                                <a:rPr lang="nb-NO" b="0" i="1" smtClean="0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nb-NO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nb-NO" b="0" i="1" smtClean="0">
                                      <a:latin typeface="Cambria Math"/>
                                    </a:rPr>
                                    <m:t>𝑦𝑘</m:t>
                                  </m:r>
                                </m:sub>
                              </m:sSub>
                            </m:sup>
                            <m:e>
                              <m:sSup>
                                <m:sSupPr>
                                  <m:ctrlPr>
                                    <a:rPr lang="nb-NO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nb-NO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nb-NO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nb-NO" b="0" i="1" smtClean="0">
                                              <a:latin typeface="Cambria Math"/>
                                            </a:rPr>
                                            <m:t>𝑓</m:t>
                                          </m:r>
                                        </m:e>
                                        <m:sub>
                                          <m:r>
                                            <a:rPr lang="nb-NO" b="0" i="1" smtClean="0">
                                              <a:latin typeface="Cambria Math"/>
                                            </a:rPr>
                                            <m:t>𝑘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lang="nb-NO" b="0" i="1" smtClean="0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nb-NO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  <m:r>
                                            <a:rPr lang="nb-NO" b="0" i="1" smtClean="0">
                                              <a:latin typeface="Cambria Math"/>
                                            </a:rPr>
                                            <m:t>,</m:t>
                                          </m:r>
                                          <m:r>
                                            <a:rPr lang="nb-NO" b="0" i="1" smtClean="0">
                                              <a:latin typeface="Cambria Math"/>
                                            </a:rPr>
                                            <m:t>𝑢</m:t>
                                          </m:r>
                                          <m:r>
                                            <a:rPr lang="nb-NO" b="0" i="1" smtClean="0">
                                              <a:latin typeface="Cambria Math"/>
                                            </a:rPr>
                                            <m:t>,</m:t>
                                          </m:r>
                                          <m:r>
                                            <a:rPr lang="nb-NO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𝜃</m:t>
                                          </m:r>
                                          <m:r>
                                            <a:rPr lang="nb-NO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,</m:t>
                                          </m:r>
                                          <m:r>
                                            <a:rPr lang="nb-NO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𝑡</m:t>
                                          </m:r>
                                        </m:e>
                                      </m:d>
                                      <m:r>
                                        <a:rPr lang="nb-NO" b="0" i="1" smtClean="0">
                                          <a:latin typeface="Cambria Math"/>
                                          <a:ea typeface="Cambria Math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nb-NO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nb-NO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nb-NO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𝑚</m:t>
                                          </m:r>
                                          <m:r>
                                            <a:rPr lang="nb-NO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,</m:t>
                                          </m:r>
                                          <m:r>
                                            <a:rPr lang="nb-NO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𝑘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nb-NO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  <m:r>
                            <a:rPr lang="nb-NO" b="0" i="1" smtClean="0">
                              <a:latin typeface="Cambria Math"/>
                            </a:rPr>
                            <m:t>    ,  </m:t>
                          </m:r>
                          <m:r>
                            <a:rPr lang="nb-NO" b="0" i="1" smtClean="0">
                              <a:latin typeface="Cambria Math"/>
                              <a:ea typeface="Cambria Math"/>
                            </a:rPr>
                            <m:t>𝜑</m:t>
                          </m:r>
                          <m:r>
                            <a:rPr lang="nb-NO" b="0" i="1" smtClean="0">
                              <a:latin typeface="Cambria Math"/>
                              <a:ea typeface="Cambria Math"/>
                            </a:rPr>
                            <m:t>∈ </m:t>
                          </m:r>
                          <m:r>
                            <a:rPr lang="nb-NO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nb-NO" dirty="0" smtClean="0">
                  <a:latin typeface="Eurostile" pitchFamily="34" charset="0"/>
                </a:endParaRPr>
              </a:p>
              <a:p>
                <a:pPr marL="0" indent="0">
                  <a:buNone/>
                </a:pPr>
                <a:r>
                  <a:rPr lang="nb-NO" sz="2000" dirty="0">
                    <a:latin typeface="Eurostile" pitchFamily="34" charset="0"/>
                  </a:rPr>
                  <a:t>	</a:t>
                </a:r>
                <a:r>
                  <a:rPr lang="nb-NO" sz="2000" dirty="0" smtClean="0">
                    <a:latin typeface="Eurostile" pitchFamily="34" charset="0"/>
                  </a:rPr>
                  <a:t>	</a:t>
                </a:r>
                <a:r>
                  <a:rPr lang="nb-NO" sz="2000" i="1" dirty="0" err="1" smtClean="0">
                    <a:latin typeface="Eurostile" pitchFamily="34" charset="0"/>
                  </a:rPr>
                  <a:t>f</a:t>
                </a:r>
                <a:r>
                  <a:rPr lang="nb-NO" sz="2000" i="1" baseline="-25000" dirty="0" err="1" smtClean="0">
                    <a:latin typeface="Eurostile" pitchFamily="34" charset="0"/>
                  </a:rPr>
                  <a:t>k</a:t>
                </a:r>
                <a:r>
                  <a:rPr lang="nb-NO" sz="2000" dirty="0" smtClean="0">
                    <a:latin typeface="Eurostile" pitchFamily="34" charset="0"/>
                  </a:rPr>
                  <a:t>:	Model output at time </a:t>
                </a:r>
                <a:r>
                  <a:rPr lang="nb-NO" sz="2000" i="1" dirty="0" smtClean="0">
                    <a:latin typeface="Eurostile" pitchFamily="34" charset="0"/>
                  </a:rPr>
                  <a:t>k</a:t>
                </a:r>
              </a:p>
              <a:p>
                <a:pPr marL="0" indent="0">
                  <a:buNone/>
                </a:pPr>
                <a:r>
                  <a:rPr lang="nb-NO" sz="2000" i="1" dirty="0">
                    <a:latin typeface="Eurostile" pitchFamily="34" charset="0"/>
                  </a:rPr>
                  <a:t>	</a:t>
                </a:r>
                <a:r>
                  <a:rPr lang="nb-NO" sz="2000" i="1" dirty="0" smtClean="0">
                    <a:latin typeface="Eurostile" pitchFamily="34" charset="0"/>
                  </a:rPr>
                  <a:t>	</a:t>
                </a:r>
                <a:r>
                  <a:rPr lang="nb-NO" sz="2000" i="1" dirty="0" err="1" smtClean="0">
                    <a:latin typeface="Eurostile" pitchFamily="34" charset="0"/>
                  </a:rPr>
                  <a:t>y</a:t>
                </a:r>
                <a:r>
                  <a:rPr lang="nb-NO" sz="2000" i="1" baseline="-25000" dirty="0" err="1">
                    <a:latin typeface="Eurostile" pitchFamily="34" charset="0"/>
                  </a:rPr>
                  <a:t>m</a:t>
                </a:r>
                <a:r>
                  <a:rPr lang="nb-NO" sz="2000" i="1" baseline="-25000" dirty="0" err="1" smtClean="0">
                    <a:latin typeface="Eurostile" pitchFamily="34" charset="0"/>
                  </a:rPr>
                  <a:t>,k</a:t>
                </a:r>
                <a:r>
                  <a:rPr lang="nb-NO" sz="2000" dirty="0" smtClean="0">
                    <a:latin typeface="Eurostile" pitchFamily="34" charset="0"/>
                  </a:rPr>
                  <a:t>:	</a:t>
                </a:r>
                <a:r>
                  <a:rPr lang="nb-NO" sz="2000" dirty="0" err="1" smtClean="0">
                    <a:latin typeface="Eurostile" pitchFamily="34" charset="0"/>
                  </a:rPr>
                  <a:t>Measurement</a:t>
                </a:r>
                <a:r>
                  <a:rPr lang="nb-NO" sz="2000" dirty="0" smtClean="0">
                    <a:latin typeface="Eurostile" pitchFamily="34" charset="0"/>
                  </a:rPr>
                  <a:t> at time </a:t>
                </a:r>
                <a:r>
                  <a:rPr lang="nb-NO" sz="2000" i="1" dirty="0" smtClean="0">
                    <a:latin typeface="Eurostile" pitchFamily="34" charset="0"/>
                  </a:rPr>
                  <a:t>k</a:t>
                </a:r>
              </a:p>
              <a:p>
                <a:pPr marL="0" indent="0">
                  <a:buNone/>
                </a:pPr>
                <a:r>
                  <a:rPr lang="nb-NO" sz="2000" dirty="0">
                    <a:latin typeface="Eurostile" pitchFamily="34" charset="0"/>
                    <a:cs typeface="Times New Roman"/>
                  </a:rPr>
                  <a:t>	</a:t>
                </a:r>
                <a:r>
                  <a:rPr lang="nb-NO" sz="2000" dirty="0" smtClean="0">
                    <a:latin typeface="Eurostile" pitchFamily="34" charset="0"/>
                    <a:cs typeface="Times New Roman"/>
                  </a:rPr>
                  <a:t>	</a:t>
                </a:r>
                <a:r>
                  <a:rPr lang="el-GR" sz="2000" dirty="0" smtClean="0">
                    <a:latin typeface="Times New Roman"/>
                    <a:cs typeface="Times New Roman"/>
                  </a:rPr>
                  <a:t>θ</a:t>
                </a:r>
                <a:r>
                  <a:rPr lang="nb-NO" sz="2000" dirty="0" smtClean="0">
                    <a:latin typeface="Eurostile" pitchFamily="34" charset="0"/>
                    <a:cs typeface="Times New Roman"/>
                  </a:rPr>
                  <a:t>:	The </a:t>
                </a:r>
                <a:r>
                  <a:rPr lang="nb-NO" sz="2000" dirty="0" err="1" smtClean="0">
                    <a:latin typeface="Eurostile" pitchFamily="34" charset="0"/>
                    <a:cs typeface="Times New Roman"/>
                  </a:rPr>
                  <a:t>entire</a:t>
                </a:r>
                <a:r>
                  <a:rPr lang="nb-NO" sz="2000" dirty="0" smtClean="0">
                    <a:latin typeface="Eurostile" pitchFamily="34" charset="0"/>
                    <a:cs typeface="Times New Roman"/>
                  </a:rPr>
                  <a:t> </a:t>
                </a:r>
                <a:r>
                  <a:rPr lang="nb-NO" sz="2000" dirty="0" err="1" smtClean="0">
                    <a:latin typeface="Eurostile" pitchFamily="34" charset="0"/>
                    <a:cs typeface="Times New Roman"/>
                  </a:rPr>
                  <a:t>collection</a:t>
                </a:r>
                <a:r>
                  <a:rPr lang="nb-NO" sz="2000" dirty="0" smtClean="0">
                    <a:latin typeface="Eurostile" pitchFamily="34" charset="0"/>
                    <a:cs typeface="Times New Roman"/>
                  </a:rPr>
                  <a:t> </a:t>
                </a:r>
                <a:r>
                  <a:rPr lang="nb-NO" sz="2000" dirty="0" err="1" smtClean="0">
                    <a:latin typeface="Eurostile" pitchFamily="34" charset="0"/>
                    <a:cs typeface="Times New Roman"/>
                  </a:rPr>
                  <a:t>of</a:t>
                </a:r>
                <a:r>
                  <a:rPr lang="nb-NO" sz="2000" dirty="0" smtClean="0">
                    <a:latin typeface="Eurostile" pitchFamily="34" charset="0"/>
                    <a:cs typeface="Times New Roman"/>
                  </a:rPr>
                  <a:t> parameters	</a:t>
                </a:r>
              </a:p>
              <a:p>
                <a:pPr marL="0" indent="0">
                  <a:buNone/>
                </a:pPr>
                <a:r>
                  <a:rPr lang="nb-NO" sz="2000" dirty="0">
                    <a:latin typeface="Eurostile" pitchFamily="34" charset="0"/>
                    <a:cs typeface="Times New Roman"/>
                  </a:rPr>
                  <a:t>	</a:t>
                </a:r>
                <a:r>
                  <a:rPr lang="nb-NO" sz="2000" dirty="0" smtClean="0">
                    <a:latin typeface="Eurostile" pitchFamily="34" charset="0"/>
                    <a:cs typeface="Times New Roman"/>
                  </a:rPr>
                  <a:t>	</a:t>
                </a:r>
                <a:r>
                  <a:rPr lang="el-GR" sz="2000" dirty="0" smtClean="0">
                    <a:latin typeface="Times New Roman"/>
                    <a:cs typeface="Times New Roman"/>
                  </a:rPr>
                  <a:t>φ</a:t>
                </a:r>
                <a:r>
                  <a:rPr lang="nb-NO" sz="2000" dirty="0" smtClean="0">
                    <a:latin typeface="Eurostile" pitchFamily="34" charset="0"/>
                    <a:cs typeface="Times New Roman"/>
                  </a:rPr>
                  <a:t>:	Parameters </a:t>
                </a:r>
                <a:r>
                  <a:rPr lang="nb-NO" sz="2000" dirty="0" err="1" smtClean="0">
                    <a:latin typeface="Eurostile" pitchFamily="34" charset="0"/>
                    <a:cs typeface="Times New Roman"/>
                  </a:rPr>
                  <a:t>chosen</a:t>
                </a:r>
                <a:r>
                  <a:rPr lang="nb-NO" sz="2000" dirty="0" smtClean="0">
                    <a:latin typeface="Eurostile" pitchFamily="34" charset="0"/>
                    <a:cs typeface="Times New Roman"/>
                  </a:rPr>
                  <a:t> for </a:t>
                </a:r>
                <a:r>
                  <a:rPr lang="nb-NO" sz="2000" dirty="0" err="1" smtClean="0">
                    <a:latin typeface="Eurostile" pitchFamily="34" charset="0"/>
                    <a:cs typeface="Times New Roman"/>
                  </a:rPr>
                  <a:t>optimization</a:t>
                </a:r>
                <a:endParaRPr lang="nb-NO" sz="2000" dirty="0">
                  <a:latin typeface="Eurostile" pitchFamily="34" charset="0"/>
                </a:endParaRPr>
              </a:p>
              <a:p>
                <a:r>
                  <a:rPr lang="nb-NO" dirty="0" err="1" smtClean="0">
                    <a:latin typeface="Eurostile" pitchFamily="34" charset="0"/>
                  </a:rPr>
                  <a:t>Similar</a:t>
                </a:r>
                <a:r>
                  <a:rPr lang="nb-NO" dirty="0" smtClean="0">
                    <a:latin typeface="Eurostile" pitchFamily="34" charset="0"/>
                  </a:rPr>
                  <a:t> to </a:t>
                </a:r>
                <a:r>
                  <a:rPr lang="nb-NO" dirty="0" err="1" smtClean="0">
                    <a:latin typeface="Eurostile" pitchFamily="34" charset="0"/>
                  </a:rPr>
                  <a:t>the</a:t>
                </a:r>
                <a:r>
                  <a:rPr lang="nb-NO" dirty="0" smtClean="0">
                    <a:latin typeface="Eurostile" pitchFamily="34" charset="0"/>
                  </a:rPr>
                  <a:t> </a:t>
                </a:r>
                <a:r>
                  <a:rPr lang="nb-NO" dirty="0" err="1" smtClean="0">
                    <a:latin typeface="Eurostile" pitchFamily="34" charset="0"/>
                  </a:rPr>
                  <a:t>method</a:t>
                </a:r>
                <a:r>
                  <a:rPr lang="nb-NO" dirty="0" smtClean="0">
                    <a:latin typeface="Eurostile" pitchFamily="34" charset="0"/>
                  </a:rPr>
                  <a:t> </a:t>
                </a:r>
                <a:r>
                  <a:rPr lang="nb-NO" dirty="0" err="1" smtClean="0">
                    <a:latin typeface="Eurostile" pitchFamily="34" charset="0"/>
                  </a:rPr>
                  <a:t>of</a:t>
                </a:r>
                <a:r>
                  <a:rPr lang="nb-NO" dirty="0" smtClean="0">
                    <a:latin typeface="Eurostile" pitchFamily="34" charset="0"/>
                  </a:rPr>
                  <a:t> </a:t>
                </a:r>
                <a:r>
                  <a:rPr lang="nb-NO" dirty="0" err="1" smtClean="0">
                    <a:latin typeface="Eurostile" pitchFamily="34" charset="0"/>
                  </a:rPr>
                  <a:t>least</a:t>
                </a:r>
                <a:r>
                  <a:rPr lang="nb-NO" dirty="0" smtClean="0">
                    <a:latin typeface="Eurostile" pitchFamily="34" charset="0"/>
                  </a:rPr>
                  <a:t> </a:t>
                </a:r>
                <a:r>
                  <a:rPr lang="nb-NO" dirty="0" err="1" smtClean="0">
                    <a:latin typeface="Eurostile" pitchFamily="34" charset="0"/>
                  </a:rPr>
                  <a:t>squares</a:t>
                </a:r>
                <a:r>
                  <a:rPr lang="nb-NO" dirty="0" smtClean="0">
                    <a:latin typeface="Eurostile" pitchFamily="34" charset="0"/>
                  </a:rPr>
                  <a:t>.</a:t>
                </a:r>
              </a:p>
              <a:p>
                <a:pPr lvl="1"/>
                <a:r>
                  <a:rPr lang="nb-NO" i="1" dirty="0" err="1">
                    <a:latin typeface="Eurostile" pitchFamily="34" charset="0"/>
                  </a:rPr>
                  <a:t>l</a:t>
                </a:r>
                <a:r>
                  <a:rPr lang="nb-NO" i="1" dirty="0" err="1" smtClean="0">
                    <a:latin typeface="Eurostile" pitchFamily="34" charset="0"/>
                  </a:rPr>
                  <a:t>sqcurvefit</a:t>
                </a:r>
                <a:r>
                  <a:rPr lang="nb-NO" i="1" dirty="0" smtClean="0">
                    <a:latin typeface="Eurostile" pitchFamily="34" charset="0"/>
                  </a:rPr>
                  <a:t> </a:t>
                </a:r>
                <a:r>
                  <a:rPr lang="nb-NO" dirty="0" smtClean="0">
                    <a:latin typeface="Eurostile" pitchFamily="34" charset="0"/>
                  </a:rPr>
                  <a:t>in MATLAB</a:t>
                </a:r>
                <a:endParaRPr lang="nb-NO" dirty="0">
                  <a:latin typeface="Eurostile" pitchFamily="34" charset="0"/>
                </a:endParaRPr>
              </a:p>
              <a:p>
                <a:pPr marL="0" indent="0">
                  <a:buNone/>
                </a:pPr>
                <a:endParaRPr lang="nb-NO" dirty="0" smtClean="0">
                  <a:latin typeface="Eurostile" pitchFamily="34" charset="0"/>
                </a:endParaRPr>
              </a:p>
              <a:p>
                <a:pPr marL="0" indent="0">
                  <a:buNone/>
                </a:pPr>
                <a:endParaRPr lang="nb-NO" dirty="0" smtClean="0">
                  <a:latin typeface="Eurostile" pitchFamily="34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4925" y="1125538"/>
                <a:ext cx="9001125" cy="5255790"/>
              </a:xfrm>
              <a:blipFill rotWithShape="1">
                <a:blip r:embed="rId2"/>
                <a:stretch>
                  <a:fillRect l="-1423" t="-1276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37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7057</TotalTime>
  <Words>487</Words>
  <Application>Microsoft Office PowerPoint</Application>
  <PresentationFormat>On-screen Show (4:3)</PresentationFormat>
  <Paragraphs>90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Default Design</vt:lpstr>
      <vt:lpstr>Models for on-line control of batch polymerization processes </vt:lpstr>
      <vt:lpstr>Agenda</vt:lpstr>
      <vt:lpstr>Components of an MPC implementation</vt:lpstr>
      <vt:lpstr>Typical development process</vt:lpstr>
      <vt:lpstr>Components of an MPC implementation</vt:lpstr>
      <vt:lpstr>Model description</vt:lpstr>
      <vt:lpstr>Estimator algorithms</vt:lpstr>
      <vt:lpstr>Components of an MPC implementation</vt:lpstr>
      <vt:lpstr>Strategy for parameter fitting</vt:lpstr>
      <vt:lpstr>Results – Reactor temperature </vt:lpstr>
      <vt:lpstr>Results – Conversion of monomer </vt:lpstr>
      <vt:lpstr>Results – Conversion of monomer </vt:lpstr>
      <vt:lpstr>Results – Molecular weight distribution</vt:lpstr>
      <vt:lpstr>Results – Molecular weight distribution</vt:lpstr>
      <vt:lpstr>Conclusions</vt:lpstr>
      <vt:lpstr>Suggestions for further work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Emulsion polymerization of PVC</dc:title>
  <dc:creator>Kjetil Sonerud</dc:creator>
  <cp:lastModifiedBy>Fredrik</cp:lastModifiedBy>
  <cp:revision>127</cp:revision>
  <dcterms:created xsi:type="dcterms:W3CDTF">2012-07-05T16:41:31Z</dcterms:created>
  <dcterms:modified xsi:type="dcterms:W3CDTF">2013-12-11T15:43:33Z</dcterms:modified>
</cp:coreProperties>
</file>