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4" r:id="rId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48" d="100"/>
          <a:sy n="148" d="100"/>
        </p:scale>
        <p:origin x="-504" y="-11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68C308-B9F3-C44D-94E8-03F8A510F460}" type="datetimeFigureOut">
              <a:rPr lang="en-US" smtClean="0"/>
              <a:t>11/7/12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10497-5979-1842-BF4E-1208E3203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342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Mangasarian-Fromovitz</a:t>
            </a:r>
            <a:r>
              <a:rPr lang="en-US" dirty="0" smtClean="0"/>
              <a:t> Constraint Qualification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010497-5979-1842-BF4E-1208E32035C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6671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32004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14750"/>
            <a:ext cx="6400800" cy="9144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11/7/12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B39-B140-43FE-96DB-472A2B59CE7C}" type="datetime1">
              <a:rPr lang="en-US" smtClean="0"/>
              <a:t>11/7/12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0BB2-27C5-458B-ABCE-839C88CF47CE}" type="datetime1">
              <a:rPr lang="en-US" smtClean="0"/>
              <a:t>11/7/12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11/7/12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028701"/>
            <a:ext cx="7772400" cy="1878806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051573"/>
            <a:ext cx="7772400" cy="848915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EA93-55E7-4DA9-90C2-089A26EEFEC4}" type="datetime1">
              <a:rPr lang="en-US" smtClean="0"/>
              <a:t>11/7/12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2943225"/>
            <a:ext cx="84772" cy="6357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2943225"/>
            <a:ext cx="84772" cy="6357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2943225"/>
            <a:ext cx="84772" cy="6357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F3C7-6809-4F39-BD67-A75817BDDE0A}" type="datetime1">
              <a:rPr lang="en-US" smtClean="0"/>
              <a:t>11/7/12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200150"/>
            <a:ext cx="4041648" cy="339471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4040188" cy="4572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1" y="1200150"/>
            <a:ext cx="4041775" cy="4572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EB24-CE78-465C-A726-91D0868FA48F}" type="datetime1">
              <a:rPr lang="en-US" smtClean="0"/>
              <a:t>11/7/12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1659636"/>
            <a:ext cx="4041648" cy="2935224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1659637"/>
            <a:ext cx="4041648" cy="293489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ADF0-1749-4E8B-9691-B44A5F8C0895}" type="datetime1">
              <a:rPr lang="en-US" smtClean="0"/>
              <a:t>11/7/12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/>
              <a:t>11/7/12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8" y="200025"/>
            <a:ext cx="3008313" cy="1571625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8" y="204788"/>
            <a:ext cx="4995863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8" y="1828801"/>
            <a:ext cx="3008313" cy="2765822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BB94-68E6-4675-A946-F1C5994EDBD7}" type="datetime1">
              <a:rPr lang="en-US" smtClean="0"/>
              <a:t>11/7/12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171450"/>
            <a:ext cx="5711824" cy="671513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857250"/>
            <a:ext cx="6054724" cy="3405783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4357688"/>
            <a:ext cx="5711824" cy="40005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8377-21E3-4835-B75D-4E2847E2750F}" type="datetime1">
              <a:rPr lang="en-US" smtClean="0"/>
              <a:t>11/7/12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0015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8" y="4767263"/>
            <a:ext cx="2085975" cy="273844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0C4986D-6BE9-4264-908F-02DB36FD8D6C}" type="datetime1">
              <a:rPr lang="en-US" smtClean="0"/>
              <a:t>11/7/12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6" y="4767263"/>
            <a:ext cx="2847975" cy="273844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9" y="4767263"/>
            <a:ext cx="561975" cy="273844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7760" y="4874538"/>
            <a:ext cx="84772" cy="6357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4874538"/>
            <a:ext cx="84772" cy="6357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0393" y="95918"/>
            <a:ext cx="8629689" cy="2245952"/>
          </a:xfrm>
        </p:spPr>
        <p:txBody>
          <a:bodyPr/>
          <a:lstStyle/>
          <a:p>
            <a:r>
              <a:rPr lang="en-US" sz="5400" dirty="0" smtClean="0"/>
              <a:t>Multi stream, multi phase </a:t>
            </a:r>
            <a:br>
              <a:rPr lang="en-US" sz="5400" dirty="0" smtClean="0"/>
            </a:br>
            <a:r>
              <a:rPr lang="en-US" sz="5400" dirty="0" smtClean="0"/>
              <a:t>heat exchangers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633489"/>
            <a:ext cx="6400800" cy="914400"/>
          </a:xfrm>
        </p:spPr>
        <p:txBody>
          <a:bodyPr/>
          <a:lstStyle/>
          <a:p>
            <a:r>
              <a:rPr lang="en-US" dirty="0" smtClean="0"/>
              <a:t>Modeling, optimization and heat integration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563452" y="3800854"/>
            <a:ext cx="8020376" cy="11457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r>
              <a:rPr lang="en-US" sz="1600" dirty="0" smtClean="0"/>
              <a:t>Candidate: Axel Holene ; </a:t>
            </a:r>
          </a:p>
          <a:p>
            <a:r>
              <a:rPr lang="en-US" sz="1600" dirty="0" smtClean="0"/>
              <a:t>Supervisors: </a:t>
            </a:r>
            <a:r>
              <a:rPr lang="en-US" sz="1600" dirty="0" err="1" smtClean="0"/>
              <a:t>Sigurd</a:t>
            </a:r>
            <a:r>
              <a:rPr lang="en-US" sz="1600" dirty="0" smtClean="0"/>
              <a:t> </a:t>
            </a:r>
            <a:r>
              <a:rPr lang="en-US" sz="1600" dirty="0" err="1" smtClean="0"/>
              <a:t>Skogestad</a:t>
            </a:r>
            <a:r>
              <a:rPr lang="en-US" sz="1600" dirty="0" smtClean="0"/>
              <a:t>, Johannes </a:t>
            </a:r>
            <a:r>
              <a:rPr lang="en-US" sz="1600" dirty="0" err="1" smtClean="0"/>
              <a:t>J</a:t>
            </a:r>
            <a:r>
              <a:rPr lang="en-US" sz="1600" dirty="0" err="1" smtClean="0"/>
              <a:t>äschke</a:t>
            </a:r>
            <a:r>
              <a:rPr lang="en-US" sz="1600" dirty="0" smtClean="0"/>
              <a:t> ;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657700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Mass and energy balances</a:t>
            </a:r>
          </a:p>
          <a:p>
            <a:r>
              <a:rPr lang="en-US" dirty="0" smtClean="0"/>
              <a:t>Pinch concept</a:t>
            </a:r>
          </a:p>
          <a:p>
            <a:r>
              <a:rPr lang="en-US" dirty="0" smtClean="0"/>
              <a:t>Challenges:</a:t>
            </a:r>
          </a:p>
          <a:p>
            <a:pPr lvl="1"/>
            <a:r>
              <a:rPr lang="en-US" dirty="0" smtClean="0"/>
              <a:t>Multiple hot </a:t>
            </a:r>
            <a:br>
              <a:rPr lang="en-US" dirty="0" smtClean="0"/>
            </a:br>
            <a:r>
              <a:rPr lang="en-US" dirty="0" smtClean="0"/>
              <a:t>and cold streams</a:t>
            </a:r>
          </a:p>
          <a:p>
            <a:pPr lvl="1"/>
            <a:r>
              <a:rPr lang="en-US" dirty="0" smtClean="0"/>
              <a:t>Phase transitions</a:t>
            </a:r>
            <a:endParaRPr lang="en-US" dirty="0"/>
          </a:p>
          <a:p>
            <a:endParaRPr lang="en-US" dirty="0" smtClean="0"/>
          </a:p>
        </p:txBody>
      </p:sp>
      <p:pic>
        <p:nvPicPr>
          <p:cNvPr id="5" name="Picture 4" descr="Screen Shot 2012-11-07 at 09.59.37 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7823" y="1682895"/>
            <a:ext cx="5521965" cy="2693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7938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Non-linearity, non-convexity</a:t>
            </a:r>
          </a:p>
          <a:p>
            <a:r>
              <a:rPr lang="en-US" dirty="0"/>
              <a:t>Complementarity constraints</a:t>
            </a:r>
          </a:p>
          <a:p>
            <a:pPr lvl="1"/>
            <a:r>
              <a:rPr lang="en-US" dirty="0" smtClean="0"/>
              <a:t>Violation of LICQ and MFCQ constraint qualifications</a:t>
            </a:r>
          </a:p>
          <a:p>
            <a:pPr lvl="1"/>
            <a:r>
              <a:rPr lang="en-US" dirty="0" smtClean="0"/>
              <a:t>Really funky KKT Conditions</a:t>
            </a:r>
          </a:p>
          <a:p>
            <a:pPr lvl="1"/>
            <a:endParaRPr lang="en-US" dirty="0"/>
          </a:p>
        </p:txBody>
      </p:sp>
      <p:pic>
        <p:nvPicPr>
          <p:cNvPr id="4" name="Picture 3" descr="Screen Shot 2012-11-07 at 09.47.47 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635" y="2857619"/>
            <a:ext cx="4188492" cy="1882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341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LICQ violation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3421358" cy="3394472"/>
          </a:xfrm>
        </p:spPr>
        <p:txBody>
          <a:bodyPr/>
          <a:lstStyle/>
          <a:p>
            <a:r>
              <a:rPr lang="en-US" dirty="0" smtClean="0"/>
              <a:t>Linear dependence between gradients of active constraints</a:t>
            </a:r>
          </a:p>
          <a:p>
            <a:endParaRPr lang="en-US" dirty="0"/>
          </a:p>
        </p:txBody>
      </p:sp>
      <p:pic>
        <p:nvPicPr>
          <p:cNvPr id="4" name="Picture 3" descr="LICQ_fail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3785" y="1346027"/>
            <a:ext cx="4572000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1109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1168326"/>
          </a:xfrm>
        </p:spPr>
        <p:txBody>
          <a:bodyPr/>
          <a:lstStyle/>
          <a:p>
            <a:r>
              <a:rPr lang="en-US" dirty="0" smtClean="0"/>
              <a:t>GAMS – General Algebraic Modeling System</a:t>
            </a:r>
          </a:p>
          <a:p>
            <a:r>
              <a:rPr lang="en-US" dirty="0" smtClean="0"/>
              <a:t>Python/</a:t>
            </a:r>
            <a:r>
              <a:rPr lang="en-US" dirty="0" err="1" smtClean="0"/>
              <a:t>Gnuplot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2276147"/>
            <a:ext cx="6589758" cy="2417899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dirty="0" smtClean="0">
                <a:latin typeface="American Typewriter"/>
                <a:cs typeface="American Typewriter"/>
              </a:rPr>
              <a:t>Model Ravi /ALL/</a:t>
            </a:r>
          </a:p>
          <a:p>
            <a:pPr marL="0" indent="0">
              <a:buNone/>
            </a:pPr>
            <a:r>
              <a:rPr lang="en-US" sz="1600" dirty="0" smtClean="0">
                <a:latin typeface="American Typewriter"/>
                <a:cs typeface="American Typewriter"/>
              </a:rPr>
              <a:t>Solve Ravi using MINLP minimizing Z;</a:t>
            </a:r>
          </a:p>
          <a:p>
            <a:pPr marL="0" indent="0">
              <a:buNone/>
            </a:pPr>
            <a:endParaRPr lang="en-US" sz="1600" dirty="0">
              <a:latin typeface="American Typewriter"/>
              <a:cs typeface="American Typewriter"/>
            </a:endParaRPr>
          </a:p>
          <a:p>
            <a:pPr marL="0" indent="0">
              <a:buNone/>
            </a:pPr>
            <a:r>
              <a:rPr lang="en-US" sz="1600" dirty="0" smtClean="0">
                <a:latin typeface="American Typewriter"/>
                <a:cs typeface="American Typewriter"/>
              </a:rPr>
              <a:t>*****************************</a:t>
            </a:r>
            <a:endParaRPr lang="en-US" sz="1600" dirty="0">
              <a:latin typeface="American Typewriter"/>
              <a:cs typeface="American Typewriter"/>
            </a:endParaRPr>
          </a:p>
          <a:p>
            <a:pPr marL="0" indent="0">
              <a:buNone/>
            </a:pPr>
            <a:r>
              <a:rPr lang="en-US" sz="1600" dirty="0">
                <a:latin typeface="American Typewriter"/>
                <a:cs typeface="American Typewriter"/>
              </a:rPr>
              <a:t>MODEL STATISTICS</a:t>
            </a:r>
          </a:p>
          <a:p>
            <a:pPr marL="0" indent="0">
              <a:buNone/>
            </a:pPr>
            <a:endParaRPr lang="en-US" sz="1600" dirty="0">
              <a:latin typeface="American Typewriter"/>
              <a:cs typeface="American Typewriter"/>
            </a:endParaRPr>
          </a:p>
          <a:p>
            <a:pPr marL="0" indent="0">
              <a:buNone/>
            </a:pPr>
            <a:r>
              <a:rPr lang="en-US" sz="1600" dirty="0">
                <a:latin typeface="American Typewriter"/>
                <a:cs typeface="American Typewriter"/>
              </a:rPr>
              <a:t>BLOCKS OF EQUATIONS         </a:t>
            </a:r>
            <a:r>
              <a:rPr lang="en-US" sz="1600" dirty="0" smtClean="0">
                <a:latin typeface="American Typewriter"/>
                <a:cs typeface="American Typewriter"/>
              </a:rPr>
              <a:t>	43     	SINGLE EQUATIONS	260</a:t>
            </a:r>
            <a:endParaRPr lang="en-US" sz="1600" dirty="0">
              <a:latin typeface="American Typewriter"/>
              <a:cs typeface="American Typewriter"/>
            </a:endParaRPr>
          </a:p>
          <a:p>
            <a:pPr marL="0" indent="0">
              <a:buNone/>
            </a:pPr>
            <a:r>
              <a:rPr lang="en-US" sz="1600" dirty="0">
                <a:latin typeface="American Typewriter"/>
                <a:cs typeface="American Typewriter"/>
              </a:rPr>
              <a:t>BLOCKS OF VARIABLES         </a:t>
            </a:r>
            <a:r>
              <a:rPr lang="en-US" sz="1600" dirty="0" smtClean="0">
                <a:latin typeface="American Typewriter"/>
                <a:cs typeface="American Typewriter"/>
              </a:rPr>
              <a:t>	32     	SINGLE </a:t>
            </a:r>
            <a:r>
              <a:rPr lang="en-US" sz="1600" dirty="0">
                <a:latin typeface="American Typewriter"/>
                <a:cs typeface="American Typewriter"/>
              </a:rPr>
              <a:t>VARIABLES          </a:t>
            </a:r>
            <a:r>
              <a:rPr lang="en-US" sz="1600" dirty="0" smtClean="0">
                <a:latin typeface="American Typewriter"/>
                <a:cs typeface="American Typewriter"/>
              </a:rPr>
              <a:t>	228  </a:t>
            </a:r>
            <a:r>
              <a:rPr lang="en-US" sz="1600" dirty="0">
                <a:latin typeface="American Typewriter"/>
                <a:cs typeface="American Typewriter"/>
              </a:rPr>
              <a:t>3 projected</a:t>
            </a:r>
          </a:p>
          <a:p>
            <a:pPr marL="0" indent="0">
              <a:buNone/>
            </a:pPr>
            <a:r>
              <a:rPr lang="en-US" sz="1600" dirty="0">
                <a:latin typeface="American Typewriter"/>
                <a:cs typeface="American Typewriter"/>
              </a:rPr>
              <a:t>NON ZERO ELEMENTS           </a:t>
            </a:r>
            <a:r>
              <a:rPr lang="en-US" sz="1600" dirty="0" smtClean="0">
                <a:latin typeface="American Typewriter"/>
                <a:cs typeface="American Typewriter"/>
              </a:rPr>
              <a:t>	804     	NON </a:t>
            </a:r>
            <a:r>
              <a:rPr lang="en-US" sz="1600" dirty="0">
                <a:latin typeface="American Typewriter"/>
                <a:cs typeface="American Typewriter"/>
              </a:rPr>
              <a:t>LINEAR N-Z            </a:t>
            </a:r>
            <a:r>
              <a:rPr lang="en-US" sz="1600" dirty="0" smtClean="0">
                <a:latin typeface="American Typewriter"/>
                <a:cs typeface="American Typewriter"/>
              </a:rPr>
              <a:t>	314</a:t>
            </a:r>
            <a:endParaRPr lang="en-US" sz="1600" dirty="0">
              <a:latin typeface="American Typewriter"/>
              <a:cs typeface="American Typewriter"/>
            </a:endParaRPr>
          </a:p>
          <a:p>
            <a:pPr marL="0" indent="0">
              <a:buNone/>
            </a:pPr>
            <a:r>
              <a:rPr lang="en-US" sz="1600" dirty="0">
                <a:latin typeface="American Typewriter"/>
                <a:cs typeface="American Typewriter"/>
              </a:rPr>
              <a:t>DERIVATIVE </a:t>
            </a:r>
            <a:r>
              <a:rPr lang="en-US" sz="1600" dirty="0" smtClean="0">
                <a:latin typeface="American Typewriter"/>
                <a:cs typeface="American Typewriter"/>
              </a:rPr>
              <a:t>POOL	10     	CONSTANT </a:t>
            </a:r>
            <a:r>
              <a:rPr lang="en-US" sz="1600" dirty="0">
                <a:latin typeface="American Typewriter"/>
                <a:cs typeface="American Typewriter"/>
              </a:rPr>
              <a:t>POOL              </a:t>
            </a:r>
            <a:r>
              <a:rPr lang="en-US" sz="1600" dirty="0" smtClean="0">
                <a:latin typeface="American Typewriter"/>
                <a:cs typeface="American Typewriter"/>
              </a:rPr>
              <a:t>	49</a:t>
            </a:r>
            <a:endParaRPr lang="en-US" sz="1600" dirty="0">
              <a:latin typeface="American Typewriter"/>
              <a:cs typeface="American Typewriter"/>
            </a:endParaRPr>
          </a:p>
          <a:p>
            <a:pPr marL="0" indent="0">
              <a:buNone/>
            </a:pPr>
            <a:r>
              <a:rPr lang="en-US" sz="1600" dirty="0">
                <a:latin typeface="American Typewriter"/>
                <a:cs typeface="American Typewriter"/>
              </a:rPr>
              <a:t>CODE LENGTH               </a:t>
            </a:r>
            <a:r>
              <a:rPr lang="en-US" sz="1600" dirty="0" smtClean="0">
                <a:latin typeface="American Typewriter"/>
                <a:cs typeface="American Typewriter"/>
              </a:rPr>
              <a:t>	2,068     	DISCRETE </a:t>
            </a:r>
            <a:r>
              <a:rPr lang="en-US" sz="1600" dirty="0">
                <a:latin typeface="American Typewriter"/>
                <a:cs typeface="American Typewriter"/>
              </a:rPr>
              <a:t>VARIABLES          </a:t>
            </a:r>
            <a:r>
              <a:rPr lang="en-US" sz="1600" dirty="0" smtClean="0">
                <a:latin typeface="American Typewriter"/>
                <a:cs typeface="American Typewriter"/>
              </a:rPr>
              <a:t>	9</a:t>
            </a:r>
            <a:endParaRPr lang="en-US" sz="1600" dirty="0">
              <a:latin typeface="American Typewriter"/>
              <a:cs typeface="American Typewriter"/>
            </a:endParaRPr>
          </a:p>
          <a:p>
            <a:pPr marL="0" indent="0">
              <a:buNone/>
            </a:pPr>
            <a:endParaRPr lang="en-US" sz="1600" dirty="0">
              <a:latin typeface="American Typewriter"/>
              <a:cs typeface="American Typewriter"/>
            </a:endParaRPr>
          </a:p>
          <a:p>
            <a:pPr marL="0" indent="0">
              <a:buNone/>
            </a:pPr>
            <a:endParaRPr lang="en-US" sz="1600" dirty="0">
              <a:latin typeface="American Typewriter"/>
              <a:cs typeface="American Typewriter"/>
            </a:endParaRPr>
          </a:p>
          <a:p>
            <a:pPr marL="0" indent="0">
              <a:buNone/>
            </a:pPr>
            <a:r>
              <a:rPr lang="en-US" sz="1600" dirty="0">
                <a:latin typeface="American Typewriter"/>
                <a:cs typeface="American Typewriter"/>
              </a:rPr>
              <a:t>GENERATION TIME      =        0.032 SECONDS      4 Mb  DEX239-239 Aug 29, 2012</a:t>
            </a:r>
          </a:p>
          <a:p>
            <a:pPr marL="0" indent="0">
              <a:buNone/>
            </a:pPr>
            <a:endParaRPr lang="en-US" sz="1600" dirty="0">
              <a:latin typeface="American Typewriter"/>
              <a:cs typeface="American Typewriter"/>
            </a:endParaRPr>
          </a:p>
          <a:p>
            <a:pPr marL="0" indent="0">
              <a:buNone/>
            </a:pPr>
            <a:r>
              <a:rPr lang="en-US" sz="1600" dirty="0">
                <a:latin typeface="American Typewriter"/>
                <a:cs typeface="American Typewriter"/>
              </a:rPr>
              <a:t>EXECUTION TIME      </a:t>
            </a:r>
            <a:r>
              <a:rPr lang="en-US" sz="1600" dirty="0" smtClean="0">
                <a:latin typeface="American Typewriter"/>
                <a:cs typeface="American Typewriter"/>
              </a:rPr>
              <a:t>   </a:t>
            </a:r>
            <a:r>
              <a:rPr lang="en-US" sz="1600" dirty="0">
                <a:latin typeface="American Typewriter"/>
                <a:cs typeface="American Typewriter"/>
              </a:rPr>
              <a:t>=        0.035 SECONDS      4 Mb  DEX239-239 Aug 29, 2012</a:t>
            </a:r>
            <a:endParaRPr lang="en-US" sz="1600" dirty="0" smtClean="0">
              <a:latin typeface="American Typewriter"/>
              <a:cs typeface="American Typewriter"/>
            </a:endParaRPr>
          </a:p>
        </p:txBody>
      </p:sp>
    </p:spTree>
    <p:extLst>
      <p:ext uri="{BB962C8B-B14F-4D97-AF65-F5344CB8AC3E}">
        <p14:creationId xmlns:p14="http://schemas.microsoft.com/office/powerpoint/2010/main" val="3128954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Screen Shot 2012-11-07 at 09.59.11 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080" y="813985"/>
            <a:ext cx="5329602" cy="397324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97373"/>
            <a:ext cx="8229600" cy="1200150"/>
          </a:xfrm>
        </p:spPr>
        <p:txBody>
          <a:bodyPr/>
          <a:lstStyle/>
          <a:p>
            <a:r>
              <a:rPr lang="en-US" dirty="0" smtClean="0"/>
              <a:t>Heat integration example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26670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mposite_curve copy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5646" y="257443"/>
            <a:ext cx="6679410" cy="4675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9716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2786373" cy="3394472"/>
          </a:xfrm>
        </p:spPr>
        <p:txBody>
          <a:bodyPr/>
          <a:lstStyle/>
          <a:p>
            <a:r>
              <a:rPr lang="en-US" dirty="0" smtClean="0"/>
              <a:t>PRICO process</a:t>
            </a:r>
          </a:p>
          <a:p>
            <a:r>
              <a:rPr lang="en-US" dirty="0" smtClean="0"/>
              <a:t>Optimization </a:t>
            </a:r>
            <a:br>
              <a:rPr lang="en-US" dirty="0" smtClean="0"/>
            </a:br>
            <a:r>
              <a:rPr lang="en-US" dirty="0" smtClean="0"/>
              <a:t>of LNG process</a:t>
            </a:r>
            <a:endParaRPr lang="en-US" dirty="0"/>
          </a:p>
        </p:txBody>
      </p:sp>
      <p:pic>
        <p:nvPicPr>
          <p:cNvPr id="5" name="Picture 4" descr="Screen Shot 2012-11-07 at 10.50.40 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866" y="1111573"/>
            <a:ext cx="4046030" cy="3599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77766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Executive.thmx</Template>
  <TotalTime>76</TotalTime>
  <Words>135</Words>
  <Application>Microsoft Macintosh PowerPoint</Application>
  <PresentationFormat>On-screen Show (16:9)</PresentationFormat>
  <Paragraphs>42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Executive</vt:lpstr>
      <vt:lpstr>Multi stream, multi phase  heat exchangers</vt:lpstr>
      <vt:lpstr>Modeling</vt:lpstr>
      <vt:lpstr>Optimization</vt:lpstr>
      <vt:lpstr>LICQ violation</vt:lpstr>
      <vt:lpstr>Programming</vt:lpstr>
      <vt:lpstr>Heat integration example</vt:lpstr>
      <vt:lpstr>PowerPoint Presentation</vt:lpstr>
      <vt:lpstr>Future work</vt:lpstr>
    </vt:vector>
  </TitlesOfParts>
  <Company>Norwegian University of Science and Technology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 stream,  multi phase  heat exchangers</dc:title>
  <dc:creator>Axel Lødemel Holene</dc:creator>
  <cp:lastModifiedBy>Axel Lødemel Holene</cp:lastModifiedBy>
  <cp:revision>15</cp:revision>
  <dcterms:created xsi:type="dcterms:W3CDTF">2012-11-07T08:35:40Z</dcterms:created>
  <dcterms:modified xsi:type="dcterms:W3CDTF">2012-11-07T09:52:16Z</dcterms:modified>
</cp:coreProperties>
</file>