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e\Documents\Fie%20sine%20dokumenter\5.klasse\Prosjekt\stability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SLUG FLOW</c:v>
          </c:tx>
          <c:spPr>
            <a:ln w="28575">
              <a:noFill/>
            </a:ln>
          </c:spPr>
          <c:xVal>
            <c:numRef>
              <c:f>(Stabilitymap!$D$4,Stabilitymap!$D$5,Stabilitymap!$D$6,Stabilitymap!$D$9,Stabilitymap!$D$16,Stabilitymap!$D$17,Stabilitymap!$D$18,Stabilitymap!$D$23,Stabilitymap!$D$26,Stabilitymap!$D$27,Stabilitymap!$D$28,Stabilitymap!$D$32,Stabilitymap!$D$33)</c:f>
              <c:numCache>
                <c:formatCode>General</c:formatCode>
                <c:ptCount val="13"/>
                <c:pt idx="0">
                  <c:v>3.5378410976546575</c:v>
                </c:pt>
                <c:pt idx="1">
                  <c:v>3.6701956787085548</c:v>
                </c:pt>
                <c:pt idx="2">
                  <c:v>1.4543929105114228</c:v>
                </c:pt>
                <c:pt idx="3">
                  <c:v>3.7273705182583079</c:v>
                </c:pt>
                <c:pt idx="4">
                  <c:v>3.9626499405534261</c:v>
                </c:pt>
                <c:pt idx="5">
                  <c:v>3.8748784998260142</c:v>
                </c:pt>
                <c:pt idx="6">
                  <c:v>3.8533521372822426</c:v>
                </c:pt>
                <c:pt idx="7">
                  <c:v>2.6497091140075768</c:v>
                </c:pt>
                <c:pt idx="8">
                  <c:v>4.1189998609871958</c:v>
                </c:pt>
                <c:pt idx="9">
                  <c:v>4.1813556007509787</c:v>
                </c:pt>
                <c:pt idx="10">
                  <c:v>3.6328783028130527</c:v>
                </c:pt>
                <c:pt idx="11">
                  <c:v>4.0865358005437269</c:v>
                </c:pt>
                <c:pt idx="12">
                  <c:v>3.6636125637959194</c:v>
                </c:pt>
              </c:numCache>
            </c:numRef>
          </c:xVal>
          <c:yVal>
            <c:numRef>
              <c:f>(Stabilitymap!$E$4,Stabilitymap!$E$5,Stabilitymap!$E$6,Stabilitymap!$E$9,Stabilitymap!$E$16,Stabilitymap!$E$17,Stabilitymap!$E$18,Stabilitymap!$E$23,Stabilitymap!$E$26,Stabilitymap!$E$27,Stabilitymap!$E$28,Stabilitymap!$E$32,Stabilitymap!$E$33)</c:f>
              <c:numCache>
                <c:formatCode>General</c:formatCode>
                <c:ptCount val="13"/>
                <c:pt idx="0">
                  <c:v>0.25629897163223442</c:v>
                </c:pt>
                <c:pt idx="1">
                  <c:v>0.35738753706570492</c:v>
                </c:pt>
                <c:pt idx="2">
                  <c:v>0.93388251243201148</c:v>
                </c:pt>
                <c:pt idx="3">
                  <c:v>0.15066775448363404</c:v>
                </c:pt>
                <c:pt idx="4">
                  <c:v>0.17643543602688888</c:v>
                </c:pt>
                <c:pt idx="5">
                  <c:v>0.12517213401227081</c:v>
                </c:pt>
                <c:pt idx="6">
                  <c:v>9.9888563726338087E-2</c:v>
                </c:pt>
                <c:pt idx="7">
                  <c:v>9.9890416809453875E-2</c:v>
                </c:pt>
                <c:pt idx="8">
                  <c:v>0.27488683187945695</c:v>
                </c:pt>
                <c:pt idx="9">
                  <c:v>0.22492268932691659</c:v>
                </c:pt>
                <c:pt idx="10">
                  <c:v>0.34940258634439869</c:v>
                </c:pt>
                <c:pt idx="11">
                  <c:v>0.32986135555457308</c:v>
                </c:pt>
                <c:pt idx="12">
                  <c:v>0.34965225905279251</c:v>
                </c:pt>
              </c:numCache>
            </c:numRef>
          </c:yVal>
          <c:smooth val="0"/>
        </c:ser>
        <c:ser>
          <c:idx val="1"/>
          <c:order val="1"/>
          <c:tx>
            <c:v>STABLE</c:v>
          </c:tx>
          <c:spPr>
            <a:ln w="28575">
              <a:noFill/>
            </a:ln>
          </c:spPr>
          <c:xVal>
            <c:numRef>
              <c:f>(Stabilitymap!$D$7,Stabilitymap!$D$8,Stabilitymap!$D$10,Stabilitymap!$D$11,Stabilitymap!$D$14,Stabilitymap!$D$15,Stabilitymap!$D$19,Stabilitymap!$D$20,Stabilitymap!$D$21,Stabilitymap!$D$22,Stabilitymap!$D$25,Stabilitymap!$D$29,Stabilitymap!$D$30,Stabilitymap!$D$34,Stabilitymap!$D$34,Stabilitymap!$D$31,Stabilitymap!$D$34)</c:f>
              <c:numCache>
                <c:formatCode>General</c:formatCode>
                <c:ptCount val="17"/>
                <c:pt idx="0">
                  <c:v>3.4552983111706093</c:v>
                </c:pt>
                <c:pt idx="1">
                  <c:v>5.5961137337424889</c:v>
                </c:pt>
                <c:pt idx="2">
                  <c:v>7.396446887401865</c:v>
                </c:pt>
                <c:pt idx="3">
                  <c:v>3.3293649815488373</c:v>
                </c:pt>
                <c:pt idx="4">
                  <c:v>6.9083761546922764</c:v>
                </c:pt>
                <c:pt idx="5">
                  <c:v>7.3964468971721411</c:v>
                </c:pt>
                <c:pt idx="6">
                  <c:v>7.6832049180474939</c:v>
                </c:pt>
                <c:pt idx="7">
                  <c:v>9.4927940012851142</c:v>
                </c:pt>
                <c:pt idx="8">
                  <c:v>6.500982057087267</c:v>
                </c:pt>
                <c:pt idx="9">
                  <c:v>5.6722468433977369</c:v>
                </c:pt>
                <c:pt idx="10">
                  <c:v>4.7049399008360169</c:v>
                </c:pt>
                <c:pt idx="11">
                  <c:v>7.0413431959260233</c:v>
                </c:pt>
                <c:pt idx="12">
                  <c:v>7.2822623751625706</c:v>
                </c:pt>
                <c:pt idx="13">
                  <c:v>5.739466856194686</c:v>
                </c:pt>
                <c:pt idx="14">
                  <c:v>5.739466856194686</c:v>
                </c:pt>
                <c:pt idx="15">
                  <c:v>7.0392828384770461</c:v>
                </c:pt>
                <c:pt idx="16">
                  <c:v>5.739466856194686</c:v>
                </c:pt>
              </c:numCache>
            </c:numRef>
          </c:xVal>
          <c:yVal>
            <c:numRef>
              <c:f>(Stabilitymap!$E$7,Stabilitymap!$E$8,Stabilitymap!$E$10,Stabilitymap!$E$11,Stabilitymap!$E$14,Stabilitymap!$E$15,Stabilitymap!$E$19,Stabilitymap!$E$21,Stabilitymap!$E$21,Stabilitymap!$E$20,Stabilitymap!$E$21,Stabilitymap!$E$22,Stabilitymap!$E$25,Stabilitymap!$E$29,Stabilitymap!$E$30,Stabilitymap!$E$31,Stabilitymap!$E$34)</c:f>
              <c:numCache>
                <c:formatCode>General</c:formatCode>
                <c:ptCount val="17"/>
                <c:pt idx="0">
                  <c:v>0.60501249190391981</c:v>
                </c:pt>
                <c:pt idx="1">
                  <c:v>0.3019440302114258</c:v>
                </c:pt>
                <c:pt idx="2">
                  <c:v>0.30249359248311208</c:v>
                </c:pt>
                <c:pt idx="3">
                  <c:v>0.75911832980249361</c:v>
                </c:pt>
                <c:pt idx="4">
                  <c:v>0.50542432331163134</c:v>
                </c:pt>
                <c:pt idx="5">
                  <c:v>0.30249359149268007</c:v>
                </c:pt>
                <c:pt idx="6">
                  <c:v>0.10020234279562877</c:v>
                </c:pt>
                <c:pt idx="7">
                  <c:v>0.30097057375012043</c:v>
                </c:pt>
                <c:pt idx="8">
                  <c:v>0.30097057375012043</c:v>
                </c:pt>
                <c:pt idx="9">
                  <c:v>0.10043657971899721</c:v>
                </c:pt>
                <c:pt idx="10">
                  <c:v>0.30097057375012043</c:v>
                </c:pt>
                <c:pt idx="11">
                  <c:v>0.25029350044844867</c:v>
                </c:pt>
                <c:pt idx="12">
                  <c:v>0.27513790094379897</c:v>
                </c:pt>
                <c:pt idx="13">
                  <c:v>0.45278524095657902</c:v>
                </c:pt>
                <c:pt idx="14">
                  <c:v>0.35189976977515747</c:v>
                </c:pt>
                <c:pt idx="15">
                  <c:v>0.45278464170355226</c:v>
                </c:pt>
                <c:pt idx="16">
                  <c:v>0.20008291415299359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18944"/>
        <c:axId val="42420864"/>
      </c:scatterChart>
      <c:valAx>
        <c:axId val="4241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U</a:t>
                </a:r>
                <a:r>
                  <a:rPr lang="en-GB" sz="1600" baseline="-25000"/>
                  <a:t>SG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420864"/>
        <c:crosses val="autoZero"/>
        <c:crossBetween val="midCat"/>
      </c:valAx>
      <c:valAx>
        <c:axId val="42420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i="0" baseline="0">
                    <a:effectLst/>
                  </a:rPr>
                  <a:t>U</a:t>
                </a:r>
                <a:r>
                  <a:rPr lang="en-GB" sz="1800" b="1" i="0" baseline="-25000">
                    <a:effectLst/>
                  </a:rPr>
                  <a:t>SL</a:t>
                </a:r>
                <a:endParaRPr lang="en-GB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4189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7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9356-1318-4724-B982-686A73E5AC8E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tel 1"/>
          <p:cNvSpPr txBox="1">
            <a:spLocks/>
          </p:cNvSpPr>
          <p:nvPr/>
        </p:nvSpPr>
        <p:spPr>
          <a:xfrm>
            <a:off x="755575" y="557069"/>
            <a:ext cx="8151223" cy="171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latin typeface="Calisto MT" pitchFamily="18" charset="0"/>
              </a:rPr>
              <a:t>Slug flow in S-shaped risers </a:t>
            </a:r>
            <a:endParaRPr lang="en-GB" dirty="0">
              <a:latin typeface="Calisto MT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357" y="-243408"/>
            <a:ext cx="9036496" cy="7416824"/>
            <a:chOff x="-188" y="306"/>
            <a:chExt cx="6554" cy="394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88" y="306"/>
              <a:ext cx="6554" cy="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" y="306"/>
              <a:ext cx="6556" cy="3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Sylinder 3"/>
          <p:cNvSpPr txBox="1"/>
          <p:nvPr/>
        </p:nvSpPr>
        <p:spPr>
          <a:xfrm>
            <a:off x="-252536" y="3003339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Supervisor: Sigurd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Skogestad</a:t>
            </a:r>
            <a:endParaRPr lang="nb-NO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endParaRPr lang="nb-NO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Co-supervisor: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Esmaeil</a:t>
            </a:r>
            <a:r>
              <a:rPr lang="nb-NO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Jahansahi</a:t>
            </a:r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771800" y="55706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23528" y="1093078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dirty="0" err="1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Simplified</a:t>
            </a:r>
            <a:r>
              <a:rPr lang="nb-NO" sz="36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600" dirty="0" err="1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model</a:t>
            </a:r>
            <a:r>
              <a:rPr lang="nb-NO" sz="36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for slug </a:t>
            </a:r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flow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in </a:t>
            </a:r>
            <a:r>
              <a:rPr lang="nb-NO" sz="36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S-Riser</a:t>
            </a:r>
          </a:p>
        </p:txBody>
      </p:sp>
      <p:sp>
        <p:nvSpPr>
          <p:cNvPr id="7" name="Rektangel 6"/>
          <p:cNvSpPr/>
          <p:nvPr/>
        </p:nvSpPr>
        <p:spPr>
          <a:xfrm>
            <a:off x="2555776" y="2250985"/>
            <a:ext cx="33554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nb-NO" sz="32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Anne Sofie Nilsen</a:t>
            </a:r>
          </a:p>
        </p:txBody>
      </p:sp>
    </p:spTree>
    <p:extLst>
      <p:ext uri="{BB962C8B-B14F-4D97-AF65-F5344CB8AC3E}">
        <p14:creationId xmlns:p14="http://schemas.microsoft.com/office/powerpoint/2010/main" val="144427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79513" y="692696"/>
            <a:ext cx="340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>
                <a:latin typeface="Calisto MT" pitchFamily="18" charset="0"/>
              </a:rPr>
              <a:t>Experimental</a:t>
            </a:r>
            <a:r>
              <a:rPr lang="nb-NO" sz="2800" dirty="0" smtClean="0">
                <a:latin typeface="Calisto MT" pitchFamily="18" charset="0"/>
              </a:rPr>
              <a:t> </a:t>
            </a:r>
            <a:r>
              <a:rPr lang="nb-NO" sz="2800" dirty="0" err="1" smtClean="0">
                <a:latin typeface="Calisto MT" pitchFamily="18" charset="0"/>
              </a:rPr>
              <a:t>set</a:t>
            </a:r>
            <a:r>
              <a:rPr lang="nb-NO" sz="2800" dirty="0" smtClean="0">
                <a:latin typeface="Calisto MT" pitchFamily="18" charset="0"/>
              </a:rPr>
              <a:t>-up</a:t>
            </a:r>
            <a:endParaRPr lang="en-GB" sz="2800" dirty="0">
              <a:latin typeface="Calisto MT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83568" y="892750"/>
            <a:ext cx="277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latin typeface="Calisto MT" pitchFamily="18" charset="0"/>
                <a:cs typeface="Consolas" pitchFamily="49" charset="0"/>
              </a:rPr>
              <a:t>16 m long, 7 m high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8958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1141"/>
            <a:ext cx="49339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kstSylinder 70"/>
          <p:cNvSpPr txBox="1"/>
          <p:nvPr/>
        </p:nvSpPr>
        <p:spPr>
          <a:xfrm>
            <a:off x="323528" y="5093781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following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r>
              <a:rPr lang="nb-NO" dirty="0" smtClean="0"/>
              <a:t>- </a:t>
            </a:r>
            <a:r>
              <a:rPr lang="nb-NO" dirty="0" err="1" smtClean="0"/>
              <a:t>Matlab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 smtClean="0"/>
          </a:p>
          <a:p>
            <a:r>
              <a:rPr lang="nb-NO" dirty="0" smtClean="0"/>
              <a:t>- Olga </a:t>
            </a:r>
            <a:r>
              <a:rPr lang="nb-NO" dirty="0" err="1" smtClean="0"/>
              <a:t>simualation</a:t>
            </a:r>
            <a:endParaRPr lang="nb-NO" dirty="0" smtClean="0"/>
          </a:p>
          <a:p>
            <a:r>
              <a:rPr lang="nb-NO" dirty="0" smtClean="0"/>
              <a:t>-</a:t>
            </a:r>
            <a:r>
              <a:rPr lang="nb-NO" dirty="0" err="1" smtClean="0"/>
              <a:t>Experimental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endParaRPr lang="nb-NO" dirty="0"/>
          </a:p>
        </p:txBody>
      </p:sp>
      <p:pic>
        <p:nvPicPr>
          <p:cNvPr id="72" name="Bild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" y="1641921"/>
            <a:ext cx="46983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-138406"/>
            <a:ext cx="7772400" cy="1470025"/>
          </a:xfrm>
        </p:spPr>
        <p:txBody>
          <a:bodyPr>
            <a:normAutofit/>
          </a:bodyPr>
          <a:lstStyle/>
          <a:p>
            <a:r>
              <a:rPr lang="nb-NO" sz="2800" dirty="0" smtClean="0">
                <a:latin typeface="Calisto MT" pitchFamily="18" charset="0"/>
              </a:rPr>
              <a:t>Slug </a:t>
            </a:r>
            <a:r>
              <a:rPr lang="nb-NO" sz="2800" dirty="0" err="1" smtClean="0">
                <a:latin typeface="Calisto MT" pitchFamily="18" charset="0"/>
              </a:rPr>
              <a:t>flow</a:t>
            </a:r>
            <a:r>
              <a:rPr lang="nb-NO" sz="2800" dirty="0">
                <a:latin typeface="Calisto MT" pitchFamily="18" charset="0"/>
              </a:rPr>
              <a:t> </a:t>
            </a:r>
            <a:r>
              <a:rPr lang="nb-NO" sz="2800" dirty="0" smtClean="0">
                <a:latin typeface="Calisto MT" pitchFamily="18" charset="0"/>
              </a:rPr>
              <a:t>in S-</a:t>
            </a:r>
            <a:r>
              <a:rPr lang="nb-NO" sz="2800" dirty="0" err="1" smtClean="0">
                <a:latin typeface="Calisto MT" pitchFamily="18" charset="0"/>
              </a:rPr>
              <a:t>shaped</a:t>
            </a:r>
            <a:r>
              <a:rPr lang="nb-NO" sz="2800" dirty="0" smtClean="0">
                <a:latin typeface="Calisto MT" pitchFamily="18" charset="0"/>
              </a:rPr>
              <a:t> riser, OLGA </a:t>
            </a:r>
            <a:r>
              <a:rPr lang="nb-NO" sz="2800" dirty="0" err="1">
                <a:latin typeface="Calisto MT" pitchFamily="18" charset="0"/>
              </a:rPr>
              <a:t>s</a:t>
            </a:r>
            <a:r>
              <a:rPr lang="nb-NO" sz="2800" dirty="0" err="1" smtClean="0">
                <a:latin typeface="Calisto MT" pitchFamily="18" charset="0"/>
              </a:rPr>
              <a:t>imulation</a:t>
            </a:r>
            <a:r>
              <a:rPr lang="nb-NO" sz="2800" dirty="0" smtClean="0">
                <a:latin typeface="Calisto MT" pitchFamily="18" charset="0"/>
              </a:rPr>
              <a:t> </a:t>
            </a:r>
            <a:endParaRPr lang="en-GB" sz="2800" dirty="0">
              <a:latin typeface="Calisto MT" pitchFamily="18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8" y="980728"/>
            <a:ext cx="7477125" cy="14001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4198691" cy="3490221"/>
          </a:xfrm>
          <a:prstGeom prst="rect">
            <a:avLst/>
          </a:prstGeom>
        </p:spPr>
      </p:pic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66324"/>
              </p:ext>
            </p:extLst>
          </p:nvPr>
        </p:nvGraphicFramePr>
        <p:xfrm>
          <a:off x="4932040" y="2565569"/>
          <a:ext cx="4320480" cy="223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6407696" y="21962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Stability</a:t>
            </a:r>
            <a:r>
              <a:rPr lang="nb-NO" dirty="0" smtClean="0"/>
              <a:t> </a:t>
            </a:r>
            <a:r>
              <a:rPr lang="nb-NO" dirty="0" err="1" smtClean="0"/>
              <a:t>map</a:t>
            </a:r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02" y="4653135"/>
            <a:ext cx="3348642" cy="21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nb-NO" dirty="0" smtClean="0">
                <a:latin typeface="Calisto MT" pitchFamily="18" charset="0"/>
              </a:rPr>
              <a:t>Slug </a:t>
            </a:r>
            <a:r>
              <a:rPr lang="nb-NO" dirty="0" err="1" smtClean="0">
                <a:latin typeface="Calisto MT" pitchFamily="18" charset="0"/>
              </a:rPr>
              <a:t>flow</a:t>
            </a:r>
            <a:r>
              <a:rPr lang="nb-NO" dirty="0" smtClean="0">
                <a:latin typeface="Calisto MT" pitchFamily="18" charset="0"/>
              </a:rPr>
              <a:t> in S-</a:t>
            </a:r>
            <a:r>
              <a:rPr lang="nb-NO" dirty="0" err="1" smtClean="0">
                <a:latin typeface="Calisto MT" pitchFamily="18" charset="0"/>
              </a:rPr>
              <a:t>shaped</a:t>
            </a:r>
            <a:r>
              <a:rPr lang="nb-NO" dirty="0" smtClean="0">
                <a:latin typeface="Calisto MT" pitchFamily="18" charset="0"/>
              </a:rPr>
              <a:t> risers </a:t>
            </a:r>
            <a:endParaRPr lang="en-GB" dirty="0">
              <a:latin typeface="Calisto MT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191683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Simulating </a:t>
            </a:r>
            <a:r>
              <a:rPr lang="en-GB" sz="2400" dirty="0">
                <a:latin typeface="Calisto MT" pitchFamily="18" charset="0"/>
              </a:rPr>
              <a:t>S-riser in OLGA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Extending </a:t>
            </a:r>
            <a:r>
              <a:rPr lang="en-GB" sz="2400" dirty="0">
                <a:latin typeface="Calisto MT" pitchFamily="18" charset="0"/>
              </a:rPr>
              <a:t>the simplified </a:t>
            </a:r>
            <a:r>
              <a:rPr lang="en-GB" sz="2400" dirty="0" smtClean="0">
                <a:latin typeface="Calisto MT" pitchFamily="18" charset="0"/>
              </a:rPr>
              <a:t>MATLAB model </a:t>
            </a:r>
            <a:r>
              <a:rPr lang="en-GB" sz="2400" dirty="0">
                <a:latin typeface="Calisto MT" pitchFamily="18" charset="0"/>
              </a:rPr>
              <a:t>for L-riser to </a:t>
            </a:r>
            <a:r>
              <a:rPr lang="en-GB" sz="2400" dirty="0" smtClean="0">
                <a:latin typeface="Calisto MT" pitchFamily="18" charset="0"/>
              </a:rPr>
              <a:t>S-riser</a:t>
            </a:r>
            <a:endParaRPr lang="en-GB" sz="2400" dirty="0">
              <a:latin typeface="Calisto MT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Comparing </a:t>
            </a:r>
            <a:r>
              <a:rPr lang="en-GB" sz="2400" dirty="0">
                <a:latin typeface="Calisto MT" pitchFamily="18" charset="0"/>
              </a:rPr>
              <a:t>the results from OLGA and </a:t>
            </a:r>
            <a:r>
              <a:rPr lang="en-GB" sz="2400" dirty="0" smtClean="0">
                <a:latin typeface="Calisto MT" pitchFamily="18" charset="0"/>
              </a:rPr>
              <a:t>MATLAB </a:t>
            </a:r>
            <a:endParaRPr lang="en-GB" sz="2400" dirty="0">
              <a:latin typeface="Calisto MT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Comparing </a:t>
            </a:r>
            <a:r>
              <a:rPr lang="en-GB" sz="2400" dirty="0">
                <a:latin typeface="Calisto MT" pitchFamily="18" charset="0"/>
              </a:rPr>
              <a:t>results from the S-shaped riser to results from L-shaped riser model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Verifying </a:t>
            </a:r>
            <a:r>
              <a:rPr lang="en-GB" sz="2400" dirty="0">
                <a:latin typeface="Calisto MT" pitchFamily="18" charset="0"/>
              </a:rPr>
              <a:t>the simplified </a:t>
            </a:r>
            <a:r>
              <a:rPr lang="en-GB" sz="2400" dirty="0" smtClean="0">
                <a:latin typeface="Calisto MT" pitchFamily="18" charset="0"/>
              </a:rPr>
              <a:t>model (MATLAB) </a:t>
            </a:r>
            <a:r>
              <a:rPr lang="en-GB" sz="2400" dirty="0">
                <a:latin typeface="Calisto MT" pitchFamily="18" charset="0"/>
              </a:rPr>
              <a:t>by experiments on the S-riser in multi-phase flow lab </a:t>
            </a:r>
          </a:p>
        </p:txBody>
      </p:sp>
    </p:spTree>
    <p:extLst>
      <p:ext uri="{BB962C8B-B14F-4D97-AF65-F5344CB8AC3E}">
        <p14:creationId xmlns:p14="http://schemas.microsoft.com/office/powerpoint/2010/main" val="16255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4781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sto MT" pitchFamily="18" charset="0"/>
                <a:cs typeface="Consolas" pitchFamily="49" charset="0"/>
              </a:rPr>
              <a:t>Slug 2- Simplified first principle model for severe-slugging flow in S-shaped risers</a:t>
            </a:r>
            <a:r>
              <a:rPr lang="en-GB" dirty="0" smtClean="0">
                <a:latin typeface="Calisto MT" pitchFamily="18" charset="0"/>
                <a:cs typeface="Consolas" pitchFamily="49" charset="0"/>
              </a:rPr>
              <a:t/>
            </a:r>
            <a:br>
              <a:rPr lang="en-GB" dirty="0" smtClean="0">
                <a:latin typeface="Calisto MT" pitchFamily="18" charset="0"/>
                <a:cs typeface="Consolas" pitchFamily="49" charset="0"/>
              </a:rPr>
            </a:br>
            <a:endParaRPr lang="en-GB" dirty="0">
              <a:latin typeface="Calisto MT" pitchFamily="18" charset="0"/>
              <a:cs typeface="Consolas" pitchFamily="49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39552" y="292494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Simulating </a:t>
            </a:r>
            <a:r>
              <a:rPr lang="en-GB" sz="2400" dirty="0">
                <a:latin typeface="Calisto MT" pitchFamily="18" charset="0"/>
              </a:rPr>
              <a:t>S-riser in OLGA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Extending </a:t>
            </a:r>
            <a:r>
              <a:rPr lang="en-GB" sz="2400" dirty="0">
                <a:latin typeface="Calisto MT" pitchFamily="18" charset="0"/>
              </a:rPr>
              <a:t>the simplified </a:t>
            </a:r>
            <a:r>
              <a:rPr lang="en-GB" sz="2400" dirty="0" smtClean="0">
                <a:latin typeface="Calisto MT" pitchFamily="18" charset="0"/>
              </a:rPr>
              <a:t>MATLAB model </a:t>
            </a:r>
            <a:r>
              <a:rPr lang="en-GB" sz="2400" dirty="0">
                <a:latin typeface="Calisto MT" pitchFamily="18" charset="0"/>
              </a:rPr>
              <a:t>for L-riser to </a:t>
            </a:r>
            <a:r>
              <a:rPr lang="en-GB" sz="2400" dirty="0" smtClean="0">
                <a:latin typeface="Calisto MT" pitchFamily="18" charset="0"/>
              </a:rPr>
              <a:t>S-riser</a:t>
            </a:r>
            <a:endParaRPr lang="en-GB" sz="2400" dirty="0">
              <a:latin typeface="Calisto MT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Comparing </a:t>
            </a:r>
            <a:r>
              <a:rPr lang="en-GB" sz="2400" dirty="0">
                <a:latin typeface="Calisto MT" pitchFamily="18" charset="0"/>
              </a:rPr>
              <a:t>the results from OLGA and </a:t>
            </a:r>
            <a:r>
              <a:rPr lang="en-GB" sz="2400" dirty="0" smtClean="0">
                <a:latin typeface="Calisto MT" pitchFamily="18" charset="0"/>
              </a:rPr>
              <a:t>MATLAB </a:t>
            </a:r>
            <a:endParaRPr lang="en-GB" sz="2400" dirty="0">
              <a:latin typeface="Calisto MT" pitchFamily="18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Comparing </a:t>
            </a:r>
            <a:r>
              <a:rPr lang="en-GB" sz="2400" dirty="0">
                <a:latin typeface="Calisto MT" pitchFamily="18" charset="0"/>
              </a:rPr>
              <a:t>results from the S-shaped riser to results from L-shaped riser model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sto MT" pitchFamily="18" charset="0"/>
              </a:rPr>
              <a:t>Verifying </a:t>
            </a:r>
            <a:r>
              <a:rPr lang="en-GB" sz="2400" dirty="0">
                <a:latin typeface="Calisto MT" pitchFamily="18" charset="0"/>
              </a:rPr>
              <a:t>the simplified </a:t>
            </a:r>
            <a:r>
              <a:rPr lang="en-GB" sz="2400" dirty="0" smtClean="0">
                <a:latin typeface="Calisto MT" pitchFamily="18" charset="0"/>
              </a:rPr>
              <a:t>model (MATLAB) </a:t>
            </a:r>
            <a:r>
              <a:rPr lang="en-GB" sz="2400" dirty="0">
                <a:latin typeface="Calisto MT" pitchFamily="18" charset="0"/>
              </a:rPr>
              <a:t>by experiments on the S-riser in multi-phase flow lab </a:t>
            </a:r>
          </a:p>
        </p:txBody>
      </p:sp>
    </p:spTree>
    <p:extLst>
      <p:ext uri="{BB962C8B-B14F-4D97-AF65-F5344CB8AC3E}">
        <p14:creationId xmlns:p14="http://schemas.microsoft.com/office/powerpoint/2010/main" val="49547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170</Words>
  <Application>Microsoft Office PowerPoint</Application>
  <PresentationFormat>Skjermfremvisning (4:3)</PresentationFormat>
  <Paragraphs>30</Paragraphs>
  <Slides>5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PowerPoint-presentasjon</vt:lpstr>
      <vt:lpstr>Slug flow in S-shaped riser, OLGA simulation </vt:lpstr>
      <vt:lpstr>Slug flow in S-shaped risers </vt:lpstr>
      <vt:lpstr>Slug 2- Simplified first principle model for severe-slugging flow in S-shaped risers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Slug flow</dc:title>
  <dc:creator>Fie</dc:creator>
  <cp:lastModifiedBy>Fie</cp:lastModifiedBy>
  <cp:revision>27</cp:revision>
  <dcterms:created xsi:type="dcterms:W3CDTF">2012-11-05T07:28:21Z</dcterms:created>
  <dcterms:modified xsi:type="dcterms:W3CDTF">2012-11-06T10:44:44Z</dcterms:modified>
</cp:coreProperties>
</file>