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43E5987-EA76-4B2F-B531-7A164889956E}">
  <a:tblStyle styleName="Table_0" styleId="{743E5987-EA76-4B2F-B531-7A164889956E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len="med" type="none" w="med"/>
              <a:tailEnd len="med" type="none" w="med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1.xml"/><Relationship Type="http://schemas.openxmlformats.org/officeDocument/2006/relationships/slideMaster" Id="rId4" Target="slideMasters/slideMaster1.xml"/><Relationship Type="http://schemas.openxmlformats.org/officeDocument/2006/relationships/tableStyles" Id="rId3" Target="tableStyles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4" id="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5" id="45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6" id="4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scaled="0" ang="792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" id="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" id="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/>
        </p:txBody>
      </p:sp>
      <p:sp>
        <p:nvSpPr>
          <p:cNvPr name="Shape 11" id="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2" id="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3" id="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4" id="14"/>
          <p:cNvSpPr txBox="1"/>
          <p:nvPr>
            <p:ph type="subTitle" idx="1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5" id="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" id="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7" id="17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8" id="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9" id="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" id="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3" id="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4" id="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5" id="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6" id="26"/>
          <p:cNvSpPr txBox="1"/>
          <p:nvPr>
            <p:ph type="body" idx="1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name="Shape 27" id="27"/>
          <p:cNvSpPr txBox="1"/>
          <p:nvPr>
            <p:ph type="body" idx="2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0" id="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1" id="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34" id="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name="Shape 35" id="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extrusionOk="0" h="1257301" w="9144009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6" id="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extrusionOk="0" h="6879900" w="8053639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l="-100%" b="-100%"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7" id="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extrusionOk="0" h="1257301" w="914401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</p:grpSp>
      <p:sp>
        <p:nvSpPr>
          <p:cNvPr name="Shape 38" id="38"/>
          <p:cNvSpPr txBox="1"/>
          <p:nvPr>
            <p:ph type="body" idx="1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152400" algn="ctr" marL="0" rtl="0">
              <a:buSzPct val="100000"/>
              <a:buFont typeface="Trebuchet MS"/>
              <a:buNone/>
              <a:defRPr sz="2400"/>
            </a:lvl1pPr>
            <a:lvl2pPr indent="152400" algn="ctr" marL="0" rtl="0">
              <a:buSzPct val="100000"/>
              <a:buFont typeface="Trebuchet MS"/>
              <a:buNone/>
              <a:defRPr sz="2400"/>
            </a:lvl2pPr>
            <a:lvl3pPr indent="152400" algn="ctr" marL="0" rtl="0">
              <a:buSzPct val="100000"/>
              <a:buFont typeface="Trebuchet MS"/>
              <a:buNone/>
              <a:defRPr sz="2400"/>
            </a:lvl3pPr>
            <a:lvl4pPr indent="152400" algn="ctr" marL="0" rtl="0">
              <a:buSzPct val="100000"/>
              <a:buFont typeface="Trebuchet MS"/>
              <a:buNone/>
              <a:defRPr sz="2400"/>
            </a:lvl4pPr>
            <a:lvl5pPr indent="152400" algn="ctr" marL="0" rtl="0">
              <a:buSzPct val="100000"/>
              <a:buFont typeface="Trebuchet MS"/>
              <a:buNone/>
              <a:defRPr sz="2400"/>
            </a:lvl5pPr>
            <a:lvl6pPr indent="152400" algn="ctr" marL="0" rtl="0">
              <a:buSzPct val="100000"/>
              <a:buFont typeface="Trebuchet MS"/>
              <a:buNone/>
              <a:defRPr sz="2400"/>
            </a:lvl6pPr>
            <a:lvl7pPr indent="152400" algn="ctr" marL="0" rtl="0">
              <a:buSzPct val="100000"/>
              <a:buFont typeface="Trebuchet MS"/>
              <a:buNone/>
              <a:defRPr sz="2400"/>
            </a:lvl7pPr>
            <a:lvl8pPr indent="152400" algn="ctr" marL="0" rtl="0">
              <a:buSzPct val="100000"/>
              <a:buFont typeface="Trebuchet MS"/>
              <a:buNone/>
              <a:defRPr sz="2400"/>
            </a:lvl8pPr>
            <a:lvl9pPr indent="152400" algn="ctr" marL="0" rt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2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0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272455" x="1046550"/>
            <a:ext cy="1470000" cx="70509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no"/>
              <a:t>Optimization of evaporator system</a:t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>
            <a:off y="1810630" x="1054050"/>
            <a:ext cy="925499" cx="70358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l" rtl="0" lvl="0">
              <a:buNone/>
            </a:pPr>
            <a:r>
              <a:rPr lang="no"/>
              <a:t>By: Sigrun Dyvik Berstad</a:t>
            </a:r>
          </a:p>
          <a:p>
            <a:pPr algn="l" rtl="0" lvl="0">
              <a:buNone/>
            </a:pPr>
            <a:r>
              <a:rPr lang="no"/>
              <a:t>Supervisor: Sigurd Skogestad</a:t>
            </a:r>
          </a:p>
          <a:p>
            <a:pPr algn="l">
              <a:buNone/>
            </a:pPr>
            <a:r>
              <a:rPr lang="no"/>
              <a:t>Co-supervisors: Vladimiros Minasidis, Johannes Jäschke</a:t>
            </a:r>
          </a:p>
        </p:txBody>
      </p:sp>
      <p:sp>
        <p:nvSpPr>
          <p:cNvPr name="Shape 43" id="43"/>
          <p:cNvSpPr/>
          <p:nvPr/>
        </p:nvSpPr>
        <p:spPr>
          <a:xfrm>
            <a:off y="3536300" x="319087"/>
            <a:ext cy="2990850" cx="85058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" id="48"/>
          <p:cNvSpPr txBox="1"/>
          <p:nvPr>
            <p:ph type="ctrTitle"/>
          </p:nvPr>
        </p:nvSpPr>
        <p:spPr>
          <a:xfrm>
            <a:off y="167180" x="339700"/>
            <a:ext cy="371999" cx="51258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buNone/>
            </a:pPr>
            <a:r>
              <a:rPr lang="no" sz="1800"/>
              <a:t>Optimization of evaporator system</a:t>
            </a:r>
          </a:p>
        </p:txBody>
      </p:sp>
      <p:sp>
        <p:nvSpPr>
          <p:cNvPr name="Shape 49" id="49"/>
          <p:cNvSpPr txBox="1"/>
          <p:nvPr/>
        </p:nvSpPr>
        <p:spPr>
          <a:xfrm>
            <a:off y="3200400" x="1073800"/>
            <a:ext cy="457200" cx="3657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no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- Litterature search</a:t>
            </a:r>
          </a:p>
        </p:txBody>
      </p:sp>
      <p:sp>
        <p:nvSpPr>
          <p:cNvPr name="Shape 50" id="50"/>
          <p:cNvSpPr txBox="1"/>
          <p:nvPr/>
        </p:nvSpPr>
        <p:spPr>
          <a:xfrm>
            <a:off y="3799950" x="1073800"/>
            <a:ext cy="457200" cx="53270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no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- Varification by UniSim-model</a:t>
            </a:r>
          </a:p>
        </p:txBody>
      </p:sp>
      <p:sp>
        <p:nvSpPr>
          <p:cNvPr name="Shape 51" id="51"/>
          <p:cNvSpPr txBox="1"/>
          <p:nvPr/>
        </p:nvSpPr>
        <p:spPr>
          <a:xfrm>
            <a:off y="4257150" x="1073800"/>
            <a:ext cy="457200" cx="3657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no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- Dynamic model</a:t>
            </a:r>
          </a:p>
        </p:txBody>
      </p:sp>
      <p:sp>
        <p:nvSpPr>
          <p:cNvPr name="Shape 52" id="52"/>
          <p:cNvSpPr txBox="1"/>
          <p:nvPr/>
        </p:nvSpPr>
        <p:spPr>
          <a:xfrm>
            <a:off y="4785550" x="1073800"/>
            <a:ext cy="457200" cx="44546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no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- If time: Control structure </a:t>
            </a:r>
          </a:p>
        </p:txBody>
      </p:sp>
      <p:graphicFrame>
        <p:nvGraphicFramePr>
          <p:cNvPr name="Shape 53" id="53"/>
          <p:cNvGraphicFramePr/>
          <p:nvPr/>
        </p:nvGraphicFramePr>
        <p:xfrm>
          <a:off y="1358575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{743E5987-EA76-4B2F-B531-7A164889956E}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spAutoFit/>
                    </a:bodyPr>
                    <a:lstStyle/>
                    <a:p>
                      <a:pPr>
                        <a:buNone/>
                      </a:pPr>
                      <a:r>
                        <a:rPr lang="no"/>
                        <a:t>Configuration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>
                        <a:buNone/>
                      </a:pPr>
                      <a:r>
                        <a:rPr lang="no"/>
                        <a:t>Cost</a:t>
                      </a:r>
                    </a:p>
                  </a:txBody>
                  <a:tcPr marB="91425" marT="91425" marR="91425" marL="91425"/>
                </a:tc>
              </a:tr>
              <a:tr h="381000">
                <a:tc>
                  <a:txBody>
                    <a:bodyPr>
                      <a:spAutoFit/>
                    </a:bodyPr>
                    <a:lstStyle/>
                    <a:p>
                      <a:pPr algn="r">
                        <a:buNone/>
                      </a:pPr>
                      <a:r>
                        <a:rPr lang="no"/>
                        <a:t>Existing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r">
                        <a:buNone/>
                      </a:pPr>
                      <a:r>
                        <a:rPr lang="no"/>
                        <a:t>0.337</a:t>
                      </a:r>
                    </a:p>
                  </a:txBody>
                  <a:tcPr marB="91425" marT="91425" marR="91425" marL="91425"/>
                </a:tc>
              </a:tr>
              <a:tr h="381000">
                <a:tc>
                  <a:txBody>
                    <a:bodyPr>
                      <a:spAutoFit/>
                    </a:bodyPr>
                    <a:lstStyle/>
                    <a:p>
                      <a:pPr algn="r">
                        <a:buNone/>
                      </a:pPr>
                      <a:r>
                        <a:rPr lang="no"/>
                        <a:t>"Distillation"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r">
                        <a:buNone/>
                      </a:pPr>
                      <a:r>
                        <a:rPr lang="no"/>
                        <a:t>0.218</a:t>
                      </a:r>
                    </a:p>
                  </a:txBody>
                  <a:tcPr marB="91425" marT="91425" marR="91425" marL="91425"/>
                </a:tc>
              </a:tr>
              <a:tr h="381000">
                <a:tc>
                  <a:txBody>
                    <a:bodyPr>
                      <a:spAutoFit/>
                    </a:bodyPr>
                    <a:lstStyle/>
                    <a:p>
                      <a:pPr algn="r">
                        <a:buNone/>
                      </a:pPr>
                      <a:r>
                        <a:rPr lang="no"/>
                        <a:t>Reflux</a:t>
                      </a:r>
                    </a:p>
                  </a:txBody>
                  <a:tcPr marB="91425" marT="91425" marR="91425" marL="91425"/>
                </a:tc>
                <a:tc>
                  <a:txBody>
                    <a:bodyPr>
                      <a:spAutoFit/>
                    </a:bodyPr>
                    <a:lstStyle/>
                    <a:p>
                      <a:pPr algn="r">
                        <a:buNone/>
                      </a:pPr>
                      <a:r>
                        <a:rPr lang="no"/>
                        <a:t>0.060</a:t>
                      </a:r>
                    </a:p>
                  </a:txBody>
                  <a:tcPr marB="91425" marT="91425" marR="91425" marL="91425"/>
                </a:tc>
              </a:tr>
            </a:tbl>
          </a:graphicData>
        </a:graphic>
      </p:graphicFrame>
      <p:sp>
        <p:nvSpPr>
          <p:cNvPr name="Shape 54" id="54"/>
          <p:cNvSpPr txBox="1"/>
          <p:nvPr/>
        </p:nvSpPr>
        <p:spPr>
          <a:xfrm>
            <a:off y="824150" x="1073800"/>
            <a:ext cy="457200" cx="3657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no" sz="2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Result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