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A683-2D07-487A-B523-19A8884B6A8A}" type="datetimeFigureOut">
              <a:rPr lang="nb-NO" smtClean="0"/>
              <a:t>16.12.2012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419E-1587-441A-81C4-38F2AB1505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5524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A683-2D07-487A-B523-19A8884B6A8A}" type="datetimeFigureOut">
              <a:rPr lang="nb-NO" smtClean="0"/>
              <a:t>16.12.2012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419E-1587-441A-81C4-38F2AB1505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8119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A683-2D07-487A-B523-19A8884B6A8A}" type="datetimeFigureOut">
              <a:rPr lang="nb-NO" smtClean="0"/>
              <a:t>16.12.2012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419E-1587-441A-81C4-38F2AB1505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21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A683-2D07-487A-B523-19A8884B6A8A}" type="datetimeFigureOut">
              <a:rPr lang="nb-NO" smtClean="0"/>
              <a:t>16.12.2012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419E-1587-441A-81C4-38F2AB1505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5335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A683-2D07-487A-B523-19A8884B6A8A}" type="datetimeFigureOut">
              <a:rPr lang="nb-NO" smtClean="0"/>
              <a:t>16.12.2012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419E-1587-441A-81C4-38F2AB1505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498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A683-2D07-487A-B523-19A8884B6A8A}" type="datetimeFigureOut">
              <a:rPr lang="nb-NO" smtClean="0"/>
              <a:t>16.12.2012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419E-1587-441A-81C4-38F2AB1505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2159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A683-2D07-487A-B523-19A8884B6A8A}" type="datetimeFigureOut">
              <a:rPr lang="nb-NO" smtClean="0"/>
              <a:t>16.12.2012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419E-1587-441A-81C4-38F2AB1505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3992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A683-2D07-487A-B523-19A8884B6A8A}" type="datetimeFigureOut">
              <a:rPr lang="nb-NO" smtClean="0"/>
              <a:t>16.12.2012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419E-1587-441A-81C4-38F2AB1505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988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A683-2D07-487A-B523-19A8884B6A8A}" type="datetimeFigureOut">
              <a:rPr lang="nb-NO" smtClean="0"/>
              <a:t>16.12.2012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419E-1587-441A-81C4-38F2AB1505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2244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A683-2D07-487A-B523-19A8884B6A8A}" type="datetimeFigureOut">
              <a:rPr lang="nb-NO" smtClean="0"/>
              <a:t>16.12.2012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419E-1587-441A-81C4-38F2AB1505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7207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A683-2D07-487A-B523-19A8884B6A8A}" type="datetimeFigureOut">
              <a:rPr lang="nb-NO" smtClean="0"/>
              <a:t>16.12.2012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419E-1587-441A-81C4-38F2AB1505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253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AA683-2D07-487A-B523-19A8884B6A8A}" type="datetimeFigureOut">
              <a:rPr lang="nb-NO" smtClean="0"/>
              <a:t>16.12.2012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0419E-1587-441A-81C4-38F2AB1505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9657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3096344"/>
          </a:xfrm>
        </p:spPr>
        <p:txBody>
          <a:bodyPr>
            <a:noAutofit/>
          </a:bodyPr>
          <a:lstStyle/>
          <a:p>
            <a:r>
              <a:rPr lang="en-US" sz="5400" dirty="0" smtClean="0"/>
              <a:t>Performance</a:t>
            </a:r>
            <a:r>
              <a:rPr lang="nb-NO" sz="5400" dirty="0" smtClean="0"/>
              <a:t> and </a:t>
            </a:r>
            <a:r>
              <a:rPr lang="en-US" sz="5400" dirty="0" smtClean="0"/>
              <a:t>Robustness</a:t>
            </a:r>
            <a:r>
              <a:rPr lang="nb-NO" sz="5400" dirty="0" smtClean="0"/>
              <a:t> </a:t>
            </a:r>
            <a:r>
              <a:rPr lang="en-US" sz="5400" dirty="0" smtClean="0"/>
              <a:t>of the </a:t>
            </a:r>
            <a:r>
              <a:rPr lang="nb-NO" sz="5400" dirty="0" smtClean="0"/>
              <a:t>Smith Predictor Controller</a:t>
            </a:r>
            <a:endParaRPr lang="nb-NO" sz="54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7096"/>
          </a:xfrm>
        </p:spPr>
        <p:txBody>
          <a:bodyPr>
            <a:normAutofit fontScale="92500" lnSpcReduction="10000"/>
          </a:bodyPr>
          <a:lstStyle/>
          <a:p>
            <a:r>
              <a:rPr lang="nb-NO" sz="3600" dirty="0" smtClean="0"/>
              <a:t>By Helene Paulsen</a:t>
            </a:r>
          </a:p>
          <a:p>
            <a:endParaRPr lang="nb-NO" dirty="0" smtClean="0"/>
          </a:p>
          <a:p>
            <a:r>
              <a:rPr lang="nb-NO" dirty="0" smtClean="0"/>
              <a:t>Supervisor: Sigurd Skogestad</a:t>
            </a:r>
          </a:p>
          <a:p>
            <a:r>
              <a:rPr lang="nb-NO" dirty="0" smtClean="0"/>
              <a:t>Co-supervisor: Vinicius De Oliveira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2378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Optimization</a:t>
            </a:r>
            <a:endParaRPr lang="en-US" sz="4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Trade-off between performance and robustness</a:t>
            </a:r>
          </a:p>
          <a:p>
            <a:r>
              <a:rPr lang="en-US" dirty="0" smtClean="0"/>
              <a:t>Performance in terms of integral absolute error (IAE) values</a:t>
            </a:r>
          </a:p>
          <a:p>
            <a:r>
              <a:rPr lang="en-US" dirty="0" smtClean="0"/>
              <a:t>Robustness in terms of the M</a:t>
            </a:r>
            <a:r>
              <a:rPr lang="en-US" baseline="-25000" dirty="0" smtClean="0"/>
              <a:t>s</a:t>
            </a:r>
            <a:r>
              <a:rPr lang="en-US" dirty="0" smtClean="0"/>
              <a:t> value</a:t>
            </a:r>
          </a:p>
          <a:p>
            <a:r>
              <a:rPr lang="en-US" dirty="0" smtClean="0"/>
              <a:t>Optimal tuning parameters </a:t>
            </a:r>
          </a:p>
          <a:p>
            <a:r>
              <a:rPr lang="en-US" dirty="0" smtClean="0"/>
              <a:t>Optimization of two processes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42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7" r="6578"/>
          <a:stretch/>
        </p:blipFill>
        <p:spPr bwMode="auto">
          <a:xfrm>
            <a:off x="1547664" y="764704"/>
            <a:ext cx="5623189" cy="536145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3546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15" t="1458" r="7221"/>
          <a:stretch/>
        </p:blipFill>
        <p:spPr bwMode="auto">
          <a:xfrm>
            <a:off x="1547664" y="908720"/>
            <a:ext cx="5608977" cy="521744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7597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Verification of optimization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Simulink was used to verify the optimization</a:t>
            </a:r>
          </a:p>
          <a:p>
            <a:r>
              <a:rPr lang="en-US" dirty="0" smtClean="0"/>
              <a:t>Optimal tuning from optimization was used</a:t>
            </a:r>
          </a:p>
          <a:p>
            <a:r>
              <a:rPr lang="en-US" dirty="0" smtClean="0"/>
              <a:t>IAE values were plotted against the time delay 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39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Case 1</a:t>
            </a:r>
            <a:endParaRPr lang="nb-NO" dirty="0"/>
          </a:p>
        </p:txBody>
      </p:sp>
      <p:pic>
        <p:nvPicPr>
          <p:cNvPr id="4" name="Plassholder for innhold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564" y="1600200"/>
            <a:ext cx="6030871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789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Case 2</a:t>
            </a:r>
            <a:endParaRPr lang="nb-NO" dirty="0"/>
          </a:p>
        </p:txBody>
      </p:sp>
      <p:pic>
        <p:nvPicPr>
          <p:cNvPr id="4" name="Plassholder for innhold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564" y="1600200"/>
            <a:ext cx="6030871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387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82554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Thank you for your attention!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23383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83568" y="1484784"/>
            <a:ext cx="8003232" cy="4641379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Performance and robustness of processes with time delays</a:t>
            </a:r>
          </a:p>
          <a:p>
            <a:pPr algn="ctr"/>
            <a:r>
              <a:rPr lang="en-US" dirty="0" smtClean="0"/>
              <a:t>Time delay compensation</a:t>
            </a:r>
          </a:p>
          <a:p>
            <a:pPr algn="ctr"/>
            <a:r>
              <a:rPr lang="en-US" dirty="0" smtClean="0"/>
              <a:t>Compare SP with PI</a:t>
            </a:r>
          </a:p>
          <a:p>
            <a:pPr algn="ctr"/>
            <a:r>
              <a:rPr lang="en-US" dirty="0" smtClean="0"/>
              <a:t>Variation in the real time delay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6125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flow sheet</a:t>
            </a:r>
            <a:endParaRPr lang="en-US" dirty="0"/>
          </a:p>
        </p:txBody>
      </p:sp>
      <p:pic>
        <p:nvPicPr>
          <p:cNvPr id="4" name="Bilde 3" descr="C:\Users\Helene\Documents\NTNU\Prosjekt\Rapporten\Smith predictor blokkdiagram vanlig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7560840" cy="4752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333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Verification of example from article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71600" y="1340768"/>
            <a:ext cx="7272808" cy="5112568"/>
          </a:xfrm>
        </p:spPr>
        <p:txBody>
          <a:bodyPr/>
          <a:lstStyle/>
          <a:p>
            <a:pPr algn="ctr"/>
            <a:r>
              <a:rPr lang="en-US" dirty="0" smtClean="0"/>
              <a:t>FOPTD process with </a:t>
            </a:r>
            <a:r>
              <a:rPr lang="el-GR" dirty="0" smtClean="0">
                <a:latin typeface="Calibri"/>
              </a:rPr>
              <a:t>θ</a:t>
            </a:r>
            <a:r>
              <a:rPr lang="nb-NO" baseline="-25000" dirty="0" smtClean="0">
                <a:latin typeface="Calibri"/>
              </a:rPr>
              <a:t>0</a:t>
            </a:r>
            <a:r>
              <a:rPr lang="nb-NO" dirty="0" smtClean="0">
                <a:latin typeface="Calibri"/>
              </a:rPr>
              <a:t> = 1</a:t>
            </a:r>
            <a:endParaRPr lang="en-US" dirty="0" smtClean="0"/>
          </a:p>
          <a:p>
            <a:pPr algn="ctr"/>
            <a:r>
              <a:rPr lang="en-US" dirty="0" smtClean="0"/>
              <a:t>P-controller </a:t>
            </a:r>
            <a:r>
              <a:rPr lang="en-US" dirty="0" smtClean="0"/>
              <a:t>with </a:t>
            </a:r>
            <a:r>
              <a:rPr lang="el-GR" dirty="0" smtClean="0">
                <a:latin typeface="Calibri"/>
              </a:rPr>
              <a:t>τ</a:t>
            </a:r>
            <a:r>
              <a:rPr lang="nb-NO" dirty="0" smtClean="0">
                <a:latin typeface="Calibri"/>
              </a:rPr>
              <a:t>=1 and K</a:t>
            </a:r>
            <a:r>
              <a:rPr lang="nb-NO" baseline="-25000" dirty="0" smtClean="0">
                <a:latin typeface="Calibri"/>
              </a:rPr>
              <a:t>c</a:t>
            </a:r>
            <a:r>
              <a:rPr lang="nb-NO" dirty="0" smtClean="0">
                <a:latin typeface="Calibri"/>
              </a:rPr>
              <a:t>=4</a:t>
            </a:r>
            <a:endParaRPr lang="nb-NO" baseline="-25000" dirty="0" smtClean="0">
              <a:latin typeface="Calibri"/>
            </a:endParaRPr>
          </a:p>
          <a:p>
            <a:pPr marL="0" indent="0" algn="ctr">
              <a:buNone/>
            </a:pPr>
            <a:r>
              <a:rPr lang="nb-NO" dirty="0">
                <a:latin typeface="Calibri"/>
                <a:sym typeface="Wingdings" pitchFamily="2" charset="2"/>
              </a:rPr>
              <a:t> </a:t>
            </a:r>
            <a:r>
              <a:rPr lang="nb-NO" dirty="0" smtClean="0">
                <a:latin typeface="Calibri"/>
                <a:sym typeface="Wingdings" pitchFamily="2" charset="2"/>
              </a:rPr>
              <a:t>    </a:t>
            </a:r>
            <a:r>
              <a:rPr lang="en-US" dirty="0" smtClean="0">
                <a:latin typeface="Calibri"/>
                <a:sym typeface="Wingdings" pitchFamily="2" charset="2"/>
              </a:rPr>
              <a:t>discontinuous stability </a:t>
            </a:r>
            <a:r>
              <a:rPr lang="en-US" dirty="0" smtClean="0">
                <a:latin typeface="Calibri"/>
                <a:sym typeface="Wingdings" pitchFamily="2" charset="2"/>
              </a:rPr>
              <a:t>domain</a:t>
            </a:r>
          </a:p>
          <a:p>
            <a:pPr marL="0" indent="0" algn="ctr">
              <a:buNone/>
            </a:pPr>
            <a:endParaRPr lang="en-US" dirty="0" smtClean="0">
              <a:latin typeface="Calibri"/>
              <a:sym typeface="Wingdings" pitchFamily="2" charset="2"/>
            </a:endParaRPr>
          </a:p>
          <a:p>
            <a:pPr marL="0" indent="0" algn="ctr">
              <a:buNone/>
            </a:pPr>
            <a:endParaRPr lang="en-US" dirty="0" smtClean="0">
              <a:latin typeface="Calibri"/>
              <a:sym typeface="Wingdings" pitchFamily="2" charset="2"/>
            </a:endParaRPr>
          </a:p>
          <a:p>
            <a:pPr marL="0" indent="0">
              <a:buNone/>
            </a:pPr>
            <a:endParaRPr lang="nb-NO" dirty="0">
              <a:latin typeface="Calibri"/>
              <a:sym typeface="Wingdings" pitchFamily="2" charset="2"/>
            </a:endParaRPr>
          </a:p>
          <a:p>
            <a:pPr marL="0" indent="0">
              <a:buNone/>
            </a:pPr>
            <a:endParaRPr lang="nb-NO" dirty="0" smtClean="0">
              <a:latin typeface="Calibri"/>
              <a:sym typeface="Wingdings" pitchFamily="2" charset="2"/>
            </a:endParaRPr>
          </a:p>
          <a:p>
            <a:pPr marL="0" indent="0">
              <a:buNone/>
            </a:pPr>
            <a:endParaRPr lang="nb-NO" dirty="0" smtClean="0">
              <a:latin typeface="Calibri"/>
            </a:endParaRPr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148899"/>
              </p:ext>
            </p:extLst>
          </p:nvPr>
        </p:nvGraphicFramePr>
        <p:xfrm>
          <a:off x="2123728" y="3212976"/>
          <a:ext cx="5040560" cy="28803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7661"/>
                <a:gridCol w="2452899"/>
              </a:tblGrid>
              <a:tr h="4114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Time Delay</a:t>
                      </a:r>
                      <a:endParaRPr lang="nb-NO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Stable/Unstable</a:t>
                      </a:r>
                      <a:endParaRPr lang="nb-NO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14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0 - 0.3462</a:t>
                      </a:r>
                      <a:endParaRPr lang="nb-NO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Stable</a:t>
                      </a:r>
                      <a:endParaRPr lang="nb-NO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14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0.3462 – 0.5668</a:t>
                      </a:r>
                      <a:endParaRPr lang="nb-NO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Unstable</a:t>
                      </a:r>
                      <a:endParaRPr lang="nb-NO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14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0.5668 – 1.4425</a:t>
                      </a:r>
                      <a:endParaRPr lang="nb-NO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Stable</a:t>
                      </a:r>
                      <a:endParaRPr lang="nb-NO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14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1.4425 – 1.8206</a:t>
                      </a:r>
                      <a:endParaRPr lang="nb-NO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Unstable</a:t>
                      </a:r>
                      <a:endParaRPr lang="nb-NO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14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1.8206 – 2.5320</a:t>
                      </a:r>
                      <a:endParaRPr lang="nb-NO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Stable</a:t>
                      </a:r>
                      <a:endParaRPr lang="nb-NO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14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2.5320 </a:t>
                      </a:r>
                      <a:r>
                        <a:rPr lang="en-AU" sz="1100">
                          <a:effectLst/>
                          <a:sym typeface="Wingdings"/>
                        </a:rPr>
                        <a:t></a:t>
                      </a:r>
                      <a:endParaRPr lang="nb-NO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Unstable</a:t>
                      </a:r>
                      <a:endParaRPr lang="nb-NO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5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 as primary controller in SP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nb-NO" dirty="0" smtClean="0"/>
              <a:t>Same tunings as </a:t>
            </a:r>
            <a:r>
              <a:rPr lang="en-US" dirty="0" smtClean="0"/>
              <a:t>before</a:t>
            </a:r>
          </a:p>
          <a:p>
            <a:pPr marL="0" indent="0" algn="ctr">
              <a:buNone/>
            </a:pPr>
            <a:r>
              <a:rPr lang="en-US" dirty="0" smtClean="0"/>
              <a:t>    </a:t>
            </a:r>
            <a:r>
              <a:rPr lang="en-US" dirty="0" smtClean="0">
                <a:sym typeface="Wingdings" pitchFamily="2" charset="2"/>
              </a:rPr>
              <a:t> continuous stability domain</a:t>
            </a:r>
          </a:p>
          <a:p>
            <a:pPr marL="0" indent="0">
              <a:buNone/>
            </a:pPr>
            <a:endParaRPr lang="nb-NO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719148"/>
              </p:ext>
            </p:extLst>
          </p:nvPr>
        </p:nvGraphicFramePr>
        <p:xfrm>
          <a:off x="2555776" y="3573016"/>
          <a:ext cx="4392488" cy="17272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4962"/>
                <a:gridCol w="2137526"/>
              </a:tblGrid>
              <a:tr h="575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Time delay</a:t>
                      </a:r>
                      <a:endParaRPr lang="nb-NO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Stable/unstable</a:t>
                      </a:r>
                      <a:endParaRPr lang="nb-NO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5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 – 2.68  </a:t>
                      </a:r>
                      <a:endParaRPr lang="nb-NO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Stable</a:t>
                      </a:r>
                      <a:endParaRPr lang="nb-NO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5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2.68 </a:t>
                      </a:r>
                      <a:r>
                        <a:rPr lang="en-AU" sz="1100" dirty="0">
                          <a:effectLst/>
                          <a:sym typeface="Wingdings"/>
                        </a:rPr>
                        <a:t></a:t>
                      </a:r>
                      <a:endParaRPr lang="nb-NO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Unstable</a:t>
                      </a:r>
                      <a:endParaRPr lang="nb-NO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437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Robust </a:t>
            </a:r>
            <a:r>
              <a:rPr lang="en-US" dirty="0" smtClean="0"/>
              <a:t>tuning of SP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Robust </a:t>
            </a:r>
            <a:r>
              <a:rPr lang="en-US" dirty="0" smtClean="0"/>
              <a:t>tuning rules</a:t>
            </a:r>
          </a:p>
          <a:p>
            <a:r>
              <a:rPr lang="en-US" dirty="0" smtClean="0"/>
              <a:t>Set-point change and disturbance</a:t>
            </a:r>
          </a:p>
          <a:p>
            <a:r>
              <a:rPr lang="en-US" dirty="0" smtClean="0"/>
              <a:t>Increasing controller gain</a:t>
            </a:r>
          </a:p>
          <a:p>
            <a:r>
              <a:rPr lang="en-US" dirty="0" smtClean="0"/>
              <a:t>Integral squared error (ISE) was used to compare the performances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65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Robust tuning</a:t>
            </a:r>
            <a:endParaRPr lang="nb-NO" dirty="0"/>
          </a:p>
        </p:txBody>
      </p:sp>
      <p:pic>
        <p:nvPicPr>
          <p:cNvPr id="4" name="Plassholder for innhold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00200"/>
            <a:ext cx="6687843" cy="48531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724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Tight control of SP</a:t>
            </a:r>
            <a:endParaRPr lang="en-US" dirty="0"/>
          </a:p>
        </p:txBody>
      </p:sp>
      <p:pic>
        <p:nvPicPr>
          <p:cNvPr id="4" name="Plassholder for innhold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12776"/>
            <a:ext cx="6687843" cy="51845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802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36712"/>
            <a:ext cx="6975875" cy="56886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313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217</Words>
  <Application>Microsoft Office PowerPoint</Application>
  <PresentationFormat>Skjermfremvisning (4:3)</PresentationFormat>
  <Paragraphs>62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17" baseType="lpstr">
      <vt:lpstr>Office-tema</vt:lpstr>
      <vt:lpstr>Performance and Robustness of the Smith Predictor Controller</vt:lpstr>
      <vt:lpstr>Motivation</vt:lpstr>
      <vt:lpstr>Process flow sheet</vt:lpstr>
      <vt:lpstr>Verification of example from article</vt:lpstr>
      <vt:lpstr>PI as primary controller in SP</vt:lpstr>
      <vt:lpstr>Robust tuning of SP</vt:lpstr>
      <vt:lpstr>Robust tuning</vt:lpstr>
      <vt:lpstr>Tight control of SP</vt:lpstr>
      <vt:lpstr>PowerPoint-presentasjon</vt:lpstr>
      <vt:lpstr>Optimization</vt:lpstr>
      <vt:lpstr>PowerPoint-presentasjon</vt:lpstr>
      <vt:lpstr>PowerPoint-presentasjon</vt:lpstr>
      <vt:lpstr>Verification of optimization</vt:lpstr>
      <vt:lpstr>Case 1</vt:lpstr>
      <vt:lpstr>Case 2</vt:lpstr>
      <vt:lpstr>Thank you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Helene</dc:creator>
  <cp:lastModifiedBy>Helene</cp:lastModifiedBy>
  <cp:revision>42</cp:revision>
  <dcterms:created xsi:type="dcterms:W3CDTF">2012-12-15T10:18:42Z</dcterms:created>
  <dcterms:modified xsi:type="dcterms:W3CDTF">2012-12-16T22:41:30Z</dcterms:modified>
</cp:coreProperties>
</file>