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C60F6F-1E64-4473-8288-6E76039A8A0F}" type="datetimeFigureOut">
              <a:rPr lang="nb-NO" smtClean="0"/>
              <a:t>12.12.2012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DDC16C-C4A4-4FA4-AC37-703D5248372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60631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This </a:t>
            </a:r>
            <a:r>
              <a:rPr lang="nb-NO" dirty="0" err="1" smtClean="0"/>
              <a:t>graph</a:t>
            </a:r>
            <a:r>
              <a:rPr lang="nb-NO" baseline="0" dirty="0" smtClean="0"/>
              <a:t> shows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world</a:t>
            </a:r>
            <a:r>
              <a:rPr lang="nb-NO" baseline="0" dirty="0" smtClean="0"/>
              <a:t> </a:t>
            </a:r>
            <a:r>
              <a:rPr lang="nb-NO" baseline="0" dirty="0" err="1" smtClean="0"/>
              <a:t>consumption</a:t>
            </a:r>
            <a:r>
              <a:rPr lang="nb-NO" baseline="0" dirty="0" smtClean="0"/>
              <a:t> </a:t>
            </a:r>
            <a:r>
              <a:rPr lang="nb-NO" baseline="0" dirty="0" err="1" smtClean="0"/>
              <a:t>of</a:t>
            </a:r>
            <a:r>
              <a:rPr lang="nb-NO" baseline="0" dirty="0" smtClean="0"/>
              <a:t> </a:t>
            </a:r>
            <a:r>
              <a:rPr lang="nb-NO" baseline="0" dirty="0" err="1" smtClean="0"/>
              <a:t>energy</a:t>
            </a:r>
            <a:r>
              <a:rPr lang="nb-NO" baseline="0" dirty="0" smtClean="0"/>
              <a:t> from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annual</a:t>
            </a:r>
            <a:r>
              <a:rPr lang="nb-NO" baseline="0" dirty="0" smtClean="0"/>
              <a:t> report by BP. </a:t>
            </a:r>
            <a:r>
              <a:rPr lang="nb-NO" dirty="0" err="1" smtClean="0"/>
              <a:t>Renewables</a:t>
            </a:r>
            <a:r>
              <a:rPr lang="nb-NO" dirty="0" smtClean="0"/>
              <a:t> </a:t>
            </a:r>
            <a:r>
              <a:rPr lang="nb-NO" dirty="0" err="1" smtClean="0"/>
              <a:t>constitutes</a:t>
            </a:r>
            <a:r>
              <a:rPr lang="nb-NO" baseline="0" dirty="0" smtClean="0"/>
              <a:t> a </a:t>
            </a:r>
            <a:r>
              <a:rPr lang="nb-NO" baseline="0" dirty="0" err="1" smtClean="0"/>
              <a:t>small</a:t>
            </a:r>
            <a:r>
              <a:rPr lang="nb-NO" baseline="0" dirty="0" smtClean="0"/>
              <a:t> </a:t>
            </a:r>
            <a:r>
              <a:rPr lang="nb-NO" baseline="0" dirty="0" err="1" smtClean="0"/>
              <a:t>amount</a:t>
            </a:r>
            <a:r>
              <a:rPr lang="nb-NO" baseline="0" dirty="0" smtClean="0"/>
              <a:t> </a:t>
            </a:r>
            <a:r>
              <a:rPr lang="nb-NO" baseline="0" dirty="0" err="1" smtClean="0"/>
              <a:t>of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total </a:t>
            </a:r>
            <a:r>
              <a:rPr lang="nb-NO" baseline="0" dirty="0" err="1" smtClean="0"/>
              <a:t>energy</a:t>
            </a:r>
            <a:r>
              <a:rPr lang="nb-NO" baseline="0" dirty="0" smtClean="0"/>
              <a:t> </a:t>
            </a:r>
            <a:r>
              <a:rPr lang="nb-NO" baseline="0" dirty="0" err="1" smtClean="0"/>
              <a:t>consumption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but</a:t>
            </a:r>
            <a:r>
              <a:rPr lang="nb-NO" baseline="0" dirty="0" smtClean="0"/>
              <a:t> it is </a:t>
            </a:r>
            <a:r>
              <a:rPr lang="nb-NO" baseline="0" dirty="0" err="1" smtClean="0"/>
              <a:t>also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fastest </a:t>
            </a:r>
            <a:r>
              <a:rPr lang="nb-NO" baseline="0" dirty="0" err="1" smtClean="0"/>
              <a:t>growing</a:t>
            </a:r>
            <a:r>
              <a:rPr lang="nb-NO" baseline="0" dirty="0" smtClean="0"/>
              <a:t>. The </a:t>
            </a:r>
            <a:r>
              <a:rPr lang="nb-NO" baseline="0" dirty="0" err="1" smtClean="0"/>
              <a:t>production</a:t>
            </a:r>
            <a:r>
              <a:rPr lang="nb-NO" baseline="0" dirty="0" smtClean="0"/>
              <a:t> </a:t>
            </a:r>
            <a:r>
              <a:rPr lang="nb-NO" baseline="0" dirty="0" err="1" smtClean="0"/>
              <a:t>of</a:t>
            </a:r>
            <a:r>
              <a:rPr lang="nb-NO" baseline="0" dirty="0" smtClean="0"/>
              <a:t> biodiesel is </a:t>
            </a:r>
            <a:r>
              <a:rPr lang="nb-NO" baseline="0" dirty="0" err="1" smtClean="0"/>
              <a:t>expected</a:t>
            </a:r>
            <a:r>
              <a:rPr lang="nb-NO" baseline="0" dirty="0" smtClean="0"/>
              <a:t> to double in </a:t>
            </a:r>
            <a:r>
              <a:rPr lang="nb-NO" baseline="0" dirty="0" err="1" smtClean="0"/>
              <a:t>size</a:t>
            </a:r>
            <a:r>
              <a:rPr lang="nb-NO" baseline="0" dirty="0" smtClean="0"/>
              <a:t> in 20 </a:t>
            </a:r>
            <a:r>
              <a:rPr lang="nb-NO" baseline="0" dirty="0" err="1" smtClean="0"/>
              <a:t>years</a:t>
            </a:r>
            <a:r>
              <a:rPr lang="nb-NO" baseline="0" dirty="0" smtClean="0"/>
              <a:t>. Biodiesel </a:t>
            </a:r>
            <a:r>
              <a:rPr lang="nb-NO" baseline="0" dirty="0" err="1" smtClean="0"/>
              <a:t>willIncrease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lubrication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can</a:t>
            </a:r>
            <a:r>
              <a:rPr lang="nb-NO" baseline="0" dirty="0" smtClean="0"/>
              <a:t> be used </a:t>
            </a:r>
            <a:r>
              <a:rPr lang="nb-NO" baseline="0" dirty="0" err="1" smtClean="0"/>
              <a:t>on</a:t>
            </a:r>
            <a:r>
              <a:rPr lang="nb-NO" baseline="0" dirty="0" smtClean="0"/>
              <a:t> </a:t>
            </a:r>
            <a:r>
              <a:rPr lang="nb-NO" baseline="0" dirty="0" err="1" smtClean="0"/>
              <a:t>almost</a:t>
            </a:r>
            <a:r>
              <a:rPr lang="nb-NO" baseline="0" dirty="0" smtClean="0"/>
              <a:t> all </a:t>
            </a:r>
            <a:r>
              <a:rPr lang="nb-NO" baseline="0" dirty="0" err="1" smtClean="0"/>
              <a:t>engines</a:t>
            </a:r>
            <a:r>
              <a:rPr lang="nb-NO" baseline="0" dirty="0" smtClean="0"/>
              <a:t>. Less </a:t>
            </a:r>
            <a:r>
              <a:rPr lang="nb-NO" baseline="0" dirty="0" err="1" smtClean="0"/>
              <a:t>emissions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carbon</a:t>
            </a:r>
            <a:r>
              <a:rPr lang="nb-NO" baseline="0" dirty="0" smtClean="0"/>
              <a:t> </a:t>
            </a:r>
            <a:r>
              <a:rPr lang="nb-NO" baseline="0" dirty="0" err="1" smtClean="0"/>
              <a:t>neutral</a:t>
            </a:r>
            <a:r>
              <a:rPr lang="nb-NO" baseline="0" dirty="0" smtClean="0"/>
              <a:t>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DDC16C-C4A4-4FA4-AC37-703D52483725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58198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6902-900B-4DC6-B11C-1F2A8CA1C377}" type="datetimeFigureOut">
              <a:rPr lang="nb-NO" smtClean="0"/>
              <a:t>12.12.2012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31580-1EDC-4B24-8E28-85F814744D9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42496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6902-900B-4DC6-B11C-1F2A8CA1C377}" type="datetimeFigureOut">
              <a:rPr lang="nb-NO" smtClean="0"/>
              <a:t>12.12.2012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31580-1EDC-4B24-8E28-85F814744D9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39993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6902-900B-4DC6-B11C-1F2A8CA1C377}" type="datetimeFigureOut">
              <a:rPr lang="nb-NO" smtClean="0"/>
              <a:t>12.12.2012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31580-1EDC-4B24-8E28-85F814744D9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83717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6902-900B-4DC6-B11C-1F2A8CA1C377}" type="datetimeFigureOut">
              <a:rPr lang="nb-NO" smtClean="0"/>
              <a:t>12.12.2012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31580-1EDC-4B24-8E28-85F814744D9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91620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6902-900B-4DC6-B11C-1F2A8CA1C377}" type="datetimeFigureOut">
              <a:rPr lang="nb-NO" smtClean="0"/>
              <a:t>12.12.2012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31580-1EDC-4B24-8E28-85F814744D9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30302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6902-900B-4DC6-B11C-1F2A8CA1C377}" type="datetimeFigureOut">
              <a:rPr lang="nb-NO" smtClean="0"/>
              <a:t>12.12.2012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31580-1EDC-4B24-8E28-85F814744D9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75795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6902-900B-4DC6-B11C-1F2A8CA1C377}" type="datetimeFigureOut">
              <a:rPr lang="nb-NO" smtClean="0"/>
              <a:t>12.12.2012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31580-1EDC-4B24-8E28-85F814744D9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92558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6902-900B-4DC6-B11C-1F2A8CA1C377}" type="datetimeFigureOut">
              <a:rPr lang="nb-NO" smtClean="0"/>
              <a:t>12.12.2012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31580-1EDC-4B24-8E28-85F814744D9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97797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6902-900B-4DC6-B11C-1F2A8CA1C377}" type="datetimeFigureOut">
              <a:rPr lang="nb-NO" smtClean="0"/>
              <a:t>12.12.2012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31580-1EDC-4B24-8E28-85F814744D9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44493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6902-900B-4DC6-B11C-1F2A8CA1C377}" type="datetimeFigureOut">
              <a:rPr lang="nb-NO" smtClean="0"/>
              <a:t>12.12.2012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31580-1EDC-4B24-8E28-85F814744D9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6714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6902-900B-4DC6-B11C-1F2A8CA1C377}" type="datetimeFigureOut">
              <a:rPr lang="nb-NO" smtClean="0"/>
              <a:t>12.12.2012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31580-1EDC-4B24-8E28-85F814744D9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73512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06902-900B-4DC6-B11C-1F2A8CA1C377}" type="datetimeFigureOut">
              <a:rPr lang="nb-NO" smtClean="0"/>
              <a:t>12.12.2012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31580-1EDC-4B24-8E28-85F814744D9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4674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820413" y="419245"/>
            <a:ext cx="7772400" cy="1470025"/>
          </a:xfrm>
        </p:spPr>
        <p:txBody>
          <a:bodyPr>
            <a:normAutofit/>
          </a:bodyPr>
          <a:lstStyle/>
          <a:p>
            <a:r>
              <a:rPr lang="en-GB" dirty="0" smtClean="0"/>
              <a:t>Modelling of the production of biodiesel by reactive distillation</a:t>
            </a:r>
            <a:endParaRPr lang="en-GB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47664" y="5117263"/>
            <a:ext cx="6400800" cy="1752600"/>
          </a:xfrm>
        </p:spPr>
        <p:txBody>
          <a:bodyPr/>
          <a:lstStyle/>
          <a:p>
            <a:r>
              <a:rPr lang="nb-NO" dirty="0" smtClean="0">
                <a:solidFill>
                  <a:schemeClr val="tx1"/>
                </a:solidFill>
              </a:rPr>
              <a:t>Supervisor: Sigurd </a:t>
            </a:r>
            <a:r>
              <a:rPr lang="nb-NO" dirty="0" err="1" smtClean="0">
                <a:solidFill>
                  <a:schemeClr val="tx1"/>
                </a:solidFill>
              </a:rPr>
              <a:t>Skogestad</a:t>
            </a:r>
            <a:endParaRPr lang="nb-NO" dirty="0" smtClean="0">
              <a:solidFill>
                <a:schemeClr val="tx1"/>
              </a:solidFill>
            </a:endParaRPr>
          </a:p>
          <a:p>
            <a:r>
              <a:rPr lang="nb-NO" dirty="0" smtClean="0">
                <a:solidFill>
                  <a:schemeClr val="tx1"/>
                </a:solidFill>
              </a:rPr>
              <a:t>Co-supervisor: Chriss Grimholt</a:t>
            </a:r>
            <a:endParaRPr lang="nb-NO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c1-preview.prosites.com/37030/wy/images/Gas%20Nozzle%20with%20Hand_Cro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5363" y="1916832"/>
            <a:ext cx="4762500" cy="3162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082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b-NO" dirty="0" smtClean="0"/>
              <a:t>             </a:t>
            </a:r>
            <a:r>
              <a:rPr lang="nb-NO" dirty="0" err="1" smtClean="0"/>
              <a:t>Composition</a:t>
            </a:r>
            <a:endParaRPr lang="nb-NO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1368152" cy="9971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lassholder for innhold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060849"/>
            <a:ext cx="4189433" cy="3136474"/>
          </a:xfrm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988840"/>
            <a:ext cx="4355976" cy="3220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218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b-NO" dirty="0" smtClean="0"/>
              <a:t>            </a:t>
            </a:r>
            <a:r>
              <a:rPr lang="nb-NO" dirty="0" err="1" smtClean="0"/>
              <a:t>Temperature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b-NO" dirty="0" smtClean="0"/>
              <a:t>Simple </a:t>
            </a:r>
            <a:r>
              <a:rPr lang="nb-NO" dirty="0" err="1" smtClean="0"/>
              <a:t>boiling</a:t>
            </a:r>
            <a:r>
              <a:rPr lang="nb-NO" dirty="0" smtClean="0"/>
              <a:t> </a:t>
            </a:r>
            <a:r>
              <a:rPr lang="nb-NO" dirty="0" err="1" smtClean="0"/>
              <a:t>point</a:t>
            </a:r>
            <a:r>
              <a:rPr lang="nb-NO" dirty="0" smtClean="0"/>
              <a:t> </a:t>
            </a:r>
            <a:r>
              <a:rPr lang="nb-NO" dirty="0" err="1" smtClean="0"/>
              <a:t>method</a:t>
            </a:r>
            <a:endParaRPr lang="nb-NO" dirty="0" smtClean="0"/>
          </a:p>
          <a:p>
            <a:pPr marL="514350" indent="-514350">
              <a:buFont typeface="+mj-lt"/>
              <a:buAutoNum type="arabicPeriod"/>
            </a:pPr>
            <a:r>
              <a:rPr lang="nb-NO" dirty="0" err="1" smtClean="0"/>
              <a:t>Modified</a:t>
            </a:r>
            <a:r>
              <a:rPr lang="nb-NO" dirty="0" smtClean="0"/>
              <a:t> </a:t>
            </a:r>
            <a:r>
              <a:rPr lang="nb-NO" dirty="0" err="1" smtClean="0"/>
              <a:t>boiling</a:t>
            </a:r>
            <a:r>
              <a:rPr lang="nb-NO" dirty="0" smtClean="0"/>
              <a:t> </a:t>
            </a:r>
            <a:r>
              <a:rPr lang="nb-NO" dirty="0" err="1" smtClean="0"/>
              <a:t>point</a:t>
            </a:r>
            <a:r>
              <a:rPr lang="nb-NO" dirty="0" smtClean="0"/>
              <a:t> </a:t>
            </a:r>
            <a:r>
              <a:rPr lang="nb-NO" dirty="0" err="1" smtClean="0"/>
              <a:t>method</a:t>
            </a:r>
            <a:endParaRPr lang="nb-NO" dirty="0" smtClean="0"/>
          </a:p>
          <a:p>
            <a:pPr marL="514350" indent="-514350">
              <a:buFont typeface="+mj-lt"/>
              <a:buAutoNum type="arabicPeriod"/>
            </a:pPr>
            <a:r>
              <a:rPr lang="nb-NO" dirty="0" smtClean="0"/>
              <a:t>Iterative </a:t>
            </a:r>
            <a:r>
              <a:rPr lang="nb-NO" dirty="0" err="1" smtClean="0"/>
              <a:t>Raoult’s</a:t>
            </a:r>
            <a:r>
              <a:rPr lang="nb-NO" dirty="0" smtClean="0"/>
              <a:t> </a:t>
            </a:r>
            <a:r>
              <a:rPr lang="nb-NO" dirty="0" err="1" smtClean="0"/>
              <a:t>law</a:t>
            </a:r>
            <a:endParaRPr lang="nb-NO" dirty="0"/>
          </a:p>
        </p:txBody>
      </p:sp>
      <p:pic>
        <p:nvPicPr>
          <p:cNvPr id="4" name="Picture 5" descr="http://gpgpu.org/wp/wp-content/uploads/2010/10/matlab_logo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65743"/>
            <a:ext cx="1373662" cy="100811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641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b-NO" dirty="0" smtClean="0"/>
              <a:t>             </a:t>
            </a:r>
            <a:r>
              <a:rPr lang="nb-NO" dirty="0" err="1" smtClean="0"/>
              <a:t>Temperature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628800"/>
            <a:ext cx="6008747" cy="4498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1368152" cy="9971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267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b-NO" dirty="0" smtClean="0"/>
              <a:t>             </a:t>
            </a:r>
            <a:r>
              <a:rPr lang="nb-NO" dirty="0" err="1" smtClean="0"/>
              <a:t>Performance</a:t>
            </a:r>
            <a:endParaRPr lang="nb-NO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1368152" cy="9971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1844824"/>
            <a:ext cx="4135831" cy="346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815836"/>
            <a:ext cx="3960440" cy="3496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265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b-NO" dirty="0" smtClean="0"/>
              <a:t>             </a:t>
            </a:r>
            <a:r>
              <a:rPr lang="nb-NO" dirty="0" err="1" smtClean="0"/>
              <a:t>Summary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The </a:t>
            </a:r>
            <a:r>
              <a:rPr lang="nb-NO" dirty="0" err="1" smtClean="0"/>
              <a:t>model</a:t>
            </a:r>
            <a:r>
              <a:rPr lang="nb-NO" dirty="0" smtClean="0"/>
              <a:t> shows </a:t>
            </a:r>
            <a:r>
              <a:rPr lang="nb-NO" dirty="0" err="1" smtClean="0"/>
              <a:t>the</a:t>
            </a:r>
            <a:r>
              <a:rPr lang="nb-NO" dirty="0" smtClean="0"/>
              <a:t> same trends as in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literature</a:t>
            </a:r>
            <a:r>
              <a:rPr lang="nb-NO" dirty="0" smtClean="0"/>
              <a:t>.</a:t>
            </a:r>
          </a:p>
          <a:p>
            <a:r>
              <a:rPr lang="nb-NO" dirty="0" smtClean="0"/>
              <a:t>The </a:t>
            </a:r>
            <a:r>
              <a:rPr lang="nb-NO" dirty="0" err="1" smtClean="0"/>
              <a:t>model</a:t>
            </a:r>
            <a:r>
              <a:rPr lang="nb-NO" dirty="0" smtClean="0"/>
              <a:t> is not ideal and </a:t>
            </a:r>
            <a:r>
              <a:rPr lang="nb-NO" dirty="0" err="1" smtClean="0"/>
              <a:t>some</a:t>
            </a:r>
            <a:r>
              <a:rPr lang="nb-NO" dirty="0" smtClean="0"/>
              <a:t> </a:t>
            </a:r>
            <a:r>
              <a:rPr lang="nb-NO" dirty="0" err="1" smtClean="0"/>
              <a:t>challenges</a:t>
            </a:r>
            <a:r>
              <a:rPr lang="nb-NO" dirty="0" smtClean="0"/>
              <a:t> still </a:t>
            </a:r>
            <a:r>
              <a:rPr lang="nb-NO" dirty="0" err="1" smtClean="0"/>
              <a:t>exists</a:t>
            </a:r>
            <a:r>
              <a:rPr lang="nb-NO" dirty="0" smtClean="0"/>
              <a:t>.</a:t>
            </a:r>
          </a:p>
          <a:p>
            <a:r>
              <a:rPr lang="nb-NO" dirty="0" smtClean="0"/>
              <a:t>The </a:t>
            </a:r>
            <a:r>
              <a:rPr lang="nb-NO" dirty="0" err="1" smtClean="0"/>
              <a:t>chemical</a:t>
            </a:r>
            <a:r>
              <a:rPr lang="nb-NO" dirty="0" smtClean="0"/>
              <a:t> </a:t>
            </a:r>
            <a:r>
              <a:rPr lang="nb-NO" dirty="0" err="1" smtClean="0"/>
              <a:t>equilibrium</a:t>
            </a:r>
            <a:r>
              <a:rPr lang="nb-NO" dirty="0" smtClean="0"/>
              <a:t> </a:t>
            </a:r>
            <a:r>
              <a:rPr lang="nb-NO" dirty="0" err="1" smtClean="0"/>
              <a:t>needs</a:t>
            </a:r>
            <a:r>
              <a:rPr lang="nb-NO" dirty="0" smtClean="0"/>
              <a:t> to be </a:t>
            </a:r>
            <a:r>
              <a:rPr lang="nb-NO" dirty="0" err="1" smtClean="0"/>
              <a:t>modelled</a:t>
            </a:r>
            <a:r>
              <a:rPr lang="nb-NO" dirty="0" smtClean="0"/>
              <a:t> a different </a:t>
            </a:r>
            <a:r>
              <a:rPr lang="nb-NO" dirty="0" err="1" smtClean="0"/>
              <a:t>way</a:t>
            </a:r>
            <a:r>
              <a:rPr lang="nb-NO" dirty="0" smtClean="0"/>
              <a:t> to </a:t>
            </a:r>
            <a:r>
              <a:rPr lang="nb-NO" dirty="0" err="1" smtClean="0"/>
              <a:t>get</a:t>
            </a:r>
            <a:r>
              <a:rPr lang="nb-NO" dirty="0" smtClean="0"/>
              <a:t> more </a:t>
            </a:r>
            <a:r>
              <a:rPr lang="nb-NO" dirty="0" err="1" smtClean="0"/>
              <a:t>accurate</a:t>
            </a:r>
            <a:r>
              <a:rPr lang="nb-NO" dirty="0" smtClean="0"/>
              <a:t> </a:t>
            </a:r>
            <a:r>
              <a:rPr lang="nb-NO" dirty="0" err="1" smtClean="0"/>
              <a:t>results</a:t>
            </a:r>
            <a:r>
              <a:rPr lang="nb-NO" dirty="0" smtClean="0"/>
              <a:t>.</a:t>
            </a:r>
          </a:p>
          <a:p>
            <a:endParaRPr lang="nb-NO" dirty="0" smtClean="0"/>
          </a:p>
          <a:p>
            <a:endParaRPr lang="nb-NO" dirty="0"/>
          </a:p>
        </p:txBody>
      </p:sp>
      <p:pic>
        <p:nvPicPr>
          <p:cNvPr id="4" name="Picture 10" descr="http://chemwiki.ucdavis.edu/@api/deki/files/7563/=chem_sum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378" y="404664"/>
            <a:ext cx="1373662" cy="100811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525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http://www.nursingtimes.net/Pictures/web/f/r/v/question_mark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132856"/>
            <a:ext cx="3468413" cy="251515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668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836712"/>
            <a:ext cx="6828930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810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Francis </a:t>
            </a:r>
            <a:r>
              <a:rPr lang="nb-NO" dirty="0" err="1" smtClean="0"/>
              <a:t>weir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772816"/>
            <a:ext cx="3854664" cy="1393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573017"/>
            <a:ext cx="4248472" cy="1140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021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7544" y="139065"/>
            <a:ext cx="8229600" cy="1143000"/>
          </a:xfrm>
        </p:spPr>
        <p:txBody>
          <a:bodyPr/>
          <a:lstStyle/>
          <a:p>
            <a:r>
              <a:rPr lang="nb-NO" dirty="0" err="1" smtClean="0"/>
              <a:t>Outline</a:t>
            </a:r>
            <a:endParaRPr lang="nb-NO" dirty="0"/>
          </a:p>
        </p:txBody>
      </p:sp>
      <p:pic>
        <p:nvPicPr>
          <p:cNvPr id="2050" name="Picture 2" descr="http://www.orbitekinc.com/images/pic_orbiclea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480200"/>
            <a:ext cx="1944216" cy="142683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1095" y="1431981"/>
            <a:ext cx="1944216" cy="14750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 descr="http://gpgpu.org/wp/wp-content/uploads/2010/10/matlab_logo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204678"/>
            <a:ext cx="1944216" cy="142683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1095" y="3214553"/>
            <a:ext cx="1944216" cy="141695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 descr="http://chemwiki.ucdavis.edu/@api/deki/files/7563/=chem_sum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6195" y="4941168"/>
            <a:ext cx="1944216" cy="142683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http://www.nursingtimes.net/Pictures/web/f/r/v/question_mark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6616" y="4941169"/>
            <a:ext cx="1966098" cy="142683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536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b-NO" dirty="0" smtClean="0"/>
              <a:t>           Energy </a:t>
            </a:r>
            <a:r>
              <a:rPr lang="nb-NO" dirty="0" err="1" smtClean="0"/>
              <a:t>Consumption</a:t>
            </a:r>
            <a:endParaRPr lang="nb-NO" dirty="0"/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628800"/>
            <a:ext cx="7842015" cy="4525963"/>
          </a:xfrm>
        </p:spPr>
      </p:pic>
      <p:pic>
        <p:nvPicPr>
          <p:cNvPr id="4" name="Picture 2" descr="http://www.orbitekinc.com/images/pic_orbiclea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1177424" cy="86409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792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b-NO" dirty="0" smtClean="0"/>
              <a:t>           Biodiesel</a:t>
            </a:r>
            <a:endParaRPr lang="nb-NO" dirty="0"/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Made</a:t>
            </a:r>
            <a:r>
              <a:rPr lang="nb-NO" dirty="0" smtClean="0"/>
              <a:t> from plant </a:t>
            </a:r>
            <a:r>
              <a:rPr lang="nb-NO" dirty="0" err="1" smtClean="0"/>
              <a:t>oils</a:t>
            </a:r>
            <a:endParaRPr lang="nb-NO" dirty="0" smtClean="0"/>
          </a:p>
          <a:p>
            <a:r>
              <a:rPr lang="nb-NO" dirty="0" smtClean="0"/>
              <a:t>No </a:t>
            </a:r>
            <a:r>
              <a:rPr lang="nb-NO" dirty="0" err="1" smtClean="0"/>
              <a:t>modification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engine</a:t>
            </a:r>
            <a:endParaRPr lang="nb-NO" dirty="0" smtClean="0"/>
          </a:p>
          <a:p>
            <a:r>
              <a:rPr lang="nb-NO" dirty="0" err="1" smtClean="0"/>
              <a:t>Lower</a:t>
            </a:r>
            <a:r>
              <a:rPr lang="nb-NO" dirty="0" smtClean="0"/>
              <a:t> </a:t>
            </a:r>
            <a:r>
              <a:rPr lang="nb-NO" dirty="0" err="1" smtClean="0"/>
              <a:t>emissions</a:t>
            </a:r>
            <a:endParaRPr lang="nb-NO" dirty="0" smtClean="0"/>
          </a:p>
          <a:p>
            <a:r>
              <a:rPr lang="nb-NO" dirty="0" err="1" smtClean="0"/>
              <a:t>Carbon</a:t>
            </a:r>
            <a:r>
              <a:rPr lang="nb-NO" dirty="0" smtClean="0"/>
              <a:t> </a:t>
            </a:r>
            <a:r>
              <a:rPr lang="nb-NO" dirty="0" err="1" smtClean="0"/>
              <a:t>neutral</a:t>
            </a:r>
            <a:endParaRPr lang="nb-NO" dirty="0" smtClean="0"/>
          </a:p>
          <a:p>
            <a:r>
              <a:rPr lang="nb-NO" dirty="0" err="1" smtClean="0"/>
              <a:t>Renewable</a:t>
            </a:r>
            <a:r>
              <a:rPr lang="nb-NO" dirty="0" smtClean="0"/>
              <a:t> </a:t>
            </a:r>
            <a:r>
              <a:rPr lang="nb-NO" dirty="0" err="1" smtClean="0"/>
              <a:t>energy</a:t>
            </a:r>
            <a:r>
              <a:rPr lang="nb-NO" dirty="0" smtClean="0"/>
              <a:t> </a:t>
            </a:r>
            <a:r>
              <a:rPr lang="nb-NO" dirty="0" err="1" smtClean="0"/>
              <a:t>source</a:t>
            </a:r>
            <a:endParaRPr lang="nb-NO" dirty="0" smtClean="0"/>
          </a:p>
          <a:p>
            <a:endParaRPr lang="nb-NO" dirty="0"/>
          </a:p>
        </p:txBody>
      </p:sp>
      <p:pic>
        <p:nvPicPr>
          <p:cNvPr id="6" name="Picture 2" descr="http://www.orbitekinc.com/images/pic_orbiclea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1177424" cy="86409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564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b-NO" dirty="0" smtClean="0"/>
              <a:t>           </a:t>
            </a:r>
            <a:r>
              <a:rPr lang="nb-NO" dirty="0" err="1" smtClean="0"/>
              <a:t>Reactive</a:t>
            </a:r>
            <a:r>
              <a:rPr lang="nb-NO" dirty="0" smtClean="0"/>
              <a:t> </a:t>
            </a:r>
            <a:r>
              <a:rPr lang="nb-NO" dirty="0" err="1" smtClean="0"/>
              <a:t>Distillation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The </a:t>
            </a:r>
            <a:r>
              <a:rPr lang="nb-NO" dirty="0" err="1" smtClean="0"/>
              <a:t>merging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a </a:t>
            </a:r>
            <a:r>
              <a:rPr lang="nb-NO" dirty="0" err="1" smtClean="0"/>
              <a:t>reactor</a:t>
            </a:r>
            <a:r>
              <a:rPr lang="nb-NO" dirty="0" smtClean="0"/>
              <a:t> and a </a:t>
            </a:r>
            <a:r>
              <a:rPr lang="nb-NO" dirty="0" err="1" smtClean="0"/>
              <a:t>distillation</a:t>
            </a:r>
            <a:r>
              <a:rPr lang="nb-NO" dirty="0" smtClean="0"/>
              <a:t> </a:t>
            </a:r>
            <a:r>
              <a:rPr lang="nb-NO" dirty="0" err="1" smtClean="0"/>
              <a:t>column</a:t>
            </a:r>
            <a:r>
              <a:rPr lang="nb-NO" dirty="0" smtClean="0"/>
              <a:t> in </a:t>
            </a:r>
            <a:r>
              <a:rPr lang="nb-NO" dirty="0" err="1" smtClean="0"/>
              <a:t>one</a:t>
            </a:r>
            <a:endParaRPr lang="nb-NO" dirty="0" smtClean="0"/>
          </a:p>
          <a:p>
            <a:r>
              <a:rPr lang="nb-NO" dirty="0" err="1" smtClean="0"/>
              <a:t>Much</a:t>
            </a:r>
            <a:r>
              <a:rPr lang="nb-NO" dirty="0" smtClean="0"/>
              <a:t> </a:t>
            </a:r>
            <a:r>
              <a:rPr lang="nb-NO" dirty="0" err="1" smtClean="0"/>
              <a:t>interest</a:t>
            </a:r>
            <a:r>
              <a:rPr lang="nb-NO" dirty="0" smtClean="0"/>
              <a:t> in </a:t>
            </a:r>
            <a:r>
              <a:rPr lang="nb-NO" dirty="0" err="1" smtClean="0"/>
              <a:t>this</a:t>
            </a:r>
            <a:r>
              <a:rPr lang="nb-NO" dirty="0" smtClean="0"/>
              <a:t> </a:t>
            </a:r>
            <a:r>
              <a:rPr lang="nb-NO" dirty="0" err="1" smtClean="0"/>
              <a:t>technology</a:t>
            </a:r>
            <a:endParaRPr lang="nb-NO" dirty="0" smtClean="0"/>
          </a:p>
          <a:p>
            <a:r>
              <a:rPr lang="nb-NO" dirty="0" err="1" smtClean="0"/>
              <a:t>Can</a:t>
            </a:r>
            <a:r>
              <a:rPr lang="nb-NO" dirty="0" smtClean="0"/>
              <a:t> save a lot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money</a:t>
            </a:r>
            <a:endParaRPr lang="nb-NO" dirty="0" smtClean="0"/>
          </a:p>
          <a:p>
            <a:r>
              <a:rPr lang="nb-NO" dirty="0" smtClean="0"/>
              <a:t>Not </a:t>
            </a:r>
            <a:r>
              <a:rPr lang="nb-NO" dirty="0" err="1" smtClean="0"/>
              <a:t>always</a:t>
            </a:r>
            <a:r>
              <a:rPr lang="nb-NO" dirty="0" smtClean="0"/>
              <a:t> </a:t>
            </a:r>
            <a:r>
              <a:rPr lang="nb-NO" dirty="0" err="1" smtClean="0"/>
              <a:t>feasible</a:t>
            </a:r>
            <a:endParaRPr lang="nb-NO" dirty="0"/>
          </a:p>
        </p:txBody>
      </p:sp>
      <p:pic>
        <p:nvPicPr>
          <p:cNvPr id="4" name="Picture 2" descr="http://www.orbitekinc.com/images/pic_orbiclea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1177424" cy="86409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229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b-NO" dirty="0" smtClean="0"/>
              <a:t>           </a:t>
            </a:r>
            <a:r>
              <a:rPr lang="nb-NO" dirty="0" err="1" smtClean="0"/>
              <a:t>Process</a:t>
            </a:r>
            <a:r>
              <a:rPr lang="nb-NO" dirty="0" smtClean="0"/>
              <a:t> </a:t>
            </a:r>
            <a:r>
              <a:rPr lang="nb-NO" dirty="0" err="1" smtClean="0"/>
              <a:t>Conditions</a:t>
            </a:r>
            <a:endParaRPr lang="nb-NO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1368152" cy="103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620" y="1484784"/>
            <a:ext cx="6768752" cy="5184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396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b-NO" dirty="0" smtClean="0"/>
              <a:t>            The </a:t>
            </a:r>
            <a:r>
              <a:rPr lang="nb-NO" dirty="0" err="1" smtClean="0"/>
              <a:t>Reactions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4437112"/>
            <a:ext cx="7571184" cy="1689051"/>
          </a:xfrm>
        </p:spPr>
        <p:txBody>
          <a:bodyPr/>
          <a:lstStyle/>
          <a:p>
            <a:r>
              <a:rPr lang="nb-NO" dirty="0" smtClean="0"/>
              <a:t>Rate </a:t>
            </a:r>
            <a:r>
              <a:rPr lang="nb-NO" dirty="0" err="1" smtClean="0"/>
              <a:t>equations</a:t>
            </a:r>
            <a:r>
              <a:rPr lang="nb-NO" dirty="0" smtClean="0"/>
              <a:t> from </a:t>
            </a:r>
            <a:r>
              <a:rPr lang="nb-NO" dirty="0" err="1" smtClean="0"/>
              <a:t>the</a:t>
            </a:r>
            <a:r>
              <a:rPr lang="nb-NO" dirty="0" smtClean="0"/>
              <a:t> rate </a:t>
            </a:r>
            <a:r>
              <a:rPr lang="nb-NO" dirty="0" err="1" smtClean="0"/>
              <a:t>law</a:t>
            </a:r>
            <a:endParaRPr lang="nb-NO" dirty="0" smtClean="0"/>
          </a:p>
          <a:p>
            <a:r>
              <a:rPr lang="nb-NO" dirty="0" err="1" smtClean="0"/>
              <a:t>Kinetic</a:t>
            </a:r>
            <a:r>
              <a:rPr lang="nb-NO" dirty="0" smtClean="0"/>
              <a:t> </a:t>
            </a:r>
            <a:r>
              <a:rPr lang="nb-NO" dirty="0" err="1" smtClean="0"/>
              <a:t>constants</a:t>
            </a:r>
            <a:r>
              <a:rPr lang="nb-NO" dirty="0" smtClean="0"/>
              <a:t> from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Arrhenius</a:t>
            </a:r>
            <a:r>
              <a:rPr lang="nb-NO" dirty="0" smtClean="0"/>
              <a:t> </a:t>
            </a:r>
            <a:r>
              <a:rPr lang="nb-NO" dirty="0" err="1" smtClean="0"/>
              <a:t>equation</a:t>
            </a:r>
            <a:endParaRPr lang="nb-NO" dirty="0"/>
          </a:p>
        </p:txBody>
      </p:sp>
      <p:pic>
        <p:nvPicPr>
          <p:cNvPr id="4" name="Picture 5" descr="http://gpgpu.org/wp/wp-content/uploads/2010/10/matlab_logo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65743"/>
            <a:ext cx="1373662" cy="100811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9824" y="1843724"/>
            <a:ext cx="4821908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708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b-NO" dirty="0" smtClean="0"/>
              <a:t>            </a:t>
            </a:r>
            <a:r>
              <a:rPr lang="nb-NO" dirty="0" err="1" smtClean="0"/>
              <a:t>Distillation</a:t>
            </a:r>
            <a:r>
              <a:rPr lang="nb-NO" dirty="0" smtClean="0"/>
              <a:t> </a:t>
            </a:r>
            <a:r>
              <a:rPr lang="nb-NO" dirty="0" err="1" smtClean="0"/>
              <a:t>Column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915816" y="3212976"/>
            <a:ext cx="2664296" cy="896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800" dirty="0" smtClean="0"/>
              <a:t>Molar </a:t>
            </a:r>
            <a:r>
              <a:rPr lang="nb-NO" sz="2800" dirty="0" err="1" smtClean="0"/>
              <a:t>balances</a:t>
            </a:r>
            <a:endParaRPr lang="nb-NO" sz="2800" dirty="0"/>
          </a:p>
        </p:txBody>
      </p:sp>
      <p:pic>
        <p:nvPicPr>
          <p:cNvPr id="4" name="Picture 5" descr="http://gpgpu.org/wp/wp-content/uploads/2010/10/matlab_logo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65743"/>
            <a:ext cx="1373662" cy="100811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556792"/>
            <a:ext cx="5991170" cy="152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933056"/>
            <a:ext cx="2653434" cy="1629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kstSylinder 4"/>
          <p:cNvSpPr txBox="1"/>
          <p:nvPr/>
        </p:nvSpPr>
        <p:spPr>
          <a:xfrm>
            <a:off x="3144524" y="5877272"/>
            <a:ext cx="2797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 err="1" smtClean="0"/>
              <a:t>Raoult’s</a:t>
            </a:r>
            <a:r>
              <a:rPr lang="nb-NO" sz="2800" dirty="0" smtClean="0"/>
              <a:t> Law</a:t>
            </a:r>
            <a:endParaRPr lang="nb-NO" sz="2800" dirty="0"/>
          </a:p>
        </p:txBody>
      </p:sp>
    </p:spTree>
    <p:extLst>
      <p:ext uri="{BB962C8B-B14F-4D97-AF65-F5344CB8AC3E}">
        <p14:creationId xmlns:p14="http://schemas.microsoft.com/office/powerpoint/2010/main" val="154794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b-NO" dirty="0" smtClean="0"/>
              <a:t>            Dynamics</a:t>
            </a:r>
            <a:endParaRPr lang="nb-NO" dirty="0"/>
          </a:p>
        </p:txBody>
      </p:sp>
      <p:pic>
        <p:nvPicPr>
          <p:cNvPr id="4" name="Picture 5" descr="http://gpgpu.org/wp/wp-content/uploads/2010/10/matlab_logo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65743"/>
            <a:ext cx="1373662" cy="100811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556792"/>
            <a:ext cx="3604989" cy="4722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316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962</TotalTime>
  <Words>221</Words>
  <Application>Microsoft Office PowerPoint</Application>
  <PresentationFormat>Skjermfremvisning (4:3)</PresentationFormat>
  <Paragraphs>38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17</vt:i4>
      </vt:variant>
    </vt:vector>
  </HeadingPairs>
  <TitlesOfParts>
    <vt:vector size="18" baseType="lpstr">
      <vt:lpstr>Office-tema</vt:lpstr>
      <vt:lpstr>Modelling of the production of biodiesel by reactive distillation</vt:lpstr>
      <vt:lpstr>Outline</vt:lpstr>
      <vt:lpstr>           Energy Consumption</vt:lpstr>
      <vt:lpstr>           Biodiesel</vt:lpstr>
      <vt:lpstr>           Reactive Distillation</vt:lpstr>
      <vt:lpstr>           Process Conditions</vt:lpstr>
      <vt:lpstr>            The Reactions</vt:lpstr>
      <vt:lpstr>            Distillation Column</vt:lpstr>
      <vt:lpstr>            Dynamics</vt:lpstr>
      <vt:lpstr>             Composition</vt:lpstr>
      <vt:lpstr>            Temperature</vt:lpstr>
      <vt:lpstr>             Temperature</vt:lpstr>
      <vt:lpstr>             Performance</vt:lpstr>
      <vt:lpstr>             Summary</vt:lpstr>
      <vt:lpstr>PowerPoint-presentasjon</vt:lpstr>
      <vt:lpstr>PowerPoint-presentasjon</vt:lpstr>
      <vt:lpstr>Francis weir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Modelling of the production of biodiesel by reactive distillation</dc:title>
  <dc:creator>Emilie</dc:creator>
  <cp:lastModifiedBy>Emilie</cp:lastModifiedBy>
  <cp:revision>54</cp:revision>
  <dcterms:created xsi:type="dcterms:W3CDTF">2012-12-12T16:19:27Z</dcterms:created>
  <dcterms:modified xsi:type="dcterms:W3CDTF">2012-12-13T08:21:31Z</dcterms:modified>
</cp:coreProperties>
</file>