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1" r:id="rId5"/>
    <p:sldId id="260" r:id="rId6"/>
    <p:sldId id="263" r:id="rId7"/>
    <p:sldId id="264" r:id="rId8"/>
    <p:sldId id="262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DA65-51F4-459C-84DA-B636B49458E5}" type="datetimeFigureOut">
              <a:rPr lang="nb-NO" smtClean="0"/>
              <a:pPr/>
              <a:t>13.12.2012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A74E9-501F-46D3-9EE7-15A34C14F5AD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err="1" smtClean="0"/>
              <a:t>Specialization</a:t>
            </a:r>
            <a:r>
              <a:rPr lang="nb-NO" sz="4000" dirty="0" smtClean="0"/>
              <a:t> </a:t>
            </a:r>
            <a:r>
              <a:rPr lang="nb-NO" sz="4000" dirty="0" err="1" smtClean="0"/>
              <a:t>project</a:t>
            </a:r>
            <a:r>
              <a:rPr lang="nb-NO" sz="4000" dirty="0" smtClean="0"/>
              <a:t> 2012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nb-NO" sz="2800" dirty="0" err="1" smtClean="0"/>
              <a:t>Temperature</a:t>
            </a:r>
            <a:r>
              <a:rPr lang="nb-NO" sz="2800" dirty="0" smtClean="0"/>
              <a:t> </a:t>
            </a:r>
            <a:r>
              <a:rPr lang="nb-NO" sz="2800" dirty="0" err="1" smtClean="0"/>
              <a:t>control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an </a:t>
            </a:r>
            <a:r>
              <a:rPr lang="nb-NO" sz="2800" dirty="0" err="1" smtClean="0"/>
              <a:t>unstable</a:t>
            </a:r>
            <a:r>
              <a:rPr lang="nb-NO" sz="2800" dirty="0" smtClean="0"/>
              <a:t> </a:t>
            </a:r>
            <a:r>
              <a:rPr lang="nb-NO" sz="2800" dirty="0" err="1" smtClean="0"/>
              <a:t>chemical</a:t>
            </a:r>
            <a:r>
              <a:rPr lang="nb-NO" sz="2800" dirty="0" smtClean="0"/>
              <a:t> </a:t>
            </a:r>
            <a:r>
              <a:rPr lang="nb-NO" sz="2800" dirty="0" err="1" smtClean="0"/>
              <a:t>reactor</a:t>
            </a:r>
            <a:endParaRPr lang="nb-NO" sz="2800" dirty="0" smtClean="0"/>
          </a:p>
          <a:p>
            <a:pPr algn="ctr">
              <a:buNone/>
            </a:pPr>
            <a:endParaRPr lang="nb-NO" sz="2800" dirty="0" smtClean="0"/>
          </a:p>
          <a:p>
            <a:pPr algn="ctr">
              <a:buNone/>
            </a:pPr>
            <a:r>
              <a:rPr lang="nb-NO" sz="2400" dirty="0" smtClean="0"/>
              <a:t>By</a:t>
            </a:r>
          </a:p>
          <a:p>
            <a:pPr algn="ctr">
              <a:buNone/>
            </a:pPr>
            <a:endParaRPr lang="nb-NO" sz="2400" dirty="0" smtClean="0"/>
          </a:p>
          <a:p>
            <a:pPr algn="ctr">
              <a:buNone/>
            </a:pPr>
            <a:r>
              <a:rPr lang="nb-NO" sz="2400" dirty="0" smtClean="0"/>
              <a:t>Ola Sæterli Hjetland</a:t>
            </a:r>
          </a:p>
          <a:p>
            <a:pPr algn="ctr">
              <a:buNone/>
            </a:pPr>
            <a:endParaRPr lang="nb-NO" sz="2400" dirty="0" smtClean="0"/>
          </a:p>
          <a:p>
            <a:pPr algn="ctr">
              <a:buNone/>
            </a:pPr>
            <a:r>
              <a:rPr lang="nb-NO" sz="2400" dirty="0" smtClean="0"/>
              <a:t>Supervisors: Sigurd </a:t>
            </a:r>
            <a:r>
              <a:rPr lang="nb-NO" sz="2400" dirty="0" err="1" smtClean="0"/>
              <a:t>Skogestad</a:t>
            </a:r>
            <a:r>
              <a:rPr lang="nb-NO" sz="2400" dirty="0" smtClean="0"/>
              <a:t>, Krister Forsman </a:t>
            </a:r>
          </a:p>
          <a:p>
            <a:pPr algn="ctr">
              <a:buNone/>
            </a:pPr>
            <a:r>
              <a:rPr lang="nb-NO" sz="2400" dirty="0" smtClean="0"/>
              <a:t>and Vinicius de </a:t>
            </a:r>
            <a:r>
              <a:rPr lang="nb-NO" sz="2400" dirty="0" err="1" smtClean="0"/>
              <a:t>Oliveira</a:t>
            </a:r>
            <a:endParaRPr lang="nb-N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Disturbance</a:t>
            </a:r>
            <a:r>
              <a:rPr lang="nb-NO" dirty="0" smtClean="0"/>
              <a:t> </a:t>
            </a:r>
            <a:r>
              <a:rPr lang="nb-NO" dirty="0" err="1" smtClean="0"/>
              <a:t>Rejection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+10% </a:t>
            </a:r>
            <a:r>
              <a:rPr lang="nb-NO" dirty="0" err="1" smtClean="0"/>
              <a:t>increased</a:t>
            </a:r>
            <a:r>
              <a:rPr lang="nb-NO" dirty="0" smtClean="0"/>
              <a:t> </a:t>
            </a:r>
            <a:r>
              <a:rPr lang="nb-NO" dirty="0" err="1" smtClean="0"/>
              <a:t>feed</a:t>
            </a:r>
            <a:endParaRPr lang="nb-NO" dirty="0"/>
          </a:p>
        </p:txBody>
      </p:sp>
      <p:pic>
        <p:nvPicPr>
          <p:cNvPr id="4" name="Bilde 3" descr="C:\Users\Eier\Documents\Siste høst\Prosjekt\Figurer\Transferfunction\+10%disturbanceMinL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568863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Stability</a:t>
            </a:r>
            <a:endParaRPr lang="nb-NO" dirty="0"/>
          </a:p>
        </p:txBody>
      </p:sp>
      <p:pic>
        <p:nvPicPr>
          <p:cNvPr id="1026" name="Picture 2" descr="C:\Users\Eier\Documents\Siste høst\Prosjekt\Presentasjon\Nyquist_P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12776"/>
            <a:ext cx="6200155" cy="4641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Conclusion</a:t>
            </a:r>
            <a:r>
              <a:rPr lang="nb-NO" dirty="0" smtClean="0"/>
              <a:t> and </a:t>
            </a:r>
            <a:r>
              <a:rPr lang="nb-NO" dirty="0" err="1" smtClean="0"/>
              <a:t>Further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Shams</a:t>
            </a:r>
            <a:r>
              <a:rPr lang="nb-NO" dirty="0" smtClean="0"/>
              <a:t> tuning </a:t>
            </a:r>
            <a:r>
              <a:rPr lang="nb-NO" dirty="0" err="1" smtClean="0"/>
              <a:t>procedure</a:t>
            </a:r>
            <a:r>
              <a:rPr lang="nb-NO" dirty="0" smtClean="0"/>
              <a:t> </a:t>
            </a:r>
            <a:r>
              <a:rPr lang="nb-NO" dirty="0" err="1" smtClean="0"/>
              <a:t>seems</a:t>
            </a:r>
            <a:r>
              <a:rPr lang="nb-NO" dirty="0" smtClean="0"/>
              <a:t> like </a:t>
            </a:r>
            <a:r>
              <a:rPr lang="nb-NO" dirty="0" err="1" smtClean="0"/>
              <a:t>the</a:t>
            </a:r>
            <a:r>
              <a:rPr lang="nb-NO" dirty="0" smtClean="0"/>
              <a:t> most </a:t>
            </a:r>
            <a:r>
              <a:rPr lang="nb-NO" dirty="0" err="1" smtClean="0"/>
              <a:t>promising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Dynamics for </a:t>
            </a:r>
            <a:r>
              <a:rPr lang="nb-NO" dirty="0" err="1" smtClean="0"/>
              <a:t>valves</a:t>
            </a:r>
            <a:r>
              <a:rPr lang="nb-NO" dirty="0" smtClean="0"/>
              <a:t>, sensors etc.</a:t>
            </a:r>
          </a:p>
          <a:p>
            <a:r>
              <a:rPr lang="nb-NO" dirty="0" smtClean="0"/>
              <a:t>CW </a:t>
            </a:r>
            <a:r>
              <a:rPr lang="nb-NO" dirty="0" err="1" smtClean="0"/>
              <a:t>flow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nb-NO" dirty="0" smtClean="0"/>
          </a:p>
          <a:p>
            <a:r>
              <a:rPr lang="nb-NO" dirty="0" smtClean="0"/>
              <a:t>Tuning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 description</a:t>
            </a:r>
            <a:endParaRPr lang="nb-NO" sz="36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7632848" cy="4536504"/>
          </a:xfrm>
        </p:spPr>
        <p:txBody>
          <a:bodyPr/>
          <a:lstStyle/>
          <a:p>
            <a:endParaRPr lang="nb-NO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b-NO" sz="2800" dirty="0" err="1" smtClean="0">
                <a:solidFill>
                  <a:schemeClr val="tx1"/>
                </a:solidFill>
              </a:rPr>
              <a:t>Create</a:t>
            </a:r>
            <a:r>
              <a:rPr lang="nb-NO" sz="2800" dirty="0" smtClean="0">
                <a:solidFill>
                  <a:schemeClr val="tx1"/>
                </a:solidFill>
              </a:rPr>
              <a:t> a simple, </a:t>
            </a:r>
            <a:r>
              <a:rPr lang="nb-NO" sz="2800" dirty="0" err="1" smtClean="0">
                <a:solidFill>
                  <a:schemeClr val="tx1"/>
                </a:solidFill>
              </a:rPr>
              <a:t>generic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Matlab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model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of</a:t>
            </a:r>
            <a:r>
              <a:rPr lang="nb-NO" sz="2800" dirty="0" smtClean="0">
                <a:solidFill>
                  <a:schemeClr val="tx1"/>
                </a:solidFill>
              </a:rPr>
              <a:t> an </a:t>
            </a:r>
            <a:r>
              <a:rPr lang="nb-NO" sz="2800" dirty="0" err="1" smtClean="0">
                <a:solidFill>
                  <a:schemeClr val="tx1"/>
                </a:solidFill>
              </a:rPr>
              <a:t>unstable</a:t>
            </a:r>
            <a:r>
              <a:rPr lang="nb-NO" sz="2800" dirty="0" smtClean="0">
                <a:solidFill>
                  <a:schemeClr val="tx1"/>
                </a:solidFill>
              </a:rPr>
              <a:t> CSTR</a:t>
            </a:r>
          </a:p>
          <a:p>
            <a:endParaRPr lang="nb-NO" sz="2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b-NO" sz="2800" dirty="0" err="1" smtClean="0">
                <a:solidFill>
                  <a:schemeClr val="tx1"/>
                </a:solidFill>
              </a:rPr>
              <a:t>Simulate</a:t>
            </a:r>
            <a:r>
              <a:rPr lang="nb-NO" sz="2800" dirty="0" smtClean="0">
                <a:solidFill>
                  <a:schemeClr val="tx1"/>
                </a:solidFill>
              </a:rPr>
              <a:t> PI and PID </a:t>
            </a:r>
            <a:r>
              <a:rPr lang="nb-NO" sz="2800" dirty="0" err="1" smtClean="0">
                <a:solidFill>
                  <a:schemeClr val="tx1"/>
                </a:solidFill>
              </a:rPr>
              <a:t>control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of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the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process</a:t>
            </a:r>
            <a:endParaRPr lang="nb-NO" sz="2800" dirty="0" smtClean="0">
              <a:solidFill>
                <a:schemeClr val="tx1"/>
              </a:solidFill>
            </a:endParaRPr>
          </a:p>
          <a:p>
            <a:endParaRPr lang="nb-NO" sz="2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b-NO" sz="2800" dirty="0" err="1" smtClean="0">
                <a:solidFill>
                  <a:schemeClr val="tx1"/>
                </a:solidFill>
              </a:rPr>
              <a:t>Propose</a:t>
            </a:r>
            <a:r>
              <a:rPr lang="nb-NO" sz="2800" dirty="0" smtClean="0">
                <a:solidFill>
                  <a:schemeClr val="tx1"/>
                </a:solidFill>
              </a:rPr>
              <a:t> a simple </a:t>
            </a:r>
            <a:r>
              <a:rPr lang="nb-NO" sz="2800" dirty="0" err="1" smtClean="0">
                <a:solidFill>
                  <a:schemeClr val="tx1"/>
                </a:solidFill>
              </a:rPr>
              <a:t>way</a:t>
            </a:r>
            <a:r>
              <a:rPr lang="nb-NO" sz="2800" dirty="0" smtClean="0">
                <a:solidFill>
                  <a:schemeClr val="tx1"/>
                </a:solidFill>
              </a:rPr>
              <a:t> to </a:t>
            </a:r>
            <a:r>
              <a:rPr lang="nb-NO" sz="2800" dirty="0" err="1" smtClean="0">
                <a:solidFill>
                  <a:schemeClr val="tx1"/>
                </a:solidFill>
              </a:rPr>
              <a:t>obtain</a:t>
            </a:r>
            <a:r>
              <a:rPr lang="nb-NO" sz="2800" dirty="0" smtClean="0">
                <a:solidFill>
                  <a:schemeClr val="tx1"/>
                </a:solidFill>
              </a:rPr>
              <a:t> tuning parameters</a:t>
            </a:r>
          </a:p>
          <a:p>
            <a:r>
              <a:rPr lang="nb-NO" sz="2800" dirty="0" smtClean="0">
                <a:solidFill>
                  <a:schemeClr val="tx1"/>
                </a:solidFill>
              </a:rPr>
              <a:t> </a:t>
            </a:r>
            <a:endParaRPr lang="nb-NO" sz="28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nb-NO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Description</a:t>
            </a:r>
            <a:endParaRPr lang="nb-NO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268760"/>
            <a:ext cx="558686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Control </a:t>
            </a:r>
            <a:r>
              <a:rPr lang="nb-NO" dirty="0" err="1" smtClean="0"/>
              <a:t>Structures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09119"/>
          </a:xfrm>
        </p:spPr>
        <p:txBody>
          <a:bodyPr>
            <a:normAutofit/>
          </a:bodyPr>
          <a:lstStyle/>
          <a:p>
            <a:r>
              <a:rPr lang="nb-NO" dirty="0" smtClean="0"/>
              <a:t>Power </a:t>
            </a:r>
            <a:r>
              <a:rPr lang="nb-NO" dirty="0" err="1" smtClean="0"/>
              <a:t>control</a:t>
            </a:r>
            <a:endParaRPr lang="nb-NO" dirty="0" smtClean="0"/>
          </a:p>
          <a:p>
            <a:pPr lvl="2"/>
            <a:r>
              <a:rPr lang="nb-NO" dirty="0" err="1" smtClean="0"/>
              <a:t>Cooling</a:t>
            </a:r>
            <a:r>
              <a:rPr lang="nb-NO" dirty="0" smtClean="0"/>
              <a:t> input is linear</a:t>
            </a:r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CW </a:t>
            </a:r>
            <a:r>
              <a:rPr lang="nb-NO" dirty="0" err="1" smtClean="0"/>
              <a:t>flowrate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nb-NO" dirty="0" smtClean="0"/>
          </a:p>
          <a:p>
            <a:pPr lvl="2"/>
            <a:r>
              <a:rPr lang="nb-NO" dirty="0" err="1" smtClean="0"/>
              <a:t>Cooling</a:t>
            </a:r>
            <a:r>
              <a:rPr lang="nb-NO" dirty="0" smtClean="0"/>
              <a:t> input is </a:t>
            </a:r>
            <a:r>
              <a:rPr lang="nb-NO" dirty="0" err="1" smtClean="0"/>
              <a:t>highly</a:t>
            </a:r>
            <a:r>
              <a:rPr lang="nb-NO" dirty="0" smtClean="0"/>
              <a:t> </a:t>
            </a:r>
            <a:r>
              <a:rPr lang="nb-NO" dirty="0" err="1" smtClean="0"/>
              <a:t>non-linear</a:t>
            </a: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2780928"/>
            <a:ext cx="7365236" cy="792088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39" y="5157192"/>
            <a:ext cx="5662633" cy="66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Open</a:t>
            </a:r>
            <a:r>
              <a:rPr lang="nb-NO" dirty="0" smtClean="0"/>
              <a:t> Loop Behaviour</a:t>
            </a:r>
            <a:endParaRPr lang="nb-NO" dirty="0"/>
          </a:p>
        </p:txBody>
      </p:sp>
      <p:pic>
        <p:nvPicPr>
          <p:cNvPr id="5" name="Picture 2" descr="C:\Users\Eier\Documents\Siste høst\Prosjekt\Figurer\Non-linear\Steady state T med ønsket 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0237" y="1862931"/>
            <a:ext cx="5343525" cy="4000500"/>
          </a:xfrm>
          <a:prstGeom prst="rect">
            <a:avLst/>
          </a:prstGeom>
          <a:noFill/>
        </p:spPr>
      </p:pic>
      <p:pic>
        <p:nvPicPr>
          <p:cNvPr id="6" name="Bilde 5" descr="C:\Users\Eier\Documents\Siste høst\Prosjekt\Figurer\Non-linear\Steady state 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844824"/>
            <a:ext cx="50405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SIMC Tuning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nb-NO" dirty="0" err="1" smtClean="0"/>
              <a:t>Step</a:t>
            </a:r>
            <a:r>
              <a:rPr lang="nb-NO" dirty="0" smtClean="0"/>
              <a:t> in input at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open</a:t>
            </a:r>
            <a:r>
              <a:rPr lang="nb-NO" dirty="0" smtClean="0"/>
              <a:t> loop steady </a:t>
            </a:r>
            <a:r>
              <a:rPr lang="nb-NO" dirty="0" err="1" smtClean="0"/>
              <a:t>state</a:t>
            </a: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>
              <a:buNone/>
            </a:pPr>
            <a:r>
              <a:rPr lang="nb-NO" dirty="0" smtClean="0"/>
              <a:t>   Power </a:t>
            </a:r>
            <a:r>
              <a:rPr lang="nb-NO" dirty="0" err="1" smtClean="0"/>
              <a:t>control</a:t>
            </a:r>
            <a:r>
              <a:rPr lang="nb-NO" dirty="0" smtClean="0"/>
              <a:t> 			CW </a:t>
            </a:r>
            <a:r>
              <a:rPr lang="nb-NO" dirty="0" err="1" smtClean="0"/>
              <a:t>flow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nb-NO" dirty="0" smtClean="0"/>
          </a:p>
        </p:txBody>
      </p:sp>
      <p:pic>
        <p:nvPicPr>
          <p:cNvPr id="4" name="Bilde 3" descr="C:\Users\Eier\Dropbox\Prosjektet\Prosjekt før varmeveksler, 6.11\Figurer\Non-linear\Step in setpoint, 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4355976" cy="323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492896"/>
            <a:ext cx="4248472" cy="305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Linearization</a:t>
            </a:r>
            <a:r>
              <a:rPr lang="nb-NO" dirty="0" smtClean="0"/>
              <a:t> and Transfer </a:t>
            </a:r>
            <a:r>
              <a:rPr lang="nb-NO" dirty="0" err="1" smtClean="0"/>
              <a:t>Functions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nb-NO" dirty="0" err="1" smtClean="0"/>
              <a:t>Identify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operating </a:t>
            </a:r>
            <a:r>
              <a:rPr lang="nb-NO" dirty="0" err="1" smtClean="0"/>
              <a:t>point</a:t>
            </a:r>
            <a:r>
              <a:rPr lang="nb-NO" dirty="0" smtClean="0"/>
              <a:t> (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, u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nb-NO" dirty="0" smtClean="0"/>
          </a:p>
          <a:p>
            <a:r>
              <a:rPr lang="nb-NO" dirty="0" smtClean="0"/>
              <a:t>TF linking T and u (</a:t>
            </a:r>
            <a:r>
              <a:rPr lang="nb-NO" dirty="0" err="1" smtClean="0"/>
              <a:t>cooling</a:t>
            </a:r>
            <a:r>
              <a:rPr lang="nb-NO" dirty="0" smtClean="0"/>
              <a:t> </a:t>
            </a:r>
            <a:r>
              <a:rPr lang="nb-NO" dirty="0" err="1" smtClean="0"/>
              <a:t>power</a:t>
            </a:r>
            <a:r>
              <a:rPr lang="nb-NO" dirty="0" smtClean="0"/>
              <a:t> or CW </a:t>
            </a:r>
            <a:r>
              <a:rPr lang="nb-NO" dirty="0" err="1" smtClean="0"/>
              <a:t>flow</a:t>
            </a:r>
            <a:r>
              <a:rPr lang="nb-NO" dirty="0" smtClean="0"/>
              <a:t> rate)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>
              <a:buNone/>
            </a:pPr>
            <a:r>
              <a:rPr lang="nb-NO" dirty="0" smtClean="0"/>
              <a:t>      Power </a:t>
            </a:r>
            <a:r>
              <a:rPr lang="nb-NO" dirty="0" err="1" smtClean="0"/>
              <a:t>control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77072"/>
            <a:ext cx="3744416" cy="132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636912"/>
            <a:ext cx="3980457" cy="297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Sylinder 5"/>
          <p:cNvSpPr txBox="1"/>
          <p:nvPr/>
        </p:nvSpPr>
        <p:spPr>
          <a:xfrm>
            <a:off x="5292080" y="5661248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CW </a:t>
            </a:r>
            <a:r>
              <a:rPr lang="nb-NO" sz="3200" dirty="0" err="1" smtClean="0"/>
              <a:t>flow</a:t>
            </a:r>
            <a:r>
              <a:rPr lang="nb-NO" sz="3200" dirty="0" smtClean="0"/>
              <a:t> </a:t>
            </a:r>
            <a:r>
              <a:rPr lang="nb-NO" sz="3200" dirty="0" err="1" smtClean="0"/>
              <a:t>control</a:t>
            </a:r>
            <a:endParaRPr lang="nb-NO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Tuning </a:t>
            </a:r>
            <a:r>
              <a:rPr lang="nb-NO" dirty="0" err="1" smtClean="0"/>
              <a:t>Procedures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/>
          <a:lstStyle/>
          <a:p>
            <a:r>
              <a:rPr lang="nb-NO" dirty="0" smtClean="0"/>
              <a:t>SIMC (</a:t>
            </a:r>
            <a:r>
              <a:rPr lang="nb-NO" dirty="0" err="1" smtClean="0"/>
              <a:t>non-linearized</a:t>
            </a:r>
            <a:r>
              <a:rPr lang="nb-NO" dirty="0" smtClean="0"/>
              <a:t>, </a:t>
            </a:r>
            <a:r>
              <a:rPr lang="nb-NO" dirty="0" err="1" smtClean="0"/>
              <a:t>open</a:t>
            </a:r>
            <a:r>
              <a:rPr lang="nb-NO" dirty="0" smtClean="0"/>
              <a:t> loop)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err="1" smtClean="0"/>
              <a:t>Shams</a:t>
            </a:r>
            <a:r>
              <a:rPr lang="nb-NO" dirty="0" smtClean="0"/>
              <a:t>* (Linearized, </a:t>
            </a:r>
            <a:r>
              <a:rPr lang="nb-NO" dirty="0" err="1" smtClean="0"/>
              <a:t>closed</a:t>
            </a:r>
            <a:r>
              <a:rPr lang="nb-NO" dirty="0" smtClean="0"/>
              <a:t> loop)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min(</a:t>
            </a:r>
            <a:r>
              <a:rPr lang="en-US" dirty="0" smtClean="0"/>
              <a:t>L</a:t>
            </a:r>
            <a:r>
              <a:rPr lang="en-US" baseline="-25000" dirty="0" smtClean="0"/>
              <a:t>d</a:t>
            </a:r>
            <a:r>
              <a:rPr lang="en-US" dirty="0" smtClean="0"/>
              <a:t>) (Linearized, open loop Nyquist plot)</a:t>
            </a:r>
            <a:endParaRPr lang="nb-NO" dirty="0" smtClean="0"/>
          </a:p>
        </p:txBody>
      </p:sp>
      <p:sp>
        <p:nvSpPr>
          <p:cNvPr id="4" name="TekstSylinder 3"/>
          <p:cNvSpPr txBox="1"/>
          <p:nvPr/>
        </p:nvSpPr>
        <p:spPr>
          <a:xfrm>
            <a:off x="683568" y="587727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*Shamsuzzoha, M., </a:t>
            </a:r>
            <a:r>
              <a:rPr lang="nb-NO" dirty="0" err="1" smtClean="0"/>
              <a:t>Skogestad</a:t>
            </a:r>
            <a:r>
              <a:rPr lang="nb-NO" dirty="0" smtClean="0"/>
              <a:t>, S. </a:t>
            </a:r>
            <a:r>
              <a:rPr lang="nb-NO" i="1" dirty="0" smtClean="0"/>
              <a:t>A simple </a:t>
            </a:r>
            <a:r>
              <a:rPr lang="nb-NO" i="1" dirty="0" err="1" smtClean="0"/>
              <a:t>approach</a:t>
            </a:r>
            <a:r>
              <a:rPr lang="nb-NO" i="1" dirty="0" smtClean="0"/>
              <a:t> for </a:t>
            </a:r>
            <a:r>
              <a:rPr lang="nb-NO" i="1" dirty="0" err="1" smtClean="0"/>
              <a:t>on-line</a:t>
            </a:r>
            <a:r>
              <a:rPr lang="nb-NO" i="1" dirty="0" smtClean="0"/>
              <a:t> PI </a:t>
            </a:r>
            <a:r>
              <a:rPr lang="nb-NO" i="1" dirty="0" err="1" smtClean="0"/>
              <a:t>controller</a:t>
            </a:r>
            <a:r>
              <a:rPr lang="nb-NO" i="1" dirty="0" smtClean="0"/>
              <a:t> tuning </a:t>
            </a:r>
            <a:r>
              <a:rPr lang="nb-NO" i="1" dirty="0" err="1" smtClean="0"/>
              <a:t>using</a:t>
            </a:r>
            <a:r>
              <a:rPr lang="nb-NO" i="1" dirty="0" smtClean="0"/>
              <a:t> </a:t>
            </a:r>
            <a:r>
              <a:rPr lang="nb-NO" i="1" dirty="0" err="1" smtClean="0"/>
              <a:t>closed-loop</a:t>
            </a:r>
            <a:r>
              <a:rPr lang="nb-NO" i="1" dirty="0" smtClean="0"/>
              <a:t> setpoint </a:t>
            </a:r>
            <a:r>
              <a:rPr lang="nb-NO" i="1" dirty="0" err="1" smtClean="0"/>
              <a:t>responses</a:t>
            </a:r>
            <a:r>
              <a:rPr lang="nb-NO" i="1" dirty="0" smtClean="0"/>
              <a:t>, </a:t>
            </a:r>
            <a:r>
              <a:rPr lang="nb-NO" dirty="0" smtClean="0"/>
              <a:t>ESCAPE20, 2010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Setpoint </a:t>
            </a:r>
            <a:r>
              <a:rPr lang="nb-NO" dirty="0" err="1" smtClean="0"/>
              <a:t>Response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nb-NO" dirty="0" smtClean="0"/>
              <a:t>5 K </a:t>
            </a:r>
            <a:r>
              <a:rPr lang="nb-NO" dirty="0" err="1" smtClean="0"/>
              <a:t>increase</a:t>
            </a:r>
            <a:r>
              <a:rPr lang="nb-NO" dirty="0" smtClean="0"/>
              <a:t> in </a:t>
            </a:r>
            <a:r>
              <a:rPr lang="nb-NO" dirty="0" err="1" smtClean="0"/>
              <a:t>temperature</a:t>
            </a:r>
            <a:r>
              <a:rPr lang="nb-NO" dirty="0" smtClean="0"/>
              <a:t> setpoint</a:t>
            </a:r>
            <a:endParaRPr lang="nb-NO" dirty="0"/>
          </a:p>
        </p:txBody>
      </p:sp>
      <p:pic>
        <p:nvPicPr>
          <p:cNvPr id="5" name="Bilde 4" descr="C:\Users\Eier\Documents\Siste høst\Prosjekt\Figurer\Transferfunction\SetpointminL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547260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214</Words>
  <Application>Microsoft Office PowerPoint</Application>
  <PresentationFormat>Skjermfremvisning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Office-tema</vt:lpstr>
      <vt:lpstr>Specialization project 2012</vt:lpstr>
      <vt:lpstr>Project description</vt:lpstr>
      <vt:lpstr>Process Description</vt:lpstr>
      <vt:lpstr>Control Structures</vt:lpstr>
      <vt:lpstr>Open Loop Behaviour</vt:lpstr>
      <vt:lpstr>SIMC Tuning</vt:lpstr>
      <vt:lpstr>Linearization and Transfer Functions</vt:lpstr>
      <vt:lpstr>Tuning Procedures</vt:lpstr>
      <vt:lpstr>Setpoint Response</vt:lpstr>
      <vt:lpstr>Disturbance Rejection</vt:lpstr>
      <vt:lpstr>Stability</vt:lpstr>
      <vt:lpstr>Conclusion and Further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Eier</dc:creator>
  <cp:lastModifiedBy>Eier</cp:lastModifiedBy>
  <cp:revision>87</cp:revision>
  <dcterms:created xsi:type="dcterms:W3CDTF">2012-11-06T08:28:59Z</dcterms:created>
  <dcterms:modified xsi:type="dcterms:W3CDTF">2012-12-13T08:20:09Z</dcterms:modified>
</cp:coreProperties>
</file>