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1" r:id="rId4"/>
    <p:sldId id="269" r:id="rId5"/>
    <p:sldId id="276" r:id="rId6"/>
    <p:sldId id="278" r:id="rId7"/>
    <p:sldId id="279" r:id="rId8"/>
    <p:sldId id="281" r:id="rId9"/>
    <p:sldId id="282" r:id="rId10"/>
    <p:sldId id="286" r:id="rId11"/>
    <p:sldId id="284" r:id="rId12"/>
    <p:sldId id="285" r:id="rId13"/>
    <p:sldId id="266" r:id="rId14"/>
    <p:sldId id="268" r:id="rId15"/>
    <p:sldId id="287" r:id="rId16"/>
    <p:sldId id="28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2" autoAdjust="0"/>
    <p:restoredTop sz="99007" autoAdjust="0"/>
  </p:normalViewPr>
  <p:slideViewPr>
    <p:cSldViewPr>
      <p:cViewPr>
        <p:scale>
          <a:sx n="90" d="100"/>
          <a:sy n="90" d="100"/>
        </p:scale>
        <p:origin x="-8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Stability%20map\stab_calc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27Nov\Bifurcation%20diagram\Bifurcationdiagram%20Experimen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Stability%20map\Ledaflow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27Nov\Bifurcation%20diagram\Bifurcationdiagram%20Experiment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Stability%20map\Ledaflow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hnaze\Desktop\Master%20Project\Stability%20map\stab_calcu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Regime </a:t>
            </a:r>
            <a:r>
              <a:rPr lang="nb-NO" dirty="0" err="1"/>
              <a:t>Map</a:t>
            </a:r>
            <a:endParaRPr lang="nb-NO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765163635491811"/>
          <c:y val="0.1258864893197251"/>
          <c:w val="0.76155167628288178"/>
          <c:h val="0.72110931159783043"/>
        </c:manualLayout>
      </c:layout>
      <c:scatterChart>
        <c:scatterStyle val="lineMarker"/>
        <c:varyColors val="0"/>
        <c:ser>
          <c:idx val="0"/>
          <c:order val="0"/>
          <c:tx>
            <c:v>SS1</c:v>
          </c:tx>
          <c:spPr>
            <a:ln w="28575">
              <a:noFill/>
            </a:ln>
          </c:spPr>
          <c:xVal>
            <c:numRef>
              <c:f>('Calculations '!$F$3;'Calculations '!$F$4;'Calculations '!$F$13;'Calculations '!$F$14;'Calculations '!$F$15;'Calculations '!$F$24;'Calculations '!$F$25;'Calculations '!$F$26;'Calculations '!$F$27;'Calculations '!$F$28;'Calculations '!$F$34;'Calculations '!$F$35;'Calculations '!$F$36;'Calculations '!$F$37;'Calculations '!$F$38;'Calculations '!$F$39;'Calculations '!$F$43;'Calculations '!$F$44;'Calculations '!$F$45;'Calculations '!$F$46;'Calculations '!$F$50;'Calculations '!$F$51;'Calculations '!$F$52;'Calculations '!$F$57;'Calculations '!$F$58;'Calculations '!$F$64;'Calculations '!$F$65)</c:f>
              <c:numCache>
                <c:formatCode>General</c:formatCode>
                <c:ptCount val="27"/>
                <c:pt idx="0">
                  <c:v>0.51582520081552863</c:v>
                </c:pt>
                <c:pt idx="1">
                  <c:v>1.0054978247400945</c:v>
                </c:pt>
                <c:pt idx="2">
                  <c:v>0.51239472447173984</c:v>
                </c:pt>
                <c:pt idx="3">
                  <c:v>1.0259604098633721</c:v>
                </c:pt>
                <c:pt idx="4">
                  <c:v>1.4989464250263189</c:v>
                </c:pt>
                <c:pt idx="5">
                  <c:v>0.4911020329940346</c:v>
                </c:pt>
                <c:pt idx="6">
                  <c:v>1.0007743784201917</c:v>
                </c:pt>
                <c:pt idx="7">
                  <c:v>1.5198560802806456</c:v>
                </c:pt>
                <c:pt idx="8">
                  <c:v>2.0295092841733275</c:v>
                </c:pt>
                <c:pt idx="9">
                  <c:v>2.4840945245138291</c:v>
                </c:pt>
                <c:pt idx="10">
                  <c:v>1.0211217701272202</c:v>
                </c:pt>
                <c:pt idx="11">
                  <c:v>1.4778059725300088</c:v>
                </c:pt>
                <c:pt idx="12">
                  <c:v>1.9741507553431992</c:v>
                </c:pt>
                <c:pt idx="13">
                  <c:v>2.5021842933721596</c:v>
                </c:pt>
                <c:pt idx="14">
                  <c:v>3.0003131293568304</c:v>
                </c:pt>
                <c:pt idx="15">
                  <c:v>3.493096940251613</c:v>
                </c:pt>
                <c:pt idx="16">
                  <c:v>2.0200846615208228</c:v>
                </c:pt>
                <c:pt idx="17">
                  <c:v>2.5105121404415041</c:v>
                </c:pt>
                <c:pt idx="18">
                  <c:v>2.9229143254530725</c:v>
                </c:pt>
                <c:pt idx="19">
                  <c:v>3.484361167037263</c:v>
                </c:pt>
                <c:pt idx="20">
                  <c:v>1.986801912478551</c:v>
                </c:pt>
                <c:pt idx="21">
                  <c:v>2.4983531001500974</c:v>
                </c:pt>
                <c:pt idx="22">
                  <c:v>2.9712565354076328</c:v>
                </c:pt>
                <c:pt idx="23">
                  <c:v>2.0215301326523782</c:v>
                </c:pt>
                <c:pt idx="24">
                  <c:v>2.4966668504693099</c:v>
                </c:pt>
                <c:pt idx="25">
                  <c:v>1.9945547127688974</c:v>
                </c:pt>
                <c:pt idx="26">
                  <c:v>2.5172709977456513</c:v>
                </c:pt>
              </c:numCache>
            </c:numRef>
          </c:xVal>
          <c:yVal>
            <c:numRef>
              <c:f>('Calculations '!$G$3;'Calculations '!$G$4;'Calculations '!$G$13;'Calculations '!$G$14;'Calculations '!$G$15;'Calculations '!$G$24;'Calculations '!$G$25;'Calculations '!$G$26;'Calculations '!$G$27;'Calculations '!$G$28;'Calculations '!$G$34;'Calculations '!$G$35;'Calculations '!$G$36;'Calculations '!$G$37;'Calculations '!$G$38;'Calculations '!$G$39;'Calculations '!$G$43;'Calculations '!$G$44;'Calculations '!$G$45;'Calculations '!$G$46;'Calculations '!$G$50;'Calculations '!$G$51;'Calculations '!$G$52;'Calculations '!$G$57;'Calculations '!$G$58;'Calculations '!$G$64;'Calculations '!$G$65)</c:f>
              <c:numCache>
                <c:formatCode>General</c:formatCode>
                <c:ptCount val="27"/>
                <c:pt idx="0">
                  <c:v>9.6448481028196795E-2</c:v>
                </c:pt>
                <c:pt idx="1">
                  <c:v>0.10323237466851073</c:v>
                </c:pt>
                <c:pt idx="2">
                  <c:v>0.1835982888342419</c:v>
                </c:pt>
                <c:pt idx="3">
                  <c:v>0.18767099200970969</c:v>
                </c:pt>
                <c:pt idx="4">
                  <c:v>0.18810264792857087</c:v>
                </c:pt>
                <c:pt idx="5">
                  <c:v>0.3157922209559621</c:v>
                </c:pt>
                <c:pt idx="6">
                  <c:v>0.31114089208733375</c:v>
                </c:pt>
                <c:pt idx="7">
                  <c:v>0.31438774738769137</c:v>
                </c:pt>
                <c:pt idx="8">
                  <c:v>0.31264109762276704</c:v>
                </c:pt>
                <c:pt idx="9">
                  <c:v>0.3163123171493889</c:v>
                </c:pt>
                <c:pt idx="10">
                  <c:v>0.38423237741410005</c:v>
                </c:pt>
                <c:pt idx="11">
                  <c:v>0.40177246841581782</c:v>
                </c:pt>
                <c:pt idx="12">
                  <c:v>0.40007254209764781</c:v>
                </c:pt>
                <c:pt idx="13">
                  <c:v>0.40388867878977663</c:v>
                </c:pt>
                <c:pt idx="14">
                  <c:v>0.40826775806550197</c:v>
                </c:pt>
                <c:pt idx="15">
                  <c:v>0.41483765385075988</c:v>
                </c:pt>
                <c:pt idx="16">
                  <c:v>0.48968386571174671</c:v>
                </c:pt>
                <c:pt idx="17">
                  <c:v>0.48884651180782834</c:v>
                </c:pt>
                <c:pt idx="18">
                  <c:v>0.49147055069750117</c:v>
                </c:pt>
                <c:pt idx="19">
                  <c:v>0.49678888022689754</c:v>
                </c:pt>
                <c:pt idx="20">
                  <c:v>0.5836286257226404</c:v>
                </c:pt>
                <c:pt idx="21">
                  <c:v>0.58553590374672027</c:v>
                </c:pt>
                <c:pt idx="22">
                  <c:v>0.59108466807137838</c:v>
                </c:pt>
                <c:pt idx="23">
                  <c:v>0.68820921847784522</c:v>
                </c:pt>
                <c:pt idx="24">
                  <c:v>0.68778010628237607</c:v>
                </c:pt>
                <c:pt idx="25">
                  <c:v>0.77887583243674141</c:v>
                </c:pt>
                <c:pt idx="26">
                  <c:v>0.78364594397578058</c:v>
                </c:pt>
              </c:numCache>
            </c:numRef>
          </c:yVal>
          <c:smooth val="0"/>
        </c:ser>
        <c:ser>
          <c:idx val="1"/>
          <c:order val="1"/>
          <c:tx>
            <c:v>SS2</c:v>
          </c:tx>
          <c:spPr>
            <a:ln w="28575">
              <a:noFill/>
            </a:ln>
          </c:spPr>
          <c:xVal>
            <c:numRef>
              <c:f>('Calculations '!$F$5;'Calculations '!$F$6;'Calculations '!$F$16;'Calculations '!$F$17;'Calculations '!$F$29;'Calculations '!$F$30;'Calculations '!$F$31;'Calculations '!$F$40)</c:f>
              <c:numCache>
                <c:formatCode>General</c:formatCode>
                <c:ptCount val="8"/>
                <c:pt idx="0">
                  <c:v>1.4982209217381324</c:v>
                </c:pt>
                <c:pt idx="1">
                  <c:v>1.9861841394361797</c:v>
                </c:pt>
                <c:pt idx="2">
                  <c:v>2.0071147161468392</c:v>
                </c:pt>
                <c:pt idx="3">
                  <c:v>2.5187733969768846</c:v>
                </c:pt>
                <c:pt idx="4">
                  <c:v>2.9445494549110274</c:v>
                </c:pt>
                <c:pt idx="5">
                  <c:v>3.4860398255009879</c:v>
                </c:pt>
                <c:pt idx="6">
                  <c:v>3.9747006014428541</c:v>
                </c:pt>
                <c:pt idx="7">
                  <c:v>4.0120303457795377</c:v>
                </c:pt>
              </c:numCache>
            </c:numRef>
          </c:xVal>
          <c:yVal>
            <c:numRef>
              <c:f>('Calculations '!$G$5;'Calculations '!$G$6;'Calculations '!$G$16;'Calculations '!$G$17;'Calculations '!$G$29;'Calculations '!$G$30;'Calculations '!$G$31;'Calculations '!$G$40)</c:f>
              <c:numCache>
                <c:formatCode>General</c:formatCode>
                <c:ptCount val="8"/>
                <c:pt idx="0">
                  <c:v>0.10350333890058783</c:v>
                </c:pt>
                <c:pt idx="1">
                  <c:v>0.10482555380153681</c:v>
                </c:pt>
                <c:pt idx="2">
                  <c:v>0.19790410108581438</c:v>
                </c:pt>
                <c:pt idx="3">
                  <c:v>0.20070708292959727</c:v>
                </c:pt>
                <c:pt idx="4">
                  <c:v>0.3257115881321922</c:v>
                </c:pt>
                <c:pt idx="5">
                  <c:v>0.32553693629220942</c:v>
                </c:pt>
                <c:pt idx="6">
                  <c:v>0.3183894752902891</c:v>
                </c:pt>
                <c:pt idx="7">
                  <c:v>0.41383470728280863</c:v>
                </c:pt>
              </c:numCache>
            </c:numRef>
          </c:yVal>
          <c:smooth val="0"/>
        </c:ser>
        <c:ser>
          <c:idx val="2"/>
          <c:order val="2"/>
          <c:tx>
            <c:v>TTS</c:v>
          </c:tx>
          <c:spPr>
            <a:ln w="28575">
              <a:noFill/>
            </a:ln>
          </c:spPr>
          <c:xVal>
            <c:numRef>
              <c:f>('Calculations '!$F$7;'Calculations '!$F$8;'Calculations '!$F$9;'Calculations '!$F$10;'Calculations '!$F$11;'Calculations '!$F$18;'Calculations '!$F$19;'Calculations '!$F$20;'Calculations '!$F$21;'Calculations '!$F$22;'Calculations '!$F$32)</c:f>
              <c:numCache>
                <c:formatCode>General</c:formatCode>
                <c:ptCount val="11"/>
                <c:pt idx="0">
                  <c:v>2.4793657879639546</c:v>
                </c:pt>
                <c:pt idx="1">
                  <c:v>2.9608164432632487</c:v>
                </c:pt>
                <c:pt idx="2">
                  <c:v>3.5062420669488739</c:v>
                </c:pt>
                <c:pt idx="3">
                  <c:v>4.0635579983747565</c:v>
                </c:pt>
                <c:pt idx="4">
                  <c:v>4.4262364867277899</c:v>
                </c:pt>
                <c:pt idx="5">
                  <c:v>3.0538733327850736</c:v>
                </c:pt>
                <c:pt idx="6">
                  <c:v>3.5384952867750323</c:v>
                </c:pt>
                <c:pt idx="7">
                  <c:v>4.0250688682023794</c:v>
                </c:pt>
                <c:pt idx="8">
                  <c:v>4.5068232873059113</c:v>
                </c:pt>
                <c:pt idx="9">
                  <c:v>5.0260065678955135</c:v>
                </c:pt>
                <c:pt idx="10">
                  <c:v>4.4940404925021307</c:v>
                </c:pt>
              </c:numCache>
            </c:numRef>
          </c:xVal>
          <c:yVal>
            <c:numRef>
              <c:f>('Calculations '!$G$7;'Calculations '!$G$8;'Calculations '!$G$9;'Calculations '!$G$10;'Calculations '!$G$11;'Calculations '!$G$18;'Calculations '!$G$19;'Calculations '!$G$20;'Calculations '!$G$21;'Calculations '!$G$22;'Calculations '!$G$32)</c:f>
              <c:numCache>
                <c:formatCode>General</c:formatCode>
                <c:ptCount val="11"/>
                <c:pt idx="0">
                  <c:v>0.10552181998073452</c:v>
                </c:pt>
                <c:pt idx="1">
                  <c:v>0.10626605372550058</c:v>
                </c:pt>
                <c:pt idx="2">
                  <c:v>0.10669189092363282</c:v>
                </c:pt>
                <c:pt idx="3">
                  <c:v>0.10704808803930513</c:v>
                </c:pt>
                <c:pt idx="4">
                  <c:v>0.10734096578351925</c:v>
                </c:pt>
                <c:pt idx="5">
                  <c:v>0.2015488276985466</c:v>
                </c:pt>
                <c:pt idx="6">
                  <c:v>0.20239131090861073</c:v>
                </c:pt>
                <c:pt idx="7">
                  <c:v>0.20261226982488409</c:v>
                </c:pt>
                <c:pt idx="8">
                  <c:v>0.20299551678925232</c:v>
                </c:pt>
                <c:pt idx="9">
                  <c:v>0.20370336129014693</c:v>
                </c:pt>
                <c:pt idx="10">
                  <c:v>0.3220549886817432</c:v>
                </c:pt>
              </c:numCache>
            </c:numRef>
          </c:yVal>
          <c:smooth val="0"/>
        </c:ser>
        <c:ser>
          <c:idx val="3"/>
          <c:order val="3"/>
          <c:tx>
            <c:v>STABLE</c:v>
          </c:tx>
          <c:spPr>
            <a:ln w="28575">
              <a:noFill/>
            </a:ln>
          </c:spPr>
          <c:xVal>
            <c:numRef>
              <c:f>('Calculations '!$F$12;'Calculations '!$F$23;'Calculations '!$F$33;'Calculations '!$F$41;'Calculations '!$F$42;'Calculations '!$F$47;'Calculations '!$F$48;'Calculations '!$F$49;'Calculations '!$F$53;'Calculations '!$F$54;'Calculations '!$F$55;'Calculations '!$F$56;'Calculations '!$F$59;'Calculations '!$F$60;'Calculations '!$F$61;'Calculations '!$F$62;'Calculations '!$F$63;'Calculations '!$F$66;'Calculations '!$F$67;'Calculations '!$F$68;'Calculations '!$F$69;'Calculations '!$F$70)</c:f>
              <c:numCache>
                <c:formatCode>General</c:formatCode>
                <c:ptCount val="22"/>
                <c:pt idx="0">
                  <c:v>4.9384803904265597</c:v>
                </c:pt>
                <c:pt idx="1">
                  <c:v>5.5625888230478973</c:v>
                </c:pt>
                <c:pt idx="2">
                  <c:v>5.0114843916265475</c:v>
                </c:pt>
                <c:pt idx="3">
                  <c:v>4.4774914967452464</c:v>
                </c:pt>
                <c:pt idx="4">
                  <c:v>5.0094896359084986</c:v>
                </c:pt>
                <c:pt idx="5">
                  <c:v>4.005950398195024</c:v>
                </c:pt>
                <c:pt idx="6">
                  <c:v>4.4809911510783111</c:v>
                </c:pt>
                <c:pt idx="7">
                  <c:v>4.9961609460682785</c:v>
                </c:pt>
                <c:pt idx="8">
                  <c:v>3.4844563536734476</c:v>
                </c:pt>
                <c:pt idx="9">
                  <c:v>3.9668379024079616</c:v>
                </c:pt>
                <c:pt idx="10">
                  <c:v>4.4780331404589617</c:v>
                </c:pt>
                <c:pt idx="11">
                  <c:v>4.9967407089760689</c:v>
                </c:pt>
                <c:pt idx="12">
                  <c:v>3.0196387454458091</c:v>
                </c:pt>
                <c:pt idx="13">
                  <c:v>3.4890505885030465</c:v>
                </c:pt>
                <c:pt idx="14">
                  <c:v>3.9674975598528648</c:v>
                </c:pt>
                <c:pt idx="15">
                  <c:v>4.4686006485556664</c:v>
                </c:pt>
                <c:pt idx="16">
                  <c:v>5.0151391966272119</c:v>
                </c:pt>
                <c:pt idx="17">
                  <c:v>3.0351133218525326</c:v>
                </c:pt>
                <c:pt idx="18">
                  <c:v>3.4904564639027016</c:v>
                </c:pt>
                <c:pt idx="19">
                  <c:v>3.9712557757928182</c:v>
                </c:pt>
                <c:pt idx="20">
                  <c:v>4.4816918400200763</c:v>
                </c:pt>
                <c:pt idx="21">
                  <c:v>5.0109715166435373</c:v>
                </c:pt>
              </c:numCache>
            </c:numRef>
          </c:xVal>
          <c:yVal>
            <c:numRef>
              <c:f>('Calculations '!$G$12;'Calculations '!$G$23;'Calculations '!$G$33;'Calculations '!$G$41;'Calculations '!$G$42;'Calculations '!$G$47;'Calculations '!$G$48;'Calculations '!$G$49;'Calculations '!$G$53;'Calculations '!$G$54;'Calculations '!$G$55;'Calculations '!$G$56;'Calculations '!$G$59;'Calculations '!$G$60;'Calculations '!$G$61;'Calculations '!$G$62;'Calculations '!$G$63;'Calculations '!$G$66;'Calculations '!$G$67;'Calculations '!$G$68;'Calculations '!$G$69;'Calculations '!$G$70)</c:f>
              <c:numCache>
                <c:formatCode>General</c:formatCode>
                <c:ptCount val="22"/>
                <c:pt idx="0">
                  <c:v>0.10760396386536558</c:v>
                </c:pt>
                <c:pt idx="1">
                  <c:v>0.20429378368283435</c:v>
                </c:pt>
                <c:pt idx="2">
                  <c:v>0.34325291258388035</c:v>
                </c:pt>
                <c:pt idx="3">
                  <c:v>0.43000768945944307</c:v>
                </c:pt>
                <c:pt idx="4">
                  <c:v>0.42980852963523836</c:v>
                </c:pt>
                <c:pt idx="5">
                  <c:v>0.51340200565749428</c:v>
                </c:pt>
                <c:pt idx="6">
                  <c:v>0.51359244712691254</c:v>
                </c:pt>
                <c:pt idx="7">
                  <c:v>0.5139992061986387</c:v>
                </c:pt>
                <c:pt idx="8">
                  <c:v>0.61111294076735478</c:v>
                </c:pt>
                <c:pt idx="9">
                  <c:v>0.61228801163775159</c:v>
                </c:pt>
                <c:pt idx="10">
                  <c:v>0.61211847847826251</c:v>
                </c:pt>
                <c:pt idx="11">
                  <c:v>0.61159632019851873</c:v>
                </c:pt>
                <c:pt idx="12">
                  <c:v>0.71459700485204369</c:v>
                </c:pt>
                <c:pt idx="13">
                  <c:v>0.7156224262258869</c:v>
                </c:pt>
                <c:pt idx="14">
                  <c:v>0.71629373932044904</c:v>
                </c:pt>
                <c:pt idx="15">
                  <c:v>0.71571546279699549</c:v>
                </c:pt>
                <c:pt idx="16">
                  <c:v>0.71548896435110421</c:v>
                </c:pt>
                <c:pt idx="17">
                  <c:v>0.80761656259973535</c:v>
                </c:pt>
                <c:pt idx="18">
                  <c:v>0.80873837299769658</c:v>
                </c:pt>
                <c:pt idx="19">
                  <c:v>0.80897256292490405</c:v>
                </c:pt>
                <c:pt idx="20">
                  <c:v>0.80902763479789075</c:v>
                </c:pt>
                <c:pt idx="21">
                  <c:v>0.80813875915628186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8576"/>
        <c:axId val="34810496"/>
      </c:scatterChart>
      <c:valAx>
        <c:axId val="3480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sz="1400" b="1"/>
                  <a:t>Usg[m/s]</a:t>
                </a:r>
              </a:p>
            </c:rich>
          </c:tx>
          <c:layout>
            <c:manualLayout>
              <c:xMode val="edge"/>
              <c:yMode val="edge"/>
              <c:x val="0.46391527662695459"/>
              <c:y val="0.91562593924570146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crossAx val="34810496"/>
        <c:crosses val="autoZero"/>
        <c:crossBetween val="midCat"/>
      </c:valAx>
      <c:valAx>
        <c:axId val="34810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sz="1400" b="1"/>
                  <a:t>Usl [m/s]</a:t>
                </a:r>
                <a:endParaRPr lang="nb-NO" b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8085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96144471230104"/>
          <c:y val="0.4140046254450237"/>
          <c:w val="0.10954370544412713"/>
          <c:h val="0.216399861012137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Bifurcation</a:t>
            </a:r>
            <a:r>
              <a:rPr lang="nb-NO" dirty="0"/>
              <a:t> Diagram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58301312625545"/>
          <c:y val="0.11417214326613283"/>
          <c:w val="0.68180275627101461"/>
          <c:h val="0.72719954193123837"/>
        </c:manualLayout>
      </c:layout>
      <c:scatterChart>
        <c:scatterStyle val="smoothMarker"/>
        <c:varyColors val="0"/>
        <c:ser>
          <c:idx val="0"/>
          <c:order val="0"/>
          <c:tx>
            <c:v>Average pressure</c:v>
          </c:tx>
          <c:marker>
            <c:symbol val="none"/>
          </c:marker>
          <c:xVal>
            <c:numRef>
              <c:f>'[Bifurcationdiagram Experimental.xlsx]Calculations'!$B$3:$B$20</c:f>
              <c:numCache>
                <c:formatCode>General</c:formatCode>
                <c:ptCount val="18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26</c:v>
                </c:pt>
                <c:pt idx="4">
                  <c:v>27</c:v>
                </c:pt>
                <c:pt idx="5">
                  <c:v>28</c:v>
                </c:pt>
                <c:pt idx="6">
                  <c:v>29</c:v>
                </c:pt>
                <c:pt idx="7">
                  <c:v>30</c:v>
                </c:pt>
                <c:pt idx="8">
                  <c:v>32</c:v>
                </c:pt>
                <c:pt idx="9">
                  <c:v>35</c:v>
                </c:pt>
                <c:pt idx="10">
                  <c:v>40</c:v>
                </c:pt>
                <c:pt idx="11">
                  <c:v>45</c:v>
                </c:pt>
                <c:pt idx="12">
                  <c:v>50</c:v>
                </c:pt>
                <c:pt idx="13">
                  <c:v>60</c:v>
                </c:pt>
                <c:pt idx="14">
                  <c:v>70</c:v>
                </c:pt>
                <c:pt idx="15">
                  <c:v>80</c:v>
                </c:pt>
                <c:pt idx="16">
                  <c:v>90</c:v>
                </c:pt>
                <c:pt idx="17">
                  <c:v>100</c:v>
                </c:pt>
              </c:numCache>
            </c:numRef>
          </c:xVal>
          <c:yVal>
            <c:numRef>
              <c:f>'[Bifurcationdiagram Experimental.xlsx]Calculations'!$C$3:$C$20</c:f>
              <c:numCache>
                <c:formatCode>General</c:formatCode>
                <c:ptCount val="18"/>
                <c:pt idx="0">
                  <c:v>2.4987455849731663</c:v>
                </c:pt>
                <c:pt idx="1">
                  <c:v>2.0691173433333354</c:v>
                </c:pt>
                <c:pt idx="2">
                  <c:v>1.8235233721311481</c:v>
                </c:pt>
                <c:pt idx="3">
                  <c:v>1.6996724719101148</c:v>
                </c:pt>
                <c:pt idx="4">
                  <c:v>1.6939153103448283</c:v>
                </c:pt>
                <c:pt idx="5">
                  <c:v>1.7665586748466215</c:v>
                </c:pt>
                <c:pt idx="6">
                  <c:v>1.775253213572856</c:v>
                </c:pt>
                <c:pt idx="7">
                  <c:v>1.7727648856275291</c:v>
                </c:pt>
                <c:pt idx="8">
                  <c:v>1.7551529191033139</c:v>
                </c:pt>
                <c:pt idx="9">
                  <c:v>1.7224163425357832</c:v>
                </c:pt>
                <c:pt idx="10">
                  <c:v>1.6735435596153834</c:v>
                </c:pt>
                <c:pt idx="11">
                  <c:v>1.6242519602529364</c:v>
                </c:pt>
                <c:pt idx="12">
                  <c:v>1.5970014506627359</c:v>
                </c:pt>
                <c:pt idx="13">
                  <c:v>1.5685278943196854</c:v>
                </c:pt>
                <c:pt idx="14">
                  <c:v>1.5701458677248707</c:v>
                </c:pt>
                <c:pt idx="15">
                  <c:v>1.5557167275097792</c:v>
                </c:pt>
                <c:pt idx="16">
                  <c:v>1.5291761731207312</c:v>
                </c:pt>
                <c:pt idx="17">
                  <c:v>1.5625272577675473</c:v>
                </c:pt>
              </c:numCache>
            </c:numRef>
          </c:yVal>
          <c:smooth val="1"/>
        </c:ser>
        <c:ser>
          <c:idx val="1"/>
          <c:order val="1"/>
          <c:tx>
            <c:v>Max oscillations</c:v>
          </c:tx>
          <c:spPr>
            <a:ln w="25400">
              <a:prstDash val="solid"/>
            </a:ln>
          </c:spPr>
          <c:marker>
            <c:symbol val="none"/>
          </c:marker>
          <c:xVal>
            <c:numRef>
              <c:f>'[Bifurcationdiagram Experimental.xlsx]Calculations'!$B$6:$B$20</c:f>
              <c:numCache>
                <c:formatCode>General</c:formatCode>
                <c:ptCount val="1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32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</c:numCache>
            </c:numRef>
          </c:xVal>
          <c:yVal>
            <c:numRef>
              <c:f>'[Bifurcationdiagram Experimental.xlsx]Calculations'!$D$6:$D$20</c:f>
              <c:numCache>
                <c:formatCode>General</c:formatCode>
                <c:ptCount val="15"/>
                <c:pt idx="0">
                  <c:v>1.7339279999999999</c:v>
                </c:pt>
                <c:pt idx="1">
                  <c:v>1.7410699999999999</c:v>
                </c:pt>
                <c:pt idx="2">
                  <c:v>2.0660750000000001</c:v>
                </c:pt>
                <c:pt idx="3">
                  <c:v>2.0812300000000001</c:v>
                </c:pt>
                <c:pt idx="4">
                  <c:v>2.0741679999999998</c:v>
                </c:pt>
                <c:pt idx="5">
                  <c:v>2.0283850000000001</c:v>
                </c:pt>
                <c:pt idx="6">
                  <c:v>1.964987</c:v>
                </c:pt>
                <c:pt idx="7">
                  <c:v>1.9060319999999999</c:v>
                </c:pt>
                <c:pt idx="8">
                  <c:v>1.869453</c:v>
                </c:pt>
                <c:pt idx="9">
                  <c:v>1.8481879999999999</c:v>
                </c:pt>
                <c:pt idx="10">
                  <c:v>1.831604</c:v>
                </c:pt>
                <c:pt idx="11">
                  <c:v>1.8249390000000001</c:v>
                </c:pt>
                <c:pt idx="12">
                  <c:v>1.8204959999999999</c:v>
                </c:pt>
                <c:pt idx="13">
                  <c:v>1.8177190000000001</c:v>
                </c:pt>
                <c:pt idx="14">
                  <c:v>1.818354</c:v>
                </c:pt>
              </c:numCache>
            </c:numRef>
          </c:yVal>
          <c:smooth val="1"/>
        </c:ser>
        <c:ser>
          <c:idx val="2"/>
          <c:order val="2"/>
          <c:tx>
            <c:v>Min oscillations</c:v>
          </c:tx>
          <c:marker>
            <c:symbol val="none"/>
          </c:marker>
          <c:xVal>
            <c:numRef>
              <c:f>'[Bifurcationdiagram Experimental.xlsx]Calculations'!$B$6:$B$20</c:f>
              <c:numCache>
                <c:formatCode>General</c:formatCode>
                <c:ptCount val="15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32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</c:numCache>
            </c:numRef>
          </c:xVal>
          <c:yVal>
            <c:numRef>
              <c:f>'[Bifurcationdiagram Experimental.xlsx]Calculations'!$E$6:$E$20</c:f>
              <c:numCache>
                <c:formatCode>General</c:formatCode>
                <c:ptCount val="15"/>
                <c:pt idx="0">
                  <c:v>1.6555340000000001</c:v>
                </c:pt>
                <c:pt idx="1">
                  <c:v>1.6405369999999999</c:v>
                </c:pt>
                <c:pt idx="2">
                  <c:v>1.459705</c:v>
                </c:pt>
                <c:pt idx="3">
                  <c:v>1.449152</c:v>
                </c:pt>
                <c:pt idx="4">
                  <c:v>1.4506600000000001</c:v>
                </c:pt>
                <c:pt idx="5">
                  <c:v>1.3949579999999999</c:v>
                </c:pt>
                <c:pt idx="6">
                  <c:v>1.3321160000000001</c:v>
                </c:pt>
                <c:pt idx="7">
                  <c:v>1.2670509999999999</c:v>
                </c:pt>
                <c:pt idx="8">
                  <c:v>1.2330110000000001</c:v>
                </c:pt>
                <c:pt idx="9">
                  <c:v>1.2056370000000001</c:v>
                </c:pt>
                <c:pt idx="10">
                  <c:v>1.1742950000000001</c:v>
                </c:pt>
                <c:pt idx="11">
                  <c:v>1.160488</c:v>
                </c:pt>
                <c:pt idx="12">
                  <c:v>1.149697</c:v>
                </c:pt>
                <c:pt idx="13">
                  <c:v>1.149062</c:v>
                </c:pt>
                <c:pt idx="14">
                  <c:v>1.1358109999999999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9792"/>
        <c:axId val="35731712"/>
      </c:scatterChart>
      <c:valAx>
        <c:axId val="3572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Valve</a:t>
                </a:r>
                <a:r>
                  <a:rPr lang="en-GB" baseline="0"/>
                  <a:t> opening [%]</a:t>
                </a:r>
              </a:p>
              <a:p>
                <a:pPr>
                  <a:defRPr/>
                </a:pP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5731712"/>
        <c:crosses val="autoZero"/>
        <c:crossBetween val="midCat"/>
      </c:valAx>
      <c:valAx>
        <c:axId val="35731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Pressure</a:t>
                </a:r>
                <a:r>
                  <a:rPr lang="en-GB" baseline="0"/>
                  <a:t> [bar]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5729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77551488083631"/>
          <c:y val="0.46299815133315547"/>
          <c:w val="0.20422443483291128"/>
          <c:h val="0.14719710630442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800" b="1" dirty="0" err="1"/>
              <a:t>LedaFlow</a:t>
            </a:r>
            <a:r>
              <a:rPr lang="nb-NO" sz="1800" b="1" dirty="0"/>
              <a:t> </a:t>
            </a:r>
            <a:r>
              <a:rPr lang="nb-NO" sz="1800" b="1" dirty="0" err="1" smtClean="0"/>
              <a:t>Simulations</a:t>
            </a:r>
            <a:r>
              <a:rPr lang="nb-NO" sz="1800" b="1" dirty="0" smtClean="0"/>
              <a:t>, </a:t>
            </a:r>
            <a:r>
              <a:rPr lang="nb-NO" sz="1800" b="1" dirty="0" err="1"/>
              <a:t>Flow</a:t>
            </a:r>
            <a:r>
              <a:rPr lang="nb-NO" sz="1800" b="1" dirty="0"/>
              <a:t> Regime </a:t>
            </a:r>
            <a:r>
              <a:rPr lang="nb-NO" sz="1800" b="1" dirty="0" err="1"/>
              <a:t>map</a:t>
            </a:r>
            <a:endParaRPr lang="nb-NO" sz="18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567767504665461"/>
          <c:y val="0.10616070994362498"/>
          <c:w val="0.75747569898075651"/>
          <c:h val="0.75945763830957258"/>
        </c:manualLayout>
      </c:layout>
      <c:scatterChart>
        <c:scatterStyle val="lineMarker"/>
        <c:varyColors val="0"/>
        <c:ser>
          <c:idx val="0"/>
          <c:order val="0"/>
          <c:tx>
            <c:v>SS1</c:v>
          </c:tx>
          <c:spPr>
            <a:ln w="28575">
              <a:noFill/>
            </a:ln>
          </c:spPr>
          <c:xVal>
            <c:numRef>
              <c:f>(Sheet1!$I$2;Sheet1!$I$23;Sheet1!$I$24;Sheet1!$I$25;Sheet1!$I$44;Sheet1!$I$45;Sheet1!$I$46;Sheet1!$I$65;Sheet1!$I$66;Sheet1!$I$67;Sheet1!$I$68;Sheet1!$I$69;Sheet1!$I$86;Sheet1!$I$87;Sheet1!$I$88;Sheet1!$I$89;Sheet1!$I$90;Sheet1!$I$91;Sheet1!$I$107;Sheet1!$I$108;Sheet1!$I$109;Sheet1!$I$110;Sheet1!$I$111;Sheet1!$I$128;Sheet1!$I$129;Sheet1!$I$130;Sheet1!$I$131;Sheet1!$I$149;Sheet1!$I$150;Sheet1!$I$151;Sheet1!$I$152)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</c:numCache>
            </c:numRef>
          </c:xVal>
          <c:yVal>
            <c:numRef>
              <c:f>(Sheet1!$J$2;Sheet1!$J$23;Sheet1!$J$24;Sheet1!$J$25;Sheet1!$J$44;Sheet1!$J$45;Sheet1!$J$46;Sheet1!$J$65;Sheet1!$J$66;Sheet1!$J$67;Sheet1!$J$68;Sheet1!$J$69;Sheet1!$J$86;Sheet1!$J$87;Sheet1!$J$88;Sheet1!$J$89;Sheet1!$J$90;Sheet1!$J$91;Sheet1!$J$107;Sheet1!$J$108;Sheet1!$J$109;Sheet1!$J$110;Sheet1!$J$111;Sheet1!$J$128;Sheet1!$J$129;Sheet1!$J$130;Sheet1!$J$131;Sheet1!$J$149;Sheet1!$J$150;Sheet1!$J$151;Sheet1!$J$152)</c:f>
              <c:numCache>
                <c:formatCode>General</c:formatCode>
                <c:ptCount val="31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</c:numCache>
            </c:numRef>
          </c:yVal>
          <c:smooth val="0"/>
        </c:ser>
        <c:ser>
          <c:idx val="1"/>
          <c:order val="1"/>
          <c:tx>
            <c:v>SS2</c:v>
          </c:tx>
          <c:spPr>
            <a:ln w="28575">
              <a:noFill/>
            </a:ln>
          </c:spPr>
          <c:xVal>
            <c:numRef>
              <c:f>(Sheet1!$I$3;Sheet1!$I$4;Sheet1!$I$5;Sheet1!$I$26;Sheet1!$I$27;Sheet1!$I$47;Sheet1!$I$48;Sheet1!$I$70;Sheet1!$I$92)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(Sheet1!$J$3;Sheet1!$J$4;Sheet1!$J$5;Sheet1!$J$26;Sheet1!$J$27;Sheet1!$J$47;Sheet1!$J$48;Sheet1!$J$70;Sheet1!$J$92)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8">
                  <c:v>0.5</c:v>
                </c:pt>
              </c:numCache>
            </c:numRef>
          </c:yVal>
          <c:smooth val="0"/>
        </c:ser>
        <c:ser>
          <c:idx val="2"/>
          <c:order val="2"/>
          <c:tx>
            <c:v>TTS</c:v>
          </c:tx>
          <c:spPr>
            <a:ln w="28575">
              <a:noFill/>
            </a:ln>
          </c:spPr>
          <c:xVal>
            <c:numRef>
              <c:f>(Sheet1!$I$6;Sheet1!$I$7;Sheet1!$I$8;Sheet1!$I$9;Sheet1!$I$10;Sheet1!$I$11;Sheet1!$I$12;Sheet1!$I$13;Sheet1!$I$14;Sheet1!$I$15;Sheet1!$I$16;Sheet1!$I$17;Sheet1!$I$18;Sheet1!$I$28;Sheet1!$I$29;Sheet1!$I$30;Sheet1!$I$31;Sheet1!$I$32;Sheet1!$I$33;Sheet1!$I$34;Sheet1!$I$35;Sheet1!$I$36;Sheet1!$I$37;Sheet1!$I$38;Sheet1!$I$39;Sheet1!$I$40;Sheet1!$I$49;Sheet1!$I$50;Sheet1!$I$51;Sheet1!$I$52;Sheet1!$I$53;Sheet1!$I$54;Sheet1!$I$55;Sheet1!$I$56;Sheet1!$I$57;Sheet1!$I$58;Sheet1!$I$59;Sheet1!$I$60;Sheet1!$I$71;Sheet1!$I$72;Sheet1!$I$73;Sheet1!$I$74;Sheet1!$I$75;Sheet1!$I$76;Sheet1!$I$77;Sheet1!$I$78;Sheet1!$I$79;Sheet1!$I$80;Sheet1!$I$93;Sheet1!$I$94;Sheet1!$I$95;Sheet1!$I$96;Sheet1!$I$97;Sheet1!$I$98;Sheet1!$I$99;Sheet1!$I$100;Sheet1!$I$101;Sheet1!$I$112;Sheet1!$I$113;Sheet1!$I$114;Sheet1!$I$115;Sheet1!$I$116;Sheet1!$I$117;Sheet1!$I$118;Sheet1!$I$119;Sheet1!$I$120;Sheet1!$I$121;Sheet1!$I$132;Sheet1!$I$133;Sheet1!$I$134;Sheet1!$I$135;Sheet1!$I$136;Sheet1!$I$137;Sheet1!$I$138;Sheet1!$I$139;Sheet1!$I$140;Sheet1!$I$141;Sheet1!$I$153;Sheet1!$I$154;Sheet1!$I$155;Sheet1!$I$156;Sheet1!$I$157;Sheet1!$I$158;Sheet1!$I$159;Sheet1!$I$160;Sheet1!$I$161)</c:f>
              <c:numCache>
                <c:formatCode>General</c:formatCode>
                <c:ptCount val="8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5</c:v>
                </c:pt>
                <c:pt idx="68">
                  <c:v>6</c:v>
                </c:pt>
                <c:pt idx="69">
                  <c:v>7</c:v>
                </c:pt>
                <c:pt idx="70">
                  <c:v>8</c:v>
                </c:pt>
                <c:pt idx="71">
                  <c:v>9</c:v>
                </c:pt>
                <c:pt idx="72">
                  <c:v>10</c:v>
                </c:pt>
                <c:pt idx="73">
                  <c:v>11</c:v>
                </c:pt>
                <c:pt idx="74">
                  <c:v>12</c:v>
                </c:pt>
                <c:pt idx="75">
                  <c:v>13</c:v>
                </c:pt>
                <c:pt idx="76">
                  <c:v>14</c:v>
                </c:pt>
                <c:pt idx="77">
                  <c:v>5</c:v>
                </c:pt>
                <c:pt idx="78">
                  <c:v>6</c:v>
                </c:pt>
                <c:pt idx="79">
                  <c:v>7</c:v>
                </c:pt>
                <c:pt idx="80">
                  <c:v>8</c:v>
                </c:pt>
                <c:pt idx="81">
                  <c:v>9</c:v>
                </c:pt>
                <c:pt idx="82">
                  <c:v>10</c:v>
                </c:pt>
                <c:pt idx="83">
                  <c:v>11</c:v>
                </c:pt>
                <c:pt idx="84">
                  <c:v>12</c:v>
                </c:pt>
                <c:pt idx="85">
                  <c:v>13</c:v>
                </c:pt>
              </c:numCache>
            </c:numRef>
          </c:xVal>
          <c:yVal>
            <c:numRef>
              <c:f>(Sheet1!$J$6;Sheet1!$J$7;Sheet1!$J$8;Sheet1!$J$9;Sheet1!$J$10;Sheet1!$J$11;Sheet1!$J$12;Sheet1!$J$13;Sheet1!$J$14;Sheet1!$J$15;Sheet1!$J$16;Sheet1!$J$17;Sheet1!$J$18;Sheet1!$J$28;Sheet1!$J$29;Sheet1!$J$30;Sheet1!$J$31;Sheet1!$J$32;Sheet1!$J$33;Sheet1!$J$34;Sheet1!$J$35;Sheet1!$J$36;Sheet1!$J$37;Sheet1!$J$38;Sheet1!$J$39;Sheet1!$J$40;Sheet1!$J$49;Sheet1!$J$50;Sheet1!$J$51;Sheet1!$J$52;Sheet1!$J$53;Sheet1!$J$54;Sheet1!$J$55;Sheet1!$J$56;Sheet1!$J$57;Sheet1!$J$58;Sheet1!$J$59;Sheet1!$J$60;Sheet1!$J$71;Sheet1!$J$72;Sheet1!$J$73;Sheet1!$J$74;Sheet1!$J$75;Sheet1!$J$76;Sheet1!$J$77;Sheet1!$J$78;Sheet1!$J$79;Sheet1!$J$80;Sheet1!$J$93;Sheet1!$J$94;Sheet1!$J$95;Sheet1!$J$96;Sheet1!$J$97;Sheet1!$J$98;Sheet1!$J$99;Sheet1!$J$100;Sheet1!$J$101;Sheet1!$J$112;Sheet1!$J$113;Sheet1!$J$114;Sheet1!$J$115;Sheet1!$J$116;Sheet1!$J$117;Sheet1!$J$118;Sheet1!$J$119;Sheet1!$J$120;Sheet1!$J$121;Sheet1!$J$132;Sheet1!$J$133;Sheet1!$J$134;Sheet1!$J$135;Sheet1!$J$136;Sheet1!$J$137;Sheet1!$J$138;Sheet1!$J$139;Sheet1!$J$140;Sheet1!$J$141;Sheet1!$J$153;Sheet1!$J$154;Sheet1!$J$155;Sheet1!$J$156;Sheet1!$J$157;Sheet1!$J$158;Sheet1!$J$159;Sheet1!$J$160;Sheet1!$J$161)</c:f>
              <c:numCache>
                <c:formatCode>General</c:formatCode>
                <c:ptCount val="8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0.7</c:v>
                </c:pt>
                <c:pt idx="68">
                  <c:v>0.7</c:v>
                </c:pt>
                <c:pt idx="69">
                  <c:v>0.7</c:v>
                </c:pt>
                <c:pt idx="70">
                  <c:v>0.7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0.8</c:v>
                </c:pt>
                <c:pt idx="78">
                  <c:v>0.8</c:v>
                </c:pt>
                <c:pt idx="79">
                  <c:v>0.8</c:v>
                </c:pt>
                <c:pt idx="80">
                  <c:v>0.8</c:v>
                </c:pt>
                <c:pt idx="81">
                  <c:v>0.8</c:v>
                </c:pt>
                <c:pt idx="82">
                  <c:v>0.8</c:v>
                </c:pt>
                <c:pt idx="83">
                  <c:v>0.8</c:v>
                </c:pt>
                <c:pt idx="84">
                  <c:v>0.8</c:v>
                </c:pt>
                <c:pt idx="85">
                  <c:v>0.8</c:v>
                </c:pt>
              </c:numCache>
            </c:numRef>
          </c:yVal>
          <c:smooth val="0"/>
        </c:ser>
        <c:ser>
          <c:idx val="3"/>
          <c:order val="3"/>
          <c:tx>
            <c:v>STABLE</c:v>
          </c:tx>
          <c:spPr>
            <a:ln w="28575">
              <a:noFill/>
            </a:ln>
          </c:spPr>
          <c:xVal>
            <c:numRef>
              <c:f>(Sheet1!$I$19;Sheet1!$I$20;Sheet1!$I$21;Sheet1!$I$41;Sheet1!$I$42;Sheet1!$I$61;Sheet1!$I$62;Sheet1!$I$63;Sheet1!$I$81;Sheet1!$I$82;Sheet1!$I$83;Sheet1!$I$84;Sheet1!$I$102;Sheet1!$I$103;Sheet1!$I$104;Sheet1!$I$105;Sheet1!$I$122;Sheet1!$I$123;Sheet1!$I$124;Sheet1!$I$125;Sheet1!$I$126;Sheet1!$I$142;Sheet1!$I$143;Sheet1!$I$144;Sheet1!$I$145;Sheet1!$I$146;Sheet1!$I$147;Sheet1!$I$162;Sheet1!$I$163;Sheet1!$I$164;Sheet1!$I$165;Sheet1!$I$166;Sheet1!$I$167;Sheet1!$I$168)</c:f>
              <c:numCache>
                <c:formatCode>General</c:formatCode>
                <c:ptCount val="34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  <c:pt idx="4">
                  <c:v>20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</c:numCache>
            </c:numRef>
          </c:xVal>
          <c:yVal>
            <c:numRef>
              <c:f>(Sheet1!$J$19;Sheet1!$J$20;Sheet1!$J$21;Sheet1!$J$41;Sheet1!$J$42;Sheet1!$J$61;Sheet1!$J$62;Sheet1!$J$63;Sheet1!$J$81;Sheet1!$J$82;Sheet1!$J$83;Sheet1!$J$84;Sheet1!$J$102;Sheet1!$J$103;Sheet1!$J$104;Sheet1!$J$105;Sheet1!$J$122;Sheet1!$J$123;Sheet1!$J$124;Sheet1!$J$125;Sheet1!$J$126;Sheet1!$J$142;Sheet1!$J$143;Sheet1!$J$144;Sheet1!$J$145;Sheet1!$J$146;Sheet1!$J$147;Sheet1!$J$162;Sheet1!$J$163;Sheet1!$J$164;Sheet1!$J$165;Sheet1!$J$166;Sheet1!$J$167;Sheet1!$J$168)</c:f>
              <c:numCache>
                <c:formatCode>General</c:formatCode>
                <c:ptCount val="3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2256"/>
        <c:axId val="37074432"/>
      </c:scatterChart>
      <c:valAx>
        <c:axId val="37072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Usg [m/s]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7074432"/>
        <c:crosses val="autoZero"/>
        <c:crossBetween val="midCat"/>
      </c:valAx>
      <c:valAx>
        <c:axId val="370744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Usl [m/s]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707225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LedaFlow Bifurcation Diagram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15658142266839"/>
          <c:y val="0.11337600752919291"/>
          <c:w val="0.66570542549535849"/>
          <c:h val="0.75868690604017874"/>
        </c:manualLayout>
      </c:layout>
      <c:scatterChart>
        <c:scatterStyle val="smoothMarker"/>
        <c:varyColors val="0"/>
        <c:ser>
          <c:idx val="0"/>
          <c:order val="0"/>
          <c:tx>
            <c:v>Average pressure</c:v>
          </c:tx>
          <c:marker>
            <c:symbol val="none"/>
          </c:marker>
          <c:xVal>
            <c:numRef>
              <c:f>Calculations!$B$27:$B$44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70</c:v>
                </c:pt>
                <c:pt idx="15">
                  <c:v>80</c:v>
                </c:pt>
                <c:pt idx="16">
                  <c:v>90</c:v>
                </c:pt>
                <c:pt idx="17">
                  <c:v>100</c:v>
                </c:pt>
              </c:numCache>
            </c:numRef>
          </c:xVal>
          <c:yVal>
            <c:numRef>
              <c:f>Calculations!$C$27:$C$44</c:f>
              <c:numCache>
                <c:formatCode>General</c:formatCode>
                <c:ptCount val="18"/>
                <c:pt idx="0">
                  <c:v>4.7</c:v>
                </c:pt>
                <c:pt idx="1">
                  <c:v>4.0421399999999998</c:v>
                </c:pt>
                <c:pt idx="2">
                  <c:v>2.1526999999999998</c:v>
                </c:pt>
                <c:pt idx="3">
                  <c:v>2.012</c:v>
                </c:pt>
                <c:pt idx="4">
                  <c:v>2.12</c:v>
                </c:pt>
                <c:pt idx="5">
                  <c:v>1.8560000000000001</c:v>
                </c:pt>
                <c:pt idx="6">
                  <c:v>1.7276</c:v>
                </c:pt>
                <c:pt idx="7">
                  <c:v>1.6746000000000001</c:v>
                </c:pt>
                <c:pt idx="8" formatCode="0.000">
                  <c:v>1.6168</c:v>
                </c:pt>
                <c:pt idx="9">
                  <c:v>1.5966</c:v>
                </c:pt>
                <c:pt idx="10">
                  <c:v>1.5079</c:v>
                </c:pt>
                <c:pt idx="11">
                  <c:v>1.5</c:v>
                </c:pt>
                <c:pt idx="12">
                  <c:v>1.48</c:v>
                </c:pt>
                <c:pt idx="13">
                  <c:v>1.466</c:v>
                </c:pt>
                <c:pt idx="14">
                  <c:v>1.458</c:v>
                </c:pt>
                <c:pt idx="15">
                  <c:v>1.4518</c:v>
                </c:pt>
                <c:pt idx="16">
                  <c:v>1.4508000000000001</c:v>
                </c:pt>
                <c:pt idx="17">
                  <c:v>1.4470000000000001</c:v>
                </c:pt>
              </c:numCache>
            </c:numRef>
          </c:yVal>
          <c:smooth val="1"/>
        </c:ser>
        <c:ser>
          <c:idx val="1"/>
          <c:order val="1"/>
          <c:tx>
            <c:v>Max. Oscillations</c:v>
          </c:tx>
          <c:marker>
            <c:symbol val="none"/>
          </c:marker>
          <c:xVal>
            <c:numRef>
              <c:f>Calculations!$B$27:$B$44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70</c:v>
                </c:pt>
                <c:pt idx="15">
                  <c:v>80</c:v>
                </c:pt>
                <c:pt idx="16">
                  <c:v>90</c:v>
                </c:pt>
                <c:pt idx="17">
                  <c:v>100</c:v>
                </c:pt>
              </c:numCache>
            </c:numRef>
          </c:xVal>
          <c:yVal>
            <c:numRef>
              <c:f>Calculations!$D$27:$D$44</c:f>
              <c:numCache>
                <c:formatCode>General</c:formatCode>
                <c:ptCount val="18"/>
                <c:pt idx="2">
                  <c:v>2.1526999999999998</c:v>
                </c:pt>
                <c:pt idx="3">
                  <c:v>2.012</c:v>
                </c:pt>
                <c:pt idx="4">
                  <c:v>2.3273000000000001</c:v>
                </c:pt>
                <c:pt idx="5">
                  <c:v>2.62</c:v>
                </c:pt>
                <c:pt idx="6">
                  <c:v>2.0251000000000001</c:v>
                </c:pt>
                <c:pt idx="7">
                  <c:v>1.9910000000000001</c:v>
                </c:pt>
                <c:pt idx="8">
                  <c:v>1.931</c:v>
                </c:pt>
                <c:pt idx="9">
                  <c:v>1.91</c:v>
                </c:pt>
                <c:pt idx="10">
                  <c:v>1.8675999999999999</c:v>
                </c:pt>
                <c:pt idx="11">
                  <c:v>1.8545</c:v>
                </c:pt>
                <c:pt idx="12">
                  <c:v>1.8461000000000001</c:v>
                </c:pt>
                <c:pt idx="13">
                  <c:v>1.8573999999999999</c:v>
                </c:pt>
                <c:pt idx="14">
                  <c:v>1.8513999999999999</c:v>
                </c:pt>
                <c:pt idx="15">
                  <c:v>1.8471</c:v>
                </c:pt>
                <c:pt idx="16">
                  <c:v>1.8465</c:v>
                </c:pt>
                <c:pt idx="17">
                  <c:v>1.8230999999999999</c:v>
                </c:pt>
              </c:numCache>
            </c:numRef>
          </c:yVal>
          <c:smooth val="1"/>
        </c:ser>
        <c:ser>
          <c:idx val="2"/>
          <c:order val="2"/>
          <c:tx>
            <c:v>Min. Oscillations</c:v>
          </c:tx>
          <c:marker>
            <c:symbol val="none"/>
          </c:marker>
          <c:xVal>
            <c:numRef>
              <c:f>Calculations!$B$27:$B$44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  <c:pt idx="10">
                  <c:v>30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70</c:v>
                </c:pt>
                <c:pt idx="15">
                  <c:v>80</c:v>
                </c:pt>
                <c:pt idx="16">
                  <c:v>90</c:v>
                </c:pt>
                <c:pt idx="17">
                  <c:v>100</c:v>
                </c:pt>
              </c:numCache>
            </c:numRef>
          </c:xVal>
          <c:yVal>
            <c:numRef>
              <c:f>Calculations!$E$27:$E$44</c:f>
              <c:numCache>
                <c:formatCode>General</c:formatCode>
                <c:ptCount val="18"/>
                <c:pt idx="2">
                  <c:v>2.1526999999999998</c:v>
                </c:pt>
                <c:pt idx="3">
                  <c:v>2.012</c:v>
                </c:pt>
                <c:pt idx="4">
                  <c:v>1.8275399999999999</c:v>
                </c:pt>
                <c:pt idx="5">
                  <c:v>1.5212000000000001</c:v>
                </c:pt>
                <c:pt idx="6">
                  <c:v>1.3889</c:v>
                </c:pt>
                <c:pt idx="7">
                  <c:v>1.2796000000000001</c:v>
                </c:pt>
                <c:pt idx="8">
                  <c:v>1.2110000000000001</c:v>
                </c:pt>
                <c:pt idx="9">
                  <c:v>1.1259999999999999</c:v>
                </c:pt>
                <c:pt idx="10">
                  <c:v>1.0621</c:v>
                </c:pt>
                <c:pt idx="11">
                  <c:v>1.0469999999999999</c:v>
                </c:pt>
                <c:pt idx="12">
                  <c:v>1.0173000000000001</c:v>
                </c:pt>
                <c:pt idx="13">
                  <c:v>1.0136000000000001</c:v>
                </c:pt>
                <c:pt idx="14">
                  <c:v>1.012</c:v>
                </c:pt>
                <c:pt idx="15">
                  <c:v>1.01</c:v>
                </c:pt>
                <c:pt idx="16">
                  <c:v>1.01</c:v>
                </c:pt>
                <c:pt idx="17">
                  <c:v>1.0089999999999999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793600"/>
        <c:axId val="60795520"/>
      </c:scatterChart>
      <c:valAx>
        <c:axId val="6079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100" b="1" i="0" baseline="0">
                    <a:effectLst/>
                  </a:rPr>
                  <a:t>Valve opening [%]</a:t>
                </a:r>
                <a:endParaRPr lang="nb-NO" sz="110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795520"/>
        <c:crosses val="autoZero"/>
        <c:crossBetween val="midCat"/>
      </c:valAx>
      <c:valAx>
        <c:axId val="607955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 b="1" i="0" baseline="0">
                    <a:effectLst/>
                  </a:rPr>
                  <a:t>Pressure [bar]</a:t>
                </a:r>
                <a:endParaRPr lang="nb-NO" sz="120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079360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sz="1800" b="1" dirty="0" err="1" smtClean="0"/>
              <a:t>Simulated</a:t>
            </a:r>
            <a:r>
              <a:rPr lang="nb-NO" sz="1800" b="1" dirty="0" smtClean="0"/>
              <a:t> </a:t>
            </a:r>
            <a:r>
              <a:rPr lang="nb-NO" sz="1800" b="1" dirty="0" err="1"/>
              <a:t>Flow</a:t>
            </a:r>
            <a:r>
              <a:rPr lang="nb-NO" sz="1800" b="1" dirty="0"/>
              <a:t> Regime </a:t>
            </a:r>
            <a:r>
              <a:rPr lang="nb-NO" sz="1800" b="1" dirty="0" err="1"/>
              <a:t>map</a:t>
            </a:r>
            <a:endParaRPr lang="nb-NO" sz="1800" b="1" dirty="0"/>
          </a:p>
        </c:rich>
      </c:tx>
      <c:layout>
        <c:manualLayout>
          <c:xMode val="edge"/>
          <c:yMode val="edge"/>
          <c:x val="0.1974752805243861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67767504665461"/>
          <c:y val="0.10616070994362498"/>
          <c:w val="0.75747569898075651"/>
          <c:h val="0.75945763830957258"/>
        </c:manualLayout>
      </c:layout>
      <c:scatterChart>
        <c:scatterStyle val="lineMarker"/>
        <c:varyColors val="0"/>
        <c:ser>
          <c:idx val="0"/>
          <c:order val="0"/>
          <c:tx>
            <c:v>SS1</c:v>
          </c:tx>
          <c:spPr>
            <a:ln w="28575">
              <a:noFill/>
            </a:ln>
          </c:spPr>
          <c:xVal>
            <c:numRef>
              <c:f>(Sheet1!$I$2;Sheet1!$I$23;Sheet1!$I$24;Sheet1!$I$25;Sheet1!$I$44;Sheet1!$I$45;Sheet1!$I$46;Sheet1!$I$65;Sheet1!$I$66;Sheet1!$I$67;Sheet1!$I$68;Sheet1!$I$69;Sheet1!$I$86;Sheet1!$I$87;Sheet1!$I$88;Sheet1!$I$89;Sheet1!$I$90;Sheet1!$I$91;Sheet1!$I$107;Sheet1!$I$108;Sheet1!$I$109;Sheet1!$I$110;Sheet1!$I$111;Sheet1!$I$128;Sheet1!$I$129;Sheet1!$I$130;Sheet1!$I$131;Sheet1!$I$149;Sheet1!$I$150;Sheet1!$I$151;Sheet1!$I$152)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>
                  <c:v>5</c:v>
                </c:pt>
                <c:pt idx="23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4</c:v>
                </c:pt>
                <c:pt idx="27">
                  <c:v>1</c:v>
                </c:pt>
                <c:pt idx="28">
                  <c:v>2</c:v>
                </c:pt>
                <c:pt idx="29">
                  <c:v>3</c:v>
                </c:pt>
                <c:pt idx="30">
                  <c:v>4</c:v>
                </c:pt>
              </c:numCache>
            </c:numRef>
          </c:xVal>
          <c:yVal>
            <c:numRef>
              <c:f>(Sheet1!$J$2;Sheet1!$J$23;Sheet1!$J$24;Sheet1!$J$25;Sheet1!$J$44;Sheet1!$J$45;Sheet1!$J$46;Sheet1!$J$65;Sheet1!$J$66;Sheet1!$J$67;Sheet1!$J$68;Sheet1!$J$69;Sheet1!$J$86;Sheet1!$J$87;Sheet1!$J$88;Sheet1!$J$89;Sheet1!$J$90;Sheet1!$J$91;Sheet1!$J$107;Sheet1!$J$108;Sheet1!$J$109;Sheet1!$J$110;Sheet1!$J$111;Sheet1!$J$128;Sheet1!$J$129;Sheet1!$J$130;Sheet1!$J$131;Sheet1!$J$149;Sheet1!$J$150;Sheet1!$J$151;Sheet1!$J$152)</c:f>
              <c:numCache>
                <c:formatCode>General</c:formatCode>
                <c:ptCount val="31"/>
                <c:pt idx="0">
                  <c:v>0.1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</c:numCache>
            </c:numRef>
          </c:yVal>
          <c:smooth val="0"/>
        </c:ser>
        <c:ser>
          <c:idx val="1"/>
          <c:order val="1"/>
          <c:tx>
            <c:v>SS2</c:v>
          </c:tx>
          <c:spPr>
            <a:ln w="28575">
              <a:noFill/>
            </a:ln>
          </c:spPr>
          <c:xVal>
            <c:numRef>
              <c:f>(Sheet1!$I$3;Sheet1!$I$4;Sheet1!$I$5;Sheet1!$I$26;Sheet1!$I$27;Sheet1!$I$47;Sheet1!$I$48;Sheet1!$I$70;Sheet1!$I$92)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(Sheet1!$J$3;Sheet1!$J$4;Sheet1!$J$5;Sheet1!$J$26;Sheet1!$J$27;Sheet1!$J$47;Sheet1!$J$48;Sheet1!$J$70;Sheet1!$J$92)</c:f>
              <c:numCache>
                <c:formatCode>General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0.4</c:v>
                </c:pt>
                <c:pt idx="8">
                  <c:v>0.5</c:v>
                </c:pt>
              </c:numCache>
            </c:numRef>
          </c:yVal>
          <c:smooth val="0"/>
        </c:ser>
        <c:ser>
          <c:idx val="2"/>
          <c:order val="2"/>
          <c:tx>
            <c:v>TTS</c:v>
          </c:tx>
          <c:spPr>
            <a:ln w="28575">
              <a:noFill/>
            </a:ln>
          </c:spPr>
          <c:xVal>
            <c:numRef>
              <c:f>(Sheet1!$I$6;Sheet1!$I$7;Sheet1!$I$8;Sheet1!$I$9;Sheet1!$I$10;Sheet1!$I$11;Sheet1!$I$12;Sheet1!$I$13;Sheet1!$I$14;Sheet1!$I$15;Sheet1!$I$16;Sheet1!$I$17;Sheet1!$I$18;Sheet1!$I$28;Sheet1!$I$29;Sheet1!$I$30;Sheet1!$I$31;Sheet1!$I$32;Sheet1!$I$33;Sheet1!$I$34;Sheet1!$I$35;Sheet1!$I$36;Sheet1!$I$37;Sheet1!$I$38;Sheet1!$I$39;Sheet1!$I$40;Sheet1!$I$49;Sheet1!$I$50;Sheet1!$I$51;Sheet1!$I$52;Sheet1!$I$53;Sheet1!$I$54;Sheet1!$I$55;Sheet1!$I$56;Sheet1!$I$57;Sheet1!$I$58;Sheet1!$I$59;Sheet1!$I$60;Sheet1!$I$71;Sheet1!$I$72;Sheet1!$I$73;Sheet1!$I$74;Sheet1!$I$75;Sheet1!$I$76;Sheet1!$I$77;Sheet1!$I$78;Sheet1!$I$79;Sheet1!$I$80;Sheet1!$I$93;Sheet1!$I$94;Sheet1!$I$95;Sheet1!$I$96;Sheet1!$I$97;Sheet1!$I$98;Sheet1!$I$99;Sheet1!$I$100;Sheet1!$I$101;Sheet1!$I$112;Sheet1!$I$113;Sheet1!$I$114;Sheet1!$I$115;Sheet1!$I$116;Sheet1!$I$117;Sheet1!$I$118;Sheet1!$I$119;Sheet1!$I$120;Sheet1!$I$121;Sheet1!$I$132;Sheet1!$I$133;Sheet1!$I$134;Sheet1!$I$135;Sheet1!$I$136;Sheet1!$I$137;Sheet1!$I$138;Sheet1!$I$139;Sheet1!$I$140;Sheet1!$I$141;Sheet1!$I$153;Sheet1!$I$154;Sheet1!$I$155;Sheet1!$I$156;Sheet1!$I$157;Sheet1!$I$158;Sheet1!$I$159;Sheet1!$I$160;Sheet1!$I$161)</c:f>
              <c:numCache>
                <c:formatCode>General</c:formatCode>
                <c:ptCount val="8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10</c:v>
                </c:pt>
                <c:pt idx="18">
                  <c:v>11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15</c:v>
                </c:pt>
                <c:pt idx="23">
                  <c:v>16</c:v>
                </c:pt>
                <c:pt idx="24">
                  <c:v>17</c:v>
                </c:pt>
                <c:pt idx="25">
                  <c:v>18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6</c:v>
                </c:pt>
                <c:pt idx="58">
                  <c:v>7</c:v>
                </c:pt>
                <c:pt idx="59">
                  <c:v>8</c:v>
                </c:pt>
                <c:pt idx="60">
                  <c:v>9</c:v>
                </c:pt>
                <c:pt idx="61">
                  <c:v>10</c:v>
                </c:pt>
                <c:pt idx="62">
                  <c:v>11</c:v>
                </c:pt>
                <c:pt idx="63">
                  <c:v>12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5</c:v>
                </c:pt>
                <c:pt idx="68">
                  <c:v>6</c:v>
                </c:pt>
                <c:pt idx="69">
                  <c:v>7</c:v>
                </c:pt>
                <c:pt idx="70">
                  <c:v>8</c:v>
                </c:pt>
                <c:pt idx="71">
                  <c:v>9</c:v>
                </c:pt>
                <c:pt idx="72">
                  <c:v>10</c:v>
                </c:pt>
                <c:pt idx="73">
                  <c:v>11</c:v>
                </c:pt>
                <c:pt idx="74">
                  <c:v>12</c:v>
                </c:pt>
                <c:pt idx="75">
                  <c:v>13</c:v>
                </c:pt>
                <c:pt idx="76">
                  <c:v>14</c:v>
                </c:pt>
                <c:pt idx="77">
                  <c:v>5</c:v>
                </c:pt>
                <c:pt idx="78">
                  <c:v>6</c:v>
                </c:pt>
                <c:pt idx="79">
                  <c:v>7</c:v>
                </c:pt>
                <c:pt idx="80">
                  <c:v>8</c:v>
                </c:pt>
                <c:pt idx="81">
                  <c:v>9</c:v>
                </c:pt>
                <c:pt idx="82">
                  <c:v>10</c:v>
                </c:pt>
                <c:pt idx="83">
                  <c:v>11</c:v>
                </c:pt>
                <c:pt idx="84">
                  <c:v>12</c:v>
                </c:pt>
                <c:pt idx="85">
                  <c:v>13</c:v>
                </c:pt>
              </c:numCache>
            </c:numRef>
          </c:xVal>
          <c:yVal>
            <c:numRef>
              <c:f>(Sheet1!$J$6;Sheet1!$J$7;Sheet1!$J$8;Sheet1!$J$9;Sheet1!$J$10;Sheet1!$J$11;Sheet1!$J$12;Sheet1!$J$13;Sheet1!$J$14;Sheet1!$J$15;Sheet1!$J$16;Sheet1!$J$17;Sheet1!$J$18;Sheet1!$J$28;Sheet1!$J$29;Sheet1!$J$30;Sheet1!$J$31;Sheet1!$J$32;Sheet1!$J$33;Sheet1!$J$34;Sheet1!$J$35;Sheet1!$J$36;Sheet1!$J$37;Sheet1!$J$38;Sheet1!$J$39;Sheet1!$J$40;Sheet1!$J$49;Sheet1!$J$50;Sheet1!$J$51;Sheet1!$J$52;Sheet1!$J$53;Sheet1!$J$54;Sheet1!$J$55;Sheet1!$J$56;Sheet1!$J$57;Sheet1!$J$58;Sheet1!$J$59;Sheet1!$J$60;Sheet1!$J$71;Sheet1!$J$72;Sheet1!$J$73;Sheet1!$J$74;Sheet1!$J$75;Sheet1!$J$76;Sheet1!$J$77;Sheet1!$J$78;Sheet1!$J$79;Sheet1!$J$80;Sheet1!$J$93;Sheet1!$J$94;Sheet1!$J$95;Sheet1!$J$96;Sheet1!$J$97;Sheet1!$J$98;Sheet1!$J$99;Sheet1!$J$100;Sheet1!$J$101;Sheet1!$J$112;Sheet1!$J$113;Sheet1!$J$114;Sheet1!$J$115;Sheet1!$J$116;Sheet1!$J$117;Sheet1!$J$118;Sheet1!$J$119;Sheet1!$J$120;Sheet1!$J$121;Sheet1!$J$132;Sheet1!$J$133;Sheet1!$J$134;Sheet1!$J$135;Sheet1!$J$136;Sheet1!$J$137;Sheet1!$J$138;Sheet1!$J$139;Sheet1!$J$140;Sheet1!$J$141;Sheet1!$J$153;Sheet1!$J$154;Sheet1!$J$155;Sheet1!$J$156;Sheet1!$J$157;Sheet1!$J$158;Sheet1!$J$159;Sheet1!$J$160;Sheet1!$J$161)</c:f>
              <c:numCache>
                <c:formatCode>General</c:formatCode>
                <c:ptCount val="8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0.4</c:v>
                </c:pt>
                <c:pt idx="39">
                  <c:v>0.4</c:v>
                </c:pt>
                <c:pt idx="40">
                  <c:v>0.4</c:v>
                </c:pt>
                <c:pt idx="41">
                  <c:v>0.4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0.7</c:v>
                </c:pt>
                <c:pt idx="68">
                  <c:v>0.7</c:v>
                </c:pt>
                <c:pt idx="69">
                  <c:v>0.7</c:v>
                </c:pt>
                <c:pt idx="70">
                  <c:v>0.7</c:v>
                </c:pt>
                <c:pt idx="71">
                  <c:v>0.7</c:v>
                </c:pt>
                <c:pt idx="72">
                  <c:v>0.7</c:v>
                </c:pt>
                <c:pt idx="73">
                  <c:v>0.7</c:v>
                </c:pt>
                <c:pt idx="74">
                  <c:v>0.7</c:v>
                </c:pt>
                <c:pt idx="75">
                  <c:v>0.7</c:v>
                </c:pt>
                <c:pt idx="76">
                  <c:v>0.7</c:v>
                </c:pt>
                <c:pt idx="77">
                  <c:v>0.8</c:v>
                </c:pt>
                <c:pt idx="78">
                  <c:v>0.8</c:v>
                </c:pt>
                <c:pt idx="79">
                  <c:v>0.8</c:v>
                </c:pt>
                <c:pt idx="80">
                  <c:v>0.8</c:v>
                </c:pt>
                <c:pt idx="81">
                  <c:v>0.8</c:v>
                </c:pt>
                <c:pt idx="82">
                  <c:v>0.8</c:v>
                </c:pt>
                <c:pt idx="83">
                  <c:v>0.8</c:v>
                </c:pt>
                <c:pt idx="84">
                  <c:v>0.8</c:v>
                </c:pt>
                <c:pt idx="85">
                  <c:v>0.8</c:v>
                </c:pt>
              </c:numCache>
            </c:numRef>
          </c:yVal>
          <c:smooth val="0"/>
        </c:ser>
        <c:ser>
          <c:idx val="3"/>
          <c:order val="3"/>
          <c:tx>
            <c:v>STABLE</c:v>
          </c:tx>
          <c:spPr>
            <a:ln w="28575">
              <a:noFill/>
            </a:ln>
          </c:spPr>
          <c:xVal>
            <c:numRef>
              <c:f>(Sheet1!$I$19;Sheet1!$I$20;Sheet1!$I$21;Sheet1!$I$41;Sheet1!$I$42;Sheet1!$I$61;Sheet1!$I$62;Sheet1!$I$63;Sheet1!$I$81;Sheet1!$I$82;Sheet1!$I$83;Sheet1!$I$84;Sheet1!$I$102;Sheet1!$I$103;Sheet1!$I$104;Sheet1!$I$105;Sheet1!$I$122;Sheet1!$I$123;Sheet1!$I$124;Sheet1!$I$125;Sheet1!$I$126;Sheet1!$I$142;Sheet1!$I$143;Sheet1!$I$144;Sheet1!$I$145;Sheet1!$I$146;Sheet1!$I$147;Sheet1!$I$162;Sheet1!$I$163;Sheet1!$I$164;Sheet1!$I$165;Sheet1!$I$166;Sheet1!$I$167;Sheet1!$I$168)</c:f>
              <c:numCache>
                <c:formatCode>General</c:formatCode>
                <c:ptCount val="34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19</c:v>
                </c:pt>
                <c:pt idx="4">
                  <c:v>20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15</c:v>
                </c:pt>
                <c:pt idx="22">
                  <c:v>16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20</c:v>
                </c:pt>
                <c:pt idx="27">
                  <c:v>14</c:v>
                </c:pt>
                <c:pt idx="28">
                  <c:v>15</c:v>
                </c:pt>
                <c:pt idx="29">
                  <c:v>16</c:v>
                </c:pt>
                <c:pt idx="30">
                  <c:v>17</c:v>
                </c:pt>
                <c:pt idx="31">
                  <c:v>18</c:v>
                </c:pt>
                <c:pt idx="32">
                  <c:v>19</c:v>
                </c:pt>
                <c:pt idx="33">
                  <c:v>20</c:v>
                </c:pt>
              </c:numCache>
            </c:numRef>
          </c:xVal>
          <c:yVal>
            <c:numRef>
              <c:f>(Sheet1!$J$19;Sheet1!$J$20;Sheet1!$J$21;Sheet1!$J$41;Sheet1!$J$42;Sheet1!$J$61;Sheet1!$J$62;Sheet1!$J$63;Sheet1!$J$81;Sheet1!$J$82;Sheet1!$J$83;Sheet1!$J$84;Sheet1!$J$102;Sheet1!$J$103;Sheet1!$J$104;Sheet1!$J$105;Sheet1!$J$122;Sheet1!$J$123;Sheet1!$J$124;Sheet1!$J$125;Sheet1!$J$126;Sheet1!$J$142;Sheet1!$J$143;Sheet1!$J$144;Sheet1!$J$145;Sheet1!$J$146;Sheet1!$J$147;Sheet1!$J$162;Sheet1!$J$163;Sheet1!$J$164;Sheet1!$J$165;Sheet1!$J$166;Sheet1!$J$167;Sheet1!$J$168)</c:f>
              <c:numCache>
                <c:formatCode>General</c:formatCode>
                <c:ptCount val="34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756096"/>
        <c:axId val="74758016"/>
      </c:scatterChart>
      <c:valAx>
        <c:axId val="7475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Usg [m/s]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4758016"/>
        <c:crosses val="autoZero"/>
        <c:crossBetween val="midCat"/>
      </c:valAx>
      <c:valAx>
        <c:axId val="74758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Usl [m/s]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47560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 dirty="0" err="1"/>
              <a:t>Experimental</a:t>
            </a:r>
            <a:r>
              <a:rPr lang="nb-NO" dirty="0"/>
              <a:t> </a:t>
            </a:r>
            <a:r>
              <a:rPr lang="nb-NO" dirty="0" err="1"/>
              <a:t>Flow</a:t>
            </a:r>
            <a:r>
              <a:rPr lang="nb-NO" dirty="0"/>
              <a:t> Regime </a:t>
            </a:r>
            <a:r>
              <a:rPr lang="nb-NO" dirty="0" err="1"/>
              <a:t>Map</a:t>
            </a:r>
            <a:endParaRPr lang="nb-NO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765163635491811"/>
          <c:y val="0.1258864893197251"/>
          <c:w val="0.76155167628288178"/>
          <c:h val="0.72110931159783043"/>
        </c:manualLayout>
      </c:layout>
      <c:scatterChart>
        <c:scatterStyle val="lineMarker"/>
        <c:varyColors val="0"/>
        <c:ser>
          <c:idx val="0"/>
          <c:order val="0"/>
          <c:tx>
            <c:v>SS1</c:v>
          </c:tx>
          <c:spPr>
            <a:ln w="28575">
              <a:noFill/>
            </a:ln>
          </c:spPr>
          <c:xVal>
            <c:numRef>
              <c:f>('Calculations '!$F$3;'Calculations '!$F$4;'Calculations '!$F$13;'Calculations '!$F$14;'Calculations '!$F$15;'Calculations '!$F$24;'Calculations '!$F$25;'Calculations '!$F$26;'Calculations '!$F$27;'Calculations '!$F$28;'Calculations '!$F$34;'Calculations '!$F$35;'Calculations '!$F$36;'Calculations '!$F$37;'Calculations '!$F$38;'Calculations '!$F$39;'Calculations '!$F$43;'Calculations '!$F$44;'Calculations '!$F$45;'Calculations '!$F$46;'Calculations '!$F$50;'Calculations '!$F$51;'Calculations '!$F$52;'Calculations '!$F$57;'Calculations '!$F$58;'Calculations '!$F$64;'Calculations '!$F$65)</c:f>
              <c:numCache>
                <c:formatCode>General</c:formatCode>
                <c:ptCount val="27"/>
                <c:pt idx="0">
                  <c:v>0.51582520081552863</c:v>
                </c:pt>
                <c:pt idx="1">
                  <c:v>1.0054978247400945</c:v>
                </c:pt>
                <c:pt idx="2">
                  <c:v>0.51239472447173984</c:v>
                </c:pt>
                <c:pt idx="3">
                  <c:v>1.0259604098633721</c:v>
                </c:pt>
                <c:pt idx="4">
                  <c:v>1.4989464250263189</c:v>
                </c:pt>
                <c:pt idx="5">
                  <c:v>0.4911020329940346</c:v>
                </c:pt>
                <c:pt idx="6">
                  <c:v>1.0007743784201917</c:v>
                </c:pt>
                <c:pt idx="7">
                  <c:v>1.5198560802806456</c:v>
                </c:pt>
                <c:pt idx="8">
                  <c:v>2.0295092841733275</c:v>
                </c:pt>
                <c:pt idx="9">
                  <c:v>2.4840945245138291</c:v>
                </c:pt>
                <c:pt idx="10">
                  <c:v>1.0211217701272202</c:v>
                </c:pt>
                <c:pt idx="11">
                  <c:v>1.4778059725300088</c:v>
                </c:pt>
                <c:pt idx="12">
                  <c:v>1.9741507553431992</c:v>
                </c:pt>
                <c:pt idx="13">
                  <c:v>2.5021842933721596</c:v>
                </c:pt>
                <c:pt idx="14">
                  <c:v>3.0003131293568304</c:v>
                </c:pt>
                <c:pt idx="15">
                  <c:v>3.493096940251613</c:v>
                </c:pt>
                <c:pt idx="16">
                  <c:v>2.0200846615208228</c:v>
                </c:pt>
                <c:pt idx="17">
                  <c:v>2.5105121404415041</c:v>
                </c:pt>
                <c:pt idx="18">
                  <c:v>2.9229143254530725</c:v>
                </c:pt>
                <c:pt idx="19">
                  <c:v>3.484361167037263</c:v>
                </c:pt>
                <c:pt idx="20">
                  <c:v>1.986801912478551</c:v>
                </c:pt>
                <c:pt idx="21">
                  <c:v>2.4983531001500974</c:v>
                </c:pt>
                <c:pt idx="22">
                  <c:v>2.9712565354076328</c:v>
                </c:pt>
                <c:pt idx="23">
                  <c:v>2.0215301326523782</c:v>
                </c:pt>
                <c:pt idx="24">
                  <c:v>2.4966668504693099</c:v>
                </c:pt>
                <c:pt idx="25">
                  <c:v>1.9945547127688974</c:v>
                </c:pt>
                <c:pt idx="26">
                  <c:v>2.5172709977456513</c:v>
                </c:pt>
              </c:numCache>
            </c:numRef>
          </c:xVal>
          <c:yVal>
            <c:numRef>
              <c:f>('Calculations '!$G$3;'Calculations '!$G$4;'Calculations '!$G$13;'Calculations '!$G$14;'Calculations '!$G$15;'Calculations '!$G$24;'Calculations '!$G$25;'Calculations '!$G$26;'Calculations '!$G$27;'Calculations '!$G$28;'Calculations '!$G$34;'Calculations '!$G$35;'Calculations '!$G$36;'Calculations '!$G$37;'Calculations '!$G$38;'Calculations '!$G$39;'Calculations '!$G$43;'Calculations '!$G$44;'Calculations '!$G$45;'Calculations '!$G$46;'Calculations '!$G$50;'Calculations '!$G$51;'Calculations '!$G$52;'Calculations '!$G$57;'Calculations '!$G$58;'Calculations '!$G$64;'Calculations '!$G$65)</c:f>
              <c:numCache>
                <c:formatCode>General</c:formatCode>
                <c:ptCount val="27"/>
                <c:pt idx="0">
                  <c:v>9.6448481028196795E-2</c:v>
                </c:pt>
                <c:pt idx="1">
                  <c:v>0.10323237466851073</c:v>
                </c:pt>
                <c:pt idx="2">
                  <c:v>0.1835982888342419</c:v>
                </c:pt>
                <c:pt idx="3">
                  <c:v>0.18767099200970969</c:v>
                </c:pt>
                <c:pt idx="4">
                  <c:v>0.18810264792857087</c:v>
                </c:pt>
                <c:pt idx="5">
                  <c:v>0.3157922209559621</c:v>
                </c:pt>
                <c:pt idx="6">
                  <c:v>0.31114089208733375</c:v>
                </c:pt>
                <c:pt idx="7">
                  <c:v>0.31438774738769137</c:v>
                </c:pt>
                <c:pt idx="8">
                  <c:v>0.31264109762276704</c:v>
                </c:pt>
                <c:pt idx="9">
                  <c:v>0.3163123171493889</c:v>
                </c:pt>
                <c:pt idx="10">
                  <c:v>0.38423237741410005</c:v>
                </c:pt>
                <c:pt idx="11">
                  <c:v>0.40177246841581782</c:v>
                </c:pt>
                <c:pt idx="12">
                  <c:v>0.40007254209764781</c:v>
                </c:pt>
                <c:pt idx="13">
                  <c:v>0.40388867878977663</c:v>
                </c:pt>
                <c:pt idx="14">
                  <c:v>0.40826775806550197</c:v>
                </c:pt>
                <c:pt idx="15">
                  <c:v>0.41483765385075988</c:v>
                </c:pt>
                <c:pt idx="16">
                  <c:v>0.48968386571174671</c:v>
                </c:pt>
                <c:pt idx="17">
                  <c:v>0.48884651180782834</c:v>
                </c:pt>
                <c:pt idx="18">
                  <c:v>0.49147055069750117</c:v>
                </c:pt>
                <c:pt idx="19">
                  <c:v>0.49678888022689754</c:v>
                </c:pt>
                <c:pt idx="20">
                  <c:v>0.5836286257226404</c:v>
                </c:pt>
                <c:pt idx="21">
                  <c:v>0.58553590374672027</c:v>
                </c:pt>
                <c:pt idx="22">
                  <c:v>0.59108466807137838</c:v>
                </c:pt>
                <c:pt idx="23">
                  <c:v>0.68820921847784522</c:v>
                </c:pt>
                <c:pt idx="24">
                  <c:v>0.68778010628237607</c:v>
                </c:pt>
                <c:pt idx="25">
                  <c:v>0.77887583243674141</c:v>
                </c:pt>
                <c:pt idx="26">
                  <c:v>0.78364594397578058</c:v>
                </c:pt>
              </c:numCache>
            </c:numRef>
          </c:yVal>
          <c:smooth val="0"/>
        </c:ser>
        <c:ser>
          <c:idx val="1"/>
          <c:order val="1"/>
          <c:tx>
            <c:v>SS2</c:v>
          </c:tx>
          <c:spPr>
            <a:ln w="28575">
              <a:noFill/>
            </a:ln>
          </c:spPr>
          <c:xVal>
            <c:numRef>
              <c:f>('Calculations '!$F$5;'Calculations '!$F$6;'Calculations '!$F$16;'Calculations '!$F$17;'Calculations '!$F$29;'Calculations '!$F$30;'Calculations '!$F$31;'Calculations '!$F$40)</c:f>
              <c:numCache>
                <c:formatCode>General</c:formatCode>
                <c:ptCount val="8"/>
                <c:pt idx="0">
                  <c:v>1.4982209217381324</c:v>
                </c:pt>
                <c:pt idx="1">
                  <c:v>1.9861841394361797</c:v>
                </c:pt>
                <c:pt idx="2">
                  <c:v>2.0071147161468392</c:v>
                </c:pt>
                <c:pt idx="3">
                  <c:v>2.5187733969768846</c:v>
                </c:pt>
                <c:pt idx="4">
                  <c:v>2.9445494549110274</c:v>
                </c:pt>
                <c:pt idx="5">
                  <c:v>3.4860398255009879</c:v>
                </c:pt>
                <c:pt idx="6">
                  <c:v>3.9747006014428541</c:v>
                </c:pt>
                <c:pt idx="7">
                  <c:v>4.0120303457795377</c:v>
                </c:pt>
              </c:numCache>
            </c:numRef>
          </c:xVal>
          <c:yVal>
            <c:numRef>
              <c:f>('Calculations '!$G$5;'Calculations '!$G$6;'Calculations '!$G$16;'Calculations '!$G$17;'Calculations '!$G$29;'Calculations '!$G$30;'Calculations '!$G$31;'Calculations '!$G$40)</c:f>
              <c:numCache>
                <c:formatCode>General</c:formatCode>
                <c:ptCount val="8"/>
                <c:pt idx="0">
                  <c:v>0.10350333890058783</c:v>
                </c:pt>
                <c:pt idx="1">
                  <c:v>0.10482555380153681</c:v>
                </c:pt>
                <c:pt idx="2">
                  <c:v>0.19790410108581438</c:v>
                </c:pt>
                <c:pt idx="3">
                  <c:v>0.20070708292959727</c:v>
                </c:pt>
                <c:pt idx="4">
                  <c:v>0.3257115881321922</c:v>
                </c:pt>
                <c:pt idx="5">
                  <c:v>0.32553693629220942</c:v>
                </c:pt>
                <c:pt idx="6">
                  <c:v>0.3183894752902891</c:v>
                </c:pt>
                <c:pt idx="7">
                  <c:v>0.41383470728280863</c:v>
                </c:pt>
              </c:numCache>
            </c:numRef>
          </c:yVal>
          <c:smooth val="0"/>
        </c:ser>
        <c:ser>
          <c:idx val="2"/>
          <c:order val="2"/>
          <c:tx>
            <c:v>TTS</c:v>
          </c:tx>
          <c:spPr>
            <a:ln w="28575">
              <a:noFill/>
            </a:ln>
          </c:spPr>
          <c:xVal>
            <c:numRef>
              <c:f>('Calculations '!$F$7;'Calculations '!$F$8;'Calculations '!$F$9;'Calculations '!$F$10;'Calculations '!$F$11;'Calculations '!$F$18;'Calculations '!$F$19;'Calculations '!$F$20;'Calculations '!$F$21;'Calculations '!$F$22;'Calculations '!$F$32)</c:f>
              <c:numCache>
                <c:formatCode>General</c:formatCode>
                <c:ptCount val="11"/>
                <c:pt idx="0">
                  <c:v>2.4793657879639546</c:v>
                </c:pt>
                <c:pt idx="1">
                  <c:v>2.9608164432632487</c:v>
                </c:pt>
                <c:pt idx="2">
                  <c:v>3.5062420669488739</c:v>
                </c:pt>
                <c:pt idx="3">
                  <c:v>4.0635579983747565</c:v>
                </c:pt>
                <c:pt idx="4">
                  <c:v>4.4262364867277899</c:v>
                </c:pt>
                <c:pt idx="5">
                  <c:v>3.0538733327850736</c:v>
                </c:pt>
                <c:pt idx="6">
                  <c:v>3.5384952867750323</c:v>
                </c:pt>
                <c:pt idx="7">
                  <c:v>4.0250688682023794</c:v>
                </c:pt>
                <c:pt idx="8">
                  <c:v>4.5068232873059113</c:v>
                </c:pt>
                <c:pt idx="9">
                  <c:v>5.0260065678955135</c:v>
                </c:pt>
                <c:pt idx="10">
                  <c:v>4.4940404925021307</c:v>
                </c:pt>
              </c:numCache>
            </c:numRef>
          </c:xVal>
          <c:yVal>
            <c:numRef>
              <c:f>('Calculations '!$G$7;'Calculations '!$G$8;'Calculations '!$G$9;'Calculations '!$G$10;'Calculations '!$G$11;'Calculations '!$G$18;'Calculations '!$G$19;'Calculations '!$G$20;'Calculations '!$G$21;'Calculations '!$G$22;'Calculations '!$G$32)</c:f>
              <c:numCache>
                <c:formatCode>General</c:formatCode>
                <c:ptCount val="11"/>
                <c:pt idx="0">
                  <c:v>0.10552181998073452</c:v>
                </c:pt>
                <c:pt idx="1">
                  <c:v>0.10626605372550058</c:v>
                </c:pt>
                <c:pt idx="2">
                  <c:v>0.10669189092363282</c:v>
                </c:pt>
                <c:pt idx="3">
                  <c:v>0.10704808803930513</c:v>
                </c:pt>
                <c:pt idx="4">
                  <c:v>0.10734096578351925</c:v>
                </c:pt>
                <c:pt idx="5">
                  <c:v>0.2015488276985466</c:v>
                </c:pt>
                <c:pt idx="6">
                  <c:v>0.20239131090861073</c:v>
                </c:pt>
                <c:pt idx="7">
                  <c:v>0.20261226982488409</c:v>
                </c:pt>
                <c:pt idx="8">
                  <c:v>0.20299551678925232</c:v>
                </c:pt>
                <c:pt idx="9">
                  <c:v>0.20370336129014693</c:v>
                </c:pt>
                <c:pt idx="10">
                  <c:v>0.3220549886817432</c:v>
                </c:pt>
              </c:numCache>
            </c:numRef>
          </c:yVal>
          <c:smooth val="0"/>
        </c:ser>
        <c:ser>
          <c:idx val="3"/>
          <c:order val="3"/>
          <c:tx>
            <c:v>STABLE</c:v>
          </c:tx>
          <c:spPr>
            <a:ln w="28575">
              <a:noFill/>
            </a:ln>
          </c:spPr>
          <c:xVal>
            <c:numRef>
              <c:f>('Calculations '!$F$12;'Calculations '!$F$23;'Calculations '!$F$33;'Calculations '!$F$41;'Calculations '!$F$42;'Calculations '!$F$47;'Calculations '!$F$48;'Calculations '!$F$49;'Calculations '!$F$53;'Calculations '!$F$54;'Calculations '!$F$55;'Calculations '!$F$56;'Calculations '!$F$59;'Calculations '!$F$60;'Calculations '!$F$61;'Calculations '!$F$62;'Calculations '!$F$63;'Calculations '!$F$66;'Calculations '!$F$67;'Calculations '!$F$68;'Calculations '!$F$69;'Calculations '!$F$70)</c:f>
              <c:numCache>
                <c:formatCode>General</c:formatCode>
                <c:ptCount val="22"/>
                <c:pt idx="0">
                  <c:v>4.9384803904265597</c:v>
                </c:pt>
                <c:pt idx="1">
                  <c:v>5.5625888230478973</c:v>
                </c:pt>
                <c:pt idx="2">
                  <c:v>5.0114843916265475</c:v>
                </c:pt>
                <c:pt idx="3">
                  <c:v>4.4774914967452464</c:v>
                </c:pt>
                <c:pt idx="4">
                  <c:v>5.0094896359084986</c:v>
                </c:pt>
                <c:pt idx="5">
                  <c:v>4.005950398195024</c:v>
                </c:pt>
                <c:pt idx="6">
                  <c:v>4.4809911510783111</c:v>
                </c:pt>
                <c:pt idx="7">
                  <c:v>4.9961609460682785</c:v>
                </c:pt>
                <c:pt idx="8">
                  <c:v>3.4844563536734476</c:v>
                </c:pt>
                <c:pt idx="9">
                  <c:v>3.9668379024079616</c:v>
                </c:pt>
                <c:pt idx="10">
                  <c:v>4.4780331404589617</c:v>
                </c:pt>
                <c:pt idx="11">
                  <c:v>4.9967407089760689</c:v>
                </c:pt>
                <c:pt idx="12">
                  <c:v>3.0196387454458091</c:v>
                </c:pt>
                <c:pt idx="13">
                  <c:v>3.4890505885030465</c:v>
                </c:pt>
                <c:pt idx="14">
                  <c:v>3.9674975598528648</c:v>
                </c:pt>
                <c:pt idx="15">
                  <c:v>4.4686006485556664</c:v>
                </c:pt>
                <c:pt idx="16">
                  <c:v>5.0151391966272119</c:v>
                </c:pt>
                <c:pt idx="17">
                  <c:v>3.0351133218525326</c:v>
                </c:pt>
                <c:pt idx="18">
                  <c:v>3.4904564639027016</c:v>
                </c:pt>
                <c:pt idx="19">
                  <c:v>3.9712557757928182</c:v>
                </c:pt>
                <c:pt idx="20">
                  <c:v>4.4816918400200763</c:v>
                </c:pt>
                <c:pt idx="21">
                  <c:v>5.0109715166435373</c:v>
                </c:pt>
              </c:numCache>
            </c:numRef>
          </c:xVal>
          <c:yVal>
            <c:numRef>
              <c:f>('Calculations '!$G$12;'Calculations '!$G$23;'Calculations '!$G$33;'Calculations '!$G$41;'Calculations '!$G$42;'Calculations '!$G$47;'Calculations '!$G$48;'Calculations '!$G$49;'Calculations '!$G$53;'Calculations '!$G$54;'Calculations '!$G$55;'Calculations '!$G$56;'Calculations '!$G$59;'Calculations '!$G$60;'Calculations '!$G$61;'Calculations '!$G$62;'Calculations '!$G$63;'Calculations '!$G$66;'Calculations '!$G$67;'Calculations '!$G$68;'Calculations '!$G$69;'Calculations '!$G$70)</c:f>
              <c:numCache>
                <c:formatCode>General</c:formatCode>
                <c:ptCount val="22"/>
                <c:pt idx="0">
                  <c:v>0.10760396386536558</c:v>
                </c:pt>
                <c:pt idx="1">
                  <c:v>0.20429378368283435</c:v>
                </c:pt>
                <c:pt idx="2">
                  <c:v>0.34325291258388035</c:v>
                </c:pt>
                <c:pt idx="3">
                  <c:v>0.43000768945944307</c:v>
                </c:pt>
                <c:pt idx="4">
                  <c:v>0.42980852963523836</c:v>
                </c:pt>
                <c:pt idx="5">
                  <c:v>0.51340200565749428</c:v>
                </c:pt>
                <c:pt idx="6">
                  <c:v>0.51359244712691254</c:v>
                </c:pt>
                <c:pt idx="7">
                  <c:v>0.5139992061986387</c:v>
                </c:pt>
                <c:pt idx="8">
                  <c:v>0.61111294076735478</c:v>
                </c:pt>
                <c:pt idx="9">
                  <c:v>0.61228801163775159</c:v>
                </c:pt>
                <c:pt idx="10">
                  <c:v>0.61211847847826251</c:v>
                </c:pt>
                <c:pt idx="11">
                  <c:v>0.61159632019851873</c:v>
                </c:pt>
                <c:pt idx="12">
                  <c:v>0.71459700485204369</c:v>
                </c:pt>
                <c:pt idx="13">
                  <c:v>0.7156224262258869</c:v>
                </c:pt>
                <c:pt idx="14">
                  <c:v>0.71629373932044904</c:v>
                </c:pt>
                <c:pt idx="15">
                  <c:v>0.71571546279699549</c:v>
                </c:pt>
                <c:pt idx="16">
                  <c:v>0.71548896435110421</c:v>
                </c:pt>
                <c:pt idx="17">
                  <c:v>0.80761656259973535</c:v>
                </c:pt>
                <c:pt idx="18">
                  <c:v>0.80873837299769658</c:v>
                </c:pt>
                <c:pt idx="19">
                  <c:v>0.80897256292490405</c:v>
                </c:pt>
                <c:pt idx="20">
                  <c:v>0.80902763479789075</c:v>
                </c:pt>
                <c:pt idx="21">
                  <c:v>0.80813875915628186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044928"/>
        <c:axId val="118055296"/>
      </c:scatterChart>
      <c:valAx>
        <c:axId val="118044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nb-NO" sz="1400" b="1"/>
                  <a:t>Usg[m/s]</a:t>
                </a:r>
              </a:p>
            </c:rich>
          </c:tx>
          <c:layout>
            <c:manualLayout>
              <c:xMode val="edge"/>
              <c:yMode val="edge"/>
              <c:x val="0.46391527662695459"/>
              <c:y val="0.91562593924570146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crossAx val="118055296"/>
        <c:crosses val="autoZero"/>
        <c:crossBetween val="midCat"/>
      </c:valAx>
      <c:valAx>
        <c:axId val="118055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 sz="1400" b="1"/>
                  <a:t>Usl [m/s]</a:t>
                </a:r>
                <a:endParaRPr lang="nb-NO" b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80449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96144471230104"/>
          <c:y val="0.4140046254450237"/>
          <c:w val="0.10954370544412713"/>
          <c:h val="0.216399861012137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0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3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67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7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5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49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9356-1318-4724-B982-686A73E5AC8E}" type="datetimeFigureOut">
              <a:rPr lang="en-GB" smtClean="0"/>
              <a:t>17/12/2012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FD49-872F-4AF2-B4D6-82FFBC0AC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9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tel 1"/>
          <p:cNvSpPr txBox="1">
            <a:spLocks/>
          </p:cNvSpPr>
          <p:nvPr/>
        </p:nvSpPr>
        <p:spPr>
          <a:xfrm>
            <a:off x="755575" y="557069"/>
            <a:ext cx="8151223" cy="1718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latin typeface="Calisto MT" pitchFamily="18" charset="0"/>
              </a:rPr>
              <a:t>Slug flow in S-shaped risers </a:t>
            </a:r>
            <a:endParaRPr lang="en-GB" dirty="0">
              <a:latin typeface="Calisto MT" pitchFamily="18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3357" y="-243408"/>
            <a:ext cx="9036496" cy="7416824"/>
            <a:chOff x="-188" y="306"/>
            <a:chExt cx="6554" cy="394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88" y="306"/>
              <a:ext cx="6554" cy="3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8" y="306"/>
              <a:ext cx="6556" cy="3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kstSylinder 3"/>
          <p:cNvSpPr txBox="1"/>
          <p:nvPr/>
        </p:nvSpPr>
        <p:spPr>
          <a:xfrm>
            <a:off x="-252536" y="3003339"/>
            <a:ext cx="8460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2200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r>
              <a:rPr lang="nb-NO" sz="2200" b="1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Supervisor: Sigurd </a:t>
            </a:r>
            <a:r>
              <a:rPr lang="nb-NO" sz="2200" b="1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Skogestad</a:t>
            </a:r>
            <a:endParaRPr lang="nb-NO" sz="2200" b="1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endParaRPr lang="nb-NO" sz="2200" b="1" dirty="0" smtClean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  <a:p>
            <a:pPr algn="ctr"/>
            <a:r>
              <a:rPr lang="nb-NO" sz="2200" b="1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Co-supervisor: </a:t>
            </a:r>
            <a:r>
              <a:rPr lang="nb-NO" sz="2200" b="1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Esmaeil</a:t>
            </a:r>
            <a:r>
              <a:rPr lang="nb-NO" sz="2200" b="1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2200" b="1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Jahansahi</a:t>
            </a:r>
            <a:r>
              <a:rPr lang="nb-NO" sz="2200" b="1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771800" y="55706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Rektangel 5"/>
          <p:cNvSpPr/>
          <p:nvPr/>
        </p:nvSpPr>
        <p:spPr>
          <a:xfrm>
            <a:off x="323528" y="1093078"/>
            <a:ext cx="8136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Studies on slug flow in S-risers: </a:t>
            </a:r>
            <a:r>
              <a:rPr lang="en-US" sz="3600" dirty="0" err="1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LedaFlow</a:t>
            </a:r>
            <a:r>
              <a:rPr lang="en-US" sz="3600" dirty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simulations and experiments</a:t>
            </a:r>
            <a:endParaRPr lang="nb-NO" sz="3600" dirty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2260026" y="2250985"/>
            <a:ext cx="39469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nb-NO" sz="32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Mahnaz</a:t>
            </a:r>
            <a:r>
              <a:rPr lang="nb-NO" sz="3200" dirty="0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 </a:t>
            </a:r>
            <a:r>
              <a:rPr lang="nb-NO" sz="3200" dirty="0" err="1" smtClean="0">
                <a:effectLst>
                  <a:glow rad="127000">
                    <a:schemeClr val="bg1"/>
                  </a:glow>
                </a:effectLst>
                <a:latin typeface="Calisto MT" pitchFamily="18" charset="0"/>
              </a:rPr>
              <a:t>Esmaeilpour</a:t>
            </a:r>
            <a:endParaRPr lang="nb-NO" sz="3200" dirty="0">
              <a:effectLst>
                <a:glow rad="127000">
                  <a:schemeClr val="bg1"/>
                </a:glow>
              </a:effectLst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3. 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44930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Simulating slug flow in S-riser with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LedaFlow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ake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the same flow regime map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as experimental one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Making the same bifurcation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diagram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as experimental one by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changing valve position in different simulations with a fixed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Usl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 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Usg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80920" cy="2155180"/>
          </a:xfrm>
        </p:spPr>
        <p:txBody>
          <a:bodyPr>
            <a:noAutofit/>
          </a:bodyPr>
          <a:lstStyle/>
          <a:p>
            <a:r>
              <a:rPr lang="nb-NO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3. </a:t>
            </a:r>
            <a:r>
              <a:rPr lang="nb-NO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(</a:t>
            </a:r>
            <a:r>
              <a:rPr lang="nb-NO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b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Simulating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slug flow in S-riser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with 			 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LedaFlow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</p:txBody>
      </p:sp>
      <p:pic>
        <p:nvPicPr>
          <p:cNvPr id="7" name="Content Placeholder 3" descr="C:\Users\mahnaze\Desktop\Master Project\simulation-SevereSlugging\Flow Line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98477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3" y="1052736"/>
            <a:ext cx="2952328" cy="1152128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Severe Slugging I (SSI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)</a:t>
            </a:r>
            <a:r>
              <a:rPr lang="en-US" sz="2200" b="0" dirty="0" smtClean="0">
                <a:latin typeface="Bell MT" pitchFamily="18" charset="0"/>
                <a:cs typeface="Times New Roman" pitchFamily="18" charset="0"/>
              </a:rPr>
              <a:t/>
            </a:r>
            <a:br>
              <a:rPr lang="en-US" sz="2200" b="0" dirty="0" smtClean="0">
                <a:latin typeface="Bell MT" pitchFamily="18" charset="0"/>
                <a:cs typeface="Times New Roman" pitchFamily="18" charset="0"/>
              </a:rPr>
            </a:br>
            <a:r>
              <a:rPr lang="en-US" sz="1800" b="0" dirty="0" err="1" smtClean="0">
                <a:latin typeface="Bell MT" pitchFamily="18" charset="0"/>
                <a:cs typeface="Times New Roman" pitchFamily="18" charset="0"/>
              </a:rPr>
              <a:t>Usl</a:t>
            </a:r>
            <a:r>
              <a:rPr lang="en-US" sz="1800" b="0" dirty="0" smtClean="0">
                <a:latin typeface="Bell MT" pitchFamily="18" charset="0"/>
                <a:cs typeface="Times New Roman" pitchFamily="18" charset="0"/>
              </a:rPr>
              <a:t>=0.1 </a:t>
            </a:r>
            <a:r>
              <a:rPr lang="en-US" sz="1800" b="0" dirty="0">
                <a:latin typeface="Bell MT" pitchFamily="18" charset="0"/>
                <a:cs typeface="Times New Roman" pitchFamily="18" charset="0"/>
              </a:rPr>
              <a:t>[m/s] </a:t>
            </a:r>
            <a:br>
              <a:rPr lang="en-US" sz="1800" b="0" dirty="0">
                <a:latin typeface="Bell MT" pitchFamily="18" charset="0"/>
                <a:cs typeface="Times New Roman" pitchFamily="18" charset="0"/>
              </a:rPr>
            </a:br>
            <a:r>
              <a:rPr lang="en-US" sz="1800" b="0" dirty="0" err="1" smtClean="0">
                <a:latin typeface="Bell MT" pitchFamily="18" charset="0"/>
                <a:cs typeface="Times New Roman" pitchFamily="18" charset="0"/>
              </a:rPr>
              <a:t>Usg</a:t>
            </a:r>
            <a:r>
              <a:rPr lang="en-US" sz="1800" b="0" dirty="0">
                <a:latin typeface="Bell MT" pitchFamily="18" charset="0"/>
                <a:cs typeface="Times New Roman" pitchFamily="18" charset="0"/>
              </a:rPr>
              <a:t>= 1 [</a:t>
            </a:r>
            <a:r>
              <a:rPr lang="en-US" sz="1800" b="0" dirty="0" smtClean="0">
                <a:latin typeface="Bell MT" pitchFamily="18" charset="0"/>
                <a:cs typeface="Times New Roman" pitchFamily="18" charset="0"/>
              </a:rPr>
              <a:t>m/s]</a:t>
            </a:r>
            <a:r>
              <a:rPr lang="en-US" b="0" dirty="0" smtClean="0">
                <a:latin typeface="Bell MT" pitchFamily="18" charset="0"/>
              </a:rPr>
              <a:t/>
            </a:r>
            <a:br>
              <a:rPr lang="en-US" b="0" dirty="0" smtClean="0">
                <a:latin typeface="Bell MT" pitchFamily="18" charset="0"/>
              </a:rPr>
            </a:br>
            <a:endParaRPr lang="en-US" b="0" dirty="0">
              <a:latin typeface="Bell MT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5422900"/>
          </a:xfrm>
        </p:spPr>
        <p:txBody>
          <a:bodyPr/>
          <a:lstStyle/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r>
              <a:rPr lang="en-US" sz="1800" dirty="0">
                <a:latin typeface="Bell MT" pitchFamily="18" charset="0"/>
                <a:ea typeface="Calibri"/>
              </a:rPr>
              <a:t> </a:t>
            </a:r>
            <a:r>
              <a:rPr lang="en-US" sz="1800" dirty="0" smtClean="0">
                <a:latin typeface="Bell MT" pitchFamily="18" charset="0"/>
                <a:ea typeface="Calibri"/>
              </a:rPr>
              <a:t>        </a:t>
            </a:r>
          </a:p>
          <a:p>
            <a:r>
              <a:rPr lang="en-US" sz="1800" dirty="0">
                <a:latin typeface="Bell MT" pitchFamily="18" charset="0"/>
                <a:ea typeface="Calibri"/>
              </a:rPr>
              <a:t> </a:t>
            </a:r>
            <a:r>
              <a:rPr lang="en-US" sz="1800" dirty="0" smtClean="0">
                <a:latin typeface="Bell MT" pitchFamily="18" charset="0"/>
                <a:ea typeface="Calibri"/>
              </a:rPr>
              <a:t>    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ea typeface="Calibri"/>
              </a:rPr>
              <a:t>Transfer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ea typeface="Calibri"/>
              </a:rPr>
              <a:t>region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 (TTS)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</a:br>
            <a:r>
              <a:rPr lang="en-US" sz="1800" dirty="0" smtClean="0">
                <a:latin typeface="Bell MT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Bell MT" pitchFamily="18" charset="0"/>
                <a:cs typeface="Times New Roman" pitchFamily="18" charset="0"/>
              </a:rPr>
              <a:t>Usl</a:t>
            </a:r>
            <a:r>
              <a:rPr lang="en-US" dirty="0" smtClean="0">
                <a:latin typeface="Bell MT" pitchFamily="18" charset="0"/>
                <a:cs typeface="Times New Roman" pitchFamily="18" charset="0"/>
              </a:rPr>
              <a:t>=0.1 </a:t>
            </a:r>
            <a:r>
              <a:rPr lang="en-US" dirty="0">
                <a:latin typeface="Bell MT" pitchFamily="18" charset="0"/>
                <a:cs typeface="Times New Roman" pitchFamily="18" charset="0"/>
              </a:rPr>
              <a:t>[m/s] </a:t>
            </a:r>
            <a:br>
              <a:rPr lang="en-US" dirty="0">
                <a:latin typeface="Bell MT" pitchFamily="18" charset="0"/>
                <a:cs typeface="Times New Roman" pitchFamily="18" charset="0"/>
              </a:rPr>
            </a:br>
            <a:r>
              <a:rPr lang="en-US" dirty="0" smtClean="0">
                <a:latin typeface="Bell MT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latin typeface="Bell MT" pitchFamily="18" charset="0"/>
                <a:cs typeface="Times New Roman" pitchFamily="18" charset="0"/>
              </a:rPr>
              <a:t>Usg</a:t>
            </a:r>
            <a:r>
              <a:rPr lang="en-US" dirty="0">
                <a:latin typeface="Bell MT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Bell MT" pitchFamily="18" charset="0"/>
                <a:cs typeface="Times New Roman" pitchFamily="18" charset="0"/>
              </a:rPr>
              <a:t>4 </a:t>
            </a:r>
            <a:r>
              <a:rPr lang="en-US" dirty="0">
                <a:latin typeface="Bell MT" pitchFamily="18" charset="0"/>
                <a:cs typeface="Times New Roman" pitchFamily="18" charset="0"/>
              </a:rPr>
              <a:t>[m/s</a:t>
            </a:r>
            <a:r>
              <a:rPr lang="en-US" dirty="0" smtClean="0">
                <a:latin typeface="Bell MT" pitchFamily="18" charset="0"/>
                <a:cs typeface="Times New Roman" pitchFamily="18" charset="0"/>
              </a:rPr>
              <a:t>]</a:t>
            </a:r>
          </a:p>
          <a:p>
            <a:endParaRPr lang="en-US" sz="1800" dirty="0">
              <a:latin typeface="Bell MT" pitchFamily="18" charset="0"/>
              <a:cs typeface="Times New Roman" pitchFamily="18" charset="0"/>
            </a:endParaRPr>
          </a:p>
          <a:p>
            <a:endParaRPr lang="en-US" sz="1800" dirty="0" smtClean="0">
              <a:latin typeface="Bell MT" pitchFamily="18" charset="0"/>
              <a:cs typeface="Times New Roman" pitchFamily="18" charset="0"/>
            </a:endParaRPr>
          </a:p>
          <a:p>
            <a:endParaRPr lang="en-US" sz="1800" dirty="0">
              <a:latin typeface="Bell MT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Bell MT" pitchFamily="18" charset="0"/>
                <a:cs typeface="Times New Roman" pitchFamily="18" charset="0"/>
              </a:rPr>
              <a:t>      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ea typeface="Calibri"/>
              </a:rPr>
              <a:t>Stable region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</a:br>
            <a:r>
              <a:rPr lang="en-US" sz="1800" dirty="0" smtClean="0">
                <a:latin typeface="Bell MT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Bell MT" pitchFamily="18" charset="0"/>
                <a:cs typeface="Times New Roman" pitchFamily="18" charset="0"/>
              </a:rPr>
              <a:t>Usl</a:t>
            </a:r>
            <a:r>
              <a:rPr lang="en-US" dirty="0" smtClean="0">
                <a:latin typeface="Bell MT" pitchFamily="18" charset="0"/>
                <a:cs typeface="Times New Roman" pitchFamily="18" charset="0"/>
              </a:rPr>
              <a:t>=0.2 </a:t>
            </a:r>
            <a:r>
              <a:rPr lang="en-US" dirty="0">
                <a:latin typeface="Bell MT" pitchFamily="18" charset="0"/>
                <a:cs typeface="Times New Roman" pitchFamily="18" charset="0"/>
              </a:rPr>
              <a:t>[m/s] </a:t>
            </a:r>
            <a:endParaRPr lang="en-US" dirty="0" smtClean="0">
              <a:latin typeface="Bell MT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Bell MT" pitchFamily="18" charset="0"/>
                <a:cs typeface="Times New Roman" pitchFamily="18" charset="0"/>
              </a:rPr>
              <a:t>         </a:t>
            </a:r>
            <a:r>
              <a:rPr lang="en-US" dirty="0" err="1" smtClean="0">
                <a:latin typeface="Bell MT" pitchFamily="18" charset="0"/>
                <a:cs typeface="Times New Roman" pitchFamily="18" charset="0"/>
              </a:rPr>
              <a:t>Usg</a:t>
            </a:r>
            <a:r>
              <a:rPr lang="en-US" dirty="0" smtClean="0">
                <a:latin typeface="Bell MT" pitchFamily="18" charset="0"/>
                <a:cs typeface="Times New Roman" pitchFamily="18" charset="0"/>
              </a:rPr>
              <a:t>=19 </a:t>
            </a:r>
            <a:r>
              <a:rPr lang="en-US" dirty="0">
                <a:latin typeface="Bell MT" pitchFamily="18" charset="0"/>
                <a:cs typeface="Times New Roman" pitchFamily="18" charset="0"/>
              </a:rPr>
              <a:t>[m/s]</a:t>
            </a:r>
          </a:p>
          <a:p>
            <a:endParaRPr lang="en-US" dirty="0">
              <a:latin typeface="Bell MT" pitchFamily="18" charset="0"/>
            </a:endParaRPr>
          </a:p>
        </p:txBody>
      </p:sp>
      <p:pic>
        <p:nvPicPr>
          <p:cNvPr id="5" name="Content Placeholder 4" descr="C:\Users\mahnaze\Desktop\Master Project\simulation-SevereSlugging\severe-slugging-simulation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3"/>
            <a:ext cx="5453891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418250" cy="2317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mahnaze\Desktop\Master Project\Stability map\SimulationPics\Usl06-Usg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5419936" cy="18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16632"/>
            <a:ext cx="265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3. 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(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77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Flow regime map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based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on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LedaFlow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			simulations</a:t>
            </a:r>
            <a:r>
              <a:rPr lang="nb-NO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09831"/>
              </p:ext>
            </p:extLst>
          </p:nvPr>
        </p:nvGraphicFramePr>
        <p:xfrm>
          <a:off x="1187624" y="2420888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6632"/>
            <a:ext cx="265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3. 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(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3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4383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Bifurcation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diagram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381575"/>
              </p:ext>
            </p:extLst>
          </p:nvPr>
        </p:nvGraphicFramePr>
        <p:xfrm>
          <a:off x="827584" y="2348880"/>
          <a:ext cx="74888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107504" y="116632"/>
            <a:ext cx="265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3. 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(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259632" y="170080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ll MT" pitchFamily="18" charset="0"/>
                <a:cs typeface="Times New Roman" pitchFamily="18" charset="0"/>
              </a:rPr>
              <a:t>                  </a:t>
            </a:r>
            <a:r>
              <a:rPr lang="en-US" sz="2000" dirty="0" err="1" smtClean="0">
                <a:latin typeface="Bell MT" pitchFamily="18" charset="0"/>
                <a:cs typeface="Times New Roman" pitchFamily="18" charset="0"/>
              </a:rPr>
              <a:t>Usl</a:t>
            </a:r>
            <a:r>
              <a:rPr lang="en-US" sz="2000" dirty="0">
                <a:latin typeface="Bell MT" pitchFamily="18" charset="0"/>
                <a:cs typeface="Times New Roman" pitchFamily="18" charset="0"/>
              </a:rPr>
              <a:t>= 0.2 [m/s]	</a:t>
            </a:r>
            <a:r>
              <a:rPr lang="en-US" sz="2000" dirty="0" err="1" smtClean="0">
                <a:latin typeface="Bell MT" pitchFamily="18" charset="0"/>
                <a:cs typeface="Times New Roman" pitchFamily="18" charset="0"/>
              </a:rPr>
              <a:t>Usg</a:t>
            </a:r>
            <a:r>
              <a:rPr lang="en-US" sz="2000" dirty="0">
                <a:latin typeface="Bell MT" pitchFamily="18" charset="0"/>
                <a:cs typeface="Times New Roman" pitchFamily="18" charset="0"/>
              </a:rPr>
              <a:t>= 1 [m/s]</a:t>
            </a:r>
          </a:p>
        </p:txBody>
      </p:sp>
    </p:spTree>
    <p:extLst>
      <p:ext uri="{BB962C8B-B14F-4D97-AF65-F5344CB8AC3E}">
        <p14:creationId xmlns:p14="http://schemas.microsoft.com/office/powerpoint/2010/main" val="30763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4. 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Comparing</a:t>
            </a:r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&amp; 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experiments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497716"/>
              </p:ext>
            </p:extLst>
          </p:nvPr>
        </p:nvGraphicFramePr>
        <p:xfrm>
          <a:off x="4427984" y="1772816"/>
          <a:ext cx="42484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154514"/>
              </p:ext>
            </p:extLst>
          </p:nvPr>
        </p:nvGraphicFramePr>
        <p:xfrm>
          <a:off x="179512" y="1772816"/>
          <a:ext cx="4258816" cy="435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7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hnaze\Desktop\New Bitmap Image (3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758"/>
            <a:ext cx="4644007" cy="48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hnaze\Desktop\New Bitmap Image (4).bm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1760"/>
            <a:ext cx="5042151" cy="482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5708" y="116632"/>
            <a:ext cx="5198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4. </a:t>
            </a:r>
            <a:r>
              <a:rPr lang="nb-NO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Comparing</a:t>
            </a:r>
            <a:r>
              <a:rPr lang="nb-N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nb-NO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simulations</a:t>
            </a:r>
            <a:r>
              <a:rPr lang="nb-NO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&amp; 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experiments</a:t>
            </a:r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(</a:t>
            </a:r>
            <a:r>
              <a:rPr lang="nb-NO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Arial Rounded MT Bold" pitchFamily="34" charset="0"/>
              </a:rPr>
              <a:t>Thank you!</a:t>
            </a:r>
            <a:endParaRPr lang="en-US" sz="4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nb-NO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nb-NO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b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nb-N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b-NO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LedaFlow</a:t>
            </a: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Simulations</a:t>
            </a: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nb-N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b-NO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Comparing</a:t>
            </a: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b-NO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Simulations</a:t>
            </a:r>
            <a: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 Experiments</a:t>
            </a:r>
            <a:br>
              <a:rPr lang="nb-N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itchFamily="18" charset="0"/>
              </a:rPr>
              <a:t>1. </a:t>
            </a:r>
            <a:r>
              <a:rPr lang="nb-NO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  <a:cs typeface="Times New Roman" pitchFamily="18" charset="0"/>
              </a:rPr>
              <a:t>Introduction</a:t>
            </a:r>
            <a:r>
              <a:rPr lang="nb-NO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nb-NO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nb-NO" sz="3600" dirty="0" smtClean="0">
                <a:latin typeface="Calisto MT" pitchFamily="18" charset="0"/>
              </a:rPr>
              <a:t>Slug </a:t>
            </a:r>
            <a:r>
              <a:rPr lang="nb-NO" sz="3600" dirty="0" err="1">
                <a:latin typeface="Calisto MT" pitchFamily="18" charset="0"/>
              </a:rPr>
              <a:t>flow</a:t>
            </a:r>
            <a:r>
              <a:rPr lang="nb-NO" sz="3600" dirty="0">
                <a:latin typeface="Calisto MT" pitchFamily="18" charset="0"/>
              </a:rPr>
              <a:t> in S-</a:t>
            </a:r>
            <a:r>
              <a:rPr lang="nb-NO" sz="3600" dirty="0" err="1">
                <a:latin typeface="Calisto MT" pitchFamily="18" charset="0"/>
              </a:rPr>
              <a:t>shaped</a:t>
            </a:r>
            <a:r>
              <a:rPr lang="nb-NO" sz="3600" dirty="0">
                <a:latin typeface="Calisto MT" pitchFamily="18" charset="0"/>
              </a:rPr>
              <a:t> risers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9782"/>
            <a:ext cx="9144000" cy="5498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ell MT" pitchFamily="18" charset="0"/>
                <a:cs typeface="Times New Roman" pitchFamily="18" charset="0"/>
              </a:rPr>
              <a:t>4 different flow regimes</a:t>
            </a:r>
          </a:p>
          <a:p>
            <a:pPr marL="0" indent="0">
              <a:buNone/>
            </a:pPr>
            <a:endParaRPr lang="en-US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8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ell MT" pitchFamily="18" charset="0"/>
                <a:ea typeface="Calibri"/>
              </a:rPr>
              <a:t>Stable flow</a:t>
            </a:r>
            <a:r>
              <a:rPr lang="en-US" sz="2800" dirty="0" smtClean="0">
                <a:latin typeface="Times New Roman"/>
                <a:ea typeface="Calibri"/>
              </a:rPr>
              <a:t>	        </a:t>
            </a:r>
            <a:r>
              <a:rPr lang="en-US" sz="2000" b="1" dirty="0" smtClean="0">
                <a:solidFill>
                  <a:srgbClr val="FF0000"/>
                </a:solidFill>
                <a:latin typeface="Bell MT" pitchFamily="18" charset="0"/>
                <a:ea typeface="Calibri"/>
                <a:cs typeface="Times New Roman"/>
              </a:rPr>
              <a:t>Transitional </a:t>
            </a:r>
            <a:r>
              <a:rPr lang="en-US" sz="2000" b="1" dirty="0">
                <a:solidFill>
                  <a:srgbClr val="FF0000"/>
                </a:solidFill>
                <a:latin typeface="Bell MT" pitchFamily="18" charset="0"/>
                <a:ea typeface="Calibri"/>
                <a:cs typeface="Times New Roman"/>
              </a:rPr>
              <a:t>flow (TTS)</a:t>
            </a:r>
          </a:p>
          <a:p>
            <a:pPr marL="0" indent="0">
              <a:buNone/>
            </a:pPr>
            <a:endParaRPr lang="en-US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8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en-US" sz="24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Bell MT" pitchFamily="18" charset="0"/>
                <a:ea typeface="Calibri"/>
              </a:rPr>
              <a:t>Severe Slugging II </a:t>
            </a:r>
            <a:r>
              <a:rPr lang="en-US" sz="2800" dirty="0">
                <a:latin typeface="Times New Roman"/>
                <a:ea typeface="Calibri"/>
              </a:rPr>
              <a:t> </a:t>
            </a:r>
            <a:r>
              <a:rPr lang="en-US" sz="2800" dirty="0" smtClean="0">
                <a:latin typeface="Times New Roman"/>
                <a:ea typeface="Calibri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Bell MT" pitchFamily="18" charset="0"/>
                <a:ea typeface="Calibri"/>
              </a:rPr>
              <a:t>Severe Slugging I (SSI)</a:t>
            </a:r>
            <a:endParaRPr lang="nb-NO" sz="2000" b="1" dirty="0">
              <a:solidFill>
                <a:srgbClr val="FF0000"/>
              </a:solidFill>
              <a:latin typeface="Bell MT" pitchFamily="18" charset="0"/>
              <a:ea typeface="Calibri"/>
              <a:cs typeface="Times New Roman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7" y="1916832"/>
            <a:ext cx="197548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75569"/>
            <a:ext cx="1797685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7" y="4436676"/>
            <a:ext cx="1932305" cy="144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1932305" cy="145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34786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571627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5" y="116632"/>
            <a:ext cx="7920879" cy="6264695"/>
          </a:xfrm>
        </p:spPr>
        <p:txBody>
          <a:bodyPr/>
          <a:lstStyle/>
          <a:p>
            <a:pPr marL="0" indent="0" algn="ctr">
              <a:buNone/>
            </a:pPr>
            <a:r>
              <a:rPr lang="nb-NO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2. Experiments</a:t>
            </a:r>
          </a:p>
          <a:p>
            <a:pPr marL="0" indent="0" algn="ctr">
              <a:buNone/>
            </a:pPr>
            <a:r>
              <a:rPr lang="nb-NO" sz="2800" b="1" dirty="0" smtClean="0">
                <a:latin typeface="Calisto MT" pitchFamily="18" charset="0"/>
              </a:rPr>
              <a:t>Setup</a:t>
            </a:r>
            <a:endParaRPr lang="nb-NO" sz="2800" b="1" dirty="0">
              <a:latin typeface="Calisto MT" pitchFamily="18" charset="0"/>
            </a:endParaRPr>
          </a:p>
          <a:p>
            <a:pPr marL="0" indent="0" algn="ctr">
              <a:buNone/>
            </a:pPr>
            <a:endParaRPr lang="nb-NO" dirty="0" smtClean="0">
              <a:latin typeface="Calisto MT" pitchFamily="18" charset="0"/>
            </a:endParaRPr>
          </a:p>
          <a:p>
            <a:pPr marL="0" indent="0" algn="ctr">
              <a:buNone/>
            </a:pPr>
            <a:endParaRPr lang="nb-NO" dirty="0">
              <a:latin typeface="Calisto MT" pitchFamily="18" charset="0"/>
            </a:endParaRPr>
          </a:p>
          <a:p>
            <a:pPr marL="0" indent="0" algn="ctr">
              <a:buNone/>
            </a:pPr>
            <a:endParaRPr lang="nb-NO" dirty="0" smtClean="0">
              <a:latin typeface="Calisto MT" pitchFamily="18" charset="0"/>
            </a:endParaRPr>
          </a:p>
          <a:p>
            <a:pPr marL="0" indent="0" algn="ctr">
              <a:buNone/>
            </a:pPr>
            <a:endParaRPr lang="nb-NO" b="1" dirty="0" smtClean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nb-NO" b="1" dirty="0" smtClean="0">
                <a:latin typeface="Calisto MT" pitchFamily="18" charset="0"/>
              </a:rPr>
              <a:t>Sensors</a:t>
            </a:r>
          </a:p>
          <a:p>
            <a:pPr marL="0" indent="0">
              <a:buNone/>
            </a:pPr>
            <a:r>
              <a:rPr lang="en-US" dirty="0" smtClean="0">
                <a:latin typeface="Bell MT" pitchFamily="18" charset="0"/>
              </a:rPr>
              <a:t>Pressure sensors		Acoustic sensor</a:t>
            </a:r>
          </a:p>
          <a:p>
            <a:pPr marL="0" indent="0">
              <a:buNone/>
            </a:pPr>
            <a:r>
              <a:rPr lang="nb-NO" dirty="0" smtClean="0"/>
              <a:t>						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>
              <a:latin typeface="Calisto MT" pitchFamily="18" charset="0"/>
            </a:endParaRPr>
          </a:p>
        </p:txBody>
      </p:sp>
      <p:pic>
        <p:nvPicPr>
          <p:cNvPr id="5" name="Picture 4" descr="C:\Users\mahnaze\Desktop\Master Project\experiments-1\New Bitmap Image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6" y="5118261"/>
            <a:ext cx="2785745" cy="12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ahnaze\Desktop\Master Project\experiments-1\New Bitmap Image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78" y="4885533"/>
            <a:ext cx="1985645" cy="169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1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</a:t>
            </a: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. 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Experiments (</a:t>
            </a:r>
            <a:r>
              <a:rPr lang="nb-NO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dirty="0">
                <a:solidFill>
                  <a:srgbClr val="0070C0"/>
                </a:solidFill>
                <a:latin typeface="Calisto MT" pitchFamily="18" charset="0"/>
              </a:rPr>
              <a:t/>
            </a:r>
            <a:br>
              <a:rPr lang="nb-NO" sz="2200" dirty="0">
                <a:solidFill>
                  <a:srgbClr val="0070C0"/>
                </a:solidFill>
                <a:latin typeface="Calisto MT" pitchFamily="18" charset="0"/>
              </a:rPr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tep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change test in stable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region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eries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of tests with different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Usl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’s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 and </a:t>
            </a:r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Usg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’s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make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related flow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regime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map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Bell MT" pitchFamily="18" charset="0"/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eries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of tests with different valve positions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to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Bell MT" pitchFamily="18" charset="0"/>
              </a:rPr>
              <a:t>make the bifurcation diagram</a:t>
            </a:r>
          </a:p>
        </p:txBody>
      </p:sp>
    </p:spTree>
    <p:extLst>
      <p:ext uri="{BB962C8B-B14F-4D97-AF65-F5344CB8AC3E}">
        <p14:creationId xmlns:p14="http://schemas.microsoft.com/office/powerpoint/2010/main" val="21847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4726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Bell MT" pitchFamily="18" charset="0"/>
                <a:ea typeface="Calibri"/>
              </a:rPr>
              <a:t>Usl</a:t>
            </a:r>
            <a:r>
              <a:rPr lang="en-US" sz="2000" dirty="0">
                <a:latin typeface="Bell MT" pitchFamily="18" charset="0"/>
                <a:ea typeface="Calibri"/>
              </a:rPr>
              <a:t> = 0.2 [</a:t>
            </a:r>
            <a:r>
              <a:rPr lang="en-US" sz="2000" dirty="0" smtClean="0">
                <a:latin typeface="Bell MT" pitchFamily="18" charset="0"/>
                <a:ea typeface="Calibri"/>
              </a:rPr>
              <a:t>m/s]    </a:t>
            </a:r>
            <a:r>
              <a:rPr lang="en-US" sz="2000" dirty="0" err="1" smtClean="0">
                <a:latin typeface="Bell MT" pitchFamily="18" charset="0"/>
                <a:ea typeface="Calibri"/>
              </a:rPr>
              <a:t>Usg</a:t>
            </a:r>
            <a:r>
              <a:rPr lang="en-US" sz="2000" dirty="0" smtClean="0">
                <a:latin typeface="Bell MT" pitchFamily="18" charset="0"/>
                <a:ea typeface="Calibri"/>
              </a:rPr>
              <a:t> </a:t>
            </a:r>
            <a:r>
              <a:rPr lang="en-US" sz="2000" dirty="0">
                <a:latin typeface="Bell MT" pitchFamily="18" charset="0"/>
                <a:ea typeface="Calibri"/>
              </a:rPr>
              <a:t>= 1 [</a:t>
            </a:r>
            <a:r>
              <a:rPr lang="en-US" sz="2000" dirty="0" smtClean="0">
                <a:latin typeface="Bell MT" pitchFamily="18" charset="0"/>
                <a:ea typeface="Calibri"/>
              </a:rPr>
              <a:t>m/s]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C:\Users\mahnaze\Desktop\Master Project\27Nov\MasterProjectData_27Nov\data_set_2\4Dec\signals_20_25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744416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774300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ahnaze\Desktop\Master Project\27Nov\MasterProjectData_27Nov\data_set_2\4Dec\Signals_25_20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348880"/>
            <a:ext cx="3774301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679"/>
            <a:ext cx="8697144" cy="967049"/>
          </a:xfrm>
        </p:spPr>
        <p:txBody>
          <a:bodyPr>
            <a:normAutofit fontScale="90000"/>
          </a:bodyPr>
          <a:lstStyle/>
          <a:p>
            <a:pPr algn="l"/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2. Experiments (</a:t>
            </a:r>
            <a:r>
              <a:rPr lang="nb-NO" sz="2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</a:t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Step change test in stable region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404664"/>
            <a:ext cx="8219256" cy="868958"/>
          </a:xfrm>
        </p:spPr>
        <p:txBody>
          <a:bodyPr>
            <a:normAutofit fontScale="90000"/>
          </a:bodyPr>
          <a:lstStyle/>
          <a:p>
            <a:pPr algn="l"/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     </a:t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Step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change test in stable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</a:rPr>
              <a:t>region</a:t>
            </a:r>
            <a:r>
              <a:rPr lang="en-US" sz="4000" dirty="0">
                <a:solidFill>
                  <a:srgbClr val="0070C0"/>
                </a:solidFill>
                <a:latin typeface="Bell MT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Bell MT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Bell MT" pitchFamily="18" charset="0"/>
                <a:cs typeface="Times New Roman" pitchFamily="18" charset="0"/>
              </a:rPr>
              <a:t>			</a:t>
            </a:r>
            <a:r>
              <a:rPr lang="en-US" sz="2200" dirty="0" smtClean="0">
                <a:latin typeface="Bell MT" pitchFamily="18" charset="0"/>
                <a:cs typeface="Times New Roman" pitchFamily="18" charset="0"/>
              </a:rPr>
              <a:t>FFT of acoustic signal</a:t>
            </a:r>
            <a:endParaRPr lang="en-US" sz="2200" dirty="0">
              <a:latin typeface="Bell MT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8915"/>
            <a:ext cx="734481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116632"/>
            <a:ext cx="283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2. Experiments (</a:t>
            </a:r>
            <a:r>
              <a:rPr lang="nb-NO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8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2. Experiments (</a:t>
            </a:r>
            <a:r>
              <a:rPr lang="nb-NO" sz="2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 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                   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Flow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regime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map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Bell MT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70 </a:t>
            </a:r>
            <a:r>
              <a:rPr lang="en-US" sz="2500" dirty="0">
                <a:latin typeface="Bell MT" pitchFamily="18" charset="0"/>
                <a:cs typeface="Times New Roman" pitchFamily="18" charset="0"/>
              </a:rPr>
              <a:t>points of different gas </a:t>
            </a: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&amp; </a:t>
            </a:r>
            <a:r>
              <a:rPr lang="en-US" sz="2500" dirty="0">
                <a:latin typeface="Bell MT" pitchFamily="18" charset="0"/>
                <a:cs typeface="Times New Roman" pitchFamily="18" charset="0"/>
              </a:rPr>
              <a:t>liquid superficial </a:t>
            </a: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velocities</a:t>
            </a:r>
          </a:p>
          <a:p>
            <a:r>
              <a:rPr lang="en-US" sz="2500" dirty="0">
                <a:latin typeface="Bell MT" pitchFamily="18" charset="0"/>
                <a:cs typeface="Times New Roman" pitchFamily="18" charset="0"/>
              </a:rPr>
              <a:t>Choke </a:t>
            </a: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valve </a:t>
            </a:r>
            <a:r>
              <a:rPr lang="en-US" sz="2500" dirty="0">
                <a:latin typeface="Bell MT" pitchFamily="18" charset="0"/>
                <a:cs typeface="Times New Roman" pitchFamily="18" charset="0"/>
              </a:rPr>
              <a:t>was fully open (100 </a:t>
            </a: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% </a:t>
            </a:r>
            <a:r>
              <a:rPr lang="en-US" sz="2500" dirty="0">
                <a:latin typeface="Bell MT" pitchFamily="18" charset="0"/>
                <a:cs typeface="Times New Roman" pitchFamily="18" charset="0"/>
              </a:rPr>
              <a:t>of valve opening</a:t>
            </a: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3084643"/>
              </p:ext>
            </p:extLst>
          </p:nvPr>
        </p:nvGraphicFramePr>
        <p:xfrm>
          <a:off x="1619672" y="2492896"/>
          <a:ext cx="5976664" cy="417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7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1012974"/>
          </a:xfrm>
        </p:spPr>
        <p:txBody>
          <a:bodyPr>
            <a:normAutofit fontScale="90000"/>
          </a:bodyPr>
          <a:lstStyle/>
          <a:p>
            <a:pPr algn="l"/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/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</a:t>
            </a: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. Experiments (</a:t>
            </a:r>
            <a:r>
              <a:rPr lang="nb-NO" sz="2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contd</a:t>
            </a: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) </a:t>
            </a:r>
            <a:b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               </a:t>
            </a:r>
            <a:b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</a:br>
            <a:r>
              <a:rPr lang="nb-NO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</a:t>
            </a:r>
            <a:r>
              <a:rPr lang="nb-NO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                           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Bifurcation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ell MT" pitchFamily="18" charset="0"/>
                <a:cs typeface="Times New Roman" pitchFamily="18" charset="0"/>
              </a:rPr>
              <a:t>diagram</a:t>
            </a:r>
            <a:r>
              <a:rPr lang="nb-NO" dirty="0"/>
              <a:t/>
            </a:r>
            <a:br>
              <a:rPr lang="nb-NO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2845496"/>
              </p:ext>
            </p:extLst>
          </p:nvPr>
        </p:nvGraphicFramePr>
        <p:xfrm>
          <a:off x="1331640" y="2348880"/>
          <a:ext cx="6563072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95536" y="1052737"/>
            <a:ext cx="7056784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dirty="0" smtClean="0">
              <a:latin typeface="Bell MT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Bell MT" pitchFamily="18" charset="0"/>
                <a:cs typeface="Times New Roman" pitchFamily="18" charset="0"/>
              </a:rPr>
              <a:t>		   </a:t>
            </a:r>
            <a:r>
              <a:rPr lang="en-US" sz="2000" dirty="0" err="1" smtClean="0">
                <a:latin typeface="Bell MT" pitchFamily="18" charset="0"/>
                <a:cs typeface="Times New Roman" pitchFamily="18" charset="0"/>
              </a:rPr>
              <a:t>Usl</a:t>
            </a:r>
            <a:r>
              <a:rPr lang="en-US" sz="2000" dirty="0" smtClean="0">
                <a:latin typeface="Bell MT" pitchFamily="18" charset="0"/>
                <a:cs typeface="Times New Roman" pitchFamily="18" charset="0"/>
              </a:rPr>
              <a:t>= 0.2 [m/s]</a:t>
            </a:r>
            <a:r>
              <a:rPr lang="en-US" sz="2000" dirty="0">
                <a:latin typeface="Bell MT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Bell MT" pitchFamily="18" charset="0"/>
                <a:cs typeface="Times New Roman" pitchFamily="18" charset="0"/>
              </a:rPr>
              <a:t>            </a:t>
            </a:r>
            <a:r>
              <a:rPr lang="en-US" sz="2000" dirty="0" err="1" smtClean="0">
                <a:latin typeface="Bell MT" pitchFamily="18" charset="0"/>
                <a:cs typeface="Times New Roman" pitchFamily="18" charset="0"/>
              </a:rPr>
              <a:t>Usg</a:t>
            </a:r>
            <a:r>
              <a:rPr lang="en-US" sz="2000" dirty="0" smtClean="0">
                <a:latin typeface="Bell MT" pitchFamily="18" charset="0"/>
                <a:cs typeface="Times New Roman" pitchFamily="18" charset="0"/>
              </a:rPr>
              <a:t>= 1 [m/s]</a:t>
            </a:r>
            <a:endParaRPr lang="en-US" sz="2000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5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302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Office-tema</vt:lpstr>
      <vt:lpstr>PowerPoint Presentation</vt:lpstr>
      <vt:lpstr>Overview</vt:lpstr>
      <vt:lpstr> 1. Introduction Slug flow in S-shaped risers </vt:lpstr>
      <vt:lpstr>PowerPoint Presentation</vt:lpstr>
      <vt:lpstr>2. Experiments (contd)  </vt:lpstr>
      <vt:lpstr>2. Experiments (contd)       Step change test in stable region</vt:lpstr>
      <vt:lpstr>                         Step change test in stable region    FFT of acoustic signal</vt:lpstr>
      <vt:lpstr>2. Experiments (contd)                                    Flow regime map </vt:lpstr>
      <vt:lpstr> 2. Experiments (contd)                                                       Bifurcation diagram </vt:lpstr>
      <vt:lpstr>3. Simulations</vt:lpstr>
      <vt:lpstr>3. Simulations (contd)         Simulating slug flow in S-riser with      LedaFlow</vt:lpstr>
      <vt:lpstr>Severe Slugging I (SSI) Usl=0.1 [m/s]  Usg= 1 [m/s] </vt:lpstr>
      <vt:lpstr>    Flow regime map based on LedaFlow    simulations </vt:lpstr>
      <vt:lpstr> Bifurcation diagram</vt:lpstr>
      <vt:lpstr>4. Comparing simulations &amp; experiments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Slug flow</dc:title>
  <dc:creator>Fie</dc:creator>
  <cp:lastModifiedBy>Mahnaz Esmaeilpour Abardeh</cp:lastModifiedBy>
  <cp:revision>70</cp:revision>
  <dcterms:created xsi:type="dcterms:W3CDTF">2012-11-05T07:28:21Z</dcterms:created>
  <dcterms:modified xsi:type="dcterms:W3CDTF">2012-12-17T08:02:28Z</dcterms:modified>
</cp:coreProperties>
</file>