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9" r:id="rId5"/>
    <p:sldId id="268" r:id="rId6"/>
    <p:sldId id="273" r:id="rId7"/>
    <p:sldId id="272" r:id="rId8"/>
    <p:sldId id="274" r:id="rId9"/>
    <p:sldId id="276" r:id="rId10"/>
    <p:sldId id="285" r:id="rId11"/>
    <p:sldId id="286" r:id="rId12"/>
    <p:sldId id="277" r:id="rId13"/>
    <p:sldId id="278" r:id="rId14"/>
    <p:sldId id="281" r:id="rId15"/>
    <p:sldId id="279" r:id="rId16"/>
    <p:sldId id="280" r:id="rId17"/>
    <p:sldId id="282" r:id="rId18"/>
    <p:sldId id="283" r:id="rId19"/>
    <p:sldId id="284" r:id="rId20"/>
    <p:sldId id="287" r:id="rId21"/>
    <p:sldId id="288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16AAE2-A949-4477-AC2F-509ED4D8E4A4}" v="1327" dt="2025-06-11T10:59:13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472" autoAdjust="0"/>
  </p:normalViewPr>
  <p:slideViewPr>
    <p:cSldViewPr snapToGrid="0">
      <p:cViewPr varScale="1">
        <p:scale>
          <a:sx n="101" d="100"/>
          <a:sy n="101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EFF-4484-98DA-404BFE6383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99-469B-B305-4D9B4585197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FF-4484-98DA-404BFE6383D1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FF-4484-98DA-404BFE6383D1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EFF-4484-98DA-404BFE6383D1}"/>
              </c:ext>
            </c:extLst>
          </c:dPt>
          <c:cat>
            <c:strRef>
              <c:f>'Ark1'!$A$2:$A$5</c:f>
              <c:strCache>
                <c:ptCount val="4"/>
                <c:pt idx="0">
                  <c:v>Other</c:v>
                </c:pt>
                <c:pt idx="2">
                  <c:v>Gas turbines</c:v>
                </c:pt>
                <c:pt idx="3">
                  <c:v>4. kv.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75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F-4484-98DA-404BFE638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78840-2DED-43E7-B03C-35A09F2CE88F}" type="datetimeFigureOut">
              <a:rPr lang="nb-NO" smtClean="0"/>
              <a:t>14.06.2025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2CA4C-774B-442E-AF8C-B45B465808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9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CA4C-774B-442E-AF8C-B45B4658084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98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CA4C-774B-442E-AF8C-B45B4658084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95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CA4C-774B-442E-AF8C-B45B4658084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135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2CA4C-774B-442E-AF8C-B45B4658084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40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Saturday, June 14,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Saturday, June 14,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Saturday, June 14,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Saturday, June 14,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5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Saturday, June 14,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4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Saturday, June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Saturday, June 14,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Saturday, June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Saturday, June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Saturday, June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5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Saturday, June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0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Saturday, June 14, 2025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58.png"/><Relationship Id="rId4" Type="http://schemas.openxmlformats.org/officeDocument/2006/relationships/image" Target="../media/image3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4" descr="Under vann visning av lys overføring gjennom vann">
            <a:extLst>
              <a:ext uri="{FF2B5EF4-FFF2-40B4-BE49-F238E27FC236}">
                <a16:creationId xmlns:a16="http://schemas.microsoft.com/office/drawing/2014/main" id="{EE85AB95-DB86-047D-7535-E2A6B9907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4008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8092E51-A61C-4235-17AE-3DEF1525C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825" y="1033272"/>
            <a:ext cx="10420350" cy="2478024"/>
          </a:xfrm>
        </p:spPr>
        <p:txBody>
          <a:bodyPr/>
          <a:lstStyle/>
          <a:p>
            <a:r>
              <a:rPr lang="en-US" noProof="0" dirty="0">
                <a:solidFill>
                  <a:schemeClr val="bg1"/>
                </a:solidFill>
              </a:rPr>
              <a:t>Modeling and control of steam bottoming cycles with moving point of vaporization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0615EE3-3F7E-2FCE-295F-EECCE6612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1716"/>
            <a:ext cx="9144000" cy="2397633"/>
          </a:xfrm>
        </p:spPr>
        <p:txBody>
          <a:bodyPr>
            <a:norm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William Davidsen</a:t>
            </a:r>
          </a:p>
          <a:p>
            <a:endParaRPr lang="en-US" noProof="0" dirty="0">
              <a:solidFill>
                <a:schemeClr val="bg1"/>
              </a:solidFill>
            </a:endParaRPr>
          </a:p>
          <a:p>
            <a:endParaRPr lang="en-US" noProof="0" dirty="0">
              <a:solidFill>
                <a:schemeClr val="bg1"/>
              </a:solidFill>
            </a:endParaRPr>
          </a:p>
          <a:p>
            <a:pPr algn="l"/>
            <a:r>
              <a:rPr lang="en-US" noProof="0" dirty="0">
                <a:solidFill>
                  <a:schemeClr val="bg1"/>
                </a:solidFill>
              </a:rPr>
              <a:t>Supervisor: Sigurd Skogestad</a:t>
            </a:r>
          </a:p>
          <a:p>
            <a:pPr algn="l"/>
            <a:r>
              <a:rPr lang="en-US" noProof="0" dirty="0">
                <a:solidFill>
                  <a:schemeClr val="bg1"/>
                </a:solidFill>
              </a:rPr>
              <a:t>Co-supervisor: Lucas F. Bernardino</a:t>
            </a:r>
          </a:p>
        </p:txBody>
      </p:sp>
    </p:spTree>
    <p:extLst>
      <p:ext uri="{BB962C8B-B14F-4D97-AF65-F5344CB8AC3E}">
        <p14:creationId xmlns:p14="http://schemas.microsoft.com/office/powerpoint/2010/main" val="28327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F0C91-F0DF-21EE-52F0-08D300403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2E8400-6715-0EA9-2C12-3E9115043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10241280" cy="554736"/>
          </a:xfrm>
        </p:spPr>
        <p:txBody>
          <a:bodyPr/>
          <a:lstStyle/>
          <a:p>
            <a:r>
              <a:rPr lang="en-US" noProof="0" dirty="0"/>
              <a:t>Control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0C0E4C8D-CCF0-C16D-C99E-B5BEED315E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535" y="847725"/>
                <a:ext cx="6101445" cy="549592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Case study on power control</a:t>
                </a:r>
              </a:p>
              <a:p>
                <a:pPr lvl="1"/>
                <a:r>
                  <a:rPr lang="en-US" dirty="0"/>
                  <a:t>Steam cycle case &amp; combined cycle case</a:t>
                </a:r>
              </a:p>
              <a:p>
                <a:r>
                  <a:rPr lang="en-US" dirty="0"/>
                  <a:t>Steam cycle case -&gt; Maintain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𝑆𝑃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extra MV (more equal to coal-fired plant)</a:t>
                </a:r>
              </a:p>
              <a:p>
                <a:pPr lvl="1"/>
                <a:r>
                  <a:rPr lang="en-US" dirty="0"/>
                  <a:t>Parallel controller (MISO)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as developed in Zotică et al. (2020)</a:t>
                </a:r>
              </a:p>
              <a:p>
                <a:pPr lvl="1"/>
                <a:r>
                  <a:rPr lang="en-US" dirty="0"/>
                  <a:t>Two configurations: constant and floating pressure</a:t>
                </a:r>
              </a:p>
              <a:p>
                <a:pPr lvl="1"/>
                <a:r>
                  <a:rPr lang="en-US" dirty="0"/>
                  <a:t>Constant pressure: </a:t>
                </a:r>
              </a:p>
              <a:p>
                <a:pPr lvl="2"/>
                <a:r>
                  <a:rPr lang="en-US" dirty="0"/>
                  <a:t>PI: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Floating pressure: </a:t>
                </a:r>
              </a:p>
              <a:p>
                <a:pPr lvl="2"/>
                <a:r>
                  <a:rPr lang="en-US" dirty="0"/>
                  <a:t>PI: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0C0E4C8D-CCF0-C16D-C99E-B5BEED31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5" y="847725"/>
                <a:ext cx="6101445" cy="5495925"/>
              </a:xfrm>
              <a:prstGeom prst="rect">
                <a:avLst/>
              </a:prstGeom>
              <a:blipFill>
                <a:blip r:embed="rId2"/>
                <a:stretch>
                  <a:fillRect l="-2398" t="-7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k 4">
            <a:extLst>
              <a:ext uri="{FF2B5EF4-FFF2-40B4-BE49-F238E27FC236}">
                <a16:creationId xmlns:a16="http://schemas.microsoft.com/office/drawing/2014/main" id="{13B5C541-265F-D8BC-3872-29CE85FDD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2981" y="131062"/>
            <a:ext cx="5969019" cy="3364613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F1662B4E-4996-5A3D-D5A6-8EECDC811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2981" y="3454510"/>
            <a:ext cx="5969020" cy="2970432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7D843051-1442-1199-BADE-CC2E9C6D00A7}"/>
              </a:ext>
            </a:extLst>
          </p:cNvPr>
          <p:cNvSpPr txBox="1"/>
          <p:nvPr/>
        </p:nvSpPr>
        <p:spPr>
          <a:xfrm>
            <a:off x="6222980" y="2961353"/>
            <a:ext cx="28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/>
              <a:t>Constant pressure case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30370BE-477B-852D-1C28-DE820558A43E}"/>
              </a:ext>
            </a:extLst>
          </p:cNvPr>
          <p:cNvSpPr txBox="1"/>
          <p:nvPr/>
        </p:nvSpPr>
        <p:spPr>
          <a:xfrm>
            <a:off x="6222980" y="5893966"/>
            <a:ext cx="28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Floating pressure case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38A879D-81A9-EFC6-9179-F8E6BF625BC4}"/>
              </a:ext>
            </a:extLst>
          </p:cNvPr>
          <p:cNvSpPr txBox="1"/>
          <p:nvPr/>
        </p:nvSpPr>
        <p:spPr>
          <a:xfrm>
            <a:off x="4029506" y="6424942"/>
            <a:ext cx="816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Cristina Zotică et al. “Optimal operation and control of heat to power cycles: A new perspective from a systematic plantwide control approach. url: https: //www.sciencedirect.com/science/article/pii/S0098135419311342.</a:t>
            </a:r>
            <a:endParaRPr lang="nb-N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6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EC0D-D2D9-61DE-A5DC-DDD778488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A2D3FC-209C-8F99-A8BF-AB195A7C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10241280" cy="1234440"/>
          </a:xfrm>
        </p:spPr>
        <p:txBody>
          <a:bodyPr/>
          <a:lstStyle/>
          <a:p>
            <a:r>
              <a:rPr lang="en-US" noProof="0" dirty="0"/>
              <a:t>Control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C4684B1D-34ED-1A77-50DD-C2BC97D183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926" y="3994397"/>
                <a:ext cx="7081900" cy="220637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Combined cycle case -&gt; maximize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nb-NO" dirty="0"/>
              </a:p>
              <a:p>
                <a:pPr lvl="1"/>
                <a:r>
                  <a:rPr lang="en-US" dirty="0"/>
                  <a:t>Valve position controller</a:t>
                </a:r>
              </a:p>
              <a:p>
                <a:pPr lvl="2"/>
                <a:r>
                  <a:rPr lang="en-US" dirty="0"/>
                  <a:t>PI-Controller + Anti-windup,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=200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Dynamically constant pressure, steady state minimize throttling losses </a:t>
                </a:r>
              </a:p>
              <a:p>
                <a:pPr lvl="1"/>
                <a:r>
                  <a:rPr lang="en-US" dirty="0"/>
                  <a:t>Additional pressure constraints</a:t>
                </a:r>
              </a:p>
              <a:p>
                <a:pPr lvl="1"/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C4684B1D-34ED-1A77-50DD-C2BC97D18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26" y="3994397"/>
                <a:ext cx="7081900" cy="2206377"/>
              </a:xfrm>
              <a:prstGeom prst="rect">
                <a:avLst/>
              </a:prstGeom>
              <a:blipFill>
                <a:blip r:embed="rId2"/>
                <a:stretch>
                  <a:fillRect l="-1893" t="-3039" b="-27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k 4">
            <a:extLst>
              <a:ext uri="{FF2B5EF4-FFF2-40B4-BE49-F238E27FC236}">
                <a16:creationId xmlns:a16="http://schemas.microsoft.com/office/drawing/2014/main" id="{330AF3F1-C865-63CF-D28A-B09108AE9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2030" y="1403604"/>
            <a:ext cx="9319044" cy="42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0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583B1-CC0F-6C0D-1904-48A26EAB9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A355A4-6F4B-C874-E22D-5ADBEB65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10241280" cy="1234440"/>
          </a:xfrm>
        </p:spPr>
        <p:txBody>
          <a:bodyPr/>
          <a:lstStyle/>
          <a:p>
            <a:r>
              <a:rPr lang="en-US" noProof="0" dirty="0"/>
              <a:t>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7D22072C-E014-4C1F-7FBE-C63BFED789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534" y="1449323"/>
                <a:ext cx="6926966" cy="491337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Inlet conditions from Montañés et al. (2024) </a:t>
                </a:r>
              </a:p>
              <a:p>
                <a:pPr marL="457200" lvl="1" indent="0">
                  <a:buNone/>
                </a:pPr>
                <a:r>
                  <a:rPr lang="en-US" dirty="0"/>
                  <a:t>-&gt;Corresponds to 90% GT load</a:t>
                </a:r>
              </a:p>
              <a:p>
                <a:r>
                  <a:rPr lang="en-US" dirty="0"/>
                  <a:t>Open-loop steady state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ca. 50K higher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ca. 6K </a:t>
                </a:r>
                <a:br>
                  <a:rPr lang="en-US" dirty="0"/>
                </a:br>
                <a:r>
                  <a:rPr lang="en-US" dirty="0"/>
                  <a:t>higher than reference</a:t>
                </a:r>
              </a:p>
              <a:p>
                <a:pPr lvl="2"/>
                <a:r>
                  <a:rPr lang="en-US" dirty="0"/>
                  <a:t>Estimations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somewhat smaller than</a:t>
                </a:r>
                <a:br>
                  <a:rPr lang="en-US" dirty="0"/>
                </a:br>
                <a:r>
                  <a:rPr lang="en-US" dirty="0"/>
                  <a:t>design (10.95 kg/s)</a:t>
                </a:r>
              </a:p>
              <a:p>
                <a:pPr lvl="2"/>
                <a:r>
                  <a:rPr lang="en-US" dirty="0"/>
                  <a:t>Estimations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7D22072C-E014-4C1F-7FBE-C63BFED78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4" y="1449323"/>
                <a:ext cx="6926966" cy="4913377"/>
              </a:xfrm>
              <a:prstGeom prst="rect">
                <a:avLst/>
              </a:prstGeom>
              <a:blipFill>
                <a:blip r:embed="rId3"/>
                <a:stretch>
                  <a:fillRect l="-2113" t="-86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de 4">
            <a:extLst>
              <a:ext uri="{FF2B5EF4-FFF2-40B4-BE49-F238E27FC236}">
                <a16:creationId xmlns:a16="http://schemas.microsoft.com/office/drawing/2014/main" id="{110E9CCB-1110-C669-7A28-B7A58A1DC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245" y="1252399"/>
            <a:ext cx="2859139" cy="4353200"/>
          </a:xfrm>
          <a:prstGeom prst="rect">
            <a:avLst/>
          </a:prstGeom>
        </p:spPr>
      </p:pic>
      <p:pic>
        <p:nvPicPr>
          <p:cNvPr id="6" name="Bilde 5" descr="Et bilde som inneholder tekst, line, diagram, Plottdiagram&#10;&#10;KI-generert innhold kan være feil.">
            <a:extLst>
              <a:ext uri="{FF2B5EF4-FFF2-40B4-BE49-F238E27FC236}">
                <a16:creationId xmlns:a16="http://schemas.microsoft.com/office/drawing/2014/main" id="{E6419303-6D65-ABD8-6A8E-0EC948F6A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88" y="1759252"/>
            <a:ext cx="4454357" cy="333949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F4FAD11-3C2F-7246-255A-37F4B83CD0AF}"/>
              </a:ext>
            </a:extLst>
          </p:cNvPr>
          <p:cNvSpPr txBox="1"/>
          <p:nvPr/>
        </p:nvSpPr>
        <p:spPr>
          <a:xfrm>
            <a:off x="4143375" y="6426440"/>
            <a:ext cx="8048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err="1">
                <a:solidFill>
                  <a:schemeClr val="bg1"/>
                </a:solidFill>
              </a:rPr>
              <a:t>Rubén</a:t>
            </a:r>
            <a:r>
              <a:rPr lang="nb-NO" sz="1050" dirty="0">
                <a:solidFill>
                  <a:schemeClr val="bg1"/>
                </a:solidFill>
              </a:rPr>
              <a:t> M. </a:t>
            </a:r>
            <a:r>
              <a:rPr lang="nb-NO" sz="1050" dirty="0" err="1">
                <a:solidFill>
                  <a:schemeClr val="bg1"/>
                </a:solidFill>
              </a:rPr>
              <a:t>Montañés</a:t>
            </a:r>
            <a:r>
              <a:rPr lang="nb-NO" sz="1050" dirty="0">
                <a:solidFill>
                  <a:schemeClr val="bg1"/>
                </a:solidFill>
              </a:rPr>
              <a:t>, Cristina </a:t>
            </a:r>
            <a:r>
              <a:rPr lang="nb-NO" sz="1050" dirty="0" err="1">
                <a:solidFill>
                  <a:schemeClr val="bg1"/>
                </a:solidFill>
              </a:rPr>
              <a:t>Zotică</a:t>
            </a:r>
            <a:r>
              <a:rPr lang="nb-NO" sz="1050" dirty="0">
                <a:solidFill>
                  <a:schemeClr val="bg1"/>
                </a:solidFill>
              </a:rPr>
              <a:t>, and Adriana </a:t>
            </a:r>
            <a:r>
              <a:rPr lang="nb-NO" sz="1050" dirty="0" err="1">
                <a:solidFill>
                  <a:schemeClr val="bg1"/>
                </a:solidFill>
              </a:rPr>
              <a:t>Reyes-Lúa</a:t>
            </a:r>
            <a:r>
              <a:rPr lang="nb-NO" sz="1050" dirty="0">
                <a:solidFill>
                  <a:schemeClr val="bg1"/>
                </a:solidFill>
              </a:rPr>
              <a:t>. “</a:t>
            </a:r>
            <a:r>
              <a:rPr lang="nb-NO" sz="1050" dirty="0" err="1">
                <a:solidFill>
                  <a:schemeClr val="bg1"/>
                </a:solidFill>
              </a:rPr>
              <a:t>Operation</a:t>
            </a:r>
            <a:r>
              <a:rPr lang="nb-NO" sz="1050" dirty="0">
                <a:solidFill>
                  <a:schemeClr val="bg1"/>
                </a:solidFill>
              </a:rPr>
              <a:t> and </a:t>
            </a:r>
            <a:r>
              <a:rPr lang="nb-NO" sz="1050" dirty="0" err="1">
                <a:solidFill>
                  <a:schemeClr val="bg1"/>
                </a:solidFill>
              </a:rPr>
              <a:t>control</a:t>
            </a:r>
            <a:r>
              <a:rPr lang="nb-NO" sz="1050" dirty="0">
                <a:solidFill>
                  <a:schemeClr val="bg1"/>
                </a:solidFill>
              </a:rPr>
              <a:t> </a:t>
            </a:r>
            <a:r>
              <a:rPr lang="nb-NO" sz="1050" dirty="0" err="1">
                <a:solidFill>
                  <a:schemeClr val="bg1"/>
                </a:solidFill>
              </a:rPr>
              <a:t>of</a:t>
            </a:r>
            <a:r>
              <a:rPr lang="nb-NO" sz="1050" dirty="0">
                <a:solidFill>
                  <a:schemeClr val="bg1"/>
                </a:solidFill>
              </a:rPr>
              <a:t> </a:t>
            </a:r>
            <a:r>
              <a:rPr lang="nb-NO" sz="1050" dirty="0" err="1">
                <a:solidFill>
                  <a:schemeClr val="bg1"/>
                </a:solidFill>
              </a:rPr>
              <a:t>compact</a:t>
            </a:r>
            <a:r>
              <a:rPr lang="nb-NO" sz="1050" dirty="0">
                <a:solidFill>
                  <a:schemeClr val="bg1"/>
                </a:solidFill>
              </a:rPr>
              <a:t> offshore </a:t>
            </a:r>
            <a:r>
              <a:rPr lang="nb-NO" sz="1050" dirty="0" err="1">
                <a:solidFill>
                  <a:schemeClr val="bg1"/>
                </a:solidFill>
              </a:rPr>
              <a:t>combined</a:t>
            </a:r>
            <a:r>
              <a:rPr lang="nb-NO" sz="1050" dirty="0">
                <a:solidFill>
                  <a:schemeClr val="bg1"/>
                </a:solidFill>
              </a:rPr>
              <a:t> </a:t>
            </a:r>
            <a:r>
              <a:rPr lang="nb-NO" sz="1050" dirty="0" err="1">
                <a:solidFill>
                  <a:schemeClr val="bg1"/>
                </a:solidFill>
              </a:rPr>
              <a:t>cycles</a:t>
            </a:r>
            <a:r>
              <a:rPr lang="nb-NO" sz="1050" dirty="0">
                <a:solidFill>
                  <a:schemeClr val="bg1"/>
                </a:solidFill>
              </a:rPr>
              <a:t> for </a:t>
            </a:r>
            <a:r>
              <a:rPr lang="nb-NO" sz="1050" dirty="0" err="1">
                <a:solidFill>
                  <a:schemeClr val="bg1"/>
                </a:solidFill>
              </a:rPr>
              <a:t>power</a:t>
            </a:r>
            <a:r>
              <a:rPr lang="nb-NO" sz="1050" dirty="0">
                <a:solidFill>
                  <a:schemeClr val="bg1"/>
                </a:solidFill>
              </a:rPr>
              <a:t> </a:t>
            </a:r>
            <a:r>
              <a:rPr lang="nb-NO" sz="1050" dirty="0" err="1">
                <a:solidFill>
                  <a:schemeClr val="bg1"/>
                </a:solidFill>
              </a:rPr>
              <a:t>generation</a:t>
            </a:r>
            <a:r>
              <a:rPr lang="nb-NO" sz="1050" dirty="0">
                <a:solidFill>
                  <a:schemeClr val="bg1"/>
                </a:solidFill>
              </a:rPr>
              <a:t> url: https://www.sciencedirect.com/ science/</a:t>
            </a:r>
            <a:r>
              <a:rPr lang="nb-NO" sz="1050" dirty="0" err="1">
                <a:solidFill>
                  <a:schemeClr val="bg1"/>
                </a:solidFill>
              </a:rPr>
              <a:t>article</a:t>
            </a:r>
            <a:r>
              <a:rPr lang="nb-NO" sz="1050" dirty="0">
                <a:solidFill>
                  <a:schemeClr val="bg1"/>
                </a:solidFill>
              </a:rPr>
              <a:t>/</a:t>
            </a:r>
            <a:r>
              <a:rPr lang="nb-NO" sz="1050" dirty="0" err="1">
                <a:solidFill>
                  <a:schemeClr val="bg1"/>
                </a:solidFill>
              </a:rPr>
              <a:t>pii</a:t>
            </a:r>
            <a:r>
              <a:rPr lang="nb-NO" sz="1050" dirty="0">
                <a:solidFill>
                  <a:schemeClr val="bg1"/>
                </a:solidFill>
              </a:rPr>
              <a:t>/S0360544224000860.</a:t>
            </a:r>
          </a:p>
        </p:txBody>
      </p:sp>
    </p:spTree>
    <p:extLst>
      <p:ext uri="{BB962C8B-B14F-4D97-AF65-F5344CB8AC3E}">
        <p14:creationId xmlns:p14="http://schemas.microsoft.com/office/powerpoint/2010/main" val="261894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59A5F-5F0C-1B24-BA86-78E1904C1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B3DB7C-4CDB-575A-9981-A9A3A8AC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10241280" cy="602361"/>
          </a:xfrm>
        </p:spPr>
        <p:txBody>
          <a:bodyPr/>
          <a:lstStyle/>
          <a:p>
            <a:r>
              <a:rPr lang="en-US" noProof="0" dirty="0"/>
              <a:t>Open-loop Simulations</a:t>
            </a:r>
          </a:p>
        </p:txBody>
      </p:sp>
      <p:sp>
        <p:nvSpPr>
          <p:cNvPr id="3" name="Plassholder for innhold 6">
            <a:extLst>
              <a:ext uri="{FF2B5EF4-FFF2-40B4-BE49-F238E27FC236}">
                <a16:creationId xmlns:a16="http://schemas.microsoft.com/office/drawing/2014/main" id="{070457CF-652F-0C9C-F3C7-25A722CA12FB}"/>
              </a:ext>
            </a:extLst>
          </p:cNvPr>
          <p:cNvSpPr txBox="1">
            <a:spLocks/>
          </p:cNvSpPr>
          <p:nvPr/>
        </p:nvSpPr>
        <p:spPr>
          <a:xfrm>
            <a:off x="333375" y="1009774"/>
            <a:ext cx="4628494" cy="5124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Disturbance: +10K flue gas temperature</a:t>
            </a:r>
          </a:p>
          <a:p>
            <a:r>
              <a:rPr lang="en-US" dirty="0"/>
              <a:t>Open loop response heavily influenced by switching dynamics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Bilde 4" descr="Et bilde som inneholder tekst, line, diagram, Plottdiagram&#10;&#10;KI-generert innhold kan være feil.">
            <a:extLst>
              <a:ext uri="{FF2B5EF4-FFF2-40B4-BE49-F238E27FC236}">
                <a16:creationId xmlns:a16="http://schemas.microsoft.com/office/drawing/2014/main" id="{D64CC8E3-1685-C175-9944-A3016B9B8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69" y="3535559"/>
            <a:ext cx="3353568" cy="2514217"/>
          </a:xfrm>
          <a:prstGeom prst="rect">
            <a:avLst/>
          </a:prstGeom>
        </p:spPr>
      </p:pic>
      <p:pic>
        <p:nvPicPr>
          <p:cNvPr id="7" name="Bilde 6" descr="Et bilde som inneholder tekst, line, Plottdiagram, diagram&#10;&#10;KI-generert innhold kan være feil.">
            <a:extLst>
              <a:ext uri="{FF2B5EF4-FFF2-40B4-BE49-F238E27FC236}">
                <a16:creationId xmlns:a16="http://schemas.microsoft.com/office/drawing/2014/main" id="{A3E68709-C7B9-7F83-EFFD-52F1AAD5A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73" y="3538180"/>
            <a:ext cx="3353568" cy="2514218"/>
          </a:xfrm>
          <a:prstGeom prst="rect">
            <a:avLst/>
          </a:prstGeom>
        </p:spPr>
      </p:pic>
      <p:pic>
        <p:nvPicPr>
          <p:cNvPr id="9" name="Bilde 8" descr="Et bilde som inneholder tekst, diagram, line, Plottdiagram&#10;&#10;KI-generert innhold kan være feil.">
            <a:extLst>
              <a:ext uri="{FF2B5EF4-FFF2-40B4-BE49-F238E27FC236}">
                <a16:creationId xmlns:a16="http://schemas.microsoft.com/office/drawing/2014/main" id="{ADE620D0-FD4B-376D-2DF9-07A5B2A90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66" y="917404"/>
            <a:ext cx="3350071" cy="2511596"/>
          </a:xfrm>
          <a:prstGeom prst="rect">
            <a:avLst/>
          </a:prstGeom>
        </p:spPr>
      </p:pic>
      <p:pic>
        <p:nvPicPr>
          <p:cNvPr id="11" name="Bilde 10" descr="Et bilde som inneholder tekst, Plottdiagram, diagram, line&#10;&#10;KI-generert innhold kan være feil.">
            <a:extLst>
              <a:ext uri="{FF2B5EF4-FFF2-40B4-BE49-F238E27FC236}">
                <a16:creationId xmlns:a16="http://schemas.microsoft.com/office/drawing/2014/main" id="{10106A18-C22D-037F-62EF-29D5163BD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22" y="918906"/>
            <a:ext cx="3350071" cy="25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9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95AF5-094F-5345-8BCD-EF36F3F23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7A0239-5C59-DAE7-1D9F-00C52E4C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3"/>
            <a:ext cx="10241280" cy="602361"/>
          </a:xfrm>
        </p:spPr>
        <p:txBody>
          <a:bodyPr/>
          <a:lstStyle/>
          <a:p>
            <a:r>
              <a:rPr lang="en-US" noProof="0" dirty="0"/>
              <a:t>Open-loop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B64CFE71-CFFA-00DE-C89A-6C55986DA3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535" y="1000126"/>
                <a:ext cx="4574290" cy="5287394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Sustained oscillations at specific states of the open-loop system</a:t>
                </a:r>
              </a:p>
              <a:p>
                <a:r>
                  <a:rPr lang="en-US" dirty="0"/>
                  <a:t>One common factor: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Reproduced for N = 25, 55</a:t>
                </a:r>
              </a:p>
              <a:p>
                <a:pPr lvl="1"/>
                <a:r>
                  <a:rPr lang="en-US" dirty="0"/>
                  <a:t>Not numeric, likely related for simple fluid model</a:t>
                </a:r>
              </a:p>
              <a:p>
                <a:r>
                  <a:rPr lang="en-US" dirty="0"/>
                  <a:t>Not seen for only OTSG or turbine</a:t>
                </a:r>
              </a:p>
              <a:p>
                <a:pPr lvl="1"/>
                <a:r>
                  <a:rPr lang="en-US" dirty="0"/>
                  <a:t>Floating steam pressure</a:t>
                </a:r>
              </a:p>
              <a:p>
                <a:r>
                  <a:rPr lang="en-US" dirty="0"/>
                  <a:t>Long period (~500s)</a:t>
                </a:r>
              </a:p>
              <a:p>
                <a:r>
                  <a:rPr lang="en-US" dirty="0"/>
                  <a:t>Solution: Flow controller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B64CFE71-CFFA-00DE-C89A-6C55986DA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5" y="1000126"/>
                <a:ext cx="4574290" cy="5287394"/>
              </a:xfrm>
              <a:prstGeom prst="rect">
                <a:avLst/>
              </a:prstGeom>
              <a:blipFill>
                <a:blip r:embed="rId3"/>
                <a:stretch>
                  <a:fillRect l="-3200" t="-80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Bilde 8" descr="Et bilde som inneholder tekst, line, Plottdiagram, diagram&#10;&#10;KI-generert innhold kan være feil.">
            <a:extLst>
              <a:ext uri="{FF2B5EF4-FFF2-40B4-BE49-F238E27FC236}">
                <a16:creationId xmlns:a16="http://schemas.microsoft.com/office/drawing/2014/main" id="{EE2FB2DB-3A5C-93CA-EE44-B0841A7D6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36" y="3553846"/>
            <a:ext cx="3646290" cy="2733675"/>
          </a:xfrm>
          <a:prstGeom prst="rect">
            <a:avLst/>
          </a:prstGeom>
        </p:spPr>
      </p:pic>
      <p:pic>
        <p:nvPicPr>
          <p:cNvPr id="11" name="Bilde 10" descr="Et bilde som inneholder tekst, line, Plottdiagram, diagram&#10;&#10;KI-generert innhold kan være feil.">
            <a:extLst>
              <a:ext uri="{FF2B5EF4-FFF2-40B4-BE49-F238E27FC236}">
                <a16:creationId xmlns:a16="http://schemas.microsoft.com/office/drawing/2014/main" id="{BC3D4882-E710-7612-1716-9BB682BAC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59" y="3553844"/>
            <a:ext cx="3646290" cy="2733676"/>
          </a:xfrm>
          <a:prstGeom prst="rect">
            <a:avLst/>
          </a:prstGeom>
        </p:spPr>
      </p:pic>
      <p:pic>
        <p:nvPicPr>
          <p:cNvPr id="13" name="Bilde 12" descr="Et bilde som inneholder tekst, diagram, line, Plottdiagram&#10;&#10;KI-generert innhold kan være feil.">
            <a:extLst>
              <a:ext uri="{FF2B5EF4-FFF2-40B4-BE49-F238E27FC236}">
                <a16:creationId xmlns:a16="http://schemas.microsoft.com/office/drawing/2014/main" id="{EFD17415-0C5B-93C4-654A-8BE7DDBDC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37" y="875970"/>
            <a:ext cx="3646288" cy="2733674"/>
          </a:xfrm>
          <a:prstGeom prst="rect">
            <a:avLst/>
          </a:prstGeom>
        </p:spPr>
      </p:pic>
      <p:pic>
        <p:nvPicPr>
          <p:cNvPr id="15" name="Bilde 14" descr="Et bilde som inneholder tekst, diagram, line, Plottdiagram&#10;&#10;KI-generert innhold kan være feil.">
            <a:extLst>
              <a:ext uri="{FF2B5EF4-FFF2-40B4-BE49-F238E27FC236}">
                <a16:creationId xmlns:a16="http://schemas.microsoft.com/office/drawing/2014/main" id="{EA97B01E-EA34-F78E-10D6-2B186C579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59" y="875969"/>
            <a:ext cx="3646288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6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1F178-46B9-CFA5-BEB1-378ED46B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00A330-D092-6509-B12D-E41C6543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3"/>
            <a:ext cx="10241280" cy="1021461"/>
          </a:xfrm>
        </p:spPr>
        <p:txBody>
          <a:bodyPr/>
          <a:lstStyle/>
          <a:p>
            <a:r>
              <a:rPr lang="en-US" dirty="0"/>
              <a:t>Flow controller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CCA742CB-00A0-3869-353C-14D774601E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552" y="1466851"/>
                <a:ext cx="6829547" cy="43404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Open-loop response was nonlinear</a:t>
                </a:r>
              </a:p>
              <a:p>
                <a:r>
                  <a:rPr lang="en-US" dirty="0"/>
                  <a:t>Here seen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  <m:sup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±10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Open-loop: 50% larger change for negative step</a:t>
                </a:r>
              </a:p>
              <a:p>
                <a:r>
                  <a:rPr lang="en-US" dirty="0"/>
                  <a:t>Flow controller: 20% larger change for negative step</a:t>
                </a:r>
              </a:p>
              <a:p>
                <a:r>
                  <a:rPr lang="en-US" dirty="0"/>
                  <a:t>Improved dynamic temperature response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CCA742CB-00A0-3869-353C-14D774601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52" y="1466851"/>
                <a:ext cx="6829547" cy="4340476"/>
              </a:xfrm>
              <a:prstGeom prst="rect">
                <a:avLst/>
              </a:prstGeom>
              <a:blipFill>
                <a:blip r:embed="rId2"/>
                <a:stretch>
                  <a:fillRect l="-2141" t="-98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de 4" descr="Et bilde som inneholder tekst, diagram, line, Plottdiagram&#10;&#10;KI-generert innhold kan være feil.">
            <a:extLst>
              <a:ext uri="{FF2B5EF4-FFF2-40B4-BE49-F238E27FC236}">
                <a16:creationId xmlns:a16="http://schemas.microsoft.com/office/drawing/2014/main" id="{DA32DCA8-20AC-0FC2-BC61-5CC4F3425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63" y="240474"/>
            <a:ext cx="4072407" cy="3053141"/>
          </a:xfrm>
          <a:prstGeom prst="rect">
            <a:avLst/>
          </a:prstGeom>
        </p:spPr>
      </p:pic>
      <p:pic>
        <p:nvPicPr>
          <p:cNvPr id="7" name="Bilde 6" descr="Et bilde som inneholder tekst, line, diagram, Plottdiagram&#10;&#10;KI-generert innhold kan være feil.">
            <a:extLst>
              <a:ext uri="{FF2B5EF4-FFF2-40B4-BE49-F238E27FC236}">
                <a16:creationId xmlns:a16="http://schemas.microsoft.com/office/drawing/2014/main" id="{D388AB02-E619-3F87-F550-E6BC61845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43" y="3293615"/>
            <a:ext cx="4072406" cy="30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1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91274-5302-4DED-EAE2-6B514046D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270DF3-00F5-BFBE-F3E8-BA52F118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10241280" cy="592836"/>
          </a:xfrm>
        </p:spPr>
        <p:txBody>
          <a:bodyPr>
            <a:normAutofit/>
          </a:bodyPr>
          <a:lstStyle/>
          <a:p>
            <a:r>
              <a:rPr lang="en-US" dirty="0"/>
              <a:t>Flow controller</a:t>
            </a:r>
            <a:endParaRPr lang="en-US" noProof="0" dirty="0"/>
          </a:p>
        </p:txBody>
      </p:sp>
      <p:sp>
        <p:nvSpPr>
          <p:cNvPr id="3" name="Plassholder for innhold 6">
            <a:extLst>
              <a:ext uri="{FF2B5EF4-FFF2-40B4-BE49-F238E27FC236}">
                <a16:creationId xmlns:a16="http://schemas.microsoft.com/office/drawing/2014/main" id="{0138A4F8-D194-CF43-E047-7A413E48280C}"/>
              </a:ext>
            </a:extLst>
          </p:cNvPr>
          <p:cNvSpPr txBox="1">
            <a:spLocks/>
          </p:cNvSpPr>
          <p:nvPr/>
        </p:nvSpPr>
        <p:spPr>
          <a:xfrm>
            <a:off x="306225" y="1050672"/>
            <a:ext cx="5723100" cy="5312027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Steady state RGA -&gt; study change in interactions from flow controller implementation</a:t>
            </a:r>
          </a:p>
          <a:p>
            <a:r>
              <a:rPr lang="en-US" dirty="0"/>
              <a:t>Case 1 (No flow controller)</a:t>
            </a:r>
          </a:p>
          <a:p>
            <a:pPr lvl="1"/>
            <a:r>
              <a:rPr lang="en-US" dirty="0"/>
              <a:t>Both pairings possible, but off-diagonal closer to identity </a:t>
            </a:r>
          </a:p>
          <a:p>
            <a:r>
              <a:rPr lang="en-US" dirty="0"/>
              <a:t>Case 2 (Flow controller)</a:t>
            </a:r>
          </a:p>
          <a:p>
            <a:pPr lvl="1"/>
            <a:r>
              <a:rPr lang="en-US" dirty="0"/>
              <a:t>Diagonal pairing only viable </a:t>
            </a:r>
          </a:p>
          <a:p>
            <a:pPr lvl="1"/>
            <a:r>
              <a:rPr lang="en-US" dirty="0"/>
              <a:t>Temperature and pressure more decoupled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Several arguments for flow controller: </a:t>
            </a:r>
            <a:br>
              <a:rPr lang="en-US" dirty="0"/>
            </a:br>
            <a:r>
              <a:rPr lang="en-US" dirty="0"/>
              <a:t>remove oscillations, reduce nonlinear behavior, improve dynamic response and decouple controlled variables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F11AFB-5E68-032A-EEE0-9DF99EB3D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50673"/>
            <a:ext cx="5789775" cy="461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96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BABC9-3A44-D6FB-E746-906DDA249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FC295B-E658-145B-3A19-A5D55E54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10241280" cy="1164336"/>
          </a:xfrm>
        </p:spPr>
        <p:txBody>
          <a:bodyPr>
            <a:normAutofit/>
          </a:bodyPr>
          <a:lstStyle/>
          <a:p>
            <a:r>
              <a:rPr lang="en-US" noProof="0" dirty="0"/>
              <a:t>Temperature controller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5058991D-3917-965A-DA57-2C46A3A641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534" y="1409700"/>
                <a:ext cx="4392061" cy="4857750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Floating pressure mode </a:t>
                </a:r>
              </a:p>
              <a:p>
                <a:r>
                  <a:rPr lang="en-US" dirty="0"/>
                  <a:t>Feedforward had better prediction for disturbances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Combined generally smallest deviation from setpoint</a:t>
                </a:r>
              </a:p>
              <a:p>
                <a:r>
                  <a:rPr lang="en-US" dirty="0"/>
                  <a:t>Same preferred controller as in Zotică et al. (2022)</a:t>
                </a:r>
              </a:p>
              <a:p>
                <a:endParaRPr lang="en-US" noProof="0" dirty="0"/>
              </a:p>
              <a:p>
                <a:endParaRPr lang="en-US" noProof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noProof="0" dirty="0"/>
              </a:p>
              <a:p>
                <a:endParaRPr lang="en-US" noProof="0" dirty="0"/>
              </a:p>
              <a:p>
                <a:endParaRPr lang="en-US" noProof="0" dirty="0"/>
              </a:p>
              <a:p>
                <a:endParaRPr lang="en-US" noProof="0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noProof="0" dirty="0"/>
              </a:p>
              <a:p>
                <a:endParaRPr lang="en-US" noProof="0" dirty="0"/>
              </a:p>
            </p:txBody>
          </p:sp>
        </mc:Choice>
        <mc:Fallback xmlns="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5058991D-3917-965A-DA57-2C46A3A64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4" y="1409700"/>
                <a:ext cx="4392061" cy="4857750"/>
              </a:xfrm>
              <a:prstGeom prst="rect">
                <a:avLst/>
              </a:prstGeom>
              <a:blipFill>
                <a:blip r:embed="rId2"/>
                <a:stretch>
                  <a:fillRect l="-3333" t="-878" r="-55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e 13">
            <a:extLst>
              <a:ext uri="{FF2B5EF4-FFF2-40B4-BE49-F238E27FC236}">
                <a16:creationId xmlns:a16="http://schemas.microsoft.com/office/drawing/2014/main" id="{B6669735-4178-1F62-5AC9-D0B7996AA362}"/>
              </a:ext>
            </a:extLst>
          </p:cNvPr>
          <p:cNvGrpSpPr/>
          <p:nvPr/>
        </p:nvGrpSpPr>
        <p:grpSpPr>
          <a:xfrm>
            <a:off x="4326628" y="1213104"/>
            <a:ext cx="3810122" cy="3253919"/>
            <a:chOff x="4326628" y="1213104"/>
            <a:chExt cx="3810122" cy="3253919"/>
          </a:xfrm>
        </p:grpSpPr>
        <p:pic>
          <p:nvPicPr>
            <p:cNvPr id="9" name="Bilde 8" descr="Et bilde som inneholder tekst, Plottdiagram, diagram, line&#10;&#10;KI-generert innhold kan være feil.">
              <a:extLst>
                <a:ext uri="{FF2B5EF4-FFF2-40B4-BE49-F238E27FC236}">
                  <a16:creationId xmlns:a16="http://schemas.microsoft.com/office/drawing/2014/main" id="{254E8510-E6E7-F53E-5AA4-0E2E6F44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8" y="1213104"/>
              <a:ext cx="3810122" cy="28565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Sylinder 11">
                  <a:extLst>
                    <a:ext uri="{FF2B5EF4-FFF2-40B4-BE49-F238E27FC236}">
                      <a16:creationId xmlns:a16="http://schemas.microsoft.com/office/drawing/2014/main" id="{E1E7184B-9256-785C-3765-B9AB0AE0E75B}"/>
                    </a:ext>
                  </a:extLst>
                </p:cNvPr>
                <p:cNvSpPr txBox="1"/>
                <p:nvPr/>
              </p:nvSpPr>
              <p:spPr>
                <a:xfrm>
                  <a:off x="5269664" y="4069607"/>
                  <a:ext cx="1924050" cy="3974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noProof="0" dirty="0"/>
                    <a:t>+10% step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a14:m>
                  <a:endParaRPr lang="en-US" noProof="0" dirty="0"/>
                </a:p>
              </p:txBody>
            </p:sp>
          </mc:Choice>
          <mc:Fallback xmlns="">
            <p:sp>
              <p:nvSpPr>
                <p:cNvPr id="12" name="TekstSylinder 11">
                  <a:extLst>
                    <a:ext uri="{FF2B5EF4-FFF2-40B4-BE49-F238E27FC236}">
                      <a16:creationId xmlns:a16="http://schemas.microsoft.com/office/drawing/2014/main" id="{E1E7184B-9256-785C-3765-B9AB0AE0E7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9664" y="4069607"/>
                  <a:ext cx="1924050" cy="397416"/>
                </a:xfrm>
                <a:prstGeom prst="rect">
                  <a:avLst/>
                </a:prstGeom>
                <a:blipFill>
                  <a:blip r:embed="rId4"/>
                  <a:stretch>
                    <a:fillRect l="-2532" t="-6154" b="-2000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F6C28FB5-73E1-ED57-AFE1-CC397E80577C}"/>
              </a:ext>
            </a:extLst>
          </p:cNvPr>
          <p:cNvGrpSpPr/>
          <p:nvPr/>
        </p:nvGrpSpPr>
        <p:grpSpPr>
          <a:xfrm>
            <a:off x="7934325" y="1213104"/>
            <a:ext cx="3810122" cy="3253919"/>
            <a:chOff x="7934325" y="1213104"/>
            <a:chExt cx="3810122" cy="3253919"/>
          </a:xfrm>
        </p:grpSpPr>
        <p:pic>
          <p:nvPicPr>
            <p:cNvPr id="11" name="Bilde 10" descr="Et bilde som inneholder tekst, line, diagram, Plottdiagram&#10;&#10;KI-generert innhold kan være feil.">
              <a:extLst>
                <a:ext uri="{FF2B5EF4-FFF2-40B4-BE49-F238E27FC236}">
                  <a16:creationId xmlns:a16="http://schemas.microsoft.com/office/drawing/2014/main" id="{27490C91-59AF-0FED-079C-0566F7692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325" y="1213104"/>
              <a:ext cx="3810122" cy="28565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kstSylinder 12">
                  <a:extLst>
                    <a:ext uri="{FF2B5EF4-FFF2-40B4-BE49-F238E27FC236}">
                      <a16:creationId xmlns:a16="http://schemas.microsoft.com/office/drawing/2014/main" id="{3DAE448C-1338-8654-9B83-07F7B23E66AF}"/>
                    </a:ext>
                  </a:extLst>
                </p:cNvPr>
                <p:cNvSpPr txBox="1"/>
                <p:nvPr/>
              </p:nvSpPr>
              <p:spPr>
                <a:xfrm>
                  <a:off x="8877361" y="4069607"/>
                  <a:ext cx="1924050" cy="3974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noProof="0" dirty="0"/>
                    <a:t>-10K step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a14:m>
                  <a:endParaRPr lang="en-US" noProof="0" dirty="0"/>
                </a:p>
              </p:txBody>
            </p:sp>
          </mc:Choice>
          <mc:Fallback xmlns="">
            <p:sp>
              <p:nvSpPr>
                <p:cNvPr id="13" name="TekstSylinder 12">
                  <a:extLst>
                    <a:ext uri="{FF2B5EF4-FFF2-40B4-BE49-F238E27FC236}">
                      <a16:creationId xmlns:a16="http://schemas.microsoft.com/office/drawing/2014/main" id="{3DAE448C-1338-8654-9B83-07F7B23E6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7361" y="4069607"/>
                  <a:ext cx="1924050" cy="397416"/>
                </a:xfrm>
                <a:prstGeom prst="rect">
                  <a:avLst/>
                </a:prstGeom>
                <a:blipFill>
                  <a:blip r:embed="rId6"/>
                  <a:stretch>
                    <a:fillRect l="-2532" t="-6154" b="-2000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uppe 3">
            <a:extLst>
              <a:ext uri="{FF2B5EF4-FFF2-40B4-BE49-F238E27FC236}">
                <a16:creationId xmlns:a16="http://schemas.microsoft.com/office/drawing/2014/main" id="{F58F0401-9184-291D-B3F4-46337345D820}"/>
              </a:ext>
            </a:extLst>
          </p:cNvPr>
          <p:cNvGrpSpPr/>
          <p:nvPr/>
        </p:nvGrpSpPr>
        <p:grpSpPr>
          <a:xfrm>
            <a:off x="5456632" y="4517233"/>
            <a:ext cx="5360236" cy="1750217"/>
            <a:chOff x="6096000" y="4282974"/>
            <a:chExt cx="5908191" cy="2035057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B6ECF2E5-E5F5-5C3E-7312-2AA4AA43B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0" y="4282974"/>
              <a:ext cx="5908191" cy="1643476"/>
            </a:xfrm>
            <a:prstGeom prst="rect">
              <a:avLst/>
            </a:prstGeom>
          </p:spPr>
        </p:pic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FB8A9A5F-B08A-8D14-F53E-8D6B32B2367A}"/>
                </a:ext>
              </a:extLst>
            </p:cNvPr>
            <p:cNvSpPr txBox="1"/>
            <p:nvPr/>
          </p:nvSpPr>
          <p:spPr>
            <a:xfrm>
              <a:off x="6456069" y="5888592"/>
              <a:ext cx="1463778" cy="42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0" dirty="0"/>
                <a:t>Feedback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DBEC1124-B2A3-88DC-711C-39BDFF3AEA04}"/>
                </a:ext>
              </a:extLst>
            </p:cNvPr>
            <p:cNvSpPr txBox="1"/>
            <p:nvPr/>
          </p:nvSpPr>
          <p:spPr>
            <a:xfrm>
              <a:off x="8258578" y="5888592"/>
              <a:ext cx="1719362" cy="42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0" dirty="0"/>
                <a:t>Feedforward</a:t>
              </a:r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26C46983-745A-93FB-D456-E18A82BA58C8}"/>
                </a:ext>
              </a:extLst>
            </p:cNvPr>
            <p:cNvSpPr txBox="1"/>
            <p:nvPr/>
          </p:nvSpPr>
          <p:spPr>
            <a:xfrm>
              <a:off x="10180343" y="5888592"/>
              <a:ext cx="1456392" cy="42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0" dirty="0"/>
                <a:t>Combined</a:t>
              </a:r>
            </a:p>
          </p:txBody>
        </p:sp>
      </p:grp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F7A3489-5493-84CD-E79E-1C7C8D2AB668}"/>
              </a:ext>
            </a:extLst>
          </p:cNvPr>
          <p:cNvSpPr txBox="1"/>
          <p:nvPr/>
        </p:nvSpPr>
        <p:spPr>
          <a:xfrm>
            <a:off x="4044215" y="6396335"/>
            <a:ext cx="799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chemeClr val="bg1"/>
                </a:solidFill>
              </a:rPr>
              <a:t>Cristina </a:t>
            </a:r>
            <a:r>
              <a:rPr lang="nb-NO" sz="1100" dirty="0" err="1">
                <a:solidFill>
                  <a:schemeClr val="bg1"/>
                </a:solidFill>
              </a:rPr>
              <a:t>Zotică</a:t>
            </a:r>
            <a:r>
              <a:rPr lang="nb-NO" sz="1100" dirty="0">
                <a:solidFill>
                  <a:schemeClr val="bg1"/>
                </a:solidFill>
              </a:rPr>
              <a:t> et al. “Control </a:t>
            </a:r>
            <a:r>
              <a:rPr lang="nb-NO" sz="1100" dirty="0" err="1">
                <a:solidFill>
                  <a:schemeClr val="bg1"/>
                </a:solidFill>
              </a:rPr>
              <a:t>of</a:t>
            </a:r>
            <a:r>
              <a:rPr lang="nb-NO" sz="1100" dirty="0">
                <a:solidFill>
                  <a:schemeClr val="bg1"/>
                </a:solidFill>
              </a:rPr>
              <a:t> steam </a:t>
            </a:r>
            <a:r>
              <a:rPr lang="nb-NO" sz="1100" dirty="0" err="1">
                <a:solidFill>
                  <a:schemeClr val="bg1"/>
                </a:solidFill>
              </a:rPr>
              <a:t>bottoming</a:t>
            </a:r>
            <a:r>
              <a:rPr lang="nb-NO" sz="1100" dirty="0">
                <a:solidFill>
                  <a:schemeClr val="bg1"/>
                </a:solidFill>
              </a:rPr>
              <a:t> </a:t>
            </a:r>
            <a:r>
              <a:rPr lang="nb-NO" sz="1100" dirty="0" err="1">
                <a:solidFill>
                  <a:schemeClr val="bg1"/>
                </a:solidFill>
              </a:rPr>
              <a:t>cycles</a:t>
            </a:r>
            <a:r>
              <a:rPr lang="nb-NO" sz="1100" dirty="0">
                <a:solidFill>
                  <a:schemeClr val="bg1"/>
                </a:solidFill>
              </a:rPr>
              <a:t> </a:t>
            </a:r>
            <a:r>
              <a:rPr lang="nb-NO" sz="1100" dirty="0" err="1">
                <a:solidFill>
                  <a:schemeClr val="bg1"/>
                </a:solidFill>
              </a:rPr>
              <a:t>using</a:t>
            </a:r>
            <a:r>
              <a:rPr lang="nb-NO" sz="1100" dirty="0">
                <a:solidFill>
                  <a:schemeClr val="bg1"/>
                </a:solidFill>
              </a:rPr>
              <a:t> nonlinear input and output </a:t>
            </a:r>
            <a:r>
              <a:rPr lang="nb-NO" sz="1100" dirty="0" err="1">
                <a:solidFill>
                  <a:schemeClr val="bg1"/>
                </a:solidFill>
              </a:rPr>
              <a:t>transformations</a:t>
            </a:r>
            <a:r>
              <a:rPr lang="nb-NO" sz="1100" dirty="0">
                <a:solidFill>
                  <a:schemeClr val="bg1"/>
                </a:solidFill>
              </a:rPr>
              <a:t> for </a:t>
            </a:r>
            <a:r>
              <a:rPr lang="nb-NO" sz="1100" dirty="0" err="1">
                <a:solidFill>
                  <a:schemeClr val="bg1"/>
                </a:solidFill>
              </a:rPr>
              <a:t>feedforward</a:t>
            </a:r>
            <a:r>
              <a:rPr lang="nb-NO" sz="1100" dirty="0">
                <a:solidFill>
                  <a:schemeClr val="bg1"/>
                </a:solidFill>
              </a:rPr>
              <a:t> </a:t>
            </a:r>
            <a:r>
              <a:rPr lang="nb-NO" sz="1100" dirty="0" err="1">
                <a:solidFill>
                  <a:schemeClr val="bg1"/>
                </a:solidFill>
              </a:rPr>
              <a:t>disturbance</a:t>
            </a:r>
            <a:r>
              <a:rPr lang="nb-NO" sz="1100" dirty="0">
                <a:solidFill>
                  <a:schemeClr val="bg1"/>
                </a:solidFill>
              </a:rPr>
              <a:t> </a:t>
            </a:r>
            <a:r>
              <a:rPr lang="nb-NO" sz="1100" dirty="0" err="1">
                <a:solidFill>
                  <a:schemeClr val="bg1"/>
                </a:solidFill>
              </a:rPr>
              <a:t>rejection</a:t>
            </a:r>
            <a:r>
              <a:rPr lang="nb-NO" sz="1100" dirty="0">
                <a:solidFill>
                  <a:schemeClr val="bg1"/>
                </a:solidFill>
              </a:rPr>
              <a:t>. url: https://www.sciencedirect.com/science/article/pii/ S2405896322009764.</a:t>
            </a:r>
          </a:p>
        </p:txBody>
      </p:sp>
    </p:spTree>
    <p:extLst>
      <p:ext uri="{BB962C8B-B14F-4D97-AF65-F5344CB8AC3E}">
        <p14:creationId xmlns:p14="http://schemas.microsoft.com/office/powerpoint/2010/main" val="273786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8A3D8-EE7A-F6E4-9246-724516C8B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C30B7F-0A93-1EE6-1418-180E5BFA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10241280" cy="1030986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 on power control </a:t>
            </a:r>
            <a:br>
              <a:rPr lang="en-US" dirty="0"/>
            </a:br>
            <a:r>
              <a:rPr lang="en-US" dirty="0"/>
              <a:t>steam cycle case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F5C7813A-E41A-6585-ED1F-911A7DFFD6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536" y="1280978"/>
                <a:ext cx="5901740" cy="290461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Differences in steady-state</a:t>
                </a:r>
              </a:p>
              <a:p>
                <a:r>
                  <a:rPr lang="en-US" dirty="0"/>
                  <a:t>Setpoint change in power</a:t>
                </a:r>
              </a:p>
              <a:p>
                <a:pPr lvl="1"/>
                <a:r>
                  <a:rPr lang="en-US" dirty="0"/>
                  <a:t>Larger throttling loss as lower loads</a:t>
                </a:r>
              </a:p>
              <a:p>
                <a:pPr lvl="1"/>
                <a:r>
                  <a:rPr lang="en-US" dirty="0"/>
                  <a:t>Floating case faster due to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Could have been tuned more aggressively for better setpoint tracking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F5C7813A-E41A-6585-ED1F-911A7DFFD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6" y="1280978"/>
                <a:ext cx="5901740" cy="2904617"/>
              </a:xfrm>
              <a:prstGeom prst="rect">
                <a:avLst/>
              </a:prstGeom>
              <a:blipFill>
                <a:blip r:embed="rId2"/>
                <a:stretch>
                  <a:fillRect l="-2479" t="-146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de 4">
            <a:extLst>
              <a:ext uri="{FF2B5EF4-FFF2-40B4-BE49-F238E27FC236}">
                <a16:creationId xmlns:a16="http://schemas.microsoft.com/office/drawing/2014/main" id="{9D68E5DD-2ABF-3278-5698-6B72ACCF4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9" y="4185597"/>
            <a:ext cx="4800121" cy="1998657"/>
          </a:xfrm>
          <a:prstGeom prst="rect">
            <a:avLst/>
          </a:prstGeom>
        </p:spPr>
      </p:pic>
      <p:pic>
        <p:nvPicPr>
          <p:cNvPr id="7" name="Bilde 6" descr="Et bilde som inneholder tekst, line, Plottdiagram, diagram&#10;&#10;KI-generert innhold kan være feil.">
            <a:extLst>
              <a:ext uri="{FF2B5EF4-FFF2-40B4-BE49-F238E27FC236}">
                <a16:creationId xmlns:a16="http://schemas.microsoft.com/office/drawing/2014/main" id="{34DCF67D-0282-668E-04FD-E2E0DEC95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93" y="1200148"/>
            <a:ext cx="3193447" cy="2394172"/>
          </a:xfrm>
          <a:prstGeom prst="rect">
            <a:avLst/>
          </a:prstGeom>
        </p:spPr>
      </p:pic>
      <p:pic>
        <p:nvPicPr>
          <p:cNvPr id="9" name="Bilde 8" descr="Et bilde som inneholder tekst, line, diagram, Plottdiagram&#10;&#10;KI-generert innhold kan være feil.">
            <a:extLst>
              <a:ext uri="{FF2B5EF4-FFF2-40B4-BE49-F238E27FC236}">
                <a16:creationId xmlns:a16="http://schemas.microsoft.com/office/drawing/2014/main" id="{44733454-EBE5-0EA2-7AF0-44A833597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16" y="3790081"/>
            <a:ext cx="3193448" cy="2394173"/>
          </a:xfrm>
          <a:prstGeom prst="rect">
            <a:avLst/>
          </a:prstGeom>
        </p:spPr>
      </p:pic>
      <p:pic>
        <p:nvPicPr>
          <p:cNvPr id="11" name="Bilde 10" descr="Et bilde som inneholder tekst, diagram, line, Plottdiagram&#10;&#10;KI-generert innhold kan være feil.">
            <a:extLst>
              <a:ext uri="{FF2B5EF4-FFF2-40B4-BE49-F238E27FC236}">
                <a16:creationId xmlns:a16="http://schemas.microsoft.com/office/drawing/2014/main" id="{39094939-6811-01BF-3E5B-D767FF0871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16" y="1200148"/>
            <a:ext cx="3193448" cy="2394173"/>
          </a:xfrm>
          <a:prstGeom prst="rect">
            <a:avLst/>
          </a:prstGeom>
        </p:spPr>
      </p:pic>
      <p:pic>
        <p:nvPicPr>
          <p:cNvPr id="13" name="Bilde 12" descr="Et bilde som inneholder tekst, line, Plottdiagram, diagram&#10;&#10;KI-generert innhold kan være feil.">
            <a:extLst>
              <a:ext uri="{FF2B5EF4-FFF2-40B4-BE49-F238E27FC236}">
                <a16:creationId xmlns:a16="http://schemas.microsoft.com/office/drawing/2014/main" id="{27C57B8E-5E22-3403-57DA-A7BC41FC4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92" y="3790080"/>
            <a:ext cx="3193447" cy="23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4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970B2-0D58-7265-2052-0E088DB46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52186D-D14C-E650-6A60-4E4DB454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0" y="76200"/>
            <a:ext cx="11832340" cy="974473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 on power control</a:t>
            </a:r>
            <a:br>
              <a:rPr lang="en-US" dirty="0"/>
            </a:br>
            <a:r>
              <a:rPr lang="en-US" dirty="0"/>
              <a:t>Combined cycle case</a:t>
            </a:r>
            <a:endParaRPr lang="en-US" noProof="0" dirty="0"/>
          </a:p>
        </p:txBody>
      </p:sp>
      <p:sp>
        <p:nvSpPr>
          <p:cNvPr id="3" name="Plassholder for innhold 6">
            <a:extLst>
              <a:ext uri="{FF2B5EF4-FFF2-40B4-BE49-F238E27FC236}">
                <a16:creationId xmlns:a16="http://schemas.microsoft.com/office/drawing/2014/main" id="{1CCA97D7-DF9F-2682-0806-41A4F3CE17AA}"/>
              </a:ext>
            </a:extLst>
          </p:cNvPr>
          <p:cNvSpPr txBox="1">
            <a:spLocks/>
          </p:cNvSpPr>
          <p:nvPr/>
        </p:nvSpPr>
        <p:spPr>
          <a:xfrm>
            <a:off x="162441" y="1173035"/>
            <a:ext cx="5267727" cy="50722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VPC change pressure setpoint to open valve</a:t>
            </a:r>
          </a:p>
          <a:p>
            <a:r>
              <a:rPr lang="en-US" dirty="0"/>
              <a:t>Lower pressure constraint activated</a:t>
            </a:r>
          </a:p>
          <a:p>
            <a:r>
              <a:rPr lang="en-US" dirty="0"/>
              <a:t>Improved steam temperature dynamics from constant pressure not observed as found in Montañés et al. (2024)</a:t>
            </a:r>
          </a:p>
          <a:p>
            <a:pPr lvl="1"/>
            <a:r>
              <a:rPr lang="en-US" dirty="0"/>
              <a:t>Modeling: No thermal inertia in OTSG tube wall, no enthalpy pressure dependence</a:t>
            </a:r>
          </a:p>
          <a:p>
            <a:pPr lvl="1"/>
            <a:r>
              <a:rPr lang="en-US" dirty="0"/>
              <a:t>Tuning differences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Bilde 6" descr="Et bilde som inneholder tekst, Plottdiagram, line, diagram&#10;&#10;KI-generert innhold kan være feil.">
            <a:extLst>
              <a:ext uri="{FF2B5EF4-FFF2-40B4-BE49-F238E27FC236}">
                <a16:creationId xmlns:a16="http://schemas.microsoft.com/office/drawing/2014/main" id="{A978C8DD-162A-63F7-43ED-4245A4EAB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68" y="1087461"/>
            <a:ext cx="3380858" cy="2534678"/>
          </a:xfrm>
          <a:prstGeom prst="rect">
            <a:avLst/>
          </a:prstGeom>
        </p:spPr>
      </p:pic>
      <p:pic>
        <p:nvPicPr>
          <p:cNvPr id="9" name="Bilde 8" descr="Et bilde som inneholder tekst, line, Plottdiagram, diagram&#10;&#10;KI-generert innhold kan være feil.">
            <a:extLst>
              <a:ext uri="{FF2B5EF4-FFF2-40B4-BE49-F238E27FC236}">
                <a16:creationId xmlns:a16="http://schemas.microsoft.com/office/drawing/2014/main" id="{DFC7CE20-FDA8-76B2-AFD8-D98CF1E5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69" y="3710626"/>
            <a:ext cx="3380857" cy="2534677"/>
          </a:xfrm>
          <a:prstGeom prst="rect">
            <a:avLst/>
          </a:prstGeom>
        </p:spPr>
      </p:pic>
      <p:pic>
        <p:nvPicPr>
          <p:cNvPr id="11" name="Bilde 10" descr="Et bilde som inneholder diagram, line, Plottdiagram, tekst&#10;&#10;KI-generert innhold kan være feil.">
            <a:extLst>
              <a:ext uri="{FF2B5EF4-FFF2-40B4-BE49-F238E27FC236}">
                <a16:creationId xmlns:a16="http://schemas.microsoft.com/office/drawing/2014/main" id="{9841AE98-13AA-73CD-C826-1EB5D1C22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1" y="1087461"/>
            <a:ext cx="3380858" cy="2534678"/>
          </a:xfrm>
          <a:prstGeom prst="rect">
            <a:avLst/>
          </a:prstGeom>
        </p:spPr>
      </p:pic>
      <p:pic>
        <p:nvPicPr>
          <p:cNvPr id="5" name="Bilde 4" descr="Et bilde som inneholder tekst, diagram, line, Plottdiagram&#10;&#10;KI-generert innhold kan være feil.">
            <a:extLst>
              <a:ext uri="{FF2B5EF4-FFF2-40B4-BE49-F238E27FC236}">
                <a16:creationId xmlns:a16="http://schemas.microsoft.com/office/drawing/2014/main" id="{EBCCC00E-7F38-93AE-0050-6C16C269F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2" y="3726065"/>
            <a:ext cx="3380857" cy="253467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E5C52AB-DDCE-85DC-82F6-AD6FD429CD6E}"/>
              </a:ext>
            </a:extLst>
          </p:cNvPr>
          <p:cNvSpPr txBox="1"/>
          <p:nvPr/>
        </p:nvSpPr>
        <p:spPr>
          <a:xfrm>
            <a:off x="4143375" y="6426440"/>
            <a:ext cx="8048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err="1">
                <a:solidFill>
                  <a:schemeClr val="bg1"/>
                </a:solidFill>
              </a:rPr>
              <a:t>Rubén</a:t>
            </a:r>
            <a:r>
              <a:rPr lang="nb-NO" sz="1050" dirty="0">
                <a:solidFill>
                  <a:schemeClr val="bg1"/>
                </a:solidFill>
              </a:rPr>
              <a:t> M. </a:t>
            </a:r>
            <a:r>
              <a:rPr lang="nb-NO" sz="1050" dirty="0" err="1">
                <a:solidFill>
                  <a:schemeClr val="bg1"/>
                </a:solidFill>
              </a:rPr>
              <a:t>Montañés</a:t>
            </a:r>
            <a:r>
              <a:rPr lang="nb-NO" sz="1050" dirty="0">
                <a:solidFill>
                  <a:schemeClr val="bg1"/>
                </a:solidFill>
              </a:rPr>
              <a:t>, Cristina </a:t>
            </a:r>
            <a:r>
              <a:rPr lang="nb-NO" sz="1050" dirty="0" err="1">
                <a:solidFill>
                  <a:schemeClr val="bg1"/>
                </a:solidFill>
              </a:rPr>
              <a:t>Zotică</a:t>
            </a:r>
            <a:r>
              <a:rPr lang="nb-NO" sz="1050" dirty="0">
                <a:solidFill>
                  <a:schemeClr val="bg1"/>
                </a:solidFill>
              </a:rPr>
              <a:t>, and Adriana </a:t>
            </a:r>
            <a:r>
              <a:rPr lang="nb-NO" sz="1050" dirty="0" err="1">
                <a:solidFill>
                  <a:schemeClr val="bg1"/>
                </a:solidFill>
              </a:rPr>
              <a:t>Reyes-Lúa</a:t>
            </a:r>
            <a:r>
              <a:rPr lang="nb-NO" sz="1050" dirty="0">
                <a:solidFill>
                  <a:schemeClr val="bg1"/>
                </a:solidFill>
              </a:rPr>
              <a:t>. “</a:t>
            </a:r>
            <a:r>
              <a:rPr lang="nb-NO" sz="1050" dirty="0" err="1">
                <a:solidFill>
                  <a:schemeClr val="bg1"/>
                </a:solidFill>
              </a:rPr>
              <a:t>Operation</a:t>
            </a:r>
            <a:r>
              <a:rPr lang="nb-NO" sz="1050" dirty="0">
                <a:solidFill>
                  <a:schemeClr val="bg1"/>
                </a:solidFill>
              </a:rPr>
              <a:t> and </a:t>
            </a:r>
            <a:r>
              <a:rPr lang="nb-NO" sz="1050" dirty="0" err="1">
                <a:solidFill>
                  <a:schemeClr val="bg1"/>
                </a:solidFill>
              </a:rPr>
              <a:t>control</a:t>
            </a:r>
            <a:r>
              <a:rPr lang="nb-NO" sz="1050" dirty="0">
                <a:solidFill>
                  <a:schemeClr val="bg1"/>
                </a:solidFill>
              </a:rPr>
              <a:t> </a:t>
            </a:r>
            <a:r>
              <a:rPr lang="nb-NO" sz="1050" dirty="0" err="1">
                <a:solidFill>
                  <a:schemeClr val="bg1"/>
                </a:solidFill>
              </a:rPr>
              <a:t>of</a:t>
            </a:r>
            <a:r>
              <a:rPr lang="nb-NO" sz="1050" dirty="0">
                <a:solidFill>
                  <a:schemeClr val="bg1"/>
                </a:solidFill>
              </a:rPr>
              <a:t> </a:t>
            </a:r>
            <a:r>
              <a:rPr lang="nb-NO" sz="1050" dirty="0" err="1">
                <a:solidFill>
                  <a:schemeClr val="bg1"/>
                </a:solidFill>
              </a:rPr>
              <a:t>compact</a:t>
            </a:r>
            <a:r>
              <a:rPr lang="nb-NO" sz="1050" dirty="0">
                <a:solidFill>
                  <a:schemeClr val="bg1"/>
                </a:solidFill>
              </a:rPr>
              <a:t> offshore </a:t>
            </a:r>
            <a:r>
              <a:rPr lang="nb-NO" sz="1050" dirty="0" err="1">
                <a:solidFill>
                  <a:schemeClr val="bg1"/>
                </a:solidFill>
              </a:rPr>
              <a:t>combined</a:t>
            </a:r>
            <a:r>
              <a:rPr lang="nb-NO" sz="1050" dirty="0">
                <a:solidFill>
                  <a:schemeClr val="bg1"/>
                </a:solidFill>
              </a:rPr>
              <a:t> </a:t>
            </a:r>
            <a:r>
              <a:rPr lang="nb-NO" sz="1050" dirty="0" err="1">
                <a:solidFill>
                  <a:schemeClr val="bg1"/>
                </a:solidFill>
              </a:rPr>
              <a:t>cycles</a:t>
            </a:r>
            <a:r>
              <a:rPr lang="nb-NO" sz="1050" dirty="0">
                <a:solidFill>
                  <a:schemeClr val="bg1"/>
                </a:solidFill>
              </a:rPr>
              <a:t> for </a:t>
            </a:r>
            <a:r>
              <a:rPr lang="nb-NO" sz="1050" dirty="0" err="1">
                <a:solidFill>
                  <a:schemeClr val="bg1"/>
                </a:solidFill>
              </a:rPr>
              <a:t>power</a:t>
            </a:r>
            <a:r>
              <a:rPr lang="nb-NO" sz="1050" dirty="0">
                <a:solidFill>
                  <a:schemeClr val="bg1"/>
                </a:solidFill>
              </a:rPr>
              <a:t> </a:t>
            </a:r>
            <a:r>
              <a:rPr lang="nb-NO" sz="1050" dirty="0" err="1">
                <a:solidFill>
                  <a:schemeClr val="bg1"/>
                </a:solidFill>
              </a:rPr>
              <a:t>generation</a:t>
            </a:r>
            <a:r>
              <a:rPr lang="nb-NO" sz="1050" dirty="0">
                <a:solidFill>
                  <a:schemeClr val="bg1"/>
                </a:solidFill>
              </a:rPr>
              <a:t> url: https://www.sciencedirect.com/ science/</a:t>
            </a:r>
            <a:r>
              <a:rPr lang="nb-NO" sz="1050" dirty="0" err="1">
                <a:solidFill>
                  <a:schemeClr val="bg1"/>
                </a:solidFill>
              </a:rPr>
              <a:t>article</a:t>
            </a:r>
            <a:r>
              <a:rPr lang="nb-NO" sz="1050" dirty="0">
                <a:solidFill>
                  <a:schemeClr val="bg1"/>
                </a:solidFill>
              </a:rPr>
              <a:t>/</a:t>
            </a:r>
            <a:r>
              <a:rPr lang="nb-NO" sz="1050" dirty="0" err="1">
                <a:solidFill>
                  <a:schemeClr val="bg1"/>
                </a:solidFill>
              </a:rPr>
              <a:t>pii</a:t>
            </a:r>
            <a:r>
              <a:rPr lang="nb-NO" sz="1050" dirty="0">
                <a:solidFill>
                  <a:schemeClr val="bg1"/>
                </a:solidFill>
              </a:rPr>
              <a:t>/S0360544224000860.</a:t>
            </a:r>
          </a:p>
        </p:txBody>
      </p:sp>
    </p:spTree>
    <p:extLst>
      <p:ext uri="{BB962C8B-B14F-4D97-AF65-F5344CB8AC3E}">
        <p14:creationId xmlns:p14="http://schemas.microsoft.com/office/powerpoint/2010/main" val="405541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EE1BC2-FFA0-3E76-7ABD-4FCD083E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1" y="111782"/>
            <a:ext cx="10241280" cy="1234440"/>
          </a:xfrm>
        </p:spPr>
        <p:txBody>
          <a:bodyPr/>
          <a:lstStyle/>
          <a:p>
            <a:r>
              <a:rPr lang="en-US" noProof="0" dirty="0"/>
              <a:t>Introduction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939917A-FF87-3115-4571-444C1A5E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5" y="1618260"/>
            <a:ext cx="7313465" cy="4453356"/>
          </a:xfrm>
        </p:spPr>
        <p:txBody>
          <a:bodyPr>
            <a:normAutofit/>
          </a:bodyPr>
          <a:lstStyle/>
          <a:p>
            <a:r>
              <a:rPr lang="en-US" noProof="0" dirty="0"/>
              <a:t>Petroleum sector: </a:t>
            </a:r>
          </a:p>
          <a:p>
            <a:pPr lvl="1"/>
            <a:r>
              <a:rPr lang="en-US" noProof="0" dirty="0"/>
              <a:t>11.6 million tons CO2eq (2023)</a:t>
            </a:r>
          </a:p>
          <a:p>
            <a:r>
              <a:rPr lang="en-US" noProof="0" dirty="0"/>
              <a:t>Several GHG reducing measures:</a:t>
            </a:r>
          </a:p>
          <a:p>
            <a:pPr lvl="1"/>
            <a:r>
              <a:rPr lang="en-US" dirty="0"/>
              <a:t>Electrification</a:t>
            </a:r>
          </a:p>
          <a:p>
            <a:pPr lvl="1"/>
            <a:r>
              <a:rPr lang="en-US" noProof="0" dirty="0"/>
              <a:t>Gas turbine efficiency improvement</a:t>
            </a:r>
          </a:p>
          <a:p>
            <a:endParaRPr lang="en-US" noProof="0" dirty="0"/>
          </a:p>
          <a:p>
            <a:r>
              <a:rPr lang="en-US" dirty="0"/>
              <a:t>Scope:</a:t>
            </a:r>
          </a:p>
          <a:p>
            <a:pPr marL="457200" lvl="1" indent="0">
              <a:buNone/>
            </a:pPr>
            <a:r>
              <a:rPr lang="en-US" dirty="0"/>
              <a:t>Develop a bottoming cycle model with moving point of vaporization to study performance and operational strategies for offshore implementations</a:t>
            </a:r>
            <a:endParaRPr lang="en-US" noProof="0" dirty="0"/>
          </a:p>
          <a:p>
            <a:endParaRPr lang="en-US" noProof="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AF13FA22-BBE0-36C6-6C54-9C8521BB0AC1}"/>
              </a:ext>
            </a:extLst>
          </p:cNvPr>
          <p:cNvGrpSpPr/>
          <p:nvPr/>
        </p:nvGrpSpPr>
        <p:grpSpPr>
          <a:xfrm>
            <a:off x="6482450" y="889042"/>
            <a:ext cx="5295040" cy="4108365"/>
            <a:chOff x="6491975" y="1374817"/>
            <a:chExt cx="5295040" cy="4108365"/>
          </a:xfrm>
        </p:grpSpPr>
        <p:grpSp>
          <p:nvGrpSpPr>
            <p:cNvPr id="27" name="Gruppe 26">
              <a:extLst>
                <a:ext uri="{FF2B5EF4-FFF2-40B4-BE49-F238E27FC236}">
                  <a16:creationId xmlns:a16="http://schemas.microsoft.com/office/drawing/2014/main" id="{D08BCD4B-55A9-E155-B23D-A5344327BE81}"/>
                </a:ext>
              </a:extLst>
            </p:cNvPr>
            <p:cNvGrpSpPr/>
            <p:nvPr/>
          </p:nvGrpSpPr>
          <p:grpSpPr>
            <a:xfrm>
              <a:off x="6584838" y="1374817"/>
              <a:ext cx="5202177" cy="4108365"/>
              <a:chOff x="6492240" y="931010"/>
              <a:chExt cx="5202177" cy="4108365"/>
            </a:xfrm>
          </p:grpSpPr>
          <p:graphicFrame>
            <p:nvGraphicFramePr>
              <p:cNvPr id="13" name="Diagram 12">
                <a:extLst>
                  <a:ext uri="{FF2B5EF4-FFF2-40B4-BE49-F238E27FC236}">
                    <a16:creationId xmlns:a16="http://schemas.microsoft.com/office/drawing/2014/main" id="{B9085503-046A-ED95-8083-D0C24D48099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78957923"/>
                  </p:ext>
                </p:extLst>
              </p:nvPr>
            </p:nvGraphicFramePr>
            <p:xfrm>
              <a:off x="6492240" y="931010"/>
              <a:ext cx="5202177" cy="410836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CFA7E447-0834-5475-2AEE-14BC53ADEF23}"/>
                  </a:ext>
                </a:extLst>
              </p:cNvPr>
              <p:cNvSpPr txBox="1"/>
              <p:nvPr/>
            </p:nvSpPr>
            <p:spPr>
              <a:xfrm>
                <a:off x="7950200" y="2800526"/>
                <a:ext cx="876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noProof="0" dirty="0">
                    <a:solidFill>
                      <a:schemeClr val="bg1"/>
                    </a:solidFill>
                  </a:rPr>
                  <a:t>24.8%</a:t>
                </a:r>
              </a:p>
            </p:txBody>
          </p:sp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8B252641-91F3-F2B7-5F9E-E44DBFFB1C2C}"/>
                  </a:ext>
                </a:extLst>
              </p:cNvPr>
              <p:cNvSpPr txBox="1"/>
              <p:nvPr/>
            </p:nvSpPr>
            <p:spPr>
              <a:xfrm>
                <a:off x="10235493" y="2387120"/>
                <a:ext cx="876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noProof="0" dirty="0">
                    <a:solidFill>
                      <a:schemeClr val="bg1"/>
                    </a:solidFill>
                  </a:rPr>
                  <a:t>82.9%</a:t>
                </a:r>
              </a:p>
            </p:txBody>
          </p: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6E53B317-6816-B55A-ED2D-2DB4B1360A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6150" y="3688143"/>
                <a:ext cx="330200" cy="550482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26CD20BE-2BC6-8598-8880-0BCE0E5ED959}"/>
                  </a:ext>
                </a:extLst>
              </p:cNvPr>
              <p:cNvSpPr txBox="1"/>
              <p:nvPr/>
            </p:nvSpPr>
            <p:spPr>
              <a:xfrm>
                <a:off x="7997856" y="4238625"/>
                <a:ext cx="3136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noProof="0" dirty="0">
                    <a:solidFill>
                      <a:schemeClr val="accent2"/>
                    </a:solidFill>
                  </a:rPr>
                  <a:t>Petroleum related emissions</a:t>
                </a:r>
              </a:p>
            </p:txBody>
          </p:sp>
          <p:sp>
            <p:nvSpPr>
              <p:cNvPr id="24" name="TekstSylinder 23">
                <a:extLst>
                  <a:ext uri="{FF2B5EF4-FFF2-40B4-BE49-F238E27FC236}">
                    <a16:creationId xmlns:a16="http://schemas.microsoft.com/office/drawing/2014/main" id="{4BF473D8-75EC-2F1F-D2DC-72482DE2BC52}"/>
                  </a:ext>
                </a:extLst>
              </p:cNvPr>
              <p:cNvSpPr txBox="1"/>
              <p:nvPr/>
            </p:nvSpPr>
            <p:spPr>
              <a:xfrm>
                <a:off x="8753475" y="1299152"/>
                <a:ext cx="1625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noProof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Gas turbines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B371790-590B-D7A8-CE34-15610F15C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3650" y="1660228"/>
                <a:ext cx="330200" cy="550482"/>
              </a:xfrm>
              <a:prstGeom prst="line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kstSylinder 27">
              <a:extLst>
                <a:ext uri="{FF2B5EF4-FFF2-40B4-BE49-F238E27FC236}">
                  <a16:creationId xmlns:a16="http://schemas.microsoft.com/office/drawing/2014/main" id="{CDF9A23C-CBE2-A6A4-888F-EC7F8B33BFA8}"/>
                </a:ext>
              </a:extLst>
            </p:cNvPr>
            <p:cNvSpPr txBox="1"/>
            <p:nvPr/>
          </p:nvSpPr>
          <p:spPr>
            <a:xfrm>
              <a:off x="6491975" y="1971323"/>
              <a:ext cx="2623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noProof="0" dirty="0"/>
                <a:t>Total CO2 Emissions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855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71B0C-CC1B-FCC5-C970-2D5D38DFD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0F5F04-5468-DEF3-F51B-D8F0AE59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0" y="76200"/>
            <a:ext cx="11832340" cy="974473"/>
          </a:xfrm>
        </p:spPr>
        <p:txBody>
          <a:bodyPr>
            <a:normAutofit/>
          </a:bodyPr>
          <a:lstStyle/>
          <a:p>
            <a:r>
              <a:rPr lang="en-US" dirty="0"/>
              <a:t>Additional discussion</a:t>
            </a:r>
            <a:endParaRPr lang="en-US" noProof="0" dirty="0"/>
          </a:p>
        </p:txBody>
      </p:sp>
      <p:sp>
        <p:nvSpPr>
          <p:cNvPr id="3" name="Plassholder for innhold 6">
            <a:extLst>
              <a:ext uri="{FF2B5EF4-FFF2-40B4-BE49-F238E27FC236}">
                <a16:creationId xmlns:a16="http://schemas.microsoft.com/office/drawing/2014/main" id="{4CFFD531-0EF1-3BE2-1498-E3D689C7E3FB}"/>
              </a:ext>
            </a:extLst>
          </p:cNvPr>
          <p:cNvSpPr txBox="1">
            <a:spLocks/>
          </p:cNvSpPr>
          <p:nvPr/>
        </p:nvSpPr>
        <p:spPr>
          <a:xfrm>
            <a:off x="162441" y="1173035"/>
            <a:ext cx="7305159" cy="50722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Assumptions may be improved, but not expected to change overall approximation of model</a:t>
            </a:r>
          </a:p>
          <a:p>
            <a:pPr lvl="1"/>
            <a:r>
              <a:rPr lang="en-US" dirty="0"/>
              <a:t>Fluid acceleration</a:t>
            </a:r>
          </a:p>
          <a:p>
            <a:pPr lvl="1"/>
            <a:r>
              <a:rPr lang="en-US" dirty="0"/>
              <a:t>OTSG tube wall thermal inertia and steam volume size</a:t>
            </a:r>
          </a:p>
          <a:p>
            <a:pPr lvl="1"/>
            <a:r>
              <a:rPr lang="en-US" dirty="0"/>
              <a:t>Dynamics dependent on OTSG resolution</a:t>
            </a:r>
          </a:p>
          <a:p>
            <a:pPr lvl="1"/>
            <a:endParaRPr lang="en-US" dirty="0"/>
          </a:p>
          <a:p>
            <a:r>
              <a:rPr lang="en-US" dirty="0"/>
              <a:t>Code organization and solver</a:t>
            </a:r>
          </a:p>
          <a:p>
            <a:pPr lvl="1"/>
            <a:r>
              <a:rPr lang="en-US" dirty="0"/>
              <a:t>Major improvements from building DAE once instead of each time step</a:t>
            </a:r>
          </a:p>
          <a:p>
            <a:pPr lvl="1"/>
            <a:r>
              <a:rPr lang="en-US" dirty="0"/>
              <a:t>No improvement from using other solver methods such as sparse newton or preconditioned Krylov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62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8F90A-120C-5B2C-5374-AD5F9DFB3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243FB4-EC13-09DF-8B8B-3E2226B1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0" y="76200"/>
            <a:ext cx="11832340" cy="974473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  <a:endParaRPr lang="en-US" noProof="0" dirty="0"/>
          </a:p>
        </p:txBody>
      </p:sp>
      <p:sp>
        <p:nvSpPr>
          <p:cNvPr id="3" name="Plassholder for innhold 6">
            <a:extLst>
              <a:ext uri="{FF2B5EF4-FFF2-40B4-BE49-F238E27FC236}">
                <a16:creationId xmlns:a16="http://schemas.microsoft.com/office/drawing/2014/main" id="{48A197CF-203B-B2F5-6DE8-889838692914}"/>
              </a:ext>
            </a:extLst>
          </p:cNvPr>
          <p:cNvSpPr txBox="1">
            <a:spLocks/>
          </p:cNvSpPr>
          <p:nvPr/>
        </p:nvSpPr>
        <p:spPr>
          <a:xfrm>
            <a:off x="162441" y="1173035"/>
            <a:ext cx="11832340" cy="50722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Dynamic model of steam bottoming cycle with moving point of vaporization was built</a:t>
            </a:r>
          </a:p>
          <a:p>
            <a:r>
              <a:rPr lang="en-US" dirty="0"/>
              <a:t>Simulations showed nonlinearities and instabilities of open-loop model</a:t>
            </a:r>
          </a:p>
          <a:p>
            <a:r>
              <a:rPr lang="en-US" dirty="0"/>
              <a:t>Introduction of flow controller was beneficial for linearization and improved dynamic response</a:t>
            </a:r>
          </a:p>
          <a:p>
            <a:r>
              <a:rPr lang="en-US" dirty="0"/>
              <a:t>Confirmed advantages of combined feedback and feedforward control of steam temperature seen in other studies</a:t>
            </a:r>
          </a:p>
          <a:p>
            <a:r>
              <a:rPr lang="en-US" dirty="0"/>
              <a:t>For combined cycle case, the VPC reduced steady state throttling losses, but improved steam temperature dynamics was not observed</a:t>
            </a:r>
          </a:p>
          <a:p>
            <a:r>
              <a:rPr lang="en-US" dirty="0"/>
              <a:t>For steam cycle case, no need for constant pressure operation, could have been tuned more aggressively 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13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F0332-F179-64A7-1792-390DE1B8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E28E2F-9DDC-5A9F-DFB0-4EFAE1F8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References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186F1D-A9F0-5BEE-1F4C-D5FC7AA3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847" y="2238375"/>
            <a:ext cx="10822305" cy="2966466"/>
          </a:xfrm>
        </p:spPr>
        <p:txBody>
          <a:bodyPr>
            <a:normAutofit/>
          </a:bodyPr>
          <a:lstStyle/>
          <a:p>
            <a:r>
              <a:rPr lang="nb-NO" sz="1400" dirty="0" err="1"/>
              <a:t>Rubén</a:t>
            </a:r>
            <a:r>
              <a:rPr lang="nb-NO" sz="1400" dirty="0"/>
              <a:t> M. </a:t>
            </a:r>
            <a:r>
              <a:rPr lang="nb-NO" sz="1400" dirty="0" err="1"/>
              <a:t>Montañés</a:t>
            </a:r>
            <a:r>
              <a:rPr lang="nb-NO" sz="1400" dirty="0"/>
              <a:t>, Cristina </a:t>
            </a:r>
            <a:r>
              <a:rPr lang="nb-NO" sz="1400" dirty="0" err="1"/>
              <a:t>Zotică</a:t>
            </a:r>
            <a:r>
              <a:rPr lang="nb-NO" sz="1400" dirty="0"/>
              <a:t>, and Adriana </a:t>
            </a:r>
            <a:r>
              <a:rPr lang="nb-NO" sz="1400" dirty="0" err="1"/>
              <a:t>Reyes-Lúa</a:t>
            </a:r>
            <a:r>
              <a:rPr lang="nb-NO" sz="1400" dirty="0"/>
              <a:t>. “</a:t>
            </a:r>
            <a:r>
              <a:rPr lang="nb-NO" sz="1400" dirty="0" err="1"/>
              <a:t>Operation</a:t>
            </a:r>
            <a:r>
              <a:rPr lang="nb-NO" sz="1400" dirty="0"/>
              <a:t> and </a:t>
            </a:r>
            <a:r>
              <a:rPr lang="nb-NO" sz="1400" dirty="0" err="1"/>
              <a:t>control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compact</a:t>
            </a:r>
            <a:r>
              <a:rPr lang="nb-NO" sz="1400" dirty="0"/>
              <a:t> offshore </a:t>
            </a:r>
            <a:r>
              <a:rPr lang="nb-NO" sz="1400" dirty="0" err="1"/>
              <a:t>combined</a:t>
            </a:r>
            <a:r>
              <a:rPr lang="nb-NO" sz="1400" dirty="0"/>
              <a:t> </a:t>
            </a:r>
            <a:r>
              <a:rPr lang="nb-NO" sz="1400" dirty="0" err="1"/>
              <a:t>cycles</a:t>
            </a:r>
            <a:r>
              <a:rPr lang="nb-NO" sz="1400" dirty="0"/>
              <a:t> for </a:t>
            </a:r>
            <a:r>
              <a:rPr lang="nb-NO" sz="1400" dirty="0" err="1"/>
              <a:t>power</a:t>
            </a:r>
            <a:r>
              <a:rPr lang="nb-NO" sz="1400" dirty="0"/>
              <a:t> </a:t>
            </a:r>
            <a:r>
              <a:rPr lang="nb-NO" sz="1400" dirty="0" err="1"/>
              <a:t>generation</a:t>
            </a:r>
            <a:r>
              <a:rPr lang="nb-NO" sz="1400" dirty="0"/>
              <a:t>”. In: Energy 290 (2024), p. 130315. </a:t>
            </a:r>
            <a:r>
              <a:rPr lang="nb-NO" sz="1400" dirty="0" err="1"/>
              <a:t>issn</a:t>
            </a:r>
            <a:r>
              <a:rPr lang="nb-NO" sz="1400" dirty="0"/>
              <a:t>: 0360-5442. </a:t>
            </a:r>
            <a:r>
              <a:rPr lang="nb-NO" sz="1400" dirty="0" err="1"/>
              <a:t>doi</a:t>
            </a:r>
            <a:r>
              <a:rPr lang="nb-NO" sz="1400" dirty="0"/>
              <a:t>: https://doi.org/10. 1016/j.energy.2024.130315. url: https://www.sciencedirect.com/ science/</a:t>
            </a:r>
            <a:r>
              <a:rPr lang="nb-NO" sz="1400" dirty="0" err="1"/>
              <a:t>article</a:t>
            </a:r>
            <a:r>
              <a:rPr lang="nb-NO" sz="1400" dirty="0"/>
              <a:t>/</a:t>
            </a:r>
            <a:r>
              <a:rPr lang="nb-NO" sz="1400" dirty="0" err="1"/>
              <a:t>pii</a:t>
            </a:r>
            <a:r>
              <a:rPr lang="nb-NO" sz="1400" dirty="0"/>
              <a:t>/S0360544224000860.</a:t>
            </a:r>
            <a:endParaRPr lang="en-US" sz="1400" dirty="0"/>
          </a:p>
          <a:p>
            <a:r>
              <a:rPr lang="nb-NO" sz="1400" dirty="0"/>
              <a:t>Cristina </a:t>
            </a:r>
            <a:r>
              <a:rPr lang="nb-NO" sz="1400" dirty="0" err="1"/>
              <a:t>Zotică</a:t>
            </a:r>
            <a:r>
              <a:rPr lang="nb-NO" sz="1400" dirty="0"/>
              <a:t> et al. “Control </a:t>
            </a:r>
            <a:r>
              <a:rPr lang="nb-NO" sz="1400" dirty="0" err="1"/>
              <a:t>of</a:t>
            </a:r>
            <a:r>
              <a:rPr lang="nb-NO" sz="1400" dirty="0"/>
              <a:t> steam </a:t>
            </a:r>
            <a:r>
              <a:rPr lang="nb-NO" sz="1400" dirty="0" err="1"/>
              <a:t>bottoming</a:t>
            </a:r>
            <a:r>
              <a:rPr lang="nb-NO" sz="1400" dirty="0"/>
              <a:t> </a:t>
            </a:r>
            <a:r>
              <a:rPr lang="nb-NO" sz="1400" dirty="0" err="1"/>
              <a:t>cycles</a:t>
            </a:r>
            <a:r>
              <a:rPr lang="nb-NO" sz="1400" dirty="0"/>
              <a:t> </a:t>
            </a:r>
            <a:r>
              <a:rPr lang="nb-NO" sz="1400" dirty="0" err="1"/>
              <a:t>using</a:t>
            </a:r>
            <a:r>
              <a:rPr lang="nb-NO" sz="1400" dirty="0"/>
              <a:t> nonlinear input and output </a:t>
            </a:r>
            <a:r>
              <a:rPr lang="nb-NO" sz="1400" dirty="0" err="1"/>
              <a:t>transformations</a:t>
            </a:r>
            <a:r>
              <a:rPr lang="nb-NO" sz="1400" dirty="0"/>
              <a:t> for </a:t>
            </a:r>
            <a:r>
              <a:rPr lang="nb-NO" sz="1400" dirty="0" err="1"/>
              <a:t>feedforward</a:t>
            </a:r>
            <a:r>
              <a:rPr lang="nb-NO" sz="1400" dirty="0"/>
              <a:t> </a:t>
            </a:r>
            <a:r>
              <a:rPr lang="nb-NO" sz="1400" dirty="0" err="1"/>
              <a:t>disturbance</a:t>
            </a:r>
            <a:r>
              <a:rPr lang="nb-NO" sz="1400" dirty="0"/>
              <a:t> </a:t>
            </a:r>
            <a:r>
              <a:rPr lang="nb-NO" sz="1400" dirty="0" err="1"/>
              <a:t>rejection</a:t>
            </a:r>
            <a:r>
              <a:rPr lang="nb-NO" sz="1400" dirty="0"/>
              <a:t>”. In: IFAC-</a:t>
            </a:r>
            <a:r>
              <a:rPr lang="nb-NO" sz="1400" dirty="0" err="1"/>
              <a:t>PapersOnLine</a:t>
            </a:r>
            <a:r>
              <a:rPr lang="nb-NO" sz="1400" dirty="0"/>
              <a:t> 55.7 (2022). 13th IFAC Symposium </a:t>
            </a:r>
            <a:r>
              <a:rPr lang="nb-NO" sz="1400" dirty="0" err="1"/>
              <a:t>on</a:t>
            </a:r>
            <a:r>
              <a:rPr lang="nb-NO" sz="1400" dirty="0"/>
              <a:t> Dynamics and Control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Process</a:t>
            </a:r>
            <a:r>
              <a:rPr lang="nb-NO" sz="1400" dirty="0"/>
              <a:t> Systems, </a:t>
            </a:r>
            <a:r>
              <a:rPr lang="nb-NO" sz="1400" dirty="0" err="1"/>
              <a:t>including</a:t>
            </a:r>
            <a:r>
              <a:rPr lang="nb-NO" sz="1400" dirty="0"/>
              <a:t> Biosystems DYCOPS 2022, </a:t>
            </a:r>
            <a:r>
              <a:rPr lang="nb-NO" sz="1400" dirty="0" err="1"/>
              <a:t>pp</a:t>
            </a:r>
            <a:r>
              <a:rPr lang="nb-NO" sz="1400" dirty="0"/>
              <a:t>. 969– 974. </a:t>
            </a:r>
            <a:r>
              <a:rPr lang="nb-NO" sz="1400" dirty="0" err="1"/>
              <a:t>issn</a:t>
            </a:r>
            <a:r>
              <a:rPr lang="nb-NO" sz="1400" dirty="0"/>
              <a:t>: 2405-8963. </a:t>
            </a:r>
            <a:r>
              <a:rPr lang="nb-NO" sz="1400" dirty="0" err="1"/>
              <a:t>doi</a:t>
            </a:r>
            <a:r>
              <a:rPr lang="nb-NO" sz="1400" dirty="0"/>
              <a:t>: https://doi.org/10.1016/j.ifacol.2022. 07.570. url: https://www.sciencedirect.com/science/article/pii/ S2405896322009764.</a:t>
            </a:r>
          </a:p>
          <a:p>
            <a:r>
              <a:rPr lang="en-US" sz="1400" dirty="0"/>
              <a:t>Cristina Zotică et al. “Optimal operation and control of heat to power cycles: A new perspective from a systematic plantwide control approach”. In: Computers &amp; Chemical Engineering 141 (2020), p. 106995. </a:t>
            </a:r>
            <a:r>
              <a:rPr lang="en-US" sz="1400" dirty="0" err="1"/>
              <a:t>issn</a:t>
            </a:r>
            <a:r>
              <a:rPr lang="en-US" sz="1400" dirty="0"/>
              <a:t>: 0098-1354. </a:t>
            </a:r>
            <a:r>
              <a:rPr lang="en-US" sz="1400" dirty="0" err="1"/>
              <a:t>doi</a:t>
            </a:r>
            <a:r>
              <a:rPr lang="en-US" sz="1400" dirty="0"/>
              <a:t>: https://doi.org/10.1016/j.compchemeng.2020.106995. url: https: //www.sciencedirect.com/science/article/pii/S0098135419311342.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118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6188E2-E099-DA1F-2779-A13B36F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10241280" cy="1234440"/>
          </a:xfrm>
        </p:spPr>
        <p:txBody>
          <a:bodyPr/>
          <a:lstStyle/>
          <a:p>
            <a:r>
              <a:rPr lang="en-US" noProof="0" dirty="0"/>
              <a:t>Process description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B65DB361-CD14-E805-ED57-46342E51F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8287" y="1522919"/>
            <a:ext cx="9469332" cy="4373288"/>
          </a:xfrm>
          <a:prstGeom prst="rect">
            <a:avLst/>
          </a:prstGeom>
        </p:spPr>
      </p:pic>
      <p:sp>
        <p:nvSpPr>
          <p:cNvPr id="10" name="Plassholder for innhold 6">
            <a:extLst>
              <a:ext uri="{FF2B5EF4-FFF2-40B4-BE49-F238E27FC236}">
                <a16:creationId xmlns:a16="http://schemas.microsoft.com/office/drawing/2014/main" id="{43F8FC1C-FD71-098D-FAA7-D2035898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10" y="3963766"/>
            <a:ext cx="5637008" cy="2051756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Focus on bottoming cycle</a:t>
            </a:r>
          </a:p>
          <a:p>
            <a:r>
              <a:rPr lang="en-US" dirty="0"/>
              <a:t>Boundary conditions</a:t>
            </a:r>
          </a:p>
          <a:p>
            <a:r>
              <a:rPr lang="en-US" dirty="0"/>
              <a:t>Simplifying assumptions:</a:t>
            </a:r>
          </a:p>
          <a:p>
            <a:pPr lvl="1"/>
            <a:r>
              <a:rPr lang="en-US" dirty="0"/>
              <a:t>Ideal gas, constant Cp, homogeneous flow,</a:t>
            </a:r>
          </a:p>
          <a:p>
            <a:pPr marL="457200" lvl="1" indent="0">
              <a:buNone/>
            </a:pPr>
            <a:r>
              <a:rPr lang="en-US" dirty="0"/>
              <a:t>pressure driven flow</a:t>
            </a:r>
          </a:p>
          <a:p>
            <a:endParaRPr lang="en-US" noProof="0" dirty="0"/>
          </a:p>
          <a:p>
            <a:endParaRPr lang="en-US" noProof="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8AF0A71-3BB5-6AEA-AC9F-DA430BE5D373}"/>
              </a:ext>
            </a:extLst>
          </p:cNvPr>
          <p:cNvSpPr txBox="1"/>
          <p:nvPr/>
        </p:nvSpPr>
        <p:spPr>
          <a:xfrm>
            <a:off x="4133850" y="6448425"/>
            <a:ext cx="788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Component framework in </a:t>
            </a:r>
            <a:r>
              <a:rPr lang="en-US" sz="1200" dirty="0" err="1">
                <a:solidFill>
                  <a:schemeClr val="bg1"/>
                </a:solidFill>
              </a:rPr>
              <a:t>Tikz</a:t>
            </a:r>
            <a:r>
              <a:rPr lang="en-US" sz="1200" dirty="0">
                <a:solidFill>
                  <a:schemeClr val="bg1"/>
                </a:solidFill>
              </a:rPr>
              <a:t> for flowsheets developed by Zotică et al. (2022)</a:t>
            </a:r>
            <a:endParaRPr lang="nb-N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3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43620-0D34-045E-BDA5-18C5B8EAF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2C3040-F0D7-FF15-E6E1-9B329798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10241280" cy="1234440"/>
          </a:xfrm>
        </p:spPr>
        <p:txBody>
          <a:bodyPr/>
          <a:lstStyle/>
          <a:p>
            <a:r>
              <a:rPr lang="en-US" noProof="0" dirty="0"/>
              <a:t>Model formulation</a:t>
            </a:r>
          </a:p>
        </p:txBody>
      </p:sp>
      <p:sp>
        <p:nvSpPr>
          <p:cNvPr id="10" name="Plassholder for innhold 6">
            <a:extLst>
              <a:ext uri="{FF2B5EF4-FFF2-40B4-BE49-F238E27FC236}">
                <a16:creationId xmlns:a16="http://schemas.microsoft.com/office/drawing/2014/main" id="{41E49FDF-0203-F266-D651-736F6A23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54" y="1695574"/>
            <a:ext cx="6272322" cy="4552825"/>
          </a:xfrm>
        </p:spPr>
        <p:txBody>
          <a:bodyPr/>
          <a:lstStyle/>
          <a:p>
            <a:r>
              <a:rPr lang="en-US" dirty="0"/>
              <a:t>Continuation of OTSG model developed in specialization project.</a:t>
            </a:r>
          </a:p>
          <a:p>
            <a:endParaRPr lang="en-US" dirty="0"/>
          </a:p>
          <a:p>
            <a:r>
              <a:rPr lang="en-US" dirty="0"/>
              <a:t>Revisions to the developed model:</a:t>
            </a:r>
          </a:p>
          <a:p>
            <a:pPr lvl="1"/>
            <a:r>
              <a:rPr lang="en-US" dirty="0"/>
              <a:t>Change in temperature driving force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Change in calculation of overall heat transfer coefficient U</a:t>
            </a:r>
          </a:p>
          <a:p>
            <a:endParaRPr lang="en-US" noProof="0" dirty="0"/>
          </a:p>
          <a:p>
            <a:endParaRPr lang="en-US" noProof="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C8EBE582-487C-28A2-3988-8413172AD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5026" y="169164"/>
            <a:ext cx="5211820" cy="415861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75D33DE9-249F-6799-ECAE-8BAB43A10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915" y="4387001"/>
            <a:ext cx="2551822" cy="1965379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2048A69-7F0B-F7D0-3C7B-37789EBD3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355" y="4387001"/>
            <a:ext cx="2579560" cy="1965379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67E3940E-516A-D6CF-6064-C18BD71341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2326" y="4076431"/>
            <a:ext cx="3377978" cy="621139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F258281E-3407-6E12-93AE-7AAC63EABB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0730" y="5267317"/>
            <a:ext cx="2790845" cy="9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6DCA4-BCB0-EC5A-FD7D-7B7209BF5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B4176E-C4D1-D6DC-D618-CD42EB51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10241280" cy="1234440"/>
          </a:xfrm>
        </p:spPr>
        <p:txBody>
          <a:bodyPr/>
          <a:lstStyle/>
          <a:p>
            <a:r>
              <a:rPr lang="en-US" noProof="0" dirty="0"/>
              <a:t>Model formulation</a:t>
            </a:r>
          </a:p>
        </p:txBody>
      </p:sp>
      <p:sp>
        <p:nvSpPr>
          <p:cNvPr id="10" name="Plassholder for innhold 6">
            <a:extLst>
              <a:ext uri="{FF2B5EF4-FFF2-40B4-BE49-F238E27FC236}">
                <a16:creationId xmlns:a16="http://schemas.microsoft.com/office/drawing/2014/main" id="{14D15288-8DD4-C14C-53C0-93798518C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10" y="3648756"/>
            <a:ext cx="5768189" cy="2606928"/>
          </a:xfrm>
        </p:spPr>
        <p:txBody>
          <a:bodyPr/>
          <a:lstStyle/>
          <a:p>
            <a:r>
              <a:rPr lang="en-US" noProof="0" dirty="0"/>
              <a:t>Steam section</a:t>
            </a:r>
          </a:p>
          <a:p>
            <a:r>
              <a:rPr lang="en-US" dirty="0"/>
              <a:t>Units: Steam holdups, steam valve and steam turbine</a:t>
            </a:r>
          </a:p>
          <a:p>
            <a:r>
              <a:rPr lang="en-US" noProof="0" dirty="0"/>
              <a:t>Assumptions: Isentropic expansion, </a:t>
            </a:r>
            <a:r>
              <a:rPr lang="en-US" dirty="0"/>
              <a:t>p</a:t>
            </a:r>
            <a:r>
              <a:rPr lang="en-US" noProof="0" dirty="0" err="1"/>
              <a:t>olytropic</a:t>
            </a:r>
            <a:r>
              <a:rPr lang="en-US" noProof="0" dirty="0"/>
              <a:t> efficiency, linear valve characteristics</a:t>
            </a:r>
          </a:p>
          <a:p>
            <a:endParaRPr lang="en-US" dirty="0"/>
          </a:p>
          <a:p>
            <a:endParaRPr lang="en-US" noProof="0" dirty="0"/>
          </a:p>
          <a:p>
            <a:endParaRPr lang="en-US" noProof="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F87F628-B614-2421-9515-010E93BFD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225" y="1536024"/>
            <a:ext cx="7529502" cy="2918926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DD3350EC-9F5B-21B5-E444-6B1DE83BB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448" y="169164"/>
            <a:ext cx="3533801" cy="60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4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584BD-5195-22B3-F0EA-9E4EE3E2C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92E8CD-5DF6-BDE0-33E6-3F6DA476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10241280" cy="1234440"/>
          </a:xfrm>
        </p:spPr>
        <p:txBody>
          <a:bodyPr/>
          <a:lstStyle/>
          <a:p>
            <a:r>
              <a:rPr lang="en-US" noProof="0" dirty="0"/>
              <a:t>Model formulation</a:t>
            </a:r>
          </a:p>
        </p:txBody>
      </p:sp>
      <p:sp>
        <p:nvSpPr>
          <p:cNvPr id="10" name="Plassholder for innhold 6">
            <a:extLst>
              <a:ext uri="{FF2B5EF4-FFF2-40B4-BE49-F238E27FC236}">
                <a16:creationId xmlns:a16="http://schemas.microsoft.com/office/drawing/2014/main" id="{E595B6DA-842E-D742-CE65-154F974AC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54" y="1907745"/>
            <a:ext cx="3962521" cy="3747182"/>
          </a:xfrm>
        </p:spPr>
        <p:txBody>
          <a:bodyPr/>
          <a:lstStyle/>
          <a:p>
            <a:r>
              <a:rPr lang="en-US" noProof="0" dirty="0"/>
              <a:t>Condenser: One hot side volume, static mass and energy balances, constant condenser pressure, two-phase inflow and saturated liquid outflow </a:t>
            </a:r>
            <a:endParaRPr lang="en-US" dirty="0"/>
          </a:p>
          <a:p>
            <a:r>
              <a:rPr lang="en-US" dirty="0"/>
              <a:t>Buffer tank: Dynamic mass balance, no heat transfer</a:t>
            </a:r>
            <a:endParaRPr lang="en-US" noProof="0" dirty="0"/>
          </a:p>
          <a:p>
            <a:endParaRPr lang="en-US" dirty="0"/>
          </a:p>
          <a:p>
            <a:endParaRPr lang="en-US" noProof="0" dirty="0"/>
          </a:p>
          <a:p>
            <a:endParaRPr lang="en-US" noProof="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AF64575-307F-CC0F-B58E-DB281341F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907745"/>
            <a:ext cx="3656172" cy="3535012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3FB081C9-A1F1-4637-71E0-15D311D62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6478" y="1695575"/>
            <a:ext cx="5135522" cy="45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6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8351B-474E-A023-74F9-C549B3271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378624-A0CA-5E86-F151-3CC0B37D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10241280" cy="1234440"/>
          </a:xfrm>
        </p:spPr>
        <p:txBody>
          <a:bodyPr/>
          <a:lstStyle/>
          <a:p>
            <a:r>
              <a:rPr lang="en-US" noProof="0" dirty="0"/>
              <a:t>Model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lassholder for innhold 6">
                <a:extLst>
                  <a:ext uri="{FF2B5EF4-FFF2-40B4-BE49-F238E27FC236}">
                    <a16:creationId xmlns:a16="http://schemas.microsoft.com/office/drawing/2014/main" id="{98D9AF7B-61CB-0A0A-905A-994A2FF4F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153" y="1695575"/>
                <a:ext cx="7791572" cy="39593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Implementation: CasADi/MATLAB</a:t>
                </a:r>
              </a:p>
              <a:p>
                <a:r>
                  <a:rPr lang="en-US" dirty="0"/>
                  <a:t>DAE Initial value problem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noProof="0" dirty="0"/>
                  <a:t>Solver</a:t>
                </a:r>
                <a:r>
                  <a:rPr lang="en-US" dirty="0"/>
                  <a:t>: IDAS from SUNDIALS using dense, direct newton iteration</a:t>
                </a:r>
              </a:p>
              <a:p>
                <a:r>
                  <a:rPr lang="en-US" dirty="0"/>
                  <a:t>Switching logic developed in specialization project extended</a:t>
                </a:r>
              </a:p>
              <a:p>
                <a:pPr marL="0" indent="0">
                  <a:buNone/>
                </a:pPr>
                <a:r>
                  <a:rPr lang="en-US" noProof="0" dirty="0"/>
                  <a:t>	Used vapor quality to detect phase change</a:t>
                </a:r>
              </a:p>
              <a:p>
                <a:pPr marL="914400" lvl="2" indent="0">
                  <a:buNone/>
                </a:pPr>
                <a:r>
                  <a:rPr lang="en-US" dirty="0"/>
                  <a:t>	Cond 1: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noProof="0" dirty="0"/>
                  <a:t>, Cond 2: </a:t>
                </a:r>
                <a14:m>
                  <m:oMath xmlns:m="http://schemas.openxmlformats.org/officeDocument/2006/math">
                    <m:r>
                      <a:rPr lang="nb-NO" b="0" i="1" noProof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nb-NO" b="0" i="1" noProof="0" smtClean="0">
                        <a:latin typeface="Cambria Math" panose="02040503050406030204" pitchFamily="18" charset="0"/>
                      </a:rPr>
                      <m:t>≤0</m:t>
                    </m:r>
                    <m:r>
                      <a:rPr lang="nb-NO" b="0" i="0" noProof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noProof="0" dirty="0"/>
                  <a:t>Nested CasADi </a:t>
                </a:r>
                <a:r>
                  <a:rPr lang="en-US" i="1" noProof="0" dirty="0"/>
                  <a:t>if_else  </a:t>
                </a:r>
                <a:r>
                  <a:rPr lang="en-US" noProof="0" dirty="0"/>
                  <a:t>to change equation in solver</a:t>
                </a:r>
              </a:p>
              <a:p>
                <a:pPr marL="914400" lvl="2" indent="0">
                  <a:buNone/>
                </a:pPr>
                <a:r>
                  <a:rPr lang="en-US" i="1" dirty="0"/>
                  <a:t>	If_else(Cond 1, Gas, if_else(Cond 2, Liquid, Two-phase))</a:t>
                </a:r>
                <a:endParaRPr lang="en-US" i="1" noProof="0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noProof="0" dirty="0"/>
              </a:p>
              <a:p>
                <a:endParaRPr lang="en-US" dirty="0"/>
              </a:p>
              <a:p>
                <a:endParaRPr lang="en-US" noProof="0" dirty="0"/>
              </a:p>
              <a:p>
                <a:endParaRPr lang="en-US" noProof="0" dirty="0"/>
              </a:p>
              <a:p>
                <a:pPr marL="457200" lvl="1" indent="0">
                  <a:buNone/>
                </a:pPr>
                <a:endParaRPr lang="en-US" noProof="0" dirty="0"/>
              </a:p>
              <a:p>
                <a:endParaRPr lang="en-US" noProof="0" dirty="0"/>
              </a:p>
            </p:txBody>
          </p:sp>
        </mc:Choice>
        <mc:Fallback xmlns="">
          <p:sp>
            <p:nvSpPr>
              <p:cNvPr id="10" name="Plassholder for innhold 6">
                <a:extLst>
                  <a:ext uri="{FF2B5EF4-FFF2-40B4-BE49-F238E27FC236}">
                    <a16:creationId xmlns:a16="http://schemas.microsoft.com/office/drawing/2014/main" id="{98D9AF7B-61CB-0A0A-905A-994A2FF4F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153" y="1695575"/>
                <a:ext cx="7791572" cy="3959352"/>
              </a:xfrm>
              <a:blipFill>
                <a:blip r:embed="rId2"/>
                <a:stretch>
                  <a:fillRect l="-1720" t="-1692" b="-23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02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63279-EE31-7353-960C-26E3B6767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9AE7F8-93C5-FB6F-F6C1-E3F1DD4D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6222117" cy="1012492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Control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CDF9EABA-05F5-93FC-F3D3-692789CD06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903" y="1647826"/>
                <a:ext cx="5489118" cy="4638674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noProof="0" dirty="0"/>
                  <a:t>Bottoming cycle</a:t>
                </a:r>
              </a:p>
              <a:p>
                <a:pPr lvl="1"/>
                <a:r>
                  <a:rPr lang="en-US" noProof="0" dirty="0"/>
                  <a:t>3 manipulated variables</a:t>
                </a:r>
              </a:p>
              <a:p>
                <a:pPr lvl="1"/>
                <a:r>
                  <a:rPr lang="en-US" noProof="0" dirty="0"/>
                  <a:t>4 available controlled variables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noProof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noProof="0" dirty="0"/>
                  <a:t> treated as an extra MV in some cases </a:t>
                </a:r>
                <a:r>
                  <a:rPr lang="en-US" dirty="0"/>
                  <a:t>paired with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  <a:r>
                  <a:rPr lang="en-US" noProof="0" dirty="0"/>
                  <a:t>for power control</a:t>
                </a:r>
              </a:p>
              <a:p>
                <a:r>
                  <a:rPr lang="en-US" noProof="0" dirty="0"/>
                  <a:t>Assumed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noProof="0" dirty="0"/>
                  <a:t>by perfect control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𝑐𝑜𝑙𝑑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nb-NO" b="0" dirty="0"/>
              </a:p>
              <a:p>
                <a:endParaRPr lang="en-US" noProof="0" dirty="0"/>
              </a:p>
              <a:p>
                <a:endParaRPr lang="en-US" noProof="0" dirty="0"/>
              </a:p>
              <a:p>
                <a:endParaRPr lang="en-US" noProof="0" dirty="0"/>
              </a:p>
              <a:p>
                <a:endParaRPr lang="en-US" noProof="0" dirty="0"/>
              </a:p>
              <a:p>
                <a:endParaRPr lang="en-US" noProof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noProof="0" dirty="0"/>
              </a:p>
              <a:p>
                <a:endParaRPr lang="en-US" noProof="0" dirty="0"/>
              </a:p>
              <a:p>
                <a:endParaRPr lang="en-US" noProof="0" dirty="0"/>
              </a:p>
              <a:p>
                <a:endParaRPr lang="en-US" noProof="0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noProof="0" dirty="0"/>
              </a:p>
              <a:p>
                <a:endParaRPr lang="en-US" noProof="0" dirty="0"/>
              </a:p>
            </p:txBody>
          </p:sp>
        </mc:Choice>
        <mc:Fallback xmlns="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CDF9EABA-05F5-93FC-F3D3-692789CD0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03" y="1647826"/>
                <a:ext cx="5489118" cy="4638674"/>
              </a:xfrm>
              <a:prstGeom prst="rect">
                <a:avLst/>
              </a:prstGeom>
              <a:blipFill>
                <a:blip r:embed="rId2"/>
                <a:stretch>
                  <a:fillRect l="-2667" t="-92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 3">
                <a:extLst>
                  <a:ext uri="{FF2B5EF4-FFF2-40B4-BE49-F238E27FC236}">
                    <a16:creationId xmlns:a16="http://schemas.microsoft.com/office/drawing/2014/main" id="{9C99A76F-421E-8061-FD6A-E348885085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9218823"/>
                  </p:ext>
                </p:extLst>
              </p:nvPr>
            </p:nvGraphicFramePr>
            <p:xfrm>
              <a:off x="5981701" y="181519"/>
              <a:ext cx="6010396" cy="2495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9488">
                      <a:extLst>
                        <a:ext uri="{9D8B030D-6E8A-4147-A177-3AD203B41FA5}">
                          <a16:colId xmlns:a16="http://schemas.microsoft.com/office/drawing/2014/main" val="4118970677"/>
                        </a:ext>
                      </a:extLst>
                    </a:gridCol>
                    <a:gridCol w="2189993">
                      <a:extLst>
                        <a:ext uri="{9D8B030D-6E8A-4147-A177-3AD203B41FA5}">
                          <a16:colId xmlns:a16="http://schemas.microsoft.com/office/drawing/2014/main" val="2851431912"/>
                        </a:ext>
                      </a:extLst>
                    </a:gridCol>
                    <a:gridCol w="1680915">
                      <a:extLst>
                        <a:ext uri="{9D8B030D-6E8A-4147-A177-3AD203B41FA5}">
                          <a16:colId xmlns:a16="http://schemas.microsoft.com/office/drawing/2014/main" val="2787292456"/>
                        </a:ext>
                      </a:extLst>
                    </a:gridCol>
                  </a:tblGrid>
                  <a:tr h="298196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MV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CV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DV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9987101"/>
                      </a:ext>
                    </a:extLst>
                  </a:tr>
                  <a:tr h="43802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noProof="0" dirty="0"/>
                            <a:t> </a:t>
                          </a:r>
                          <a:r>
                            <a:rPr lang="en-US" sz="1400" noProof="0" dirty="0"/>
                            <a:t>-</a:t>
                          </a:r>
                          <a:r>
                            <a:rPr lang="en-US" sz="1400" baseline="0" noProof="0" dirty="0"/>
                            <a:t> Steam valve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noProof="0" dirty="0"/>
                            <a:t> </a:t>
                          </a:r>
                          <a:r>
                            <a:rPr lang="en-US" sz="1400" noProof="0" dirty="0"/>
                            <a:t>-</a:t>
                          </a:r>
                          <a:r>
                            <a:rPr lang="en-US" sz="1400" baseline="0" noProof="0" dirty="0"/>
                            <a:t> Steam temperature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noProof="0" dirty="0"/>
                            <a:t> </a:t>
                          </a:r>
                          <a:r>
                            <a:rPr lang="en-US" sz="1400" noProof="0" dirty="0"/>
                            <a:t>-</a:t>
                          </a:r>
                          <a:r>
                            <a:rPr lang="en-US" sz="1400" baseline="0" noProof="0" dirty="0"/>
                            <a:t> Pump temperature</a:t>
                          </a:r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6409782"/>
                      </a:ext>
                    </a:extLst>
                  </a:tr>
                  <a:tr h="5657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noProof="0" dirty="0"/>
                            <a:t> </a:t>
                          </a:r>
                          <a:r>
                            <a:rPr lang="en-US" sz="1400" noProof="0" dirty="0"/>
                            <a:t>-</a:t>
                          </a:r>
                          <a:r>
                            <a:rPr lang="en-US" sz="1400" baseline="0" noProof="0" dirty="0"/>
                            <a:t> Pump valve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noProof="0" dirty="0"/>
                            <a:t> </a:t>
                          </a:r>
                          <a:r>
                            <a:rPr lang="en-US" sz="1400" noProof="0" dirty="0"/>
                            <a:t>-</a:t>
                          </a:r>
                          <a:r>
                            <a:rPr lang="en-US" sz="1400" baseline="0" noProof="0" dirty="0"/>
                            <a:t> Steam pressure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  <m:sup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400" b="1" noProof="0" dirty="0"/>
                            <a:t> </a:t>
                          </a:r>
                          <a:r>
                            <a:rPr lang="en-US" sz="1400" noProof="0" dirty="0"/>
                            <a:t>-</a:t>
                          </a:r>
                          <a:r>
                            <a:rPr lang="en-US" sz="1400" baseline="0" noProof="0" dirty="0"/>
                            <a:t> Flue gas temperature</a:t>
                          </a:r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2578862"/>
                      </a:ext>
                    </a:extLst>
                  </a:tr>
                  <a:tr h="60400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𝒄𝒐𝒍𝒅</m:t>
                                  </m:r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𝒊𝒏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noProof="0" dirty="0"/>
                            <a:t> </a:t>
                          </a:r>
                          <a:r>
                            <a:rPr lang="en-US" sz="1400" noProof="0" dirty="0"/>
                            <a:t>- Condenser cold side mass</a:t>
                          </a:r>
                          <a:r>
                            <a:rPr lang="en-US" sz="1400" baseline="0" noProof="0" dirty="0"/>
                            <a:t> </a:t>
                          </a:r>
                          <a:r>
                            <a:rPr lang="en-US" sz="1400" noProof="0" dirty="0"/>
                            <a:t>flow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noProof="0" dirty="0"/>
                            <a:t> </a:t>
                          </a:r>
                          <a:r>
                            <a:rPr lang="en-US" sz="1400" noProof="0" dirty="0"/>
                            <a:t>-</a:t>
                          </a:r>
                          <a:r>
                            <a:rPr lang="en-US" sz="1400" baseline="0" noProof="0" dirty="0"/>
                            <a:t> Condenser pressure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  <m:sup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400" noProof="0" dirty="0"/>
                            <a:t> -</a:t>
                          </a:r>
                          <a:r>
                            <a:rPr lang="en-US" sz="1400" baseline="0" noProof="0" dirty="0"/>
                            <a:t> Flue gas mass flow</a:t>
                          </a:r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0848856"/>
                      </a:ext>
                    </a:extLst>
                  </a:tr>
                  <a:tr h="422444">
                    <a:tc>
                      <a:txBody>
                        <a:bodyPr/>
                        <a:lstStyle/>
                        <a:p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1" i="1" noProof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r>
                            <a:rPr lang="en-US" sz="1400" noProof="0" dirty="0"/>
                            <a:t> –</a:t>
                          </a:r>
                          <a:r>
                            <a:rPr lang="en-US" sz="1400" baseline="0" noProof="0" dirty="0"/>
                            <a:t> Steam turbine work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5093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 3">
                <a:extLst>
                  <a:ext uri="{FF2B5EF4-FFF2-40B4-BE49-F238E27FC236}">
                    <a16:creationId xmlns:a16="http://schemas.microsoft.com/office/drawing/2014/main" id="{9C99A76F-421E-8061-FD6A-E348885085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9218823"/>
                  </p:ext>
                </p:extLst>
              </p:nvPr>
            </p:nvGraphicFramePr>
            <p:xfrm>
              <a:off x="5981701" y="181519"/>
              <a:ext cx="6010396" cy="2495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9488">
                      <a:extLst>
                        <a:ext uri="{9D8B030D-6E8A-4147-A177-3AD203B41FA5}">
                          <a16:colId xmlns:a16="http://schemas.microsoft.com/office/drawing/2014/main" val="4118970677"/>
                        </a:ext>
                      </a:extLst>
                    </a:gridCol>
                    <a:gridCol w="2189993">
                      <a:extLst>
                        <a:ext uri="{9D8B030D-6E8A-4147-A177-3AD203B41FA5}">
                          <a16:colId xmlns:a16="http://schemas.microsoft.com/office/drawing/2014/main" val="2851431912"/>
                        </a:ext>
                      </a:extLst>
                    </a:gridCol>
                    <a:gridCol w="1680915">
                      <a:extLst>
                        <a:ext uri="{9D8B030D-6E8A-4147-A177-3AD203B41FA5}">
                          <a16:colId xmlns:a16="http://schemas.microsoft.com/office/drawing/2014/main" val="278729245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MV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CV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DV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9987101"/>
                      </a:ext>
                    </a:extLst>
                  </a:tr>
                  <a:tr h="53727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285" t="-71910" r="-182336" b="-296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97778" t="-71910" r="-77778" b="-296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257971" t="-71910" r="-1449" b="-2966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6409782"/>
                      </a:ext>
                    </a:extLst>
                  </a:tr>
                  <a:tr h="565785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285" t="-164516" r="-182336" b="-18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97778" t="-164516" r="-77778" b="-18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257971" t="-164516" r="-1449" b="-183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578862"/>
                      </a:ext>
                    </a:extLst>
                  </a:tr>
                  <a:tr h="60400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285" t="-248485" r="-182336" b="-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97778" t="-248485" r="-77778" b="-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257971" t="-248485" r="-1449" b="-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0848856"/>
                      </a:ext>
                    </a:extLst>
                  </a:tr>
                  <a:tr h="422444">
                    <a:tc>
                      <a:txBody>
                        <a:bodyPr/>
                        <a:lstStyle/>
                        <a:p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97778" t="-492857" r="-77778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509394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uppe 14">
            <a:extLst>
              <a:ext uri="{FF2B5EF4-FFF2-40B4-BE49-F238E27FC236}">
                <a16:creationId xmlns:a16="http://schemas.microsoft.com/office/drawing/2014/main" id="{D200CCB9-EA7D-E28F-A422-84512992357C}"/>
              </a:ext>
            </a:extLst>
          </p:cNvPr>
          <p:cNvGrpSpPr/>
          <p:nvPr/>
        </p:nvGrpSpPr>
        <p:grpSpPr>
          <a:xfrm>
            <a:off x="5610226" y="2809876"/>
            <a:ext cx="6479290" cy="3571874"/>
            <a:chOff x="5476877" y="2740656"/>
            <a:chExt cx="6653272" cy="3641094"/>
          </a:xfrm>
        </p:grpSpPr>
        <p:pic>
          <p:nvPicPr>
            <p:cNvPr id="6" name="Grafikk 5">
              <a:extLst>
                <a:ext uri="{FF2B5EF4-FFF2-40B4-BE49-F238E27FC236}">
                  <a16:creationId xmlns:a16="http://schemas.microsoft.com/office/drawing/2014/main" id="{ACD6006B-9EB5-02DD-AA85-4B986CB1F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76877" y="2740656"/>
              <a:ext cx="6653272" cy="36410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kstSylinder 6">
                  <a:extLst>
                    <a:ext uri="{FF2B5EF4-FFF2-40B4-BE49-F238E27FC236}">
                      <a16:creationId xmlns:a16="http://schemas.microsoft.com/office/drawing/2014/main" id="{EC6FD408-5D80-F95E-F025-BF4F997929AF}"/>
                    </a:ext>
                  </a:extLst>
                </p:cNvPr>
                <p:cNvSpPr txBox="1"/>
                <p:nvPr/>
              </p:nvSpPr>
              <p:spPr>
                <a:xfrm>
                  <a:off x="9734550" y="3438525"/>
                  <a:ext cx="4286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noProof="0" dirty="0"/>
                </a:p>
              </p:txBody>
            </p:sp>
          </mc:Choice>
          <mc:Fallback xmlns="">
            <p:sp>
              <p:nvSpPr>
                <p:cNvPr id="7" name="TekstSylinder 6">
                  <a:extLst>
                    <a:ext uri="{FF2B5EF4-FFF2-40B4-BE49-F238E27FC236}">
                      <a16:creationId xmlns:a16="http://schemas.microsoft.com/office/drawing/2014/main" id="{EC6FD408-5D80-F95E-F025-BF4F997929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4550" y="3438525"/>
                  <a:ext cx="42862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Sylinder 7">
                  <a:extLst>
                    <a:ext uri="{FF2B5EF4-FFF2-40B4-BE49-F238E27FC236}">
                      <a16:creationId xmlns:a16="http://schemas.microsoft.com/office/drawing/2014/main" id="{1662A9A4-A985-5C40-8855-336B93926AE1}"/>
                    </a:ext>
                  </a:extLst>
                </p:cNvPr>
                <p:cNvSpPr txBox="1"/>
                <p:nvPr/>
              </p:nvSpPr>
              <p:spPr>
                <a:xfrm>
                  <a:off x="9064182" y="3576702"/>
                  <a:ext cx="4286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noProof="0" dirty="0"/>
                </a:p>
              </p:txBody>
            </p:sp>
          </mc:Choice>
          <mc:Fallback xmlns="">
            <p:sp>
              <p:nvSpPr>
                <p:cNvPr id="8" name="TekstSylinder 7">
                  <a:extLst>
                    <a:ext uri="{FF2B5EF4-FFF2-40B4-BE49-F238E27FC236}">
                      <a16:creationId xmlns:a16="http://schemas.microsoft.com/office/drawing/2014/main" id="{1662A9A4-A985-5C40-8855-336B93926A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4182" y="3576702"/>
                  <a:ext cx="428625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39130" b="-1000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Sylinder 8">
                  <a:extLst>
                    <a:ext uri="{FF2B5EF4-FFF2-40B4-BE49-F238E27FC236}">
                      <a16:creationId xmlns:a16="http://schemas.microsoft.com/office/drawing/2014/main" id="{7B197C56-1A94-7122-BD5F-35AC13FDB067}"/>
                    </a:ext>
                  </a:extLst>
                </p:cNvPr>
                <p:cNvSpPr txBox="1"/>
                <p:nvPr/>
              </p:nvSpPr>
              <p:spPr>
                <a:xfrm>
                  <a:off x="9734549" y="5507733"/>
                  <a:ext cx="4286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noProof="0" dirty="0"/>
                </a:p>
              </p:txBody>
            </p:sp>
          </mc:Choice>
          <mc:Fallback xmlns="">
            <p:sp>
              <p:nvSpPr>
                <p:cNvPr id="9" name="TekstSylinder 8">
                  <a:extLst>
                    <a:ext uri="{FF2B5EF4-FFF2-40B4-BE49-F238E27FC236}">
                      <a16:creationId xmlns:a16="http://schemas.microsoft.com/office/drawing/2014/main" id="{7B197C56-1A94-7122-BD5F-35AC13FDB0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4549" y="5507733"/>
                  <a:ext cx="42862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kstSylinder 9">
                  <a:extLst>
                    <a:ext uri="{FF2B5EF4-FFF2-40B4-BE49-F238E27FC236}">
                      <a16:creationId xmlns:a16="http://schemas.microsoft.com/office/drawing/2014/main" id="{A31F6528-FB61-02AC-9286-3ADCBF3197C2}"/>
                    </a:ext>
                  </a:extLst>
                </p:cNvPr>
                <p:cNvSpPr txBox="1"/>
                <p:nvPr/>
              </p:nvSpPr>
              <p:spPr>
                <a:xfrm>
                  <a:off x="11229975" y="4759285"/>
                  <a:ext cx="840491" cy="381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𝑐𝑜𝑙𝑑</m:t>
                            </m:r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oMath>
                    </m:oMathPara>
                  </a14:m>
                  <a:endParaRPr lang="en-US" noProof="0" dirty="0"/>
                </a:p>
              </p:txBody>
            </p:sp>
          </mc:Choice>
          <mc:Fallback xmlns="">
            <p:sp>
              <p:nvSpPr>
                <p:cNvPr id="10" name="TekstSylinder 9">
                  <a:extLst>
                    <a:ext uri="{FF2B5EF4-FFF2-40B4-BE49-F238E27FC236}">
                      <a16:creationId xmlns:a16="http://schemas.microsoft.com/office/drawing/2014/main" id="{A31F6528-FB61-02AC-9286-3ADCBF319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9975" y="4759285"/>
                  <a:ext cx="840491" cy="381515"/>
                </a:xfrm>
                <a:prstGeom prst="rect">
                  <a:avLst/>
                </a:prstGeom>
                <a:blipFill>
                  <a:blip r:embed="rId9"/>
                  <a:stretch>
                    <a:fillRect r="-8889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kstSylinder 10">
                  <a:extLst>
                    <a:ext uri="{FF2B5EF4-FFF2-40B4-BE49-F238E27FC236}">
                      <a16:creationId xmlns:a16="http://schemas.microsoft.com/office/drawing/2014/main" id="{F9F01C91-EDE8-F79E-5286-22615000A018}"/>
                    </a:ext>
                  </a:extLst>
                </p:cNvPr>
                <p:cNvSpPr txBox="1"/>
                <p:nvPr/>
              </p:nvSpPr>
              <p:spPr>
                <a:xfrm>
                  <a:off x="11435907" y="3429000"/>
                  <a:ext cx="4286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noProof="0" dirty="0"/>
                </a:p>
              </p:txBody>
            </p:sp>
          </mc:Choice>
          <mc:Fallback xmlns="">
            <p:sp>
              <p:nvSpPr>
                <p:cNvPr id="11" name="TekstSylinder 10">
                  <a:extLst>
                    <a:ext uri="{FF2B5EF4-FFF2-40B4-BE49-F238E27FC236}">
                      <a16:creationId xmlns:a16="http://schemas.microsoft.com/office/drawing/2014/main" id="{F9F01C91-EDE8-F79E-5286-22615000A0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5907" y="3429000"/>
                  <a:ext cx="42862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Sylinder 11">
                  <a:extLst>
                    <a:ext uri="{FF2B5EF4-FFF2-40B4-BE49-F238E27FC236}">
                      <a16:creationId xmlns:a16="http://schemas.microsoft.com/office/drawing/2014/main" id="{798DE679-B27F-5FE3-A98F-9AE40151D496}"/>
                    </a:ext>
                  </a:extLst>
                </p:cNvPr>
                <p:cNvSpPr txBox="1"/>
                <p:nvPr/>
              </p:nvSpPr>
              <p:spPr>
                <a:xfrm>
                  <a:off x="10596562" y="5126176"/>
                  <a:ext cx="4286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noProof="0" dirty="0"/>
                </a:p>
              </p:txBody>
            </p:sp>
          </mc:Choice>
          <mc:Fallback xmlns="">
            <p:sp>
              <p:nvSpPr>
                <p:cNvPr id="12" name="TekstSylinder 11">
                  <a:extLst>
                    <a:ext uri="{FF2B5EF4-FFF2-40B4-BE49-F238E27FC236}">
                      <a16:creationId xmlns:a16="http://schemas.microsoft.com/office/drawing/2014/main" id="{798DE679-B27F-5FE3-A98F-9AE40151D4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6562" y="5126176"/>
                  <a:ext cx="428625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0169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kstSylinder 12">
                  <a:extLst>
                    <a:ext uri="{FF2B5EF4-FFF2-40B4-BE49-F238E27FC236}">
                      <a16:creationId xmlns:a16="http://schemas.microsoft.com/office/drawing/2014/main" id="{4D4DB8C4-7721-64BA-383B-E24CE1533FC6}"/>
                    </a:ext>
                  </a:extLst>
                </p:cNvPr>
                <p:cNvSpPr txBox="1"/>
                <p:nvPr/>
              </p:nvSpPr>
              <p:spPr>
                <a:xfrm>
                  <a:off x="7943850" y="4114800"/>
                  <a:ext cx="428625" cy="3974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  <m:sup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  <m:sup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en-US" noProof="0" dirty="0"/>
                </a:p>
              </p:txBody>
            </p:sp>
          </mc:Choice>
          <mc:Fallback xmlns="">
            <p:sp>
              <p:nvSpPr>
                <p:cNvPr id="13" name="TekstSylinder 12">
                  <a:extLst>
                    <a:ext uri="{FF2B5EF4-FFF2-40B4-BE49-F238E27FC236}">
                      <a16:creationId xmlns:a16="http://schemas.microsoft.com/office/drawing/2014/main" id="{4D4DB8C4-7721-64BA-383B-E24CE1533F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3850" y="4114800"/>
                  <a:ext cx="428625" cy="397416"/>
                </a:xfrm>
                <a:prstGeom prst="rect">
                  <a:avLst/>
                </a:prstGeom>
                <a:blipFill>
                  <a:blip r:embed="rId12"/>
                  <a:stretch>
                    <a:fillRect r="-78261" b="-7813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kstSylinder 13">
                  <a:extLst>
                    <a:ext uri="{FF2B5EF4-FFF2-40B4-BE49-F238E27FC236}">
                      <a16:creationId xmlns:a16="http://schemas.microsoft.com/office/drawing/2014/main" id="{681C077A-7BD4-9BC4-136B-092701E2EBD9}"/>
                    </a:ext>
                  </a:extLst>
                </p:cNvPr>
                <p:cNvSpPr txBox="1"/>
                <p:nvPr/>
              </p:nvSpPr>
              <p:spPr>
                <a:xfrm>
                  <a:off x="9305924" y="5507733"/>
                  <a:ext cx="428625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noProof="0" dirty="0"/>
                </a:p>
              </p:txBody>
            </p:sp>
          </mc:Choice>
          <mc:Fallback xmlns="">
            <p:sp>
              <p:nvSpPr>
                <p:cNvPr id="14" name="TekstSylinder 13">
                  <a:extLst>
                    <a:ext uri="{FF2B5EF4-FFF2-40B4-BE49-F238E27FC236}">
                      <a16:creationId xmlns:a16="http://schemas.microsoft.com/office/drawing/2014/main" id="{681C077A-7BD4-9BC4-136B-092701E2E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5924" y="5507733"/>
                  <a:ext cx="428625" cy="390748"/>
                </a:xfrm>
                <a:prstGeom prst="rect">
                  <a:avLst/>
                </a:prstGeom>
                <a:blipFill>
                  <a:blip r:embed="rId13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907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A043E-7505-1772-D5DA-688F1738F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49143A-FCBB-E04D-D8F3-556DDADAE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5" y="169164"/>
            <a:ext cx="10241280" cy="1234440"/>
          </a:xfrm>
        </p:spPr>
        <p:txBody>
          <a:bodyPr/>
          <a:lstStyle/>
          <a:p>
            <a:r>
              <a:rPr lang="en-US" noProof="0" dirty="0"/>
              <a:t>Control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E03F62E0-13E9-F982-8C99-1446062D7F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807" y="1635481"/>
                <a:ext cx="5751219" cy="4622443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noProof="0" dirty="0"/>
                  <a:t>Flow controller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noProof="0" dirty="0"/>
                  <a:t>)</a:t>
                </a:r>
              </a:p>
              <a:p>
                <a:pPr lvl="1"/>
                <a:r>
                  <a:rPr lang="en-US" noProof="0" dirty="0"/>
                  <a:t>Inner loop for temperature controller</a:t>
                </a:r>
              </a:p>
              <a:p>
                <a:pPr lvl="1"/>
                <a:r>
                  <a:rPr lang="en-US" noProof="0" dirty="0"/>
                  <a:t>I-Controller,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noProof="0" dirty="0"/>
              </a:p>
              <a:p>
                <a:r>
                  <a:rPr lang="en-US" dirty="0"/>
                  <a:t>Steam pressure controller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en-US" noProof="0" dirty="0"/>
              </a:p>
              <a:p>
                <a:pPr lvl="1"/>
                <a:r>
                  <a:rPr lang="en-US" noProof="0" dirty="0"/>
                  <a:t>PI-Controller + Anti-windup,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 noProof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noProof="0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i="1" noProof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noProof="0" dirty="0"/>
                  <a:t> </a:t>
                </a:r>
              </a:p>
              <a:p>
                <a:r>
                  <a:rPr lang="en-US" noProof="0" dirty="0"/>
                  <a:t>Steam temperature controller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𝑆𝑃</m:t>
                        </m:r>
                      </m:sup>
                    </m:sSubSup>
                    <m:r>
                      <a:rPr lang="nb-NO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en-US" noProof="0" dirty="0"/>
              </a:p>
              <a:p>
                <a:pPr lvl="1"/>
                <a:r>
                  <a:rPr lang="en-US" noProof="0" dirty="0"/>
                  <a:t> Comparison of feedforward and feedback</a:t>
                </a:r>
              </a:p>
              <a:p>
                <a:pPr lvl="1"/>
                <a:r>
                  <a:rPr lang="en-US" noProof="0" dirty="0"/>
                  <a:t> Feedforward developed by Zotică et al. (2022), but derived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noProof="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noProof="0" dirty="0"/>
              </a:p>
              <a:p>
                <a:pPr lvl="1"/>
                <a:r>
                  <a:rPr lang="en-US" dirty="0"/>
                  <a:t>PI-Controller,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noProof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noProof="0" dirty="0"/>
              </a:p>
              <a:p>
                <a:endParaRPr lang="en-US" noProof="0" dirty="0"/>
              </a:p>
              <a:p>
                <a:endParaRPr lang="en-US" noProof="0" dirty="0"/>
              </a:p>
              <a:p>
                <a:endParaRPr lang="en-US" noProof="0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noProof="0" dirty="0"/>
              </a:p>
              <a:p>
                <a:endParaRPr lang="en-US" noProof="0" dirty="0"/>
              </a:p>
            </p:txBody>
          </p:sp>
        </mc:Choice>
        <mc:Fallback xmlns="">
          <p:sp>
            <p:nvSpPr>
              <p:cNvPr id="3" name="Plassholder for innhold 6">
                <a:extLst>
                  <a:ext uri="{FF2B5EF4-FFF2-40B4-BE49-F238E27FC236}">
                    <a16:creationId xmlns:a16="http://schemas.microsoft.com/office/drawing/2014/main" id="{E03F62E0-13E9-F982-8C99-1446062D7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07" y="1635481"/>
                <a:ext cx="5751219" cy="4622443"/>
              </a:xfrm>
              <a:prstGeom prst="rect">
                <a:avLst/>
              </a:prstGeom>
              <a:blipFill>
                <a:blip r:embed="rId3"/>
                <a:stretch>
                  <a:fillRect l="-2545" t="-52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Bilde 6">
            <a:extLst>
              <a:ext uri="{FF2B5EF4-FFF2-40B4-BE49-F238E27FC236}">
                <a16:creationId xmlns:a16="http://schemas.microsoft.com/office/drawing/2014/main" id="{7CFA7F11-4DF3-0CBC-9696-A64380212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044" y="1635481"/>
            <a:ext cx="5224486" cy="2647491"/>
          </a:xfrm>
          <a:prstGeom prst="rect">
            <a:avLst/>
          </a:pr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7E080657-3CAF-F5B0-843B-98A1F5D8B5E3}"/>
              </a:ext>
            </a:extLst>
          </p:cNvPr>
          <p:cNvGrpSpPr/>
          <p:nvPr/>
        </p:nvGrpSpPr>
        <p:grpSpPr>
          <a:xfrm>
            <a:off x="6096000" y="4282974"/>
            <a:ext cx="5908191" cy="1974950"/>
            <a:chOff x="6096000" y="4282974"/>
            <a:chExt cx="5908191" cy="1974950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FF8FAF77-4FA5-867C-AF6F-B7BFC3FE2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4282974"/>
              <a:ext cx="5908191" cy="1643476"/>
            </a:xfrm>
            <a:prstGeom prst="rect">
              <a:avLst/>
            </a:prstGeom>
          </p:spPr>
        </p:pic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1C5887EC-2BDB-BE1A-3153-124E9E1D7F18}"/>
                </a:ext>
              </a:extLst>
            </p:cNvPr>
            <p:cNvSpPr txBox="1"/>
            <p:nvPr/>
          </p:nvSpPr>
          <p:spPr>
            <a:xfrm>
              <a:off x="6456068" y="5888592"/>
              <a:ext cx="1306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0" dirty="0"/>
                <a:t>Feedback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53603F01-E992-8357-295B-94E21E442081}"/>
                </a:ext>
              </a:extLst>
            </p:cNvPr>
            <p:cNvSpPr txBox="1"/>
            <p:nvPr/>
          </p:nvSpPr>
          <p:spPr>
            <a:xfrm>
              <a:off x="8258578" y="5888592"/>
              <a:ext cx="1583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0" dirty="0"/>
                <a:t>Feedforward</a:t>
              </a: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74FDA7E2-641C-429D-7BE8-0C0C954E0F03}"/>
                </a:ext>
              </a:extLst>
            </p:cNvPr>
            <p:cNvSpPr txBox="1"/>
            <p:nvPr/>
          </p:nvSpPr>
          <p:spPr>
            <a:xfrm>
              <a:off x="10180343" y="5888592"/>
              <a:ext cx="1306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0" dirty="0"/>
                <a:t>Combined</a:t>
              </a:r>
            </a:p>
          </p:txBody>
        </p:sp>
      </p:grp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3A85D4F-06B0-8F6B-23A7-F4D76466DD6F}"/>
              </a:ext>
            </a:extLst>
          </p:cNvPr>
          <p:cNvSpPr txBox="1"/>
          <p:nvPr/>
        </p:nvSpPr>
        <p:spPr>
          <a:xfrm>
            <a:off x="4044215" y="6396335"/>
            <a:ext cx="799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chemeClr val="bg1"/>
                </a:solidFill>
              </a:rPr>
              <a:t>Cristina </a:t>
            </a:r>
            <a:r>
              <a:rPr lang="nb-NO" sz="1100" dirty="0" err="1">
                <a:solidFill>
                  <a:schemeClr val="bg1"/>
                </a:solidFill>
              </a:rPr>
              <a:t>Zotică</a:t>
            </a:r>
            <a:r>
              <a:rPr lang="nb-NO" sz="1100" dirty="0">
                <a:solidFill>
                  <a:schemeClr val="bg1"/>
                </a:solidFill>
              </a:rPr>
              <a:t> et al. “Control </a:t>
            </a:r>
            <a:r>
              <a:rPr lang="nb-NO" sz="1100" dirty="0" err="1">
                <a:solidFill>
                  <a:schemeClr val="bg1"/>
                </a:solidFill>
              </a:rPr>
              <a:t>of</a:t>
            </a:r>
            <a:r>
              <a:rPr lang="nb-NO" sz="1100" dirty="0">
                <a:solidFill>
                  <a:schemeClr val="bg1"/>
                </a:solidFill>
              </a:rPr>
              <a:t> steam </a:t>
            </a:r>
            <a:r>
              <a:rPr lang="nb-NO" sz="1100" dirty="0" err="1">
                <a:solidFill>
                  <a:schemeClr val="bg1"/>
                </a:solidFill>
              </a:rPr>
              <a:t>bottoming</a:t>
            </a:r>
            <a:r>
              <a:rPr lang="nb-NO" sz="1100" dirty="0">
                <a:solidFill>
                  <a:schemeClr val="bg1"/>
                </a:solidFill>
              </a:rPr>
              <a:t> </a:t>
            </a:r>
            <a:r>
              <a:rPr lang="nb-NO" sz="1100" dirty="0" err="1">
                <a:solidFill>
                  <a:schemeClr val="bg1"/>
                </a:solidFill>
              </a:rPr>
              <a:t>cycles</a:t>
            </a:r>
            <a:r>
              <a:rPr lang="nb-NO" sz="1100" dirty="0">
                <a:solidFill>
                  <a:schemeClr val="bg1"/>
                </a:solidFill>
              </a:rPr>
              <a:t> </a:t>
            </a:r>
            <a:r>
              <a:rPr lang="nb-NO" sz="1100" dirty="0" err="1">
                <a:solidFill>
                  <a:schemeClr val="bg1"/>
                </a:solidFill>
              </a:rPr>
              <a:t>using</a:t>
            </a:r>
            <a:r>
              <a:rPr lang="nb-NO" sz="1100" dirty="0">
                <a:solidFill>
                  <a:schemeClr val="bg1"/>
                </a:solidFill>
              </a:rPr>
              <a:t> nonlinear input and output </a:t>
            </a:r>
            <a:r>
              <a:rPr lang="nb-NO" sz="1100" dirty="0" err="1">
                <a:solidFill>
                  <a:schemeClr val="bg1"/>
                </a:solidFill>
              </a:rPr>
              <a:t>transformations</a:t>
            </a:r>
            <a:r>
              <a:rPr lang="nb-NO" sz="1100" dirty="0">
                <a:solidFill>
                  <a:schemeClr val="bg1"/>
                </a:solidFill>
              </a:rPr>
              <a:t> for </a:t>
            </a:r>
            <a:r>
              <a:rPr lang="nb-NO" sz="1100" dirty="0" err="1">
                <a:solidFill>
                  <a:schemeClr val="bg1"/>
                </a:solidFill>
              </a:rPr>
              <a:t>feedforward</a:t>
            </a:r>
            <a:r>
              <a:rPr lang="nb-NO" sz="1100" dirty="0">
                <a:solidFill>
                  <a:schemeClr val="bg1"/>
                </a:solidFill>
              </a:rPr>
              <a:t> </a:t>
            </a:r>
            <a:r>
              <a:rPr lang="nb-NO" sz="1100" dirty="0" err="1">
                <a:solidFill>
                  <a:schemeClr val="bg1"/>
                </a:solidFill>
              </a:rPr>
              <a:t>disturbance</a:t>
            </a:r>
            <a:r>
              <a:rPr lang="nb-NO" sz="1100" dirty="0">
                <a:solidFill>
                  <a:schemeClr val="bg1"/>
                </a:solidFill>
              </a:rPr>
              <a:t> </a:t>
            </a:r>
            <a:r>
              <a:rPr lang="nb-NO" sz="1100" dirty="0" err="1">
                <a:solidFill>
                  <a:schemeClr val="bg1"/>
                </a:solidFill>
              </a:rPr>
              <a:t>rejection</a:t>
            </a:r>
            <a:r>
              <a:rPr lang="nb-NO" sz="1100" dirty="0">
                <a:solidFill>
                  <a:schemeClr val="bg1"/>
                </a:solidFill>
              </a:rPr>
              <a:t>. url: https://www.sciencedirect.com/science/article/pii/ S2405896322009764.</a:t>
            </a:r>
          </a:p>
        </p:txBody>
      </p:sp>
    </p:spTree>
    <p:extLst>
      <p:ext uri="{BB962C8B-B14F-4D97-AF65-F5344CB8AC3E}">
        <p14:creationId xmlns:p14="http://schemas.microsoft.com/office/powerpoint/2010/main" val="77228563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Gradientstigning</Template>
  <TotalTime>0</TotalTime>
  <Words>1577</Words>
  <Application>Microsoft Office PowerPoint</Application>
  <PresentationFormat>Widescreen</PresentationFormat>
  <Paragraphs>295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GradientRiseVTI</vt:lpstr>
      <vt:lpstr>Modeling and control of steam bottoming cycles with moving point of vaporization</vt:lpstr>
      <vt:lpstr>Introduction</vt:lpstr>
      <vt:lpstr>Process description</vt:lpstr>
      <vt:lpstr>Model formulation</vt:lpstr>
      <vt:lpstr>Model formulation</vt:lpstr>
      <vt:lpstr>Model formulation</vt:lpstr>
      <vt:lpstr>Model implementation</vt:lpstr>
      <vt:lpstr>Control structures</vt:lpstr>
      <vt:lpstr>Control structures</vt:lpstr>
      <vt:lpstr>Control structures</vt:lpstr>
      <vt:lpstr>Control structures</vt:lpstr>
      <vt:lpstr>Simulations</vt:lpstr>
      <vt:lpstr>Open-loop Simulations</vt:lpstr>
      <vt:lpstr>Open-loop Simulations</vt:lpstr>
      <vt:lpstr>Flow controller</vt:lpstr>
      <vt:lpstr>Flow controller</vt:lpstr>
      <vt:lpstr>Temperature controller comparison</vt:lpstr>
      <vt:lpstr>Case study on power control  steam cycle case</vt:lpstr>
      <vt:lpstr>Case study on power control Combined cycle case</vt:lpstr>
      <vt:lpstr>Additional discussion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Davidsen</dc:creator>
  <cp:lastModifiedBy>William Davidsen</cp:lastModifiedBy>
  <cp:revision>2</cp:revision>
  <dcterms:created xsi:type="dcterms:W3CDTF">2025-06-10T08:33:01Z</dcterms:created>
  <dcterms:modified xsi:type="dcterms:W3CDTF">2025-06-14T09:41:53Z</dcterms:modified>
</cp:coreProperties>
</file>