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81" r:id="rId5"/>
    <p:sldId id="263" r:id="rId6"/>
    <p:sldId id="278" r:id="rId7"/>
    <p:sldId id="279" r:id="rId8"/>
    <p:sldId id="280" r:id="rId9"/>
    <p:sldId id="282" r:id="rId10"/>
    <p:sldId id="262" r:id="rId11"/>
    <p:sldId id="258" r:id="rId12"/>
    <p:sldId id="259" r:id="rId13"/>
    <p:sldId id="260" r:id="rId14"/>
    <p:sldId id="264" r:id="rId15"/>
    <p:sldId id="265" r:id="rId16"/>
    <p:sldId id="261" r:id="rId17"/>
    <p:sldId id="266" r:id="rId18"/>
    <p:sldId id="267" r:id="rId19"/>
    <p:sldId id="268" r:id="rId20"/>
    <p:sldId id="269" r:id="rId21"/>
    <p:sldId id="270" r:id="rId22"/>
    <p:sldId id="271" r:id="rId23"/>
    <p:sldId id="272" r:id="rId24"/>
    <p:sldId id="273" r:id="rId25"/>
    <p:sldId id="274" r:id="rId26"/>
    <p:sldId id="275" r:id="rId27"/>
    <p:sldId id="276" r:id="rId28"/>
    <p:sldId id="277" r:id="rId29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203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orient="horz" pos="709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126" y="390"/>
      </p:cViewPr>
      <p:guideLst>
        <p:guide orient="horz" pos="3203"/>
        <p:guide pos="3840"/>
        <p:guide orient="horz" pos="70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0A23A97D-B520-441A-9717-4DFC0921259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89B879E9-EF68-4796-B83C-4BABA1EEA2A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4AE157D2-A677-4ACC-8D24-0C3EC78B75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D57AD-74D4-485D-9985-2DD14E6B3E19}" type="datetimeFigureOut">
              <a:rPr lang="nb-NO" smtClean="0"/>
              <a:t>02.04.2020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BA965079-40A0-454F-99CA-24F33CB4B3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37A0724B-00BA-41CE-9D76-2DAA918FBA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8E5E5-C5D9-412C-B741-92792BA5055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3383826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7E1EB3D1-B0B5-4ED7-9C3D-9F9080D322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A4975BED-0B21-41F7-AD57-10C860AC819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AD3F7F09-E726-4AE4-A4AC-1989361A60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D57AD-74D4-485D-9985-2DD14E6B3E19}" type="datetimeFigureOut">
              <a:rPr lang="nb-NO" smtClean="0"/>
              <a:t>02.04.2020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38240BEF-5BB3-4DE6-9E98-EA1C692E8A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F1D2F59B-C17A-44B9-9AE1-B82C6CE847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8E5E5-C5D9-412C-B741-92792BA5055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2384095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>
            <a:extLst>
              <a:ext uri="{FF2B5EF4-FFF2-40B4-BE49-F238E27FC236}">
                <a16:creationId xmlns:a16="http://schemas.microsoft.com/office/drawing/2014/main" id="{4650DBD1-9F5A-4002-9855-E6C4998E510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9413A2D2-AE78-4AAC-A31A-7743EEA56F7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9E9F90AC-B604-4D00-9357-593A4E2F34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D57AD-74D4-485D-9985-2DD14E6B3E19}" type="datetimeFigureOut">
              <a:rPr lang="nb-NO" smtClean="0"/>
              <a:t>02.04.2020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9883FAD5-401E-4A72-B5F6-3994594D14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C86C3230-5383-4C44-A29E-F959ED29F8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8E5E5-C5D9-412C-B741-92792BA5055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1703756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16E48FA9-A758-4AFB-AE5E-9DBD4D724E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71A8EE40-86C0-4168-B007-1E7631BD43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41BC3ED3-B2E8-44F3-98BE-A3E870B44E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D57AD-74D4-485D-9985-2DD14E6B3E19}" type="datetimeFigureOut">
              <a:rPr lang="nb-NO" smtClean="0"/>
              <a:t>02.04.2020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7BF52900-29A2-43FC-8877-371C2267B6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09563D6F-FC5E-40AB-9505-3146C79C3D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8E5E5-C5D9-412C-B741-92792BA5055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36466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A224B881-76F0-4C44-B0EE-C05E19BCAC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18E517DB-2AE8-4795-9691-52B4C4BA77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7F4AD392-493B-4D3D-BD9D-5D69F5F296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D57AD-74D4-485D-9985-2DD14E6B3E19}" type="datetimeFigureOut">
              <a:rPr lang="nb-NO" smtClean="0"/>
              <a:t>02.04.2020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D40A470A-DECF-43D5-B8A7-0E361400AE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211477BC-971F-401A-9EB2-25F4BF7CBE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8E5E5-C5D9-412C-B741-92792BA5055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1879737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9C7294C9-4DD0-46AD-A581-E695EF84D0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49BBE953-2311-4E01-B0AE-6AF19E18E51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21A9E5E9-C448-4598-A66C-0481B00971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1B4E4207-94BC-40E8-AB04-A14BE2587F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D57AD-74D4-485D-9985-2DD14E6B3E19}" type="datetimeFigureOut">
              <a:rPr lang="nb-NO" smtClean="0"/>
              <a:t>02.04.2020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303E1525-74B9-418B-8A03-2C4A601AFA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3ED135AE-AFEA-4781-8D1A-9069E2FCC2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8E5E5-C5D9-412C-B741-92792BA5055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7500666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534AFFFC-3A07-47C7-BFBC-901530ED6D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CBEBA6A5-51FA-4680-B271-27B9BCDCB8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8FCAA478-0235-469E-9596-83BFB269F15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>
            <a:extLst>
              <a:ext uri="{FF2B5EF4-FFF2-40B4-BE49-F238E27FC236}">
                <a16:creationId xmlns:a16="http://schemas.microsoft.com/office/drawing/2014/main" id="{8DA004AF-0DE7-446D-9BBC-8155F076C1A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>
            <a:extLst>
              <a:ext uri="{FF2B5EF4-FFF2-40B4-BE49-F238E27FC236}">
                <a16:creationId xmlns:a16="http://schemas.microsoft.com/office/drawing/2014/main" id="{D0305ABA-43C3-4F13-8A28-A2C79959B4E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>
            <a:extLst>
              <a:ext uri="{FF2B5EF4-FFF2-40B4-BE49-F238E27FC236}">
                <a16:creationId xmlns:a16="http://schemas.microsoft.com/office/drawing/2014/main" id="{A96A29BE-0275-4DEC-95C6-E467844D5C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D57AD-74D4-485D-9985-2DD14E6B3E19}" type="datetimeFigureOut">
              <a:rPr lang="nb-NO" smtClean="0"/>
              <a:t>02.04.2020</a:t>
            </a:fld>
            <a:endParaRPr lang="nb-NO"/>
          </a:p>
        </p:txBody>
      </p:sp>
      <p:sp>
        <p:nvSpPr>
          <p:cNvPr id="8" name="Plassholder for bunntekst 7">
            <a:extLst>
              <a:ext uri="{FF2B5EF4-FFF2-40B4-BE49-F238E27FC236}">
                <a16:creationId xmlns:a16="http://schemas.microsoft.com/office/drawing/2014/main" id="{292B99C9-CA4D-483D-A12F-A2C54A9B2F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>
            <a:extLst>
              <a:ext uri="{FF2B5EF4-FFF2-40B4-BE49-F238E27FC236}">
                <a16:creationId xmlns:a16="http://schemas.microsoft.com/office/drawing/2014/main" id="{1CF6C8AB-F92C-42F0-9BC8-BA6EC081FF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8E5E5-C5D9-412C-B741-92792BA5055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9405182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3DE4CEDF-37E7-4C91-8A16-D049BCEBDC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C5BB30B8-374E-4112-8083-40116BA815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D57AD-74D4-485D-9985-2DD14E6B3E19}" type="datetimeFigureOut">
              <a:rPr lang="nb-NO" smtClean="0"/>
              <a:t>02.04.2020</a:t>
            </a:fld>
            <a:endParaRPr lang="nb-NO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5B3E25F4-1649-436B-98D6-BDE4A74399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5A65C4FE-B2EB-4EB8-8295-3150269793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8E5E5-C5D9-412C-B741-92792BA5055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3902526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>
            <a:extLst>
              <a:ext uri="{FF2B5EF4-FFF2-40B4-BE49-F238E27FC236}">
                <a16:creationId xmlns:a16="http://schemas.microsoft.com/office/drawing/2014/main" id="{3A4C9BEF-1B35-40D6-B7C9-171FFBE761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D57AD-74D4-485D-9985-2DD14E6B3E19}" type="datetimeFigureOut">
              <a:rPr lang="nb-NO" smtClean="0"/>
              <a:t>02.04.2020</a:t>
            </a:fld>
            <a:endParaRPr lang="nb-NO"/>
          </a:p>
        </p:txBody>
      </p:sp>
      <p:sp>
        <p:nvSpPr>
          <p:cNvPr id="3" name="Plassholder for bunntekst 2">
            <a:extLst>
              <a:ext uri="{FF2B5EF4-FFF2-40B4-BE49-F238E27FC236}">
                <a16:creationId xmlns:a16="http://schemas.microsoft.com/office/drawing/2014/main" id="{633AA783-7014-429D-9B1E-D0FAD27EC7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E2C68E21-3B7B-4896-B3AA-2AD511E7AE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8E5E5-C5D9-412C-B741-92792BA5055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1344133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9C6DD2CF-7F29-47ED-A5FF-CDCF88C8AE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C23689BA-BBA3-4181-B023-4A3A2FA58E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FA38E991-ACEC-4136-9BE1-D34D67535AB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280D17B8-4587-4C3F-A975-AF5A0AEA49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D57AD-74D4-485D-9985-2DD14E6B3E19}" type="datetimeFigureOut">
              <a:rPr lang="nb-NO" smtClean="0"/>
              <a:t>02.04.2020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17E05FA1-8450-4773-B2D2-B5D187DF66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4B36E5CC-C141-46C4-848B-22FAEB169A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8E5E5-C5D9-412C-B741-92792BA5055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8761387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C06B3362-8021-4153-9498-3E7927F15F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>
            <a:extLst>
              <a:ext uri="{FF2B5EF4-FFF2-40B4-BE49-F238E27FC236}">
                <a16:creationId xmlns:a16="http://schemas.microsoft.com/office/drawing/2014/main" id="{7CAEFDD0-C7A8-499F-A894-A098E96EBDD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FD7D96A0-F386-475B-8687-EF9D6338CB6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2AAEB411-7FC1-4DE2-9666-AE1D103D10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D57AD-74D4-485D-9985-2DD14E6B3E19}" type="datetimeFigureOut">
              <a:rPr lang="nb-NO" smtClean="0"/>
              <a:t>02.04.2020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87CF7107-FDCC-4B7C-A83F-298BC1B685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AD723E0C-1C57-4088-9BA6-970C7DDC69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8E5E5-C5D9-412C-B741-92792BA5055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5617689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>
            <a:extLst>
              <a:ext uri="{FF2B5EF4-FFF2-40B4-BE49-F238E27FC236}">
                <a16:creationId xmlns:a16="http://schemas.microsoft.com/office/drawing/2014/main" id="{4F4CFB2F-6F72-482D-BDCD-B7280CBF1B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33BA1D45-8DF3-4BE9-825B-C5F2C8E3B8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DFB8F45D-862B-4868-B225-FDB2E9E10E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7D57AD-74D4-485D-9985-2DD14E6B3E19}" type="datetimeFigureOut">
              <a:rPr lang="nb-NO" smtClean="0"/>
              <a:t>02.04.2020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DAC9C506-A059-4ED1-A461-74691CC3B97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A5006005-5A6D-4A02-B870-24CC0F934A0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98E5E5-C5D9-412C-B741-92792BA5055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9741143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emf"/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emf"/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emf"/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emf"/><Relationship Id="rId2" Type="http://schemas.openxmlformats.org/officeDocument/2006/relationships/image" Target="../media/image22.emf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emf"/><Relationship Id="rId2" Type="http://schemas.openxmlformats.org/officeDocument/2006/relationships/image" Target="../media/image24.emf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emf"/><Relationship Id="rId2" Type="http://schemas.openxmlformats.org/officeDocument/2006/relationships/image" Target="../media/image26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emf"/><Relationship Id="rId2" Type="http://schemas.openxmlformats.org/officeDocument/2006/relationships/image" Target="../media/image28.emf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emf"/><Relationship Id="rId2" Type="http://schemas.openxmlformats.org/officeDocument/2006/relationships/image" Target="../media/image30.emf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emf"/><Relationship Id="rId2" Type="http://schemas.openxmlformats.org/officeDocument/2006/relationships/image" Target="../media/image32.emf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emf"/><Relationship Id="rId2" Type="http://schemas.openxmlformats.org/officeDocument/2006/relationships/image" Target="../media/image34.emf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emf"/><Relationship Id="rId2" Type="http://schemas.openxmlformats.org/officeDocument/2006/relationships/image" Target="../media/image36.emf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emf"/><Relationship Id="rId2" Type="http://schemas.openxmlformats.org/officeDocument/2006/relationships/image" Target="../media/image38.em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BCA526B8-0437-48ED-B135-474AFA4E6B7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77836"/>
            <a:ext cx="9144000" cy="493582"/>
          </a:xfrm>
        </p:spPr>
        <p:txBody>
          <a:bodyPr>
            <a:noAutofit/>
          </a:bodyPr>
          <a:lstStyle/>
          <a:p>
            <a:r>
              <a:rPr lang="en-US" sz="2800" dirty="0"/>
              <a:t>Meeting 02.04 – Alexander </a:t>
            </a:r>
            <a:r>
              <a:rPr lang="en-US" sz="2800" dirty="0" err="1"/>
              <a:t>Skaug’s</a:t>
            </a:r>
            <a:r>
              <a:rPr lang="en-US" sz="2800" dirty="0"/>
              <a:t> Master thesis</a:t>
            </a:r>
            <a:endParaRPr lang="nb-NO" sz="2800" dirty="0"/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B2E814E9-C8A1-4EC1-B784-1CDEE0BB353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62062" y="3154261"/>
            <a:ext cx="10939244" cy="3378665"/>
          </a:xfrm>
        </p:spPr>
        <p:txBody>
          <a:bodyPr>
            <a:normAutofit/>
          </a:bodyPr>
          <a:lstStyle/>
          <a:p>
            <a:pPr algn="l"/>
            <a:r>
              <a:rPr lang="en-US" sz="2000" dirty="0"/>
              <a:t>Title: Control structure for consistent inventory control with moving bottleneck</a:t>
            </a:r>
          </a:p>
          <a:p>
            <a:pPr algn="l"/>
            <a:endParaRPr lang="en-US" sz="2000" dirty="0"/>
          </a:p>
          <a:p>
            <a:pPr algn="l"/>
            <a:r>
              <a:rPr lang="en-US" sz="2000" dirty="0"/>
              <a:t>Contents: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US" sz="1600" dirty="0"/>
              <a:t>First present some info about the system I am modelling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US" sz="1600" dirty="0"/>
              <a:t>Show some cases/simulations</a:t>
            </a:r>
          </a:p>
        </p:txBody>
      </p:sp>
      <p:sp>
        <p:nvSpPr>
          <p:cNvPr id="6" name="TekstSylinder 5">
            <a:extLst>
              <a:ext uri="{FF2B5EF4-FFF2-40B4-BE49-F238E27FC236}">
                <a16:creationId xmlns:a16="http://schemas.microsoft.com/office/drawing/2014/main" id="{3FD25A17-A767-463B-B8B0-49176A67F224}"/>
              </a:ext>
            </a:extLst>
          </p:cNvPr>
          <p:cNvSpPr txBox="1"/>
          <p:nvPr/>
        </p:nvSpPr>
        <p:spPr>
          <a:xfrm>
            <a:off x="9110444" y="1098958"/>
            <a:ext cx="22146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ym typeface="Wingdings" panose="05000000000000000000" pitchFamily="2" charset="2"/>
              </a:rPr>
              <a:t> 2 controllers with different SP</a:t>
            </a:r>
            <a:endParaRPr lang="nb-NO" dirty="0"/>
          </a:p>
        </p:txBody>
      </p:sp>
      <p:pic>
        <p:nvPicPr>
          <p:cNvPr id="7" name="Bilde 6" descr="Et bilde som inneholder henge, ovn&#10;&#10;Automatisk generert beskrivelse">
            <a:extLst>
              <a:ext uri="{FF2B5EF4-FFF2-40B4-BE49-F238E27FC236}">
                <a16:creationId xmlns:a16="http://schemas.microsoft.com/office/drawing/2014/main" id="{3EB9075D-1E32-4B0B-B5CE-B2C771B0948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1550" y="730141"/>
            <a:ext cx="8568894" cy="21881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56430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BCA526B8-0437-48ED-B135-474AFA4E6B7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23373"/>
            <a:ext cx="9144000" cy="523248"/>
          </a:xfrm>
        </p:spPr>
        <p:txBody>
          <a:bodyPr>
            <a:noAutofit/>
          </a:bodyPr>
          <a:lstStyle/>
          <a:p>
            <a:pPr algn="l"/>
            <a:r>
              <a:rPr lang="en-US" sz="2000" b="1" dirty="0"/>
              <a:t>2 Controllers </a:t>
            </a:r>
            <a:r>
              <a:rPr lang="en-US" sz="2000" dirty="0"/>
              <a:t>– Dist. for 60 min: Max flow out of tank 3 is 75% of nominal value:</a:t>
            </a:r>
            <a:br>
              <a:rPr lang="en-US" sz="2000" dirty="0"/>
            </a:br>
            <a:r>
              <a:rPr lang="en-US" sz="2000" dirty="0"/>
              <a:t>Z</a:t>
            </a:r>
            <a:r>
              <a:rPr lang="en-US" sz="2000" baseline="-25000" dirty="0"/>
              <a:t>3</a:t>
            </a:r>
            <a:r>
              <a:rPr lang="en-US" sz="2000" dirty="0"/>
              <a:t> is reduced from 0.6 to 0.45 manually at t=20, disturbance gone 60 minutes later</a:t>
            </a:r>
            <a:endParaRPr lang="nb-NO" sz="2000" dirty="0"/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B2E814E9-C8A1-4EC1-B784-1CDEE0BB353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5863905"/>
            <a:ext cx="9144000" cy="669022"/>
          </a:xfrm>
        </p:spPr>
        <p:txBody>
          <a:bodyPr/>
          <a:lstStyle/>
          <a:p>
            <a:pPr algn="l"/>
            <a:r>
              <a:rPr lang="en-US" dirty="0"/>
              <a:t>Case 1</a:t>
            </a:r>
            <a:endParaRPr lang="nb-NO" dirty="0"/>
          </a:p>
          <a:p>
            <a:pPr algn="l"/>
            <a:endParaRPr lang="nb-NO" dirty="0"/>
          </a:p>
        </p:txBody>
      </p:sp>
      <p:pic>
        <p:nvPicPr>
          <p:cNvPr id="8" name="Bilde 7">
            <a:extLst>
              <a:ext uri="{FF2B5EF4-FFF2-40B4-BE49-F238E27FC236}">
                <a16:creationId xmlns:a16="http://schemas.microsoft.com/office/drawing/2014/main" id="{6C65D126-8A95-4546-99CA-F63DE12FCED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125537"/>
            <a:ext cx="5938839" cy="3959225"/>
          </a:xfrm>
          <a:prstGeom prst="rect">
            <a:avLst/>
          </a:prstGeom>
        </p:spPr>
      </p:pic>
      <p:pic>
        <p:nvPicPr>
          <p:cNvPr id="9" name="Bilde 8">
            <a:extLst>
              <a:ext uri="{FF2B5EF4-FFF2-40B4-BE49-F238E27FC236}">
                <a16:creationId xmlns:a16="http://schemas.microsoft.com/office/drawing/2014/main" id="{440E2F3F-51A9-4253-B367-EEEC8EC16F8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53162" y="1125537"/>
            <a:ext cx="5938838" cy="3959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88228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BCA526B8-0437-48ED-B135-474AFA4E6B7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23373"/>
            <a:ext cx="9144000" cy="523248"/>
          </a:xfrm>
        </p:spPr>
        <p:txBody>
          <a:bodyPr>
            <a:noAutofit/>
          </a:bodyPr>
          <a:lstStyle/>
          <a:p>
            <a:pPr algn="l"/>
            <a:r>
              <a:rPr lang="en-US" sz="2000" b="1" dirty="0"/>
              <a:t>SRC</a:t>
            </a:r>
            <a:r>
              <a:rPr lang="en-US" sz="2000" dirty="0"/>
              <a:t> - Disturbance for 180 min: Max flow out of tank 3 is 75% of nominal value:</a:t>
            </a:r>
            <a:br>
              <a:rPr lang="en-US" sz="2000" dirty="0"/>
            </a:br>
            <a:r>
              <a:rPr lang="en-US" sz="2000" dirty="0"/>
              <a:t>Z</a:t>
            </a:r>
            <a:r>
              <a:rPr lang="en-US" sz="2000" baseline="-25000" dirty="0"/>
              <a:t>3</a:t>
            </a:r>
            <a:r>
              <a:rPr lang="en-US" sz="2000" dirty="0"/>
              <a:t> is reduced from 0.6 to 0.45 manually at t=20, disturbance gone 60 minutes later</a:t>
            </a:r>
            <a:endParaRPr lang="nb-NO" sz="2000" dirty="0"/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B2E814E9-C8A1-4EC1-B784-1CDEE0BB353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5863905"/>
            <a:ext cx="9144000" cy="669022"/>
          </a:xfrm>
        </p:spPr>
        <p:txBody>
          <a:bodyPr/>
          <a:lstStyle/>
          <a:p>
            <a:pPr algn="l"/>
            <a:r>
              <a:rPr lang="en-US" dirty="0"/>
              <a:t>Case 2</a:t>
            </a:r>
            <a:endParaRPr lang="nb-NO" dirty="0"/>
          </a:p>
          <a:p>
            <a:pPr algn="l"/>
            <a:endParaRPr lang="nb-NO" dirty="0"/>
          </a:p>
        </p:txBody>
      </p:sp>
      <p:pic>
        <p:nvPicPr>
          <p:cNvPr id="4" name="Bilde 3">
            <a:extLst>
              <a:ext uri="{FF2B5EF4-FFF2-40B4-BE49-F238E27FC236}">
                <a16:creationId xmlns:a16="http://schemas.microsoft.com/office/drawing/2014/main" id="{96C477FE-AEB4-4AE9-AB2B-48CB630B504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125538"/>
            <a:ext cx="5938838" cy="3959225"/>
          </a:xfrm>
          <a:prstGeom prst="rect">
            <a:avLst/>
          </a:prstGeom>
        </p:spPr>
      </p:pic>
      <p:pic>
        <p:nvPicPr>
          <p:cNvPr id="8" name="Bilde 7">
            <a:extLst>
              <a:ext uri="{FF2B5EF4-FFF2-40B4-BE49-F238E27FC236}">
                <a16:creationId xmlns:a16="http://schemas.microsoft.com/office/drawing/2014/main" id="{599934D8-4A9A-4742-9A66-DB4E34A3771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53162" y="1125538"/>
            <a:ext cx="5938838" cy="3959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66417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BCA526B8-0437-48ED-B135-474AFA4E6B7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23373"/>
            <a:ext cx="9144000" cy="523248"/>
          </a:xfrm>
        </p:spPr>
        <p:txBody>
          <a:bodyPr>
            <a:noAutofit/>
          </a:bodyPr>
          <a:lstStyle/>
          <a:p>
            <a:pPr algn="l"/>
            <a:r>
              <a:rPr lang="en-US" sz="2000" b="1" dirty="0"/>
              <a:t>Generalized SRC </a:t>
            </a:r>
            <a:r>
              <a:rPr lang="en-US" sz="2000" dirty="0"/>
              <a:t>– Dist. for 180 min: Max flow out of tank 3 is 75% of nominal value:</a:t>
            </a:r>
            <a:br>
              <a:rPr lang="en-US" sz="2000" dirty="0"/>
            </a:br>
            <a:r>
              <a:rPr lang="en-US" sz="2000" dirty="0"/>
              <a:t>Z</a:t>
            </a:r>
            <a:r>
              <a:rPr lang="en-US" sz="2000" baseline="-25000" dirty="0"/>
              <a:t>3</a:t>
            </a:r>
            <a:r>
              <a:rPr lang="en-US" sz="2000" dirty="0"/>
              <a:t> is reduced from 0.6 to 0.45 manually at t=20, disturbance gone 60 minutes later</a:t>
            </a:r>
            <a:endParaRPr lang="nb-NO" sz="2000" dirty="0"/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B2E814E9-C8A1-4EC1-B784-1CDEE0BB353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5863905"/>
            <a:ext cx="9144000" cy="669022"/>
          </a:xfrm>
        </p:spPr>
        <p:txBody>
          <a:bodyPr/>
          <a:lstStyle/>
          <a:p>
            <a:pPr algn="l"/>
            <a:r>
              <a:rPr lang="en-US" dirty="0"/>
              <a:t>Case 2</a:t>
            </a:r>
            <a:endParaRPr lang="nb-NO" dirty="0"/>
          </a:p>
          <a:p>
            <a:pPr algn="l"/>
            <a:endParaRPr lang="nb-NO" dirty="0"/>
          </a:p>
        </p:txBody>
      </p:sp>
      <p:pic>
        <p:nvPicPr>
          <p:cNvPr id="4" name="Bilde 3">
            <a:extLst>
              <a:ext uri="{FF2B5EF4-FFF2-40B4-BE49-F238E27FC236}">
                <a16:creationId xmlns:a16="http://schemas.microsoft.com/office/drawing/2014/main" id="{5CF060E2-5A9D-44D6-BAE0-A686DDC3F28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1125538"/>
            <a:ext cx="5938837" cy="3959225"/>
          </a:xfrm>
          <a:prstGeom prst="rect">
            <a:avLst/>
          </a:prstGeom>
        </p:spPr>
      </p:pic>
      <p:pic>
        <p:nvPicPr>
          <p:cNvPr id="6" name="Bilde 5">
            <a:extLst>
              <a:ext uri="{FF2B5EF4-FFF2-40B4-BE49-F238E27FC236}">
                <a16:creationId xmlns:a16="http://schemas.microsoft.com/office/drawing/2014/main" id="{EB2877DD-69CF-4C9C-8338-3A5575AD121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53166" y="1125538"/>
            <a:ext cx="5938838" cy="3959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311992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BCA526B8-0437-48ED-B135-474AFA4E6B7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23373"/>
            <a:ext cx="9144000" cy="523248"/>
          </a:xfrm>
        </p:spPr>
        <p:txBody>
          <a:bodyPr>
            <a:noAutofit/>
          </a:bodyPr>
          <a:lstStyle/>
          <a:p>
            <a:pPr algn="l"/>
            <a:r>
              <a:rPr lang="en-US" sz="2000" b="1" dirty="0"/>
              <a:t>2 Controllers </a:t>
            </a:r>
            <a:r>
              <a:rPr lang="en-US" sz="2000" dirty="0"/>
              <a:t>– Dist. for 180 min: Max flow out of tank 3 is 75% of nominal value:</a:t>
            </a:r>
            <a:br>
              <a:rPr lang="en-US" sz="2000" dirty="0"/>
            </a:br>
            <a:r>
              <a:rPr lang="en-US" sz="2000" dirty="0"/>
              <a:t>Z</a:t>
            </a:r>
            <a:r>
              <a:rPr lang="en-US" sz="2000" baseline="-25000" dirty="0"/>
              <a:t>3</a:t>
            </a:r>
            <a:r>
              <a:rPr lang="en-US" sz="2000" dirty="0"/>
              <a:t> is reduced from 0.6 to 0.45 manually at t=20, disturbance gone 60 minutes later</a:t>
            </a:r>
            <a:endParaRPr lang="nb-NO" sz="2000" dirty="0"/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B2E814E9-C8A1-4EC1-B784-1CDEE0BB353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5863905"/>
            <a:ext cx="9144000" cy="669022"/>
          </a:xfrm>
        </p:spPr>
        <p:txBody>
          <a:bodyPr/>
          <a:lstStyle/>
          <a:p>
            <a:pPr algn="l"/>
            <a:r>
              <a:rPr lang="en-US" dirty="0"/>
              <a:t>Case 2</a:t>
            </a:r>
            <a:endParaRPr lang="nb-NO" dirty="0"/>
          </a:p>
        </p:txBody>
      </p:sp>
      <p:pic>
        <p:nvPicPr>
          <p:cNvPr id="4" name="Bilde 3">
            <a:extLst>
              <a:ext uri="{FF2B5EF4-FFF2-40B4-BE49-F238E27FC236}">
                <a16:creationId xmlns:a16="http://schemas.microsoft.com/office/drawing/2014/main" id="{CECFE101-CB7C-4585-90C0-2D7A4E5EA34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125538"/>
            <a:ext cx="5938835" cy="3959224"/>
          </a:xfrm>
          <a:prstGeom prst="rect">
            <a:avLst/>
          </a:prstGeom>
        </p:spPr>
      </p:pic>
      <p:pic>
        <p:nvPicPr>
          <p:cNvPr id="5" name="Bilde 4">
            <a:extLst>
              <a:ext uri="{FF2B5EF4-FFF2-40B4-BE49-F238E27FC236}">
                <a16:creationId xmlns:a16="http://schemas.microsoft.com/office/drawing/2014/main" id="{BF323E06-7374-4EC5-A36C-8CEDB5BBD4C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50017" y="1123441"/>
            <a:ext cx="5941984" cy="39613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69531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BCA526B8-0437-48ED-B135-474AFA4E6B7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23373"/>
            <a:ext cx="9144000" cy="523248"/>
          </a:xfrm>
        </p:spPr>
        <p:txBody>
          <a:bodyPr>
            <a:noAutofit/>
          </a:bodyPr>
          <a:lstStyle/>
          <a:p>
            <a:pPr algn="l"/>
            <a:r>
              <a:rPr lang="en-US" sz="2000" b="1" dirty="0"/>
              <a:t>SRC – </a:t>
            </a:r>
            <a:r>
              <a:rPr lang="en-US" sz="2000" dirty="0"/>
              <a:t>TPM moved from Z0 to Z3</a:t>
            </a:r>
            <a:endParaRPr lang="nb-NO" sz="2000" dirty="0"/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B2E814E9-C8A1-4EC1-B784-1CDEE0BB353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5863905"/>
            <a:ext cx="9144000" cy="669022"/>
          </a:xfrm>
        </p:spPr>
        <p:txBody>
          <a:bodyPr/>
          <a:lstStyle/>
          <a:p>
            <a:pPr algn="l"/>
            <a:r>
              <a:rPr lang="en-US" dirty="0"/>
              <a:t>Case 3</a:t>
            </a:r>
            <a:endParaRPr lang="nb-NO" dirty="0"/>
          </a:p>
          <a:p>
            <a:pPr algn="l"/>
            <a:endParaRPr lang="nb-NO" dirty="0"/>
          </a:p>
        </p:txBody>
      </p:sp>
      <p:pic>
        <p:nvPicPr>
          <p:cNvPr id="6" name="Bilde 5">
            <a:extLst>
              <a:ext uri="{FF2B5EF4-FFF2-40B4-BE49-F238E27FC236}">
                <a16:creationId xmlns:a16="http://schemas.microsoft.com/office/drawing/2014/main" id="{5D7C5E2A-DB1C-4ECB-8836-8D43EDB355C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1125538"/>
            <a:ext cx="5938837" cy="3959225"/>
          </a:xfrm>
          <a:prstGeom prst="rect">
            <a:avLst/>
          </a:prstGeom>
        </p:spPr>
      </p:pic>
      <p:pic>
        <p:nvPicPr>
          <p:cNvPr id="7" name="Bilde 6">
            <a:extLst>
              <a:ext uri="{FF2B5EF4-FFF2-40B4-BE49-F238E27FC236}">
                <a16:creationId xmlns:a16="http://schemas.microsoft.com/office/drawing/2014/main" id="{881950A7-8141-400F-B29F-E389CC1832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53163" y="1125537"/>
            <a:ext cx="5938837" cy="3959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431933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BCA526B8-0437-48ED-B135-474AFA4E6B7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23373"/>
            <a:ext cx="9144000" cy="523248"/>
          </a:xfrm>
        </p:spPr>
        <p:txBody>
          <a:bodyPr>
            <a:noAutofit/>
          </a:bodyPr>
          <a:lstStyle/>
          <a:p>
            <a:pPr algn="l"/>
            <a:r>
              <a:rPr lang="en-US" sz="2000" b="1" dirty="0"/>
              <a:t>Generalized SRC </a:t>
            </a:r>
            <a:r>
              <a:rPr lang="en-US" sz="2000" dirty="0"/>
              <a:t>– TPM moved from Z0 to Z3</a:t>
            </a:r>
            <a:endParaRPr lang="nb-NO" sz="2000" dirty="0"/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B2E814E9-C8A1-4EC1-B784-1CDEE0BB353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5863905"/>
            <a:ext cx="9144000" cy="669022"/>
          </a:xfrm>
        </p:spPr>
        <p:txBody>
          <a:bodyPr/>
          <a:lstStyle/>
          <a:p>
            <a:pPr algn="l"/>
            <a:r>
              <a:rPr lang="en-US" dirty="0"/>
              <a:t>Case 3</a:t>
            </a:r>
            <a:endParaRPr lang="nb-NO" dirty="0"/>
          </a:p>
          <a:p>
            <a:pPr algn="l"/>
            <a:endParaRPr lang="nb-NO" dirty="0"/>
          </a:p>
        </p:txBody>
      </p:sp>
      <p:pic>
        <p:nvPicPr>
          <p:cNvPr id="5" name="Bilde 4">
            <a:extLst>
              <a:ext uri="{FF2B5EF4-FFF2-40B4-BE49-F238E27FC236}">
                <a16:creationId xmlns:a16="http://schemas.microsoft.com/office/drawing/2014/main" id="{98046798-50FA-4D2D-9181-599091A1D8E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125538"/>
            <a:ext cx="5938838" cy="3959225"/>
          </a:xfrm>
          <a:prstGeom prst="rect">
            <a:avLst/>
          </a:prstGeom>
        </p:spPr>
      </p:pic>
      <p:pic>
        <p:nvPicPr>
          <p:cNvPr id="7" name="Bilde 6">
            <a:extLst>
              <a:ext uri="{FF2B5EF4-FFF2-40B4-BE49-F238E27FC236}">
                <a16:creationId xmlns:a16="http://schemas.microsoft.com/office/drawing/2014/main" id="{F2543F2A-45A0-4ABA-82EC-9E6A5A4DEC9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53163" y="1125538"/>
            <a:ext cx="5938838" cy="3959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994746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BCA526B8-0437-48ED-B135-474AFA4E6B7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23373"/>
            <a:ext cx="9144000" cy="523248"/>
          </a:xfrm>
        </p:spPr>
        <p:txBody>
          <a:bodyPr>
            <a:noAutofit/>
          </a:bodyPr>
          <a:lstStyle/>
          <a:p>
            <a:pPr algn="l"/>
            <a:r>
              <a:rPr lang="en-US" sz="2000" b="1" dirty="0"/>
              <a:t>2 Controllers </a:t>
            </a:r>
            <a:r>
              <a:rPr lang="en-US" sz="2000" dirty="0"/>
              <a:t>– TPM moved from Z0 to Z3</a:t>
            </a:r>
            <a:endParaRPr lang="nb-NO" sz="2000" dirty="0"/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B2E814E9-C8A1-4EC1-B784-1CDEE0BB353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5863905"/>
            <a:ext cx="9144000" cy="669022"/>
          </a:xfrm>
        </p:spPr>
        <p:txBody>
          <a:bodyPr/>
          <a:lstStyle/>
          <a:p>
            <a:pPr algn="l"/>
            <a:r>
              <a:rPr lang="en-US" dirty="0"/>
              <a:t>Case 3</a:t>
            </a:r>
            <a:endParaRPr lang="nb-NO" dirty="0"/>
          </a:p>
        </p:txBody>
      </p:sp>
      <p:pic>
        <p:nvPicPr>
          <p:cNvPr id="8" name="Bilde 7">
            <a:extLst>
              <a:ext uri="{FF2B5EF4-FFF2-40B4-BE49-F238E27FC236}">
                <a16:creationId xmlns:a16="http://schemas.microsoft.com/office/drawing/2014/main" id="{6C3BF614-7040-4ADB-BFF5-317EED3FD19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1125538"/>
            <a:ext cx="5929397" cy="3952932"/>
          </a:xfrm>
          <a:prstGeom prst="rect">
            <a:avLst/>
          </a:prstGeom>
        </p:spPr>
      </p:pic>
      <p:pic>
        <p:nvPicPr>
          <p:cNvPr id="10" name="Bilde 9">
            <a:extLst>
              <a:ext uri="{FF2B5EF4-FFF2-40B4-BE49-F238E27FC236}">
                <a16:creationId xmlns:a16="http://schemas.microsoft.com/office/drawing/2014/main" id="{F8C71269-017D-4E7A-B0AD-1FAA738086C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62603" y="1125537"/>
            <a:ext cx="5929397" cy="39529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601985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BCA526B8-0437-48ED-B135-474AFA4E6B7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23373"/>
            <a:ext cx="9144000" cy="523248"/>
          </a:xfrm>
        </p:spPr>
        <p:txBody>
          <a:bodyPr>
            <a:noAutofit/>
          </a:bodyPr>
          <a:lstStyle/>
          <a:p>
            <a:pPr algn="l"/>
            <a:r>
              <a:rPr lang="en-US" sz="2000" b="1" dirty="0"/>
              <a:t>SRC – </a:t>
            </a:r>
            <a:r>
              <a:rPr lang="en-US" sz="2000" dirty="0"/>
              <a:t>Disturbance on Z2</a:t>
            </a:r>
            <a:endParaRPr lang="nb-NO" sz="2000" dirty="0"/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B2E814E9-C8A1-4EC1-B784-1CDEE0BB353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5863905"/>
            <a:ext cx="9144000" cy="669022"/>
          </a:xfrm>
        </p:spPr>
        <p:txBody>
          <a:bodyPr/>
          <a:lstStyle/>
          <a:p>
            <a:pPr algn="l"/>
            <a:r>
              <a:rPr lang="en-US" dirty="0"/>
              <a:t>Case 4</a:t>
            </a:r>
            <a:endParaRPr lang="nb-NO" dirty="0"/>
          </a:p>
          <a:p>
            <a:pPr algn="l"/>
            <a:endParaRPr lang="nb-NO" dirty="0"/>
          </a:p>
        </p:txBody>
      </p:sp>
      <p:pic>
        <p:nvPicPr>
          <p:cNvPr id="4" name="Bilde 3">
            <a:extLst>
              <a:ext uri="{FF2B5EF4-FFF2-40B4-BE49-F238E27FC236}">
                <a16:creationId xmlns:a16="http://schemas.microsoft.com/office/drawing/2014/main" id="{1725B839-7FFF-409B-AF93-B3060E2E5AD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125538"/>
            <a:ext cx="5938838" cy="3959225"/>
          </a:xfrm>
          <a:prstGeom prst="rect">
            <a:avLst/>
          </a:prstGeom>
        </p:spPr>
      </p:pic>
      <p:pic>
        <p:nvPicPr>
          <p:cNvPr id="5" name="Bilde 4">
            <a:extLst>
              <a:ext uri="{FF2B5EF4-FFF2-40B4-BE49-F238E27FC236}">
                <a16:creationId xmlns:a16="http://schemas.microsoft.com/office/drawing/2014/main" id="{39B36637-5FEB-499D-BC0D-1AF069B6CDC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53162" y="1125538"/>
            <a:ext cx="5938838" cy="3959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374796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BCA526B8-0437-48ED-B135-474AFA4E6B7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23373"/>
            <a:ext cx="9144000" cy="523248"/>
          </a:xfrm>
        </p:spPr>
        <p:txBody>
          <a:bodyPr>
            <a:noAutofit/>
          </a:bodyPr>
          <a:lstStyle/>
          <a:p>
            <a:pPr algn="l"/>
            <a:r>
              <a:rPr lang="en-US" sz="2000" b="1" dirty="0"/>
              <a:t>Generalized SRC </a:t>
            </a:r>
            <a:r>
              <a:rPr lang="en-US" sz="2000" dirty="0"/>
              <a:t>– Disturbance on Z2</a:t>
            </a:r>
            <a:endParaRPr lang="nb-NO" sz="2000" dirty="0"/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B2E814E9-C8A1-4EC1-B784-1CDEE0BB353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5863905"/>
            <a:ext cx="9144000" cy="669022"/>
          </a:xfrm>
        </p:spPr>
        <p:txBody>
          <a:bodyPr/>
          <a:lstStyle/>
          <a:p>
            <a:pPr algn="l"/>
            <a:r>
              <a:rPr lang="en-US" dirty="0"/>
              <a:t>Case 4</a:t>
            </a:r>
            <a:endParaRPr lang="nb-NO" dirty="0"/>
          </a:p>
          <a:p>
            <a:pPr algn="l"/>
            <a:endParaRPr lang="nb-NO" dirty="0"/>
          </a:p>
        </p:txBody>
      </p:sp>
      <p:pic>
        <p:nvPicPr>
          <p:cNvPr id="4" name="Bilde 3">
            <a:extLst>
              <a:ext uri="{FF2B5EF4-FFF2-40B4-BE49-F238E27FC236}">
                <a16:creationId xmlns:a16="http://schemas.microsoft.com/office/drawing/2014/main" id="{FD3E15ED-AD2A-467D-97A1-C6B8E3637B8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53162" y="1125537"/>
            <a:ext cx="5938838" cy="3959225"/>
          </a:xfrm>
          <a:prstGeom prst="rect">
            <a:avLst/>
          </a:prstGeom>
        </p:spPr>
      </p:pic>
      <p:pic>
        <p:nvPicPr>
          <p:cNvPr id="9" name="Bilde 8">
            <a:extLst>
              <a:ext uri="{FF2B5EF4-FFF2-40B4-BE49-F238E27FC236}">
                <a16:creationId xmlns:a16="http://schemas.microsoft.com/office/drawing/2014/main" id="{D2FA64E7-B2CA-4F47-B3D9-2CABFAB9C6B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125537"/>
            <a:ext cx="5938839" cy="39592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844106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BCA526B8-0437-48ED-B135-474AFA4E6B7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23373"/>
            <a:ext cx="9144000" cy="523248"/>
          </a:xfrm>
        </p:spPr>
        <p:txBody>
          <a:bodyPr>
            <a:noAutofit/>
          </a:bodyPr>
          <a:lstStyle/>
          <a:p>
            <a:pPr algn="l"/>
            <a:r>
              <a:rPr lang="en-US" sz="2000" b="1" dirty="0"/>
              <a:t>2 Controllers </a:t>
            </a:r>
            <a:r>
              <a:rPr lang="en-US" sz="2000" dirty="0"/>
              <a:t>– Disturbance on Z2</a:t>
            </a:r>
            <a:endParaRPr lang="nb-NO" sz="2000" dirty="0"/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B2E814E9-C8A1-4EC1-B784-1CDEE0BB353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5863905"/>
            <a:ext cx="9144000" cy="669022"/>
          </a:xfrm>
        </p:spPr>
        <p:txBody>
          <a:bodyPr/>
          <a:lstStyle/>
          <a:p>
            <a:pPr algn="l"/>
            <a:r>
              <a:rPr lang="en-US" dirty="0"/>
              <a:t>Case 4</a:t>
            </a:r>
            <a:endParaRPr lang="nb-NO" dirty="0"/>
          </a:p>
        </p:txBody>
      </p:sp>
      <p:pic>
        <p:nvPicPr>
          <p:cNvPr id="4" name="Bilde 3">
            <a:extLst>
              <a:ext uri="{FF2B5EF4-FFF2-40B4-BE49-F238E27FC236}">
                <a16:creationId xmlns:a16="http://schemas.microsoft.com/office/drawing/2014/main" id="{EEB470A8-1383-48FD-A130-920AA66A76F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125538"/>
            <a:ext cx="5938838" cy="3959225"/>
          </a:xfrm>
          <a:prstGeom prst="rect">
            <a:avLst/>
          </a:prstGeom>
        </p:spPr>
      </p:pic>
      <p:pic>
        <p:nvPicPr>
          <p:cNvPr id="5" name="Bilde 4">
            <a:extLst>
              <a:ext uri="{FF2B5EF4-FFF2-40B4-BE49-F238E27FC236}">
                <a16:creationId xmlns:a16="http://schemas.microsoft.com/office/drawing/2014/main" id="{843756A8-45C9-42E9-9ED3-4C1D61CD9E9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53160" y="1125538"/>
            <a:ext cx="5938839" cy="39592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57406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BCA526B8-0437-48ED-B135-474AFA4E6B7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77836"/>
            <a:ext cx="9144000" cy="493582"/>
          </a:xfrm>
        </p:spPr>
        <p:txBody>
          <a:bodyPr>
            <a:noAutofit/>
          </a:bodyPr>
          <a:lstStyle/>
          <a:p>
            <a:r>
              <a:rPr lang="en-US" sz="2800" dirty="0"/>
              <a:t>Meeting 02.04 – Alexander </a:t>
            </a:r>
            <a:r>
              <a:rPr lang="en-US" sz="2800" dirty="0" err="1"/>
              <a:t>Skaug’s</a:t>
            </a:r>
            <a:r>
              <a:rPr lang="en-US" sz="2800" dirty="0"/>
              <a:t> Master thesis</a:t>
            </a:r>
            <a:endParaRPr lang="nb-NO" sz="2800" dirty="0"/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B2E814E9-C8A1-4EC1-B784-1CDEE0BB353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62062" y="3154261"/>
            <a:ext cx="10939244" cy="3378665"/>
          </a:xfrm>
        </p:spPr>
        <p:txBody>
          <a:bodyPr>
            <a:normAutofit/>
          </a:bodyPr>
          <a:lstStyle/>
          <a:p>
            <a:pPr algn="l"/>
            <a:r>
              <a:rPr lang="en-US" sz="2000" dirty="0"/>
              <a:t>Title: Control structure for consistent inventory control with moving bottleneck</a:t>
            </a:r>
          </a:p>
          <a:p>
            <a:pPr algn="l"/>
            <a:endParaRPr lang="en-US" sz="2000" dirty="0"/>
          </a:p>
          <a:p>
            <a:pPr algn="l"/>
            <a:r>
              <a:rPr lang="en-US" sz="2000" dirty="0"/>
              <a:t>In this presentation: 6 cases/simulations for 3 control structures:</a:t>
            </a:r>
          </a:p>
          <a:p>
            <a:pPr lvl="1" algn="l"/>
            <a:r>
              <a:rPr lang="en-US" sz="1600" dirty="0"/>
              <a:t>Split range control</a:t>
            </a:r>
          </a:p>
          <a:p>
            <a:pPr lvl="1" algn="l"/>
            <a:r>
              <a:rPr lang="en-US" sz="1600" dirty="0"/>
              <a:t>Generalized split range control</a:t>
            </a:r>
          </a:p>
          <a:p>
            <a:pPr lvl="1" algn="l"/>
            <a:r>
              <a:rPr lang="en-US" sz="1600" dirty="0"/>
              <a:t>2 controllers with different setpoints</a:t>
            </a:r>
          </a:p>
          <a:p>
            <a:pPr algn="l"/>
            <a:endParaRPr lang="en-US" sz="2000" dirty="0">
              <a:solidFill>
                <a:srgbClr val="FF0000"/>
              </a:solidFill>
            </a:endParaRPr>
          </a:p>
          <a:p>
            <a:pPr algn="l"/>
            <a:r>
              <a:rPr lang="en-US" sz="2000" dirty="0">
                <a:solidFill>
                  <a:srgbClr val="FF0000"/>
                </a:solidFill>
              </a:rPr>
              <a:t>+ MPC, but needs more work</a:t>
            </a:r>
          </a:p>
        </p:txBody>
      </p:sp>
      <p:sp>
        <p:nvSpPr>
          <p:cNvPr id="6" name="TekstSylinder 5">
            <a:extLst>
              <a:ext uri="{FF2B5EF4-FFF2-40B4-BE49-F238E27FC236}">
                <a16:creationId xmlns:a16="http://schemas.microsoft.com/office/drawing/2014/main" id="{3FD25A17-A767-463B-B8B0-49176A67F224}"/>
              </a:ext>
            </a:extLst>
          </p:cNvPr>
          <p:cNvSpPr txBox="1"/>
          <p:nvPr/>
        </p:nvSpPr>
        <p:spPr>
          <a:xfrm>
            <a:off x="9110444" y="1098958"/>
            <a:ext cx="22146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ym typeface="Wingdings" panose="05000000000000000000" pitchFamily="2" charset="2"/>
              </a:rPr>
              <a:t> 2 controllers with different SP</a:t>
            </a:r>
            <a:endParaRPr lang="nb-NO" dirty="0"/>
          </a:p>
        </p:txBody>
      </p:sp>
      <p:pic>
        <p:nvPicPr>
          <p:cNvPr id="7" name="Bilde 6" descr="Et bilde som inneholder henge, ovn&#10;&#10;Automatisk generert beskrivelse">
            <a:extLst>
              <a:ext uri="{FF2B5EF4-FFF2-40B4-BE49-F238E27FC236}">
                <a16:creationId xmlns:a16="http://schemas.microsoft.com/office/drawing/2014/main" id="{3EB9075D-1E32-4B0B-B5CE-B2C771B0948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1550" y="730141"/>
            <a:ext cx="8568894" cy="21881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201093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BCA526B8-0437-48ED-B135-474AFA4E6B7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23373"/>
            <a:ext cx="9144000" cy="523248"/>
          </a:xfrm>
        </p:spPr>
        <p:txBody>
          <a:bodyPr>
            <a:noAutofit/>
          </a:bodyPr>
          <a:lstStyle/>
          <a:p>
            <a:pPr algn="l"/>
            <a:r>
              <a:rPr lang="en-US" sz="2000" b="1" dirty="0"/>
              <a:t>SRC – </a:t>
            </a:r>
            <a:r>
              <a:rPr lang="en-US" sz="2000" dirty="0"/>
              <a:t>Increase and decrease of Z0</a:t>
            </a:r>
            <a:endParaRPr lang="nb-NO" sz="2000" dirty="0"/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B2E814E9-C8A1-4EC1-B784-1CDEE0BB353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5863905"/>
            <a:ext cx="9144000" cy="669022"/>
          </a:xfrm>
        </p:spPr>
        <p:txBody>
          <a:bodyPr/>
          <a:lstStyle/>
          <a:p>
            <a:pPr algn="l"/>
            <a:r>
              <a:rPr lang="en-US" dirty="0"/>
              <a:t>Case 5</a:t>
            </a:r>
            <a:endParaRPr lang="nb-NO" dirty="0"/>
          </a:p>
          <a:p>
            <a:pPr algn="l"/>
            <a:endParaRPr lang="nb-NO" dirty="0"/>
          </a:p>
        </p:txBody>
      </p:sp>
      <p:pic>
        <p:nvPicPr>
          <p:cNvPr id="4" name="Bilde 3">
            <a:extLst>
              <a:ext uri="{FF2B5EF4-FFF2-40B4-BE49-F238E27FC236}">
                <a16:creationId xmlns:a16="http://schemas.microsoft.com/office/drawing/2014/main" id="{5C461205-FF94-4B3A-AA1A-602039356B2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125538"/>
            <a:ext cx="5938838" cy="3959225"/>
          </a:xfrm>
          <a:prstGeom prst="rect">
            <a:avLst/>
          </a:prstGeom>
        </p:spPr>
      </p:pic>
      <p:pic>
        <p:nvPicPr>
          <p:cNvPr id="5" name="Bilde 4">
            <a:extLst>
              <a:ext uri="{FF2B5EF4-FFF2-40B4-BE49-F238E27FC236}">
                <a16:creationId xmlns:a16="http://schemas.microsoft.com/office/drawing/2014/main" id="{5A37F4F6-5C97-416D-BDE7-BBAC3FF3E1C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53162" y="1125538"/>
            <a:ext cx="5938838" cy="3959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312515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BCA526B8-0437-48ED-B135-474AFA4E6B7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23373"/>
            <a:ext cx="9144000" cy="523248"/>
          </a:xfrm>
        </p:spPr>
        <p:txBody>
          <a:bodyPr>
            <a:noAutofit/>
          </a:bodyPr>
          <a:lstStyle/>
          <a:p>
            <a:pPr algn="l"/>
            <a:r>
              <a:rPr lang="en-US" sz="2000" b="1" dirty="0"/>
              <a:t>Generalized SRC </a:t>
            </a:r>
            <a:r>
              <a:rPr lang="en-US" sz="2000" dirty="0"/>
              <a:t>– Increase and decrease of Z0</a:t>
            </a:r>
            <a:endParaRPr lang="nb-NO" sz="2000" dirty="0"/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B2E814E9-C8A1-4EC1-B784-1CDEE0BB353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5863905"/>
            <a:ext cx="9144000" cy="669022"/>
          </a:xfrm>
        </p:spPr>
        <p:txBody>
          <a:bodyPr/>
          <a:lstStyle/>
          <a:p>
            <a:pPr algn="l"/>
            <a:r>
              <a:rPr lang="en-US" dirty="0"/>
              <a:t>Case 5</a:t>
            </a:r>
            <a:endParaRPr lang="nb-NO" dirty="0"/>
          </a:p>
          <a:p>
            <a:pPr algn="l"/>
            <a:endParaRPr lang="nb-NO" dirty="0"/>
          </a:p>
        </p:txBody>
      </p:sp>
      <p:pic>
        <p:nvPicPr>
          <p:cNvPr id="4" name="Bilde 3">
            <a:extLst>
              <a:ext uri="{FF2B5EF4-FFF2-40B4-BE49-F238E27FC236}">
                <a16:creationId xmlns:a16="http://schemas.microsoft.com/office/drawing/2014/main" id="{072A3A84-43C0-4BE1-9ADC-56FFEDCB86D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125538"/>
            <a:ext cx="5938838" cy="3959225"/>
          </a:xfrm>
          <a:prstGeom prst="rect">
            <a:avLst/>
          </a:prstGeom>
        </p:spPr>
      </p:pic>
      <p:pic>
        <p:nvPicPr>
          <p:cNvPr id="6" name="Bilde 5">
            <a:extLst>
              <a:ext uri="{FF2B5EF4-FFF2-40B4-BE49-F238E27FC236}">
                <a16:creationId xmlns:a16="http://schemas.microsoft.com/office/drawing/2014/main" id="{C3C301BE-474C-4D8F-AF2C-B4B5D3931FE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53162" y="1125538"/>
            <a:ext cx="5938838" cy="3959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457459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BCA526B8-0437-48ED-B135-474AFA4E6B7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23373"/>
            <a:ext cx="9144000" cy="523248"/>
          </a:xfrm>
        </p:spPr>
        <p:txBody>
          <a:bodyPr>
            <a:noAutofit/>
          </a:bodyPr>
          <a:lstStyle/>
          <a:p>
            <a:pPr algn="l"/>
            <a:r>
              <a:rPr lang="en-US" sz="2000" b="1" dirty="0"/>
              <a:t>2 Controllers </a:t>
            </a:r>
            <a:r>
              <a:rPr lang="en-US" sz="2000" dirty="0"/>
              <a:t>– Increase and decrease of Z0</a:t>
            </a:r>
            <a:endParaRPr lang="nb-NO" sz="2000" dirty="0"/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B2E814E9-C8A1-4EC1-B784-1CDEE0BB353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5863905"/>
            <a:ext cx="9144000" cy="669022"/>
          </a:xfrm>
        </p:spPr>
        <p:txBody>
          <a:bodyPr/>
          <a:lstStyle/>
          <a:p>
            <a:pPr algn="l"/>
            <a:r>
              <a:rPr lang="en-US" dirty="0"/>
              <a:t>Case 5</a:t>
            </a:r>
            <a:endParaRPr lang="nb-NO" dirty="0"/>
          </a:p>
        </p:txBody>
      </p:sp>
      <p:pic>
        <p:nvPicPr>
          <p:cNvPr id="6" name="Bilde 5">
            <a:extLst>
              <a:ext uri="{FF2B5EF4-FFF2-40B4-BE49-F238E27FC236}">
                <a16:creationId xmlns:a16="http://schemas.microsoft.com/office/drawing/2014/main" id="{BAC11841-100C-4CC8-96D6-0FD8739124C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125538"/>
            <a:ext cx="5938838" cy="3959225"/>
          </a:xfrm>
          <a:prstGeom prst="rect">
            <a:avLst/>
          </a:prstGeom>
        </p:spPr>
      </p:pic>
      <p:pic>
        <p:nvPicPr>
          <p:cNvPr id="7" name="Bilde 6">
            <a:extLst>
              <a:ext uri="{FF2B5EF4-FFF2-40B4-BE49-F238E27FC236}">
                <a16:creationId xmlns:a16="http://schemas.microsoft.com/office/drawing/2014/main" id="{3204782F-7657-4373-8D5F-AC7DB9F5F17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53160" y="1125538"/>
            <a:ext cx="5938839" cy="39592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890606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BCA526B8-0437-48ED-B135-474AFA4E6B7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23373"/>
            <a:ext cx="9144000" cy="523248"/>
          </a:xfrm>
        </p:spPr>
        <p:txBody>
          <a:bodyPr>
            <a:noAutofit/>
          </a:bodyPr>
          <a:lstStyle/>
          <a:p>
            <a:pPr algn="l"/>
            <a:r>
              <a:rPr lang="en-US" sz="2000" b="1" dirty="0"/>
              <a:t>SRC – </a:t>
            </a:r>
            <a:r>
              <a:rPr lang="en-US" sz="2000" dirty="0"/>
              <a:t>Increase production by reducing setpoint of level</a:t>
            </a:r>
            <a:endParaRPr lang="nb-NO" sz="2000" dirty="0"/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B2E814E9-C8A1-4EC1-B784-1CDEE0BB353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5863905"/>
            <a:ext cx="9144000" cy="669022"/>
          </a:xfrm>
        </p:spPr>
        <p:txBody>
          <a:bodyPr/>
          <a:lstStyle/>
          <a:p>
            <a:pPr algn="l"/>
            <a:r>
              <a:rPr lang="en-US" dirty="0"/>
              <a:t>Case 6</a:t>
            </a:r>
            <a:endParaRPr lang="nb-NO" dirty="0"/>
          </a:p>
          <a:p>
            <a:pPr algn="l"/>
            <a:endParaRPr lang="nb-NO" dirty="0"/>
          </a:p>
        </p:txBody>
      </p:sp>
      <p:pic>
        <p:nvPicPr>
          <p:cNvPr id="4" name="Bilde 3">
            <a:extLst>
              <a:ext uri="{FF2B5EF4-FFF2-40B4-BE49-F238E27FC236}">
                <a16:creationId xmlns:a16="http://schemas.microsoft.com/office/drawing/2014/main" id="{E72E8237-12FD-4D7E-BB5D-0D9F3217831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1128887"/>
            <a:ext cx="5933813" cy="3955875"/>
          </a:xfrm>
          <a:prstGeom prst="rect">
            <a:avLst/>
          </a:prstGeom>
        </p:spPr>
      </p:pic>
      <p:pic>
        <p:nvPicPr>
          <p:cNvPr id="6" name="Bilde 5">
            <a:extLst>
              <a:ext uri="{FF2B5EF4-FFF2-40B4-BE49-F238E27FC236}">
                <a16:creationId xmlns:a16="http://schemas.microsoft.com/office/drawing/2014/main" id="{5931937E-B4ED-4128-8329-865F25FCCEB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58188" y="1128886"/>
            <a:ext cx="5933816" cy="39558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48232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BCA526B8-0437-48ED-B135-474AFA4E6B7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23373"/>
            <a:ext cx="9144000" cy="523248"/>
          </a:xfrm>
        </p:spPr>
        <p:txBody>
          <a:bodyPr>
            <a:noAutofit/>
          </a:bodyPr>
          <a:lstStyle/>
          <a:p>
            <a:pPr algn="l"/>
            <a:r>
              <a:rPr lang="en-US" sz="2000" b="1" dirty="0"/>
              <a:t>Generalized SRC </a:t>
            </a:r>
            <a:r>
              <a:rPr lang="en-US" sz="2000" dirty="0"/>
              <a:t>– Increase production by reducing setpoint of level</a:t>
            </a:r>
            <a:endParaRPr lang="nb-NO" sz="2000" dirty="0"/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B2E814E9-C8A1-4EC1-B784-1CDEE0BB353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5863905"/>
            <a:ext cx="9144000" cy="669022"/>
          </a:xfrm>
        </p:spPr>
        <p:txBody>
          <a:bodyPr/>
          <a:lstStyle/>
          <a:p>
            <a:pPr algn="l"/>
            <a:r>
              <a:rPr lang="en-US" dirty="0"/>
              <a:t>Case 6</a:t>
            </a:r>
            <a:endParaRPr lang="nb-NO" dirty="0"/>
          </a:p>
          <a:p>
            <a:pPr algn="l"/>
            <a:endParaRPr lang="nb-NO" dirty="0"/>
          </a:p>
        </p:txBody>
      </p:sp>
      <p:pic>
        <p:nvPicPr>
          <p:cNvPr id="4" name="Bilde 3">
            <a:extLst>
              <a:ext uri="{FF2B5EF4-FFF2-40B4-BE49-F238E27FC236}">
                <a16:creationId xmlns:a16="http://schemas.microsoft.com/office/drawing/2014/main" id="{14929E9F-3C15-48CC-9DE0-8C6411274AB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58187" y="1134482"/>
            <a:ext cx="5925424" cy="3950282"/>
          </a:xfrm>
          <a:prstGeom prst="rect">
            <a:avLst/>
          </a:prstGeom>
        </p:spPr>
      </p:pic>
      <p:pic>
        <p:nvPicPr>
          <p:cNvPr id="6" name="Bilde 5">
            <a:extLst>
              <a:ext uri="{FF2B5EF4-FFF2-40B4-BE49-F238E27FC236}">
                <a16:creationId xmlns:a16="http://schemas.microsoft.com/office/drawing/2014/main" id="{C9C14EE4-73D7-4E70-B997-E205F73CDBE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134482"/>
            <a:ext cx="5925424" cy="39502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699300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BCA526B8-0437-48ED-B135-474AFA4E6B7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23373"/>
            <a:ext cx="9144000" cy="523248"/>
          </a:xfrm>
        </p:spPr>
        <p:txBody>
          <a:bodyPr>
            <a:noAutofit/>
          </a:bodyPr>
          <a:lstStyle/>
          <a:p>
            <a:pPr algn="l"/>
            <a:r>
              <a:rPr lang="en-US" sz="2000" b="1" dirty="0"/>
              <a:t>2 Controllers </a:t>
            </a:r>
            <a:r>
              <a:rPr lang="en-US" sz="2000" dirty="0"/>
              <a:t>– Increase production by reducing setpoint of level</a:t>
            </a:r>
            <a:endParaRPr lang="nb-NO" sz="2000" dirty="0"/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B2E814E9-C8A1-4EC1-B784-1CDEE0BB353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5863905"/>
            <a:ext cx="9144000" cy="669022"/>
          </a:xfrm>
        </p:spPr>
        <p:txBody>
          <a:bodyPr/>
          <a:lstStyle/>
          <a:p>
            <a:pPr algn="l"/>
            <a:r>
              <a:rPr lang="en-US" dirty="0"/>
              <a:t>Case 6</a:t>
            </a:r>
            <a:endParaRPr lang="nb-NO" dirty="0"/>
          </a:p>
        </p:txBody>
      </p:sp>
      <p:pic>
        <p:nvPicPr>
          <p:cNvPr id="4" name="Bilde 3">
            <a:extLst>
              <a:ext uri="{FF2B5EF4-FFF2-40B4-BE49-F238E27FC236}">
                <a16:creationId xmlns:a16="http://schemas.microsoft.com/office/drawing/2014/main" id="{345B2B6D-8F57-4CC1-9D8A-A844C6D6660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58188" y="1128890"/>
            <a:ext cx="5933812" cy="3955874"/>
          </a:xfrm>
          <a:prstGeom prst="rect">
            <a:avLst/>
          </a:prstGeom>
        </p:spPr>
      </p:pic>
      <p:pic>
        <p:nvPicPr>
          <p:cNvPr id="5" name="Bilde 4">
            <a:extLst>
              <a:ext uri="{FF2B5EF4-FFF2-40B4-BE49-F238E27FC236}">
                <a16:creationId xmlns:a16="http://schemas.microsoft.com/office/drawing/2014/main" id="{6EE01D0D-E0D3-4DD9-8232-52593FE3405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128890"/>
            <a:ext cx="5933811" cy="39558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31282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tittel 2">
            <a:extLst>
              <a:ext uri="{FF2B5EF4-FFF2-40B4-BE49-F238E27FC236}">
                <a16:creationId xmlns:a16="http://schemas.microsoft.com/office/drawing/2014/main" id="{B2E814E9-C8A1-4EC1-B784-1CDEE0BB353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62062" y="3154261"/>
            <a:ext cx="10939244" cy="3378665"/>
          </a:xfrm>
        </p:spPr>
        <p:txBody>
          <a:bodyPr>
            <a:normAutofit/>
          </a:bodyPr>
          <a:lstStyle/>
          <a:p>
            <a:pPr algn="l"/>
            <a:r>
              <a:rPr lang="en-US" sz="2000" dirty="0"/>
              <a:t>Nominal point:</a:t>
            </a:r>
          </a:p>
          <a:p>
            <a:pPr algn="l"/>
            <a:r>
              <a:rPr lang="nb-NO" sz="2000" b="1" dirty="0"/>
              <a:t>- Z0</a:t>
            </a:r>
            <a:r>
              <a:rPr lang="nb-NO" sz="2000" dirty="0"/>
              <a:t> = 0.4,  </a:t>
            </a:r>
            <a:r>
              <a:rPr lang="nb-NO" sz="2000" b="1" dirty="0"/>
              <a:t>Z1</a:t>
            </a:r>
            <a:r>
              <a:rPr lang="nb-NO" sz="2000" dirty="0"/>
              <a:t> = 0.5,  </a:t>
            </a:r>
            <a:r>
              <a:rPr lang="nb-NO" sz="2000" b="1" dirty="0"/>
              <a:t>Z2</a:t>
            </a:r>
            <a:r>
              <a:rPr lang="nb-NO" sz="2000" dirty="0"/>
              <a:t> = 0.7,  </a:t>
            </a:r>
            <a:r>
              <a:rPr lang="nb-NO" sz="2000" b="1" dirty="0"/>
              <a:t>Z3</a:t>
            </a:r>
            <a:r>
              <a:rPr lang="nb-NO" sz="2000" dirty="0"/>
              <a:t> = 0.6, </a:t>
            </a:r>
            <a:r>
              <a:rPr lang="nb-NO" sz="2000" b="1" dirty="0"/>
              <a:t>F0</a:t>
            </a:r>
            <a:r>
              <a:rPr lang="nb-NO" sz="2000" dirty="0"/>
              <a:t>, </a:t>
            </a:r>
            <a:r>
              <a:rPr lang="nb-NO" sz="2000" b="1" dirty="0"/>
              <a:t>F1</a:t>
            </a:r>
            <a:r>
              <a:rPr lang="nb-NO" sz="2000" dirty="0"/>
              <a:t>, </a:t>
            </a:r>
            <a:r>
              <a:rPr lang="nb-NO" sz="2000" b="1" dirty="0"/>
              <a:t>F2</a:t>
            </a:r>
            <a:r>
              <a:rPr lang="nb-NO" sz="2000" dirty="0"/>
              <a:t>, </a:t>
            </a:r>
            <a:r>
              <a:rPr lang="nb-NO" sz="2000" b="1" dirty="0"/>
              <a:t>F3</a:t>
            </a:r>
            <a:r>
              <a:rPr lang="nb-NO" sz="2000" dirty="0"/>
              <a:t> = 0.16 m^3/min</a:t>
            </a:r>
          </a:p>
          <a:p>
            <a:pPr algn="l"/>
            <a:r>
              <a:rPr lang="en-US" sz="2000" b="1" dirty="0"/>
              <a:t>- h1</a:t>
            </a:r>
            <a:r>
              <a:rPr lang="en-US" sz="2000" dirty="0"/>
              <a:t> = 1 [m], </a:t>
            </a:r>
            <a:r>
              <a:rPr lang="en-US" sz="2000" b="1" dirty="0"/>
              <a:t>h2</a:t>
            </a:r>
            <a:r>
              <a:rPr lang="en-US" sz="2000" dirty="0"/>
              <a:t> = 1.2 [m], </a:t>
            </a:r>
            <a:r>
              <a:rPr lang="en-US" sz="2000" b="1" dirty="0"/>
              <a:t>h3</a:t>
            </a:r>
            <a:r>
              <a:rPr lang="en-US" sz="2000" dirty="0"/>
              <a:t> = 0.7 [m]</a:t>
            </a:r>
          </a:p>
          <a:p>
            <a:pPr algn="l"/>
            <a:r>
              <a:rPr lang="en-US" sz="2000" b="1" dirty="0"/>
              <a:t>- Z0</a:t>
            </a:r>
            <a:r>
              <a:rPr lang="en-US" sz="2000" dirty="0"/>
              <a:t> TPM</a:t>
            </a:r>
          </a:p>
          <a:p>
            <a:pPr algn="l"/>
            <a:endParaRPr lang="en-US" sz="2000" dirty="0"/>
          </a:p>
          <a:p>
            <a:pPr algn="l"/>
            <a:r>
              <a:rPr lang="en-US" sz="2000" dirty="0"/>
              <a:t>Tunings: </a:t>
            </a:r>
          </a:p>
          <a:p>
            <a:pPr algn="l"/>
            <a:r>
              <a:rPr lang="en-US" sz="2000" dirty="0"/>
              <a:t>- </a:t>
            </a:r>
            <a:r>
              <a:rPr lang="en-US" sz="2000" dirty="0" err="1"/>
              <a:t>Tau</a:t>
            </a:r>
            <a:r>
              <a:rPr lang="en-US" sz="2000" baseline="-25000" dirty="0" err="1"/>
              <a:t>C</a:t>
            </a:r>
            <a:r>
              <a:rPr lang="en-US" sz="2000" dirty="0"/>
              <a:t> = 30 minutes</a:t>
            </a:r>
          </a:p>
          <a:p>
            <a:pPr algn="l"/>
            <a:r>
              <a:rPr lang="en-US" sz="2000" dirty="0"/>
              <a:t>- Integral time set as average of “ideal tuning” for each MV, average around 54 mins</a:t>
            </a:r>
            <a:endParaRPr lang="en-US" sz="2000" baseline="-25000" dirty="0"/>
          </a:p>
          <a:p>
            <a:pPr algn="l"/>
            <a:endParaRPr lang="en-US" sz="2000" dirty="0"/>
          </a:p>
        </p:txBody>
      </p:sp>
      <p:sp>
        <p:nvSpPr>
          <p:cNvPr id="6" name="TekstSylinder 5">
            <a:extLst>
              <a:ext uri="{FF2B5EF4-FFF2-40B4-BE49-F238E27FC236}">
                <a16:creationId xmlns:a16="http://schemas.microsoft.com/office/drawing/2014/main" id="{3FD25A17-A767-463B-B8B0-49176A67F224}"/>
              </a:ext>
            </a:extLst>
          </p:cNvPr>
          <p:cNvSpPr txBox="1"/>
          <p:nvPr/>
        </p:nvSpPr>
        <p:spPr>
          <a:xfrm>
            <a:off x="9110444" y="1098958"/>
            <a:ext cx="22146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ym typeface="Wingdings" panose="05000000000000000000" pitchFamily="2" charset="2"/>
              </a:rPr>
              <a:t> “Normal” SRC</a:t>
            </a:r>
            <a:endParaRPr lang="nb-NO" dirty="0"/>
          </a:p>
        </p:txBody>
      </p:sp>
      <p:pic>
        <p:nvPicPr>
          <p:cNvPr id="9" name="Bilde 8" descr="Et bilde som inneholder skjermbilde, ovn&#10;&#10;Automatisk generert beskrivelse">
            <a:extLst>
              <a:ext uri="{FF2B5EF4-FFF2-40B4-BE49-F238E27FC236}">
                <a16:creationId xmlns:a16="http://schemas.microsoft.com/office/drawing/2014/main" id="{997C4D5A-A988-4846-B671-31BB382C00B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7839" y="253157"/>
            <a:ext cx="8682606" cy="22547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15566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tittel 2">
            <a:extLst>
              <a:ext uri="{FF2B5EF4-FFF2-40B4-BE49-F238E27FC236}">
                <a16:creationId xmlns:a16="http://schemas.microsoft.com/office/drawing/2014/main" id="{B2E814E9-C8A1-4EC1-B784-1CDEE0BB353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62062" y="3154261"/>
            <a:ext cx="10939244" cy="3378665"/>
          </a:xfrm>
        </p:spPr>
        <p:txBody>
          <a:bodyPr>
            <a:normAutofit/>
          </a:bodyPr>
          <a:lstStyle/>
          <a:p>
            <a:pPr algn="l"/>
            <a:r>
              <a:rPr lang="en-US" sz="2000" dirty="0"/>
              <a:t>Nominal point:</a:t>
            </a:r>
          </a:p>
          <a:p>
            <a:pPr algn="l"/>
            <a:r>
              <a:rPr lang="nb-NO" sz="2000" b="1" dirty="0"/>
              <a:t>- Z0</a:t>
            </a:r>
            <a:r>
              <a:rPr lang="nb-NO" sz="2000" dirty="0"/>
              <a:t> = 0.4,  </a:t>
            </a:r>
            <a:r>
              <a:rPr lang="nb-NO" sz="2000" b="1" dirty="0"/>
              <a:t>Z1</a:t>
            </a:r>
            <a:r>
              <a:rPr lang="nb-NO" sz="2000" dirty="0"/>
              <a:t> = 0.5,  </a:t>
            </a:r>
            <a:r>
              <a:rPr lang="nb-NO" sz="2000" b="1" dirty="0"/>
              <a:t>Z2</a:t>
            </a:r>
            <a:r>
              <a:rPr lang="nb-NO" sz="2000" dirty="0"/>
              <a:t> = 0.7,  </a:t>
            </a:r>
            <a:r>
              <a:rPr lang="nb-NO" sz="2000" b="1" dirty="0"/>
              <a:t>Z3</a:t>
            </a:r>
            <a:r>
              <a:rPr lang="nb-NO" sz="2000" dirty="0"/>
              <a:t> = 0.6, </a:t>
            </a:r>
            <a:r>
              <a:rPr lang="nb-NO" sz="2000" b="1" dirty="0"/>
              <a:t>F0</a:t>
            </a:r>
            <a:r>
              <a:rPr lang="nb-NO" sz="2000" dirty="0"/>
              <a:t>, </a:t>
            </a:r>
            <a:r>
              <a:rPr lang="nb-NO" sz="2000" b="1" dirty="0"/>
              <a:t>F1</a:t>
            </a:r>
            <a:r>
              <a:rPr lang="nb-NO" sz="2000" dirty="0"/>
              <a:t>, </a:t>
            </a:r>
            <a:r>
              <a:rPr lang="nb-NO" sz="2000" b="1" dirty="0"/>
              <a:t>F2</a:t>
            </a:r>
            <a:r>
              <a:rPr lang="nb-NO" sz="2000" dirty="0"/>
              <a:t>, </a:t>
            </a:r>
            <a:r>
              <a:rPr lang="nb-NO" sz="2000" b="1" dirty="0"/>
              <a:t>F3</a:t>
            </a:r>
            <a:r>
              <a:rPr lang="nb-NO" sz="2000" dirty="0"/>
              <a:t> = 0.16 m^3/min</a:t>
            </a:r>
          </a:p>
          <a:p>
            <a:pPr algn="l"/>
            <a:r>
              <a:rPr lang="en-US" sz="2000" b="1" dirty="0"/>
              <a:t>- h1</a:t>
            </a:r>
            <a:r>
              <a:rPr lang="en-US" sz="2000" dirty="0"/>
              <a:t> = 1 [m], </a:t>
            </a:r>
            <a:r>
              <a:rPr lang="en-US" sz="2000" b="1" dirty="0"/>
              <a:t>h2</a:t>
            </a:r>
            <a:r>
              <a:rPr lang="en-US" sz="2000" dirty="0"/>
              <a:t> = 1.2 [m], </a:t>
            </a:r>
            <a:r>
              <a:rPr lang="en-US" sz="2000" b="1" dirty="0"/>
              <a:t>h3</a:t>
            </a:r>
            <a:r>
              <a:rPr lang="en-US" sz="2000" dirty="0"/>
              <a:t> = 0.7 [m]</a:t>
            </a:r>
          </a:p>
          <a:p>
            <a:pPr algn="l"/>
            <a:r>
              <a:rPr lang="en-US" sz="2000" dirty="0"/>
              <a:t>- </a:t>
            </a:r>
            <a:r>
              <a:rPr lang="en-US" sz="2000" b="1" dirty="0"/>
              <a:t>Z0</a:t>
            </a:r>
            <a:r>
              <a:rPr lang="en-US" sz="2000" dirty="0"/>
              <a:t> TPM</a:t>
            </a:r>
          </a:p>
          <a:p>
            <a:pPr algn="l"/>
            <a:endParaRPr lang="en-US" sz="2000" dirty="0"/>
          </a:p>
          <a:p>
            <a:pPr algn="l"/>
            <a:r>
              <a:rPr lang="en-US" sz="2000" dirty="0"/>
              <a:t>Tunings: </a:t>
            </a:r>
          </a:p>
          <a:p>
            <a:pPr algn="l"/>
            <a:r>
              <a:rPr lang="en-US" sz="2000" dirty="0"/>
              <a:t>- </a:t>
            </a:r>
            <a:r>
              <a:rPr lang="en-US" sz="2000" dirty="0" err="1"/>
              <a:t>Tau</a:t>
            </a:r>
            <a:r>
              <a:rPr lang="en-US" sz="2000" baseline="-25000" dirty="0" err="1"/>
              <a:t>C</a:t>
            </a:r>
            <a:r>
              <a:rPr lang="en-US" sz="2000" dirty="0"/>
              <a:t> = 30 minutes</a:t>
            </a:r>
          </a:p>
        </p:txBody>
      </p:sp>
      <p:sp>
        <p:nvSpPr>
          <p:cNvPr id="6" name="TekstSylinder 5">
            <a:extLst>
              <a:ext uri="{FF2B5EF4-FFF2-40B4-BE49-F238E27FC236}">
                <a16:creationId xmlns:a16="http://schemas.microsoft.com/office/drawing/2014/main" id="{3FD25A17-A767-463B-B8B0-49176A67F224}"/>
              </a:ext>
            </a:extLst>
          </p:cNvPr>
          <p:cNvSpPr txBox="1"/>
          <p:nvPr/>
        </p:nvSpPr>
        <p:spPr>
          <a:xfrm>
            <a:off x="9110444" y="1098958"/>
            <a:ext cx="22146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ym typeface="Wingdings" panose="05000000000000000000" pitchFamily="2" charset="2"/>
              </a:rPr>
              <a:t> Generalized SRC</a:t>
            </a:r>
            <a:endParaRPr lang="nb-NO" dirty="0"/>
          </a:p>
        </p:txBody>
      </p:sp>
      <p:pic>
        <p:nvPicPr>
          <p:cNvPr id="9" name="Bilde 8" descr="Et bilde som inneholder ovn, klokke&#10;&#10;Automatisk generert beskrivelse">
            <a:extLst>
              <a:ext uri="{FF2B5EF4-FFF2-40B4-BE49-F238E27FC236}">
                <a16:creationId xmlns:a16="http://schemas.microsoft.com/office/drawing/2014/main" id="{9C7006AB-80C2-4D48-8152-393B08B2505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2062" y="445437"/>
            <a:ext cx="8548382" cy="20738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11846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tittel 2">
            <a:extLst>
              <a:ext uri="{FF2B5EF4-FFF2-40B4-BE49-F238E27FC236}">
                <a16:creationId xmlns:a16="http://schemas.microsoft.com/office/drawing/2014/main" id="{B2E814E9-C8A1-4EC1-B784-1CDEE0BB353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62062" y="3154261"/>
            <a:ext cx="10939244" cy="3378665"/>
          </a:xfrm>
        </p:spPr>
        <p:txBody>
          <a:bodyPr>
            <a:normAutofit lnSpcReduction="10000"/>
          </a:bodyPr>
          <a:lstStyle/>
          <a:p>
            <a:pPr algn="l"/>
            <a:r>
              <a:rPr lang="en-US" sz="2000" dirty="0"/>
              <a:t>Nominal point:</a:t>
            </a:r>
          </a:p>
          <a:p>
            <a:pPr algn="l"/>
            <a:r>
              <a:rPr lang="nb-NO" sz="2000" b="1" dirty="0"/>
              <a:t>- Z0</a:t>
            </a:r>
            <a:r>
              <a:rPr lang="nb-NO" sz="2000" dirty="0"/>
              <a:t> = 0.4,  </a:t>
            </a:r>
            <a:r>
              <a:rPr lang="nb-NO" sz="2000" b="1" dirty="0"/>
              <a:t>Z1</a:t>
            </a:r>
            <a:r>
              <a:rPr lang="nb-NO" sz="2000" dirty="0"/>
              <a:t> = 0.5,  </a:t>
            </a:r>
            <a:r>
              <a:rPr lang="nb-NO" sz="2000" b="1" dirty="0"/>
              <a:t>Z2</a:t>
            </a:r>
            <a:r>
              <a:rPr lang="nb-NO" sz="2000" dirty="0"/>
              <a:t> = 0.7,  </a:t>
            </a:r>
            <a:r>
              <a:rPr lang="nb-NO" sz="2000" b="1" dirty="0"/>
              <a:t>Z3</a:t>
            </a:r>
            <a:r>
              <a:rPr lang="nb-NO" sz="2000" dirty="0"/>
              <a:t> = 0.6, </a:t>
            </a:r>
            <a:r>
              <a:rPr lang="nb-NO" sz="2000" b="1" dirty="0"/>
              <a:t>F0</a:t>
            </a:r>
            <a:r>
              <a:rPr lang="nb-NO" sz="2000" dirty="0"/>
              <a:t>, </a:t>
            </a:r>
            <a:r>
              <a:rPr lang="nb-NO" sz="2000" b="1" dirty="0"/>
              <a:t>F1</a:t>
            </a:r>
            <a:r>
              <a:rPr lang="nb-NO" sz="2000" dirty="0"/>
              <a:t>, </a:t>
            </a:r>
            <a:r>
              <a:rPr lang="nb-NO" sz="2000" b="1" dirty="0"/>
              <a:t>F2</a:t>
            </a:r>
            <a:r>
              <a:rPr lang="nb-NO" sz="2000" dirty="0"/>
              <a:t>, </a:t>
            </a:r>
            <a:r>
              <a:rPr lang="nb-NO" sz="2000" b="1" dirty="0"/>
              <a:t>F3</a:t>
            </a:r>
            <a:r>
              <a:rPr lang="nb-NO" sz="2000" dirty="0"/>
              <a:t> = 0.16 m^3/min</a:t>
            </a:r>
          </a:p>
          <a:p>
            <a:pPr algn="l"/>
            <a:r>
              <a:rPr lang="en-US" sz="2000" b="1" dirty="0"/>
              <a:t>- h1</a:t>
            </a:r>
            <a:r>
              <a:rPr lang="en-US" sz="2000" dirty="0"/>
              <a:t> = 0.3 [m], </a:t>
            </a:r>
            <a:r>
              <a:rPr lang="en-US" sz="2000" b="1" dirty="0"/>
              <a:t>h2</a:t>
            </a:r>
            <a:r>
              <a:rPr lang="en-US" sz="2000" dirty="0"/>
              <a:t> = 0.3 [m], </a:t>
            </a:r>
            <a:r>
              <a:rPr lang="en-US" sz="2000" b="1" dirty="0"/>
              <a:t>h3</a:t>
            </a:r>
            <a:r>
              <a:rPr lang="en-US" sz="2000" dirty="0"/>
              <a:t> = 0.3 [m]    low because the TPM is at the inlet </a:t>
            </a:r>
          </a:p>
          <a:p>
            <a:pPr algn="l"/>
            <a:r>
              <a:rPr lang="en-US" sz="2000" dirty="0"/>
              <a:t>					(to have room for increase in production)</a:t>
            </a:r>
          </a:p>
          <a:p>
            <a:pPr algn="l"/>
            <a:r>
              <a:rPr lang="en-US" sz="2000" dirty="0"/>
              <a:t>- </a:t>
            </a:r>
            <a:r>
              <a:rPr lang="en-US" sz="2000" b="1" dirty="0"/>
              <a:t>Z0</a:t>
            </a:r>
            <a:r>
              <a:rPr lang="en-US" sz="2000" dirty="0"/>
              <a:t> TPM</a:t>
            </a:r>
          </a:p>
          <a:p>
            <a:pPr algn="l"/>
            <a:r>
              <a:rPr lang="en-US" sz="2000" dirty="0"/>
              <a:t>- Low setpoints: 0.3 for all tanks, high SP: </a:t>
            </a:r>
            <a:r>
              <a:rPr lang="en-US" sz="2000" b="1" dirty="0"/>
              <a:t>h1_2</a:t>
            </a:r>
            <a:r>
              <a:rPr lang="en-US" sz="2000" dirty="0"/>
              <a:t> = 1.7 [m], </a:t>
            </a:r>
            <a:r>
              <a:rPr lang="en-US" sz="2000" b="1" dirty="0"/>
              <a:t>h2_2</a:t>
            </a:r>
            <a:r>
              <a:rPr lang="en-US" sz="2000" dirty="0"/>
              <a:t> = 2.0 [m], </a:t>
            </a:r>
            <a:r>
              <a:rPr lang="en-US" sz="2000" b="1" dirty="0"/>
              <a:t>h3_2</a:t>
            </a:r>
            <a:r>
              <a:rPr lang="en-US" sz="2000" dirty="0"/>
              <a:t> = 1.1 [m]</a:t>
            </a:r>
          </a:p>
          <a:p>
            <a:pPr algn="l"/>
            <a:endParaRPr lang="en-US" sz="2000" dirty="0"/>
          </a:p>
          <a:p>
            <a:pPr algn="l"/>
            <a:r>
              <a:rPr lang="en-US" sz="2000" dirty="0"/>
              <a:t>Tunings: </a:t>
            </a:r>
          </a:p>
          <a:p>
            <a:pPr algn="l"/>
            <a:r>
              <a:rPr lang="en-US" sz="2000" dirty="0"/>
              <a:t>- </a:t>
            </a:r>
            <a:r>
              <a:rPr lang="en-US" sz="2000" dirty="0" err="1"/>
              <a:t>Tau</a:t>
            </a:r>
            <a:r>
              <a:rPr lang="en-US" sz="2000" baseline="-25000" dirty="0" err="1"/>
              <a:t>C</a:t>
            </a:r>
            <a:r>
              <a:rPr lang="en-US" sz="2000" dirty="0"/>
              <a:t> = 8 min (tighter tuning because of SP close to limits)</a:t>
            </a:r>
          </a:p>
          <a:p>
            <a:pPr algn="l"/>
            <a:endParaRPr lang="en-US" sz="2000" dirty="0"/>
          </a:p>
        </p:txBody>
      </p:sp>
      <p:sp>
        <p:nvSpPr>
          <p:cNvPr id="6" name="TekstSylinder 5">
            <a:extLst>
              <a:ext uri="{FF2B5EF4-FFF2-40B4-BE49-F238E27FC236}">
                <a16:creationId xmlns:a16="http://schemas.microsoft.com/office/drawing/2014/main" id="{3FD25A17-A767-463B-B8B0-49176A67F224}"/>
              </a:ext>
            </a:extLst>
          </p:cNvPr>
          <p:cNvSpPr txBox="1"/>
          <p:nvPr/>
        </p:nvSpPr>
        <p:spPr>
          <a:xfrm>
            <a:off x="9110444" y="1098958"/>
            <a:ext cx="22146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ym typeface="Wingdings" panose="05000000000000000000" pitchFamily="2" charset="2"/>
              </a:rPr>
              <a:t> 2 controllers with different SP</a:t>
            </a:r>
            <a:endParaRPr lang="nb-NO" dirty="0"/>
          </a:p>
        </p:txBody>
      </p:sp>
      <p:pic>
        <p:nvPicPr>
          <p:cNvPr id="7" name="Bilde 6" descr="Et bilde som inneholder henge, ovn&#10;&#10;Automatisk generert beskrivelse">
            <a:extLst>
              <a:ext uri="{FF2B5EF4-FFF2-40B4-BE49-F238E27FC236}">
                <a16:creationId xmlns:a16="http://schemas.microsoft.com/office/drawing/2014/main" id="{9A8A5DE7-7718-42B9-A6D8-681C861264F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2062" y="542590"/>
            <a:ext cx="8548382" cy="21828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79178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tittel 2">
            <a:extLst>
              <a:ext uri="{FF2B5EF4-FFF2-40B4-BE49-F238E27FC236}">
                <a16:creationId xmlns:a16="http://schemas.microsoft.com/office/drawing/2014/main" id="{B2E814E9-C8A1-4EC1-B784-1CDEE0BB353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62062" y="3154261"/>
            <a:ext cx="10939244" cy="3378665"/>
          </a:xfrm>
        </p:spPr>
        <p:txBody>
          <a:bodyPr>
            <a:normAutofit/>
          </a:bodyPr>
          <a:lstStyle/>
          <a:p>
            <a:pPr algn="l"/>
            <a:r>
              <a:rPr lang="en-US" dirty="0"/>
              <a:t>Comments:</a:t>
            </a:r>
          </a:p>
          <a:p>
            <a:pPr algn="l"/>
            <a:r>
              <a:rPr lang="en-US" sz="2000" dirty="0"/>
              <a:t>Anti-windup is handled by use of tracking/back-calculation.</a:t>
            </a:r>
          </a:p>
          <a:p>
            <a:pPr algn="l"/>
            <a:endParaRPr lang="en-US" sz="2000" dirty="0"/>
          </a:p>
          <a:p>
            <a:pPr algn="l"/>
            <a:r>
              <a:rPr lang="en-US" sz="2000" dirty="0"/>
              <a:t>Additional logic for SRC and Generalized SRC</a:t>
            </a:r>
          </a:p>
          <a:p>
            <a:pPr algn="l"/>
            <a:r>
              <a:rPr lang="en-US" sz="2000" dirty="0"/>
              <a:t>	- Whenever a certain MV/valve is suddenly set by some other source than the “active” 	controller, the system sees this and a change is made:</a:t>
            </a:r>
          </a:p>
          <a:p>
            <a:pPr algn="l"/>
            <a:r>
              <a:rPr lang="en-US" sz="2000" dirty="0"/>
              <a:t>	- For SRC: update of internal variable v so the second MV is used immediately</a:t>
            </a:r>
          </a:p>
          <a:p>
            <a:pPr algn="l"/>
            <a:r>
              <a:rPr lang="en-US" sz="2000" dirty="0"/>
              <a:t>	- For Gen. SRC: The active controller gives away the baton/</a:t>
            </a:r>
            <a:r>
              <a:rPr lang="en-US" sz="2000" i="1" dirty="0"/>
              <a:t>token</a:t>
            </a:r>
            <a:r>
              <a:rPr lang="en-US" sz="2000" dirty="0"/>
              <a:t>.</a:t>
            </a:r>
          </a:p>
        </p:txBody>
      </p:sp>
      <p:sp>
        <p:nvSpPr>
          <p:cNvPr id="6" name="TekstSylinder 5">
            <a:extLst>
              <a:ext uri="{FF2B5EF4-FFF2-40B4-BE49-F238E27FC236}">
                <a16:creationId xmlns:a16="http://schemas.microsoft.com/office/drawing/2014/main" id="{3FD25A17-A767-463B-B8B0-49176A67F224}"/>
              </a:ext>
            </a:extLst>
          </p:cNvPr>
          <p:cNvSpPr txBox="1"/>
          <p:nvPr/>
        </p:nvSpPr>
        <p:spPr>
          <a:xfrm>
            <a:off x="9110444" y="1015068"/>
            <a:ext cx="22146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ym typeface="Wingdings" panose="05000000000000000000" pitchFamily="2" charset="2"/>
              </a:rPr>
              <a:t> Generalized SRC</a:t>
            </a:r>
            <a:endParaRPr lang="nb-NO" dirty="0"/>
          </a:p>
        </p:txBody>
      </p:sp>
      <p:pic>
        <p:nvPicPr>
          <p:cNvPr id="9" name="Bilde 8" descr="Et bilde som inneholder ovn, klokke&#10;&#10;Automatisk generert beskrivelse">
            <a:extLst>
              <a:ext uri="{FF2B5EF4-FFF2-40B4-BE49-F238E27FC236}">
                <a16:creationId xmlns:a16="http://schemas.microsoft.com/office/drawing/2014/main" id="{9C7006AB-80C2-4D48-8152-393B08B2505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2062" y="395103"/>
            <a:ext cx="8548382" cy="20738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88760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tittel 2">
            <a:extLst>
              <a:ext uri="{FF2B5EF4-FFF2-40B4-BE49-F238E27FC236}">
                <a16:creationId xmlns:a16="http://schemas.microsoft.com/office/drawing/2014/main" id="{B2E814E9-C8A1-4EC1-B784-1CDEE0BB353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62062" y="3154261"/>
            <a:ext cx="10939244" cy="3378665"/>
          </a:xfrm>
        </p:spPr>
        <p:txBody>
          <a:bodyPr>
            <a:normAutofit/>
          </a:bodyPr>
          <a:lstStyle/>
          <a:p>
            <a:pPr algn="l"/>
            <a:r>
              <a:rPr lang="en-US" sz="2000" dirty="0"/>
              <a:t>Cases:</a:t>
            </a:r>
          </a:p>
          <a:p>
            <a:pPr algn="l"/>
            <a:r>
              <a:rPr lang="en-US" sz="2000" dirty="0"/>
              <a:t>Case 1: Disturbance on Z3 (manual reduction)</a:t>
            </a:r>
          </a:p>
          <a:p>
            <a:pPr algn="l"/>
            <a:r>
              <a:rPr lang="en-US" sz="2000" dirty="0"/>
              <a:t>Case 2: Case 1 but longer disturbance</a:t>
            </a:r>
          </a:p>
          <a:p>
            <a:pPr algn="l"/>
            <a:r>
              <a:rPr lang="en-US" sz="2000" dirty="0"/>
              <a:t>Case 3: Move TPM from Z0 to Z3 </a:t>
            </a:r>
            <a:r>
              <a:rPr lang="en-US" sz="2000" dirty="0">
                <a:sym typeface="Wingdings" panose="05000000000000000000" pitchFamily="2" charset="2"/>
              </a:rPr>
              <a:t> increase Z0 and Z3 at the same time</a:t>
            </a:r>
          </a:p>
          <a:p>
            <a:pPr algn="l"/>
            <a:r>
              <a:rPr lang="en-US" sz="2000" dirty="0">
                <a:sym typeface="Wingdings" panose="05000000000000000000" pitchFamily="2" charset="2"/>
              </a:rPr>
              <a:t>Case 4: Disturbance on Z2 (manual reduction)</a:t>
            </a:r>
          </a:p>
          <a:p>
            <a:pPr algn="l"/>
            <a:r>
              <a:rPr lang="en-US" sz="2000" dirty="0">
                <a:sym typeface="Wingdings" panose="05000000000000000000" pitchFamily="2" charset="2"/>
              </a:rPr>
              <a:t>Case 5: Increase and decrease of Z0</a:t>
            </a:r>
          </a:p>
          <a:p>
            <a:pPr algn="l"/>
            <a:r>
              <a:rPr lang="en-US" sz="2000" dirty="0">
                <a:sym typeface="Wingdings" panose="05000000000000000000" pitchFamily="2" charset="2"/>
              </a:rPr>
              <a:t>Case 6: Change of setpoints in tank to temporarily increase production</a:t>
            </a:r>
            <a:endParaRPr lang="en-US" sz="2000" dirty="0"/>
          </a:p>
        </p:txBody>
      </p:sp>
      <p:sp>
        <p:nvSpPr>
          <p:cNvPr id="6" name="TekstSylinder 5">
            <a:extLst>
              <a:ext uri="{FF2B5EF4-FFF2-40B4-BE49-F238E27FC236}">
                <a16:creationId xmlns:a16="http://schemas.microsoft.com/office/drawing/2014/main" id="{3FD25A17-A767-463B-B8B0-49176A67F224}"/>
              </a:ext>
            </a:extLst>
          </p:cNvPr>
          <p:cNvSpPr txBox="1"/>
          <p:nvPr/>
        </p:nvSpPr>
        <p:spPr>
          <a:xfrm>
            <a:off x="9110444" y="1098958"/>
            <a:ext cx="22146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ym typeface="Wingdings" panose="05000000000000000000" pitchFamily="2" charset="2"/>
              </a:rPr>
              <a:t> 2 controllers with different SP</a:t>
            </a:r>
            <a:endParaRPr lang="nb-NO" dirty="0"/>
          </a:p>
        </p:txBody>
      </p:sp>
      <p:pic>
        <p:nvPicPr>
          <p:cNvPr id="7" name="Bilde 6" descr="Et bilde som inneholder henge, ovn&#10;&#10;Automatisk generert beskrivelse">
            <a:extLst>
              <a:ext uri="{FF2B5EF4-FFF2-40B4-BE49-F238E27FC236}">
                <a16:creationId xmlns:a16="http://schemas.microsoft.com/office/drawing/2014/main" id="{A246BF77-5FCE-495E-95F6-7158997AE27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896" y="551945"/>
            <a:ext cx="8548382" cy="21828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0828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BCA526B8-0437-48ED-B135-474AFA4E6B7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23373"/>
            <a:ext cx="9144000" cy="523248"/>
          </a:xfrm>
        </p:spPr>
        <p:txBody>
          <a:bodyPr>
            <a:noAutofit/>
          </a:bodyPr>
          <a:lstStyle/>
          <a:p>
            <a:pPr algn="l"/>
            <a:r>
              <a:rPr lang="en-US" sz="2000" b="1" dirty="0"/>
              <a:t>SRC</a:t>
            </a:r>
            <a:r>
              <a:rPr lang="en-US" sz="2000" dirty="0"/>
              <a:t> - Disturbance for 60 min: Max flow out of tank 3 is 75% of nominal value:</a:t>
            </a:r>
            <a:br>
              <a:rPr lang="en-US" sz="2000" dirty="0"/>
            </a:br>
            <a:r>
              <a:rPr lang="en-US" sz="2000" dirty="0"/>
              <a:t>Z</a:t>
            </a:r>
            <a:r>
              <a:rPr lang="en-US" sz="2000" baseline="-25000" dirty="0"/>
              <a:t>3</a:t>
            </a:r>
            <a:r>
              <a:rPr lang="en-US" sz="2000" dirty="0"/>
              <a:t> is reduced from 0.6 to 0.45 manually at t=20, disturbance gone 60 minutes later</a:t>
            </a:r>
            <a:endParaRPr lang="nb-NO" sz="2000" dirty="0"/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B2E814E9-C8A1-4EC1-B784-1CDEE0BB353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5863905"/>
            <a:ext cx="9144000" cy="669022"/>
          </a:xfrm>
        </p:spPr>
        <p:txBody>
          <a:bodyPr/>
          <a:lstStyle/>
          <a:p>
            <a:pPr algn="l"/>
            <a:r>
              <a:rPr lang="en-US" dirty="0"/>
              <a:t>Case 1</a:t>
            </a:r>
            <a:endParaRPr lang="nb-NO" dirty="0"/>
          </a:p>
        </p:txBody>
      </p:sp>
      <p:pic>
        <p:nvPicPr>
          <p:cNvPr id="5" name="Bilde 4">
            <a:extLst>
              <a:ext uri="{FF2B5EF4-FFF2-40B4-BE49-F238E27FC236}">
                <a16:creationId xmlns:a16="http://schemas.microsoft.com/office/drawing/2014/main" id="{61620E01-BF5E-4B62-AB88-8A1657D884A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52596" y="1125538"/>
            <a:ext cx="5939406" cy="3959604"/>
          </a:xfrm>
          <a:prstGeom prst="rect">
            <a:avLst/>
          </a:prstGeom>
        </p:spPr>
      </p:pic>
      <p:pic>
        <p:nvPicPr>
          <p:cNvPr id="7" name="Bilde 6">
            <a:extLst>
              <a:ext uri="{FF2B5EF4-FFF2-40B4-BE49-F238E27FC236}">
                <a16:creationId xmlns:a16="http://schemas.microsoft.com/office/drawing/2014/main" id="{EBCD30ED-0BAA-40E7-9505-DCBA13572D0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125538"/>
            <a:ext cx="5939406" cy="39596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9721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BCA526B8-0437-48ED-B135-474AFA4E6B7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23373"/>
            <a:ext cx="9144000" cy="523248"/>
          </a:xfrm>
        </p:spPr>
        <p:txBody>
          <a:bodyPr>
            <a:noAutofit/>
          </a:bodyPr>
          <a:lstStyle/>
          <a:p>
            <a:pPr algn="l"/>
            <a:r>
              <a:rPr lang="en-US" sz="2000" b="1" dirty="0"/>
              <a:t>Generalized SRC </a:t>
            </a:r>
            <a:r>
              <a:rPr lang="en-US" sz="2000" dirty="0"/>
              <a:t>– Dist. for 60 min: Max flow out of tank 3 is 75% of nominal value:</a:t>
            </a:r>
            <a:br>
              <a:rPr lang="en-US" sz="2000" dirty="0"/>
            </a:br>
            <a:r>
              <a:rPr lang="en-US" sz="2000" dirty="0"/>
              <a:t>Z</a:t>
            </a:r>
            <a:r>
              <a:rPr lang="en-US" sz="2000" baseline="-25000" dirty="0"/>
              <a:t>3</a:t>
            </a:r>
            <a:r>
              <a:rPr lang="en-US" sz="2000" dirty="0"/>
              <a:t> is reduced from 0.6 to 0.45 manually at t=20, disturbance gone 60 minutes later</a:t>
            </a:r>
            <a:endParaRPr lang="nb-NO" sz="2000" dirty="0"/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B2E814E9-C8A1-4EC1-B784-1CDEE0BB353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5863905"/>
            <a:ext cx="9144000" cy="669022"/>
          </a:xfrm>
        </p:spPr>
        <p:txBody>
          <a:bodyPr/>
          <a:lstStyle/>
          <a:p>
            <a:pPr algn="l"/>
            <a:r>
              <a:rPr lang="en-US" dirty="0"/>
              <a:t>Case 1</a:t>
            </a:r>
            <a:endParaRPr lang="nb-NO" dirty="0"/>
          </a:p>
        </p:txBody>
      </p:sp>
      <p:pic>
        <p:nvPicPr>
          <p:cNvPr id="8" name="Bilde 7">
            <a:extLst>
              <a:ext uri="{FF2B5EF4-FFF2-40B4-BE49-F238E27FC236}">
                <a16:creationId xmlns:a16="http://schemas.microsoft.com/office/drawing/2014/main" id="{27ED6CA8-44B4-4789-87B6-2AB3126397E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53161" y="1125537"/>
            <a:ext cx="5938839" cy="3959225"/>
          </a:xfrm>
          <a:prstGeom prst="rect">
            <a:avLst/>
          </a:prstGeom>
        </p:spPr>
      </p:pic>
      <p:pic>
        <p:nvPicPr>
          <p:cNvPr id="11" name="Bilde 10">
            <a:extLst>
              <a:ext uri="{FF2B5EF4-FFF2-40B4-BE49-F238E27FC236}">
                <a16:creationId xmlns:a16="http://schemas.microsoft.com/office/drawing/2014/main" id="{CED5A144-F339-44C5-9A30-1D92E437693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" y="1125538"/>
            <a:ext cx="5938837" cy="3959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76031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ED0061A91601D42B94499D60DFA06FD" ma:contentTypeVersion="9" ma:contentTypeDescription="Create a new document." ma:contentTypeScope="" ma:versionID="1cd935bc41cfa77dbf795af19bf20828">
  <xsd:schema xmlns:xsd="http://www.w3.org/2001/XMLSchema" xmlns:xs="http://www.w3.org/2001/XMLSchema" xmlns:p="http://schemas.microsoft.com/office/2006/metadata/properties" xmlns:ns3="cfe4d4de-0676-4e40-831b-ef3382a5be24" xmlns:ns4="e4760936-eed5-4294-97f2-e9adb685e605" targetNamespace="http://schemas.microsoft.com/office/2006/metadata/properties" ma:root="true" ma:fieldsID="e6181cca93f5d39fa44953f1d6cadb77" ns3:_="" ns4:_="">
    <xsd:import namespace="cfe4d4de-0676-4e40-831b-ef3382a5be24"/>
    <xsd:import namespace="e4760936-eed5-4294-97f2-e9adb685e605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fe4d4de-0676-4e40-831b-ef3382a5be2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4760936-eed5-4294-97f2-e9adb685e605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6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AEBB843-9872-492F-ACC2-007EF221B3C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8876C78-80B2-434F-8DF3-D4DF2C7DDED8}">
  <ds:schemaRefs>
    <ds:schemaRef ds:uri="http://schemas.microsoft.com/office/infopath/2007/PartnerControls"/>
    <ds:schemaRef ds:uri="http://schemas.microsoft.com/office/2006/documentManagement/types"/>
    <ds:schemaRef ds:uri="http://schemas.microsoft.com/office/2006/metadata/properties"/>
    <ds:schemaRef ds:uri="http://purl.org/dc/terms/"/>
    <ds:schemaRef ds:uri="http://purl.org/dc/dcmitype/"/>
    <ds:schemaRef ds:uri="cfe4d4de-0676-4e40-831b-ef3382a5be24"/>
    <ds:schemaRef ds:uri="http://schemas.openxmlformats.org/package/2006/metadata/core-properties"/>
    <ds:schemaRef ds:uri="e4760936-eed5-4294-97f2-e9adb685e605"/>
    <ds:schemaRef ds:uri="http://www.w3.org/XML/1998/namespace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172B23A3-B63E-4CC4-B8DE-840E8685139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fe4d4de-0676-4e40-831b-ef3382a5be24"/>
    <ds:schemaRef ds:uri="e4760936-eed5-4294-97f2-e9adb685e60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672</Words>
  <Application>Microsoft Office PowerPoint</Application>
  <PresentationFormat>Widescreen</PresentationFormat>
  <Paragraphs>96</Paragraphs>
  <Slides>25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9" baseType="lpstr">
      <vt:lpstr>Arial</vt:lpstr>
      <vt:lpstr>Calibri</vt:lpstr>
      <vt:lpstr>Calibri Light</vt:lpstr>
      <vt:lpstr>Office-tema</vt:lpstr>
      <vt:lpstr>Meeting 02.04 – Alexander Skaug’s Master thesis</vt:lpstr>
      <vt:lpstr>Meeting 02.04 – Alexander Skaug’s Master thesis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SRC - Disturbance for 60 min: Max flow out of tank 3 is 75% of nominal value: Z3 is reduced from 0.6 to 0.45 manually at t=20, disturbance gone 60 minutes later</vt:lpstr>
      <vt:lpstr>Generalized SRC – Dist. for 60 min: Max flow out of tank 3 is 75% of nominal value: Z3 is reduced from 0.6 to 0.45 manually at t=20, disturbance gone 60 minutes later</vt:lpstr>
      <vt:lpstr>2 Controllers – Dist. for 60 min: Max flow out of tank 3 is 75% of nominal value: Z3 is reduced from 0.6 to 0.45 manually at t=20, disturbance gone 60 minutes later</vt:lpstr>
      <vt:lpstr>SRC - Disturbance for 180 min: Max flow out of tank 3 is 75% of nominal value: Z3 is reduced from 0.6 to 0.45 manually at t=20, disturbance gone 60 minutes later</vt:lpstr>
      <vt:lpstr>Generalized SRC – Dist. for 180 min: Max flow out of tank 3 is 75% of nominal value: Z3 is reduced from 0.6 to 0.45 manually at t=20, disturbance gone 60 minutes later</vt:lpstr>
      <vt:lpstr>2 Controllers – Dist. for 180 min: Max flow out of tank 3 is 75% of nominal value: Z3 is reduced from 0.6 to 0.45 manually at t=20, disturbance gone 60 minutes later</vt:lpstr>
      <vt:lpstr>SRC – TPM moved from Z0 to Z3</vt:lpstr>
      <vt:lpstr>Generalized SRC – TPM moved from Z0 to Z3</vt:lpstr>
      <vt:lpstr>2 Controllers – TPM moved from Z0 to Z3</vt:lpstr>
      <vt:lpstr>SRC – Disturbance on Z2</vt:lpstr>
      <vt:lpstr>Generalized SRC – Disturbance on Z2</vt:lpstr>
      <vt:lpstr>2 Controllers – Disturbance on Z2</vt:lpstr>
      <vt:lpstr>SRC – Increase and decrease of Z0</vt:lpstr>
      <vt:lpstr>Generalized SRC – Increase and decrease of Z0</vt:lpstr>
      <vt:lpstr>2 Controllers – Increase and decrease of Z0</vt:lpstr>
      <vt:lpstr>SRC – Increase production by reducing setpoint of level</vt:lpstr>
      <vt:lpstr>Generalized SRC – Increase production by reducing setpoint of level</vt:lpstr>
      <vt:lpstr>2 Controllers – Increase production by reducing setpoint of level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Meeting 31.03</dc:title>
  <dc:creator>David Alexander Lillevold Skaug</dc:creator>
  <cp:lastModifiedBy>Sigurd Skogestad</cp:lastModifiedBy>
  <cp:revision>110</cp:revision>
  <dcterms:created xsi:type="dcterms:W3CDTF">2020-03-30T15:39:45Z</dcterms:created>
  <dcterms:modified xsi:type="dcterms:W3CDTF">2020-04-02T14:58:30Z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0x0101001ED0061A91601D42B94499D60DFA06FD</vt:lpwstr>
  </property>
</Properties>
</file>