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59" r:id="rId6"/>
    <p:sldId id="265" r:id="rId7"/>
    <p:sldId id="266" r:id="rId8"/>
    <p:sldId id="267" r:id="rId9"/>
    <p:sldId id="261" r:id="rId10"/>
    <p:sldId id="269" r:id="rId11"/>
    <p:sldId id="268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TNU\distillation%20project\BINARY\Water-A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NTNU\Master%20thesis\Binary%20systems\water_cyclohexanone_LV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ang%20Khoa\Desktop\Sensitivity%20analysis%20of%20conventional%20design%20(MIXER_SPE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ang%20Khoa\Desktop\Sensitivity%20analysis%20of%20conventional%20design%20(MIXER_SPE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036842616895103E-2"/>
          <c:y val="4.5689381419915104E-2"/>
          <c:w val="0.87148472181718029"/>
          <c:h val="0.73928326266908939"/>
        </c:manualLayout>
      </c:layout>
      <c:scatterChart>
        <c:scatterStyle val="lineMarker"/>
        <c:varyColors val="0"/>
        <c:ser>
          <c:idx val="0"/>
          <c:order val="0"/>
          <c:tx>
            <c:v>Aspen modified NRTL HOC</c:v>
          </c:tx>
          <c:spPr>
            <a:ln w="28575">
              <a:noFill/>
            </a:ln>
          </c:spPr>
          <c:xVal>
            <c:numRef>
              <c:f>Sheet1!$W$6:$W$45</c:f>
              <c:numCache>
                <c:formatCode>General</c:formatCode>
                <c:ptCount val="40"/>
                <c:pt idx="0">
                  <c:v>0</c:v>
                </c:pt>
                <c:pt idx="1">
                  <c:v>2.5641000000000001E-2</c:v>
                </c:pt>
                <c:pt idx="2">
                  <c:v>5.1282000000000001E-2</c:v>
                </c:pt>
                <c:pt idx="3">
                  <c:v>7.6923000000000005E-2</c:v>
                </c:pt>
                <c:pt idx="4">
                  <c:v>0.10256410000000001</c:v>
                </c:pt>
                <c:pt idx="5">
                  <c:v>0.12820509999999999</c:v>
                </c:pt>
                <c:pt idx="6">
                  <c:v>0.15384619999999999</c:v>
                </c:pt>
                <c:pt idx="7">
                  <c:v>0.17948720000000001</c:v>
                </c:pt>
                <c:pt idx="8">
                  <c:v>0.20512820000000001</c:v>
                </c:pt>
                <c:pt idx="9">
                  <c:v>0.23076920000000001</c:v>
                </c:pt>
                <c:pt idx="10">
                  <c:v>0.25641029999999998</c:v>
                </c:pt>
                <c:pt idx="11">
                  <c:v>0.2820513</c:v>
                </c:pt>
                <c:pt idx="12">
                  <c:v>0.30769229999999997</c:v>
                </c:pt>
                <c:pt idx="13">
                  <c:v>0.3333333</c:v>
                </c:pt>
                <c:pt idx="14">
                  <c:v>0.35897440000000003</c:v>
                </c:pt>
                <c:pt idx="15">
                  <c:v>0.3846154</c:v>
                </c:pt>
                <c:pt idx="16">
                  <c:v>0.41025640000000002</c:v>
                </c:pt>
                <c:pt idx="17">
                  <c:v>0.43589739999999999</c:v>
                </c:pt>
                <c:pt idx="18">
                  <c:v>0.46153850000000002</c:v>
                </c:pt>
                <c:pt idx="19">
                  <c:v>0.48717949999999999</c:v>
                </c:pt>
                <c:pt idx="20">
                  <c:v>0.51282050000000001</c:v>
                </c:pt>
                <c:pt idx="21">
                  <c:v>0.53846150000000004</c:v>
                </c:pt>
                <c:pt idx="22">
                  <c:v>0.56410260000000001</c:v>
                </c:pt>
                <c:pt idx="23">
                  <c:v>0.58974360000000003</c:v>
                </c:pt>
                <c:pt idx="24">
                  <c:v>0.61538459999999995</c:v>
                </c:pt>
                <c:pt idx="25">
                  <c:v>0.64102559999999997</c:v>
                </c:pt>
                <c:pt idx="26">
                  <c:v>0.66666669999999995</c:v>
                </c:pt>
                <c:pt idx="27">
                  <c:v>0.69230769999999997</c:v>
                </c:pt>
                <c:pt idx="28">
                  <c:v>0.7179487</c:v>
                </c:pt>
                <c:pt idx="29">
                  <c:v>0.74358970000000002</c:v>
                </c:pt>
                <c:pt idx="30">
                  <c:v>0.76923079999999999</c:v>
                </c:pt>
                <c:pt idx="31">
                  <c:v>0.79487180000000002</c:v>
                </c:pt>
                <c:pt idx="32">
                  <c:v>0.82051280000000004</c:v>
                </c:pt>
                <c:pt idx="33">
                  <c:v>0.84615379999999996</c:v>
                </c:pt>
                <c:pt idx="34">
                  <c:v>0.87179490000000004</c:v>
                </c:pt>
                <c:pt idx="35">
                  <c:v>0.89743589999999995</c:v>
                </c:pt>
                <c:pt idx="36">
                  <c:v>0.92307689999999998</c:v>
                </c:pt>
                <c:pt idx="37">
                  <c:v>0.9487179</c:v>
                </c:pt>
                <c:pt idx="38">
                  <c:v>0.97435899999999998</c:v>
                </c:pt>
                <c:pt idx="39">
                  <c:v>1</c:v>
                </c:pt>
              </c:numCache>
            </c:numRef>
          </c:xVal>
          <c:yVal>
            <c:numRef>
              <c:f>Sheet1!$V$6:$V$45</c:f>
              <c:numCache>
                <c:formatCode>General</c:formatCode>
                <c:ptCount val="40"/>
                <c:pt idx="0">
                  <c:v>0</c:v>
                </c:pt>
                <c:pt idx="1">
                  <c:v>5.6362099999999998E-2</c:v>
                </c:pt>
                <c:pt idx="2">
                  <c:v>0.1068412</c:v>
                </c:pt>
                <c:pt idx="3">
                  <c:v>0.15243509999999999</c:v>
                </c:pt>
                <c:pt idx="4">
                  <c:v>0.19394249999999999</c:v>
                </c:pt>
                <c:pt idx="5">
                  <c:v>0.2320229</c:v>
                </c:pt>
                <c:pt idx="6">
                  <c:v>0.26721210000000001</c:v>
                </c:pt>
                <c:pt idx="7">
                  <c:v>0.29995729999999998</c:v>
                </c:pt>
                <c:pt idx="8">
                  <c:v>0.33063039999999999</c:v>
                </c:pt>
                <c:pt idx="9">
                  <c:v>0.35955369999999998</c:v>
                </c:pt>
                <c:pt idx="10">
                  <c:v>0.38699640000000002</c:v>
                </c:pt>
                <c:pt idx="11">
                  <c:v>0.41319149999999999</c:v>
                </c:pt>
                <c:pt idx="12">
                  <c:v>0.43834129999999999</c:v>
                </c:pt>
                <c:pt idx="13">
                  <c:v>0.46262189999999997</c:v>
                </c:pt>
                <c:pt idx="14">
                  <c:v>0.48618810000000001</c:v>
                </c:pt>
                <c:pt idx="15">
                  <c:v>0.50917599999999996</c:v>
                </c:pt>
                <c:pt idx="16">
                  <c:v>0.53170600000000001</c:v>
                </c:pt>
                <c:pt idx="17">
                  <c:v>0.55388479999999995</c:v>
                </c:pt>
                <c:pt idx="18">
                  <c:v>0.57580629999999999</c:v>
                </c:pt>
                <c:pt idx="19">
                  <c:v>0.59755320000000001</c:v>
                </c:pt>
                <c:pt idx="20">
                  <c:v>0.61919740000000001</c:v>
                </c:pt>
                <c:pt idx="21">
                  <c:v>0.64080000000000004</c:v>
                </c:pt>
                <c:pt idx="22">
                  <c:v>0.66241159999999999</c:v>
                </c:pt>
                <c:pt idx="23">
                  <c:v>0.68407379999999995</c:v>
                </c:pt>
                <c:pt idx="24">
                  <c:v>0.70580529999999997</c:v>
                </c:pt>
                <c:pt idx="25">
                  <c:v>0.72763140000000004</c:v>
                </c:pt>
                <c:pt idx="26">
                  <c:v>0.74954739999999997</c:v>
                </c:pt>
                <c:pt idx="27">
                  <c:v>0.771536</c:v>
                </c:pt>
                <c:pt idx="28">
                  <c:v>0.79356009999999999</c:v>
                </c:pt>
                <c:pt idx="29">
                  <c:v>0.8155635</c:v>
                </c:pt>
                <c:pt idx="30">
                  <c:v>0.83746339999999997</c:v>
                </c:pt>
                <c:pt idx="31">
                  <c:v>0.85914990000000002</c:v>
                </c:pt>
                <c:pt idx="32">
                  <c:v>0.88048130000000002</c:v>
                </c:pt>
                <c:pt idx="33">
                  <c:v>0.90128129999999995</c:v>
                </c:pt>
                <c:pt idx="34">
                  <c:v>0.92133509999999996</c:v>
                </c:pt>
                <c:pt idx="35">
                  <c:v>0.94038750000000004</c:v>
                </c:pt>
                <c:pt idx="36">
                  <c:v>0.9581404</c:v>
                </c:pt>
                <c:pt idx="37">
                  <c:v>0.97425340000000005</c:v>
                </c:pt>
                <c:pt idx="38">
                  <c:v>0.98834549999999999</c:v>
                </c:pt>
                <c:pt idx="39">
                  <c:v>1</c:v>
                </c:pt>
              </c:numCache>
            </c:numRef>
          </c:yVal>
          <c:smooth val="0"/>
        </c:ser>
        <c:ser>
          <c:idx val="2"/>
          <c:order val="1"/>
          <c:tx>
            <c:v>experiemental values</c:v>
          </c:tx>
          <c:spPr>
            <a:ln w="28575">
              <a:noFill/>
            </a:ln>
          </c:spPr>
          <c:xVal>
            <c:numRef>
              <c:f>Sheet1!$F$3:$F$16</c:f>
              <c:numCache>
                <c:formatCode>General</c:formatCode>
                <c:ptCount val="14"/>
                <c:pt idx="0">
                  <c:v>0</c:v>
                </c:pt>
                <c:pt idx="1">
                  <c:v>0.18809999999999999</c:v>
                </c:pt>
                <c:pt idx="2">
                  <c:v>0.30840000000000001</c:v>
                </c:pt>
                <c:pt idx="3">
                  <c:v>0.44979999999999998</c:v>
                </c:pt>
                <c:pt idx="4">
                  <c:v>0.51949999999999996</c:v>
                </c:pt>
                <c:pt idx="5">
                  <c:v>0.58240000000000003</c:v>
                </c:pt>
                <c:pt idx="6">
                  <c:v>0.67500000000000004</c:v>
                </c:pt>
                <c:pt idx="7">
                  <c:v>0.72609999999999997</c:v>
                </c:pt>
                <c:pt idx="8">
                  <c:v>0.79510000000000003</c:v>
                </c:pt>
                <c:pt idx="9">
                  <c:v>0.85560000000000003</c:v>
                </c:pt>
                <c:pt idx="10">
                  <c:v>0.87970000000000004</c:v>
                </c:pt>
                <c:pt idx="11">
                  <c:v>0.91339999999999999</c:v>
                </c:pt>
                <c:pt idx="12">
                  <c:v>0.95779999999999998</c:v>
                </c:pt>
                <c:pt idx="13">
                  <c:v>1</c:v>
                </c:pt>
              </c:numCache>
            </c:numRef>
          </c:xVal>
          <c:yVal>
            <c:numRef>
              <c:f>Sheet1!$E$3:$E$16</c:f>
              <c:numCache>
                <c:formatCode>General</c:formatCode>
                <c:ptCount val="14"/>
                <c:pt idx="0">
                  <c:v>0</c:v>
                </c:pt>
                <c:pt idx="1">
                  <c:v>0.30630000000000002</c:v>
                </c:pt>
                <c:pt idx="2">
                  <c:v>0.44669999999999999</c:v>
                </c:pt>
                <c:pt idx="3">
                  <c:v>0.59730000000000005</c:v>
                </c:pt>
                <c:pt idx="4">
                  <c:v>0.65800000000000003</c:v>
                </c:pt>
                <c:pt idx="5">
                  <c:v>0.71120000000000005</c:v>
                </c:pt>
                <c:pt idx="6">
                  <c:v>0.77969999999999995</c:v>
                </c:pt>
                <c:pt idx="7">
                  <c:v>0.82389999999999997</c:v>
                </c:pt>
                <c:pt idx="8">
                  <c:v>0.86709999999999998</c:v>
                </c:pt>
                <c:pt idx="9">
                  <c:v>0.9042</c:v>
                </c:pt>
                <c:pt idx="10">
                  <c:v>0.91859999999999997</c:v>
                </c:pt>
                <c:pt idx="11">
                  <c:v>0.94089999999999996</c:v>
                </c:pt>
                <c:pt idx="12">
                  <c:v>0.9708</c:v>
                </c:pt>
                <c:pt idx="13">
                  <c:v>1</c:v>
                </c:pt>
              </c:numCache>
            </c:numRef>
          </c:yVal>
          <c:smooth val="0"/>
        </c:ser>
        <c:ser>
          <c:idx val="3"/>
          <c:order val="2"/>
          <c:tx>
            <c:v>diogonal</c:v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Sheet1!$E$18:$E$19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Sheet1!$F$18:$F$19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106752"/>
        <c:axId val="72108672"/>
      </c:scatterChart>
      <c:valAx>
        <c:axId val="72106752"/>
        <c:scaling>
          <c:orientation val="minMax"/>
          <c:max val="1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liquid mole fraction of Water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108672"/>
        <c:crosses val="autoZero"/>
        <c:crossBetween val="midCat"/>
      </c:valAx>
      <c:valAx>
        <c:axId val="72108672"/>
        <c:scaling>
          <c:orientation val="minMax"/>
          <c:max val="1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vapor mole fraction of Water 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106752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4049846894138227"/>
          <c:y val="0.86159438724005655"/>
          <c:w val="0.25827307524059495"/>
          <c:h val="0.135841510195840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970396142342676E-2"/>
          <c:y val="2.0970863698585841E-2"/>
          <c:w val="0.85889385338460611"/>
          <c:h val="0.75914764891676689"/>
        </c:manualLayout>
      </c:layout>
      <c:scatterChart>
        <c:scatterStyle val="lineMarker"/>
        <c:varyColors val="0"/>
        <c:ser>
          <c:idx val="0"/>
          <c:order val="0"/>
          <c:tx>
            <c:v>Aspen modified NRTL Hoc</c:v>
          </c:tx>
          <c:spPr>
            <a:ln w="28575">
              <a:noFill/>
            </a:ln>
          </c:spPr>
          <c:xVal>
            <c:numRef>
              <c:f>Sheet1!$H$8:$H$47</c:f>
              <c:numCache>
                <c:formatCode>General</c:formatCode>
                <c:ptCount val="40"/>
                <c:pt idx="0">
                  <c:v>0</c:v>
                </c:pt>
                <c:pt idx="1">
                  <c:v>2.5641000000000001E-2</c:v>
                </c:pt>
                <c:pt idx="2">
                  <c:v>5.1282000000000001E-2</c:v>
                </c:pt>
                <c:pt idx="3">
                  <c:v>7.6923000000000005E-2</c:v>
                </c:pt>
                <c:pt idx="4">
                  <c:v>0.10256410000000001</c:v>
                </c:pt>
                <c:pt idx="5">
                  <c:v>0.12820509999999999</c:v>
                </c:pt>
                <c:pt idx="6">
                  <c:v>0.15384619999999999</c:v>
                </c:pt>
                <c:pt idx="7">
                  <c:v>0.17948720000000001</c:v>
                </c:pt>
                <c:pt idx="8">
                  <c:v>0.20512820000000001</c:v>
                </c:pt>
                <c:pt idx="9">
                  <c:v>0.23076920000000001</c:v>
                </c:pt>
                <c:pt idx="10">
                  <c:v>0.25641029999999998</c:v>
                </c:pt>
                <c:pt idx="11">
                  <c:v>0.2820513</c:v>
                </c:pt>
                <c:pt idx="12">
                  <c:v>0.30769229999999997</c:v>
                </c:pt>
                <c:pt idx="13">
                  <c:v>0.3333333</c:v>
                </c:pt>
                <c:pt idx="14">
                  <c:v>0.35897440000000003</c:v>
                </c:pt>
                <c:pt idx="15">
                  <c:v>0.3846154</c:v>
                </c:pt>
                <c:pt idx="16">
                  <c:v>0.41025640000000002</c:v>
                </c:pt>
                <c:pt idx="17">
                  <c:v>0.43589739999999999</c:v>
                </c:pt>
                <c:pt idx="18">
                  <c:v>0.46153850000000002</c:v>
                </c:pt>
                <c:pt idx="19">
                  <c:v>0.48717949999999999</c:v>
                </c:pt>
                <c:pt idx="20">
                  <c:v>0.51282050000000001</c:v>
                </c:pt>
                <c:pt idx="21">
                  <c:v>0.53846150000000004</c:v>
                </c:pt>
                <c:pt idx="22">
                  <c:v>0.56410260000000001</c:v>
                </c:pt>
                <c:pt idx="23">
                  <c:v>0.58974360000000003</c:v>
                </c:pt>
                <c:pt idx="24">
                  <c:v>0.61538459999999995</c:v>
                </c:pt>
                <c:pt idx="25">
                  <c:v>0.64102559999999997</c:v>
                </c:pt>
                <c:pt idx="26">
                  <c:v>0.66666669999999995</c:v>
                </c:pt>
                <c:pt idx="27">
                  <c:v>0.69230769999999997</c:v>
                </c:pt>
                <c:pt idx="28">
                  <c:v>0.7179487</c:v>
                </c:pt>
                <c:pt idx="29">
                  <c:v>0.74358970000000002</c:v>
                </c:pt>
                <c:pt idx="30">
                  <c:v>0.76923079999999999</c:v>
                </c:pt>
                <c:pt idx="31">
                  <c:v>0.79487180000000002</c:v>
                </c:pt>
                <c:pt idx="32">
                  <c:v>0.82051280000000004</c:v>
                </c:pt>
                <c:pt idx="33">
                  <c:v>0.84615379999999996</c:v>
                </c:pt>
                <c:pt idx="34">
                  <c:v>0.87179490000000004</c:v>
                </c:pt>
                <c:pt idx="35">
                  <c:v>0.89743589999999995</c:v>
                </c:pt>
                <c:pt idx="36">
                  <c:v>0.92307689999999998</c:v>
                </c:pt>
                <c:pt idx="37">
                  <c:v>0.9487179</c:v>
                </c:pt>
                <c:pt idx="38">
                  <c:v>0.97435899999999998</c:v>
                </c:pt>
                <c:pt idx="39">
                  <c:v>1</c:v>
                </c:pt>
              </c:numCache>
            </c:numRef>
          </c:xVal>
          <c:yVal>
            <c:numRef>
              <c:f>Sheet1!$G$8:$G$47</c:f>
              <c:numCache>
                <c:formatCode>General</c:formatCode>
                <c:ptCount val="40"/>
                <c:pt idx="0">
                  <c:v>0</c:v>
                </c:pt>
                <c:pt idx="1">
                  <c:v>0.34370289999999998</c:v>
                </c:pt>
                <c:pt idx="2">
                  <c:v>0.51326640000000001</c:v>
                </c:pt>
                <c:pt idx="3">
                  <c:v>0.61390619999999996</c:v>
                </c:pt>
                <c:pt idx="4">
                  <c:v>0.68036300000000005</c:v>
                </c:pt>
                <c:pt idx="5">
                  <c:v>0.72738700000000001</c:v>
                </c:pt>
                <c:pt idx="6">
                  <c:v>0.76229740000000001</c:v>
                </c:pt>
                <c:pt idx="7">
                  <c:v>0.78913489999999997</c:v>
                </c:pt>
                <c:pt idx="8">
                  <c:v>0.81031140000000001</c:v>
                </c:pt>
                <c:pt idx="9">
                  <c:v>0.82735369999999997</c:v>
                </c:pt>
                <c:pt idx="10">
                  <c:v>0.84127439999999998</c:v>
                </c:pt>
                <c:pt idx="11">
                  <c:v>0.85277040000000004</c:v>
                </c:pt>
                <c:pt idx="12">
                  <c:v>0.86233530000000003</c:v>
                </c:pt>
                <c:pt idx="13">
                  <c:v>0.87032690000000001</c:v>
                </c:pt>
                <c:pt idx="14">
                  <c:v>0.87700959999999994</c:v>
                </c:pt>
                <c:pt idx="15">
                  <c:v>0.8825809</c:v>
                </c:pt>
                <c:pt idx="16">
                  <c:v>0.88718929999999996</c:v>
                </c:pt>
                <c:pt idx="17">
                  <c:v>0.89094649999999997</c:v>
                </c:pt>
                <c:pt idx="18">
                  <c:v>0.89393540000000005</c:v>
                </c:pt>
                <c:pt idx="19">
                  <c:v>0.89621600000000001</c:v>
                </c:pt>
                <c:pt idx="20">
                  <c:v>0.89782899999999999</c:v>
                </c:pt>
                <c:pt idx="21">
                  <c:v>0.89879889999999996</c:v>
                </c:pt>
                <c:pt idx="22">
                  <c:v>0.89913560000000003</c:v>
                </c:pt>
                <c:pt idx="23">
                  <c:v>0.8988353</c:v>
                </c:pt>
                <c:pt idx="24">
                  <c:v>0.8978815</c:v>
                </c:pt>
                <c:pt idx="25">
                  <c:v>0.89624530000000002</c:v>
                </c:pt>
                <c:pt idx="26">
                  <c:v>0.89388610000000002</c:v>
                </c:pt>
                <c:pt idx="27">
                  <c:v>0.89075300000000002</c:v>
                </c:pt>
                <c:pt idx="28">
                  <c:v>0.88678710000000005</c:v>
                </c:pt>
                <c:pt idx="29">
                  <c:v>0.88192720000000002</c:v>
                </c:pt>
                <c:pt idx="30">
                  <c:v>0.87612219999999996</c:v>
                </c:pt>
                <c:pt idx="31">
                  <c:v>0.8693533</c:v>
                </c:pt>
                <c:pt idx="32">
                  <c:v>0.86168120000000004</c:v>
                </c:pt>
                <c:pt idx="33">
                  <c:v>0.85333720000000002</c:v>
                </c:pt>
                <c:pt idx="34">
                  <c:v>0.84491280000000002</c:v>
                </c:pt>
                <c:pt idx="35">
                  <c:v>0.83776170000000005</c:v>
                </c:pt>
                <c:pt idx="36">
                  <c:v>0.8349221</c:v>
                </c:pt>
                <c:pt idx="37">
                  <c:v>0.84343829999999997</c:v>
                </c:pt>
                <c:pt idx="38">
                  <c:v>0.88109170000000003</c:v>
                </c:pt>
                <c:pt idx="39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v>experimental values</c:v>
          </c:tx>
          <c:spPr>
            <a:ln w="28575">
              <a:noFill/>
            </a:ln>
          </c:spPr>
          <c:xVal>
            <c:numRef>
              <c:f>Sheet1!$E$8:$E$14</c:f>
              <c:numCache>
                <c:formatCode>General</c:formatCode>
                <c:ptCount val="7"/>
                <c:pt idx="0">
                  <c:v>0</c:v>
                </c:pt>
                <c:pt idx="1">
                  <c:v>0.1</c:v>
                </c:pt>
                <c:pt idx="2">
                  <c:v>0.18490000000000001</c:v>
                </c:pt>
                <c:pt idx="3">
                  <c:v>0.41189999999999999</c:v>
                </c:pt>
                <c:pt idx="4">
                  <c:v>0.98550000000000004</c:v>
                </c:pt>
                <c:pt idx="5">
                  <c:v>0.98880000000000001</c:v>
                </c:pt>
                <c:pt idx="6">
                  <c:v>0.99719999999999998</c:v>
                </c:pt>
              </c:numCache>
            </c:numRef>
          </c:xVal>
          <c:yVal>
            <c:numRef>
              <c:f>Sheet1!$F$8:$F$14</c:f>
              <c:numCache>
                <c:formatCode>General</c:formatCode>
                <c:ptCount val="7"/>
                <c:pt idx="0">
                  <c:v>0</c:v>
                </c:pt>
                <c:pt idx="1">
                  <c:v>0.83120000000000005</c:v>
                </c:pt>
                <c:pt idx="2">
                  <c:v>0.85</c:v>
                </c:pt>
                <c:pt idx="3">
                  <c:v>0.86929999999999996</c:v>
                </c:pt>
                <c:pt idx="4">
                  <c:v>0.86929999999999996</c:v>
                </c:pt>
                <c:pt idx="5">
                  <c:v>0.87609999999999999</c:v>
                </c:pt>
                <c:pt idx="6">
                  <c:v>0.98709999999999998</c:v>
                </c:pt>
              </c:numCache>
            </c:numRef>
          </c:yVal>
          <c:smooth val="0"/>
        </c:ser>
        <c:ser>
          <c:idx val="2"/>
          <c:order val="2"/>
          <c:tx>
            <c:v>diogonal </c:v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Sheet1!$E$18:$E$19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Sheet1!$F$18:$F$19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149632"/>
        <c:axId val="72553216"/>
      </c:scatterChart>
      <c:valAx>
        <c:axId val="72149632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liquid</a:t>
                </a:r>
                <a:r>
                  <a:rPr lang="en-US" baseline="0"/>
                  <a:t> mole fraction of Water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553216"/>
        <c:crosses val="autoZero"/>
        <c:crossBetween val="midCat"/>
      </c:valAx>
      <c:valAx>
        <c:axId val="72553216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vapor</a:t>
                </a:r>
                <a:r>
                  <a:rPr lang="en-US" baseline="0"/>
                  <a:t> mol fraction of Water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2149632"/>
        <c:crosses val="autoZero"/>
        <c:crossBetween val="midCat"/>
      </c:valAx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6680566491688551"/>
          <c:y val="0.8300400373682103"/>
          <c:w val="0.19013877952755906"/>
          <c:h val="0.1699599626317896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analysis of feed stage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Sheet2!$AK$14:$AK$32</c:f>
              <c:numCache>
                <c:formatCode>General</c:formatCode>
                <c:ptCount val="19"/>
                <c:pt idx="0">
                  <c:v>21</c:v>
                </c:pt>
                <c:pt idx="1">
                  <c:v>22</c:v>
                </c:pt>
                <c:pt idx="2">
                  <c:v>23</c:v>
                </c:pt>
                <c:pt idx="3">
                  <c:v>24</c:v>
                </c:pt>
                <c:pt idx="4">
                  <c:v>25</c:v>
                </c:pt>
                <c:pt idx="5">
                  <c:v>26</c:v>
                </c:pt>
                <c:pt idx="6">
                  <c:v>27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  <c:pt idx="10">
                  <c:v>31</c:v>
                </c:pt>
                <c:pt idx="11">
                  <c:v>32</c:v>
                </c:pt>
                <c:pt idx="12">
                  <c:v>33</c:v>
                </c:pt>
                <c:pt idx="13">
                  <c:v>34</c:v>
                </c:pt>
                <c:pt idx="14">
                  <c:v>35</c:v>
                </c:pt>
                <c:pt idx="15">
                  <c:v>36</c:v>
                </c:pt>
                <c:pt idx="16">
                  <c:v>37</c:v>
                </c:pt>
                <c:pt idx="17">
                  <c:v>38</c:v>
                </c:pt>
                <c:pt idx="18">
                  <c:v>39</c:v>
                </c:pt>
              </c:numCache>
            </c:numRef>
          </c:xVal>
          <c:yVal>
            <c:numRef>
              <c:f>Sheet2!$AP$14:$AP$32</c:f>
              <c:numCache>
                <c:formatCode>General</c:formatCode>
                <c:ptCount val="19"/>
                <c:pt idx="0">
                  <c:v>3146.9807677199997</c:v>
                </c:pt>
                <c:pt idx="1">
                  <c:v>3147.4213303679994</c:v>
                </c:pt>
                <c:pt idx="2">
                  <c:v>3147.0012735040004</c:v>
                </c:pt>
                <c:pt idx="3">
                  <c:v>3146.8572978800003</c:v>
                </c:pt>
                <c:pt idx="4">
                  <c:v>3146.8461056800002</c:v>
                </c:pt>
                <c:pt idx="5">
                  <c:v>3146.8954183040005</c:v>
                </c:pt>
                <c:pt idx="6">
                  <c:v>3146.8849290159997</c:v>
                </c:pt>
                <c:pt idx="7">
                  <c:v>3147.0886354239997</c:v>
                </c:pt>
                <c:pt idx="8">
                  <c:v>3147.1758467200002</c:v>
                </c:pt>
                <c:pt idx="9">
                  <c:v>3147.2537779040003</c:v>
                </c:pt>
                <c:pt idx="10">
                  <c:v>3147.3256506559997</c:v>
                </c:pt>
                <c:pt idx="11">
                  <c:v>3147.3897453519999</c:v>
                </c:pt>
                <c:pt idx="12">
                  <c:v>3147.4477439600005</c:v>
                </c:pt>
                <c:pt idx="13">
                  <c:v>3147.4994958559996</c:v>
                </c:pt>
                <c:pt idx="14">
                  <c:v>3147.5459675440002</c:v>
                </c:pt>
                <c:pt idx="15">
                  <c:v>3147.5874728239996</c:v>
                </c:pt>
                <c:pt idx="16">
                  <c:v>3147.6246309280004</c:v>
                </c:pt>
                <c:pt idx="17">
                  <c:v>3147.6578267840005</c:v>
                </c:pt>
                <c:pt idx="18">
                  <c:v>3147.6874787920001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49472"/>
        <c:axId val="5851392"/>
      </c:scatterChart>
      <c:valAx>
        <c:axId val="5849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stage number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851392"/>
        <c:crosses val="autoZero"/>
        <c:crossBetween val="midCat"/>
      </c:valAx>
      <c:valAx>
        <c:axId val="58513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reb_tot (kW) 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584947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analysis of water</a:t>
            </a:r>
            <a:r>
              <a:rPr lang="en-US" baseline="0" dirty="0"/>
              <a:t> ref </a:t>
            </a:r>
            <a:r>
              <a:rPr lang="en-US" baseline="0" dirty="0" smtClean="0"/>
              <a:t>ratio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0023871471920758E-2"/>
          <c:y val="0.10123643919510061"/>
          <c:w val="0.86891259667836596"/>
          <c:h val="0.732311679790026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Sheet1!$C$12:$C$59</c:f>
              <c:numCache>
                <c:formatCode>General</c:formatCode>
                <c:ptCount val="48"/>
                <c:pt idx="0">
                  <c:v>0.45</c:v>
                </c:pt>
                <c:pt idx="1">
                  <c:v>0.46</c:v>
                </c:pt>
                <c:pt idx="2">
                  <c:v>0.47</c:v>
                </c:pt>
                <c:pt idx="3">
                  <c:v>0.48</c:v>
                </c:pt>
                <c:pt idx="4">
                  <c:v>0.49</c:v>
                </c:pt>
                <c:pt idx="5">
                  <c:v>0.5</c:v>
                </c:pt>
                <c:pt idx="6">
                  <c:v>0.51</c:v>
                </c:pt>
                <c:pt idx="7">
                  <c:v>0.52</c:v>
                </c:pt>
                <c:pt idx="8">
                  <c:v>0.53</c:v>
                </c:pt>
                <c:pt idx="9">
                  <c:v>0.54</c:v>
                </c:pt>
                <c:pt idx="10">
                  <c:v>0.55000000000000004</c:v>
                </c:pt>
                <c:pt idx="11">
                  <c:v>0.56000000000000005</c:v>
                </c:pt>
                <c:pt idx="12">
                  <c:v>0.56999999999999995</c:v>
                </c:pt>
                <c:pt idx="13">
                  <c:v>0.57999999999999996</c:v>
                </c:pt>
                <c:pt idx="14">
                  <c:v>0.59</c:v>
                </c:pt>
                <c:pt idx="15">
                  <c:v>0.6</c:v>
                </c:pt>
                <c:pt idx="16">
                  <c:v>0.61</c:v>
                </c:pt>
                <c:pt idx="17">
                  <c:v>0.62</c:v>
                </c:pt>
                <c:pt idx="18">
                  <c:v>0.63</c:v>
                </c:pt>
                <c:pt idx="19">
                  <c:v>0.64</c:v>
                </c:pt>
                <c:pt idx="20">
                  <c:v>0.65</c:v>
                </c:pt>
                <c:pt idx="21">
                  <c:v>0.66</c:v>
                </c:pt>
                <c:pt idx="22">
                  <c:v>0.67</c:v>
                </c:pt>
                <c:pt idx="23">
                  <c:v>0.68</c:v>
                </c:pt>
                <c:pt idx="24">
                  <c:v>0.69</c:v>
                </c:pt>
                <c:pt idx="25">
                  <c:v>0.7</c:v>
                </c:pt>
                <c:pt idx="26">
                  <c:v>0.71</c:v>
                </c:pt>
                <c:pt idx="27">
                  <c:v>0.72</c:v>
                </c:pt>
                <c:pt idx="28">
                  <c:v>0.73</c:v>
                </c:pt>
                <c:pt idx="29">
                  <c:v>0.74</c:v>
                </c:pt>
                <c:pt idx="30">
                  <c:v>0.75</c:v>
                </c:pt>
                <c:pt idx="31">
                  <c:v>0.76</c:v>
                </c:pt>
                <c:pt idx="32">
                  <c:v>0.77</c:v>
                </c:pt>
                <c:pt idx="33">
                  <c:v>0.78</c:v>
                </c:pt>
                <c:pt idx="34">
                  <c:v>0.79</c:v>
                </c:pt>
                <c:pt idx="35">
                  <c:v>0.8</c:v>
                </c:pt>
                <c:pt idx="36">
                  <c:v>0.81</c:v>
                </c:pt>
                <c:pt idx="37">
                  <c:v>0.82</c:v>
                </c:pt>
                <c:pt idx="38">
                  <c:v>0.83</c:v>
                </c:pt>
                <c:pt idx="39">
                  <c:v>0.84</c:v>
                </c:pt>
                <c:pt idx="40">
                  <c:v>0.85</c:v>
                </c:pt>
                <c:pt idx="41">
                  <c:v>0.86</c:v>
                </c:pt>
                <c:pt idx="42">
                  <c:v>0.87</c:v>
                </c:pt>
                <c:pt idx="43">
                  <c:v>0.88</c:v>
                </c:pt>
                <c:pt idx="44">
                  <c:v>0.89</c:v>
                </c:pt>
                <c:pt idx="45">
                  <c:v>0.9</c:v>
                </c:pt>
                <c:pt idx="46">
                  <c:v>0.91</c:v>
                </c:pt>
                <c:pt idx="47">
                  <c:v>0.92</c:v>
                </c:pt>
              </c:numCache>
            </c:numRef>
          </c:xVal>
          <c:yVal>
            <c:numRef>
              <c:f>Sheet1!$H$12:$H$59</c:f>
              <c:numCache>
                <c:formatCode>General</c:formatCode>
                <c:ptCount val="48"/>
                <c:pt idx="0">
                  <c:v>3145.9641896080007</c:v>
                </c:pt>
                <c:pt idx="1">
                  <c:v>3169.1437588079998</c:v>
                </c:pt>
                <c:pt idx="2">
                  <c:v>3192.527599256</c:v>
                </c:pt>
                <c:pt idx="3">
                  <c:v>3215.3013581119999</c:v>
                </c:pt>
                <c:pt idx="4">
                  <c:v>3242.9400546000002</c:v>
                </c:pt>
                <c:pt idx="5">
                  <c:v>3269.3688219679998</c:v>
                </c:pt>
                <c:pt idx="6">
                  <c:v>3297.2923191520003</c:v>
                </c:pt>
                <c:pt idx="7">
                  <c:v>3326.0678168080003</c:v>
                </c:pt>
                <c:pt idx="8">
                  <c:v>3356.2138045840002</c:v>
                </c:pt>
                <c:pt idx="9">
                  <c:v>3387.4835436320004</c:v>
                </c:pt>
                <c:pt idx="10">
                  <c:v>3420.3649636640002</c:v>
                </c:pt>
                <c:pt idx="11">
                  <c:v>3454.5989621120002</c:v>
                </c:pt>
                <c:pt idx="12">
                  <c:v>3490.4226253360002</c:v>
                </c:pt>
                <c:pt idx="13">
                  <c:v>3527.9460678479995</c:v>
                </c:pt>
                <c:pt idx="14">
                  <c:v>3567.2739984320006</c:v>
                </c:pt>
                <c:pt idx="15">
                  <c:v>3608.5748398240003</c:v>
                </c:pt>
                <c:pt idx="16">
                  <c:v>3651.9908689440003</c:v>
                </c:pt>
                <c:pt idx="17">
                  <c:v>3697.6701952080002</c:v>
                </c:pt>
                <c:pt idx="18">
                  <c:v>3745.8094917199996</c:v>
                </c:pt>
                <c:pt idx="19">
                  <c:v>3796.6174271120003</c:v>
                </c:pt>
                <c:pt idx="20">
                  <c:v>3850.3223180800001</c:v>
                </c:pt>
                <c:pt idx="21">
                  <c:v>3907.182547544</c:v>
                </c:pt>
                <c:pt idx="22">
                  <c:v>3967.4956481119993</c:v>
                </c:pt>
                <c:pt idx="23">
                  <c:v>4031.5525291200006</c:v>
                </c:pt>
                <c:pt idx="24">
                  <c:v>4099.7422774639999</c:v>
                </c:pt>
                <c:pt idx="25">
                  <c:v>4172.4896235359993</c:v>
                </c:pt>
                <c:pt idx="26">
                  <c:v>4250.227247328</c:v>
                </c:pt>
                <c:pt idx="27">
                  <c:v>4333.5737532400008</c:v>
                </c:pt>
                <c:pt idx="28">
                  <c:v>4422.9802266800007</c:v>
                </c:pt>
                <c:pt idx="29">
                  <c:v>4519.4950567120004</c:v>
                </c:pt>
                <c:pt idx="30">
                  <c:v>4622.8310828639997</c:v>
                </c:pt>
                <c:pt idx="31">
                  <c:v>4738.2092886160008</c:v>
                </c:pt>
                <c:pt idx="32">
                  <c:v>4858.3359870960003</c:v>
                </c:pt>
                <c:pt idx="33">
                  <c:v>4990.7534115120006</c:v>
                </c:pt>
                <c:pt idx="34">
                  <c:v>5140.4881608879996</c:v>
                </c:pt>
                <c:pt idx="35">
                  <c:v>5301.1753335920002</c:v>
                </c:pt>
                <c:pt idx="36">
                  <c:v>5475.3156352960004</c:v>
                </c:pt>
                <c:pt idx="37">
                  <c:v>5678.2642957920007</c:v>
                </c:pt>
                <c:pt idx="38">
                  <c:v>5895.2645269919994</c:v>
                </c:pt>
                <c:pt idx="39">
                  <c:v>6143.5487521280002</c:v>
                </c:pt>
                <c:pt idx="40">
                  <c:v>6426.8617474320008</c:v>
                </c:pt>
                <c:pt idx="41">
                  <c:v>6749.6433645040006</c:v>
                </c:pt>
                <c:pt idx="42">
                  <c:v>7121.5316230719991</c:v>
                </c:pt>
                <c:pt idx="43">
                  <c:v>7545.9000321280009</c:v>
                </c:pt>
                <c:pt idx="44">
                  <c:v>8061.7984619840017</c:v>
                </c:pt>
                <c:pt idx="45">
                  <c:v>8685.9624272959991</c:v>
                </c:pt>
                <c:pt idx="46">
                  <c:v>9435.0900670480005</c:v>
                </c:pt>
                <c:pt idx="47">
                  <c:v>10366.890577776001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8816"/>
        <c:axId val="5781760"/>
      </c:scatterChart>
      <c:valAx>
        <c:axId val="5778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en-US" sz="1400" b="1" i="0" u="none" strike="noStrike" kern="1200" baseline="0" dirty="0">
                    <a:solidFill>
                      <a:prstClr val="black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en-US" sz="1400" b="1" i="0" u="none" strike="noStrike" kern="1200" baseline="0" dirty="0">
                    <a:solidFill>
                      <a:prstClr val="black"/>
                    </a:solidFill>
                    <a:latin typeface="+mj-lt"/>
                    <a:ea typeface="+mn-ea"/>
                    <a:cs typeface="+mn-cs"/>
                  </a:rPr>
                  <a:t>water </a:t>
                </a:r>
                <a:r>
                  <a:rPr lang="en-US" sz="1400" b="1" i="0" u="none" strike="noStrike" kern="1200" baseline="0" dirty="0" smtClean="0">
                    <a:solidFill>
                      <a:prstClr val="black"/>
                    </a:solidFill>
                    <a:latin typeface="+mj-lt"/>
                    <a:ea typeface="+mn-ea"/>
                    <a:cs typeface="+mn-cs"/>
                  </a:rPr>
                  <a:t>reflux ratio </a:t>
                </a:r>
                <a:endParaRPr lang="en-US" sz="1400" b="1" i="0" u="none" strike="noStrike" kern="1200" baseline="0" dirty="0">
                  <a:solidFill>
                    <a:prstClr val="black"/>
                  </a:solidFill>
                  <a:latin typeface="+mj-lt"/>
                  <a:ea typeface="+mn-ea"/>
                  <a:cs typeface="+mn-cs"/>
                </a:endParaRPr>
              </a:p>
            </c:rich>
          </c:tx>
          <c:layout>
            <c:manualLayout>
              <c:xMode val="edge"/>
              <c:yMode val="edge"/>
              <c:x val="0.458442554855372"/>
              <c:y val="0.9142471566054243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5781760"/>
        <c:crosses val="autoZero"/>
        <c:crossBetween val="midCat"/>
      </c:valAx>
      <c:valAx>
        <c:axId val="57817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 algn="ctr" rtl="0">
                  <a:defRPr lang="en-US" sz="1000" b="1" i="0" u="none" strike="noStrike" kern="1200" baseline="0" dirty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u="none" strike="noStrike" kern="1200" baseline="0" dirty="0" err="1" smtClean="0">
                    <a:solidFill>
                      <a:prstClr val="black"/>
                    </a:solidFill>
                    <a:latin typeface="+mj-lt"/>
                    <a:ea typeface="+mn-ea"/>
                    <a:cs typeface="+mn-cs"/>
                  </a:rPr>
                  <a:t>reb_duty</a:t>
                </a:r>
                <a:r>
                  <a:rPr lang="en-US" sz="1400" b="1" i="0" u="none" strike="noStrike" kern="1200" baseline="0" dirty="0" smtClean="0">
                    <a:solidFill>
                      <a:prstClr val="black"/>
                    </a:solidFill>
                    <a:latin typeface="+mj-lt"/>
                    <a:ea typeface="+mn-ea"/>
                    <a:cs typeface="+mn-cs"/>
                  </a:rPr>
                  <a:t>( kW)</a:t>
                </a:r>
                <a:endParaRPr lang="en-US" sz="1400" b="1" i="0" u="none" strike="noStrike" kern="1200" baseline="0" dirty="0">
                  <a:solidFill>
                    <a:prstClr val="black"/>
                  </a:solidFill>
                  <a:latin typeface="+mj-lt"/>
                  <a:ea typeface="+mn-ea"/>
                  <a:cs typeface="+mn-cs"/>
                </a:endParaRPr>
              </a:p>
            </c:rich>
          </c:tx>
          <c:layout>
            <c:manualLayout>
              <c:xMode val="edge"/>
              <c:yMode val="edge"/>
              <c:x val="5.8185275261236286E-3"/>
              <c:y val="0.3532672790901137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577881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400C7-926A-4CA9-A5B9-87996FC472EC}" type="datetimeFigureOut">
              <a:rPr lang="en-US" smtClean="0"/>
              <a:t>25-Mar-14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7ECF4-8F1D-45D2-8333-940589405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41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7ECF4-8F1D-45D2-8333-940589405A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4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6A639-46B3-48B3-B4BA-C925C7D14EF1}" type="datetime1">
              <a:rPr lang="en-US" smtClean="0"/>
              <a:t>25-Mar-14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2AAA-6997-437A-AB9D-8090608085FC}" type="datetime1">
              <a:rPr lang="en-US" smtClean="0"/>
              <a:t>25-Mar-14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B56D2-A75F-4FC8-A7A9-99BF51321372}" type="datetime1">
              <a:rPr lang="en-US" smtClean="0"/>
              <a:t>25-Mar-14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5F05-55BC-482B-90B0-60814EA3721B}" type="datetime1">
              <a:rPr lang="en-US" smtClean="0"/>
              <a:t>25-Mar-14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79942-A86A-4399-AF93-19BED6F7E8CA}" type="datetime1">
              <a:rPr lang="en-US" smtClean="0"/>
              <a:t>25-Mar-14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044A4-A272-48BF-80FC-6E6A2A13EB9E}" type="datetime1">
              <a:rPr lang="en-US" smtClean="0"/>
              <a:t>25-Mar-14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4277-1ACE-4C5F-816C-AF3E43B47B88}" type="datetime1">
              <a:rPr lang="en-US" smtClean="0"/>
              <a:t>25-Mar-14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FDB89-C52F-4B1E-A8B4-0ED605EAEE34}" type="datetime1">
              <a:rPr lang="en-US" smtClean="0"/>
              <a:t>25-Mar-14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9F9B-5E8E-49A8-9D8E-AF67BF5C44BB}" type="datetime1">
              <a:rPr lang="en-US" smtClean="0"/>
              <a:t>25-Mar-14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30D1E-2FF1-48BB-9FFF-E8DCB9023D67}" type="datetime1">
              <a:rPr lang="en-US" smtClean="0"/>
              <a:t>25-Mar-14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4976-98B2-4184-812D-CD2AF635E097}" type="datetime1">
              <a:rPr lang="en-US" smtClean="0"/>
              <a:t>25-Mar-14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171817-B41C-462E-813D-C655B0ED1CF5}" type="datetime1">
              <a:rPr lang="en-US" smtClean="0"/>
              <a:t>25-Mar-14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1948C1-70E6-449A-A1BB-46963A8811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5777" y="838200"/>
            <a:ext cx="678025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dirty="0">
                <a:latin typeface="+mj-lt"/>
              </a:rPr>
              <a:t>Dividing wall column application </a:t>
            </a:r>
            <a:endParaRPr lang="de-DE" sz="3200" dirty="0" smtClean="0">
              <a:latin typeface="+mj-lt"/>
            </a:endParaRPr>
          </a:p>
          <a:p>
            <a:pPr algn="ctr"/>
            <a:r>
              <a:rPr lang="de-DE" sz="3200" dirty="0" smtClean="0">
                <a:latin typeface="+mj-lt"/>
              </a:rPr>
              <a:t>in </a:t>
            </a:r>
            <a:r>
              <a:rPr lang="de-DE" sz="3200" dirty="0">
                <a:latin typeface="+mj-lt"/>
              </a:rPr>
              <a:t>heterogeneous azeotropic distillation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29200" y="2514600"/>
            <a:ext cx="3900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Supervisor: </a:t>
            </a:r>
            <a:r>
              <a:rPr lang="nl-NL" dirty="0" smtClean="0">
                <a:latin typeface="+mj-lt"/>
              </a:rPr>
              <a:t>Sigurd </a:t>
            </a:r>
            <a:r>
              <a:rPr lang="nl-NL" dirty="0">
                <a:latin typeface="+mj-lt"/>
              </a:rPr>
              <a:t>Skogestad</a:t>
            </a:r>
          </a:p>
          <a:p>
            <a:endParaRPr lang="nl-NL" b="1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Student : LE </a:t>
            </a:r>
            <a:r>
              <a:rPr lang="en-US" dirty="0" err="1" smtClean="0">
                <a:latin typeface="+mj-lt"/>
              </a:rPr>
              <a:t>Quang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Khoa</a:t>
            </a:r>
            <a:endParaRPr lang="en-US" dirty="0" smtClean="0">
              <a:latin typeface="+mj-lt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1915418"/>
            <a:ext cx="5219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(In collaboration with PERSTORP, SWEDEN)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204" y="4072271"/>
            <a:ext cx="5867399" cy="27926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103899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 Feed </a:t>
            </a:r>
            <a:r>
              <a:rPr lang="en-US" dirty="0" smtClean="0"/>
              <a:t>stage :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448949"/>
              </p:ext>
            </p:extLst>
          </p:nvPr>
        </p:nvGraphicFramePr>
        <p:xfrm>
          <a:off x="190500" y="1565564"/>
          <a:ext cx="7848600" cy="4682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4876800" y="55626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26727" y="62923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Stage No 25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</a:t>
            </a:r>
            <a:r>
              <a:rPr lang="en-US" b="1" i="1" u="sng" dirty="0" smtClean="0"/>
              <a:t>2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002060"/>
                </a:solidFill>
              </a:rPr>
              <a:t>Optimization of the conventional arrangement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19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0" y="50408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“Optimum” 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6777505" y="5034034"/>
            <a:ext cx="826008" cy="2999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930482"/>
              </p:ext>
            </p:extLst>
          </p:nvPr>
        </p:nvGraphicFramePr>
        <p:xfrm>
          <a:off x="2209799" y="2430926"/>
          <a:ext cx="4255320" cy="3969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8440"/>
                <a:gridCol w="1418440"/>
                <a:gridCol w="1418440"/>
              </a:tblGrid>
              <a:tr h="6647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  <a:latin typeface="+mj-lt"/>
                        </a:rPr>
                        <a:t>Total No </a:t>
                      </a:r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of stage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FEED STAGE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  <a:latin typeface="+mj-lt"/>
                        </a:rPr>
                        <a:t>TOT_REB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3147.464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3147.182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3146.942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3147.127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3147.106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3145.964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3145.966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3147.024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672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54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3146.999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</a:t>
            </a:r>
            <a:r>
              <a:rPr lang="en-US" b="1" i="1" u="sng" dirty="0" smtClean="0"/>
              <a:t>2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002060"/>
                </a:solidFill>
              </a:rPr>
              <a:t>Optimization of the conventional arrangement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8200" y="1103899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2/ Total number of stage </a:t>
            </a:r>
            <a:r>
              <a:rPr lang="en-US" dirty="0" smtClean="0"/>
              <a:t>: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990600" y="1565564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feed stage is fixed ratio of the total number of stage (0.5)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2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212592"/>
              </p:ext>
            </p:extLst>
          </p:nvPr>
        </p:nvGraphicFramePr>
        <p:xfrm>
          <a:off x="13855" y="1981200"/>
          <a:ext cx="913014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</a:t>
            </a:r>
            <a:r>
              <a:rPr lang="en-US" b="1" i="1" u="sng" dirty="0" smtClean="0"/>
              <a:t>2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002060"/>
                </a:solidFill>
              </a:rPr>
              <a:t>Optimization of the conventional arrangement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762000"/>
            <a:ext cx="8458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3/ </a:t>
            </a:r>
            <a:r>
              <a:rPr lang="en-US" dirty="0"/>
              <a:t>Water </a:t>
            </a:r>
            <a:r>
              <a:rPr lang="en-US" dirty="0" smtClean="0"/>
              <a:t>reflux ratio: </a:t>
            </a:r>
          </a:p>
          <a:p>
            <a:endParaRPr lang="en-US" dirty="0" smtClean="0"/>
          </a:p>
          <a:p>
            <a:r>
              <a:rPr lang="en-US" dirty="0" smtClean="0"/>
              <a:t>( </a:t>
            </a:r>
            <a:r>
              <a:rPr lang="en-US" dirty="0"/>
              <a:t>90% of water, 10% of </a:t>
            </a:r>
            <a:r>
              <a:rPr lang="en-US" dirty="0" err="1"/>
              <a:t>Cyclohexanone</a:t>
            </a:r>
            <a:r>
              <a:rPr lang="en-US" dirty="0" smtClean="0"/>
              <a:t>):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11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447800"/>
            <a:ext cx="8444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+mj-lt"/>
              </a:rPr>
              <a:t>Thank you for your attention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36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99060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INTRODUCTION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905000"/>
            <a:ext cx="8153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Dividing </a:t>
            </a:r>
            <a:r>
              <a:rPr lang="de-DE" dirty="0"/>
              <a:t>wall column is an application of thermally coupled Petlyuk column </a:t>
            </a:r>
            <a:r>
              <a:rPr lang="de-DE" dirty="0" smtClean="0"/>
              <a:t>arrangement. This technology allows a significant energy reduction for separation of multicomponent.</a:t>
            </a:r>
          </a:p>
          <a:p>
            <a:endParaRPr lang="de-DE" dirty="0" smtClean="0"/>
          </a:p>
          <a:p>
            <a:r>
              <a:rPr lang="de-DE" dirty="0" smtClean="0"/>
              <a:t>Heterogeneous azeotropic </a:t>
            </a:r>
            <a:r>
              <a:rPr lang="de-DE" dirty="0" smtClean="0"/>
              <a:t>distillation is </a:t>
            </a:r>
            <a:r>
              <a:rPr lang="de-DE" dirty="0" smtClean="0"/>
              <a:t>used in industry to separate close boiling point mixture and azeotropes.</a:t>
            </a:r>
          </a:p>
          <a:p>
            <a:endParaRPr lang="de-DE" dirty="0" smtClean="0"/>
          </a:p>
          <a:p>
            <a:r>
              <a:rPr lang="de-DE" b="1" i="1" u="sng" dirty="0" smtClean="0"/>
              <a:t>The system</a:t>
            </a:r>
            <a:r>
              <a:rPr lang="de-DE" dirty="0" smtClean="0"/>
              <a:t>: Cyclohexanone</a:t>
            </a:r>
            <a:r>
              <a:rPr lang="de-DE" dirty="0"/>
              <a:t>, Water, Acetic Acid and heavy </a:t>
            </a:r>
            <a:r>
              <a:rPr lang="de-DE" dirty="0" smtClean="0"/>
              <a:t>organics. </a:t>
            </a:r>
          </a:p>
          <a:p>
            <a:r>
              <a:rPr lang="de-DE" dirty="0" smtClean="0"/>
              <a:t>Cyclohexanone</a:t>
            </a:r>
            <a:r>
              <a:rPr lang="de-DE" dirty="0"/>
              <a:t>,  Water and Acetic Acid build a two liquid phase </a:t>
            </a:r>
            <a:r>
              <a:rPr lang="de-DE" dirty="0" smtClean="0"/>
              <a:t>system</a:t>
            </a:r>
          </a:p>
          <a:p>
            <a:endParaRPr lang="de-DE" dirty="0" smtClean="0"/>
          </a:p>
          <a:p>
            <a:r>
              <a:rPr lang="de-DE" b="1" i="1" u="sng" dirty="0"/>
              <a:t>Objective of project </a:t>
            </a:r>
            <a:r>
              <a:rPr lang="de-DE" dirty="0"/>
              <a:t>: Design and simulate ternary </a:t>
            </a:r>
            <a:r>
              <a:rPr lang="de-DE" dirty="0" smtClean="0"/>
              <a:t>hetero-azeotropic distillation </a:t>
            </a:r>
            <a:r>
              <a:rPr lang="de-DE" dirty="0"/>
              <a:t>column</a:t>
            </a:r>
            <a:r>
              <a:rPr lang="de-DE" dirty="0" smtClean="0"/>
              <a:t> </a:t>
            </a:r>
            <a:r>
              <a:rPr lang="de-DE" dirty="0"/>
              <a:t>in combination with deviding wall column.</a:t>
            </a:r>
          </a:p>
          <a:p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2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849638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PROJECT CHRONOLOGY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752600"/>
            <a:ext cx="6629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dirty="0" smtClean="0"/>
              <a:t>Step 1</a:t>
            </a:r>
            <a:r>
              <a:rPr lang="en-US" dirty="0" smtClean="0"/>
              <a:t>: </a:t>
            </a:r>
            <a:r>
              <a:rPr lang="en-US" dirty="0"/>
              <a:t>R</a:t>
            </a:r>
            <a:r>
              <a:rPr lang="en-US" dirty="0" smtClean="0"/>
              <a:t>ebuild </a:t>
            </a:r>
            <a:r>
              <a:rPr lang="en-US" dirty="0" smtClean="0"/>
              <a:t>and simulate the conventional </a:t>
            </a:r>
            <a:r>
              <a:rPr lang="en-US" dirty="0" smtClean="0"/>
              <a:t>arrangement using Aspen Plus</a:t>
            </a:r>
          </a:p>
          <a:p>
            <a:endParaRPr lang="en-US" dirty="0" smtClean="0"/>
          </a:p>
          <a:p>
            <a:r>
              <a:rPr lang="en-US" b="1" i="1" u="sng" dirty="0"/>
              <a:t>Step 2</a:t>
            </a:r>
            <a:r>
              <a:rPr lang="en-US" dirty="0" smtClean="0"/>
              <a:t>: </a:t>
            </a:r>
            <a:r>
              <a:rPr lang="en-US" dirty="0" smtClean="0"/>
              <a:t>Optimize </a:t>
            </a:r>
            <a:r>
              <a:rPr lang="en-US" dirty="0" smtClean="0"/>
              <a:t>the conventional </a:t>
            </a:r>
            <a:r>
              <a:rPr lang="en-US" dirty="0" smtClean="0"/>
              <a:t>arrangement</a:t>
            </a:r>
          </a:p>
          <a:p>
            <a:endParaRPr lang="en-US" dirty="0" smtClean="0"/>
          </a:p>
          <a:p>
            <a:r>
              <a:rPr lang="en-US" b="1" i="1" u="sng" dirty="0"/>
              <a:t>Step 3</a:t>
            </a:r>
            <a:r>
              <a:rPr lang="en-US" dirty="0" smtClean="0"/>
              <a:t>: </a:t>
            </a:r>
            <a:r>
              <a:rPr lang="en-US" dirty="0" smtClean="0"/>
              <a:t>Design </a:t>
            </a:r>
            <a:r>
              <a:rPr lang="en-US" dirty="0" smtClean="0"/>
              <a:t>and </a:t>
            </a:r>
            <a:r>
              <a:rPr lang="en-US" dirty="0" smtClean="0"/>
              <a:t>simulate </a:t>
            </a:r>
            <a:r>
              <a:rPr lang="en-GB" dirty="0" smtClean="0"/>
              <a:t>heterogeneous </a:t>
            </a:r>
            <a:r>
              <a:rPr lang="en-GB" dirty="0" err="1" smtClean="0"/>
              <a:t>azeotropic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mtClean="0"/>
              <a:t>             </a:t>
            </a:r>
            <a:r>
              <a:rPr lang="en-GB" smtClean="0"/>
              <a:t>distillation </a:t>
            </a:r>
            <a:r>
              <a:rPr lang="en-GB"/>
              <a:t>column</a:t>
            </a:r>
            <a:r>
              <a:rPr lang="en-GB" smtClean="0"/>
              <a:t>  </a:t>
            </a:r>
            <a:r>
              <a:rPr lang="en-GB" dirty="0" smtClean="0"/>
              <a:t>via dividing </a:t>
            </a:r>
            <a:r>
              <a:rPr lang="en-GB" dirty="0"/>
              <a:t>wall </a:t>
            </a:r>
            <a:r>
              <a:rPr lang="en-GB" dirty="0" smtClean="0"/>
              <a:t>column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8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0418" y="5572035"/>
            <a:ext cx="525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Conventional arrangement 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636" y="6331527"/>
            <a:ext cx="9109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AA</a:t>
            </a:r>
            <a:r>
              <a:rPr lang="en-GB" dirty="0"/>
              <a:t> is Acetic </a:t>
            </a:r>
            <a:r>
              <a:rPr lang="en-GB" dirty="0" smtClean="0"/>
              <a:t>Acid, </a:t>
            </a:r>
            <a:r>
              <a:rPr lang="en-GB" b="1" u="sng" dirty="0"/>
              <a:t>CH</a:t>
            </a:r>
            <a:r>
              <a:rPr lang="en-GB" dirty="0"/>
              <a:t> is </a:t>
            </a:r>
            <a:r>
              <a:rPr lang="en-GB" dirty="0" err="1"/>
              <a:t>Cyclohexanone</a:t>
            </a:r>
            <a:r>
              <a:rPr lang="en-GB" dirty="0"/>
              <a:t>, </a:t>
            </a:r>
            <a:r>
              <a:rPr lang="en-GB" b="1" u="sng" dirty="0"/>
              <a:t>W</a:t>
            </a:r>
            <a:r>
              <a:rPr lang="en-GB" dirty="0"/>
              <a:t> is Water and </a:t>
            </a:r>
            <a:r>
              <a:rPr lang="en-GB" b="1" u="sng" dirty="0"/>
              <a:t>HE</a:t>
            </a:r>
            <a:r>
              <a:rPr lang="en-GB" dirty="0"/>
              <a:t> is Heavy Organics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18" y="685799"/>
            <a:ext cx="7086600" cy="4647975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1</a:t>
            </a:r>
            <a:r>
              <a:rPr lang="en-US" dirty="0"/>
              <a:t>: </a:t>
            </a:r>
            <a:r>
              <a:rPr lang="en-US" b="1" dirty="0">
                <a:solidFill>
                  <a:srgbClr val="002060"/>
                </a:solidFill>
              </a:rPr>
              <a:t>Rebuild and simulate the conventional arrangement</a:t>
            </a:r>
          </a:p>
        </p:txBody>
      </p:sp>
    </p:spTree>
    <p:extLst>
      <p:ext uri="{BB962C8B-B14F-4D97-AF65-F5344CB8AC3E}">
        <p14:creationId xmlns:p14="http://schemas.microsoft.com/office/powerpoint/2010/main" val="4274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76200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VAPOR </a:t>
            </a:r>
            <a:r>
              <a:rPr lang="en-US" dirty="0" smtClean="0">
                <a:latin typeface="+mj-lt"/>
              </a:rPr>
              <a:t>LIQUID EQUILIBRIUM ANALYSIS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35784"/>
              </p:ext>
            </p:extLst>
          </p:nvPr>
        </p:nvGraphicFramePr>
        <p:xfrm>
          <a:off x="1066800" y="2286000"/>
          <a:ext cx="6705599" cy="2548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224"/>
                <a:gridCol w="2034562"/>
                <a:gridCol w="1455865"/>
                <a:gridCol w="1731948"/>
              </a:tblGrid>
              <a:tr h="657582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Cyclohexanone</a:t>
                      </a:r>
                      <a:r>
                        <a:rPr lang="en-US" sz="1400" baseline="-250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-acetic acid</a:t>
                      </a:r>
                      <a:r>
                        <a:rPr lang="en-US" sz="1400" baseline="-250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Acetic acid</a:t>
                      </a:r>
                      <a:r>
                        <a:rPr lang="en-US" sz="1400" baseline="-25000">
                          <a:effectLst/>
                        </a:rPr>
                        <a:t>1</a:t>
                      </a:r>
                      <a:r>
                        <a:rPr lang="en-US" sz="1400">
                          <a:effectLst/>
                        </a:rPr>
                        <a:t>-water</a:t>
                      </a:r>
                      <a:r>
                        <a:rPr lang="en-US" sz="1400" baseline="-250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Cyclohexanone</a:t>
                      </a:r>
                      <a:r>
                        <a:rPr lang="en-US" sz="1400" baseline="-25000" dirty="0">
                          <a:effectLst/>
                        </a:rPr>
                        <a:t>1</a:t>
                      </a:r>
                      <a:r>
                        <a:rPr lang="en-US" sz="1400" dirty="0">
                          <a:effectLst/>
                        </a:rPr>
                        <a:t>-water</a:t>
                      </a:r>
                      <a:r>
                        <a:rPr lang="en-US" sz="1400" baseline="-250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57582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Origin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Regression to data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Regression to data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Regression to data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1189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r>
                        <a:rPr lang="en-US" sz="1400" baseline="-25000">
                          <a:effectLst/>
                        </a:rPr>
                        <a:t>12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1715.54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255.44</a:t>
                      </a:r>
                      <a:endParaRPr lang="en-US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-164.59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1189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</a:t>
                      </a:r>
                      <a:r>
                        <a:rPr lang="en-US" sz="1400" baseline="-25000">
                          <a:effectLst/>
                        </a:rPr>
                        <a:t>21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113.07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19.412</a:t>
                      </a:r>
                      <a:endParaRPr lang="en-US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1568.59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1189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Α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1.267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</a:t>
                      </a:r>
                      <a:endParaRPr lang="en-US" sz="14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0.2</a:t>
                      </a:r>
                      <a:endParaRPr lang="en-US" sz="1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907742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Caprolactone</a:t>
            </a:r>
            <a:r>
              <a:rPr lang="en-US" dirty="0"/>
              <a:t> and heavies activities are predicted in UNIFAC 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5073" y="5242632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Equilibrium data for the ternary system </a:t>
            </a:r>
            <a:r>
              <a:rPr lang="en-US" dirty="0" err="1"/>
              <a:t>cyclohexanone</a:t>
            </a:r>
            <a:r>
              <a:rPr lang="en-US" dirty="0"/>
              <a:t>- acetic acid- water were carried out in </a:t>
            </a:r>
            <a:r>
              <a:rPr lang="en-US" dirty="0" err="1"/>
              <a:t>Perstorp</a:t>
            </a:r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1581421"/>
            <a:ext cx="69619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NRTL-HOC </a:t>
            </a:r>
            <a:r>
              <a:rPr lang="de-DE" dirty="0"/>
              <a:t>is chosen as thermodynamic model for the given system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1</a:t>
            </a:r>
            <a:r>
              <a:rPr lang="en-US" dirty="0"/>
              <a:t>: </a:t>
            </a:r>
            <a:r>
              <a:rPr lang="en-US" b="1" dirty="0">
                <a:solidFill>
                  <a:srgbClr val="002060"/>
                </a:solidFill>
              </a:rPr>
              <a:t>Rebuild and simulate the conventional arrangement</a:t>
            </a:r>
          </a:p>
        </p:txBody>
      </p:sp>
    </p:spTree>
    <p:extLst>
      <p:ext uri="{BB962C8B-B14F-4D97-AF65-F5344CB8AC3E}">
        <p14:creationId xmlns:p14="http://schemas.microsoft.com/office/powerpoint/2010/main" val="42099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205055295"/>
              </p:ext>
            </p:extLst>
          </p:nvPr>
        </p:nvGraphicFramePr>
        <p:xfrm>
          <a:off x="0" y="12954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21527" y="794266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VLE of </a:t>
            </a:r>
            <a:r>
              <a:rPr lang="en-US" dirty="0"/>
              <a:t>Water/acetic Acid system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1</a:t>
            </a:r>
            <a:r>
              <a:rPr lang="en-US" dirty="0"/>
              <a:t>: </a:t>
            </a:r>
            <a:r>
              <a:rPr lang="en-US" b="1" dirty="0">
                <a:solidFill>
                  <a:srgbClr val="002060"/>
                </a:solidFill>
              </a:rPr>
              <a:t>Rebuild and simulate the conventional arrangement</a:t>
            </a:r>
          </a:p>
        </p:txBody>
      </p:sp>
    </p:spTree>
    <p:extLst>
      <p:ext uri="{BB962C8B-B14F-4D97-AF65-F5344CB8AC3E}">
        <p14:creationId xmlns:p14="http://schemas.microsoft.com/office/powerpoint/2010/main" val="224799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45691786"/>
              </p:ext>
            </p:extLst>
          </p:nvPr>
        </p:nvGraphicFramePr>
        <p:xfrm>
          <a:off x="0" y="12954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57055" y="80146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VLE </a:t>
            </a:r>
            <a:r>
              <a:rPr lang="en-US" dirty="0"/>
              <a:t>of </a:t>
            </a:r>
            <a:r>
              <a:rPr lang="en-US" dirty="0" smtClean="0"/>
              <a:t>Water/</a:t>
            </a:r>
            <a:r>
              <a:rPr lang="en-US" dirty="0" err="1" smtClean="0"/>
              <a:t>Cyclohexanone</a:t>
            </a:r>
            <a:r>
              <a:rPr lang="en-US" dirty="0"/>
              <a:t> system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1</a:t>
            </a:r>
            <a:r>
              <a:rPr lang="en-US" dirty="0"/>
              <a:t>: </a:t>
            </a:r>
            <a:r>
              <a:rPr lang="en-US" b="1" dirty="0">
                <a:solidFill>
                  <a:srgbClr val="002060"/>
                </a:solidFill>
              </a:rPr>
              <a:t>Rebuild and simulate the conventional arrangement</a:t>
            </a:r>
          </a:p>
        </p:txBody>
      </p:sp>
    </p:spTree>
    <p:extLst>
      <p:ext uri="{BB962C8B-B14F-4D97-AF65-F5344CB8AC3E}">
        <p14:creationId xmlns:p14="http://schemas.microsoft.com/office/powerpoint/2010/main" val="397494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1</a:t>
            </a:r>
            <a:r>
              <a:rPr lang="en-US" dirty="0"/>
              <a:t>: </a:t>
            </a:r>
            <a:r>
              <a:rPr lang="en-US" b="1" dirty="0">
                <a:solidFill>
                  <a:srgbClr val="002060"/>
                </a:solidFill>
              </a:rPr>
              <a:t>Rebuild and simulate the conventional arrangement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2518"/>
            <a:ext cx="7547101" cy="548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23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948C1-70E6-449A-A1BB-46963A8811EE}" type="slidenum">
              <a:rPr lang="en-US" smtClean="0"/>
              <a:t>9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20782" y="0"/>
            <a:ext cx="91647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/>
              <a:t>Step </a:t>
            </a:r>
            <a:r>
              <a:rPr lang="en-US" b="1" i="1" u="sng" dirty="0" smtClean="0"/>
              <a:t>2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002060"/>
                </a:solidFill>
              </a:rPr>
              <a:t>Optimization of the conventional arrangement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64" y="914401"/>
            <a:ext cx="6664036" cy="4370822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1870364" y="741218"/>
            <a:ext cx="1863436" cy="45440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" y="548640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Operation condition: Feed entering into the stage 25. </a:t>
            </a:r>
            <a:br>
              <a:rPr lang="en-US" dirty="0" smtClean="0"/>
            </a:br>
            <a:r>
              <a:rPr lang="en-US" dirty="0" smtClean="0"/>
              <a:t>                                      Total number of stage is 50.</a:t>
            </a:r>
          </a:p>
          <a:p>
            <a:endParaRPr lang="en-US" dirty="0" smtClean="0"/>
          </a:p>
          <a:p>
            <a:r>
              <a:rPr lang="en-US" dirty="0" smtClean="0"/>
              <a:t>The feed stage is fixed ratio of the total number of stage (0.5)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77191" y="914401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AZEOTROPIC COLUMN</a:t>
            </a:r>
            <a:endParaRPr lang="en-US" b="1" dirty="0"/>
          </a:p>
        </p:txBody>
      </p:sp>
      <p:sp>
        <p:nvSpPr>
          <p:cNvPr id="23" name="Right Arrow 22"/>
          <p:cNvSpPr/>
          <p:nvPr/>
        </p:nvSpPr>
        <p:spPr>
          <a:xfrm rot="2530911">
            <a:off x="1871590" y="1606732"/>
            <a:ext cx="439460" cy="1731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5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646</TotalTime>
  <Words>437</Words>
  <Application>Microsoft Office PowerPoint</Application>
  <PresentationFormat>On-screen Show (4:3)</PresentationFormat>
  <Paragraphs>124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Quang Khoa</dc:creator>
  <cp:lastModifiedBy>Quang Khoa</cp:lastModifiedBy>
  <cp:revision>31</cp:revision>
  <dcterms:created xsi:type="dcterms:W3CDTF">2014-03-24T11:34:08Z</dcterms:created>
  <dcterms:modified xsi:type="dcterms:W3CDTF">2014-03-25T11:25:37Z</dcterms:modified>
</cp:coreProperties>
</file>