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7" r:id="rId3"/>
    <p:sldId id="259" r:id="rId4"/>
    <p:sldId id="266" r:id="rId5"/>
    <p:sldId id="268" r:id="rId6"/>
    <p:sldId id="273" r:id="rId7"/>
    <p:sldId id="258" r:id="rId8"/>
    <p:sldId id="287" r:id="rId9"/>
    <p:sldId id="263" r:id="rId10"/>
    <p:sldId id="260" r:id="rId11"/>
    <p:sldId id="261" r:id="rId12"/>
    <p:sldId id="269" r:id="rId13"/>
    <p:sldId id="262" r:id="rId14"/>
    <p:sldId id="270" r:id="rId15"/>
    <p:sldId id="271" r:id="rId16"/>
    <p:sldId id="285" r:id="rId17"/>
    <p:sldId id="272" r:id="rId18"/>
    <p:sldId id="286" r:id="rId19"/>
    <p:sldId id="274" r:id="rId20"/>
    <p:sldId id="283" r:id="rId21"/>
    <p:sldId id="284" r:id="rId22"/>
    <p:sldId id="264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2F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7638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00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091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522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12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802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7612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621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256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7115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5023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EA53F08-9610-44D6-8256-11DF88E2D85A}" type="datetimeFigureOut">
              <a:rPr lang="nb-NO" smtClean="0"/>
              <a:t>20.03.2014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3665B00-7398-4B3E-A34C-FFD2EFE91FB1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323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7200" dirty="0" smtClean="0"/>
              <a:t>Optimization of parameters in PID controllers</a:t>
            </a:r>
            <a:endParaRPr lang="en-GB" sz="7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Ingrid Didriksen</a:t>
            </a:r>
          </a:p>
          <a:p>
            <a:r>
              <a:rPr lang="nb-NO" dirty="0" smtClean="0"/>
              <a:t>Supervisors: Heinz </a:t>
            </a:r>
            <a:r>
              <a:rPr lang="nb-NO" dirty="0" err="1" smtClean="0"/>
              <a:t>Preisig</a:t>
            </a:r>
            <a:r>
              <a:rPr lang="nb-NO" dirty="0" smtClean="0"/>
              <a:t> and Erik Gran (Kongsberg)</a:t>
            </a:r>
          </a:p>
          <a:p>
            <a:r>
              <a:rPr lang="nb-NO" dirty="0" smtClean="0"/>
              <a:t>Co-supervisor: Chriss Grimholt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508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Problem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Set points changes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 BUT the P, I and D parameters are set and not optimized </a:t>
            </a:r>
            <a:r>
              <a:rPr lang="en-GB" sz="2600" dirty="0" smtClean="0">
                <a:latin typeface="Calibri" panose="020F0502020204030204" pitchFamily="34" charset="0"/>
              </a:rPr>
              <a:t>later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Results in non optimal control</a:t>
            </a:r>
            <a:r>
              <a:rPr lang="en-GB" sz="2600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3200" dirty="0">
                <a:latin typeface="Calibri" panose="020F0502020204030204" pitchFamily="34" charset="0"/>
              </a:rPr>
              <a:t>  </a:t>
            </a:r>
            <a:r>
              <a:rPr lang="en-GB" sz="3200" dirty="0">
                <a:latin typeface="Calibri" panose="020F0502020204030204" pitchFamily="34" charset="0"/>
              </a:rPr>
              <a:t>Never been tuned </a:t>
            </a:r>
            <a:r>
              <a:rPr lang="en-GB" sz="3200" dirty="0" smtClean="0">
                <a:latin typeface="Calibri" panose="020F0502020204030204" pitchFamily="34" charset="0"/>
              </a:rPr>
              <a:t>properly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 Problem with interactions between control </a:t>
            </a:r>
            <a:r>
              <a:rPr lang="en-GB" sz="3200" dirty="0" smtClean="0">
                <a:latin typeface="Calibri" panose="020F0502020204030204" pitchFamily="34" charset="0"/>
              </a:rPr>
              <a:t>loops</a:t>
            </a:r>
          </a:p>
          <a:p>
            <a:pPr marL="0" indent="0">
              <a:lnSpc>
                <a:spcPct val="150000"/>
              </a:lnSpc>
              <a:buNone/>
            </a:pPr>
            <a:endParaRPr lang="en-GB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4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Approach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The thesis is divided in two parts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3200" dirty="0" smtClean="0">
                <a:latin typeface="Calibri" panose="020F0502020204030204" pitchFamily="34" charset="0"/>
              </a:rPr>
              <a:t>A literature study on</a:t>
            </a:r>
          </a:p>
          <a:p>
            <a:pPr marL="0" indent="0">
              <a:buNone/>
            </a:pPr>
            <a:r>
              <a:rPr lang="en-GB" sz="3200" dirty="0">
                <a:latin typeface="Calibri" panose="020F0502020204030204" pitchFamily="34" charset="0"/>
              </a:rPr>
              <a:t>	</a:t>
            </a:r>
            <a:r>
              <a:rPr lang="en-GB" sz="3200" dirty="0" smtClean="0">
                <a:latin typeface="Calibri" panose="020F0502020204030204" pitchFamily="34" charset="0"/>
              </a:rPr>
              <a:t>- PID controller design</a:t>
            </a:r>
          </a:p>
          <a:p>
            <a:pPr marL="0" indent="0">
              <a:buNone/>
            </a:pPr>
            <a:r>
              <a:rPr lang="en-GB" sz="3200" dirty="0">
                <a:latin typeface="Calibri" panose="020F0502020204030204" pitchFamily="34" charset="0"/>
              </a:rPr>
              <a:t>	</a:t>
            </a:r>
            <a:r>
              <a:rPr lang="en-GB" sz="3200" dirty="0" smtClean="0">
                <a:latin typeface="Calibri" panose="020F0502020204030204" pitchFamily="34" charset="0"/>
              </a:rPr>
              <a:t>- </a:t>
            </a:r>
            <a:r>
              <a:rPr lang="en-GB" sz="3200" dirty="0" smtClean="0">
                <a:latin typeface="Calibri" panose="020F0502020204030204" pitchFamily="34" charset="0"/>
              </a:rPr>
              <a:t>Process</a:t>
            </a:r>
            <a:r>
              <a:rPr lang="en-GB" sz="3200" dirty="0" smtClean="0">
                <a:latin typeface="Calibri" panose="020F0502020204030204" pitchFamily="34" charset="0"/>
              </a:rPr>
              <a:t> identification</a:t>
            </a:r>
          </a:p>
          <a:p>
            <a:pPr marL="0" indent="0">
              <a:buNone/>
            </a:pPr>
            <a:r>
              <a:rPr lang="nb-NO" sz="3200" dirty="0">
                <a:latin typeface="Calibri" panose="020F0502020204030204" pitchFamily="34" charset="0"/>
              </a:rPr>
              <a:t>	</a:t>
            </a:r>
            <a:r>
              <a:rPr lang="nb-NO" sz="3200" dirty="0" smtClean="0">
                <a:latin typeface="Calibri" panose="020F0502020204030204" pitchFamily="34" charset="0"/>
              </a:rPr>
              <a:t>- Tuning </a:t>
            </a:r>
            <a:r>
              <a:rPr lang="nb-NO" sz="3200" dirty="0" err="1" smtClean="0">
                <a:latin typeface="Calibri" panose="020F0502020204030204" pitchFamily="34" charset="0"/>
              </a:rPr>
              <a:t>methods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Calibri" panose="020F0502020204030204" pitchFamily="34" charset="0"/>
              </a:rPr>
              <a:t>	</a:t>
            </a:r>
            <a:r>
              <a:rPr lang="en-GB" sz="3200" dirty="0" smtClean="0">
                <a:latin typeface="Calibri" panose="020F0502020204030204" pitchFamily="34" charset="0"/>
              </a:rPr>
              <a:t>-  Multivariable </a:t>
            </a:r>
            <a:r>
              <a:rPr lang="en-GB" sz="3200" dirty="0" smtClean="0">
                <a:latin typeface="Calibri" panose="020F0502020204030204" pitchFamily="34" charset="0"/>
              </a:rPr>
              <a:t>control tuning 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51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Approach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sz="3200" dirty="0">
                <a:latin typeface="Calibri" panose="020F0502020204030204" pitchFamily="34" charset="0"/>
              </a:rPr>
              <a:t>2.   An implementation of different methods in K-Spice 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00" dirty="0" smtClean="0">
                <a:latin typeface="Calibri" panose="020F0502020204030204" pitchFamily="34" charset="0"/>
              </a:rPr>
              <a:t>Implementing the tuning methods in K-Spice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700" dirty="0" smtClean="0">
                <a:latin typeface="Calibri" panose="020F0502020204030204" pitchFamily="34" charset="0"/>
              </a:rPr>
              <a:t>Goal: Algorithm that can tune PID controllers for different set points</a:t>
            </a:r>
            <a:endParaRPr lang="en-GB" sz="2700" dirty="0" smtClean="0"/>
          </a:p>
          <a:p>
            <a:pPr marL="0" indent="0">
              <a:lnSpc>
                <a:spcPct val="150000"/>
              </a:lnSpc>
              <a:buNone/>
            </a:pPr>
            <a:endParaRPr lang="en-GB" sz="33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How?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" lvl="5" indent="-91440">
              <a:lnSpc>
                <a:spcPct val="150000"/>
              </a:lnSpc>
              <a:spcBef>
                <a:spcPts val="1300"/>
              </a:spcBef>
              <a:buFont typeface="Arial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Process model identification</a:t>
            </a:r>
            <a:endParaRPr lang="en-GB" sz="2800" dirty="0">
              <a:latin typeface="Calibri" panose="020F0502020204030204" pitchFamily="34" charset="0"/>
            </a:endParaRPr>
          </a:p>
          <a:p>
            <a:pPr marL="91440" lvl="5" indent="-91440">
              <a:lnSpc>
                <a:spcPct val="150000"/>
              </a:lnSpc>
              <a:spcBef>
                <a:spcPts val="1300"/>
              </a:spcBef>
              <a:buFont typeface="Arial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</a:rPr>
              <a:t>PID controllers tuned one by </a:t>
            </a:r>
            <a:r>
              <a:rPr lang="en-GB" sz="2800" dirty="0" smtClean="0">
                <a:latin typeface="Calibri" panose="020F0502020204030204" pitchFamily="34" charset="0"/>
              </a:rPr>
              <a:t>one</a:t>
            </a:r>
          </a:p>
          <a:p>
            <a:pPr marL="91440" lvl="5" indent="-91440">
              <a:lnSpc>
                <a:spcPct val="150000"/>
              </a:lnSpc>
              <a:spcBef>
                <a:spcPts val="1300"/>
              </a:spcBef>
              <a:buFont typeface="Arial" pitchFamily="34" charset="0"/>
              <a:buChar char="•"/>
            </a:pPr>
            <a:r>
              <a:rPr lang="nb-NO" sz="2800" dirty="0">
                <a:latin typeface="Calibri" panose="020F0502020204030204" pitchFamily="34" charset="0"/>
              </a:rPr>
              <a:t> </a:t>
            </a:r>
            <a:r>
              <a:rPr lang="nb-NO" sz="2800" dirty="0" err="1" smtClean="0">
                <a:latin typeface="Calibri" panose="020F0502020204030204" pitchFamily="34" charset="0"/>
              </a:rPr>
              <a:t>Look</a:t>
            </a:r>
            <a:r>
              <a:rPr lang="nb-NO" sz="2800" dirty="0" smtClean="0">
                <a:latin typeface="Calibri" panose="020F0502020204030204" pitchFamily="34" charset="0"/>
              </a:rPr>
              <a:t> at </a:t>
            </a:r>
            <a:r>
              <a:rPr lang="nb-NO" sz="2800" dirty="0" err="1" smtClean="0">
                <a:latin typeface="Calibri" panose="020F0502020204030204" pitchFamily="34" charset="0"/>
              </a:rPr>
              <a:t>interactions</a:t>
            </a:r>
            <a:r>
              <a:rPr lang="nb-NO" sz="2800" dirty="0" smtClean="0">
                <a:latin typeface="Calibri" panose="020F0502020204030204" pitchFamily="34" charset="0"/>
              </a:rPr>
              <a:t> </a:t>
            </a:r>
            <a:r>
              <a:rPr lang="nb-NO" sz="2800" dirty="0" err="1" smtClean="0">
                <a:latin typeface="Calibri" panose="020F0502020204030204" pitchFamily="34" charset="0"/>
              </a:rPr>
              <a:t>between</a:t>
            </a:r>
            <a:r>
              <a:rPr lang="nb-NO" sz="2800" dirty="0" smtClean="0">
                <a:latin typeface="Calibri" panose="020F0502020204030204" pitchFamily="34" charset="0"/>
              </a:rPr>
              <a:t> </a:t>
            </a:r>
            <a:r>
              <a:rPr lang="nb-NO" sz="2800" dirty="0" err="1" smtClean="0">
                <a:latin typeface="Calibri" panose="020F0502020204030204" pitchFamily="34" charset="0"/>
              </a:rPr>
              <a:t>the</a:t>
            </a:r>
            <a:r>
              <a:rPr lang="nb-NO" sz="2800" dirty="0" smtClean="0">
                <a:latin typeface="Calibri" panose="020F0502020204030204" pitchFamily="34" charset="0"/>
              </a:rPr>
              <a:t> loops</a:t>
            </a:r>
            <a:endParaRPr lang="en-GB" sz="2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7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So far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Closed-loop </a:t>
            </a:r>
            <a:r>
              <a:rPr lang="en-GB" sz="3200" dirty="0">
                <a:latin typeface="Calibri" panose="020F0502020204030204" pitchFamily="34" charset="0"/>
              </a:rPr>
              <a:t>p</a:t>
            </a:r>
            <a:r>
              <a:rPr lang="en-GB" sz="3200" dirty="0" smtClean="0">
                <a:latin typeface="Calibri" panose="020F0502020204030204" pitchFamily="34" charset="0"/>
              </a:rPr>
              <a:t>rocess </a:t>
            </a:r>
            <a:r>
              <a:rPr lang="en-GB" sz="3200" dirty="0" smtClean="0">
                <a:latin typeface="Calibri" panose="020F0502020204030204" pitchFamily="34" charset="0"/>
              </a:rPr>
              <a:t>identification methods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Decentralized control methods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Connected K-Spice to </a:t>
            </a:r>
            <a:r>
              <a:rPr lang="en-GB" sz="3200" dirty="0" err="1" smtClean="0">
                <a:latin typeface="Calibri" panose="020F0502020204030204" pitchFamily="34" charset="0"/>
              </a:rPr>
              <a:t>Matlab</a:t>
            </a:r>
            <a:r>
              <a:rPr lang="en-GB" sz="3200" dirty="0" smtClean="0">
                <a:latin typeface="Calibri" panose="020F0502020204030204" pitchFamily="34" charset="0"/>
              </a:rPr>
              <a:t> by use of an OPC </a:t>
            </a:r>
            <a:r>
              <a:rPr lang="en-GB" sz="3200" dirty="0" smtClean="0">
                <a:latin typeface="Calibri" panose="020F0502020204030204" pitchFamily="34" charset="0"/>
              </a:rPr>
              <a:t>interface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3200" dirty="0" err="1" smtClean="0">
                <a:latin typeface="Calibri" panose="020F0502020204030204" pitchFamily="34" charset="0"/>
              </a:rPr>
              <a:t>Opc</a:t>
            </a:r>
            <a:r>
              <a:rPr lang="nb-NO" sz="3200" dirty="0" smtClean="0">
                <a:latin typeface="Calibri" panose="020F0502020204030204" pitchFamily="34" charset="0"/>
              </a:rPr>
              <a:t> </a:t>
            </a:r>
            <a:r>
              <a:rPr lang="nb-NO" sz="3200" dirty="0" err="1" smtClean="0">
                <a:latin typeface="Calibri" panose="020F0502020204030204" pitchFamily="34" charset="0"/>
              </a:rPr>
              <a:t>toolbox</a:t>
            </a:r>
            <a:r>
              <a:rPr lang="nb-NO" sz="3200" dirty="0" smtClean="0">
                <a:latin typeface="Calibri" panose="020F0502020204030204" pitchFamily="34" charset="0"/>
              </a:rPr>
              <a:t> in </a:t>
            </a:r>
            <a:r>
              <a:rPr lang="nb-NO" sz="3200" dirty="0" err="1" smtClean="0">
                <a:latin typeface="Calibri" panose="020F0502020204030204" pitchFamily="34" charset="0"/>
              </a:rPr>
              <a:t>Matlab</a:t>
            </a:r>
            <a:endParaRPr lang="en-GB" sz="3200" dirty="0">
              <a:latin typeface="Calibri" panose="020F0502020204030204" pitchFamily="34" charset="0"/>
            </a:endParaRPr>
          </a:p>
          <a:p>
            <a:pPr marL="971400" lvl="5" indent="0">
              <a:lnSpc>
                <a:spcPct val="150000"/>
              </a:lnSpc>
              <a:buNone/>
            </a:pPr>
            <a:endParaRPr lang="en-GB" sz="2700" dirty="0" smtClean="0"/>
          </a:p>
        </p:txBody>
      </p:sp>
    </p:spTree>
    <p:extLst>
      <p:ext uri="{BB962C8B-B14F-4D97-AF65-F5344CB8AC3E}">
        <p14:creationId xmlns:p14="http://schemas.microsoft.com/office/powerpoint/2010/main" val="4684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Calibri" panose="020F0502020204030204" pitchFamily="34" charset="0"/>
              </a:rPr>
              <a:t>Identification method: Relay feedback</a:t>
            </a:r>
            <a:endParaRPr lang="en-GB" sz="3600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latin typeface="Calibri" panose="020F0502020204030204" pitchFamily="34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56" y="2726643"/>
            <a:ext cx="4977897" cy="395225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3070" y="2874984"/>
            <a:ext cx="5704531" cy="158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5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alibri" panose="020F0502020204030204" pitchFamily="34" charset="0"/>
              </a:rPr>
              <a:t>Advantages: relay feedback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auto tuning method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does not require much information about the process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09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1313645"/>
            <a:ext cx="10753725" cy="44642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Relay feedback identification algorithm in </a:t>
            </a:r>
            <a:r>
              <a:rPr lang="en-GB" sz="2800" dirty="0" err="1" smtClean="0">
                <a:latin typeface="Calibri" panose="020F0502020204030204" pitchFamily="34" charset="0"/>
              </a:rPr>
              <a:t>Matlab</a:t>
            </a:r>
            <a:endParaRPr lang="en-GB" sz="28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Similar results to </a:t>
            </a:r>
            <a:r>
              <a:rPr lang="en-GB" sz="2800" dirty="0" err="1" smtClean="0">
                <a:latin typeface="Calibri" panose="020F0502020204030204" pitchFamily="34" charset="0"/>
              </a:rPr>
              <a:t>Skogestad’s</a:t>
            </a:r>
            <a:r>
              <a:rPr lang="en-GB" sz="2800" dirty="0" smtClean="0">
                <a:latin typeface="Calibri" panose="020F0502020204030204" pitchFamily="34" charset="0"/>
              </a:rPr>
              <a:t> half rule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Used SIMC rules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Next </a:t>
            </a:r>
            <a:r>
              <a:rPr lang="en-GB" sz="2800" dirty="0" smtClean="0">
                <a:latin typeface="Calibri" panose="020F0502020204030204" pitchFamily="34" charset="0"/>
              </a:rPr>
              <a:t>step: use this on the process in K-Spice</a:t>
            </a:r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Decentralized control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 Independent feedback controllers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latin typeface="Calibri" panose="020F0502020204030204" pitchFamily="34" charset="0"/>
              </a:rPr>
              <a:t> </a:t>
            </a:r>
            <a:r>
              <a:rPr lang="en-GB" dirty="0" smtClean="0">
                <a:latin typeface="Calibri" panose="020F0502020204030204" pitchFamily="34" charset="0"/>
              </a:rPr>
              <a:t>Diagonal feedback control</a:t>
            </a:r>
          </a:p>
          <a:p>
            <a:pPr marL="0" indent="0">
              <a:buNone/>
            </a:pPr>
            <a:endParaRPr lang="en-GB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056" y="3669878"/>
            <a:ext cx="5090919" cy="165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Decentralized control methods 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3891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</a:t>
            </a:r>
            <a:r>
              <a:rPr lang="en-GB" sz="2800" dirty="0" err="1" smtClean="0">
                <a:latin typeface="Calibri" panose="020F0502020204030204" pitchFamily="34" charset="0"/>
              </a:rPr>
              <a:t>Luyben’s</a:t>
            </a:r>
            <a:r>
              <a:rPr lang="en-GB" sz="2800" dirty="0" smtClean="0">
                <a:latin typeface="Calibri" panose="020F0502020204030204" pitchFamily="34" charset="0"/>
              </a:rPr>
              <a:t> biggest log modulus tuning method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</a:t>
            </a:r>
            <a:r>
              <a:rPr lang="en-GB" sz="2800" dirty="0" err="1" smtClean="0">
                <a:latin typeface="Calibri" panose="020F0502020204030204" pitchFamily="34" charset="0"/>
              </a:rPr>
              <a:t>Autotuning</a:t>
            </a:r>
            <a:r>
              <a:rPr lang="en-GB" sz="2800" dirty="0" smtClean="0">
                <a:latin typeface="Calibri" panose="020F0502020204030204" pitchFamily="34" charset="0"/>
              </a:rPr>
              <a:t> of </a:t>
            </a:r>
            <a:r>
              <a:rPr lang="en-GB" sz="2800" dirty="0" err="1" smtClean="0">
                <a:latin typeface="Calibri" panose="020F0502020204030204" pitchFamily="34" charset="0"/>
              </a:rPr>
              <a:t>multiloop</a:t>
            </a:r>
            <a:r>
              <a:rPr lang="en-GB" sz="2800" dirty="0" smtClean="0">
                <a:latin typeface="Calibri" panose="020F0502020204030204" pitchFamily="34" charset="0"/>
              </a:rPr>
              <a:t> PI controllers by using relay feedback (</a:t>
            </a:r>
            <a:r>
              <a:rPr lang="en-GB" sz="2800" dirty="0" err="1" smtClean="0">
                <a:latin typeface="Calibri" panose="020F0502020204030204" pitchFamily="34" charset="0"/>
              </a:rPr>
              <a:t>Loh</a:t>
            </a:r>
            <a:r>
              <a:rPr lang="en-GB" sz="2800" dirty="0" smtClean="0">
                <a:latin typeface="Calibri" panose="020F0502020204030204" pitchFamily="34" charset="0"/>
              </a:rPr>
              <a:t> et al. 1993)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Decentralized PI control system based on </a:t>
            </a:r>
            <a:r>
              <a:rPr lang="en-GB" sz="2800" dirty="0" err="1" smtClean="0">
                <a:latin typeface="Calibri" panose="020F0502020204030204" pitchFamily="34" charset="0"/>
              </a:rPr>
              <a:t>Nyquist</a:t>
            </a:r>
            <a:r>
              <a:rPr lang="en-GB" sz="2800" dirty="0" smtClean="0">
                <a:latin typeface="Calibri" panose="020F0502020204030204" pitchFamily="34" charset="0"/>
              </a:rPr>
              <a:t> stability analysis (Chan and </a:t>
            </a:r>
            <a:r>
              <a:rPr lang="en-GB" sz="2800" dirty="0" err="1" smtClean="0">
                <a:latin typeface="Calibri" panose="020F0502020204030204" pitchFamily="34" charset="0"/>
              </a:rPr>
              <a:t>Seborg</a:t>
            </a:r>
            <a:r>
              <a:rPr lang="en-GB" sz="2800" dirty="0" smtClean="0">
                <a:latin typeface="Calibri" panose="020F0502020204030204" pitchFamily="34" charset="0"/>
              </a:rPr>
              <a:t>, 2002)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 Open for suggestions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56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Outline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Background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Objective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Process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Problem 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Approach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b-NO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7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Further work	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Read up on other identification methods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Learn more </a:t>
            </a:r>
            <a:r>
              <a:rPr lang="en-GB" sz="3200" dirty="0" smtClean="0">
                <a:latin typeface="Calibri" panose="020F0502020204030204" pitchFamily="34" charset="0"/>
              </a:rPr>
              <a:t>about K-Spice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Start tuning controllers in K-Spice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Implement multivariable control methods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If time, seek performance optimization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671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Summary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63850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Methods </a:t>
            </a:r>
            <a:r>
              <a:rPr lang="en-GB" sz="3200" dirty="0">
                <a:latin typeface="Calibri" panose="020F0502020204030204" pitchFamily="34" charset="0"/>
              </a:rPr>
              <a:t>for calculating optimal parameters for PID controllers  in a process </a:t>
            </a:r>
            <a:r>
              <a:rPr lang="en-GB" sz="3200" dirty="0" smtClean="0">
                <a:latin typeface="Calibri" panose="020F0502020204030204" pitchFamily="34" charset="0"/>
              </a:rPr>
              <a:t>plant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Why? </a:t>
            </a:r>
            <a:endParaRPr lang="en-GB" sz="2800" dirty="0" smtClean="0">
              <a:latin typeface="Calibri" panose="020F0502020204030204" pitchFamily="34" charset="0"/>
            </a:endParaRP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Better control for different set points </a:t>
            </a:r>
            <a:endParaRPr lang="en-GB" sz="28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 </a:t>
            </a:r>
            <a:r>
              <a:rPr lang="en-GB" dirty="0" smtClean="0"/>
              <a:t>  </a:t>
            </a:r>
            <a:r>
              <a:rPr lang="en-GB" sz="3200" dirty="0" smtClean="0">
                <a:latin typeface="Calibri" panose="020F0502020204030204" pitchFamily="34" charset="0"/>
              </a:rPr>
              <a:t>How</a:t>
            </a:r>
            <a:r>
              <a:rPr lang="en-GB" sz="3200" dirty="0" smtClean="0">
                <a:latin typeface="Calibri" panose="020F0502020204030204" pitchFamily="34" charset="0"/>
              </a:rPr>
              <a:t>? 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Identify process model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Tune the controllers one by one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Calibri" panose="020F0502020204030204" pitchFamily="34" charset="0"/>
              </a:rPr>
              <a:t>Multivariable control</a:t>
            </a:r>
          </a:p>
          <a:p>
            <a:pPr marL="0" indent="0">
              <a:buNone/>
            </a:pPr>
            <a:endParaRPr lang="en-GB" dirty="0" smtClean="0">
              <a:latin typeface="Calibri" panose="020F0502020204030204" pitchFamily="34" charset="0"/>
            </a:endParaRPr>
          </a:p>
          <a:p>
            <a:pPr marL="20574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1752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570" y="2411460"/>
            <a:ext cx="10772775" cy="1658198"/>
          </a:xfrm>
        </p:spPr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Thank you for your attention!</a:t>
            </a: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9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Background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 Engineering simulators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600" dirty="0" smtClean="0">
                <a:latin typeface="Calibri" panose="020F0502020204030204" pitchFamily="34" charset="0"/>
              </a:rPr>
              <a:t>Simulated plant preform satisfactory</a:t>
            </a:r>
          </a:p>
          <a:p>
            <a:pPr>
              <a:buFont typeface="Arial" panose="020B0604020202020204" pitchFamily="34" charset="0"/>
              <a:buChar char="•"/>
            </a:pPr>
            <a:endParaRPr lang="nb-NO" sz="2600" dirty="0" smtClean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nb-NO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600" dirty="0" smtClean="0">
                <a:latin typeface="Calibri" panose="020F0502020204030204" pitchFamily="34" charset="0"/>
              </a:rPr>
              <a:t>Control structure is applied to actual plant</a:t>
            </a:r>
            <a:endParaRPr lang="en-GB" sz="2600" dirty="0">
              <a:latin typeface="Calibri" panose="020F0502020204030204" pitchFamily="34" charset="0"/>
            </a:endParaRPr>
          </a:p>
        </p:txBody>
      </p:sp>
      <p:sp>
        <p:nvSpPr>
          <p:cNvPr id="5" name="Pil ned 4"/>
          <p:cNvSpPr/>
          <p:nvPr/>
        </p:nvSpPr>
        <p:spPr>
          <a:xfrm>
            <a:off x="2572847" y="3582340"/>
            <a:ext cx="399245" cy="6248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0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76656" y="519546"/>
            <a:ext cx="10753725" cy="5258320"/>
          </a:xfrm>
        </p:spPr>
        <p:txBody>
          <a:bodyPr/>
          <a:lstStyle/>
          <a:p>
            <a:pPr marL="0" indent="0">
              <a:buNone/>
            </a:pPr>
            <a:endParaRPr lang="en-GB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Calibri" panose="020F0502020204030204" pitchFamily="34" charset="0"/>
              </a:rPr>
              <a:t>Mismatch between the simulated and observed performance </a:t>
            </a: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3200" dirty="0" smtClean="0">
                <a:latin typeface="Calibri" panose="020F0502020204030204" pitchFamily="34" charset="0"/>
              </a:rPr>
              <a:t>		              Update simulation</a:t>
            </a: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Many advantages</a:t>
            </a:r>
          </a:p>
          <a:p>
            <a:pPr marL="0" indent="0">
              <a:buNone/>
            </a:pPr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5" name="Pil ned 4"/>
          <p:cNvSpPr/>
          <p:nvPr/>
        </p:nvSpPr>
        <p:spPr>
          <a:xfrm>
            <a:off x="5195454" y="1870363"/>
            <a:ext cx="374073" cy="6026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4126" y="3496376"/>
            <a:ext cx="4160681" cy="282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25140" y="1341746"/>
            <a:ext cx="10753725" cy="519597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Design phase simulations have two stages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Steady state simulation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Dynamic simulation </a:t>
            </a:r>
            <a:r>
              <a:rPr lang="en-GB" sz="3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optimizing transient behaviour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 Transient behaviour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Change in production</a:t>
            </a:r>
          </a:p>
          <a:p>
            <a:pPr lvl="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Start up and shut down of process and utility systems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4400" dirty="0" smtClean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3100" dirty="0" smtClean="0">
                <a:latin typeface="Calibri" panose="020F0502020204030204" pitchFamily="34" charset="0"/>
                <a:sym typeface="Wingdings" panose="05000000000000000000" pitchFamily="2" charset="2"/>
              </a:rPr>
              <a:t>Mass and heat balance</a:t>
            </a:r>
            <a:endParaRPr lang="en-GB" sz="310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3200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971400" lvl="5" indent="0">
              <a:lnSpc>
                <a:spcPct val="150000"/>
              </a:lnSpc>
              <a:buNone/>
            </a:pPr>
            <a:r>
              <a:rPr lang="en-GB" sz="3200" dirty="0">
                <a:latin typeface="Calibri" panose="020F0502020204030204" pitchFamily="34" charset="0"/>
              </a:rPr>
              <a:t>	</a:t>
            </a:r>
            <a:endParaRPr lang="en-GB" sz="3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58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Background: Multivariable control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 </a:t>
            </a:r>
            <a:r>
              <a:rPr lang="en-GB" dirty="0" smtClean="0">
                <a:latin typeface="Calibri" panose="020F0502020204030204" pitchFamily="34" charset="0"/>
              </a:rPr>
              <a:t>Practical control problems: a number of variables has to be controlled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 PID controllers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latin typeface="Calibri" panose="020F0502020204030204" pitchFamily="34" charset="0"/>
              </a:rPr>
              <a:t> Closing of one loop </a:t>
            </a:r>
            <a:r>
              <a:rPr lang="en-GB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affect dynamics of all the other loops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2469" y="3669878"/>
            <a:ext cx="30003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1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Objective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Method for calculating optimal parameters for PID controllers  in a process plant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Implement method</a:t>
            </a:r>
            <a:r>
              <a:rPr lang="en-GB" sz="3200" dirty="0" smtClean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in </a:t>
            </a:r>
            <a:r>
              <a:rPr lang="en-GB" sz="3200" dirty="0" err="1" smtClean="0">
                <a:latin typeface="Calibri" panose="020F0502020204030204" pitchFamily="34" charset="0"/>
              </a:rPr>
              <a:t>Matlab</a:t>
            </a:r>
            <a:r>
              <a:rPr lang="en-GB" sz="3200" dirty="0" smtClean="0">
                <a:latin typeface="Calibri" panose="020F0502020204030204" pitchFamily="34" charset="0"/>
              </a:rPr>
              <a:t>  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3200" dirty="0" smtClean="0">
                <a:latin typeface="Calibri" panose="020F0502020204030204" pitchFamily="34" charset="0"/>
              </a:rPr>
              <a:t> Model in K-</a:t>
            </a:r>
            <a:r>
              <a:rPr lang="nb-NO" sz="3200" dirty="0" err="1">
                <a:latin typeface="Calibri" panose="020F0502020204030204" pitchFamily="34" charset="0"/>
              </a:rPr>
              <a:t>S</a:t>
            </a:r>
            <a:r>
              <a:rPr lang="nb-NO" sz="3200" dirty="0" err="1" smtClean="0">
                <a:latin typeface="Calibri" panose="020F0502020204030204" pitchFamily="34" charset="0"/>
              </a:rPr>
              <a:t>pice</a:t>
            </a:r>
            <a:r>
              <a:rPr lang="nb-NO" sz="3200" dirty="0" smtClean="0">
                <a:latin typeface="Calibri" panose="020F0502020204030204" pitchFamily="34" charset="0"/>
              </a:rPr>
              <a:t> 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Connect K-Spice to </a:t>
            </a:r>
            <a:r>
              <a:rPr lang="en-GB" sz="3200" dirty="0" err="1" smtClean="0">
                <a:latin typeface="Calibri" panose="020F0502020204030204" pitchFamily="34" charset="0"/>
              </a:rPr>
              <a:t>Matlab</a:t>
            </a:r>
            <a:r>
              <a:rPr lang="en-GB" sz="3200" dirty="0" smtClean="0">
                <a:latin typeface="Calibri" panose="020F0502020204030204" pitchFamily="34" charset="0"/>
              </a:rPr>
              <a:t> by an OPC interface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smtClean="0">
                <a:latin typeface="Calibri" panose="020F0502020204030204" pitchFamily="34" charset="0"/>
              </a:rPr>
              <a:t>Kongsberg want to implement the method in K-Spice</a:t>
            </a:r>
          </a:p>
          <a:p>
            <a:pPr marL="0" indent="0">
              <a:lnSpc>
                <a:spcPct val="150000"/>
              </a:lnSpc>
              <a:buNone/>
            </a:pPr>
            <a:endParaRPr lang="en-GB" sz="3200" dirty="0" smtClean="0"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3200" dirty="0">
              <a:latin typeface="Calibri" panose="020F0502020204030204" pitchFamily="34" charset="0"/>
            </a:endParaRPr>
          </a:p>
        </p:txBody>
      </p:sp>
      <p:pic>
        <p:nvPicPr>
          <p:cNvPr id="4" name="Picture 2" descr="http://aeroquad.com/attachment.php?attachmentid=4100&amp;d=1314132507&amp;st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774" y="3068100"/>
            <a:ext cx="3594225" cy="1653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7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>
                <a:latin typeface="Calibri" panose="020F0502020204030204" pitchFamily="34" charset="0"/>
              </a:rPr>
              <a:t>Connection </a:t>
            </a:r>
            <a:r>
              <a:rPr lang="nb-NO" sz="4000" dirty="0" err="1" smtClean="0">
                <a:latin typeface="Calibri" panose="020F0502020204030204" pitchFamily="34" charset="0"/>
              </a:rPr>
              <a:t>between</a:t>
            </a:r>
            <a:r>
              <a:rPr lang="nb-NO" sz="4000" dirty="0" smtClean="0">
                <a:latin typeface="Calibri" panose="020F0502020204030204" pitchFamily="34" charset="0"/>
              </a:rPr>
              <a:t> K-</a:t>
            </a:r>
            <a:r>
              <a:rPr lang="nb-NO" sz="4000" dirty="0" err="1" smtClean="0">
                <a:latin typeface="Calibri" panose="020F0502020204030204" pitchFamily="34" charset="0"/>
              </a:rPr>
              <a:t>Spice</a:t>
            </a:r>
            <a:r>
              <a:rPr lang="nb-NO" sz="4000" dirty="0" smtClean="0">
                <a:latin typeface="Calibri" panose="020F0502020204030204" pitchFamily="34" charset="0"/>
              </a:rPr>
              <a:t> and </a:t>
            </a:r>
            <a:r>
              <a:rPr lang="nb-NO" sz="4000" dirty="0" err="1" smtClean="0">
                <a:latin typeface="Calibri" panose="020F0502020204030204" pitchFamily="34" charset="0"/>
              </a:rPr>
              <a:t>Matlab</a:t>
            </a:r>
            <a:endParaRPr lang="en-GB" sz="4000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vrundet rektangel 3"/>
          <p:cNvSpPr/>
          <p:nvPr/>
        </p:nvSpPr>
        <p:spPr>
          <a:xfrm>
            <a:off x="1172379" y="3028535"/>
            <a:ext cx="2147712" cy="11980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vrundet rektangel 4"/>
          <p:cNvSpPr/>
          <p:nvPr/>
        </p:nvSpPr>
        <p:spPr>
          <a:xfrm>
            <a:off x="4009407" y="3036079"/>
            <a:ext cx="1683055" cy="11904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vrundet rektangel 5"/>
          <p:cNvSpPr/>
          <p:nvPr/>
        </p:nvSpPr>
        <p:spPr>
          <a:xfrm>
            <a:off x="6764285" y="3157022"/>
            <a:ext cx="1584101" cy="1069548"/>
          </a:xfrm>
          <a:prstGeom prst="roundRect">
            <a:avLst/>
          </a:prstGeom>
          <a:gradFill flip="none" rotWithShape="1">
            <a:gsLst>
              <a:gs pos="0">
                <a:srgbClr val="E92FC6">
                  <a:tint val="66000"/>
                  <a:satMod val="160000"/>
                </a:srgbClr>
              </a:gs>
              <a:gs pos="50000">
                <a:srgbClr val="E92FC6">
                  <a:tint val="44500"/>
                  <a:satMod val="160000"/>
                </a:srgbClr>
              </a:gs>
              <a:gs pos="100000">
                <a:srgbClr val="E92FC6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solidFill>
              <a:srgbClr val="E92F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vrundet rektangel 6"/>
          <p:cNvSpPr/>
          <p:nvPr/>
        </p:nvSpPr>
        <p:spPr>
          <a:xfrm>
            <a:off x="9159755" y="3113186"/>
            <a:ext cx="1452438" cy="1113384"/>
          </a:xfrm>
          <a:prstGeom prst="roundRect">
            <a:avLst/>
          </a:prstGeom>
          <a:gradFill flip="none" rotWithShape="1">
            <a:gsLst>
              <a:gs pos="0">
                <a:srgbClr val="E92FC6">
                  <a:tint val="66000"/>
                  <a:satMod val="160000"/>
                </a:srgbClr>
              </a:gs>
              <a:gs pos="50000">
                <a:srgbClr val="E92FC6">
                  <a:tint val="44500"/>
                  <a:satMod val="160000"/>
                </a:srgbClr>
              </a:gs>
              <a:gs pos="100000">
                <a:srgbClr val="E92FC6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E92F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kstSylinder 7"/>
          <p:cNvSpPr txBox="1"/>
          <p:nvPr/>
        </p:nvSpPr>
        <p:spPr>
          <a:xfrm>
            <a:off x="1470839" y="3342872"/>
            <a:ext cx="1861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Simulation</a:t>
            </a:r>
            <a:r>
              <a:rPr lang="nb-NO" dirty="0" smtClean="0"/>
              <a:t> </a:t>
            </a:r>
            <a:r>
              <a:rPr lang="nb-NO" dirty="0" err="1" smtClean="0"/>
              <a:t>progam</a:t>
            </a:r>
            <a:endParaRPr lang="en-GB" dirty="0"/>
          </a:p>
        </p:txBody>
      </p:sp>
      <p:sp>
        <p:nvSpPr>
          <p:cNvPr id="9" name="TekstSylinder 8"/>
          <p:cNvSpPr txBox="1"/>
          <p:nvPr/>
        </p:nvSpPr>
        <p:spPr>
          <a:xfrm>
            <a:off x="4248703" y="3442887"/>
            <a:ext cx="1806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OPC </a:t>
            </a:r>
            <a:r>
              <a:rPr lang="nb-NO" dirty="0" err="1" smtClean="0"/>
              <a:t>client</a:t>
            </a:r>
            <a:endParaRPr lang="en-GB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6957466" y="3481371"/>
            <a:ext cx="119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OPC server</a:t>
            </a:r>
            <a:endParaRPr lang="en-GB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9420209" y="3507130"/>
            <a:ext cx="105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Matlab</a:t>
            </a:r>
            <a:endParaRPr lang="en-GB" dirty="0"/>
          </a:p>
        </p:txBody>
      </p:sp>
      <p:cxnSp>
        <p:nvCxnSpPr>
          <p:cNvPr id="13" name="Rett pil 12"/>
          <p:cNvCxnSpPr/>
          <p:nvPr/>
        </p:nvCxnSpPr>
        <p:spPr>
          <a:xfrm>
            <a:off x="3320091" y="3342872"/>
            <a:ext cx="6893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 14"/>
          <p:cNvCxnSpPr/>
          <p:nvPr/>
        </p:nvCxnSpPr>
        <p:spPr>
          <a:xfrm flipH="1">
            <a:off x="3320091" y="3850703"/>
            <a:ext cx="6893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/>
          <p:nvPr/>
        </p:nvCxnSpPr>
        <p:spPr>
          <a:xfrm>
            <a:off x="5692462" y="3481371"/>
            <a:ext cx="1071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 18"/>
          <p:cNvCxnSpPr/>
          <p:nvPr/>
        </p:nvCxnSpPr>
        <p:spPr>
          <a:xfrm flipH="1">
            <a:off x="5692462" y="3850703"/>
            <a:ext cx="1071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 20"/>
          <p:cNvCxnSpPr/>
          <p:nvPr/>
        </p:nvCxnSpPr>
        <p:spPr>
          <a:xfrm>
            <a:off x="8348386" y="3527538"/>
            <a:ext cx="8113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 flipH="1">
            <a:off x="8348386" y="3844855"/>
            <a:ext cx="8113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1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What? 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Oil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Consisting of 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Four oil </a:t>
            </a:r>
            <a:r>
              <a:rPr lang="en-GB" sz="2600" dirty="0" smtClean="0">
                <a:latin typeface="Calibri" panose="020F0502020204030204" pitchFamily="34" charset="0"/>
              </a:rPr>
              <a:t>wells</a:t>
            </a:r>
            <a:endParaRPr lang="en-GB" sz="2600" dirty="0" smtClean="0">
              <a:latin typeface="Calibri" panose="020F0502020204030204" pitchFamily="34" charset="0"/>
            </a:endParaRPr>
          </a:p>
          <a:p>
            <a:pPr lvl="5">
              <a:buFont typeface="Arial" panose="020B0604020202020204" pitchFamily="34" charset="0"/>
              <a:buChar char="•"/>
            </a:pPr>
            <a:r>
              <a:rPr lang="en-GB" sz="2600" dirty="0" smtClean="0">
                <a:latin typeface="Calibri" panose="020F0502020204030204" pitchFamily="34" charset="0"/>
              </a:rPr>
              <a:t>Separation of oil, gas and </a:t>
            </a:r>
            <a:r>
              <a:rPr lang="en-GB" sz="2600" dirty="0" smtClean="0">
                <a:latin typeface="Calibri" panose="020F0502020204030204" pitchFamily="34" charset="0"/>
              </a:rPr>
              <a:t>water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2800" dirty="0" err="1" smtClean="0">
                <a:latin typeface="Calibri" panose="020F0502020204030204" pitchFamily="34" charset="0"/>
              </a:rPr>
              <a:t>Multivariable</a:t>
            </a:r>
            <a:r>
              <a:rPr lang="nb-NO" sz="2800" dirty="0" smtClean="0">
                <a:latin typeface="Calibri" panose="020F0502020204030204" pitchFamily="34" charset="0"/>
              </a:rPr>
              <a:t> </a:t>
            </a:r>
            <a:r>
              <a:rPr lang="nb-NO" sz="2800" dirty="0" err="1" smtClean="0">
                <a:latin typeface="Calibri" panose="020F0502020204030204" pitchFamily="34" charset="0"/>
              </a:rPr>
              <a:t>control</a:t>
            </a:r>
            <a:r>
              <a:rPr lang="nb-NO" sz="2800" dirty="0" smtClean="0">
                <a:latin typeface="Calibri" panose="020F0502020204030204" pitchFamily="34" charset="0"/>
              </a:rPr>
              <a:t> problem</a:t>
            </a:r>
            <a:endParaRPr lang="nb-NO" sz="280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</p:txBody>
      </p:sp>
      <p:pic>
        <p:nvPicPr>
          <p:cNvPr id="3074" name="Picture 2" descr="http://upload.wikimedia.org/wikipedia/commons/thumb/8/81/PlatformHolly.jpg/170px-PlatformHol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4" y="2912934"/>
            <a:ext cx="4832062" cy="36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37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t">
  <a:themeElements>
    <a:clrScheme name="Metropolitt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TC103457491[[fn=Metropolitt]]</Template>
  <TotalTime>2168</TotalTime>
  <Words>505</Words>
  <Application>Microsoft Office PowerPoint</Application>
  <PresentationFormat>Widescreen</PresentationFormat>
  <Paragraphs>115</Paragraphs>
  <Slides>22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Metropolitt</vt:lpstr>
      <vt:lpstr>Optimization of parameters in PID controllers</vt:lpstr>
      <vt:lpstr>Outline</vt:lpstr>
      <vt:lpstr>Background</vt:lpstr>
      <vt:lpstr>PowerPoint-presentasjon</vt:lpstr>
      <vt:lpstr>PowerPoint-presentasjon</vt:lpstr>
      <vt:lpstr>Background: Multivariable control</vt:lpstr>
      <vt:lpstr>Objective</vt:lpstr>
      <vt:lpstr>Connection between K-Spice and Matlab</vt:lpstr>
      <vt:lpstr>What? </vt:lpstr>
      <vt:lpstr>Problem</vt:lpstr>
      <vt:lpstr>Approach</vt:lpstr>
      <vt:lpstr>Approach</vt:lpstr>
      <vt:lpstr>How?</vt:lpstr>
      <vt:lpstr>So far</vt:lpstr>
      <vt:lpstr>Identification method: Relay feedback</vt:lpstr>
      <vt:lpstr>Advantages: relay feedback</vt:lpstr>
      <vt:lpstr>PowerPoint-presentasjon</vt:lpstr>
      <vt:lpstr>Decentralized control</vt:lpstr>
      <vt:lpstr>Decentralized control methods </vt:lpstr>
      <vt:lpstr>Further work  </vt:lpstr>
      <vt:lpstr>Summary</vt:lpstr>
      <vt:lpstr>Thank you for your attention!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 of parameters in PID controllers</dc:title>
  <dc:creator>Ingrid Didriksen</dc:creator>
  <cp:lastModifiedBy>Ingrid Didriksen</cp:lastModifiedBy>
  <cp:revision>66</cp:revision>
  <dcterms:created xsi:type="dcterms:W3CDTF">2014-03-19T08:38:44Z</dcterms:created>
  <dcterms:modified xsi:type="dcterms:W3CDTF">2014-03-21T07:45:01Z</dcterms:modified>
</cp:coreProperties>
</file>