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7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0313-CED1-BA49-8566-9F3F59E6C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25A4-18B9-CE4E-8A2E-A43141AF9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EAEE-EB47-B140-B26D-19886C2B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EAEA-D3F7-4B4E-857E-6E00AD24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04370-FAE5-3A43-BFEB-E5C474AF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1946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E1A4-B121-134A-B685-0F56FA9C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048B5-A0C8-924B-B075-86121693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39D9-F759-7342-8619-A26C37D4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8AE6-C4EE-B942-892C-1387CA62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30F5-C3EA-B245-880A-8435478A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02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FB788-95C3-6348-9616-845D8BFF5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B2568-F7E5-994E-AC66-DC24BF9C1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18B8-35FC-754A-9311-56CE034A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F186-59E7-454D-AE3D-E52037FF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9E1BE-6E4E-E04F-86AD-FCB57632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717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8A70-071E-9144-BBDC-BCE3AA63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D4A63-F7E6-EF4B-82A5-84B68152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92004-5FCB-7B4E-856B-E5E02426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693B-5F79-1848-9B6B-1D9843B8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9F80-EA5D-9849-B7AA-2E414780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2149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030E-9251-914E-835E-9E27C78D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D03F9-4425-244D-BC5E-6509C461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8E1A-E01F-0A40-BB1A-4D918546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0A28-98F9-BC4E-BCFE-41BB11DD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B308-F932-5842-B619-8AACAD5F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147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0770-F32D-7C4A-BBDE-B7418394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9E1C-88DA-6440-9529-613886749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21A90-9C6F-104F-87FD-394C2DD0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37F62-EF7E-9F42-B787-A5689753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7303B-F7F8-D24C-AE65-47E8F8D0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CB738-01DC-5B48-B6B0-6A546827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346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A95F-B90E-1946-822A-28740955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5BD62-139D-814E-A82C-ED805828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70593-37D6-F14D-892E-A02E1CA4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F70B9-86ED-B549-8A0F-0F58B3925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6E898-FA55-EA42-B5DD-EA6F342FD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42F9D-B90E-3940-A30E-7FAE283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A4452-277A-2549-BF25-D0E26A82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3904F-8FB2-9742-8F42-C3ABEDF2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91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0E71-060D-4942-A76E-0DFA1BC5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B9420-2965-5844-B3E0-D92556CB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8C4D0-AD91-C345-8C75-5F8A8595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9B054-7D1D-284D-8DB4-6516B2A2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5857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7ED5C-0283-0649-807A-E49F80F7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B52FB-2E97-3044-B994-834B4C99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85C8-C30A-1142-A0B5-DAED228A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17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037F-FA51-244A-AADE-BC3A5928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68EE-EAB9-7749-828C-2A13EE14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ED70-2C1F-F343-B08D-5D5E85873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BFF3E-EDF9-EB44-8EC9-BBAE1008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AE82A-6531-9A4A-BCDA-764FE347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DA255-99BB-6048-94C1-23EB7634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572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B116-E668-4F4A-8A89-96FEA17A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323F9-6A71-3C4B-88E7-8FB0F569C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5C677-E1B4-8644-8A5E-DB027A2B2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A1E1D-038D-0E45-B72F-8925A76B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2ED5-A17B-4943-8AE0-78D74C59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27DDB-B72E-724B-8B72-1ECFD8AB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0847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52642-BD7B-ED48-8439-5AA59A50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3EF9-5096-4848-9EC6-B253ECC21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8D78D-CEB8-384B-AAF7-9229DD6A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58E8-AC6F-DF40-995B-301EFEA9252B}" type="datetimeFigureOut">
              <a:rPr lang="en-NO" smtClean="0"/>
              <a:t>04/03/2020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A9B9-4508-614D-8B7D-6E8E0E0F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8692-823F-6541-9DE8-1ED9D0C5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7A73-AD8A-AB4A-8735-EA4A28DAA3A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00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48C04-8503-174E-80ED-81D9B30C7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n-NO" sz="4800" dirty="0">
                <a:solidFill>
                  <a:srgbClr val="FFFFFF"/>
                </a:solidFill>
              </a:rPr>
              <a:t>KJEMI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47FB2-1A97-CB4E-8774-991292509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en-NO" sz="1400" dirty="0">
                <a:solidFill>
                  <a:srgbClr val="E7E6E6"/>
                </a:solidFill>
              </a:rPr>
              <a:t>Ida-Marie Høyvik </a:t>
            </a:r>
          </a:p>
          <a:p>
            <a:pPr algn="l"/>
            <a:r>
              <a:rPr lang="en-NO" sz="1400" dirty="0">
                <a:solidFill>
                  <a:srgbClr val="E7E6E6"/>
                </a:solidFill>
              </a:rPr>
              <a:t>Førsteamanuensis ved Institutt for kjemi (IKJ)</a:t>
            </a:r>
          </a:p>
        </p:txBody>
      </p:sp>
      <p:pic>
        <p:nvPicPr>
          <p:cNvPr id="9" name="Picture 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FBF2B02B-6280-AF47-B3D1-AE436CD2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1" r="2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Picture 4" descr="A picture containing person, indoor, woman, table&#10;&#10;Description automatically generated">
            <a:extLst>
              <a:ext uri="{FF2B5EF4-FFF2-40B4-BE49-F238E27FC236}">
                <a16:creationId xmlns:a16="http://schemas.microsoft.com/office/drawing/2014/main" id="{07A14E79-01F7-C949-AFC0-77A1395FA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7" r="2" b="2301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4BB43F9-FD32-024B-A9D6-00B9DA075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6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56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9CDE7-25A4-FC49-A2C5-42E307A8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NO" dirty="0">
                <a:solidFill>
                  <a:srgbClr val="FFFFFF"/>
                </a:solidFill>
              </a:rPr>
              <a:t>Studieretning kjemi</a:t>
            </a:r>
          </a:p>
        </p:txBody>
      </p:sp>
      <p:pic>
        <p:nvPicPr>
          <p:cNvPr id="5" name="Picture 4" descr="A picture containing indoor, water, sink, toothbrush&#10;&#10;Description automatically generated">
            <a:extLst>
              <a:ext uri="{FF2B5EF4-FFF2-40B4-BE49-F238E27FC236}">
                <a16:creationId xmlns:a16="http://schemas.microsoft.com/office/drawing/2014/main" id="{69BB180F-6EBC-1A42-8A75-46EE1D7BD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12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6FA9-44E2-C445-ABD2-6C8746D0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k</a:t>
            </a:r>
            <a:r>
              <a:rPr lang="en-NO" sz="2000">
                <a:solidFill>
                  <a:srgbClr val="FFFFFF"/>
                </a:solidFill>
              </a:rPr>
              <a:t>jemi er bindeleddet mellom fysikk, biologi og materialteknologi</a:t>
            </a:r>
          </a:p>
          <a:p>
            <a:r>
              <a:rPr lang="en-NO" sz="2000">
                <a:solidFill>
                  <a:srgbClr val="FFFFFF"/>
                </a:solidFill>
              </a:rPr>
              <a:t>kjemi er viktig for å forstå det molekylære grunnlaget for alt frå biologiske til materialtekniske vitenskaper</a:t>
            </a:r>
          </a:p>
          <a:p>
            <a:endParaRPr lang="en-NO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NO" sz="2000">
                <a:solidFill>
                  <a:srgbClr val="FFFFFF"/>
                </a:solidFill>
              </a:rPr>
              <a:t>Hovudprofiler er </a:t>
            </a:r>
          </a:p>
          <a:p>
            <a:pPr lvl="1"/>
            <a:r>
              <a:rPr lang="en-GB" sz="2000">
                <a:solidFill>
                  <a:srgbClr val="FFFFFF"/>
                </a:solidFill>
              </a:rPr>
              <a:t>o</a:t>
            </a:r>
            <a:r>
              <a:rPr lang="en-NO" sz="2000">
                <a:solidFill>
                  <a:srgbClr val="FFFFFF"/>
                </a:solidFill>
              </a:rPr>
              <a:t>rganisk kjemi</a:t>
            </a:r>
          </a:p>
          <a:p>
            <a:pPr lvl="1"/>
            <a:r>
              <a:rPr lang="en-GB" sz="2000">
                <a:solidFill>
                  <a:srgbClr val="FFFFFF"/>
                </a:solidFill>
              </a:rPr>
              <a:t>a</a:t>
            </a:r>
            <a:r>
              <a:rPr lang="en-NO" sz="2000">
                <a:solidFill>
                  <a:srgbClr val="FFFFFF"/>
                </a:solidFill>
              </a:rPr>
              <a:t>nvendt teoretisk kjemi</a:t>
            </a:r>
          </a:p>
          <a:p>
            <a:pPr lvl="1"/>
            <a:r>
              <a:rPr lang="en-GB" sz="2000">
                <a:solidFill>
                  <a:srgbClr val="FFFFFF"/>
                </a:solidFill>
              </a:rPr>
              <a:t>a</a:t>
            </a:r>
            <a:r>
              <a:rPr lang="en-NO" sz="2000">
                <a:solidFill>
                  <a:srgbClr val="FFFFFF"/>
                </a:solidFill>
              </a:rPr>
              <a:t>nalytisk kjemi</a:t>
            </a:r>
          </a:p>
        </p:txBody>
      </p:sp>
    </p:spTree>
    <p:extLst>
      <p:ext uri="{BB962C8B-B14F-4D97-AF65-F5344CB8AC3E}">
        <p14:creationId xmlns:p14="http://schemas.microsoft.com/office/powerpoint/2010/main" val="241792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405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DB5AA-6DAA-DB4E-8AE1-855900A6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NO" dirty="0">
                <a:solidFill>
                  <a:srgbClr val="FFFFFF"/>
                </a:solidFill>
              </a:rPr>
              <a:t>Kva kan ein lære om?</a:t>
            </a:r>
          </a:p>
        </p:txBody>
      </p:sp>
      <p:pic>
        <p:nvPicPr>
          <p:cNvPr id="5" name="Picture 4" descr="A picture containing indoor, covered, decorated, many&#10;&#10;Description automatically generated">
            <a:extLst>
              <a:ext uri="{FF2B5EF4-FFF2-40B4-BE49-F238E27FC236}">
                <a16:creationId xmlns:a16="http://schemas.microsoft.com/office/drawing/2014/main" id="{C3797737-EEBA-954F-83DE-B1907ED25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8" r="558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D2CD-60C1-CB4A-8206-5023828E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s</a:t>
            </a:r>
            <a:r>
              <a:rPr lang="en-NO" sz="2000" dirty="0">
                <a:solidFill>
                  <a:srgbClr val="FFFFFF"/>
                </a:solidFill>
              </a:rPr>
              <a:t>yntese av stoffer</a:t>
            </a:r>
          </a:p>
          <a:p>
            <a:r>
              <a:rPr lang="en-GB" sz="2000" dirty="0">
                <a:solidFill>
                  <a:srgbClr val="FFFFFF"/>
                </a:solidFill>
              </a:rPr>
              <a:t>k</a:t>
            </a:r>
            <a:r>
              <a:rPr lang="en-NO" sz="2000" dirty="0">
                <a:solidFill>
                  <a:srgbClr val="FFFFFF"/>
                </a:solidFill>
              </a:rPr>
              <a:t>atalyse på molekylært nivå </a:t>
            </a:r>
          </a:p>
          <a:p>
            <a:r>
              <a:rPr lang="nb-NO" sz="2000" dirty="0">
                <a:solidFill>
                  <a:srgbClr val="FFFFFF"/>
                </a:solidFill>
              </a:rPr>
              <a:t>medisinalkjemi</a:t>
            </a:r>
          </a:p>
          <a:p>
            <a:r>
              <a:rPr lang="nb-NO" sz="2000" dirty="0">
                <a:solidFill>
                  <a:srgbClr val="FFFFFF"/>
                </a:solidFill>
              </a:rPr>
              <a:t>molekylær nanoteknologi (mellom anna </a:t>
            </a:r>
            <a:r>
              <a:rPr lang="nb-NO" sz="2000" dirty="0" err="1">
                <a:solidFill>
                  <a:srgbClr val="FFFFFF"/>
                </a:solidFill>
              </a:rPr>
              <a:t>optoelektronikk</a:t>
            </a:r>
            <a:r>
              <a:rPr lang="nb-NO" sz="2000" dirty="0">
                <a:solidFill>
                  <a:srgbClr val="FFFFFF"/>
                </a:solidFill>
              </a:rPr>
              <a:t>)</a:t>
            </a:r>
          </a:p>
          <a:p>
            <a:r>
              <a:rPr lang="en-GB" sz="2000" dirty="0" err="1">
                <a:solidFill>
                  <a:srgbClr val="FFFFFF"/>
                </a:solidFill>
              </a:rPr>
              <a:t>matematisk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modellering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av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molekylære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prosesser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ymse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energirelaterte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teknologier</a:t>
            </a:r>
            <a:r>
              <a:rPr lang="en-GB" sz="2000" dirty="0">
                <a:solidFill>
                  <a:srgbClr val="FFFFFF"/>
                </a:solidFill>
              </a:rPr>
              <a:t> (</a:t>
            </a:r>
            <a:r>
              <a:rPr lang="en-GB" sz="2000" dirty="0" err="1">
                <a:solidFill>
                  <a:srgbClr val="FFFFFF"/>
                </a:solidFill>
              </a:rPr>
              <a:t>solcelleteknologi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termoelektriske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celler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fotokjemi</a:t>
            </a:r>
            <a:r>
              <a:rPr lang="en-GB" sz="2000" dirty="0">
                <a:solidFill>
                  <a:srgbClr val="FFFFFF"/>
                </a:solidFill>
              </a:rPr>
              <a:t> for </a:t>
            </a:r>
            <a:r>
              <a:rPr lang="en-GB" sz="2000" dirty="0" err="1">
                <a:solidFill>
                  <a:srgbClr val="FFFFFF"/>
                </a:solidFill>
              </a:rPr>
              <a:t>energihausting</a:t>
            </a:r>
            <a:r>
              <a:rPr lang="en-GB" sz="2000" dirty="0">
                <a:solidFill>
                  <a:srgbClr val="FFFFFF"/>
                </a:solidFill>
              </a:rPr>
              <a:t>)</a:t>
            </a:r>
          </a:p>
          <a:p>
            <a:r>
              <a:rPr lang="en-GB" sz="2000" dirty="0" err="1">
                <a:solidFill>
                  <a:srgbClr val="FFFFFF"/>
                </a:solidFill>
              </a:rPr>
              <a:t>mykje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meir</a:t>
            </a:r>
            <a:r>
              <a:rPr lang="en-GB" sz="2000" dirty="0">
                <a:solidFill>
                  <a:srgbClr val="FFFFFF"/>
                </a:solidFill>
              </a:rPr>
              <a:t>!</a:t>
            </a:r>
            <a:endParaRPr lang="en-NO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2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6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73769-80E2-F54D-AACB-D46C8A5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NO" dirty="0">
                <a:solidFill>
                  <a:srgbClr val="FFFFFF"/>
                </a:solidFill>
              </a:rPr>
              <a:t>Vil du vite meir?</a:t>
            </a:r>
          </a:p>
        </p:txBody>
      </p:sp>
      <p:pic>
        <p:nvPicPr>
          <p:cNvPr id="5" name="Picture 4" descr="A group of people holding wine glasses&#10;&#10;Description automatically generated">
            <a:extLst>
              <a:ext uri="{FF2B5EF4-FFF2-40B4-BE49-F238E27FC236}">
                <a16:creationId xmlns:a16="http://schemas.microsoft.com/office/drawing/2014/main" id="{E0358C2B-2758-654E-B707-4E770E35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492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0D9F-AECA-884F-9D80-31EC5A59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O" sz="2000" dirty="0">
                <a:solidFill>
                  <a:srgbClr val="FFFFFF"/>
                </a:solidFill>
              </a:rPr>
              <a:t>Presentasjon av retningane ved Institutt for Kjemi</a:t>
            </a:r>
          </a:p>
          <a:p>
            <a:pPr marL="0" indent="0">
              <a:buNone/>
            </a:pPr>
            <a:endParaRPr lang="en-NO" sz="2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NO" sz="2400" b="1" dirty="0">
                <a:solidFill>
                  <a:schemeClr val="bg1"/>
                </a:solidFill>
              </a:rPr>
              <a:t>1. april kl 14 </a:t>
            </a:r>
            <a:r>
              <a:rPr lang="en-GB" sz="2400" b="1" dirty="0">
                <a:solidFill>
                  <a:schemeClr val="bg1"/>
                </a:solidFill>
              </a:rPr>
              <a:t>i</a:t>
            </a:r>
            <a:r>
              <a:rPr lang="en-NO" sz="2400" b="1" dirty="0">
                <a:solidFill>
                  <a:schemeClr val="bg1"/>
                </a:solidFill>
              </a:rPr>
              <a:t> R5</a:t>
            </a:r>
          </a:p>
          <a:p>
            <a:pPr marL="0" indent="0">
              <a:buNone/>
            </a:pPr>
            <a:endParaRPr lang="en-NO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1F8D7-6941-D04C-8BB1-01ED727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Spørsmål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Content Placeholder 4" descr="A picture containing person, man, indoor, room&#10;&#10;Description automatically generated">
            <a:extLst>
              <a:ext uri="{FF2B5EF4-FFF2-40B4-BE49-F238E27FC236}">
                <a16:creationId xmlns:a16="http://schemas.microsoft.com/office/drawing/2014/main" id="{6AA9D5E8-FB61-A64E-8140-3922C35D1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09" r="1163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A91F98BF-4742-3C40-81A2-BCA0620B4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17" r="2" b="125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wine glass&#10;&#10;Description automatically generated">
            <a:extLst>
              <a:ext uri="{FF2B5EF4-FFF2-40B4-BE49-F238E27FC236}">
                <a16:creationId xmlns:a16="http://schemas.microsoft.com/office/drawing/2014/main" id="{04CE48B5-C845-644E-923C-07F9D50F1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64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7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116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KJEMI</vt:lpstr>
      <vt:lpstr>Studieretning kjemi</vt:lpstr>
      <vt:lpstr>Kva kan ein lære om?</vt:lpstr>
      <vt:lpstr>Vil du vite meir?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KJEMI</dc:title>
  <dc:creator>Ida-Marie Høyvik</dc:creator>
  <cp:lastModifiedBy>Ida-Marie Høyvik</cp:lastModifiedBy>
  <cp:revision>13</cp:revision>
  <dcterms:created xsi:type="dcterms:W3CDTF">2020-03-03T09:55:22Z</dcterms:created>
  <dcterms:modified xsi:type="dcterms:W3CDTF">2020-03-04T12:07:04Z</dcterms:modified>
</cp:coreProperties>
</file>