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5" r:id="rId5"/>
    <p:sldId id="259" r:id="rId6"/>
    <p:sldId id="264" r:id="rId7"/>
    <p:sldId id="267" r:id="rId8"/>
    <p:sldId id="261" r:id="rId9"/>
    <p:sldId id="262" r:id="rId10"/>
    <p:sldId id="260" r:id="rId11"/>
    <p:sldId id="266" r:id="rId12"/>
    <p:sldId id="263" r:id="rId13"/>
  </p:sldIdLst>
  <p:sldSz cx="12192000" cy="6858000"/>
  <p:notesSz cx="6808788" cy="99409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gurd Skogestad" initials="SS" lastIdx="1" clrIdx="0">
    <p:extLst>
      <p:ext uri="{19B8F6BF-5375-455C-9EA6-DF929625EA0E}">
        <p15:presenceInfo xmlns:p15="http://schemas.microsoft.com/office/powerpoint/2012/main" userId="S::skoge@ntnu.no::9e9b58ab-b7e1-46a9-91ee-ee3a58a3ed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5A3BF-3A17-4FF9-9E46-3FE2C41BC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98733-673C-4559-A169-A8B502C82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F728B-6FEC-4C38-BE01-37AD2228F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B6F0C-E769-44F5-9C69-7DA14DC2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39F13-843D-40A4-9286-7C1DA6EC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672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07CD-ED0A-4EA8-BCE2-FBFB609EE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75133-9641-4048-9CE5-52BAF72EA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3E5A0-9D23-4AAD-BDC1-5F1AF2ADF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0BBC7-44AD-48AD-957C-68A6369C2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1FD56-4252-478F-BCB4-5FC77A86B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3386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65D4F1-B9D1-4E1A-A28D-D3463E79D9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11252-BC27-4113-BEE0-0C643E6C7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B00D9-98CB-4594-A831-D0590F6B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355B8-AB44-462A-AC97-D968BECEA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BF45B-BC64-41ED-8A50-978279AA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0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EFC0-4873-416E-936D-ECFE88503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C3A8E-DE00-456E-B83C-DFF173969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5F613-5A27-4ABD-8C0B-9220B27A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C1E78-5314-47CA-AD80-8C9DBE4AD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1BE7C-05F2-4591-BA2B-FB5FFC281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012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43E87-FC1B-4316-A53F-125E0BC9E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1AB8F-38C8-41A0-907D-E32D616B7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13053-A6F7-45D0-BF95-1299C951F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AE62B-E046-4F90-B326-5E51CDA82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C010B-1032-4F67-99C3-45AAAD24D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621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EA85C-6F52-4C45-8B57-E2AFDAAF9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C5A11-826C-45C5-A1AE-4B648773E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466A0-6BAA-4F95-8810-B1847D4DD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CFB54-87DC-47C2-B4E2-8D1FF19B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234E4-806B-484D-BA81-EDEA30A4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F4900-E3E2-4CE5-8701-4AF85ABEF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510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44017-7422-4BFB-8CDF-81D29C7F2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0F5ABD-FCFF-4F30-A47F-7BB9B18D8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62C9B-2103-4DDD-B151-29BA685D2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B2A61E-EAA6-4128-AF8F-194D0A5B49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794E8-2703-4955-B96F-D1206C960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AF2558-FC10-4233-BF80-D2BD49170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D46F8B-6216-41FA-A9E7-F01A81E8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79CBF0-5138-4921-AE0F-D61930E84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872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7C2C3-8B17-4E5D-B665-23947D2DF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7A7649-B7E4-4D93-A081-A361457C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0F87CD-066C-41C9-BA96-41E95DA97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5A9DF0-395F-4C48-BE71-2F2C4291A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855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BFEE6A-53D9-4930-961A-0E6B03A7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7E730-B78B-4F43-B094-B039B16EC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9B260-4F8B-438D-AD65-EB642E6E7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685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6BA9F-3B65-438B-8CB4-F18259C3C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39325-B59A-4F33-8BFC-8557CA965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B77E9F-74D2-4A3F-A2DB-A4251A476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343B8-86D9-4DC4-A3D0-9AA7B985F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A25EC-C7DE-456F-BF3C-6E41936B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024DC-0E0A-4B02-8283-62C4A724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497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97B12-EB63-4E97-B848-D2F44AF8E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133EC7-8B62-4B0D-A605-F5535CB73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48390-D8C0-476D-B0DB-5310A636B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C1E28-4EF8-42BC-93B1-4DA2160E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EA86C-621E-451D-84F9-CFDFAD3E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AF8D2-2267-4F18-8ED1-DB173BDA1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608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86DB2D-8DBC-4F6E-865A-886A82DC9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0D262-1996-4BC4-8061-8EAFFC4C8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548B9-E255-4786-9196-10CFC8F93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388F-073D-4CB2-91EE-6E95386F89A8}" type="datetimeFigureOut">
              <a:rPr lang="nb-NO" smtClean="0"/>
              <a:t>04.03.2020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FEA3D-1D26-4816-8615-6688CF4DE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F746D-1000-4D0A-8F14-85781A4AD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796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AC2D8-6F55-45D3-87D5-12225DEA0B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Valg av spesialisering MTKJ</a:t>
            </a:r>
            <a:br>
              <a:rPr lang="nb-NO" dirty="0"/>
            </a:b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DF684A-5C48-4049-BE47-7A90CE3DE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Sigurd Skogestad</a:t>
            </a:r>
          </a:p>
          <a:p>
            <a:r>
              <a:rPr lang="nb-NO" dirty="0"/>
              <a:t>Programleder MTKJ</a:t>
            </a:r>
          </a:p>
          <a:p>
            <a:endParaRPr lang="nb-NO" dirty="0"/>
          </a:p>
          <a:p>
            <a:r>
              <a:rPr lang="nb-NO" dirty="0"/>
              <a:t>4. mars 2020, kl. 14-16 (Aud. R5)</a:t>
            </a:r>
          </a:p>
        </p:txBody>
      </p:sp>
    </p:spTree>
    <p:extLst>
      <p:ext uri="{BB962C8B-B14F-4D97-AF65-F5344CB8AC3E}">
        <p14:creationId xmlns:p14="http://schemas.microsoft.com/office/powerpoint/2010/main" val="1134426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A6C98-8CD5-4B80-A40A-F5DD0E699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Mye bra forskning! På topp på NTNU!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E3285-2CB1-4725-B2D5-3FF0A2CD1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Institutt for bioteknologi og matteknologi</a:t>
            </a:r>
          </a:p>
          <a:p>
            <a:pPr lvl="1"/>
            <a:r>
              <a:rPr lang="nb-NO" dirty="0"/>
              <a:t>Vit. 27 + PhD/postdoc/forsker 62</a:t>
            </a:r>
          </a:p>
          <a:p>
            <a:pPr lvl="1"/>
            <a:r>
              <a:rPr lang="nb-NO" dirty="0"/>
              <a:t>Publikasjonspoeng: 45</a:t>
            </a:r>
          </a:p>
          <a:p>
            <a:pPr lvl="1"/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Institutt for kjemi</a:t>
            </a:r>
          </a:p>
          <a:p>
            <a:pPr lvl="1"/>
            <a:r>
              <a:rPr lang="nb-NO" dirty="0"/>
              <a:t>Vit. 21 + PhD/postdoc/forsker 43</a:t>
            </a:r>
          </a:p>
          <a:p>
            <a:pPr lvl="1"/>
            <a:r>
              <a:rPr lang="nb-NO" dirty="0"/>
              <a:t>Publikasjonspoeng: 58</a:t>
            </a:r>
          </a:p>
          <a:p>
            <a:pPr lvl="1"/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Institutt for kjemisk prosessteknologi</a:t>
            </a:r>
          </a:p>
          <a:p>
            <a:pPr lvl="1"/>
            <a:r>
              <a:rPr lang="nb-NO" dirty="0"/>
              <a:t>Vit. 21 + PhD/postdoc/forsker  82</a:t>
            </a:r>
          </a:p>
          <a:p>
            <a:pPr lvl="1"/>
            <a:r>
              <a:rPr lang="nb-NO" dirty="0"/>
              <a:t>Publikasjonspoeng: 232</a:t>
            </a:r>
          </a:p>
          <a:p>
            <a:pPr lvl="1"/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Institutt for materialteknologi</a:t>
            </a:r>
          </a:p>
          <a:p>
            <a:pPr lvl="1"/>
            <a:r>
              <a:rPr lang="nb-NO" dirty="0"/>
              <a:t>Vit.  35 + PhD/postdoc/forsker  100</a:t>
            </a:r>
          </a:p>
          <a:p>
            <a:pPr lvl="1"/>
            <a:r>
              <a:rPr lang="nb-NO" dirty="0"/>
              <a:t>Publikasjonspoeng: 199</a:t>
            </a:r>
          </a:p>
          <a:p>
            <a:pPr lvl="1"/>
            <a:endParaRPr lang="nb-NO" dirty="0"/>
          </a:p>
          <a:p>
            <a:pPr marL="971550" lvl="1" indent="-514350">
              <a:buFont typeface="+mj-lt"/>
              <a:buAutoNum type="arabicPeriod"/>
            </a:pPr>
            <a:endParaRPr lang="nb-NO" dirty="0"/>
          </a:p>
          <a:p>
            <a:pPr marL="971550" lvl="1" indent="-514350">
              <a:buFont typeface="+mj-lt"/>
              <a:buAutoNum type="arabicPeriod"/>
            </a:pPr>
            <a:endParaRPr lang="nb-NO" dirty="0"/>
          </a:p>
          <a:p>
            <a:pPr lvl="2"/>
            <a:endParaRPr lang="nb-NO" dirty="0"/>
          </a:p>
          <a:p>
            <a:endParaRPr lang="nb-NO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A25C5-0BFE-4F18-9EDA-8BBA8BDF80CA}"/>
              </a:ext>
            </a:extLst>
          </p:cNvPr>
          <p:cNvSpPr txBox="1"/>
          <p:nvPr/>
        </p:nvSpPr>
        <p:spPr>
          <a:xfrm>
            <a:off x="58379" y="6333070"/>
            <a:ext cx="4085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/>
              <a:t>Vit. = Professor + Førsteamanuensis + Lektor</a:t>
            </a:r>
          </a:p>
          <a:p>
            <a:r>
              <a:rPr lang="nb-NO" sz="1400" dirty="0"/>
              <a:t>Publikasjonspoeng for 2018. Blant de beste på NTNU!</a:t>
            </a:r>
          </a:p>
        </p:txBody>
      </p:sp>
    </p:spTree>
    <p:extLst>
      <p:ext uri="{BB962C8B-B14F-4D97-AF65-F5344CB8AC3E}">
        <p14:creationId xmlns:p14="http://schemas.microsoft.com/office/powerpoint/2010/main" val="1733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3D0C-EC08-460D-9861-BD16AF6D4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Datoer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65173-8F6F-458D-B9F6-0916D4286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Mer orientering (kl. 14-16)</a:t>
            </a:r>
          </a:p>
          <a:p>
            <a:pPr lvl="1"/>
            <a:r>
              <a:rPr lang="nb-NO" dirty="0"/>
              <a:t>Mandag 16. mars: Kjemisk prosessteknologi</a:t>
            </a:r>
          </a:p>
          <a:p>
            <a:pPr lvl="1"/>
            <a:r>
              <a:rPr lang="nb-NO" dirty="0"/>
              <a:t>Mandag 23. mars: Materialkjemi og energiteknologi</a:t>
            </a:r>
          </a:p>
          <a:p>
            <a:pPr lvl="1"/>
            <a:r>
              <a:rPr lang="nb-NO" dirty="0"/>
              <a:t>Mandag 30. mars: Bioteknologi</a:t>
            </a:r>
          </a:p>
          <a:p>
            <a:pPr lvl="1"/>
            <a:r>
              <a:rPr lang="nb-NO" dirty="0"/>
              <a:t>Onsdag 1. april: Kjemi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Selve valget</a:t>
            </a:r>
          </a:p>
          <a:p>
            <a:pPr lvl="1"/>
            <a:r>
              <a:rPr lang="nb-NO" dirty="0"/>
              <a:t>15. mai</a:t>
            </a:r>
          </a:p>
        </p:txBody>
      </p:sp>
    </p:spTree>
    <p:extLst>
      <p:ext uri="{BB962C8B-B14F-4D97-AF65-F5344CB8AC3E}">
        <p14:creationId xmlns:p14="http://schemas.microsoft.com/office/powerpoint/2010/main" val="201115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6B9E6-DDD1-47FE-97D3-39ECCB060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Konklusjon. </a:t>
            </a:r>
            <a:br>
              <a:rPr lang="nb-NO" dirty="0"/>
            </a:br>
            <a:r>
              <a:rPr lang="nb-NO" dirty="0"/>
              <a:t>Ikke overdriv betydningen av valget ditt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30A37-6FF2-4D17-8626-F095C354D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826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Det viktigste sett fra arbeidsgiver (i prioritert rekkefølge):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Du er sivilingeniør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Du kan kjemi/prosess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Du har en relevant spesialisering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8240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A5D7F-F54A-4B94-B376-27223FC56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Program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43CDF-7204-43E9-8514-48066BF42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Sigurd Skogestad. Oversikt over spesialiseringene (25 min)</a:t>
            </a:r>
          </a:p>
          <a:p>
            <a:r>
              <a:rPr lang="nb-NO" dirty="0"/>
              <a:t>Kort presentasjon om hver spesialisering (15 min hver inkl. spørsmål)</a:t>
            </a:r>
          </a:p>
          <a:p>
            <a:pPr marL="971550" lvl="1" indent="-514350">
              <a:buFont typeface="+mj-lt"/>
              <a:buAutoNum type="arabicPeriod"/>
            </a:pPr>
            <a:r>
              <a:rPr lang="nb-NO" dirty="0"/>
              <a:t>Bioteknologi (Turid  Rustad)</a:t>
            </a:r>
          </a:p>
          <a:p>
            <a:pPr marL="971550" lvl="1" indent="-514350">
              <a:buFont typeface="+mj-lt"/>
              <a:buAutoNum type="arabicPeriod"/>
            </a:pPr>
            <a:r>
              <a:rPr lang="nb-NO" dirty="0"/>
              <a:t>Kjemi (Ida Marie Høyvik)</a:t>
            </a:r>
          </a:p>
          <a:p>
            <a:pPr marL="971550" lvl="1" indent="-514350">
              <a:buFont typeface="+mj-lt"/>
              <a:buAutoNum type="arabicPeriod"/>
            </a:pPr>
            <a:r>
              <a:rPr lang="nb-NO" dirty="0"/>
              <a:t>Kjemisk prosessteknologi (Hanna Knuutila)</a:t>
            </a:r>
          </a:p>
          <a:p>
            <a:pPr marL="971550" lvl="1" indent="-514350">
              <a:buFont typeface="+mj-lt"/>
              <a:buAutoNum type="arabicPeriod"/>
            </a:pPr>
            <a:r>
              <a:rPr lang="nb-NO" dirty="0"/>
              <a:t>Materialkjemi og energiteknologi (</a:t>
            </a:r>
            <a:r>
              <a:rPr lang="nb-NO"/>
              <a:t>Hilde Lea Lein)</a:t>
            </a:r>
            <a:endParaRPr lang="nb-NO" dirty="0"/>
          </a:p>
          <a:p>
            <a:r>
              <a:rPr lang="nb-NO" dirty="0"/>
              <a:t>Generelle spørsmål og oppsummering (10 min)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18422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A663-6177-4AAB-8532-7465C6EA4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4 spesialiseringer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2E1F7-EF1B-49D3-B1CD-31192F883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Bioteknologi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Kjemisk prosessteknologi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Materialkjemi og energiteknologi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24428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6AD68-18BA-4676-AE3C-F415E8AE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1267" cy="1325563"/>
          </a:xfrm>
        </p:spPr>
        <p:txBody>
          <a:bodyPr/>
          <a:lstStyle/>
          <a:p>
            <a:r>
              <a:rPr lang="nb-NO" dirty="0"/>
              <a:t>Hvor / Institutt / Historie (tidligere institutter)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F4BAB-EEDF-430A-A0E2-0D85E386C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Bioteknologi</a:t>
            </a:r>
          </a:p>
          <a:p>
            <a:pPr lvl="1"/>
            <a:r>
              <a:rPr lang="nb-NO" dirty="0"/>
              <a:t>Kjemiblokk 3 +</a:t>
            </a:r>
          </a:p>
          <a:p>
            <a:pPr lvl="1"/>
            <a:r>
              <a:rPr lang="nb-NO" dirty="0"/>
              <a:t>Institutt for bioteknologi og matteknologi</a:t>
            </a:r>
          </a:p>
          <a:p>
            <a:pPr lvl="2"/>
            <a:r>
              <a:rPr lang="nb-NO" dirty="0"/>
              <a:t>Historie: Bioteknologi (NTH) + Matteknologi (HIST)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</a:t>
            </a:r>
          </a:p>
          <a:p>
            <a:pPr lvl="1"/>
            <a:r>
              <a:rPr lang="nb-NO" dirty="0"/>
              <a:t>Realfagbygget</a:t>
            </a:r>
          </a:p>
          <a:p>
            <a:pPr lvl="1"/>
            <a:r>
              <a:rPr lang="nb-NO" dirty="0"/>
              <a:t>Institutt for kjemi</a:t>
            </a:r>
          </a:p>
          <a:p>
            <a:pPr lvl="2"/>
            <a:r>
              <a:rPr lang="nb-NO" dirty="0"/>
              <a:t>Historie: Organisk kjemi (NTH) + Fysikalsk kjemi (NTH) + Kjemi (realfag AVH)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Kjemisk prosessteknologi</a:t>
            </a:r>
          </a:p>
          <a:p>
            <a:pPr lvl="1"/>
            <a:r>
              <a:rPr lang="nb-NO" dirty="0"/>
              <a:t>Kjemiblokk 4 &amp; 5</a:t>
            </a:r>
          </a:p>
          <a:p>
            <a:pPr lvl="1"/>
            <a:r>
              <a:rPr lang="nb-NO" dirty="0"/>
              <a:t>Institutt for kjemisk prosessteknologi</a:t>
            </a:r>
          </a:p>
          <a:p>
            <a:pPr lvl="2"/>
            <a:r>
              <a:rPr lang="nb-NO" dirty="0"/>
              <a:t>Historie: Kjemiteknikk (NTH) + Industriell kjemi (NTH) + Treforedlingskjemi (NTH)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Materialkjemi og energiteknologi</a:t>
            </a:r>
          </a:p>
          <a:p>
            <a:pPr lvl="1"/>
            <a:r>
              <a:rPr lang="nb-NO" dirty="0"/>
              <a:t>Kjemiblokk 2 og Bergbygget</a:t>
            </a:r>
          </a:p>
          <a:p>
            <a:pPr lvl="1"/>
            <a:r>
              <a:rPr lang="nb-NO" dirty="0"/>
              <a:t>Institutt for materialteknologi</a:t>
            </a:r>
          </a:p>
          <a:p>
            <a:pPr lvl="2"/>
            <a:r>
              <a:rPr lang="nb-NO" dirty="0"/>
              <a:t>Historie: Uorganisk kjemi (NTH) + Elektrokjemi (NTH) + Metallurgi/Berg (NTH) + Kjemi (HIST)</a:t>
            </a:r>
          </a:p>
          <a:p>
            <a:pPr lvl="2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6227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7E39C-D91D-4D95-98E9-3AA42649A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Fordeling av valg (omtrentlig siste 25 år)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B2D50-FDA2-402B-A9FF-D41075374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Bioteknologi: 25%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Kjemi: 10% 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Kjemisk prosessteknologi: 40%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Materialkjemi og energiteknologi: 25%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4253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6B431-C16E-4ECD-B050-A98D374B9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Videre spesialisering (Hovedprofiler)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8FEEA-CC17-4515-BF79-F556D0E05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150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Bioteknologi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Organisk kjemi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Anvendt teoretisk kjemi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Analytisk kjemi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Kjemisk prosessteknologi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Katalyse og petrokjemi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Kolloid- og polymerkjemi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Miljø- og reaktorteknologi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Prosess-systemteknikk (inkludert systembiologi)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Materialkjemi og energiteknologi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Energiteknologi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Metallproduksjon og resirkulering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Grenseflater, overflater og belegg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Funksjonelle materialer og nanomaterialer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0636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29FDB-2000-48FF-8DFC-AB04A2C06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Høst 3. klasse, obligatoriske emner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9E03230-D9BD-4187-B382-6CBFB991B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699944"/>
              </p:ext>
            </p:extLst>
          </p:nvPr>
        </p:nvGraphicFramePr>
        <p:xfrm>
          <a:off x="838200" y="1938866"/>
          <a:ext cx="8719267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146">
                  <a:extLst>
                    <a:ext uri="{9D8B030D-6E8A-4147-A177-3AD203B41FA5}">
                      <a16:colId xmlns:a16="http://schemas.microsoft.com/office/drawing/2014/main" val="1809802282"/>
                    </a:ext>
                  </a:extLst>
                </a:gridCol>
                <a:gridCol w="2910056">
                  <a:extLst>
                    <a:ext uri="{9D8B030D-6E8A-4147-A177-3AD203B41FA5}">
                      <a16:colId xmlns:a16="http://schemas.microsoft.com/office/drawing/2014/main" val="3500950822"/>
                    </a:ext>
                  </a:extLst>
                </a:gridCol>
                <a:gridCol w="1188347">
                  <a:extLst>
                    <a:ext uri="{9D8B030D-6E8A-4147-A177-3AD203B41FA5}">
                      <a16:colId xmlns:a16="http://schemas.microsoft.com/office/drawing/2014/main" val="1453205581"/>
                    </a:ext>
                  </a:extLst>
                </a:gridCol>
                <a:gridCol w="1092283">
                  <a:extLst>
                    <a:ext uri="{9D8B030D-6E8A-4147-A177-3AD203B41FA5}">
                      <a16:colId xmlns:a16="http://schemas.microsoft.com/office/drawing/2014/main" val="3388949068"/>
                    </a:ext>
                  </a:extLst>
                </a:gridCol>
                <a:gridCol w="1218012">
                  <a:extLst>
                    <a:ext uri="{9D8B030D-6E8A-4147-A177-3AD203B41FA5}">
                      <a16:colId xmlns:a16="http://schemas.microsoft.com/office/drawing/2014/main" val="352069224"/>
                    </a:ext>
                  </a:extLst>
                </a:gridCol>
                <a:gridCol w="1084423">
                  <a:extLst>
                    <a:ext uri="{9D8B030D-6E8A-4147-A177-3AD203B41FA5}">
                      <a16:colId xmlns:a16="http://schemas.microsoft.com/office/drawing/2014/main" val="885234488"/>
                    </a:ext>
                  </a:extLst>
                </a:gridCol>
              </a:tblGrid>
              <a:tr h="448734"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1. </a:t>
                      </a:r>
                    </a:p>
                    <a:p>
                      <a:r>
                        <a:rPr lang="nb-NO" sz="2000" dirty="0" err="1"/>
                        <a:t>Biotek</a:t>
                      </a:r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2. </a:t>
                      </a:r>
                    </a:p>
                    <a:p>
                      <a:r>
                        <a:rPr lang="nb-NO" sz="2000" dirty="0"/>
                        <a:t>Kjemi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3. </a:t>
                      </a:r>
                    </a:p>
                    <a:p>
                      <a:r>
                        <a:rPr lang="nb-NO" sz="2000" dirty="0"/>
                        <a:t>Prosess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4.</a:t>
                      </a:r>
                    </a:p>
                    <a:p>
                      <a:r>
                        <a:rPr lang="nb-NO" sz="2000" dirty="0"/>
                        <a:t>Material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09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FF0000"/>
                          </a:solidFill>
                        </a:rPr>
                        <a:t>TMA4220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FF0000"/>
                          </a:solidFill>
                        </a:rPr>
                        <a:t>Statistikk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234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FF0000"/>
                          </a:solidFill>
                        </a:rPr>
                        <a:t>TKP4110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dirty="0">
                          <a:solidFill>
                            <a:srgbClr val="FF0000"/>
                          </a:solidFill>
                          <a:effectLst/>
                        </a:rPr>
                        <a:t>Kjemisk reaksjonsteknikk</a:t>
                      </a:r>
                      <a:endParaRPr lang="nb-NO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229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chemeClr val="accent2"/>
                          </a:solidFill>
                        </a:rPr>
                        <a:t>TKP4105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dirty="0">
                          <a:solidFill>
                            <a:schemeClr val="accent2"/>
                          </a:solidFill>
                          <a:effectLst/>
                        </a:rPr>
                        <a:t>Separasjonsteknikk</a:t>
                      </a:r>
                      <a:endParaRPr lang="nb-NO" sz="20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chemeClr val="accent2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chemeClr val="accent2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chemeClr val="accent2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753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TBT4102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Biokjemi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931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TKP4110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Prosessmodellering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277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b-NO" sz="2000" dirty="0"/>
                        <a:t>TMT4185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Materialteknologi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27623"/>
                  </a:ext>
                </a:extLst>
              </a:tr>
              <a:tr h="682413">
                <a:tc>
                  <a:txBody>
                    <a:bodyPr/>
                    <a:lstStyle/>
                    <a:p>
                      <a:r>
                        <a:rPr lang="nb-NO" sz="2000" dirty="0"/>
                        <a:t>TMT4155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Heterogene likevekter og fasediagram</a:t>
                      </a:r>
                      <a:endParaRPr lang="nb-NO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329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79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C72DB-6C75-446A-B947-3687CF572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Vår 3. klasse. Obligatoriske emner </a:t>
            </a:r>
            <a:br>
              <a:rPr lang="nb-NO" dirty="0"/>
            </a:br>
            <a:r>
              <a:rPr lang="nb-NO" sz="3200" dirty="0">
                <a:solidFill>
                  <a:srgbClr val="FF0000"/>
                </a:solidFill>
              </a:rPr>
              <a:t>Alle: TIØ4252 Teknologiledelse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04A4B-EFEE-4AA2-8E0F-B235CC3E1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604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Bioteknologi</a:t>
            </a:r>
          </a:p>
          <a:p>
            <a:pPr lvl="1"/>
            <a:r>
              <a:rPr lang="nb-NO" dirty="0"/>
              <a:t>TBT4107 Biokjemi 2</a:t>
            </a:r>
          </a:p>
          <a:p>
            <a:pPr lvl="1"/>
            <a:r>
              <a:rPr lang="nb-NO" dirty="0"/>
              <a:t>TBT4110 Mikrobiologi</a:t>
            </a:r>
          </a:p>
          <a:p>
            <a:pPr lvl="1"/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</a:t>
            </a:r>
          </a:p>
          <a:p>
            <a:pPr lvl="1"/>
            <a:r>
              <a:rPr lang="nb-NO" dirty="0"/>
              <a:t>Analytisk: KJ2020 + KJ2053 + KJ3073</a:t>
            </a:r>
          </a:p>
          <a:p>
            <a:pPr lvl="1"/>
            <a:r>
              <a:rPr lang="nb-NO" dirty="0"/>
              <a:t>Organisk: : KJ2020 + KJ2053 + TKJ4150</a:t>
            </a:r>
          </a:p>
          <a:p>
            <a:pPr lvl="1"/>
            <a:r>
              <a:rPr lang="nb-NO" dirty="0"/>
              <a:t>Teoretisk: Ingen obligatoriske</a:t>
            </a:r>
          </a:p>
          <a:p>
            <a:pPr lvl="1"/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Kjemisk prosessteknologi</a:t>
            </a:r>
          </a:p>
          <a:p>
            <a:pPr lvl="1"/>
            <a:r>
              <a:rPr lang="nb-NO" dirty="0"/>
              <a:t>TKP4165 Prosessutforming (Hysys)</a:t>
            </a:r>
          </a:p>
          <a:p>
            <a:pPr lvl="1"/>
            <a:r>
              <a:rPr lang="nb-NO" dirty="0"/>
              <a:t>TKP4107 </a:t>
            </a:r>
            <a:r>
              <a:rPr lang="nb-NO" dirty="0" err="1"/>
              <a:t>Kjemiteknisk</a:t>
            </a:r>
            <a:r>
              <a:rPr lang="nb-NO" dirty="0"/>
              <a:t> termodynamikk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Materialkjemi og energiteknologi</a:t>
            </a:r>
          </a:p>
          <a:p>
            <a:pPr lvl="1"/>
            <a:r>
              <a:rPr lang="nb-NO" dirty="0"/>
              <a:t>TMT4252 Elektrokjemi</a:t>
            </a:r>
          </a:p>
          <a:p>
            <a:pPr lvl="1"/>
            <a:r>
              <a:rPr lang="nb-NO" dirty="0"/>
              <a:t>TMT4301 Materialkarakterisering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82446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DF2FE-82B8-4C45-A44F-BBD66D86D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nb-NO" dirty="0"/>
              <a:t>Master studiekamerater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DF417-0B86-49EC-87B9-A57FD87B6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138" y="1343817"/>
            <a:ext cx="10515600" cy="468184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Bioteknologi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5-årig master i bioteknologi (MBIOT5, ca. 40, resten på biologi)</a:t>
            </a:r>
          </a:p>
          <a:p>
            <a:pPr lvl="1"/>
            <a:r>
              <a:rPr lang="nb-NO" dirty="0"/>
              <a:t>Internasjonal 2-årig master i «</a:t>
            </a:r>
            <a:r>
              <a:rPr lang="nb-NO" dirty="0" err="1"/>
              <a:t>biotechnology</a:t>
            </a:r>
            <a:r>
              <a:rPr lang="nb-NO" dirty="0"/>
              <a:t>» (MSBIOTECH, ca. 15)</a:t>
            </a:r>
          </a:p>
          <a:p>
            <a:pPr marL="457200" lvl="1" indent="0">
              <a:buNone/>
            </a:pP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</a:t>
            </a:r>
          </a:p>
          <a:p>
            <a:pPr lvl="1"/>
            <a:r>
              <a:rPr lang="nb-NO" dirty="0"/>
              <a:t>2-årig master i kjemi (MSCHEM, MSENVITOX, ca. </a:t>
            </a:r>
            <a:r>
              <a:rPr lang="nb-NO"/>
              <a:t>10)</a:t>
            </a:r>
            <a:endParaRPr lang="nb-NO" dirty="0"/>
          </a:p>
          <a:p>
            <a:pPr lvl="1"/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Kjemisk prosessteknologi</a:t>
            </a:r>
          </a:p>
          <a:p>
            <a:pPr lvl="1"/>
            <a:r>
              <a:rPr lang="nb-NO" dirty="0"/>
              <a:t>Internasjonal 2-årig master i «chemical engineering» (MSCHEMENG, ca. 15)</a:t>
            </a:r>
          </a:p>
          <a:p>
            <a:pPr lvl="1"/>
            <a:r>
              <a:rPr lang="nb-NO" dirty="0"/>
              <a:t>2-årig master for studenter med Bachelor fra  ingeniørhøgskole (MIKJ, ca. 10)*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Materialkjemi og energiteknologi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5-årig siv.ing. i materialteknologi (MTMT, ca.30)</a:t>
            </a:r>
          </a:p>
          <a:p>
            <a:pPr lvl="1"/>
            <a:r>
              <a:rPr lang="nb-NO" dirty="0"/>
              <a:t>5-årig siv.ing. i nanoteknologi (MTNANO, ca. 10, de fleste andre på fysikk og elektro)</a:t>
            </a:r>
          </a:p>
          <a:p>
            <a:pPr lvl="1"/>
            <a:r>
              <a:rPr lang="nb-NO" dirty="0"/>
              <a:t>2-årig siv.ing. i «material science and engineering»  (MSMT, ca. 18)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0A9FF4-51AC-4231-9011-5483B3CD099C}"/>
              </a:ext>
            </a:extLst>
          </p:cNvPr>
          <p:cNvSpPr txBox="1"/>
          <p:nvPr/>
        </p:nvSpPr>
        <p:spPr>
          <a:xfrm>
            <a:off x="0" y="62138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EB0943-1508-4914-ADC5-6B685F65288A}"/>
              </a:ext>
            </a:extLst>
          </p:cNvPr>
          <p:cNvSpPr txBox="1"/>
          <p:nvPr/>
        </p:nvSpPr>
        <p:spPr>
          <a:xfrm>
            <a:off x="92365" y="6444691"/>
            <a:ext cx="8210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/>
              <a:t>*MIKJ (bakgrunn Bachelor ingeniør kjemi): Velger mellom </a:t>
            </a:r>
            <a:r>
              <a:rPr lang="nb-NO" sz="1200" dirty="0" err="1"/>
              <a:t>bio</a:t>
            </a:r>
            <a:r>
              <a:rPr lang="nb-NO" sz="1200" dirty="0"/>
              <a:t>, kjemi og prosess når de kommer til NTNU; de fleste velger prosess</a:t>
            </a:r>
          </a:p>
        </p:txBody>
      </p:sp>
    </p:spTree>
    <p:extLst>
      <p:ext uri="{BB962C8B-B14F-4D97-AF65-F5344CB8AC3E}">
        <p14:creationId xmlns:p14="http://schemas.microsoft.com/office/powerpoint/2010/main" val="2512397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684</Words>
  <Application>Microsoft Office PowerPoint</Application>
  <PresentationFormat>Widescreen</PresentationFormat>
  <Paragraphs>164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Valg av spesialisering MTKJ </vt:lpstr>
      <vt:lpstr>Program </vt:lpstr>
      <vt:lpstr>4 spesialiseringer</vt:lpstr>
      <vt:lpstr>Hvor / Institutt / Historie (tidligere institutter)</vt:lpstr>
      <vt:lpstr>Fordeling av valg (omtrentlig siste 25 år)</vt:lpstr>
      <vt:lpstr>Videre spesialisering (Hovedprofiler)</vt:lpstr>
      <vt:lpstr>Høst 3. klasse, obligatoriske emner</vt:lpstr>
      <vt:lpstr>Vår 3. klasse. Obligatoriske emner  Alle: TIØ4252 Teknologiledelse</vt:lpstr>
      <vt:lpstr>Master studiekamerater </vt:lpstr>
      <vt:lpstr>Mye bra forskning! På topp på NTNU!</vt:lpstr>
      <vt:lpstr>Datoer</vt:lpstr>
      <vt:lpstr>Konklusjon.  Ikke overdriv betydningen av valget ditt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Valg av studieretning </dc:title>
  <dc:creator>Sigurd Skogestad</dc:creator>
  <cp:lastModifiedBy>Sigurd Skogestad</cp:lastModifiedBy>
  <cp:revision>53</cp:revision>
  <cp:lastPrinted>2020-03-04T12:47:26Z</cp:lastPrinted>
  <dcterms:created xsi:type="dcterms:W3CDTF">2020-03-01T08:22:30Z</dcterms:created>
  <dcterms:modified xsi:type="dcterms:W3CDTF">2020-03-04T14:48:21Z</dcterms:modified>
</cp:coreProperties>
</file>