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58" r:id="rId3"/>
    <p:sldId id="259" r:id="rId4"/>
    <p:sldId id="283" r:id="rId5"/>
    <p:sldId id="277" r:id="rId6"/>
    <p:sldId id="278" r:id="rId7"/>
    <p:sldId id="284" r:id="rId8"/>
    <p:sldId id="267" r:id="rId9"/>
    <p:sldId id="265" r:id="rId10"/>
    <p:sldId id="281" r:id="rId11"/>
    <p:sldId id="268" r:id="rId12"/>
    <p:sldId id="269" r:id="rId13"/>
    <p:sldId id="270" r:id="rId14"/>
    <p:sldId id="275" r:id="rId15"/>
  </p:sldIdLst>
  <p:sldSz cx="9144000" cy="6858000" type="screen4x3"/>
  <p:notesSz cx="6805613" cy="99441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4">
          <p15:clr>
            <a:srgbClr val="A4A3A4"/>
          </p15:clr>
        </p15:guide>
        <p15:guide id="3" orient="horz" pos="4178" userDrawn="1">
          <p15:clr>
            <a:srgbClr val="A4A3A4"/>
          </p15:clr>
        </p15:guide>
        <p15:guide id="4" pos="2880">
          <p15:clr>
            <a:srgbClr val="A4A3A4"/>
          </p15:clr>
        </p15:guide>
        <p15:guide id="5" pos="4835">
          <p15:clr>
            <a:srgbClr val="A4A3A4"/>
          </p15:clr>
        </p15:guide>
        <p15:guide id="6" pos="288">
          <p15:clr>
            <a:srgbClr val="A4A3A4"/>
          </p15:clr>
        </p15:guide>
        <p15:guide id="7" pos="51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AC76"/>
    <a:srgbClr val="0D34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ys stil 3 – uthevin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34" autoAdjust="0"/>
    <p:restoredTop sz="83684" autoAdjust="0"/>
  </p:normalViewPr>
  <p:slideViewPr>
    <p:cSldViewPr snapToGrid="0" snapToObjects="1">
      <p:cViewPr varScale="1">
        <p:scale>
          <a:sx n="126" d="100"/>
          <a:sy n="126" d="100"/>
        </p:scale>
        <p:origin x="1002" y="126"/>
      </p:cViewPr>
      <p:guideLst>
        <p:guide orient="horz" pos="2160"/>
        <p:guide orient="horz" pos="1014"/>
        <p:guide orient="horz" pos="4178"/>
        <p:guide pos="2880"/>
        <p:guide pos="4835"/>
        <p:guide pos="288"/>
        <p:guide pos="510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991F85A-4A57-4C53-AD59-502036E67644}" type="datetimeFigureOut">
              <a:rPr lang="nb-NO" smtClean="0"/>
              <a:t>04.03.2020</a:t>
            </a:fld>
            <a:endParaRPr lang="nb-NO"/>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B8CDCA8E-EA72-4CDF-BBD9-044B9D4B67FD}" type="slidenum">
              <a:rPr lang="nb-NO" smtClean="0"/>
              <a:t>‹#›</a:t>
            </a:fld>
            <a:endParaRPr lang="nb-NO"/>
          </a:p>
        </p:txBody>
      </p:sp>
    </p:spTree>
    <p:extLst>
      <p:ext uri="{BB962C8B-B14F-4D97-AF65-F5344CB8AC3E}">
        <p14:creationId xmlns:p14="http://schemas.microsoft.com/office/powerpoint/2010/main" val="3918229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Tall oppdatert</a:t>
            </a:r>
            <a:r>
              <a:rPr lang="nb-NO" baseline="0" dirty="0"/>
              <a:t> 25.4.16 – </a:t>
            </a:r>
            <a:r>
              <a:rPr lang="nb-NO" baseline="0" dirty="0" err="1"/>
              <a:t>iht</a:t>
            </a:r>
            <a:r>
              <a:rPr lang="nb-NO" baseline="0" dirty="0"/>
              <a:t> telefonbok</a:t>
            </a:r>
            <a:endParaRPr lang="nb-NO" dirty="0"/>
          </a:p>
        </p:txBody>
      </p:sp>
      <p:sp>
        <p:nvSpPr>
          <p:cNvPr id="4" name="Slide Number Placeholder 3"/>
          <p:cNvSpPr>
            <a:spLocks noGrp="1"/>
          </p:cNvSpPr>
          <p:nvPr>
            <p:ph type="sldNum" sz="quarter" idx="10"/>
          </p:nvPr>
        </p:nvSpPr>
        <p:spPr/>
        <p:txBody>
          <a:bodyPr/>
          <a:lstStyle/>
          <a:p>
            <a:fld id="{B8CDCA8E-EA72-4CDF-BBD9-044B9D4B67FD}" type="slidenum">
              <a:rPr lang="nb-NO" smtClean="0"/>
              <a:t>2</a:t>
            </a:fld>
            <a:endParaRPr lang="nb-NO"/>
          </a:p>
        </p:txBody>
      </p:sp>
    </p:spTree>
    <p:extLst>
      <p:ext uri="{BB962C8B-B14F-4D97-AF65-F5344CB8AC3E}">
        <p14:creationId xmlns:p14="http://schemas.microsoft.com/office/powerpoint/2010/main" val="102559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Mange muligheter. Du har</a:t>
            </a:r>
            <a:r>
              <a:rPr lang="nb-NO" baseline="0" dirty="0"/>
              <a:t> muligheten til å være med på utviklingen av nytteverdi for en bedre verden. Dette er en relativt ung gren innenfor teknologien, som de siste årene har fått mye omtale, og utviklingen har vært formidabel – og den stopper ikke ennå!</a:t>
            </a:r>
            <a:endParaRPr lang="nb-NO" dirty="0"/>
          </a:p>
        </p:txBody>
      </p:sp>
      <p:sp>
        <p:nvSpPr>
          <p:cNvPr id="4" name="Slide Number Placeholder 3"/>
          <p:cNvSpPr>
            <a:spLocks noGrp="1"/>
          </p:cNvSpPr>
          <p:nvPr>
            <p:ph type="sldNum" sz="quarter" idx="10"/>
          </p:nvPr>
        </p:nvSpPr>
        <p:spPr/>
        <p:txBody>
          <a:bodyPr/>
          <a:lstStyle/>
          <a:p>
            <a:fld id="{C468C9D8-4C82-4506-B051-4A12E2491AE5}" type="slidenum">
              <a:rPr lang="nb-NO" smtClean="0"/>
              <a:t>7</a:t>
            </a:fld>
            <a:endParaRPr lang="nb-NO"/>
          </a:p>
        </p:txBody>
      </p:sp>
    </p:spTree>
    <p:extLst>
      <p:ext uri="{BB962C8B-B14F-4D97-AF65-F5344CB8AC3E}">
        <p14:creationId xmlns:p14="http://schemas.microsoft.com/office/powerpoint/2010/main" val="108651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Av 547 232 har 337 342 0 ansatte</a:t>
            </a:r>
            <a:r>
              <a:rPr lang="nb-NO" baseline="0" dirty="0"/>
              <a:t> (61,6 % av alle). Juster for dette er antallet arbeidstakere</a:t>
            </a:r>
            <a:endParaRPr lang="nb-NO" dirty="0"/>
          </a:p>
        </p:txBody>
      </p:sp>
      <p:sp>
        <p:nvSpPr>
          <p:cNvPr id="4" name="Slide Number Placeholder 3"/>
          <p:cNvSpPr>
            <a:spLocks noGrp="1"/>
          </p:cNvSpPr>
          <p:nvPr>
            <p:ph type="sldNum" sz="quarter" idx="10"/>
          </p:nvPr>
        </p:nvSpPr>
        <p:spPr/>
        <p:txBody>
          <a:bodyPr/>
          <a:lstStyle/>
          <a:p>
            <a:fld id="{B8CDCA8E-EA72-4CDF-BBD9-044B9D4B67FD}" type="slidenum">
              <a:rPr lang="nb-NO" smtClean="0"/>
              <a:t>12</a:t>
            </a:fld>
            <a:endParaRPr lang="nb-NO"/>
          </a:p>
        </p:txBody>
      </p:sp>
    </p:spTree>
    <p:extLst>
      <p:ext uri="{BB962C8B-B14F-4D97-AF65-F5344CB8AC3E}">
        <p14:creationId xmlns:p14="http://schemas.microsoft.com/office/powerpoint/2010/main" val="2929701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Oppdater </a:t>
            </a:r>
            <a:r>
              <a:rPr lang="nb-NO" dirty="0" err="1"/>
              <a:t>iht</a:t>
            </a:r>
            <a:r>
              <a:rPr lang="nb-NO" dirty="0"/>
              <a:t> </a:t>
            </a:r>
            <a:r>
              <a:rPr lang="nb-NO" dirty="0" err="1"/>
              <a:t>Biotekforum</a:t>
            </a:r>
            <a:r>
              <a:rPr lang="nb-NO" dirty="0"/>
              <a:t> sin medlemslister</a:t>
            </a:r>
            <a:r>
              <a:rPr lang="nb-NO" baseline="0" dirty="0"/>
              <a:t> (</a:t>
            </a:r>
            <a:r>
              <a:rPr lang="nb-NO" baseline="0" dirty="0" err="1"/>
              <a:t>TTOer</a:t>
            </a:r>
            <a:r>
              <a:rPr lang="nb-NO" baseline="0" dirty="0"/>
              <a:t>, advokatfirma og IPR/patentbyrå utelatt).</a:t>
            </a:r>
          </a:p>
          <a:p>
            <a:endParaRPr lang="nb-NO" baseline="0" dirty="0"/>
          </a:p>
          <a:p>
            <a:r>
              <a:rPr lang="nb-NO" dirty="0"/>
              <a:t>MTKJ</a:t>
            </a:r>
            <a:r>
              <a:rPr lang="nb-NO" baseline="0" dirty="0"/>
              <a:t> – </a:t>
            </a:r>
            <a:r>
              <a:rPr lang="nb-NO" baseline="0" dirty="0" err="1"/>
              <a:t>Kandund</a:t>
            </a:r>
            <a:r>
              <a:rPr lang="nb-NO" baseline="0" dirty="0"/>
              <a:t> 2013</a:t>
            </a:r>
          </a:p>
          <a:p>
            <a:endParaRPr lang="nb-NO" baseline="0" dirty="0"/>
          </a:p>
          <a:p>
            <a:r>
              <a:rPr lang="nb-NO" baseline="0" dirty="0"/>
              <a:t>50 % i jobb før endt utdannelse</a:t>
            </a:r>
          </a:p>
          <a:p>
            <a:r>
              <a:rPr lang="nb-NO" baseline="0" dirty="0"/>
              <a:t>83 % i jobb fire måneder etter endt utdannelse</a:t>
            </a:r>
          </a:p>
          <a:p>
            <a:r>
              <a:rPr lang="nb-NO" baseline="0" dirty="0"/>
              <a:t>83 % i fast jobb, 100 % i stilling</a:t>
            </a:r>
          </a:p>
          <a:p>
            <a:r>
              <a:rPr lang="nb-NO" baseline="0" dirty="0"/>
              <a:t>84 % i stilling hvor utdannelsen er relevant</a:t>
            </a:r>
          </a:p>
          <a:p>
            <a:r>
              <a:rPr lang="nb-NO" baseline="0" dirty="0"/>
              <a:t>Begynnerlønn: 522 KNOK</a:t>
            </a:r>
            <a:endParaRPr lang="nb-NO" dirty="0"/>
          </a:p>
        </p:txBody>
      </p:sp>
      <p:sp>
        <p:nvSpPr>
          <p:cNvPr id="4" name="Slide Number Placeholder 3"/>
          <p:cNvSpPr>
            <a:spLocks noGrp="1"/>
          </p:cNvSpPr>
          <p:nvPr>
            <p:ph type="sldNum" sz="quarter" idx="10"/>
          </p:nvPr>
        </p:nvSpPr>
        <p:spPr/>
        <p:txBody>
          <a:bodyPr/>
          <a:lstStyle/>
          <a:p>
            <a:fld id="{5E5DE90B-D1E4-4035-90AA-373998AD6BB2}" type="slidenum">
              <a:rPr lang="nb-NO" smtClean="0"/>
              <a:t>13</a:t>
            </a:fld>
            <a:endParaRPr lang="nb-NO"/>
          </a:p>
        </p:txBody>
      </p:sp>
    </p:spTree>
    <p:extLst>
      <p:ext uri="{BB962C8B-B14F-4D97-AF65-F5344CB8AC3E}">
        <p14:creationId xmlns:p14="http://schemas.microsoft.com/office/powerpoint/2010/main" val="2941493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3971" y="1839887"/>
            <a:ext cx="3574321" cy="703942"/>
          </a:xfrm>
        </p:spPr>
        <p:txBody>
          <a:bodyPr anchor="b">
            <a:normAutofit/>
          </a:bodyPr>
          <a:lstStyle>
            <a:lvl1pPr algn="ctr">
              <a:defRPr sz="3700" b="0" i="0" baseline="0">
                <a:latin typeface="NTNU-DIN NTNU-DIN-Regular" charset="0"/>
                <a:ea typeface="NTNU-DIN NTNU-DIN-Regular" charset="0"/>
                <a:cs typeface="NTNU-DIN NTNU-DIN-Regular" charset="0"/>
              </a:defRPr>
            </a:lvl1pPr>
          </a:lstStyle>
          <a:p>
            <a:r>
              <a:rPr lang="en-US" dirty="0"/>
              <a:t>Plass til tittel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2264506"/>
            <a:ext cx="6766560" cy="3553968"/>
          </a:xfrm>
          <a:prstGeom prst="rect">
            <a:avLst/>
          </a:prstGeom>
        </p:spPr>
      </p:pic>
      <p:pic>
        <p:nvPicPr>
          <p:cNvPr id="9" name="Bild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9055" y="5538389"/>
            <a:ext cx="1216679" cy="273132"/>
          </a:xfrm>
          <a:prstGeom prst="rect">
            <a:avLst/>
          </a:prstGeom>
        </p:spPr>
      </p:pic>
      <p:sp>
        <p:nvSpPr>
          <p:cNvPr id="10" name="Ellipse 9"/>
          <p:cNvSpPr/>
          <p:nvPr/>
        </p:nvSpPr>
        <p:spPr>
          <a:xfrm>
            <a:off x="1383443" y="2228724"/>
            <a:ext cx="71564" cy="71564"/>
          </a:xfrm>
          <a:prstGeom prst="ellipse">
            <a:avLst/>
          </a:prstGeom>
          <a:solidFill>
            <a:srgbClr val="7E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Subtitle 2"/>
          <p:cNvSpPr>
            <a:spLocks noGrp="1"/>
          </p:cNvSpPr>
          <p:nvPr>
            <p:ph type="subTitle" idx="1" hasCustomPrompt="1"/>
          </p:nvPr>
        </p:nvSpPr>
        <p:spPr>
          <a:xfrm>
            <a:off x="1613971" y="2543829"/>
            <a:ext cx="2569838" cy="488332"/>
          </a:xfrm>
        </p:spPr>
        <p:txBody>
          <a:bodyPr>
            <a:normAutofit/>
          </a:bodyPr>
          <a:lstStyle>
            <a:lvl1pPr marL="0" indent="0" algn="ctr">
              <a:buNone/>
              <a:defRPr sz="2000" b="0" i="0" baseline="0">
                <a:latin typeface="NTNU-DIN NTNU-DIN-Light" charset="0"/>
                <a:ea typeface="NTNU-DIN NTNU-DIN-Light" charset="0"/>
                <a:cs typeface="NTNU-DIN NTNU-DIN-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Dette er en undertittel</a:t>
            </a:r>
          </a:p>
        </p:txBody>
      </p:sp>
      <p:pic>
        <p:nvPicPr>
          <p:cNvPr id="12" name="Bild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sp>
        <p:nvSpPr>
          <p:cNvPr id="20" name="Ellipse 19"/>
          <p:cNvSpPr/>
          <p:nvPr/>
        </p:nvSpPr>
        <p:spPr>
          <a:xfrm>
            <a:off x="7232894" y="5635466"/>
            <a:ext cx="71564" cy="71564"/>
          </a:xfrm>
          <a:prstGeom prst="ellipse">
            <a:avLst/>
          </a:prstGeom>
          <a:solidFill>
            <a:srgbClr val="7EC8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705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Tittel og innhold">
    <p:spTree>
      <p:nvGrpSpPr>
        <p:cNvPr id="1" name=""/>
        <p:cNvGrpSpPr/>
        <p:nvPr/>
      </p:nvGrpSpPr>
      <p:grpSpPr>
        <a:xfrm>
          <a:off x="0" y="0"/>
          <a:ext cx="0" cy="0"/>
          <a:chOff x="0" y="0"/>
          <a:chExt cx="0" cy="0"/>
        </a:xfrm>
      </p:grpSpPr>
      <p:sp>
        <p:nvSpPr>
          <p:cNvPr id="8" name="Rektangel 7"/>
          <p:cNvSpPr/>
          <p:nvPr/>
        </p:nvSpPr>
        <p:spPr>
          <a:xfrm>
            <a:off x="0" y="1376412"/>
            <a:ext cx="9144000" cy="5481587"/>
          </a:xfrm>
          <a:prstGeom prst="rect">
            <a:avLst/>
          </a:prstGeom>
          <a:solidFill>
            <a:srgbClr val="F2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79" y="5496251"/>
            <a:ext cx="8244116" cy="503875"/>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103003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tel og innhold">
    <p:spTree>
      <p:nvGrpSpPr>
        <p:cNvPr id="1" name=""/>
        <p:cNvGrpSpPr/>
        <p:nvPr/>
      </p:nvGrpSpPr>
      <p:grpSpPr>
        <a:xfrm>
          <a:off x="0" y="0"/>
          <a:ext cx="0" cy="0"/>
          <a:chOff x="0" y="0"/>
          <a:chExt cx="0" cy="0"/>
        </a:xfrm>
      </p:grpSpPr>
      <p:sp>
        <p:nvSpPr>
          <p:cNvPr id="8" name="Rektangel 7"/>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79" y="5496251"/>
            <a:ext cx="8244116" cy="503875"/>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54630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6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560" y="1663906"/>
            <a:ext cx="480467" cy="4416819"/>
          </a:xfrm>
          <a:prstGeom prst="rect">
            <a:avLst/>
          </a:prstGeom>
        </p:spPr>
      </p:pic>
      <p:sp>
        <p:nvSpPr>
          <p:cNvPr id="9"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120398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7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54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915" y="1677560"/>
            <a:ext cx="501435" cy="4609579"/>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3049484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F9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915" y="1677560"/>
            <a:ext cx="501435" cy="4609579"/>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173007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A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915" y="1677560"/>
            <a:ext cx="501435" cy="4609579"/>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2669990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0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F2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915" y="1677560"/>
            <a:ext cx="501435" cy="4609579"/>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1847119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1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8" name="Bild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3915" y="1677560"/>
            <a:ext cx="501435" cy="4609579"/>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406720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2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54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9720"/>
            <a:ext cx="7794885" cy="4399036"/>
          </a:xfrm>
          <a:prstGeom prst="rect">
            <a:avLst/>
          </a:prstGeom>
        </p:spPr>
      </p:pic>
    </p:spTree>
    <p:extLst>
      <p:ext uri="{BB962C8B-B14F-4D97-AF65-F5344CB8AC3E}">
        <p14:creationId xmlns:p14="http://schemas.microsoft.com/office/powerpoint/2010/main" val="25160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4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54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9720"/>
            <a:ext cx="7794885" cy="4399036"/>
          </a:xfrm>
          <a:prstGeom prst="rect">
            <a:avLst/>
          </a:prstGeom>
        </p:spPr>
      </p:pic>
    </p:spTree>
    <p:extLst>
      <p:ext uri="{BB962C8B-B14F-4D97-AF65-F5344CB8AC3E}">
        <p14:creationId xmlns:p14="http://schemas.microsoft.com/office/powerpoint/2010/main" val="343142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11" name="Rektangel 10"/>
          <p:cNvSpPr/>
          <p:nvPr/>
        </p:nvSpPr>
        <p:spPr>
          <a:xfrm>
            <a:off x="0" y="1376412"/>
            <a:ext cx="9144000" cy="5481587"/>
          </a:xfrm>
          <a:prstGeom prst="rect">
            <a:avLst/>
          </a:prstGeom>
          <a:solidFill>
            <a:srgbClr val="54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2230658"/>
            <a:ext cx="8867440" cy="4125693"/>
          </a:xfrm>
          <a:prstGeom prst="rect">
            <a:avLst/>
          </a:prstGeom>
        </p:spPr>
      </p:pic>
      <p:sp>
        <p:nvSpPr>
          <p:cNvPr id="2" name="Title 1"/>
          <p:cNvSpPr>
            <a:spLocks noGrp="1"/>
          </p:cNvSpPr>
          <p:nvPr>
            <p:ph type="ctrTitle" hasCustomPrompt="1"/>
          </p:nvPr>
        </p:nvSpPr>
        <p:spPr>
          <a:xfrm>
            <a:off x="1613971" y="1839887"/>
            <a:ext cx="3574321" cy="703942"/>
          </a:xfrm>
        </p:spPr>
        <p:txBody>
          <a:bodyPr anchor="b">
            <a:normAutofit/>
          </a:bodyPr>
          <a:lstStyle>
            <a:lvl1pPr algn="ctr">
              <a:defRPr sz="3700" baseline="0">
                <a:solidFill>
                  <a:schemeClr val="bg1"/>
                </a:solidFill>
                <a:latin typeface="NTNU-DIN NTNU-DIN-Regular" charset="0"/>
                <a:ea typeface="NTNU-DIN NTNU-DIN-Regular" charset="0"/>
                <a:cs typeface="NTNU-DIN NTNU-DIN-Regular" charset="0"/>
              </a:defRPr>
            </a:lvl1pPr>
          </a:lstStyle>
          <a:p>
            <a:r>
              <a:rPr lang="en-US" dirty="0"/>
              <a:t>Plass til tittel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sp>
        <p:nvSpPr>
          <p:cNvPr id="3" name="Subtitle 2"/>
          <p:cNvSpPr>
            <a:spLocks noGrp="1"/>
          </p:cNvSpPr>
          <p:nvPr>
            <p:ph type="subTitle" idx="1" hasCustomPrompt="1"/>
          </p:nvPr>
        </p:nvSpPr>
        <p:spPr>
          <a:xfrm>
            <a:off x="1613971" y="2543829"/>
            <a:ext cx="2569838" cy="488332"/>
          </a:xfrm>
        </p:spPr>
        <p:txBody>
          <a:bodyPr>
            <a:normAutofit/>
          </a:bodyPr>
          <a:lstStyle>
            <a:lvl1pPr marL="0" indent="0" algn="ctr">
              <a:buNone/>
              <a:defRPr sz="2000" b="0" i="0" baseline="0">
                <a:solidFill>
                  <a:schemeClr val="bg1"/>
                </a:solidFill>
                <a:latin typeface="NTNU-DIN NTNU-DIN-Light" charset="0"/>
                <a:ea typeface="NTNU-DIN NTNU-DIN-Light" charset="0"/>
                <a:cs typeface="NTNU-DIN NTNU-DIN-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Dette er en undertittel</a:t>
            </a:r>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spTree>
    <p:extLst>
      <p:ext uri="{BB962C8B-B14F-4D97-AF65-F5344CB8AC3E}">
        <p14:creationId xmlns:p14="http://schemas.microsoft.com/office/powerpoint/2010/main" val="299549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3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F9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4960"/>
            <a:ext cx="7803317" cy="4403795"/>
          </a:xfrm>
          <a:prstGeom prst="rect">
            <a:avLst/>
          </a:prstGeom>
        </p:spPr>
      </p:pic>
    </p:spTree>
    <p:extLst>
      <p:ext uri="{BB962C8B-B14F-4D97-AF65-F5344CB8AC3E}">
        <p14:creationId xmlns:p14="http://schemas.microsoft.com/office/powerpoint/2010/main" val="2518786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A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4960"/>
            <a:ext cx="7803317" cy="4403795"/>
          </a:xfrm>
          <a:prstGeom prst="rect">
            <a:avLst/>
          </a:prstGeom>
        </p:spPr>
      </p:pic>
    </p:spTree>
    <p:extLst>
      <p:ext uri="{BB962C8B-B14F-4D97-AF65-F5344CB8AC3E}">
        <p14:creationId xmlns:p14="http://schemas.microsoft.com/office/powerpoint/2010/main" val="270154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6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F2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4960"/>
            <a:ext cx="7803317" cy="4403795"/>
          </a:xfrm>
          <a:prstGeom prst="rect">
            <a:avLst/>
          </a:prstGeom>
        </p:spPr>
      </p:pic>
    </p:spTree>
    <p:extLst>
      <p:ext uri="{BB962C8B-B14F-4D97-AF65-F5344CB8AC3E}">
        <p14:creationId xmlns:p14="http://schemas.microsoft.com/office/powerpoint/2010/main" val="1111260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7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64960"/>
            <a:ext cx="7803317" cy="4403795"/>
          </a:xfrm>
          <a:prstGeom prst="rect">
            <a:avLst/>
          </a:prstGeom>
        </p:spPr>
      </p:pic>
    </p:spTree>
    <p:extLst>
      <p:ext uri="{BB962C8B-B14F-4D97-AF65-F5344CB8AC3E}">
        <p14:creationId xmlns:p14="http://schemas.microsoft.com/office/powerpoint/2010/main" val="4127925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Tittel og innho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0" name="Bild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63" y="1697706"/>
            <a:ext cx="7852687" cy="4431657"/>
          </a:xfrm>
          <a:prstGeom prst="rect">
            <a:avLst/>
          </a:prstGeom>
        </p:spPr>
      </p:pic>
    </p:spTree>
    <p:extLst>
      <p:ext uri="{BB962C8B-B14F-4D97-AF65-F5344CB8AC3E}">
        <p14:creationId xmlns:p14="http://schemas.microsoft.com/office/powerpoint/2010/main" val="378716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0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Studietilbud</a:t>
            </a:r>
          </a:p>
        </p:txBody>
      </p:sp>
      <p:sp>
        <p:nvSpPr>
          <p:cNvPr id="3" name="Content Placeholder 2"/>
          <p:cNvSpPr>
            <a:spLocks noGrp="1"/>
          </p:cNvSpPr>
          <p:nvPr>
            <p:ph idx="1" hasCustomPrompt="1"/>
          </p:nvPr>
        </p:nvSpPr>
        <p:spPr>
          <a:xfrm>
            <a:off x="5507949" y="1758169"/>
            <a:ext cx="3007402" cy="1472211"/>
          </a:xfrm>
        </p:spPr>
        <p:txBody>
          <a:bodyPr/>
          <a:lstStyle>
            <a:lvl1pPr marL="0" indent="0">
              <a:buNone/>
              <a:defRPr lang="nb-NO" sz="2800" b="1" i="0" baseline="0" smtClean="0">
                <a:solidFill>
                  <a:schemeClr val="tx1"/>
                </a:solidFill>
                <a:effectLst/>
                <a:latin typeface="NTNU-DIN NTNU-DIN-Regular" charset="0"/>
                <a:ea typeface="NTNU-DIN NTNU-DIN-Regular" charset="0"/>
                <a:cs typeface="NTNU-DIN NTNU-DIN-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 studiebyer</a:t>
            </a:r>
            <a:br>
              <a:rPr lang="en-US" dirty="0"/>
            </a:br>
            <a:r>
              <a:rPr lang="en-US" dirty="0"/>
              <a:t>179 studieprogram </a:t>
            </a:r>
            <a:br>
              <a:rPr lang="en-US" dirty="0"/>
            </a:br>
            <a:endParaRPr lang="en-US" dirty="0"/>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261325"/>
            <a:ext cx="7764905" cy="4106440"/>
          </a:xfrm>
          <a:prstGeom prst="rect">
            <a:avLst/>
          </a:prstGeom>
        </p:spPr>
      </p:pic>
      <p:sp>
        <p:nvSpPr>
          <p:cNvPr id="19" name="Plassholder for bilde 18"/>
          <p:cNvSpPr>
            <a:spLocks noGrp="1"/>
          </p:cNvSpPr>
          <p:nvPr>
            <p:ph type="pic" sz="quarter" idx="13"/>
          </p:nvPr>
        </p:nvSpPr>
        <p:spPr>
          <a:xfrm>
            <a:off x="844731" y="3081419"/>
            <a:ext cx="2116183" cy="2106531"/>
          </a:xfrm>
          <a:prstGeom prst="ellipse">
            <a:avLst/>
          </a:prstGeom>
          <a:noFill/>
        </p:spPr>
        <p:txBody>
          <a:bodyPr/>
          <a:lstStyle/>
          <a:p>
            <a:r>
              <a:rPr lang="nb-NO"/>
              <a:t>Klikk ikonet for å legge til et bilde</a:t>
            </a:r>
            <a:endParaRPr lang="nb-NO" dirty="0"/>
          </a:p>
        </p:txBody>
      </p:sp>
      <p:sp>
        <p:nvSpPr>
          <p:cNvPr id="20" name="Plassholder for bilde 18"/>
          <p:cNvSpPr>
            <a:spLocks noGrp="1"/>
          </p:cNvSpPr>
          <p:nvPr>
            <p:ph type="pic" sz="quarter" idx="14"/>
          </p:nvPr>
        </p:nvSpPr>
        <p:spPr>
          <a:xfrm>
            <a:off x="3322094" y="2327843"/>
            <a:ext cx="2116183" cy="2106531"/>
          </a:xfrm>
          <a:prstGeom prst="ellipse">
            <a:avLst/>
          </a:prstGeom>
          <a:noFill/>
        </p:spPr>
        <p:txBody>
          <a:bodyPr/>
          <a:lstStyle/>
          <a:p>
            <a:r>
              <a:rPr lang="nb-NO"/>
              <a:t>Klikk ikonet for å legge til et bilde</a:t>
            </a:r>
            <a:endParaRPr lang="nb-NO" dirty="0"/>
          </a:p>
        </p:txBody>
      </p:sp>
      <p:sp>
        <p:nvSpPr>
          <p:cNvPr id="23" name="Plassholder for bilde 18"/>
          <p:cNvSpPr>
            <a:spLocks noGrp="1"/>
          </p:cNvSpPr>
          <p:nvPr>
            <p:ph type="pic" sz="quarter" idx="15"/>
          </p:nvPr>
        </p:nvSpPr>
        <p:spPr>
          <a:xfrm>
            <a:off x="5878287" y="3090127"/>
            <a:ext cx="2139266" cy="2106531"/>
          </a:xfrm>
          <a:prstGeom prst="ellipse">
            <a:avLst/>
          </a:prstGeom>
          <a:noFill/>
        </p:spPr>
        <p:txBody>
          <a:bodyPr/>
          <a:lstStyle/>
          <a:p>
            <a:r>
              <a:rPr lang="nb-NO"/>
              <a:t>Klikk ikonet for å legge til et bilde</a:t>
            </a:r>
          </a:p>
        </p:txBody>
      </p:sp>
      <p:sp>
        <p:nvSpPr>
          <p:cNvPr id="26" name="Plassholder for tekst 25"/>
          <p:cNvSpPr>
            <a:spLocks noGrp="1"/>
          </p:cNvSpPr>
          <p:nvPr>
            <p:ph type="body" sz="quarter" idx="16" hasCustomPrompt="1"/>
          </p:nvPr>
        </p:nvSpPr>
        <p:spPr>
          <a:xfrm>
            <a:off x="1515213" y="5314364"/>
            <a:ext cx="757725"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Ålesund</a:t>
            </a:r>
          </a:p>
        </p:txBody>
      </p:sp>
      <p:sp>
        <p:nvSpPr>
          <p:cNvPr id="27" name="Plassholder for tekst 25"/>
          <p:cNvSpPr>
            <a:spLocks noGrp="1"/>
          </p:cNvSpPr>
          <p:nvPr>
            <p:ph type="body" sz="quarter" idx="17" hasCustomPrompt="1"/>
          </p:nvPr>
        </p:nvSpPr>
        <p:spPr>
          <a:xfrm>
            <a:off x="3921907" y="4586904"/>
            <a:ext cx="916555"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Trondheim</a:t>
            </a:r>
          </a:p>
        </p:txBody>
      </p:sp>
      <p:sp>
        <p:nvSpPr>
          <p:cNvPr id="28" name="Plassholder for tekst 25"/>
          <p:cNvSpPr>
            <a:spLocks noGrp="1"/>
          </p:cNvSpPr>
          <p:nvPr>
            <p:ph type="body" sz="quarter" idx="18" hasCustomPrompt="1"/>
          </p:nvPr>
        </p:nvSpPr>
        <p:spPr>
          <a:xfrm>
            <a:off x="6689172" y="5314364"/>
            <a:ext cx="644956"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Gjøvik</a:t>
            </a:r>
          </a:p>
        </p:txBody>
      </p:sp>
    </p:spTree>
    <p:extLst>
      <p:ext uri="{BB962C8B-B14F-4D97-AF65-F5344CB8AC3E}">
        <p14:creationId xmlns:p14="http://schemas.microsoft.com/office/powerpoint/2010/main" val="4292285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2_Tittel og innhold">
    <p:spTree>
      <p:nvGrpSpPr>
        <p:cNvPr id="1" name=""/>
        <p:cNvGrpSpPr/>
        <p:nvPr/>
      </p:nvGrpSpPr>
      <p:grpSpPr>
        <a:xfrm>
          <a:off x="0" y="0"/>
          <a:ext cx="0" cy="0"/>
          <a:chOff x="0" y="0"/>
          <a:chExt cx="0" cy="0"/>
        </a:xfrm>
      </p:grpSpPr>
      <p:sp>
        <p:nvSpPr>
          <p:cNvPr id="9" name="Rektangel 8"/>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Studietilbud</a:t>
            </a:r>
          </a:p>
        </p:txBody>
      </p:sp>
      <p:sp>
        <p:nvSpPr>
          <p:cNvPr id="3" name="Content Placeholder 2"/>
          <p:cNvSpPr>
            <a:spLocks noGrp="1"/>
          </p:cNvSpPr>
          <p:nvPr>
            <p:ph idx="1" hasCustomPrompt="1"/>
          </p:nvPr>
        </p:nvSpPr>
        <p:spPr>
          <a:xfrm>
            <a:off x="5507949" y="1758169"/>
            <a:ext cx="3007402" cy="1472211"/>
          </a:xfrm>
        </p:spPr>
        <p:txBody>
          <a:bodyPr/>
          <a:lstStyle>
            <a:lvl1pPr marL="0" indent="0">
              <a:buNone/>
              <a:defRPr lang="nb-NO" sz="2800" b="1" i="0" baseline="0" smtClean="0">
                <a:solidFill>
                  <a:schemeClr val="tx1"/>
                </a:solidFill>
                <a:effectLst/>
                <a:latin typeface="NTNU-DIN NTNU-DIN-Regular" charset="0"/>
                <a:ea typeface="NTNU-DIN NTNU-DIN-Regular" charset="0"/>
                <a:cs typeface="NTNU-DIN NTNU-DIN-Regular"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3 studiebyer</a:t>
            </a:r>
            <a:br>
              <a:rPr lang="en-US" dirty="0"/>
            </a:br>
            <a:r>
              <a:rPr lang="en-US" dirty="0"/>
              <a:t>179 studieprogram </a:t>
            </a:r>
            <a:br>
              <a:rPr lang="en-US" dirty="0"/>
            </a:br>
            <a:endParaRPr lang="en-US" dirty="0"/>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261325"/>
            <a:ext cx="7764905" cy="4106440"/>
          </a:xfrm>
          <a:prstGeom prst="rect">
            <a:avLst/>
          </a:prstGeom>
        </p:spPr>
      </p:pic>
      <p:sp>
        <p:nvSpPr>
          <p:cNvPr id="12" name="Plassholder for tekst 25"/>
          <p:cNvSpPr>
            <a:spLocks noGrp="1"/>
          </p:cNvSpPr>
          <p:nvPr>
            <p:ph type="body" sz="quarter" idx="16" hasCustomPrompt="1"/>
          </p:nvPr>
        </p:nvSpPr>
        <p:spPr>
          <a:xfrm>
            <a:off x="1515213" y="5314364"/>
            <a:ext cx="757725"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Ålesund</a:t>
            </a:r>
          </a:p>
        </p:txBody>
      </p:sp>
      <p:sp>
        <p:nvSpPr>
          <p:cNvPr id="13" name="Plassholder for tekst 25"/>
          <p:cNvSpPr>
            <a:spLocks noGrp="1"/>
          </p:cNvSpPr>
          <p:nvPr>
            <p:ph type="body" sz="quarter" idx="17" hasCustomPrompt="1"/>
          </p:nvPr>
        </p:nvSpPr>
        <p:spPr>
          <a:xfrm>
            <a:off x="3921907" y="4586904"/>
            <a:ext cx="916555"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Trondheim</a:t>
            </a:r>
          </a:p>
        </p:txBody>
      </p:sp>
      <p:sp>
        <p:nvSpPr>
          <p:cNvPr id="14" name="Plassholder for tekst 25"/>
          <p:cNvSpPr>
            <a:spLocks noGrp="1"/>
          </p:cNvSpPr>
          <p:nvPr>
            <p:ph type="body" sz="quarter" idx="18" hasCustomPrompt="1"/>
          </p:nvPr>
        </p:nvSpPr>
        <p:spPr>
          <a:xfrm>
            <a:off x="6689172" y="5314364"/>
            <a:ext cx="644956" cy="679450"/>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b-NO" dirty="0"/>
              <a:t>Gjøvik</a:t>
            </a:r>
          </a:p>
        </p:txBody>
      </p:sp>
    </p:spTree>
    <p:extLst>
      <p:ext uri="{BB962C8B-B14F-4D97-AF65-F5344CB8AC3E}">
        <p14:creationId xmlns:p14="http://schemas.microsoft.com/office/powerpoint/2010/main" val="133831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1_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Tittel</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sp>
        <p:nvSpPr>
          <p:cNvPr id="8" name="Rektangel 7"/>
          <p:cNvSpPr/>
          <p:nvPr/>
        </p:nvSpPr>
        <p:spPr>
          <a:xfrm>
            <a:off x="5718748" y="1376411"/>
            <a:ext cx="3425252" cy="548158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3859966" y="3551660"/>
            <a:ext cx="1851285" cy="331282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p:cNvSpPr/>
          <p:nvPr/>
        </p:nvSpPr>
        <p:spPr>
          <a:xfrm>
            <a:off x="3859966" y="1375401"/>
            <a:ext cx="1851285" cy="2168764"/>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1" y="1376413"/>
            <a:ext cx="3852468" cy="3293023"/>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p:cNvSpPr/>
          <p:nvPr/>
        </p:nvSpPr>
        <p:spPr>
          <a:xfrm>
            <a:off x="6486" y="4675922"/>
            <a:ext cx="1911245" cy="218856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p:cNvSpPr/>
          <p:nvPr/>
        </p:nvSpPr>
        <p:spPr>
          <a:xfrm>
            <a:off x="1917732" y="4676931"/>
            <a:ext cx="1938486" cy="218856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Plassholder for bilde 17"/>
          <p:cNvSpPr>
            <a:spLocks noGrp="1"/>
          </p:cNvSpPr>
          <p:nvPr>
            <p:ph type="pic" sz="quarter" idx="13"/>
          </p:nvPr>
        </p:nvSpPr>
        <p:spPr>
          <a:xfrm>
            <a:off x="6350" y="1374775"/>
            <a:ext cx="3852863" cy="3294063"/>
          </a:xfrm>
        </p:spPr>
        <p:txBody>
          <a:bodyPr/>
          <a:lstStyle/>
          <a:p>
            <a:r>
              <a:rPr lang="nb-NO"/>
              <a:t>Klikk ikonet for å legge til et bilde</a:t>
            </a:r>
          </a:p>
        </p:txBody>
      </p:sp>
      <p:sp>
        <p:nvSpPr>
          <p:cNvPr id="20" name="Plassholder for bilde 19"/>
          <p:cNvSpPr>
            <a:spLocks noGrp="1"/>
          </p:cNvSpPr>
          <p:nvPr>
            <p:ph type="pic" sz="quarter" idx="14"/>
          </p:nvPr>
        </p:nvSpPr>
        <p:spPr>
          <a:xfrm>
            <a:off x="5711825" y="1374775"/>
            <a:ext cx="3432175" cy="5489575"/>
          </a:xfrm>
        </p:spPr>
        <p:txBody>
          <a:bodyPr/>
          <a:lstStyle/>
          <a:p>
            <a:r>
              <a:rPr lang="nb-NO"/>
              <a:t>Klikk ikonet for å legge til et bilde</a:t>
            </a:r>
          </a:p>
        </p:txBody>
      </p:sp>
      <p:sp>
        <p:nvSpPr>
          <p:cNvPr id="22" name="Plassholder for bilde 21"/>
          <p:cNvSpPr>
            <a:spLocks noGrp="1"/>
          </p:cNvSpPr>
          <p:nvPr>
            <p:ph type="pic" sz="quarter" idx="15"/>
          </p:nvPr>
        </p:nvSpPr>
        <p:spPr>
          <a:xfrm>
            <a:off x="3852863" y="1374775"/>
            <a:ext cx="1858962" cy="2170113"/>
          </a:xfrm>
        </p:spPr>
        <p:txBody>
          <a:bodyPr/>
          <a:lstStyle/>
          <a:p>
            <a:r>
              <a:rPr lang="nb-NO"/>
              <a:t>Klikk ikonet for å legge til et bilde</a:t>
            </a:r>
          </a:p>
        </p:txBody>
      </p:sp>
      <p:sp>
        <p:nvSpPr>
          <p:cNvPr id="24" name="Plassholder for bilde 23"/>
          <p:cNvSpPr>
            <a:spLocks noGrp="1"/>
          </p:cNvSpPr>
          <p:nvPr>
            <p:ph type="pic" sz="quarter" idx="16"/>
          </p:nvPr>
        </p:nvSpPr>
        <p:spPr>
          <a:xfrm>
            <a:off x="0" y="4675188"/>
            <a:ext cx="1917700" cy="2182812"/>
          </a:xfrm>
        </p:spPr>
        <p:txBody>
          <a:bodyPr/>
          <a:lstStyle/>
          <a:p>
            <a:r>
              <a:rPr lang="nb-NO"/>
              <a:t>Klikk ikonet for å legge til et bilde</a:t>
            </a:r>
          </a:p>
        </p:txBody>
      </p:sp>
      <p:sp>
        <p:nvSpPr>
          <p:cNvPr id="26" name="Plassholder for bilde 25"/>
          <p:cNvSpPr>
            <a:spLocks noGrp="1"/>
          </p:cNvSpPr>
          <p:nvPr>
            <p:ph type="pic" sz="quarter" idx="17"/>
          </p:nvPr>
        </p:nvSpPr>
        <p:spPr>
          <a:xfrm>
            <a:off x="1924050" y="4675188"/>
            <a:ext cx="1935163" cy="2189162"/>
          </a:xfrm>
        </p:spPr>
        <p:txBody>
          <a:bodyPr/>
          <a:lstStyle/>
          <a:p>
            <a:r>
              <a:rPr lang="nb-NO"/>
              <a:t>Klikk ikonet for å legge til et bilde</a:t>
            </a:r>
          </a:p>
        </p:txBody>
      </p:sp>
      <p:sp>
        <p:nvSpPr>
          <p:cNvPr id="28" name="Plassholder for bilde 27"/>
          <p:cNvSpPr>
            <a:spLocks noGrp="1"/>
          </p:cNvSpPr>
          <p:nvPr>
            <p:ph type="pic" sz="quarter" idx="18"/>
          </p:nvPr>
        </p:nvSpPr>
        <p:spPr>
          <a:xfrm>
            <a:off x="3859213" y="3551238"/>
            <a:ext cx="1858962" cy="3313112"/>
          </a:xfrm>
        </p:spPr>
        <p:txBody>
          <a:bodyPr/>
          <a:lstStyle/>
          <a:p>
            <a:r>
              <a:rPr lang="nb-NO"/>
              <a:t>Klikk ikonet for å legge til et bilde</a:t>
            </a:r>
          </a:p>
        </p:txBody>
      </p:sp>
    </p:spTree>
    <p:extLst>
      <p:ext uri="{BB962C8B-B14F-4D97-AF65-F5344CB8AC3E}">
        <p14:creationId xmlns:p14="http://schemas.microsoft.com/office/powerpoint/2010/main" val="1468722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9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p:cNvPicPr>
            <a:picLocks noChangeAspect="1"/>
          </p:cNvPicPr>
          <p:nvPr userDrawn="1"/>
        </p:nvPicPr>
        <p:blipFill>
          <a:blip r:embed="rId2"/>
          <a:stretch>
            <a:fillRect/>
          </a:stretch>
        </p:blipFill>
        <p:spPr>
          <a:xfrm>
            <a:off x="4241800" y="3073400"/>
            <a:ext cx="647700" cy="698500"/>
          </a:xfrm>
          <a:prstGeom prst="rect">
            <a:avLst/>
          </a:prstGeom>
        </p:spPr>
      </p:pic>
      <p:pic>
        <p:nvPicPr>
          <p:cNvPr id="8" name="Bilde 7"/>
          <p:cNvPicPr>
            <a:picLocks noChangeAspect="1"/>
          </p:cNvPicPr>
          <p:nvPr userDrawn="1"/>
        </p:nvPicPr>
        <p:blipFill>
          <a:blip r:embed="rId2"/>
          <a:stretch>
            <a:fillRect/>
          </a:stretch>
        </p:blipFill>
        <p:spPr>
          <a:xfrm>
            <a:off x="4241800" y="3073400"/>
            <a:ext cx="647700" cy="698500"/>
          </a:xfrm>
          <a:prstGeom prst="rect">
            <a:avLst/>
          </a:prstGeom>
        </p:spPr>
      </p:pic>
      <p:sp>
        <p:nvSpPr>
          <p:cNvPr id="14" name="Plassholder for lysbildenummer 5"/>
          <p:cNvSpPr txBox="1">
            <a:spLocks/>
          </p:cNvSpPr>
          <p:nvPr userDrawn="1"/>
        </p:nvSpPr>
        <p:spPr>
          <a:xfrm>
            <a:off x="8474800" y="6421247"/>
            <a:ext cx="342081"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364763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971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tellysbilde">
    <p:spTree>
      <p:nvGrpSpPr>
        <p:cNvPr id="1" name=""/>
        <p:cNvGrpSpPr/>
        <p:nvPr/>
      </p:nvGrpSpPr>
      <p:grpSpPr>
        <a:xfrm>
          <a:off x="0" y="0"/>
          <a:ext cx="0" cy="0"/>
          <a:chOff x="0" y="0"/>
          <a:chExt cx="0" cy="0"/>
        </a:xfrm>
      </p:grpSpPr>
      <p:sp>
        <p:nvSpPr>
          <p:cNvPr id="11" name="Rektangel 10"/>
          <p:cNvSpPr/>
          <p:nvPr/>
        </p:nvSpPr>
        <p:spPr>
          <a:xfrm>
            <a:off x="0" y="1376412"/>
            <a:ext cx="9144000" cy="5481587"/>
          </a:xfrm>
          <a:prstGeom prst="rect">
            <a:avLst/>
          </a:prstGeom>
          <a:solidFill>
            <a:srgbClr val="F9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2230658"/>
            <a:ext cx="8867440" cy="4125693"/>
          </a:xfrm>
          <a:prstGeom prst="rect">
            <a:avLst/>
          </a:prstGeom>
        </p:spPr>
      </p:pic>
      <p:sp>
        <p:nvSpPr>
          <p:cNvPr id="2" name="Title 1"/>
          <p:cNvSpPr>
            <a:spLocks noGrp="1"/>
          </p:cNvSpPr>
          <p:nvPr>
            <p:ph type="ctrTitle" hasCustomPrompt="1"/>
          </p:nvPr>
        </p:nvSpPr>
        <p:spPr>
          <a:xfrm>
            <a:off x="1613971" y="1839887"/>
            <a:ext cx="3574321" cy="703942"/>
          </a:xfrm>
        </p:spPr>
        <p:txBody>
          <a:bodyPr anchor="b">
            <a:normAutofit/>
          </a:bodyPr>
          <a:lstStyle>
            <a:lvl1pPr algn="ctr">
              <a:defRPr sz="3700" baseline="0">
                <a:solidFill>
                  <a:schemeClr val="tx1"/>
                </a:solidFill>
                <a:latin typeface="NTNU-DIN NTNU-DIN-Regular" charset="0"/>
                <a:ea typeface="NTNU-DIN NTNU-DIN-Regular" charset="0"/>
                <a:cs typeface="NTNU-DIN NTNU-DIN-Regular" charset="0"/>
              </a:defRPr>
            </a:lvl1pPr>
          </a:lstStyle>
          <a:p>
            <a:r>
              <a:rPr lang="en-US" dirty="0"/>
              <a:t>Plass til tittel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sp>
        <p:nvSpPr>
          <p:cNvPr id="3" name="Subtitle 2"/>
          <p:cNvSpPr>
            <a:spLocks noGrp="1"/>
          </p:cNvSpPr>
          <p:nvPr>
            <p:ph type="subTitle" idx="1" hasCustomPrompt="1"/>
          </p:nvPr>
        </p:nvSpPr>
        <p:spPr>
          <a:xfrm>
            <a:off x="1613971" y="2543829"/>
            <a:ext cx="2569838" cy="488332"/>
          </a:xfrm>
        </p:spPr>
        <p:txBody>
          <a:bodyPr>
            <a:normAutofit/>
          </a:bodyPr>
          <a:lstStyle>
            <a:lvl1pPr marL="0" indent="0" algn="ctr">
              <a:buNone/>
              <a:defRPr sz="2000" b="0" i="0" baseline="0">
                <a:solidFill>
                  <a:schemeClr val="tx1"/>
                </a:solidFill>
                <a:latin typeface="NTNU-DIN NTNU-DIN-Light" charset="0"/>
                <a:ea typeface="NTNU-DIN NTNU-DIN-Light" charset="0"/>
                <a:cs typeface="NTNU-DIN NTNU-DIN-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Dette er en undertittel</a:t>
            </a:r>
          </a:p>
        </p:txBody>
      </p:sp>
    </p:spTree>
    <p:extLst>
      <p:ext uri="{BB962C8B-B14F-4D97-AF65-F5344CB8AC3E}">
        <p14:creationId xmlns:p14="http://schemas.microsoft.com/office/powerpoint/2010/main" val="280926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tellysbilde">
    <p:spTree>
      <p:nvGrpSpPr>
        <p:cNvPr id="1" name=""/>
        <p:cNvGrpSpPr/>
        <p:nvPr/>
      </p:nvGrpSpPr>
      <p:grpSpPr>
        <a:xfrm>
          <a:off x="0" y="0"/>
          <a:ext cx="0" cy="0"/>
          <a:chOff x="0" y="0"/>
          <a:chExt cx="0" cy="0"/>
        </a:xfrm>
      </p:grpSpPr>
      <p:sp>
        <p:nvSpPr>
          <p:cNvPr id="11" name="Rektangel 10"/>
          <p:cNvSpPr/>
          <p:nvPr/>
        </p:nvSpPr>
        <p:spPr>
          <a:xfrm>
            <a:off x="0" y="1376412"/>
            <a:ext cx="9144000" cy="5481587"/>
          </a:xfrm>
          <a:prstGeom prst="rect">
            <a:avLst/>
          </a:prstGeom>
          <a:solidFill>
            <a:srgbClr val="F2D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2230658"/>
            <a:ext cx="8867440" cy="4125693"/>
          </a:xfrm>
          <a:prstGeom prst="rect">
            <a:avLst/>
          </a:prstGeom>
        </p:spPr>
      </p:pic>
      <p:sp>
        <p:nvSpPr>
          <p:cNvPr id="2" name="Title 1"/>
          <p:cNvSpPr>
            <a:spLocks noGrp="1"/>
          </p:cNvSpPr>
          <p:nvPr>
            <p:ph type="ctrTitle" hasCustomPrompt="1"/>
          </p:nvPr>
        </p:nvSpPr>
        <p:spPr>
          <a:xfrm>
            <a:off x="1613971" y="1839887"/>
            <a:ext cx="3574321" cy="703942"/>
          </a:xfrm>
        </p:spPr>
        <p:txBody>
          <a:bodyPr anchor="b">
            <a:normAutofit/>
          </a:bodyPr>
          <a:lstStyle>
            <a:lvl1pPr algn="ctr">
              <a:defRPr sz="3700" baseline="0">
                <a:solidFill>
                  <a:schemeClr val="tx1"/>
                </a:solidFill>
                <a:latin typeface="NTNU-DIN NTNU-DIN-Regular" charset="0"/>
                <a:ea typeface="NTNU-DIN NTNU-DIN-Regular" charset="0"/>
                <a:cs typeface="NTNU-DIN NTNU-DIN-Regular" charset="0"/>
              </a:defRPr>
            </a:lvl1pPr>
          </a:lstStyle>
          <a:p>
            <a:r>
              <a:rPr lang="en-US" dirty="0"/>
              <a:t>Plass til tittel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sp>
        <p:nvSpPr>
          <p:cNvPr id="3" name="Subtitle 2"/>
          <p:cNvSpPr>
            <a:spLocks noGrp="1"/>
          </p:cNvSpPr>
          <p:nvPr>
            <p:ph type="subTitle" idx="1" hasCustomPrompt="1"/>
          </p:nvPr>
        </p:nvSpPr>
        <p:spPr>
          <a:xfrm>
            <a:off x="1613971" y="2543829"/>
            <a:ext cx="2569838" cy="488332"/>
          </a:xfrm>
        </p:spPr>
        <p:txBody>
          <a:bodyPr>
            <a:normAutofit/>
          </a:bodyPr>
          <a:lstStyle>
            <a:lvl1pPr marL="0" indent="0" algn="ctr">
              <a:buNone/>
              <a:defRPr sz="2000" b="0" i="0" baseline="0">
                <a:solidFill>
                  <a:schemeClr val="tx1"/>
                </a:solidFill>
                <a:latin typeface="NTNU-DIN NTNU-DIN-Light" charset="0"/>
                <a:ea typeface="NTNU-DIN NTNU-DIN-Light" charset="0"/>
                <a:cs typeface="NTNU-DIN NTNU-DIN-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Dette er en undertittel</a:t>
            </a:r>
          </a:p>
        </p:txBody>
      </p:sp>
    </p:spTree>
    <p:extLst>
      <p:ext uri="{BB962C8B-B14F-4D97-AF65-F5344CB8AC3E}">
        <p14:creationId xmlns:p14="http://schemas.microsoft.com/office/powerpoint/2010/main" val="292978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tellysbilde">
    <p:spTree>
      <p:nvGrpSpPr>
        <p:cNvPr id="1" name=""/>
        <p:cNvGrpSpPr/>
        <p:nvPr/>
      </p:nvGrpSpPr>
      <p:grpSpPr>
        <a:xfrm>
          <a:off x="0" y="0"/>
          <a:ext cx="0" cy="0"/>
          <a:chOff x="0" y="0"/>
          <a:chExt cx="0" cy="0"/>
        </a:xfrm>
      </p:grpSpPr>
      <p:sp>
        <p:nvSpPr>
          <p:cNvPr id="11" name="Rektangel 10"/>
          <p:cNvSpPr/>
          <p:nvPr/>
        </p:nvSpPr>
        <p:spPr>
          <a:xfrm>
            <a:off x="0" y="1376412"/>
            <a:ext cx="9144000" cy="5481587"/>
          </a:xfrm>
          <a:prstGeom prst="rect">
            <a:avLst/>
          </a:prstGeom>
          <a:solidFill>
            <a:srgbClr val="79A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3" name="Bild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16" y="2230658"/>
            <a:ext cx="8867440" cy="4125693"/>
          </a:xfrm>
          <a:prstGeom prst="rect">
            <a:avLst/>
          </a:prstGeom>
        </p:spPr>
      </p:pic>
      <p:sp>
        <p:nvSpPr>
          <p:cNvPr id="2" name="Title 1"/>
          <p:cNvSpPr>
            <a:spLocks noGrp="1"/>
          </p:cNvSpPr>
          <p:nvPr>
            <p:ph type="ctrTitle" hasCustomPrompt="1"/>
          </p:nvPr>
        </p:nvSpPr>
        <p:spPr>
          <a:xfrm>
            <a:off x="1613971" y="1839887"/>
            <a:ext cx="3574321" cy="703942"/>
          </a:xfrm>
        </p:spPr>
        <p:txBody>
          <a:bodyPr anchor="b">
            <a:normAutofit/>
          </a:bodyPr>
          <a:lstStyle>
            <a:lvl1pPr algn="ctr">
              <a:defRPr sz="3700" baseline="0">
                <a:solidFill>
                  <a:schemeClr val="tx1"/>
                </a:solidFill>
                <a:latin typeface="NTNU-DIN NTNU-DIN-Regular" charset="0"/>
                <a:ea typeface="NTNU-DIN NTNU-DIN-Regular" charset="0"/>
                <a:cs typeface="NTNU-DIN NTNU-DIN-Regular" charset="0"/>
              </a:defRPr>
            </a:lvl1pPr>
          </a:lstStyle>
          <a:p>
            <a:r>
              <a:rPr lang="en-US" dirty="0"/>
              <a:t>Plass til tittel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12" name="Bild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816" y="612063"/>
            <a:ext cx="1426914" cy="389158"/>
          </a:xfrm>
          <a:prstGeom prst="rect">
            <a:avLst/>
          </a:prstGeom>
        </p:spPr>
      </p:pic>
      <p:sp>
        <p:nvSpPr>
          <p:cNvPr id="3" name="Subtitle 2"/>
          <p:cNvSpPr>
            <a:spLocks noGrp="1"/>
          </p:cNvSpPr>
          <p:nvPr>
            <p:ph type="subTitle" idx="1" hasCustomPrompt="1"/>
          </p:nvPr>
        </p:nvSpPr>
        <p:spPr>
          <a:xfrm>
            <a:off x="1613971" y="2543829"/>
            <a:ext cx="2569838" cy="488332"/>
          </a:xfrm>
        </p:spPr>
        <p:txBody>
          <a:bodyPr>
            <a:normAutofit/>
          </a:bodyPr>
          <a:lstStyle>
            <a:lvl1pPr marL="0" indent="0" algn="ctr">
              <a:buNone/>
              <a:defRPr sz="2000" b="0" i="0" baseline="0">
                <a:solidFill>
                  <a:schemeClr val="tx1"/>
                </a:solidFill>
                <a:latin typeface="NTNU-DIN NTNU-DIN-Light" charset="0"/>
                <a:ea typeface="NTNU-DIN NTNU-DIN-Light" charset="0"/>
                <a:cs typeface="NTNU-DIN NTNU-DIN-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Dette er en undertittel</a:t>
            </a:r>
          </a:p>
        </p:txBody>
      </p:sp>
    </p:spTree>
    <p:extLst>
      <p:ext uri="{BB962C8B-B14F-4D97-AF65-F5344CB8AC3E}">
        <p14:creationId xmlns:p14="http://schemas.microsoft.com/office/powerpoint/2010/main" val="32385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6" y="5453504"/>
            <a:ext cx="8278368" cy="505968"/>
          </a:xfrm>
          <a:prstGeom prst="rect">
            <a:avLst/>
          </a:prstGeom>
        </p:spPr>
      </p:pic>
    </p:spTree>
    <p:extLst>
      <p:ext uri="{BB962C8B-B14F-4D97-AF65-F5344CB8AC3E}">
        <p14:creationId xmlns:p14="http://schemas.microsoft.com/office/powerpoint/2010/main" val="242213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8" name="Rektangel 7"/>
          <p:cNvSpPr/>
          <p:nvPr/>
        </p:nvSpPr>
        <p:spPr>
          <a:xfrm>
            <a:off x="0" y="1376412"/>
            <a:ext cx="9144000" cy="5481587"/>
          </a:xfrm>
          <a:prstGeom prst="rect">
            <a:avLst/>
          </a:prstGeom>
          <a:solidFill>
            <a:srgbClr val="54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79" y="5496251"/>
            <a:ext cx="8244116" cy="503875"/>
          </a:xfrm>
          <a:prstGeom prst="rect">
            <a:avLst/>
          </a:prstGeom>
        </p:spPr>
      </p:pic>
      <p:sp>
        <p:nvSpPr>
          <p:cNvPr id="12"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bg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216433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tel og innhold">
    <p:spTree>
      <p:nvGrpSpPr>
        <p:cNvPr id="1" name=""/>
        <p:cNvGrpSpPr/>
        <p:nvPr/>
      </p:nvGrpSpPr>
      <p:grpSpPr>
        <a:xfrm>
          <a:off x="0" y="0"/>
          <a:ext cx="0" cy="0"/>
          <a:chOff x="0" y="0"/>
          <a:chExt cx="0" cy="0"/>
        </a:xfrm>
      </p:grpSpPr>
      <p:sp>
        <p:nvSpPr>
          <p:cNvPr id="8" name="Rektangel 7"/>
          <p:cNvSpPr/>
          <p:nvPr/>
        </p:nvSpPr>
        <p:spPr>
          <a:xfrm>
            <a:off x="0" y="1376412"/>
            <a:ext cx="9144000" cy="5481587"/>
          </a:xfrm>
          <a:prstGeom prst="rect">
            <a:avLst/>
          </a:prstGeom>
          <a:solidFill>
            <a:srgbClr val="F9B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79" y="5496251"/>
            <a:ext cx="8244116" cy="503875"/>
          </a:xfrm>
          <a:prstGeom prst="rect">
            <a:avLst/>
          </a:prstGeom>
        </p:spPr>
      </p:pic>
      <p:sp>
        <p:nvSpPr>
          <p:cNvPr id="12"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bg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238772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tel og innhold">
    <p:spTree>
      <p:nvGrpSpPr>
        <p:cNvPr id="1" name=""/>
        <p:cNvGrpSpPr/>
        <p:nvPr/>
      </p:nvGrpSpPr>
      <p:grpSpPr>
        <a:xfrm>
          <a:off x="0" y="0"/>
          <a:ext cx="0" cy="0"/>
          <a:chOff x="0" y="0"/>
          <a:chExt cx="0" cy="0"/>
        </a:xfrm>
      </p:grpSpPr>
      <p:sp>
        <p:nvSpPr>
          <p:cNvPr id="8" name="Rektangel 7"/>
          <p:cNvSpPr/>
          <p:nvPr/>
        </p:nvSpPr>
        <p:spPr>
          <a:xfrm>
            <a:off x="0" y="1376412"/>
            <a:ext cx="9144000" cy="5481587"/>
          </a:xfrm>
          <a:prstGeom prst="rect">
            <a:avLst/>
          </a:prstGeom>
          <a:solidFill>
            <a:srgbClr val="7A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hasCustomPrompt="1"/>
          </p:nvPr>
        </p:nvSpPr>
        <p:spPr/>
        <p:txBody>
          <a:bodyPr/>
          <a:lstStyle>
            <a:lvl1pPr>
              <a:defRPr baseline="0">
                <a:latin typeface="NTNU-DIN NTNU-DIN-Regular" charset="0"/>
                <a:ea typeface="NTNU-DIN NTNU-DIN-Regular" charset="0"/>
                <a:cs typeface="NTNU-DIN NTNU-DIN-Regular" charset="0"/>
              </a:defRPr>
            </a:lvl1pPr>
          </a:lstStyle>
          <a:p>
            <a:r>
              <a:rPr lang="en-US" dirty="0"/>
              <a:t>Plass til overskrift her</a:t>
            </a:r>
          </a:p>
        </p:txBody>
      </p:sp>
      <p:sp>
        <p:nvSpPr>
          <p:cNvPr id="4" name="Date Placeholder 3"/>
          <p:cNvSpPr>
            <a:spLocks noGrp="1"/>
          </p:cNvSpPr>
          <p:nvPr>
            <p:ph type="dt" sz="half" idx="10"/>
          </p:nvPr>
        </p:nvSpPr>
        <p:spPr/>
        <p:txBody>
          <a:bodyPr/>
          <a:lstStyle/>
          <a:p>
            <a:fld id="{C21BED11-1107-134D-811D-DAD787200348}" type="datetimeFigureOut">
              <a:rPr lang="nb-NO" smtClean="0"/>
              <a:t>04.03.2020</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FEF4CB0-7A79-2C4F-8737-C825DBF1052B}" type="slidenum">
              <a:rPr lang="nb-NO" smtClean="0"/>
              <a:t>‹#›</a:t>
            </a:fld>
            <a:endParaRPr lang="nb-NO"/>
          </a:p>
        </p:txBody>
      </p:sp>
      <p:pic>
        <p:nvPicPr>
          <p:cNvPr id="9" name="Bil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79" y="5496251"/>
            <a:ext cx="8244116" cy="503875"/>
          </a:xfrm>
          <a:prstGeom prst="rect">
            <a:avLst/>
          </a:prstGeom>
        </p:spPr>
      </p:pic>
      <p:sp>
        <p:nvSpPr>
          <p:cNvPr id="11" name="Plassholder for tekst 11"/>
          <p:cNvSpPr>
            <a:spLocks noGrp="1"/>
          </p:cNvSpPr>
          <p:nvPr>
            <p:ph type="body" sz="quarter" idx="13" hasCustomPrompt="1"/>
          </p:nvPr>
        </p:nvSpPr>
        <p:spPr>
          <a:xfrm>
            <a:off x="628650" y="1712169"/>
            <a:ext cx="7585075" cy="1979612"/>
          </a:xfrm>
        </p:spPr>
        <p:txBody>
          <a:bodyPr>
            <a:normAutofit/>
          </a:bodyPr>
          <a:lstStyle>
            <a:lvl1pPr marL="0" indent="0">
              <a:buNone/>
              <a:defRPr sz="2000" baseline="0">
                <a:solidFill>
                  <a:schemeClr val="tx1"/>
                </a:solidFill>
                <a:latin typeface="NTNU-DIN NTNU-DIN-Regular" charset="0"/>
                <a:ea typeface="NTNU-DIN NTNU-DIN-Regular" charset="0"/>
                <a:cs typeface="NTNU-DIN NTNU-DIN-Regular" charset="0"/>
              </a:defRPr>
            </a:lvl1pPr>
            <a:lvl2pPr marL="457200" indent="0">
              <a:buNone/>
              <a:defRPr sz="2000">
                <a:latin typeface="NTNU-DIN NTNU-DIN-Regular" charset="0"/>
                <a:ea typeface="NTNU-DIN NTNU-DIN-Regular" charset="0"/>
                <a:cs typeface="NTNU-DIN NTNU-DIN-Regular" charset="0"/>
              </a:defRPr>
            </a:lvl2pPr>
            <a:lvl3pPr marL="914400" indent="0">
              <a:buNone/>
              <a:defRPr sz="2000">
                <a:latin typeface="NTNU-DIN NTNU-DIN-Regular" charset="0"/>
                <a:ea typeface="NTNU-DIN NTNU-DIN-Regular" charset="0"/>
                <a:cs typeface="NTNU-DIN NTNU-DIN-Regular" charset="0"/>
              </a:defRPr>
            </a:lvl3pPr>
            <a:lvl4pPr marL="1371600" indent="0">
              <a:buNone/>
              <a:defRPr sz="2000">
                <a:latin typeface="NTNU-DIN NTNU-DIN-Regular" charset="0"/>
                <a:ea typeface="NTNU-DIN NTNU-DIN-Regular" charset="0"/>
                <a:cs typeface="NTNU-DIN NTNU-DIN-Regular" charset="0"/>
              </a:defRPr>
            </a:lvl4pPr>
            <a:lvl5pPr marL="1828800" indent="0">
              <a:buNone/>
              <a:defRPr sz="2000">
                <a:latin typeface="NTNU-DIN NTNU-DIN-Regular" charset="0"/>
                <a:ea typeface="NTNU-DIN NTNU-DIN-Regular" charset="0"/>
                <a:cs typeface="NTNU-DIN NTNU-DIN-Regular" charset="0"/>
              </a:defRPr>
            </a:lvl5pPr>
          </a:lstStyle>
          <a:p>
            <a:pPr lvl="0"/>
            <a:r>
              <a:rPr lang="nb-NO" dirty="0"/>
              <a:t>Her er det plass til brødtekst Et ex evel molorem oluptae lis re, volores ciiscienis eturepudit, cus eum vellam asperibus eate prent voluptur. Ucimod qui doloreperum unt estrund usantiis etum quo tempor re. </a:t>
            </a:r>
          </a:p>
        </p:txBody>
      </p:sp>
    </p:spTree>
    <p:extLst>
      <p:ext uri="{BB962C8B-B14F-4D97-AF65-F5344CB8AC3E}">
        <p14:creationId xmlns:p14="http://schemas.microsoft.com/office/powerpoint/2010/main" val="23605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BED11-1107-134D-811D-DAD787200348}" type="datetimeFigureOut">
              <a:rPr lang="nb-NO" smtClean="0"/>
              <a:t>04.03.2020</a:t>
            </a:fld>
            <a:endParaRPr lang="nb-N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F4CB0-7A79-2C4F-8737-C825DBF1052B}" type="slidenum">
              <a:rPr lang="nb-NO" smtClean="0"/>
              <a:t>‹#›</a:t>
            </a:fld>
            <a:endParaRPr lang="nb-NO"/>
          </a:p>
        </p:txBody>
      </p:sp>
    </p:spTree>
    <p:extLst>
      <p:ext uri="{BB962C8B-B14F-4D97-AF65-F5344CB8AC3E}">
        <p14:creationId xmlns:p14="http://schemas.microsoft.com/office/powerpoint/2010/main" val="2360727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hyperlink" Target="mailto:henrik.s.dahl@ntnu.no"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613971" y="1839887"/>
            <a:ext cx="7105486" cy="703942"/>
          </a:xfrm>
        </p:spPr>
        <p:txBody>
          <a:bodyPr>
            <a:noAutofit/>
          </a:bodyPr>
          <a:lstStyle/>
          <a:p>
            <a:pPr algn="l"/>
            <a:r>
              <a:rPr lang="nb-NO" sz="3200" dirty="0"/>
              <a:t>Infomøte, valg av studieretning MTKJ</a:t>
            </a:r>
          </a:p>
        </p:txBody>
      </p:sp>
      <p:sp>
        <p:nvSpPr>
          <p:cNvPr id="3" name="Undertittel 2"/>
          <p:cNvSpPr>
            <a:spLocks noGrp="1"/>
          </p:cNvSpPr>
          <p:nvPr>
            <p:ph type="subTitle" idx="1"/>
          </p:nvPr>
        </p:nvSpPr>
        <p:spPr>
          <a:xfrm>
            <a:off x="1613970" y="2543829"/>
            <a:ext cx="5233143" cy="488332"/>
          </a:xfrm>
        </p:spPr>
        <p:txBody>
          <a:bodyPr>
            <a:normAutofit/>
          </a:bodyPr>
          <a:lstStyle/>
          <a:p>
            <a:pPr algn="l"/>
            <a:r>
              <a:rPr lang="nb-NO" dirty="0"/>
              <a:t>Institutt for bioteknologi og matvitenskap</a:t>
            </a:r>
            <a:endParaRPr lang="nb-NO" sz="2400" dirty="0"/>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a:t>Eksempler på masteroppgaver</a:t>
            </a:r>
          </a:p>
        </p:txBody>
      </p:sp>
      <p:sp>
        <p:nvSpPr>
          <p:cNvPr id="3" name="Content Placeholder 2"/>
          <p:cNvSpPr>
            <a:spLocks noGrp="1"/>
          </p:cNvSpPr>
          <p:nvPr>
            <p:ph idx="1"/>
          </p:nvPr>
        </p:nvSpPr>
        <p:spPr/>
        <p:txBody>
          <a:bodyPr>
            <a:normAutofit/>
          </a:bodyPr>
          <a:lstStyle/>
          <a:p>
            <a:pPr marL="0" indent="0">
              <a:buNone/>
            </a:pPr>
            <a:r>
              <a:rPr lang="en-US" dirty="0"/>
              <a:t>Effects of Salmon Lice Treatment on</a:t>
            </a:r>
            <a:r>
              <a:rPr lang="nb-NO" dirty="0"/>
              <a:t> </a:t>
            </a:r>
            <a:r>
              <a:rPr lang="en-US" dirty="0"/>
              <a:t>Bacterial Density and Community -Composition of the Atlantic Salmon Skin </a:t>
            </a:r>
            <a:r>
              <a:rPr lang="nb-NO" dirty="0" err="1"/>
              <a:t>Mucus</a:t>
            </a:r>
            <a:r>
              <a:rPr lang="nb-NO" dirty="0"/>
              <a:t> Microbiota</a:t>
            </a:r>
          </a:p>
          <a:p>
            <a:pPr marL="0" indent="0">
              <a:buNone/>
            </a:pPr>
            <a:r>
              <a:rPr lang="en-US" dirty="0"/>
              <a:t>Microbial control in land based recirculating aquaculture systems</a:t>
            </a:r>
          </a:p>
          <a:p>
            <a:pPr marL="0" indent="0">
              <a:buNone/>
            </a:pPr>
            <a:r>
              <a:rPr lang="en-US" dirty="0" err="1"/>
              <a:t>Effekt</a:t>
            </a:r>
            <a:r>
              <a:rPr lang="en-US" dirty="0"/>
              <a:t> av </a:t>
            </a:r>
            <a:r>
              <a:rPr lang="en-US" dirty="0" err="1"/>
              <a:t>antioksidanter</a:t>
            </a:r>
            <a:r>
              <a:rPr lang="en-US" dirty="0"/>
              <a:t> </a:t>
            </a:r>
            <a:r>
              <a:rPr lang="en-US" dirty="0" err="1"/>
              <a:t>på</a:t>
            </a:r>
            <a:r>
              <a:rPr lang="en-US" dirty="0"/>
              <a:t> </a:t>
            </a:r>
            <a:r>
              <a:rPr lang="en-US" dirty="0" err="1"/>
              <a:t>egenskaper</a:t>
            </a:r>
            <a:r>
              <a:rPr lang="en-US" dirty="0"/>
              <a:t> og </a:t>
            </a:r>
            <a:r>
              <a:rPr lang="en-US" dirty="0" err="1"/>
              <a:t>holdbarhet</a:t>
            </a:r>
            <a:r>
              <a:rPr lang="en-US" dirty="0"/>
              <a:t> </a:t>
            </a:r>
            <a:r>
              <a:rPr lang="en-US" dirty="0" err="1"/>
              <a:t>til</a:t>
            </a:r>
            <a:r>
              <a:rPr lang="en-US" dirty="0"/>
              <a:t> </a:t>
            </a:r>
            <a:r>
              <a:rPr lang="en-US" dirty="0" err="1"/>
              <a:t>fiskeproteinhydrolysater</a:t>
            </a:r>
            <a:endParaRPr lang="en-US" dirty="0"/>
          </a:p>
          <a:p>
            <a:pPr marL="0" indent="0">
              <a:buNone/>
            </a:pPr>
            <a:r>
              <a:rPr lang="en-US" dirty="0" err="1"/>
              <a:t>Ekstraksjon</a:t>
            </a:r>
            <a:r>
              <a:rPr lang="en-US" dirty="0"/>
              <a:t> av </a:t>
            </a:r>
            <a:r>
              <a:rPr lang="en-US" dirty="0" err="1"/>
              <a:t>bioaktive</a:t>
            </a:r>
            <a:r>
              <a:rPr lang="en-US" dirty="0"/>
              <a:t> </a:t>
            </a:r>
            <a:r>
              <a:rPr lang="en-US" dirty="0" err="1"/>
              <a:t>forbindelser</a:t>
            </a:r>
            <a:r>
              <a:rPr lang="en-US" dirty="0"/>
              <a:t> </a:t>
            </a:r>
            <a:r>
              <a:rPr lang="en-US" dirty="0" err="1"/>
              <a:t>fra</a:t>
            </a:r>
            <a:r>
              <a:rPr lang="en-US" dirty="0"/>
              <a:t> </a:t>
            </a:r>
            <a:r>
              <a:rPr lang="en-US" dirty="0" err="1"/>
              <a:t>makroalger</a:t>
            </a:r>
            <a:endParaRPr lang="en-US" dirty="0"/>
          </a:p>
          <a:p>
            <a:pPr marL="0" indent="0">
              <a:buNone/>
            </a:pPr>
            <a:endParaRPr lang="en-US"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761295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13971" y="1839887"/>
            <a:ext cx="7530029" cy="703942"/>
          </a:xfrm>
        </p:spPr>
        <p:txBody>
          <a:bodyPr>
            <a:normAutofit/>
          </a:bodyPr>
          <a:lstStyle/>
          <a:p>
            <a:pPr algn="l"/>
            <a:r>
              <a:rPr lang="nb-NO" sz="3200" dirty="0"/>
              <a:t>Arbeidsmarkedet for bioteknologer</a:t>
            </a:r>
          </a:p>
        </p:txBody>
      </p:sp>
      <p:sp>
        <p:nvSpPr>
          <p:cNvPr id="6" name="Text Placeholder 5"/>
          <p:cNvSpPr>
            <a:spLocks noGrp="1"/>
          </p:cNvSpPr>
          <p:nvPr>
            <p:ph type="subTitle" idx="1"/>
          </p:nvPr>
        </p:nvSpPr>
        <p:spPr>
          <a:xfrm>
            <a:off x="1613971" y="2543829"/>
            <a:ext cx="5772250" cy="488332"/>
          </a:xfrm>
        </p:spPr>
        <p:txBody>
          <a:bodyPr>
            <a:normAutofit/>
          </a:bodyPr>
          <a:lstStyle/>
          <a:p>
            <a:pPr algn="l"/>
            <a:r>
              <a:rPr lang="nb-NO" dirty="0"/>
              <a:t>Institutt for bioteknologi og matvitenskap</a:t>
            </a:r>
          </a:p>
        </p:txBody>
      </p:sp>
    </p:spTree>
    <p:extLst>
      <p:ext uri="{BB962C8B-B14F-4D97-AF65-F5344CB8AC3E}">
        <p14:creationId xmlns:p14="http://schemas.microsoft.com/office/powerpoint/2010/main" val="2338166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058150" cy="1325563"/>
          </a:xfrm>
        </p:spPr>
        <p:txBody>
          <a:bodyPr/>
          <a:lstStyle/>
          <a:p>
            <a:r>
              <a:rPr lang="nb-NO" dirty="0"/>
              <a:t>Generelt om arbeidsmarkedet</a:t>
            </a:r>
          </a:p>
        </p:txBody>
      </p:sp>
      <p:sp>
        <p:nvSpPr>
          <p:cNvPr id="3" name="Content Placeholder 2"/>
          <p:cNvSpPr>
            <a:spLocks noGrp="1"/>
          </p:cNvSpPr>
          <p:nvPr>
            <p:ph idx="1"/>
          </p:nvPr>
        </p:nvSpPr>
        <p:spPr>
          <a:xfrm>
            <a:off x="457200" y="1825625"/>
            <a:ext cx="8058150" cy="4351338"/>
          </a:xfrm>
        </p:spPr>
        <p:txBody>
          <a:bodyPr>
            <a:normAutofit fontScale="70000" lnSpcReduction="20000"/>
          </a:bodyPr>
          <a:lstStyle/>
          <a:p>
            <a:r>
              <a:rPr lang="nb-NO" dirty="0"/>
              <a:t>577 067 registrerte virksomheter i Norge i 2018</a:t>
            </a:r>
          </a:p>
          <a:p>
            <a:r>
              <a:rPr lang="nb-NO" dirty="0"/>
              <a:t>65,3 % ingen ansatte</a:t>
            </a:r>
          </a:p>
          <a:p>
            <a:r>
              <a:rPr lang="nb-NO" dirty="0"/>
              <a:t>0,6 % med mer enn 100 ansatte</a:t>
            </a:r>
          </a:p>
          <a:p>
            <a:r>
              <a:rPr lang="nb-NO" dirty="0"/>
              <a:t>82,3 % færre enn fire ansatte</a:t>
            </a:r>
          </a:p>
          <a:p>
            <a:endParaRPr lang="nb-NO" dirty="0"/>
          </a:p>
          <a:p>
            <a:r>
              <a:rPr lang="nb-NO" dirty="0"/>
              <a:t>60474 nyetableringer i 2016 (15 274 i 4. kvartal 2017)</a:t>
            </a:r>
          </a:p>
          <a:p>
            <a:r>
              <a:rPr lang="nb-NO" dirty="0" err="1"/>
              <a:t>Ca</a:t>
            </a:r>
            <a:r>
              <a:rPr lang="nb-NO" dirty="0"/>
              <a:t> 27 % av foretak som etableres er aktive etter fem år</a:t>
            </a:r>
          </a:p>
          <a:p>
            <a:r>
              <a:rPr lang="nb-NO" dirty="0"/>
              <a:t>Arbeidsledighet på 4 % (jan. 2018)</a:t>
            </a:r>
          </a:p>
          <a:p>
            <a:r>
              <a:rPr lang="nb-NO" dirty="0"/>
              <a:t>Av disse har 20,4 % høyere utdanning (nov. 2017) – </a:t>
            </a:r>
            <a:r>
              <a:rPr lang="nb-NO" dirty="0" err="1"/>
              <a:t>ca</a:t>
            </a:r>
            <a:r>
              <a:rPr lang="nb-NO" dirty="0"/>
              <a:t> 13 000</a:t>
            </a:r>
          </a:p>
          <a:p>
            <a:r>
              <a:rPr lang="nb-NO" dirty="0"/>
              <a:t>NTNU uteksaminerte over 7000 kandidater i 2017</a:t>
            </a:r>
          </a:p>
          <a:p>
            <a:endParaRPr lang="nb-NO" dirty="0"/>
          </a:p>
          <a:p>
            <a:endParaRPr lang="nb-NO" dirty="0"/>
          </a:p>
          <a:p>
            <a:pPr marL="0" indent="0">
              <a:buNone/>
            </a:pPr>
            <a:r>
              <a:rPr lang="nb-NO" sz="1200" dirty="0"/>
              <a:t>Kilde: SSB</a:t>
            </a:r>
          </a:p>
          <a:p>
            <a:endParaRPr lang="nb-NO" dirty="0"/>
          </a:p>
          <a:p>
            <a:endParaRPr lang="nb-NO" dirty="0"/>
          </a:p>
        </p:txBody>
      </p:sp>
    </p:spTree>
    <p:extLst>
      <p:ext uri="{BB962C8B-B14F-4D97-AF65-F5344CB8AC3E}">
        <p14:creationId xmlns:p14="http://schemas.microsoft.com/office/powerpoint/2010/main" val="2448927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270171327"/>
              </p:ext>
            </p:extLst>
          </p:nvPr>
        </p:nvGraphicFramePr>
        <p:xfrm>
          <a:off x="1774825" y="22072"/>
          <a:ext cx="5524500" cy="6985001"/>
        </p:xfrm>
        <a:graphic>
          <a:graphicData uri="http://schemas.openxmlformats.org/presentationml/2006/ole">
            <mc:AlternateContent xmlns:mc="http://schemas.openxmlformats.org/markup-compatibility/2006">
              <mc:Choice xmlns:v="urn:schemas-microsoft-com:vml" Requires="v">
                <p:oleObj spid="_x0000_s2106" name="Document" r:id="rId4" imgW="7289434" imgH="9206378" progId="Word.Document.12">
                  <p:embed/>
                </p:oleObj>
              </mc:Choice>
              <mc:Fallback>
                <p:oleObj name="Document" r:id="rId4" imgW="7289434" imgH="9206378" progId="Word.Document.12">
                  <p:embed/>
                  <p:pic>
                    <p:nvPicPr>
                      <p:cNvPr id="0" name=""/>
                      <p:cNvPicPr>
                        <a:picLocks noChangeAspect="1" noChangeArrowheads="1"/>
                      </p:cNvPicPr>
                      <p:nvPr/>
                    </p:nvPicPr>
                    <p:blipFill>
                      <a:blip r:embed="rId5"/>
                      <a:srcRect/>
                      <a:stretch>
                        <a:fillRect/>
                      </a:stretch>
                    </p:blipFill>
                    <p:spPr bwMode="auto">
                      <a:xfrm>
                        <a:off x="1774825" y="22072"/>
                        <a:ext cx="5524500" cy="6985001"/>
                      </a:xfrm>
                      <a:prstGeom prst="rect">
                        <a:avLst/>
                      </a:prstGeom>
                      <a:noFill/>
                      <a:ln>
                        <a:noFill/>
                      </a:ln>
                    </p:spPr>
                  </p:pic>
                </p:oleObj>
              </mc:Fallback>
            </mc:AlternateContent>
          </a:graphicData>
        </a:graphic>
      </p:graphicFrame>
      <p:sp>
        <p:nvSpPr>
          <p:cNvPr id="3" name="TextBox 2"/>
          <p:cNvSpPr txBox="1"/>
          <p:nvPr/>
        </p:nvSpPr>
        <p:spPr>
          <a:xfrm>
            <a:off x="539097" y="787051"/>
            <a:ext cx="2282980" cy="523220"/>
          </a:xfrm>
          <a:prstGeom prst="rect">
            <a:avLst/>
          </a:prstGeom>
          <a:noFill/>
        </p:spPr>
        <p:txBody>
          <a:bodyPr wrap="square" rtlCol="0">
            <a:spAutoFit/>
          </a:bodyPr>
          <a:lstStyle/>
          <a:p>
            <a:r>
              <a:rPr lang="nb-NO" sz="2800" b="1" dirty="0">
                <a:solidFill>
                  <a:srgbClr val="FF0000"/>
                </a:solidFill>
              </a:rPr>
              <a:t>Utlandet!</a:t>
            </a:r>
          </a:p>
        </p:txBody>
      </p:sp>
    </p:spTree>
    <p:extLst>
      <p:ext uri="{BB962C8B-B14F-4D97-AF65-F5344CB8AC3E}">
        <p14:creationId xmlns:p14="http://schemas.microsoft.com/office/powerpoint/2010/main" val="245466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Kontakt</a:t>
            </a:r>
          </a:p>
        </p:txBody>
      </p:sp>
      <p:sp>
        <p:nvSpPr>
          <p:cNvPr id="3" name="Content Placeholder 2"/>
          <p:cNvSpPr>
            <a:spLocks noGrp="1"/>
          </p:cNvSpPr>
          <p:nvPr>
            <p:ph idx="1"/>
          </p:nvPr>
        </p:nvSpPr>
        <p:spPr/>
        <p:txBody>
          <a:bodyPr/>
          <a:lstStyle/>
          <a:p>
            <a:pPr marL="0" indent="0">
              <a:buNone/>
            </a:pPr>
            <a:r>
              <a:rPr lang="nb-NO" dirty="0"/>
              <a:t>Henrik Stamnes Dahl</a:t>
            </a:r>
          </a:p>
          <a:p>
            <a:pPr marL="0" indent="0">
              <a:buNone/>
            </a:pPr>
            <a:r>
              <a:rPr lang="nb-NO" dirty="0"/>
              <a:t>Kjemiblokk 3, rom 3.168 (instituttkontor Bioteknologi og matvitenskap)</a:t>
            </a:r>
          </a:p>
          <a:p>
            <a:pPr marL="0" indent="0">
              <a:buNone/>
            </a:pPr>
            <a:r>
              <a:rPr lang="nb-NO" dirty="0">
                <a:hlinkClick r:id="rId2"/>
              </a:rPr>
              <a:t>henrik.s.dahl@ntnu.no</a:t>
            </a:r>
            <a:endParaRPr lang="nb-NO" dirty="0"/>
          </a:p>
          <a:p>
            <a:endParaRPr lang="nb-NO" dirty="0"/>
          </a:p>
        </p:txBody>
      </p:sp>
    </p:spTree>
    <p:extLst>
      <p:ext uri="{BB962C8B-B14F-4D97-AF65-F5344CB8AC3E}">
        <p14:creationId xmlns:p14="http://schemas.microsoft.com/office/powerpoint/2010/main" val="365710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8" y="4272677"/>
            <a:ext cx="4563122" cy="2585323"/>
          </a:xfrm>
          <a:prstGeom prst="rect">
            <a:avLst/>
          </a:prstGeom>
          <a:solidFill>
            <a:schemeClr val="bg1">
              <a:lumMod val="85000"/>
              <a:alpha val="68000"/>
            </a:schemeClr>
          </a:solidFill>
        </p:spPr>
        <p:txBody>
          <a:bodyPr wrap="square" rtlCol="0">
            <a:spAutoFit/>
          </a:bodyPr>
          <a:lstStyle/>
          <a:p>
            <a:pPr>
              <a:defRPr/>
            </a:pPr>
            <a:r>
              <a:rPr lang="nb-NO" b="1" dirty="0"/>
              <a:t>Ansatte ved IBT:</a:t>
            </a:r>
          </a:p>
          <a:p>
            <a:pPr marL="285750" indent="-285750">
              <a:buFont typeface="Arial" panose="020B0604020202020204" pitchFamily="34" charset="0"/>
              <a:buChar char="•"/>
              <a:defRPr/>
            </a:pPr>
            <a:r>
              <a:rPr lang="nb-NO" dirty="0"/>
              <a:t>22 professor/ førsteamanuensis</a:t>
            </a:r>
          </a:p>
          <a:p>
            <a:pPr marL="285750" indent="-285750">
              <a:buFont typeface="Arial" panose="020B0604020202020204" pitchFamily="34" charset="0"/>
              <a:buChar char="•"/>
              <a:defRPr/>
            </a:pPr>
            <a:r>
              <a:rPr lang="nb-NO" dirty="0"/>
              <a:t>6 førstelektor / universitetslektor</a:t>
            </a:r>
          </a:p>
          <a:p>
            <a:pPr marL="285750" indent="-285750">
              <a:buFont typeface="Arial" panose="020B0604020202020204" pitchFamily="34" charset="0"/>
              <a:buChar char="•"/>
              <a:defRPr/>
            </a:pPr>
            <a:r>
              <a:rPr lang="nb-NO" dirty="0"/>
              <a:t>4 professor II</a:t>
            </a:r>
          </a:p>
          <a:p>
            <a:pPr marL="285750" indent="-285750">
              <a:buFont typeface="Arial" panose="020B0604020202020204" pitchFamily="34" charset="0"/>
              <a:buChar char="•"/>
              <a:defRPr/>
            </a:pPr>
            <a:r>
              <a:rPr lang="nb-NO" dirty="0"/>
              <a:t>36 ph.d.-stipendiater</a:t>
            </a:r>
          </a:p>
          <a:p>
            <a:pPr marL="285750" indent="-285750">
              <a:buFont typeface="Arial" panose="020B0604020202020204" pitchFamily="34" charset="0"/>
              <a:buChar char="•"/>
              <a:defRPr/>
            </a:pPr>
            <a:r>
              <a:rPr lang="nb-NO"/>
              <a:t>20 </a:t>
            </a:r>
            <a:r>
              <a:rPr lang="nb-NO" dirty="0"/>
              <a:t>forskere / postdoktor</a:t>
            </a:r>
          </a:p>
          <a:p>
            <a:pPr marL="285750" indent="-285750">
              <a:buFont typeface="Arial" panose="020B0604020202020204" pitchFamily="34" charset="0"/>
              <a:buChar char="•"/>
              <a:defRPr/>
            </a:pPr>
            <a:r>
              <a:rPr lang="nb-NO" dirty="0"/>
              <a:t>25 teknisk / administrativt ansatte</a:t>
            </a:r>
          </a:p>
          <a:p>
            <a:pPr>
              <a:defRPr/>
            </a:pPr>
            <a:endParaRPr lang="nb-NO" b="1" dirty="0"/>
          </a:p>
          <a:p>
            <a:pPr>
              <a:defRPr/>
            </a:pPr>
            <a:r>
              <a:rPr lang="nb-NO" b="1" dirty="0"/>
              <a:t>Studenter: </a:t>
            </a:r>
            <a:r>
              <a:rPr lang="nb-NO" dirty="0" err="1"/>
              <a:t>ca</a:t>
            </a:r>
            <a:r>
              <a:rPr lang="nb-NO" dirty="0"/>
              <a:t> 450 totalt</a:t>
            </a:r>
          </a:p>
        </p:txBody>
      </p:sp>
      <p:pic>
        <p:nvPicPr>
          <p:cNvPr id="5"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064"/>
            <a:ext cx="5477522" cy="3649818"/>
          </a:xfrm>
          <a:prstGeom prst="rect">
            <a:avLst/>
          </a:prstGeom>
        </p:spPr>
      </p:pic>
      <p:pic>
        <p:nvPicPr>
          <p:cNvPr id="2" name="Picture 2" descr="https://farm6.staticflickr.com/5497/11083163325_92f022e430_o.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6193" t="14943" r="324" b="1903"/>
          <a:stretch/>
        </p:blipFill>
        <p:spPr bwMode="auto">
          <a:xfrm>
            <a:off x="4563122" y="3440097"/>
            <a:ext cx="5157950" cy="384847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rot="18935354">
            <a:off x="5687990" y="4338546"/>
            <a:ext cx="1016288" cy="101636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6" name="TekstSylinder 5"/>
          <p:cNvSpPr txBox="1"/>
          <p:nvPr/>
        </p:nvSpPr>
        <p:spPr>
          <a:xfrm>
            <a:off x="5619565" y="0"/>
            <a:ext cx="3293616" cy="769441"/>
          </a:xfrm>
          <a:prstGeom prst="rect">
            <a:avLst/>
          </a:prstGeom>
          <a:noFill/>
        </p:spPr>
        <p:txBody>
          <a:bodyPr wrap="square" rtlCol="0">
            <a:spAutoFit/>
          </a:bodyPr>
          <a:lstStyle/>
          <a:p>
            <a:r>
              <a:rPr lang="nb-NO" sz="2400" b="1" dirty="0">
                <a:latin typeface="NTNU-DIN NTNU-DIN-Light"/>
              </a:rPr>
              <a:t>Campus Kalvskinnet</a:t>
            </a:r>
          </a:p>
          <a:p>
            <a:r>
              <a:rPr lang="nb-NO" sz="2000" dirty="0">
                <a:latin typeface="NTNU-DIN NTNU-DIN-Light"/>
              </a:rPr>
              <a:t>- matvitenskap</a:t>
            </a:r>
            <a:endParaRPr lang="nb-NO" sz="2400" dirty="0">
              <a:latin typeface="NTNU-DIN NTNU-DIN-Light"/>
            </a:endParaRPr>
          </a:p>
        </p:txBody>
      </p:sp>
      <p:sp>
        <p:nvSpPr>
          <p:cNvPr id="7" name="TekstSylinder 6"/>
          <p:cNvSpPr txBox="1"/>
          <p:nvPr/>
        </p:nvSpPr>
        <p:spPr>
          <a:xfrm>
            <a:off x="861133" y="3448975"/>
            <a:ext cx="3613213" cy="769441"/>
          </a:xfrm>
          <a:prstGeom prst="rect">
            <a:avLst/>
          </a:prstGeom>
          <a:noFill/>
        </p:spPr>
        <p:txBody>
          <a:bodyPr wrap="square" rtlCol="0">
            <a:spAutoFit/>
          </a:bodyPr>
          <a:lstStyle/>
          <a:p>
            <a:pPr algn="r"/>
            <a:r>
              <a:rPr lang="nb-NO" sz="2400" b="1" dirty="0">
                <a:latin typeface="NTNU-DIN NTNU-DIN-Light"/>
              </a:rPr>
              <a:t>Campus Gløshaugen</a:t>
            </a:r>
          </a:p>
          <a:p>
            <a:pPr algn="r"/>
            <a:r>
              <a:rPr lang="nb-NO" sz="2000" dirty="0">
                <a:latin typeface="NTNU-DIN NTNU-DIN-Light"/>
              </a:rPr>
              <a:t>- bioteknologi</a:t>
            </a:r>
            <a:endParaRPr lang="nb-NO" sz="2400" dirty="0">
              <a:latin typeface="NTNU-DIN NTNU-DIN-Light"/>
            </a:endParaRPr>
          </a:p>
        </p:txBody>
      </p:sp>
    </p:spTree>
    <p:extLst>
      <p:ext uri="{BB962C8B-B14F-4D97-AF65-F5344CB8AC3E}">
        <p14:creationId xmlns:p14="http://schemas.microsoft.com/office/powerpoint/2010/main" val="242114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r>
              <a:rPr lang="nb-NO" sz="3200" dirty="0"/>
              <a:t>Institutt for bioteknologi og matvitenskap</a:t>
            </a:r>
          </a:p>
        </p:txBody>
      </p:sp>
      <p:sp>
        <p:nvSpPr>
          <p:cNvPr id="3" name="Content Placeholder 2"/>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b-NO" b="1" dirty="0"/>
              <a:t>Studier:</a:t>
            </a:r>
          </a:p>
          <a:p>
            <a:pPr lvl="1"/>
            <a:r>
              <a:rPr lang="nb-NO" dirty="0"/>
              <a:t>3-årig </a:t>
            </a:r>
            <a:r>
              <a:rPr lang="nb-NO" dirty="0" err="1"/>
              <a:t>BSc</a:t>
            </a:r>
            <a:r>
              <a:rPr lang="nb-NO" dirty="0"/>
              <a:t> Matteknologi</a:t>
            </a:r>
          </a:p>
          <a:p>
            <a:pPr lvl="1"/>
            <a:r>
              <a:rPr lang="nb-NO" b="1" dirty="0"/>
              <a:t>5-årig sivilingeniørstudium i bioteknologi</a:t>
            </a:r>
            <a:endParaRPr lang="nb-NO" b="1" dirty="0">
              <a:solidFill>
                <a:schemeClr val="tx1">
                  <a:lumMod val="50000"/>
                  <a:lumOff val="50000"/>
                </a:schemeClr>
              </a:solidFill>
            </a:endParaRPr>
          </a:p>
          <a:p>
            <a:pPr lvl="1"/>
            <a:r>
              <a:rPr lang="nb-NO" dirty="0"/>
              <a:t>5-årig master i bioteknologi (realfag)</a:t>
            </a:r>
          </a:p>
          <a:p>
            <a:pPr lvl="1"/>
            <a:r>
              <a:rPr lang="nb-NO" dirty="0"/>
              <a:t>2-årige masterstudier (</a:t>
            </a:r>
            <a:r>
              <a:rPr lang="nb-NO" dirty="0" err="1"/>
              <a:t>siv.ing</a:t>
            </a:r>
            <a:r>
              <a:rPr lang="nb-NO" dirty="0"/>
              <a:t>, teknologi, realfag, mat og tekn.)</a:t>
            </a:r>
          </a:p>
          <a:p>
            <a:pPr marL="457200" lvl="1" indent="0">
              <a:buFont typeface="Arial"/>
              <a:buNone/>
            </a:pPr>
            <a:endParaRPr lang="nb-NO" dirty="0"/>
          </a:p>
        </p:txBody>
      </p:sp>
    </p:spTree>
    <p:extLst>
      <p:ext uri="{BB962C8B-B14F-4D97-AF65-F5344CB8AC3E}">
        <p14:creationId xmlns:p14="http://schemas.microsoft.com/office/powerpoint/2010/main" val="37316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Undertittel 2"/>
          <p:cNvSpPr>
            <a:spLocks noGrp="1"/>
          </p:cNvSpPr>
          <p:nvPr>
            <p:ph type="subTitle" idx="1"/>
          </p:nvPr>
        </p:nvSpPr>
        <p:spPr>
          <a:xfrm>
            <a:off x="1038585" y="1481255"/>
            <a:ext cx="7772400" cy="1314450"/>
          </a:xfrm>
        </p:spPr>
        <p:txBody>
          <a:bodyPr>
            <a:noAutofit/>
          </a:bodyPr>
          <a:lstStyle/>
          <a:p>
            <a:r>
              <a:rPr lang="nb-NO" sz="3200" dirty="0"/>
              <a:t>Bioteknologi – bruken av biologiske systemer, levende organismer og deres derivater i utviklingen av teknologiske løsninger</a:t>
            </a:r>
          </a:p>
        </p:txBody>
      </p:sp>
      <p:pic>
        <p:nvPicPr>
          <p:cNvPr id="4" name="Bilde 3" descr="stripe_tek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57250"/>
            <a:ext cx="645217" cy="5143500"/>
          </a:xfrm>
          <a:prstGeom prst="rect">
            <a:avLst/>
          </a:prstGeom>
        </p:spPr>
      </p:pic>
    </p:spTree>
    <p:extLst>
      <p:ext uri="{BB962C8B-B14F-4D97-AF65-F5344CB8AC3E}">
        <p14:creationId xmlns:p14="http://schemas.microsoft.com/office/powerpoint/2010/main" val="3679296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4689"/>
            <a:ext cx="8229600" cy="857250"/>
          </a:xfrm>
        </p:spPr>
        <p:txBody>
          <a:bodyPr/>
          <a:lstStyle/>
          <a:p>
            <a:pPr algn="l"/>
            <a:r>
              <a:rPr lang="nb-NO" dirty="0"/>
              <a:t>Forskning – hva gjør vi</a:t>
            </a:r>
          </a:p>
        </p:txBody>
      </p:sp>
      <p:sp>
        <p:nvSpPr>
          <p:cNvPr id="3" name="Content Placeholder 2"/>
          <p:cNvSpPr>
            <a:spLocks noGrp="1"/>
          </p:cNvSpPr>
          <p:nvPr>
            <p:ph idx="1"/>
          </p:nvPr>
        </p:nvSpPr>
        <p:spPr>
          <a:xfrm>
            <a:off x="413396" y="1733081"/>
            <a:ext cx="8229600" cy="4325394"/>
          </a:xfrm>
        </p:spPr>
        <p:txBody>
          <a:bodyPr>
            <a:normAutofit/>
          </a:bodyPr>
          <a:lstStyle/>
          <a:p>
            <a:r>
              <a:rPr lang="nb-NO" sz="2400" b="1" dirty="0"/>
              <a:t>Analyse og kontroll av mikrobielle systemer</a:t>
            </a:r>
          </a:p>
          <a:p>
            <a:pPr lvl="1"/>
            <a:r>
              <a:rPr lang="en-US" dirty="0" err="1"/>
              <a:t>Styring</a:t>
            </a:r>
            <a:r>
              <a:rPr lang="en-US" dirty="0"/>
              <a:t> </a:t>
            </a:r>
            <a:r>
              <a:rPr lang="en-US" dirty="0" err="1"/>
              <a:t>av</a:t>
            </a:r>
            <a:r>
              <a:rPr lang="en-US" dirty="0"/>
              <a:t> </a:t>
            </a:r>
            <a:r>
              <a:rPr lang="en-US" dirty="0" err="1"/>
              <a:t>mikrober</a:t>
            </a:r>
            <a:r>
              <a:rPr lang="en-US" dirty="0"/>
              <a:t> i </a:t>
            </a:r>
            <a:r>
              <a:rPr lang="en-US" dirty="0" err="1"/>
              <a:t>akvakultur</a:t>
            </a:r>
            <a:endParaRPr lang="en-US" dirty="0"/>
          </a:p>
          <a:p>
            <a:pPr lvl="1"/>
            <a:r>
              <a:rPr lang="en-US" dirty="0" err="1"/>
              <a:t>Vekselvirkninger</a:t>
            </a:r>
            <a:r>
              <a:rPr lang="en-US" dirty="0"/>
              <a:t> </a:t>
            </a:r>
            <a:r>
              <a:rPr lang="en-US" dirty="0" err="1"/>
              <a:t>mellom</a:t>
            </a:r>
            <a:r>
              <a:rPr lang="en-US" dirty="0"/>
              <a:t> </a:t>
            </a:r>
            <a:r>
              <a:rPr lang="en-US" dirty="0" err="1"/>
              <a:t>fisk</a:t>
            </a:r>
            <a:r>
              <a:rPr lang="en-US" dirty="0"/>
              <a:t> og </a:t>
            </a:r>
            <a:r>
              <a:rPr lang="en-US" dirty="0" err="1"/>
              <a:t>mikrober</a:t>
            </a:r>
            <a:endParaRPr lang="en-US" dirty="0"/>
          </a:p>
          <a:p>
            <a:pPr lvl="1"/>
            <a:r>
              <a:rPr lang="en-US" dirty="0" err="1"/>
              <a:t>Styring</a:t>
            </a:r>
            <a:r>
              <a:rPr lang="en-US" dirty="0"/>
              <a:t> </a:t>
            </a:r>
            <a:r>
              <a:rPr lang="en-US" dirty="0" err="1"/>
              <a:t>av</a:t>
            </a:r>
            <a:r>
              <a:rPr lang="en-US" dirty="0"/>
              <a:t> </a:t>
            </a:r>
            <a:r>
              <a:rPr lang="en-US" dirty="0" err="1"/>
              <a:t>naturlige</a:t>
            </a:r>
            <a:r>
              <a:rPr lang="en-US" dirty="0"/>
              <a:t> og “</a:t>
            </a:r>
            <a:r>
              <a:rPr lang="en-US" dirty="0" err="1"/>
              <a:t>kunstige</a:t>
            </a:r>
            <a:r>
              <a:rPr lang="en-US" dirty="0"/>
              <a:t>” </a:t>
            </a:r>
            <a:r>
              <a:rPr lang="en-US" dirty="0" err="1"/>
              <a:t>økosystemer</a:t>
            </a:r>
            <a:endParaRPr lang="en-US" dirty="0"/>
          </a:p>
          <a:p>
            <a:pPr lvl="1"/>
            <a:r>
              <a:rPr lang="en-US" dirty="0" err="1"/>
              <a:t>Bioenerg</a:t>
            </a:r>
            <a:r>
              <a:rPr lang="nb-NO" dirty="0"/>
              <a:t>i</a:t>
            </a:r>
          </a:p>
          <a:p>
            <a:r>
              <a:rPr lang="nb-NO" sz="2400" b="1" dirty="0"/>
              <a:t>Mikrobiell bioteknologi</a:t>
            </a:r>
          </a:p>
          <a:p>
            <a:pPr lvl="1"/>
            <a:r>
              <a:rPr lang="en-US" dirty="0" err="1"/>
              <a:t>Systembiologi</a:t>
            </a:r>
            <a:endParaRPr lang="en-US" dirty="0"/>
          </a:p>
          <a:p>
            <a:pPr lvl="1"/>
            <a:r>
              <a:rPr lang="en-US" dirty="0" err="1"/>
              <a:t>Syntetisk</a:t>
            </a:r>
            <a:r>
              <a:rPr lang="en-US" dirty="0"/>
              <a:t> </a:t>
            </a:r>
            <a:r>
              <a:rPr lang="en-US" dirty="0" err="1"/>
              <a:t>biologi</a:t>
            </a:r>
            <a:endParaRPr lang="en-US" dirty="0"/>
          </a:p>
          <a:p>
            <a:pPr lvl="1"/>
            <a:r>
              <a:rPr lang="nb-NO" dirty="0"/>
              <a:t>Mikrobiell fysiologi</a:t>
            </a:r>
          </a:p>
          <a:p>
            <a:pPr lvl="1"/>
            <a:r>
              <a:rPr lang="en-US" dirty="0" err="1"/>
              <a:t>Metabolsk</a:t>
            </a:r>
            <a:r>
              <a:rPr lang="en-US" dirty="0"/>
              <a:t> </a:t>
            </a:r>
            <a:r>
              <a:rPr lang="en-US" dirty="0" err="1"/>
              <a:t>ingeniørkunst</a:t>
            </a:r>
            <a:endParaRPr lang="en-US" dirty="0"/>
          </a:p>
          <a:p>
            <a:pPr marL="0" indent="0">
              <a:buNone/>
            </a:pPr>
            <a:endParaRPr lang="nb-NO" dirty="0"/>
          </a:p>
          <a:p>
            <a:pPr lvl="1"/>
            <a:endParaRPr lang="nb-NO" dirty="0"/>
          </a:p>
        </p:txBody>
      </p:sp>
      <p:pic>
        <p:nvPicPr>
          <p:cNvPr id="4" name="Picture 3"/>
          <p:cNvPicPr>
            <a:picLocks noChangeAspect="1"/>
          </p:cNvPicPr>
          <p:nvPr/>
        </p:nvPicPr>
        <p:blipFill>
          <a:blip r:embed="rId2"/>
          <a:stretch>
            <a:fillRect/>
          </a:stretch>
        </p:blipFill>
        <p:spPr>
          <a:xfrm>
            <a:off x="6391493" y="1169835"/>
            <a:ext cx="2339111" cy="1422648"/>
          </a:xfrm>
          <a:prstGeom prst="rect">
            <a:avLst/>
          </a:prstGeom>
        </p:spPr>
      </p:pic>
    </p:spTree>
    <p:extLst>
      <p:ext uri="{BB962C8B-B14F-4D97-AF65-F5344CB8AC3E}">
        <p14:creationId xmlns:p14="http://schemas.microsoft.com/office/powerpoint/2010/main" val="3855654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042" y="1314451"/>
            <a:ext cx="8289758" cy="4852263"/>
          </a:xfrm>
        </p:spPr>
        <p:txBody>
          <a:bodyPr>
            <a:normAutofit lnSpcReduction="10000"/>
          </a:bodyPr>
          <a:lstStyle/>
          <a:p>
            <a:r>
              <a:rPr lang="nb-NO" b="1" dirty="0"/>
              <a:t>Matvitenskap</a:t>
            </a:r>
          </a:p>
          <a:p>
            <a:pPr lvl="1"/>
            <a:r>
              <a:rPr lang="en-US" dirty="0" err="1"/>
              <a:t>Kvalitet</a:t>
            </a:r>
            <a:r>
              <a:rPr lang="en-US" dirty="0"/>
              <a:t> </a:t>
            </a:r>
            <a:r>
              <a:rPr lang="en-US" dirty="0" err="1"/>
              <a:t>til</a:t>
            </a:r>
            <a:r>
              <a:rPr lang="en-US" dirty="0"/>
              <a:t> </a:t>
            </a:r>
            <a:r>
              <a:rPr lang="en-US" dirty="0" err="1"/>
              <a:t>råstoff</a:t>
            </a:r>
            <a:r>
              <a:rPr lang="en-US" dirty="0"/>
              <a:t> og </a:t>
            </a:r>
            <a:r>
              <a:rPr lang="en-US" dirty="0" err="1"/>
              <a:t>produkter</a:t>
            </a:r>
            <a:r>
              <a:rPr lang="en-US" dirty="0"/>
              <a:t>  </a:t>
            </a:r>
          </a:p>
          <a:p>
            <a:pPr lvl="1"/>
            <a:r>
              <a:rPr lang="en-US" dirty="0" err="1"/>
              <a:t>Holdbarhet</a:t>
            </a:r>
            <a:r>
              <a:rPr lang="en-US" dirty="0"/>
              <a:t>, </a:t>
            </a:r>
            <a:r>
              <a:rPr lang="en-US" dirty="0" err="1"/>
              <a:t>er</a:t>
            </a:r>
            <a:r>
              <a:rPr lang="en-US" dirty="0"/>
              <a:t> </a:t>
            </a:r>
            <a:r>
              <a:rPr lang="en-US" dirty="0" err="1"/>
              <a:t>maten</a:t>
            </a:r>
            <a:r>
              <a:rPr lang="en-US" dirty="0"/>
              <a:t> </a:t>
            </a:r>
            <a:r>
              <a:rPr lang="en-US" dirty="0" err="1"/>
              <a:t>trygg</a:t>
            </a:r>
            <a:r>
              <a:rPr lang="en-US" dirty="0"/>
              <a:t>, </a:t>
            </a:r>
          </a:p>
          <a:p>
            <a:pPr lvl="1"/>
            <a:r>
              <a:rPr lang="en-US" dirty="0"/>
              <a:t>Marine </a:t>
            </a:r>
            <a:r>
              <a:rPr lang="en-US" dirty="0" err="1"/>
              <a:t>lipider</a:t>
            </a:r>
            <a:r>
              <a:rPr lang="en-US" dirty="0"/>
              <a:t> </a:t>
            </a:r>
          </a:p>
          <a:p>
            <a:pPr lvl="1"/>
            <a:r>
              <a:rPr lang="en-US" dirty="0" err="1"/>
              <a:t>Bruk</a:t>
            </a:r>
            <a:r>
              <a:rPr lang="en-US" dirty="0"/>
              <a:t> </a:t>
            </a:r>
            <a:r>
              <a:rPr lang="en-US" dirty="0" err="1"/>
              <a:t>av</a:t>
            </a:r>
            <a:r>
              <a:rPr lang="en-US" dirty="0"/>
              <a:t> </a:t>
            </a:r>
            <a:r>
              <a:rPr lang="en-US" dirty="0" err="1"/>
              <a:t>restråstoff</a:t>
            </a:r>
            <a:r>
              <a:rPr lang="en-US" dirty="0"/>
              <a:t> og </a:t>
            </a:r>
            <a:r>
              <a:rPr lang="en-US" dirty="0" err="1"/>
              <a:t>nye</a:t>
            </a:r>
            <a:r>
              <a:rPr lang="en-US" dirty="0"/>
              <a:t> </a:t>
            </a:r>
            <a:r>
              <a:rPr lang="en-US" dirty="0" err="1"/>
              <a:t>råstoff</a:t>
            </a:r>
            <a:r>
              <a:rPr lang="en-US" dirty="0"/>
              <a:t> for mat</a:t>
            </a:r>
            <a:endParaRPr lang="nb-NO" dirty="0"/>
          </a:p>
          <a:p>
            <a:r>
              <a:rPr lang="nb-NO" b="1" dirty="0" err="1"/>
              <a:t>Biopolymere</a:t>
            </a:r>
            <a:r>
              <a:rPr lang="nb-NO" b="1" dirty="0"/>
              <a:t> og biomaterialer</a:t>
            </a:r>
          </a:p>
          <a:p>
            <a:pPr lvl="1"/>
            <a:r>
              <a:rPr lang="en-US" dirty="0" err="1"/>
              <a:t>Karbohydrater</a:t>
            </a:r>
            <a:r>
              <a:rPr lang="en-US" dirty="0"/>
              <a:t> </a:t>
            </a:r>
          </a:p>
          <a:p>
            <a:pPr lvl="2"/>
            <a:r>
              <a:rPr lang="en-US" dirty="0" err="1"/>
              <a:t>sammenheng</a:t>
            </a:r>
            <a:r>
              <a:rPr lang="en-US" dirty="0"/>
              <a:t> </a:t>
            </a:r>
            <a:r>
              <a:rPr lang="en-US" dirty="0" err="1"/>
              <a:t>mellom</a:t>
            </a:r>
            <a:r>
              <a:rPr lang="en-US" dirty="0"/>
              <a:t> </a:t>
            </a:r>
            <a:r>
              <a:rPr lang="en-US" dirty="0" err="1"/>
              <a:t>struktur</a:t>
            </a:r>
            <a:r>
              <a:rPr lang="en-US" dirty="0"/>
              <a:t> og </a:t>
            </a:r>
            <a:r>
              <a:rPr lang="en-US" dirty="0" err="1"/>
              <a:t>egenskaper</a:t>
            </a:r>
            <a:endParaRPr lang="en-US" dirty="0"/>
          </a:p>
          <a:p>
            <a:pPr lvl="1"/>
            <a:r>
              <a:rPr lang="en-US" dirty="0" err="1"/>
              <a:t>Skreddersy</a:t>
            </a:r>
            <a:r>
              <a:rPr lang="en-US" dirty="0"/>
              <a:t> </a:t>
            </a:r>
            <a:r>
              <a:rPr lang="en-US" dirty="0" err="1"/>
              <a:t>biopolymere</a:t>
            </a:r>
            <a:endParaRPr lang="en-US" dirty="0"/>
          </a:p>
          <a:p>
            <a:pPr lvl="1"/>
            <a:r>
              <a:rPr lang="en-US" dirty="0" err="1"/>
              <a:t>Karbohydrat</a:t>
            </a:r>
            <a:r>
              <a:rPr lang="en-US" dirty="0"/>
              <a:t> </a:t>
            </a:r>
            <a:r>
              <a:rPr lang="en-US" dirty="0" err="1"/>
              <a:t>baserte</a:t>
            </a:r>
            <a:r>
              <a:rPr lang="en-US" dirty="0"/>
              <a:t> </a:t>
            </a:r>
            <a:r>
              <a:rPr lang="en-US" dirty="0" err="1"/>
              <a:t>biomaterialer</a:t>
            </a:r>
            <a:endParaRPr lang="en-US" dirty="0"/>
          </a:p>
          <a:p>
            <a:pPr lvl="1"/>
            <a:r>
              <a:rPr lang="en-US" dirty="0" err="1"/>
              <a:t>Anvendelser</a:t>
            </a:r>
            <a:r>
              <a:rPr lang="en-US" dirty="0"/>
              <a:t> </a:t>
            </a:r>
            <a:r>
              <a:rPr lang="en-US" dirty="0" err="1"/>
              <a:t>av</a:t>
            </a:r>
            <a:r>
              <a:rPr lang="en-US" dirty="0"/>
              <a:t> </a:t>
            </a:r>
            <a:r>
              <a:rPr lang="en-US" dirty="0" err="1"/>
              <a:t>biopolymere</a:t>
            </a:r>
            <a:r>
              <a:rPr lang="en-US" dirty="0"/>
              <a:t> og </a:t>
            </a:r>
          </a:p>
          <a:p>
            <a:pPr lvl="1"/>
            <a:r>
              <a:rPr lang="en-US" dirty="0" err="1"/>
              <a:t>biomaterialer</a:t>
            </a:r>
            <a:endParaRPr lang="en-US" dirty="0"/>
          </a:p>
          <a:p>
            <a:endParaRPr lang="nb-NO" dirty="0"/>
          </a:p>
        </p:txBody>
      </p:sp>
      <p:pic>
        <p:nvPicPr>
          <p:cNvPr id="4" name="Picture 9" descr="LaminariaDigitataBlattM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350" y="2807066"/>
            <a:ext cx="2284214" cy="179427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561454" y="1357620"/>
            <a:ext cx="2339110" cy="1406278"/>
          </a:xfrm>
          <a:prstGeom prst="rect">
            <a:avLst/>
          </a:prstGeom>
        </p:spPr>
      </p:pic>
      <p:pic>
        <p:nvPicPr>
          <p:cNvPr id="6" name="Picture 5"/>
          <p:cNvPicPr>
            <a:picLocks noChangeAspect="1"/>
          </p:cNvPicPr>
          <p:nvPr/>
        </p:nvPicPr>
        <p:blipFill rotWithShape="1">
          <a:blip r:embed="rId4"/>
          <a:srcRect t="14379"/>
          <a:stretch/>
        </p:blipFill>
        <p:spPr>
          <a:xfrm>
            <a:off x="6585298" y="4232108"/>
            <a:ext cx="2346318" cy="1325308"/>
          </a:xfrm>
          <a:prstGeom prst="rect">
            <a:avLst/>
          </a:prstGeom>
        </p:spPr>
      </p:pic>
    </p:spTree>
    <p:extLst>
      <p:ext uri="{BB962C8B-B14F-4D97-AF65-F5344CB8AC3E}">
        <p14:creationId xmlns:p14="http://schemas.microsoft.com/office/powerpoint/2010/main" val="358177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Hvorfor velge bioteknologi?</a:t>
            </a:r>
          </a:p>
        </p:txBody>
      </p:sp>
      <p:sp>
        <p:nvSpPr>
          <p:cNvPr id="3" name="Content Placeholder 2"/>
          <p:cNvSpPr>
            <a:spLocks noGrp="1"/>
          </p:cNvSpPr>
          <p:nvPr>
            <p:ph idx="1"/>
          </p:nvPr>
        </p:nvSpPr>
        <p:spPr/>
        <p:txBody>
          <a:bodyPr/>
          <a:lstStyle/>
          <a:p>
            <a:r>
              <a:rPr lang="nb-NO" dirty="0"/>
              <a:t>Mange muligheter</a:t>
            </a:r>
          </a:p>
          <a:p>
            <a:pPr lvl="1"/>
            <a:r>
              <a:rPr lang="nb-NO" dirty="0"/>
              <a:t>Matproduksjon</a:t>
            </a:r>
          </a:p>
          <a:p>
            <a:pPr lvl="1"/>
            <a:r>
              <a:rPr lang="nb-NO" dirty="0"/>
              <a:t>Fiskeoppdrett</a:t>
            </a:r>
          </a:p>
          <a:p>
            <a:pPr lvl="1"/>
            <a:r>
              <a:rPr lang="nb-NO" dirty="0"/>
              <a:t>Medisiner og legemidler</a:t>
            </a:r>
          </a:p>
          <a:p>
            <a:pPr lvl="1"/>
            <a:r>
              <a:rPr lang="nb-NO" dirty="0"/>
              <a:t>Kjemikalier</a:t>
            </a:r>
          </a:p>
          <a:p>
            <a:pPr lvl="1"/>
            <a:r>
              <a:rPr lang="nb-NO" dirty="0"/>
              <a:t>Programmering</a:t>
            </a:r>
          </a:p>
          <a:p>
            <a:pPr lvl="1"/>
            <a:r>
              <a:rPr lang="nb-NO" dirty="0"/>
              <a:t>Biodrivstoff</a:t>
            </a:r>
          </a:p>
          <a:p>
            <a:pPr lvl="1"/>
            <a:r>
              <a:rPr lang="nb-NO" dirty="0"/>
              <a:t>Genetikk</a:t>
            </a:r>
          </a:p>
        </p:txBody>
      </p:sp>
      <p:pic>
        <p:nvPicPr>
          <p:cNvPr id="4" name="Picture 3"/>
          <p:cNvPicPr>
            <a:picLocks noChangeAspect="1"/>
          </p:cNvPicPr>
          <p:nvPr/>
        </p:nvPicPr>
        <p:blipFill>
          <a:blip r:embed="rId3"/>
          <a:stretch>
            <a:fillRect/>
          </a:stretch>
        </p:blipFill>
        <p:spPr>
          <a:xfrm>
            <a:off x="7474174" y="2161657"/>
            <a:ext cx="1127858" cy="1585097"/>
          </a:xfrm>
          <a:prstGeom prst="rect">
            <a:avLst/>
          </a:prstGeom>
        </p:spPr>
      </p:pic>
      <p:pic>
        <p:nvPicPr>
          <p:cNvPr id="5" name="Picture 4"/>
          <p:cNvPicPr>
            <a:picLocks noChangeAspect="1"/>
          </p:cNvPicPr>
          <p:nvPr/>
        </p:nvPicPr>
        <p:blipFill>
          <a:blip r:embed="rId4"/>
          <a:stretch>
            <a:fillRect/>
          </a:stretch>
        </p:blipFill>
        <p:spPr>
          <a:xfrm>
            <a:off x="5961717" y="3999901"/>
            <a:ext cx="2710588" cy="1440000"/>
          </a:xfrm>
          <a:prstGeom prst="rect">
            <a:avLst/>
          </a:prstGeom>
        </p:spPr>
      </p:pic>
      <p:pic>
        <p:nvPicPr>
          <p:cNvPr id="6" name="Picture 5"/>
          <p:cNvPicPr>
            <a:picLocks noChangeAspect="1"/>
          </p:cNvPicPr>
          <p:nvPr/>
        </p:nvPicPr>
        <p:blipFill>
          <a:blip r:embed="rId5"/>
          <a:stretch>
            <a:fillRect/>
          </a:stretch>
        </p:blipFill>
        <p:spPr>
          <a:xfrm>
            <a:off x="5131664" y="2402834"/>
            <a:ext cx="1974433" cy="1102742"/>
          </a:xfrm>
          <a:prstGeom prst="rect">
            <a:avLst/>
          </a:prstGeom>
        </p:spPr>
      </p:pic>
      <p:pic>
        <p:nvPicPr>
          <p:cNvPr id="7" name="Picture 6"/>
          <p:cNvPicPr>
            <a:picLocks noChangeAspect="1"/>
          </p:cNvPicPr>
          <p:nvPr/>
        </p:nvPicPr>
        <p:blipFill>
          <a:blip r:embed="rId6"/>
          <a:stretch>
            <a:fillRect/>
          </a:stretch>
        </p:blipFill>
        <p:spPr>
          <a:xfrm>
            <a:off x="3633253" y="4516016"/>
            <a:ext cx="2058196" cy="1157735"/>
          </a:xfrm>
          <a:prstGeom prst="rect">
            <a:avLst/>
          </a:prstGeom>
        </p:spPr>
      </p:pic>
    </p:spTree>
    <p:extLst>
      <p:ext uri="{BB962C8B-B14F-4D97-AF65-F5344CB8AC3E}">
        <p14:creationId xmlns:p14="http://schemas.microsoft.com/office/powerpoint/2010/main" val="421518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nb-NO" sz="3200" dirty="0"/>
              <a:t>Studiets oppbygning</a:t>
            </a:r>
          </a:p>
        </p:txBody>
      </p:sp>
      <p:sp>
        <p:nvSpPr>
          <p:cNvPr id="3" name="Subtitle 2"/>
          <p:cNvSpPr>
            <a:spLocks noGrp="1"/>
          </p:cNvSpPr>
          <p:nvPr>
            <p:ph type="subTitle" idx="1"/>
          </p:nvPr>
        </p:nvSpPr>
        <p:spPr>
          <a:xfrm>
            <a:off x="1613971" y="2543829"/>
            <a:ext cx="7410286" cy="488332"/>
          </a:xfrm>
        </p:spPr>
        <p:txBody>
          <a:bodyPr>
            <a:normAutofit/>
          </a:bodyPr>
          <a:lstStyle/>
          <a:p>
            <a:pPr algn="l"/>
            <a:r>
              <a:rPr lang="nb-NO" dirty="0"/>
              <a:t>Institutt for bioteknologi og matvitenskap</a:t>
            </a:r>
          </a:p>
        </p:txBody>
      </p:sp>
    </p:spTree>
    <p:extLst>
      <p:ext uri="{BB962C8B-B14F-4D97-AF65-F5344CB8AC3E}">
        <p14:creationId xmlns:p14="http://schemas.microsoft.com/office/powerpoint/2010/main" val="1724050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3499805356"/>
              </p:ext>
            </p:extLst>
          </p:nvPr>
        </p:nvGraphicFramePr>
        <p:xfrm>
          <a:off x="670560" y="731520"/>
          <a:ext cx="7643813" cy="5275296"/>
        </p:xfrm>
        <a:graphic>
          <a:graphicData uri="http://schemas.openxmlformats.org/drawingml/2006/table">
            <a:tbl>
              <a:tblPr firstRow="1" bandRow="1">
                <a:tableStyleId>{E8B1032C-EA38-4F05-BA0D-38AFFFC7BED3}</a:tableStyleId>
              </a:tblPr>
              <a:tblGrid>
                <a:gridCol w="773641">
                  <a:extLst>
                    <a:ext uri="{9D8B030D-6E8A-4147-A177-3AD203B41FA5}">
                      <a16:colId xmlns:a16="http://schemas.microsoft.com/office/drawing/2014/main" val="402069040"/>
                    </a:ext>
                  </a:extLst>
                </a:gridCol>
                <a:gridCol w="1729118">
                  <a:extLst>
                    <a:ext uri="{9D8B030D-6E8A-4147-A177-3AD203B41FA5}">
                      <a16:colId xmlns:a16="http://schemas.microsoft.com/office/drawing/2014/main" val="3456216384"/>
                    </a:ext>
                  </a:extLst>
                </a:gridCol>
                <a:gridCol w="1644935">
                  <a:extLst>
                    <a:ext uri="{9D8B030D-6E8A-4147-A177-3AD203B41FA5}">
                      <a16:colId xmlns:a16="http://schemas.microsoft.com/office/drawing/2014/main" val="2848632451"/>
                    </a:ext>
                  </a:extLst>
                </a:gridCol>
                <a:gridCol w="1825087">
                  <a:extLst>
                    <a:ext uri="{9D8B030D-6E8A-4147-A177-3AD203B41FA5}">
                      <a16:colId xmlns:a16="http://schemas.microsoft.com/office/drawing/2014/main" val="988667052"/>
                    </a:ext>
                  </a:extLst>
                </a:gridCol>
                <a:gridCol w="1671032">
                  <a:extLst>
                    <a:ext uri="{9D8B030D-6E8A-4147-A177-3AD203B41FA5}">
                      <a16:colId xmlns:a16="http://schemas.microsoft.com/office/drawing/2014/main" val="535058122"/>
                    </a:ext>
                  </a:extLst>
                </a:gridCol>
              </a:tblGrid>
              <a:tr h="588737">
                <a:tc>
                  <a:txBody>
                    <a:bodyPr/>
                    <a:lstStyle/>
                    <a:p>
                      <a:pPr>
                        <a:spcAft>
                          <a:spcPts val="0"/>
                        </a:spcAft>
                      </a:pPr>
                      <a:r>
                        <a:rPr lang="nb-NO" sz="1600" dirty="0">
                          <a:effectLst/>
                        </a:rPr>
                        <a:t>10 vår</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gridSpan="4">
                  <a:txBody>
                    <a:bodyPr/>
                    <a:lstStyle/>
                    <a:p>
                      <a:pPr>
                        <a:spcAft>
                          <a:spcPts val="0"/>
                        </a:spcAft>
                      </a:pPr>
                      <a:r>
                        <a:rPr lang="nb-NO" sz="1600" dirty="0">
                          <a:effectLst/>
                        </a:rPr>
                        <a:t>Masteroppgave</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287677038"/>
                  </a:ext>
                </a:extLst>
              </a:tr>
              <a:tr h="677619">
                <a:tc>
                  <a:txBody>
                    <a:bodyPr/>
                    <a:lstStyle/>
                    <a:p>
                      <a:pPr>
                        <a:spcAft>
                          <a:spcPts val="0"/>
                        </a:spcAft>
                      </a:pPr>
                      <a:r>
                        <a:rPr lang="nb-NO" sz="1600" b="1" dirty="0">
                          <a:effectLst/>
                        </a:rPr>
                        <a:t>9 høst</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gridSpan="2">
                  <a:txBody>
                    <a:bodyPr/>
                    <a:lstStyle/>
                    <a:p>
                      <a:pPr>
                        <a:spcAft>
                          <a:spcPts val="0"/>
                        </a:spcAft>
                      </a:pPr>
                      <a:r>
                        <a:rPr lang="nb-NO" sz="1600" b="1" dirty="0">
                          <a:effectLst/>
                        </a:rPr>
                        <a:t>Bioteknologi fordypningsprosjekt</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hMerge="1">
                  <a:txBody>
                    <a:bodyPr/>
                    <a:lstStyle/>
                    <a:p>
                      <a:endParaRPr lang="nb-NO"/>
                    </a:p>
                  </a:txBody>
                  <a:tcPr/>
                </a:tc>
                <a:tc>
                  <a:txBody>
                    <a:bodyPr/>
                    <a:lstStyle/>
                    <a:p>
                      <a:pPr>
                        <a:spcAft>
                          <a:spcPts val="0"/>
                        </a:spcAft>
                      </a:pPr>
                      <a:r>
                        <a:rPr lang="nb-NO" sz="1600" b="1" dirty="0">
                          <a:effectLst/>
                        </a:rPr>
                        <a:t>Bioteknologi fordypningsemne</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K-emne</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extLst>
                  <a:ext uri="{0D108BD9-81ED-4DB2-BD59-A6C34878D82A}">
                    <a16:rowId xmlns:a16="http://schemas.microsoft.com/office/drawing/2014/main" val="1120728692"/>
                  </a:ext>
                </a:extLst>
              </a:tr>
              <a:tr h="1007624">
                <a:tc>
                  <a:txBody>
                    <a:bodyPr/>
                    <a:lstStyle/>
                    <a:p>
                      <a:pPr>
                        <a:spcAft>
                          <a:spcPts val="0"/>
                        </a:spcAft>
                      </a:pPr>
                      <a:r>
                        <a:rPr lang="nb-NO" sz="1600" b="1" dirty="0">
                          <a:effectLst/>
                        </a:rPr>
                        <a:t>8 vår</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600" b="0" dirty="0">
                          <a:effectLst/>
                        </a:rPr>
                        <a:t>Minst 1 av</a:t>
                      </a:r>
                      <a:r>
                        <a:rPr lang="nb-NO" sz="1600" b="0" baseline="0" dirty="0">
                          <a:effectLst/>
                        </a:rPr>
                        <a:t> disse</a:t>
                      </a:r>
                      <a:r>
                        <a:rPr lang="nb-NO" sz="1600" b="0" dirty="0">
                          <a:effectLst/>
                        </a:rPr>
                        <a:t>: Næringsmiddel-kjemi,</a:t>
                      </a:r>
                      <a:r>
                        <a:rPr lang="nb-NO" sz="1600" b="0" baseline="0" dirty="0">
                          <a:effectLst/>
                        </a:rPr>
                        <a:t> systembiologi, miljøbioteknologi</a:t>
                      </a:r>
                      <a:endParaRPr lang="nb-NO" sz="1600" b="0" dirty="0">
                        <a:effectLst/>
                        <a:latin typeface="Times New Roman" panose="02020603050405020304" pitchFamily="18" charset="0"/>
                        <a:ea typeface="Times New Roman" panose="02020603050405020304" pitchFamily="18" charset="0"/>
                      </a:endParaRPr>
                    </a:p>
                    <a:p>
                      <a:pPr>
                        <a:spcAft>
                          <a:spcPts val="0"/>
                        </a:spcAft>
                      </a:pPr>
                      <a:endParaRPr lang="nb-NO" sz="1600" b="0"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0" dirty="0">
                          <a:effectLst/>
                        </a:rPr>
                        <a:t>TKP4171 Prosjektering av prosessanlegg</a:t>
                      </a:r>
                      <a:endParaRPr lang="nb-NO" sz="1600" b="0" dirty="0">
                        <a:effectLst/>
                        <a:latin typeface="Times New Roman" panose="02020603050405020304" pitchFamily="18" charset="0"/>
                        <a:ea typeface="Times New Roman" panose="02020603050405020304" pitchFamily="18" charset="0"/>
                      </a:endParaRPr>
                    </a:p>
                    <a:p>
                      <a:pPr>
                        <a:spcAft>
                          <a:spcPts val="0"/>
                        </a:spcAft>
                      </a:pPr>
                      <a:endParaRPr lang="nb-NO" sz="1600" b="0"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0" dirty="0" err="1">
                          <a:effectLst/>
                        </a:rPr>
                        <a:t>Ingeniøremne</a:t>
                      </a:r>
                      <a:r>
                        <a:rPr lang="nb-NO" sz="1600" b="0" dirty="0">
                          <a:effectLst/>
                        </a:rPr>
                        <a:t> annet studieprogram</a:t>
                      </a:r>
                      <a:endParaRPr lang="nb-NO" sz="1600" b="0"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Eksperter i Team</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extLst>
                  <a:ext uri="{0D108BD9-81ED-4DB2-BD59-A6C34878D82A}">
                    <a16:rowId xmlns:a16="http://schemas.microsoft.com/office/drawing/2014/main" val="1370070097"/>
                  </a:ext>
                </a:extLst>
              </a:tr>
              <a:tr h="695008">
                <a:tc>
                  <a:txBody>
                    <a:bodyPr/>
                    <a:lstStyle/>
                    <a:p>
                      <a:pPr>
                        <a:spcAft>
                          <a:spcPts val="0"/>
                        </a:spcAft>
                      </a:pPr>
                      <a:r>
                        <a:rPr lang="nb-NO" sz="1600" b="1" dirty="0">
                          <a:effectLst/>
                        </a:rPr>
                        <a:t>7 høst</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a:txBody>
                    <a:bodyPr/>
                    <a:lstStyle/>
                    <a:p>
                      <a:pPr>
                        <a:spcAft>
                          <a:spcPts val="0"/>
                        </a:spcAft>
                      </a:pPr>
                      <a:r>
                        <a:rPr lang="nb-NO" sz="1600" b="1" dirty="0">
                          <a:effectLst/>
                        </a:rPr>
                        <a:t>Biopolymerkjemi</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Biokjemiteknikk</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Molekylærgenetikk</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a:effectLst/>
                        </a:rPr>
                        <a:t>K-emne</a:t>
                      </a:r>
                      <a:endParaRPr lang="nb-NO" sz="1600" b="1">
                        <a:effectLst/>
                        <a:latin typeface="Times New Roman" panose="02020603050405020304" pitchFamily="18" charset="0"/>
                        <a:ea typeface="Times New Roman" panose="02020603050405020304" pitchFamily="18" charset="0"/>
                      </a:endParaRPr>
                    </a:p>
                  </a:txBody>
                  <a:tcPr marL="90261" marR="90261" marT="45131" marB="45131"/>
                </a:tc>
                <a:extLst>
                  <a:ext uri="{0D108BD9-81ED-4DB2-BD59-A6C34878D82A}">
                    <a16:rowId xmlns:a16="http://schemas.microsoft.com/office/drawing/2014/main" val="761022893"/>
                  </a:ext>
                </a:extLst>
              </a:tr>
              <a:tr h="1027502">
                <a:tc>
                  <a:txBody>
                    <a:bodyPr/>
                    <a:lstStyle/>
                    <a:p>
                      <a:pPr>
                        <a:spcAft>
                          <a:spcPts val="0"/>
                        </a:spcAft>
                      </a:pPr>
                      <a:r>
                        <a:rPr lang="nb-NO" sz="1600" b="1" dirty="0">
                          <a:effectLst/>
                        </a:rPr>
                        <a:t>6 vår</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a:txBody>
                    <a:bodyPr/>
                    <a:lstStyle/>
                    <a:p>
                      <a:pPr>
                        <a:spcAft>
                          <a:spcPts val="0"/>
                        </a:spcAft>
                      </a:pPr>
                      <a:r>
                        <a:rPr lang="nb-NO" sz="1600" b="1" dirty="0">
                          <a:effectLst/>
                        </a:rPr>
                        <a:t>Biokjemi 2</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Mikrobiologi</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0" dirty="0">
                          <a:effectLst/>
                        </a:rPr>
                        <a:t>Valgbare emner:</a:t>
                      </a:r>
                    </a:p>
                    <a:p>
                      <a:pPr>
                        <a:spcAft>
                          <a:spcPts val="0"/>
                        </a:spcAft>
                      </a:pPr>
                      <a:r>
                        <a:rPr lang="nb-NO" sz="1600" b="0" dirty="0">
                          <a:effectLst/>
                        </a:rPr>
                        <a:t>Cellebiologi el. Overflate- og kolloidkjemi etc.</a:t>
                      </a:r>
                      <a:endParaRPr lang="nb-NO" sz="1600" b="0"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Teknologiledelse</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extLst>
                  <a:ext uri="{0D108BD9-81ED-4DB2-BD59-A6C34878D82A}">
                    <a16:rowId xmlns:a16="http://schemas.microsoft.com/office/drawing/2014/main" val="3028847317"/>
                  </a:ext>
                </a:extLst>
              </a:tr>
              <a:tr h="695008">
                <a:tc>
                  <a:txBody>
                    <a:bodyPr/>
                    <a:lstStyle/>
                    <a:p>
                      <a:pPr>
                        <a:spcAft>
                          <a:spcPts val="0"/>
                        </a:spcAft>
                      </a:pPr>
                      <a:r>
                        <a:rPr lang="nb-NO" sz="1600" b="1" dirty="0">
                          <a:effectLst/>
                        </a:rPr>
                        <a:t>5 høst</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solidFill>
                      <a:schemeClr val="accent6">
                        <a:lumMod val="40000"/>
                        <a:lumOff val="60000"/>
                      </a:schemeClr>
                    </a:solidFill>
                  </a:tcPr>
                </a:tc>
                <a:tc>
                  <a:txBody>
                    <a:bodyPr/>
                    <a:lstStyle/>
                    <a:p>
                      <a:pPr>
                        <a:spcAft>
                          <a:spcPts val="0"/>
                        </a:spcAft>
                      </a:pPr>
                      <a:r>
                        <a:rPr lang="nb-NO" sz="1600" b="1" dirty="0">
                          <a:effectLst/>
                        </a:rPr>
                        <a:t>Biokjemi 1</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Separasjons-teknikk</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Kjemisk reaksjonsteknikk</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tc>
                  <a:txBody>
                    <a:bodyPr/>
                    <a:lstStyle/>
                    <a:p>
                      <a:pPr>
                        <a:spcAft>
                          <a:spcPts val="0"/>
                        </a:spcAft>
                      </a:pPr>
                      <a:r>
                        <a:rPr lang="nb-NO" sz="1600" b="1" dirty="0">
                          <a:effectLst/>
                        </a:rPr>
                        <a:t>Statistikk</a:t>
                      </a:r>
                      <a:endParaRPr lang="nb-NO" sz="1600" b="1" dirty="0">
                        <a:effectLst/>
                        <a:latin typeface="Times New Roman" panose="02020603050405020304" pitchFamily="18" charset="0"/>
                        <a:ea typeface="Times New Roman" panose="02020603050405020304" pitchFamily="18" charset="0"/>
                      </a:endParaRPr>
                    </a:p>
                  </a:txBody>
                  <a:tcPr marL="90261" marR="90261" marT="45131" marB="45131"/>
                </a:tc>
                <a:extLst>
                  <a:ext uri="{0D108BD9-81ED-4DB2-BD59-A6C34878D82A}">
                    <a16:rowId xmlns:a16="http://schemas.microsoft.com/office/drawing/2014/main" val="4151779880"/>
                  </a:ext>
                </a:extLst>
              </a:tr>
            </a:tbl>
          </a:graphicData>
        </a:graphic>
      </p:graphicFrame>
    </p:spTree>
    <p:extLst>
      <p:ext uri="{BB962C8B-B14F-4D97-AF65-F5344CB8AC3E}">
        <p14:creationId xmlns:p14="http://schemas.microsoft.com/office/powerpoint/2010/main" val="845779762"/>
      </p:ext>
    </p:extLst>
  </p:cSld>
  <p:clrMapOvr>
    <a:masterClrMapping/>
  </p:clrMapOvr>
</p:sld>
</file>

<file path=ppt/theme/theme1.xml><?xml version="1.0" encoding="utf-8"?>
<a:theme xmlns:a="http://schemas.openxmlformats.org/drawingml/2006/main" name="Sett spor pres">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NU siste v" id="{928F287F-B84D-4F4E-BF21-6DC6E6F4456A}" vid="{7ACBD816-1F5B-3A4B-A2EE-DC1E160DF9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Sett spor pres</Template>
  <TotalTime>0</TotalTime>
  <Words>576</Words>
  <Application>Microsoft Office PowerPoint</Application>
  <PresentationFormat>On-screen Show (4:3)</PresentationFormat>
  <Paragraphs>126</Paragraphs>
  <Slides>14</Slides>
  <Notes>4</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Calibri Light</vt:lpstr>
      <vt:lpstr>NTNU-DIN NTNU-DIN-Light</vt:lpstr>
      <vt:lpstr>NTNU-DIN NTNU-DIN-Regular</vt:lpstr>
      <vt:lpstr>Times New Roman</vt:lpstr>
      <vt:lpstr>Sett spor pres</vt:lpstr>
      <vt:lpstr>Document</vt:lpstr>
      <vt:lpstr>Infomøte, valg av studieretning MTKJ</vt:lpstr>
      <vt:lpstr>PowerPoint Presentation</vt:lpstr>
      <vt:lpstr>PowerPoint Presentation</vt:lpstr>
      <vt:lpstr>PowerPoint Presentation</vt:lpstr>
      <vt:lpstr>Forskning – hva gjør vi</vt:lpstr>
      <vt:lpstr>PowerPoint Presentation</vt:lpstr>
      <vt:lpstr>Hvorfor velge bioteknologi?</vt:lpstr>
      <vt:lpstr>Studiets oppbygning</vt:lpstr>
      <vt:lpstr>PowerPoint Presentation</vt:lpstr>
      <vt:lpstr>Eksempler på masteroppgaver</vt:lpstr>
      <vt:lpstr>Arbeidsmarkedet for bioteknologer</vt:lpstr>
      <vt:lpstr>Generelt om arbeidsmarkedet</vt:lpstr>
      <vt:lpstr>PowerPoint Presentation</vt:lpstr>
      <vt:lpstr>Kontakt</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Turid Rustad</cp:lastModifiedBy>
  <cp:revision>170</cp:revision>
  <cp:lastPrinted>2016-04-25T10:51:35Z</cp:lastPrinted>
  <dcterms:created xsi:type="dcterms:W3CDTF">2013-06-10T16:56:09Z</dcterms:created>
  <dcterms:modified xsi:type="dcterms:W3CDTF">2020-03-04T10:11:49Z</dcterms:modified>
</cp:coreProperties>
</file>