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5" r:id="rId3"/>
    <p:sldId id="270" r:id="rId4"/>
    <p:sldId id="266" r:id="rId5"/>
    <p:sldId id="290" r:id="rId6"/>
    <p:sldId id="293" r:id="rId7"/>
    <p:sldId id="294" r:id="rId8"/>
    <p:sldId id="295" r:id="rId9"/>
    <p:sldId id="296" r:id="rId10"/>
    <p:sldId id="291" r:id="rId11"/>
    <p:sldId id="297" r:id="rId12"/>
    <p:sldId id="298" r:id="rId13"/>
    <p:sldId id="299" r:id="rId14"/>
    <p:sldId id="363" r:id="rId15"/>
    <p:sldId id="364" r:id="rId16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gurd Skogestad" initials="SS" lastIdx="4" clrIdx="0">
    <p:extLst>
      <p:ext uri="{19B8F6BF-5375-455C-9EA6-DF929625EA0E}">
        <p15:presenceInfo xmlns:p15="http://schemas.microsoft.com/office/powerpoint/2012/main" userId="S::skoge@ntnu.no::9e9b58ab-b7e1-46a9-91ee-ee3a58a3ed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8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43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5B3D1-5322-4B55-AD44-672593E8A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EF2D38-DDE2-48A9-B98D-E890AE84F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BDBBF-DEE8-4A6D-8AA5-9CEEEE67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EF0A-26E1-4855-869A-170D876B38DC}" type="datetimeFigureOut">
              <a:rPr lang="nb-NO" smtClean="0"/>
              <a:t>30.01.2023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0B5E5-B6FC-4154-8FAC-F4DC5096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92E01-7253-40C0-A2F9-2DAA78FA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3F1-E120-42BD-BA85-17C49A3AFF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508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5F0B1-94FC-440F-AA2E-78990C637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07971-9037-4F99-903A-7C525041D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90F10-9812-49FF-BD88-55343503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EF0A-26E1-4855-869A-170D876B38DC}" type="datetimeFigureOut">
              <a:rPr lang="nb-NO" smtClean="0"/>
              <a:t>30.01.2023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2282D-B827-4B17-8A42-9D9A6B58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AECA8-6294-438A-8776-D38972BE0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3F1-E120-42BD-BA85-17C49A3AFF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688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F2C60F-004B-4297-8D08-F14B84CC3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AB3B1-54C2-490A-853F-03BA5E4B4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52450-27D2-4DCF-B58D-FADEAECF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EF0A-26E1-4855-869A-170D876B38DC}" type="datetimeFigureOut">
              <a:rPr lang="nb-NO" smtClean="0"/>
              <a:t>30.01.2023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96E98-D95A-4A2C-8DDB-00158794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9AB8-1BC9-4537-8C8F-23D3055B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3F1-E120-42BD-BA85-17C49A3AFF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068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CC612-3F68-43BA-9099-6F75E9DDC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B890C-27F3-4751-8E11-D4001F509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CCDDD-01A4-41C6-94AA-B6EE2E436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EF0A-26E1-4855-869A-170D876B38DC}" type="datetimeFigureOut">
              <a:rPr lang="nb-NO" smtClean="0"/>
              <a:t>30.01.2023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C441A-BDA6-4788-BFF8-13A29CAE9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E5406-F035-404D-BA03-53BE4DA3D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3F1-E120-42BD-BA85-17C49A3AFF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590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52C7C-1442-4F99-8F87-887E80B1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3AEAF-DFA0-4309-BCC3-FF31A09FB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F5CB3-BEFC-4E6A-8156-D8450C05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EF0A-26E1-4855-869A-170D876B38DC}" type="datetimeFigureOut">
              <a:rPr lang="nb-NO" smtClean="0"/>
              <a:t>30.01.2023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48FF2-A981-4B2A-BED3-95EF613A7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658CA-1609-4364-BE04-32EEDBBE1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3F1-E120-42BD-BA85-17C49A3AFF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436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CA25-FB65-4473-9333-32720E49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ACF83-1A49-42DA-8765-73F65B7DA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707A9-CD26-4E58-B9AA-9E79EBA03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6E7DF-2F10-44AA-856F-C631F0FE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EF0A-26E1-4855-869A-170D876B38DC}" type="datetimeFigureOut">
              <a:rPr lang="nb-NO" smtClean="0"/>
              <a:t>30.01.2023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9D844-ED6D-4DD5-9CAC-3CD29B6A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6F070-6DFF-44C2-B859-7CD014E62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3F1-E120-42BD-BA85-17C49A3AFF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784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FC836-51E7-4514-9FE4-F09CFDFF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4E8D4-405C-445A-815F-BEEEC57CF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429A4-87B4-4279-8A2F-79A32DC02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33F32-BAF5-438E-8BF5-919355AE5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24EE49-6C6F-4A2E-A330-73FEBB150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06FE0F-490A-4158-BBEA-959DA949D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EF0A-26E1-4855-869A-170D876B38DC}" type="datetimeFigureOut">
              <a:rPr lang="nb-NO" smtClean="0"/>
              <a:t>30.01.2023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1A150-E54D-43D4-B479-B98798FA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C337F3-BA0E-4A52-B88E-B9351286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3F1-E120-42BD-BA85-17C49A3AFF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243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CD10F-D757-45E7-9350-6DDE61AC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9429E-188B-4621-8F61-85D5BD86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EF0A-26E1-4855-869A-170D876B38DC}" type="datetimeFigureOut">
              <a:rPr lang="nb-NO" smtClean="0"/>
              <a:t>30.01.2023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21D76-B9B4-4716-8AC4-CD871C4A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7829F-7225-49EF-BDCD-6EC3DF7A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3F1-E120-42BD-BA85-17C49A3AFF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572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37C862-7051-4484-9E6C-BC96CADE8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EF0A-26E1-4855-869A-170D876B38DC}" type="datetimeFigureOut">
              <a:rPr lang="nb-NO" smtClean="0"/>
              <a:t>30.01.2023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BE343C-5A58-48F1-B439-EF64D942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BA484-5657-41ED-AC10-F65C69C2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3F1-E120-42BD-BA85-17C49A3AFF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19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AF59A-BA61-469A-A5C9-44DFF2F51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D064C-EA0B-4091-A9D9-52E90B821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6E8E9-7064-4FBE-92F1-92C5A6128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E20CA-FBB2-4397-B035-B2EFDD1F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EF0A-26E1-4855-869A-170D876B38DC}" type="datetimeFigureOut">
              <a:rPr lang="nb-NO" smtClean="0"/>
              <a:t>30.01.2023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DD1C3-C1A8-402D-B484-0AFC33CE7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B5D13-625E-481D-9CE6-9E1134E53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3F1-E120-42BD-BA85-17C49A3AFF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894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1283-F047-4FAF-B0F1-6A44D9F49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B65DC5-2EAC-4C75-9073-5195CBA59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65B8F-6E44-4277-BEF8-4657C7590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046C8F-FD66-4EC8-8C3A-5EE549B0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EF0A-26E1-4855-869A-170D876B38DC}" type="datetimeFigureOut">
              <a:rPr lang="nb-NO" smtClean="0"/>
              <a:t>30.01.2023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AF65F-9116-4371-9FAB-FA6EBBAE2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85F90-304D-4296-A855-FAA838EEE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3F1-E120-42BD-BA85-17C49A3AFF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84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C6B01A-65FF-49D1-935B-D755C167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672FE-B615-417C-8306-FCF835D3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8345F-2D4D-4627-9685-2C641B064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6EF0A-26E1-4855-869A-170D876B38DC}" type="datetimeFigureOut">
              <a:rPr lang="nb-NO" smtClean="0"/>
              <a:t>30.01.2023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B9576-13BA-41DD-ADE8-D6FBB4E444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AA0C9-C6D0-4076-995A-9BBA13741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E3F1-E120-42BD-BA85-17C49A3AFF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614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9481-85EB-454A-881B-F172BDA2A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270" y="622422"/>
            <a:ext cx="9144000" cy="977778"/>
          </a:xfrm>
        </p:spPr>
        <p:txBody>
          <a:bodyPr>
            <a:normAutofit/>
          </a:bodyPr>
          <a:lstStyle/>
          <a:p>
            <a:r>
              <a:rPr lang="nb-NO" dirty="0"/>
              <a:t>Faglærermøte MTKJ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78C0C-4965-4B45-93D4-820E57018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1600200"/>
            <a:ext cx="9144000" cy="671732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30. januar 2023 , kl. 14:05-15:00</a:t>
            </a:r>
          </a:p>
          <a:p>
            <a:r>
              <a:rPr lang="nb-NO" dirty="0"/>
              <a:t>Aud. K5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F96F9A5-1E44-4597-B9AF-5B4E84D520AA}"/>
              </a:ext>
            </a:extLst>
          </p:cNvPr>
          <p:cNvSpPr txBox="1">
            <a:spLocks/>
          </p:cNvSpPr>
          <p:nvPr/>
        </p:nvSpPr>
        <p:spPr>
          <a:xfrm>
            <a:off x="424376" y="2505294"/>
            <a:ext cx="9144000" cy="345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Dagens studieplan (spesielt første 5 semester)</a:t>
            </a:r>
          </a:p>
          <a:p>
            <a:pPr marL="342900" indent="-342900" algn="l">
              <a:buFont typeface="+mj-lt"/>
              <a:buAutoNum type="arabicPeriod"/>
            </a:pP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</a:rPr>
              <a:t>Oppsummering dybdeevaluering MTKJ 2021-22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Digitalisering / programmeringsstren</a:t>
            </a: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</a:rPr>
              <a:t>g (Python)</a:t>
            </a:r>
          </a:p>
          <a:p>
            <a:pPr marL="342900" indent="-342900" algn="l">
              <a:buFont typeface="+mj-lt"/>
              <a:buAutoNum type="arabicPeriod"/>
            </a:pP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</a:rPr>
              <a:t>Mer fra MTKJ handlingsplan 2023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</a:rPr>
              <a:t>Bærekraft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</a:rPr>
              <a:t>Bioteknologi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Arbeidslivsrelevans</a:t>
            </a:r>
          </a:p>
          <a:p>
            <a:pPr marL="342900" indent="-342900" algn="l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Eventuelt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</a:rPr>
              <a:t>Elisabeth Jacobsen om digitalisering i Organisk kjemi GK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l">
              <a:buAutoNum type="arabicPeriod"/>
            </a:pPr>
            <a:endParaRPr lang="nb-NO" dirty="0"/>
          </a:p>
          <a:p>
            <a:pPr marL="457200" indent="-457200" algn="l">
              <a:buAutoNum type="arabicPeriod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7473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65839-1678-F627-1C82-3B5FD5DCA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Bærekraft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647C6-5B27-AB16-53A6-3B4FE5D2B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mener selv at MTKJ-programmet med sin fagsammensetning er det siv.ing.-studiet som gir best faglig bakgrunn for å løse mange av de endringer som må til (batterier, CO2-fjerning, grønne flytende drivstoff, hydrogen, energieffektivitet, etc.).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Dette prøver vi å bringe videre til studentene og elever.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med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bærekrafts-eksempler i emner der dette passer og </a:t>
            </a: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med i emnebeskrivelsene.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har ikke noe dedikert fag på bærekraft, men det er mulig å f.eks. velge livsløpsanalyse mot slutten av studiet.</a:t>
            </a:r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Noen emner der bærekraft inngår (øvingsopplegg):</a:t>
            </a:r>
          </a:p>
          <a:p>
            <a:pPr marL="800100" lvl="1" indent="-342900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Høst 1. klasse: Generell Kjemi </a:t>
            </a:r>
            <a:endParaRPr lang="nb-NO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Vår 1. klasse: Prosessteknikk </a:t>
            </a:r>
            <a:endParaRPr lang="nb-NO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Høst 2. klasse. Organisk kjemi (grønn kjemi)</a:t>
            </a:r>
            <a:endParaRPr lang="nb-NO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Vår 2. klasse: Bioteknologi (posteroppgave)</a:t>
            </a:r>
            <a:endParaRPr lang="nb-NO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Høst 3. klasse: Separasjonsteknikk </a:t>
            </a:r>
            <a:r>
              <a:rPr lang="nb-N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2369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EE3D2-B109-CAFA-66FE-C9A31571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Bioteknologi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7C4C8-7F34-13FE-7BB7-7651817BA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MTKJ har bioteknologi i navnet på studieprogrammet og for å understreke må det tas inn eksempler om bioteknologi i flere fag, f.eks. i prosessfagene (prosessteknikk, separasjonsteknikk, kjemisk reaksjonsteknikk).</a:t>
            </a:r>
          </a:p>
          <a:p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dag inngår ikke </a:t>
            </a:r>
            <a:r>
              <a:rPr lang="nb-NO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biokjemi </a:t>
            </a:r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 en obligatorisk del av MTKJ-studiet, men det bør vurderes å ta inn noe, f.eks. i det obligatoriske bioteknologi-faget.  Dette kan også gjøre det mulig å gjøre 5. semester likt for alle studentene. I dag har man en «permanent overgangsordning» der studentene må velge mellom Biokjemi 1 og materialteknologi.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6311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1DAA4-2023-4870-F439-85E372101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Arbeidslivsrelevans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166FD-5482-A334-8CA8-2C640EB13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Studiet er vurdert til å dekke arbeidslivets behov godt når det gjelder det rent faglige («harde» ferdigheter).</a:t>
            </a:r>
          </a:p>
          <a:p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Når det gjelder de «myke» ferdigheter så kan disse styrkes ved å ta i bruk mer prosjektarbeid og muntlige presentasjoner. Disse burde telle med i sluttkarakteren, men dette synes nå vanskeligere ved at NTNUs styre har vedtatt at man fra høsten 2022 ikke lenger kan ha såkalt «mappevurdering».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5701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400DD-435C-667C-F4E5-FFB611476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Eventuelt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F20B7-CE8F-19DF-383D-7EEDAB75A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0423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BDDAD9-1D0F-5793-B034-FC6D4F882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164" y="239102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nb-NO" sz="2800" dirty="0">
                <a:solidFill>
                  <a:srgbClr val="002060"/>
                </a:solidFill>
                <a:latin typeface="Arial Black"/>
                <a:ea typeface="ＭＳ Ｐゴシック" charset="0"/>
                <a:cs typeface="Arial Black"/>
              </a:rPr>
              <a:t>TKJ 4102 Organisk kjemi GK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BA46B83-0745-6CD8-08EB-F57810C0C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49" y="750416"/>
            <a:ext cx="6858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Arial Black"/>
                <a:ea typeface="ＭＳ Ｐゴシック" charset="0"/>
                <a:cs typeface="Arial Black"/>
              </a:rPr>
              <a:t>Emneansvarlig</a:t>
            </a:r>
            <a:r>
              <a:rPr lang="en-US" sz="2000" dirty="0">
                <a:latin typeface="Arial Black"/>
                <a:ea typeface="ＭＳ Ｐゴシック" charset="0"/>
                <a:cs typeface="Arial Black"/>
              </a:rPr>
              <a:t>: </a:t>
            </a:r>
            <a:r>
              <a:rPr lang="en-US" sz="2000" dirty="0">
                <a:solidFill>
                  <a:srgbClr val="D10962"/>
                </a:solidFill>
                <a:latin typeface="Arial Black"/>
                <a:ea typeface="ＭＳ Ｐゴシック" charset="0"/>
                <a:cs typeface="Arial Black"/>
              </a:rPr>
              <a:t>Elisabeth Jacobsen</a:t>
            </a:r>
          </a:p>
          <a:p>
            <a:pPr algn="ctr">
              <a:defRPr/>
            </a:pPr>
            <a:endParaRPr lang="en-US" sz="2000" dirty="0">
              <a:latin typeface="Arial Black"/>
              <a:ea typeface="ＭＳ Ｐゴシック" charset="0"/>
              <a:cs typeface="Arial Black"/>
            </a:endParaRP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4000F18C-9AF4-F277-DCFF-358C96DEF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05" y="167819"/>
            <a:ext cx="2138528" cy="184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E6F5B9-E043-6ABA-02F3-A5D8FC6BCA03}"/>
              </a:ext>
            </a:extLst>
          </p:cNvPr>
          <p:cNvSpPr txBox="1"/>
          <p:nvPr/>
        </p:nvSpPr>
        <p:spPr>
          <a:xfrm>
            <a:off x="1567036" y="1183126"/>
            <a:ext cx="5053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I organisk kjemi bruker vi ikke Python-</a:t>
            </a:r>
          </a:p>
          <a:p>
            <a:r>
              <a:rPr lang="en-NO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men vi er ganske digitale: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6BBE0-7DDC-C7EF-B8EC-05CE2297023F}"/>
              </a:ext>
            </a:extLst>
          </p:cNvPr>
          <p:cNvSpPr txBox="1"/>
          <p:nvPr/>
        </p:nvSpPr>
        <p:spPr>
          <a:xfrm>
            <a:off x="1297544" y="2018739"/>
            <a:ext cx="926259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V</a:t>
            </a:r>
            <a:r>
              <a:rPr lang="en-NO" b="1" dirty="0"/>
              <a:t>i har 11 ukentlige øvinger som kan gjøres/leveres digitalt </a:t>
            </a:r>
            <a:r>
              <a:rPr lang="en-GB" b="1" dirty="0" err="1"/>
              <a:t>i</a:t>
            </a:r>
            <a:r>
              <a:rPr lang="en-NO" b="1" dirty="0"/>
              <a:t> WileyPLUS online læringsplattform, eller</a:t>
            </a:r>
          </a:p>
          <a:p>
            <a:endParaRPr lang="en-NO" b="1" dirty="0"/>
          </a:p>
          <a:p>
            <a:r>
              <a:rPr lang="en-NO" b="1" dirty="0"/>
              <a:t>godkjennes ved oppmøte til to-timers ukentlig øvingsveiledning. </a:t>
            </a:r>
            <a:r>
              <a:rPr lang="en-GB" b="1" dirty="0"/>
              <a:t>V</a:t>
            </a:r>
            <a:r>
              <a:rPr lang="en-NO" b="1" dirty="0"/>
              <a:t>i har en selvstendig øving på Sluppen-eksamenstest som rettes manuelt, </a:t>
            </a:r>
            <a:r>
              <a:rPr lang="en-GB" b="1" dirty="0"/>
              <a:t>i</a:t>
            </a:r>
            <a:r>
              <a:rPr lang="en-NO" b="1" dirty="0"/>
              <a:t> tillegg til to andre øvinger . </a:t>
            </a:r>
          </a:p>
          <a:p>
            <a:endParaRPr lang="en-NO" b="1" dirty="0"/>
          </a:p>
          <a:p>
            <a:r>
              <a:rPr lang="en-NO" b="1" dirty="0"/>
              <a:t>Øvingene legges </a:t>
            </a:r>
            <a:r>
              <a:rPr lang="en-GB" b="1" dirty="0" err="1"/>
              <a:t>i</a:t>
            </a:r>
            <a:r>
              <a:rPr lang="en-NO" b="1" dirty="0"/>
              <a:t> pdf-format på BlackBoard en uke før øvingsveiledningen, og fasit legges ut direkte etter innleveringsfristen </a:t>
            </a:r>
            <a:r>
              <a:rPr lang="nb-NO" b="1" dirty="0"/>
              <a:t>i </a:t>
            </a:r>
            <a:r>
              <a:rPr lang="en-NO" b="1" dirty="0"/>
              <a:t>WileyPLUS.</a:t>
            </a:r>
          </a:p>
          <a:p>
            <a:endParaRPr lang="en-NO" b="1" dirty="0"/>
          </a:p>
          <a:p>
            <a:r>
              <a:rPr lang="en-NO" b="1" dirty="0"/>
              <a:t>I WileyPLUS ligger øvingene samt alle typer læringressurser og e-lærebok som kan lastes ned.</a:t>
            </a:r>
          </a:p>
          <a:p>
            <a:endParaRPr lang="en-NO" b="1" dirty="0"/>
          </a:p>
          <a:p>
            <a:r>
              <a:rPr lang="en-NO" b="1" dirty="0"/>
              <a:t>Forelesningene legges ut </a:t>
            </a:r>
            <a:r>
              <a:rPr lang="en-GB" b="1" dirty="0" err="1"/>
              <a:t>i</a:t>
            </a:r>
            <a:r>
              <a:rPr lang="en-NO" b="1" dirty="0"/>
              <a:t> pdf-format ved kursets begynnelse. 45 små videosnutter med mekansimer legges også ut, samt små “huske”spørsmål med fasit fra alle kapitlene. Zoom-forelesninger fra 2020 legges også ut ved semesterets begynnelse.</a:t>
            </a:r>
          </a:p>
          <a:p>
            <a:endParaRPr lang="en-NO" b="1" dirty="0"/>
          </a:p>
          <a:p>
            <a:r>
              <a:rPr lang="en-NO" b="1" dirty="0"/>
              <a:t>MTKJ bruker tegneprogrammet ChemDRAW </a:t>
            </a:r>
            <a:r>
              <a:rPr lang="en-GB" b="1" dirty="0"/>
              <a:t>I</a:t>
            </a:r>
            <a:r>
              <a:rPr lang="en-NO" b="1" dirty="0"/>
              <a:t> labkurs TMT4122 for å tegne kjemiske formler og mekanismer, samt finne navn på kjemiske forbindelser. NMR prediksjon finner man også der.</a:t>
            </a:r>
          </a:p>
          <a:p>
            <a:endParaRPr lang="en-NO" b="1" dirty="0"/>
          </a:p>
          <a:p>
            <a:endParaRPr lang="en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DFA953-A6DC-9E51-D67D-E7A235DD9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130" y="124880"/>
            <a:ext cx="6614558" cy="33658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43D8D5-90C7-8457-C0DC-83839D2AAC57}"/>
              </a:ext>
            </a:extLst>
          </p:cNvPr>
          <p:cNvSpPr txBox="1"/>
          <p:nvPr/>
        </p:nvSpPr>
        <p:spPr>
          <a:xfrm>
            <a:off x="1285504" y="3490717"/>
            <a:ext cx="900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dirty="0"/>
              <a:t>Det beste: Vi lærere kan se kandidatenes prestasjoner og gi personlig veiledning ved behov</a:t>
            </a:r>
          </a:p>
          <a:p>
            <a:endParaRPr lang="en-NO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AD91C0-EA8A-791E-F1AB-C198EDCE1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885" y="3976676"/>
            <a:ext cx="5678681" cy="26252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3CC6AE-BBDC-AD76-A27A-8A9C32E46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608" y="3953705"/>
            <a:ext cx="3705889" cy="27794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D5946C-CE24-FB72-9354-896F0B2A7621}"/>
              </a:ext>
            </a:extLst>
          </p:cNvPr>
          <p:cNvSpPr txBox="1"/>
          <p:nvPr/>
        </p:nvSpPr>
        <p:spPr>
          <a:xfrm>
            <a:off x="8015810" y="157301"/>
            <a:ext cx="2890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dirty="0"/>
              <a:t>Nye spørsmål hvert år, så ingen koking!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dirty="0"/>
              <a:t>To svarforsøk eller flere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dirty="0"/>
              <a:t>Hint til svar og link til teksten ved feil svar på første forsøk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dirty="0"/>
              <a:t>Vi bruker SMIA og LISE- som gir godt grunnlag for diskusjoner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dirty="0"/>
              <a:t>Åtte læringsassistenter og en øvingsansvarlig-115 stud inkl NANO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3C6A29-2E82-6676-EB84-C01E0744D21E}"/>
              </a:ext>
            </a:extLst>
          </p:cNvPr>
          <p:cNvSpPr txBox="1"/>
          <p:nvPr/>
        </p:nvSpPr>
        <p:spPr>
          <a:xfrm>
            <a:off x="7560533" y="4137047"/>
            <a:ext cx="2379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bg1"/>
                </a:solidFill>
                <a:highlight>
                  <a:srgbClr val="008000"/>
                </a:highlight>
              </a:rPr>
              <a:t>Tegnebrett på eksamen</a:t>
            </a:r>
          </a:p>
        </p:txBody>
      </p:sp>
    </p:spTree>
    <p:extLst>
      <p:ext uri="{BB962C8B-B14F-4D97-AF65-F5344CB8AC3E}">
        <p14:creationId xmlns:p14="http://schemas.microsoft.com/office/powerpoint/2010/main" val="427461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in a room with computers&#10;&#10;Description automatically generated with low confidence">
            <a:extLst>
              <a:ext uri="{FF2B5EF4-FFF2-40B4-BE49-F238E27FC236}">
                <a16:creationId xmlns:a16="http://schemas.microsoft.com/office/drawing/2014/main" id="{9EF0FC9F-3D5E-E56A-DD23-007619307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432" y="-1452011"/>
            <a:ext cx="12496799" cy="937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7FE75-68F4-4E6E-8159-5CDA66316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Programråd MTKJ, vår 2023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60E83E-BD31-4CE5-8323-3B5F5716B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Leder: Sigurd Skogestad </a:t>
            </a:r>
          </a:p>
          <a:p>
            <a:r>
              <a:rPr lang="nb-NO" dirty="0"/>
              <a:t>Bioteknologi: Anita Nordeng Jakobsen </a:t>
            </a:r>
          </a:p>
          <a:p>
            <a:r>
              <a:rPr lang="nb-NO" dirty="0"/>
              <a:t>Kjemi: Solon Oikonomopoulos </a:t>
            </a:r>
          </a:p>
          <a:p>
            <a:r>
              <a:rPr lang="nb-NO" dirty="0"/>
              <a:t>Kjemisk prosessteknologi: Hanna Knuutila </a:t>
            </a:r>
          </a:p>
          <a:p>
            <a:r>
              <a:rPr lang="nb-NO" dirty="0"/>
              <a:t>Materialteknologi: Sondre Kvalvåg Schnell (vara: Hilde Lea Lein)</a:t>
            </a:r>
          </a:p>
          <a:p>
            <a:r>
              <a:rPr lang="nb-NO" dirty="0"/>
              <a:t>Studenter: Jakob Ravnestad, </a:t>
            </a:r>
            <a:r>
              <a:rPr lang="nb-NO" dirty="0">
                <a:solidFill>
                  <a:srgbClr val="212121"/>
                </a:solidFill>
                <a:effectLst/>
                <a:ea typeface="Times New Roman" panose="02020603050405020304" pitchFamily="18" charset="0"/>
              </a:rPr>
              <a:t>Sigrid Haugneland Christensen </a:t>
            </a:r>
            <a:endParaRPr lang="nb-NO" dirty="0"/>
          </a:p>
          <a:p>
            <a:pPr lvl="1"/>
            <a:r>
              <a:rPr lang="nb-NO" dirty="0"/>
              <a:t>Høst 2022: Mathilde Juell, Håkon Ulvik</a:t>
            </a:r>
          </a:p>
          <a:p>
            <a:r>
              <a:rPr lang="nb-NO" dirty="0"/>
              <a:t>Ekstern: Sigrid Lædre (SINTEF) og Torfinn Haaland (GE Healthcare)</a:t>
            </a:r>
          </a:p>
          <a:p>
            <a:r>
              <a:rPr lang="nb-NO" dirty="0"/>
              <a:t>Sekretær: Hege Johannessen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2377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37D3C-1B37-4E87-8202-DF29DECAD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Dagens MTKJ-studium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EC058-20D9-41D2-A260-DCBD4CDAC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Integrert 5-årig master i «industriell kjemi og bioteknologi»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2 ½ år felles  (nesten)</a:t>
            </a:r>
          </a:p>
          <a:p>
            <a:pPr lvl="1"/>
            <a:r>
              <a:rPr lang="nb-NO" dirty="0"/>
              <a:t>Valg mellom Biokjemi 1 og Materialteknologi i 5. semester</a:t>
            </a:r>
          </a:p>
          <a:p>
            <a:r>
              <a:rPr lang="nb-NO" dirty="0"/>
              <a:t>2 ½ år spesialisering. Fire valg (og fire institutter):</a:t>
            </a:r>
          </a:p>
          <a:p>
            <a:pPr lvl="1"/>
            <a:r>
              <a:rPr lang="nb-NO" dirty="0"/>
              <a:t>Bioteknologi</a:t>
            </a:r>
          </a:p>
          <a:p>
            <a:pPr lvl="1"/>
            <a:r>
              <a:rPr lang="nb-NO" dirty="0"/>
              <a:t>Kjemi (organisk, analytisk, teoretisk)</a:t>
            </a:r>
          </a:p>
          <a:p>
            <a:pPr lvl="1"/>
            <a:r>
              <a:rPr lang="nb-NO" dirty="0"/>
              <a:t>Kjemisk prosessteknologi</a:t>
            </a:r>
          </a:p>
          <a:p>
            <a:pPr lvl="1"/>
            <a:r>
              <a:rPr lang="nb-NO" dirty="0"/>
              <a:t>Materialkjemi</a:t>
            </a:r>
          </a:p>
        </p:txBody>
      </p:sp>
    </p:spTree>
    <p:extLst>
      <p:ext uri="{BB962C8B-B14F-4D97-AF65-F5344CB8AC3E}">
        <p14:creationId xmlns:p14="http://schemas.microsoft.com/office/powerpoint/2010/main" val="57328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042E61-6CAF-19C5-F338-D077FF61C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935" y="0"/>
            <a:ext cx="2971800" cy="733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C7F6A8-0E09-1C18-78B4-D65D3197A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" y="676468"/>
            <a:ext cx="6016626" cy="3609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BC757B-FA29-D985-C1D1-7DBE98F19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33425"/>
            <a:ext cx="6361656" cy="35163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6A6D1B-D246-5E29-031E-CC96C558B6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0974" y="166687"/>
            <a:ext cx="1800225" cy="4000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255114-297D-CD4A-C186-2446159105D8}"/>
              </a:ext>
            </a:extLst>
          </p:cNvPr>
          <p:cNvSpPr txBox="1"/>
          <p:nvPr/>
        </p:nvSpPr>
        <p:spPr>
          <a:xfrm>
            <a:off x="9726102" y="1277127"/>
            <a:ext cx="2177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>
                <a:solidFill>
                  <a:schemeClr val="accent1"/>
                </a:solidFill>
              </a:rPr>
              <a:t>2023: Fysikk </a:t>
            </a:r>
            <a:r>
              <a:rPr lang="nb-NO" sz="1200" b="1" dirty="0"/>
              <a:t>(Knut Rolstad)</a:t>
            </a:r>
            <a:endParaRPr lang="nb-NO" sz="16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4F3E54-4F2C-DD0C-4C79-D17BD7ECFFEB}"/>
              </a:ext>
            </a:extLst>
          </p:cNvPr>
          <p:cNvSpPr txBox="1"/>
          <p:nvPr/>
        </p:nvSpPr>
        <p:spPr>
          <a:xfrm>
            <a:off x="7479648" y="3392899"/>
            <a:ext cx="3421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>
                <a:solidFill>
                  <a:schemeClr val="accent1"/>
                </a:solidFill>
              </a:rPr>
              <a:t>2024: Fysikalsk kjemi, termodynamikk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E8F021A-2DFC-9834-F5B8-22835B4A49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628" y="4314343"/>
            <a:ext cx="7196138" cy="20898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8D1C1C-F2CD-A4F4-02B1-E56F67D5B6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628" y="6322466"/>
            <a:ext cx="6466388" cy="5679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FCCEC63-842A-75A0-DDE8-1E24EDB452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6314" y="4361140"/>
            <a:ext cx="1857375" cy="3714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7D53983-0F15-D136-6FDD-7A7084B362B9}"/>
              </a:ext>
            </a:extLst>
          </p:cNvPr>
          <p:cNvSpPr txBox="1"/>
          <p:nvPr/>
        </p:nvSpPr>
        <p:spPr>
          <a:xfrm>
            <a:off x="2526111" y="5736945"/>
            <a:ext cx="3678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>
                <a:solidFill>
                  <a:schemeClr val="accent1"/>
                </a:solidFill>
              </a:rPr>
              <a:t>2024: Fysikalsk kjemi, molekylær struktur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A98E00-AF31-D421-5F1B-0D396926F534}"/>
              </a:ext>
            </a:extLst>
          </p:cNvPr>
          <p:cNvSpPr txBox="1"/>
          <p:nvPr/>
        </p:nvSpPr>
        <p:spPr>
          <a:xfrm>
            <a:off x="1849474" y="2091159"/>
            <a:ext cx="131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</a:rPr>
              <a:t>Svein Sunde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11C1A-58F8-3F29-EC2B-20D1BB868DA5}"/>
              </a:ext>
            </a:extLst>
          </p:cNvPr>
          <p:cNvSpPr txBox="1"/>
          <p:nvPr/>
        </p:nvSpPr>
        <p:spPr>
          <a:xfrm>
            <a:off x="2799564" y="2071165"/>
            <a:ext cx="1495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solidFill>
                  <a:schemeClr val="accent6">
                    <a:lumMod val="75000"/>
                  </a:schemeClr>
                </a:solidFill>
              </a:rPr>
              <a:t>Innføringsemne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8D9EC8-FDB6-DB9B-4A6B-541BC62AD3F4}"/>
              </a:ext>
            </a:extLst>
          </p:cNvPr>
          <p:cNvSpPr txBox="1"/>
          <p:nvPr/>
        </p:nvSpPr>
        <p:spPr>
          <a:xfrm>
            <a:off x="6125665" y="5774702"/>
            <a:ext cx="2707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</a:rPr>
              <a:t>Ida-Marie Høyvik / Tor S. Haugland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88D6C8-1440-4545-9B05-37007902B020}"/>
              </a:ext>
            </a:extLst>
          </p:cNvPr>
          <p:cNvSpPr txBox="1"/>
          <p:nvPr/>
        </p:nvSpPr>
        <p:spPr>
          <a:xfrm>
            <a:off x="8716505" y="1553908"/>
            <a:ext cx="1978033" cy="29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</a:rPr>
              <a:t>Elisabeth Jacobsen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99A2D-10EA-F6D1-C9F0-683DC35A279E}"/>
              </a:ext>
            </a:extLst>
          </p:cNvPr>
          <p:cNvSpPr txBox="1"/>
          <p:nvPr/>
        </p:nvSpPr>
        <p:spPr>
          <a:xfrm>
            <a:off x="9636403" y="2054833"/>
            <a:ext cx="1978033" cy="29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</a:rPr>
              <a:t>Espen Sandnes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426AB-4285-5B50-702E-5434D624C5B2}"/>
              </a:ext>
            </a:extLst>
          </p:cNvPr>
          <p:cNvSpPr txBox="1"/>
          <p:nvPr/>
        </p:nvSpPr>
        <p:spPr>
          <a:xfrm>
            <a:off x="1968430" y="3310013"/>
            <a:ext cx="1578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</a:rPr>
              <a:t>Johannes Jäschke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019ED6-0B3D-6FB9-8903-3AFE9F5AC3ED}"/>
              </a:ext>
            </a:extLst>
          </p:cNvPr>
          <p:cNvSpPr txBox="1"/>
          <p:nvPr/>
        </p:nvSpPr>
        <p:spPr>
          <a:xfrm>
            <a:off x="2007118" y="4019338"/>
            <a:ext cx="2002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</a:rPr>
              <a:t>Mari-Ann Einarsrud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EABFE8-E4AE-642E-8788-914E6A276941}"/>
              </a:ext>
            </a:extLst>
          </p:cNvPr>
          <p:cNvSpPr txBox="1"/>
          <p:nvPr/>
        </p:nvSpPr>
        <p:spPr>
          <a:xfrm>
            <a:off x="10815087" y="3406625"/>
            <a:ext cx="131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</a:rPr>
              <a:t>Titus van Erp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FE4DD9-EFE3-B874-E9CF-4EC600AE2A15}"/>
              </a:ext>
            </a:extLst>
          </p:cNvPr>
          <p:cNvSpPr txBox="1"/>
          <p:nvPr/>
        </p:nvSpPr>
        <p:spPr>
          <a:xfrm>
            <a:off x="8922873" y="3659634"/>
            <a:ext cx="1978033" cy="29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</a:rPr>
              <a:t>Hanna Knuutila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408AA4-B571-20FA-A01F-61FAF3FCC707}"/>
              </a:ext>
            </a:extLst>
          </p:cNvPr>
          <p:cNvSpPr txBox="1"/>
          <p:nvPr/>
        </p:nvSpPr>
        <p:spPr>
          <a:xfrm>
            <a:off x="3116502" y="5243011"/>
            <a:ext cx="2002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</a:rPr>
              <a:t>Jana Jakobsen/</a:t>
            </a:r>
            <a:r>
              <a:rPr lang="nb-NO" sz="1400" dirty="0" err="1">
                <a:solidFill>
                  <a:srgbClr val="FF0000"/>
                </a:solidFill>
              </a:rPr>
              <a:t>Lily</a:t>
            </a:r>
            <a:r>
              <a:rPr lang="nb-NO" sz="1400" dirty="0">
                <a:solidFill>
                  <a:srgbClr val="FF0000"/>
                </a:solidFill>
              </a:rPr>
              <a:t> Deng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637820-292C-9BC2-A712-4A046B8A3C40}"/>
              </a:ext>
            </a:extLst>
          </p:cNvPr>
          <p:cNvSpPr txBox="1"/>
          <p:nvPr/>
        </p:nvSpPr>
        <p:spPr>
          <a:xfrm>
            <a:off x="3364170" y="5489978"/>
            <a:ext cx="2002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</a:rPr>
              <a:t>Hilde Venvik / De Chen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DCF950-9DD7-B71B-501E-42A3FA893099}"/>
              </a:ext>
            </a:extLst>
          </p:cNvPr>
          <p:cNvSpPr txBox="1"/>
          <p:nvPr/>
        </p:nvSpPr>
        <p:spPr>
          <a:xfrm>
            <a:off x="2782006" y="6044722"/>
            <a:ext cx="2002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</a:rPr>
              <a:t>Hilde Lea Lein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443DC8-519C-9FD9-7D9A-B62AA32568C3}"/>
              </a:ext>
            </a:extLst>
          </p:cNvPr>
          <p:cNvSpPr txBox="1"/>
          <p:nvPr/>
        </p:nvSpPr>
        <p:spPr>
          <a:xfrm>
            <a:off x="3054890" y="4935234"/>
            <a:ext cx="2002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</a:rPr>
              <a:t>Finn </a:t>
            </a:r>
            <a:r>
              <a:rPr lang="nb-NO" sz="1400" dirty="0" err="1">
                <a:solidFill>
                  <a:srgbClr val="FF0000"/>
                </a:solidFill>
              </a:rPr>
              <a:t>Aachmann</a:t>
            </a:r>
            <a:r>
              <a:rPr lang="nb-NO" sz="1400" dirty="0">
                <a:solidFill>
                  <a:srgbClr val="FF0000"/>
                </a:solidFill>
              </a:rPr>
              <a:t> ++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D2B461-57DB-A57C-E0AC-E88497F36F90}"/>
              </a:ext>
            </a:extLst>
          </p:cNvPr>
          <p:cNvSpPr txBox="1"/>
          <p:nvPr/>
        </p:nvSpPr>
        <p:spPr>
          <a:xfrm>
            <a:off x="8158351" y="3177890"/>
            <a:ext cx="1978033" cy="29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</a:rPr>
              <a:t>Berit Løkensgard Strand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556298-FC5C-8586-1C2A-478BA79CF8A7}"/>
              </a:ext>
            </a:extLst>
          </p:cNvPr>
          <p:cNvSpPr/>
          <p:nvPr/>
        </p:nvSpPr>
        <p:spPr>
          <a:xfrm>
            <a:off x="904875" y="3798192"/>
            <a:ext cx="628650" cy="2109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98C3AE-2A2B-AB15-B1F2-E7224EA0E64E}"/>
              </a:ext>
            </a:extLst>
          </p:cNvPr>
          <p:cNvSpPr/>
          <p:nvPr/>
        </p:nvSpPr>
        <p:spPr>
          <a:xfrm>
            <a:off x="0" y="95250"/>
            <a:ext cx="6096000" cy="42598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9CAA735-2CB2-98AB-498A-DBE197F0AED4}"/>
              </a:ext>
            </a:extLst>
          </p:cNvPr>
          <p:cNvSpPr/>
          <p:nvPr/>
        </p:nvSpPr>
        <p:spPr>
          <a:xfrm>
            <a:off x="57320" y="54509"/>
            <a:ext cx="5840457" cy="43005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A340EF-0E61-4CA7-8249-270C1E3C25F3}"/>
              </a:ext>
            </a:extLst>
          </p:cNvPr>
          <p:cNvSpPr/>
          <p:nvPr/>
        </p:nvSpPr>
        <p:spPr>
          <a:xfrm>
            <a:off x="6095999" y="54508"/>
            <a:ext cx="6038679" cy="4259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D30627-7401-E7B0-2F2F-A51FCD2EE2CB}"/>
              </a:ext>
            </a:extLst>
          </p:cNvPr>
          <p:cNvSpPr txBox="1"/>
          <p:nvPr/>
        </p:nvSpPr>
        <p:spPr>
          <a:xfrm flipH="1">
            <a:off x="9409994" y="5078149"/>
            <a:ext cx="2385766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accent1"/>
                </a:solidFill>
              </a:rPr>
              <a:t>Merk endringer i blått</a:t>
            </a:r>
          </a:p>
        </p:txBody>
      </p:sp>
    </p:spTree>
    <p:extLst>
      <p:ext uri="{BB962C8B-B14F-4D97-AF65-F5344CB8AC3E}">
        <p14:creationId xmlns:p14="http://schemas.microsoft.com/office/powerpoint/2010/main" val="3544461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EBED-8E67-45AD-A006-E6F3F011F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Konklusjon / Anbefalinger fra Dybdeevaluering (2021-22)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0E277-CFBC-4DC0-BF7C-A652A16D9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Digitalisering: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må være en klar streng gjennom hele studiet med bruk av programmering (Python pr. i dag), slik at studentene ser programmering (Python) som et naturlig redskap i sitt daglige arbeid. Siden fagoppleggene kan endre fra år til år vil dette kreve en kontinuerlig koordinering mellom fagene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Bærekraft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b-NO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mener at MTKJ er det studieprogrammet i Norge som best bygger opp den teknologiske basisen for å kunne lage et bærekraftig samfunn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Vi tenker da på basiskompetansen i kjemi, biologi, ingeniørfag og systemkompetansen. I det innledende faget i Generell kjemi kan det gis en innledende oversikt over bærekraft. Ellers skal bærekraft inngå som et element i de fleste dag, f.eks. gjennom øvinger. En mulighet for å styrke fokuset ytterligere er å innføre såkalte «Signaturfag» for bærekraft. MTKJ-studiet utmerker seg i forhold de fleste andre studiene ved NTNU ved at man lærer kjemisk teori som er grunnlaget for nye bærekraftige løsninger. Det er viktig å synliggjøre dette. Rent konkret foreslås det i emnebeskrivelsene tar inn mot slutten en setning eller to for hver emne (der det er aktuelt):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Bioteknologi: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MTKJ har bioteknologi i navnet på studieprogrammet og for å understreke må det tas inn eksempler om bioteknologi i flere fag, f.eks. i prosessfagene (prosessteknikk, separasjonsteknikk, kjemisk reaksjonsteknikk). I dag inngår ikke biokjemi som en obligatorisk del av MTKJ-studiet, men det bør vurderes å ta inn noe, f.eks. i det obligatoriske bioteknologi-faget.  Dette kan også gjøre det mulig å gjøre 5. semester likt for alle studentene. I dag har man en «permanent overgangsordning» der studentene må velge mellom Biokjemi 1 og materialteknologi.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Arbeidslivsrelevans. 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Studiet er vurdert til å dekke arbeidslivets behov godt når det gjelder det rent faglige («harde» ferdigheter). Når det gjelder de «myke» ferdigheter så kan disse styrkes ved å ta i bruk mer prosjektarbeid og muntlige presentasjoner. Disse burde telle med i sluttkarakteren, men dette synes nå vanskeligere ved at NTNUs styre har vedtatt at man fra høsten 2022 ikke lenger kan ha såkalt «mappevurdering».</a:t>
            </a:r>
          </a:p>
        </p:txBody>
      </p:sp>
    </p:spTree>
    <p:extLst>
      <p:ext uri="{BB962C8B-B14F-4D97-AF65-F5344CB8AC3E}">
        <p14:creationId xmlns:p14="http://schemas.microsoft.com/office/powerpoint/2010/main" val="346661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81C8D-1E80-4BB3-E054-35738DFC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672"/>
            <a:ext cx="10515600" cy="1325563"/>
          </a:xfrm>
        </p:spPr>
        <p:txBody>
          <a:bodyPr/>
          <a:lstStyle/>
          <a:p>
            <a:r>
              <a:rPr lang="nb-NO" dirty="0"/>
              <a:t>Digitalisering/programmeringsstreng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D99B7-ED64-992B-52C6-08745CEF6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nb-NO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 fleste MTKJ-fag har minst en </a:t>
            </a:r>
            <a:r>
              <a:rPr lang="nb-NO" sz="2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obligatorisk</a:t>
            </a:r>
            <a:r>
              <a:rPr lang="nb-NO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øving der det kreves bruk av </a:t>
            </a:r>
            <a:r>
              <a:rPr lang="nb-NO" sz="2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Python</a:t>
            </a:r>
            <a:endParaRPr lang="nb-NO" sz="2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b-NO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Jeg ber om at faglærere (se i rødt under) gir en kort orientering om «sitt» fag på møtet.</a:t>
            </a:r>
            <a:endParaRPr lang="nb-NO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b-NO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Jeg ber også </a:t>
            </a:r>
            <a:r>
              <a:rPr lang="nb-NO" sz="2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Vegard Jervell </a:t>
            </a:r>
            <a:r>
              <a:rPr lang="nb-NO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 å bidra her med informasjon om Matte-fagene (</a:t>
            </a:r>
            <a:r>
              <a:rPr lang="nb-NO" sz="2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MARTA</a:t>
            </a:r>
            <a:r>
              <a:rPr lang="nb-NO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nb-NO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nb-NO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MTKJ handlingsplan for 2023: Den planlagte Python emne-strengen er: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Høst 1. klasse: IT grunnkurs, Generell kjemi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Vår 1. klasse: prosessteknikk.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Høst 2. klasse: Fysikk (mangler MTKJ-fag)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Vår 2. klasse: fysikalsk kjemi 1, Strømning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Høst 3. klasse: </a:t>
            </a:r>
            <a:r>
              <a:rPr lang="nb-NO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Sep.tek</a:t>
            </a:r>
            <a:r>
              <a:rPr lang="nb-N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Reaksjonsteknikk, fysikalsk kjemi 2</a:t>
            </a:r>
          </a:p>
          <a:p>
            <a:pPr>
              <a:lnSpc>
                <a:spcPct val="115000"/>
              </a:lnSpc>
            </a:pPr>
            <a:r>
              <a:rPr lang="nb-N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 bør være en obligatorisk Python-øving i hvert av disse emnene </a:t>
            </a:r>
            <a:endParaRPr lang="nb-NO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072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C7F6A8-0E09-1C18-78B4-D65D3197A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7" y="697388"/>
            <a:ext cx="6016626" cy="3609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BC757B-FA29-D985-C1D1-7DBE98F19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33425"/>
            <a:ext cx="6361656" cy="35163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255114-297D-CD4A-C186-2446159105D8}"/>
              </a:ext>
            </a:extLst>
          </p:cNvPr>
          <p:cNvSpPr txBox="1"/>
          <p:nvPr/>
        </p:nvSpPr>
        <p:spPr>
          <a:xfrm>
            <a:off x="7016696" y="1277127"/>
            <a:ext cx="231988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chemeClr val="accent1"/>
                </a:solidFill>
                <a:highlight>
                  <a:srgbClr val="FFFF00"/>
                </a:highlight>
              </a:rPr>
              <a:t>Fysikk </a:t>
            </a:r>
            <a:r>
              <a:rPr lang="nb-NO" sz="1200" b="1" dirty="0">
                <a:highlight>
                  <a:srgbClr val="FFFF00"/>
                </a:highlight>
              </a:rPr>
              <a:t>(Knut Rolstad)</a:t>
            </a:r>
            <a:endParaRPr lang="nb-NO" sz="1600" b="1" dirty="0">
              <a:highlight>
                <a:srgbClr val="FFFF0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4F3E54-4F2C-DD0C-4C79-D17BD7ECFFEB}"/>
              </a:ext>
            </a:extLst>
          </p:cNvPr>
          <p:cNvSpPr txBox="1"/>
          <p:nvPr/>
        </p:nvSpPr>
        <p:spPr>
          <a:xfrm>
            <a:off x="7016696" y="3394544"/>
            <a:ext cx="290188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1600" b="1" dirty="0">
                <a:solidFill>
                  <a:schemeClr val="accent1"/>
                </a:solidFill>
                <a:highlight>
                  <a:srgbClr val="FFFF00"/>
                </a:highlight>
              </a:rPr>
              <a:t>Fysikalsk kjemi, termodynamikk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E8F021A-2DFC-9834-F5B8-22835B4A4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28" y="4314343"/>
            <a:ext cx="7196138" cy="208980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7D53983-0F15-D136-6FDD-7A7084B362B9}"/>
              </a:ext>
            </a:extLst>
          </p:cNvPr>
          <p:cNvSpPr txBox="1"/>
          <p:nvPr/>
        </p:nvSpPr>
        <p:spPr>
          <a:xfrm>
            <a:off x="1522974" y="5759313"/>
            <a:ext cx="329218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1600" b="1" dirty="0">
                <a:solidFill>
                  <a:schemeClr val="accent1"/>
                </a:solidFill>
                <a:highlight>
                  <a:srgbClr val="FFFF00"/>
                </a:highlight>
              </a:rPr>
              <a:t>Fysikalsk kjemi, molekylær struktur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A98E00-AF31-D421-5F1B-0D396926F534}"/>
              </a:ext>
            </a:extLst>
          </p:cNvPr>
          <p:cNvSpPr txBox="1"/>
          <p:nvPr/>
        </p:nvSpPr>
        <p:spPr>
          <a:xfrm>
            <a:off x="1849474" y="2091159"/>
            <a:ext cx="131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</a:rPr>
              <a:t>Svein Sunde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11C1A-58F8-3F29-EC2B-20D1BB868DA5}"/>
              </a:ext>
            </a:extLst>
          </p:cNvPr>
          <p:cNvSpPr txBox="1"/>
          <p:nvPr/>
        </p:nvSpPr>
        <p:spPr>
          <a:xfrm>
            <a:off x="2799564" y="2071165"/>
            <a:ext cx="1495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Innføringsemne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8D9EC8-FDB6-DB9B-4A6B-541BC62AD3F4}"/>
              </a:ext>
            </a:extLst>
          </p:cNvPr>
          <p:cNvSpPr txBox="1"/>
          <p:nvPr/>
        </p:nvSpPr>
        <p:spPr>
          <a:xfrm>
            <a:off x="4561985" y="5762556"/>
            <a:ext cx="2707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</a:rPr>
              <a:t>Ida-Marie Høyvik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88D6C8-1440-4545-9B05-37007902B020}"/>
              </a:ext>
            </a:extLst>
          </p:cNvPr>
          <p:cNvSpPr txBox="1"/>
          <p:nvPr/>
        </p:nvSpPr>
        <p:spPr>
          <a:xfrm>
            <a:off x="8716505" y="1553908"/>
            <a:ext cx="1978033" cy="29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</a:rPr>
              <a:t>Elisabeth Jacobsen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99A2D-10EA-F6D1-C9F0-683DC35A279E}"/>
              </a:ext>
            </a:extLst>
          </p:cNvPr>
          <p:cNvSpPr txBox="1"/>
          <p:nvPr/>
        </p:nvSpPr>
        <p:spPr>
          <a:xfrm>
            <a:off x="9636403" y="2054833"/>
            <a:ext cx="1978033" cy="29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</a:rPr>
              <a:t>Espen Sandnes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426AB-4285-5B50-702E-5434D624C5B2}"/>
              </a:ext>
            </a:extLst>
          </p:cNvPr>
          <p:cNvSpPr txBox="1"/>
          <p:nvPr/>
        </p:nvSpPr>
        <p:spPr>
          <a:xfrm>
            <a:off x="1968430" y="3310013"/>
            <a:ext cx="1578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  <a:highlight>
                  <a:srgbClr val="FFFF00"/>
                </a:highlight>
              </a:rPr>
              <a:t>Johannes Jäschke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019ED6-0B3D-6FB9-8903-3AFE9F5AC3ED}"/>
              </a:ext>
            </a:extLst>
          </p:cNvPr>
          <p:cNvSpPr txBox="1"/>
          <p:nvPr/>
        </p:nvSpPr>
        <p:spPr>
          <a:xfrm>
            <a:off x="2007118" y="4019338"/>
            <a:ext cx="2002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</a:rPr>
              <a:t>Mari-Ann Einarsrud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EABFE8-E4AE-642E-8788-914E6A276941}"/>
              </a:ext>
            </a:extLst>
          </p:cNvPr>
          <p:cNvSpPr txBox="1"/>
          <p:nvPr/>
        </p:nvSpPr>
        <p:spPr>
          <a:xfrm>
            <a:off x="9911889" y="3408604"/>
            <a:ext cx="131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</a:rPr>
              <a:t>Titus van Erp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FE4DD9-EFE3-B874-E9CF-4EC600AE2A15}"/>
              </a:ext>
            </a:extLst>
          </p:cNvPr>
          <p:cNvSpPr txBox="1"/>
          <p:nvPr/>
        </p:nvSpPr>
        <p:spPr>
          <a:xfrm>
            <a:off x="8922873" y="3659634"/>
            <a:ext cx="1978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  <a:highlight>
                  <a:srgbClr val="FFFF00"/>
                </a:highlight>
              </a:rPr>
              <a:t>Hanna Knuutila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408AA4-B571-20FA-A01F-61FAF3FCC707}"/>
              </a:ext>
            </a:extLst>
          </p:cNvPr>
          <p:cNvSpPr txBox="1"/>
          <p:nvPr/>
        </p:nvSpPr>
        <p:spPr>
          <a:xfrm>
            <a:off x="3116502" y="5243011"/>
            <a:ext cx="2002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  <a:highlight>
                  <a:srgbClr val="FFFF00"/>
                </a:highlight>
              </a:rPr>
              <a:t>Jana Jakobsen/ </a:t>
            </a:r>
            <a:r>
              <a:rPr lang="nb-NO" sz="1400" dirty="0" err="1">
                <a:solidFill>
                  <a:srgbClr val="FF0000"/>
                </a:solidFill>
                <a:highlight>
                  <a:srgbClr val="FFFF00"/>
                </a:highlight>
              </a:rPr>
              <a:t>Lily</a:t>
            </a:r>
            <a:r>
              <a:rPr lang="nb-NO" sz="1400" dirty="0">
                <a:solidFill>
                  <a:srgbClr val="FF0000"/>
                </a:solidFill>
                <a:highlight>
                  <a:srgbClr val="FFFF00"/>
                </a:highlight>
              </a:rPr>
              <a:t> deng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637820-292C-9BC2-A712-4A046B8A3C40}"/>
              </a:ext>
            </a:extLst>
          </p:cNvPr>
          <p:cNvSpPr txBox="1"/>
          <p:nvPr/>
        </p:nvSpPr>
        <p:spPr>
          <a:xfrm>
            <a:off x="3364170" y="5498142"/>
            <a:ext cx="2002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  <a:highlight>
                  <a:srgbClr val="FFFF00"/>
                </a:highlight>
              </a:rPr>
              <a:t>Hilde Venvik / De Chen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DCF950-9DD7-B71B-501E-42A3FA893099}"/>
              </a:ext>
            </a:extLst>
          </p:cNvPr>
          <p:cNvSpPr txBox="1"/>
          <p:nvPr/>
        </p:nvSpPr>
        <p:spPr>
          <a:xfrm>
            <a:off x="2782006" y="6044722"/>
            <a:ext cx="2002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</a:rPr>
              <a:t>Hilde Lea Lein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443DC8-519C-9FD9-7D9A-B62AA32568C3}"/>
              </a:ext>
            </a:extLst>
          </p:cNvPr>
          <p:cNvSpPr txBox="1"/>
          <p:nvPr/>
        </p:nvSpPr>
        <p:spPr>
          <a:xfrm>
            <a:off x="3054890" y="4935234"/>
            <a:ext cx="2002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</a:rPr>
              <a:t>Finn </a:t>
            </a:r>
            <a:r>
              <a:rPr lang="nb-NO" sz="1400" dirty="0" err="1">
                <a:solidFill>
                  <a:srgbClr val="FF0000"/>
                </a:solidFill>
              </a:rPr>
              <a:t>Aachmann</a:t>
            </a:r>
            <a:r>
              <a:rPr lang="nb-NO" sz="1400" dirty="0">
                <a:solidFill>
                  <a:srgbClr val="FF0000"/>
                </a:solidFill>
              </a:rPr>
              <a:t> ++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D2B461-57DB-A57C-E0AC-E88497F36F90}"/>
              </a:ext>
            </a:extLst>
          </p:cNvPr>
          <p:cNvSpPr txBox="1"/>
          <p:nvPr/>
        </p:nvSpPr>
        <p:spPr>
          <a:xfrm>
            <a:off x="8158351" y="3177890"/>
            <a:ext cx="1978033" cy="29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</a:rPr>
              <a:t>Berit Løkensgard Strand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556298-FC5C-8586-1C2A-478BA79CF8A7}"/>
              </a:ext>
            </a:extLst>
          </p:cNvPr>
          <p:cNvSpPr/>
          <p:nvPr/>
        </p:nvSpPr>
        <p:spPr>
          <a:xfrm>
            <a:off x="904875" y="3798192"/>
            <a:ext cx="628650" cy="2109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98C3AE-2A2B-AB15-B1F2-E7224EA0E64E}"/>
              </a:ext>
            </a:extLst>
          </p:cNvPr>
          <p:cNvSpPr/>
          <p:nvPr/>
        </p:nvSpPr>
        <p:spPr>
          <a:xfrm>
            <a:off x="0" y="95250"/>
            <a:ext cx="6096000" cy="42598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9CAA735-2CB2-98AB-498A-DBE197F0AED4}"/>
              </a:ext>
            </a:extLst>
          </p:cNvPr>
          <p:cNvSpPr/>
          <p:nvPr/>
        </p:nvSpPr>
        <p:spPr>
          <a:xfrm>
            <a:off x="57320" y="54509"/>
            <a:ext cx="5840457" cy="43005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A340EF-0E61-4CA7-8249-270C1E3C25F3}"/>
              </a:ext>
            </a:extLst>
          </p:cNvPr>
          <p:cNvSpPr/>
          <p:nvPr/>
        </p:nvSpPr>
        <p:spPr>
          <a:xfrm>
            <a:off x="6095999" y="54508"/>
            <a:ext cx="6038679" cy="4259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D30627-7401-E7B0-2F2F-A51FCD2EE2CB}"/>
              </a:ext>
            </a:extLst>
          </p:cNvPr>
          <p:cNvSpPr txBox="1"/>
          <p:nvPr/>
        </p:nvSpPr>
        <p:spPr>
          <a:xfrm flipH="1">
            <a:off x="9409994" y="5078149"/>
            <a:ext cx="2385766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accent1"/>
                </a:solidFill>
                <a:highlight>
                  <a:srgbClr val="FFFF00"/>
                </a:highlight>
              </a:rPr>
              <a:t>Med gult: Python</a:t>
            </a:r>
          </a:p>
          <a:p>
            <a:r>
              <a:rPr lang="nb-NO" b="1" dirty="0">
                <a:solidFill>
                  <a:schemeClr val="accent1"/>
                </a:solidFill>
                <a:highlight>
                  <a:srgbClr val="FFFF00"/>
                </a:highlight>
              </a:rPr>
              <a:t>emnestreng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037D85-464A-894C-41FC-4C6E39EF0CAA}"/>
              </a:ext>
            </a:extLst>
          </p:cNvPr>
          <p:cNvSpPr txBox="1"/>
          <p:nvPr/>
        </p:nvSpPr>
        <p:spPr>
          <a:xfrm>
            <a:off x="1334694" y="4361673"/>
            <a:ext cx="2960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3. år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7CFA20-47B5-919E-533C-1FFA6088D9E7}"/>
              </a:ext>
            </a:extLst>
          </p:cNvPr>
          <p:cNvSpPr txBox="1"/>
          <p:nvPr/>
        </p:nvSpPr>
        <p:spPr>
          <a:xfrm>
            <a:off x="6150042" y="1338682"/>
            <a:ext cx="7645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/>
                </a:solidFill>
              </a:rPr>
              <a:t>TFY4104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43F8A9-E648-B693-8235-39C4B39E5C88}"/>
              </a:ext>
            </a:extLst>
          </p:cNvPr>
          <p:cNvSpPr txBox="1"/>
          <p:nvPr/>
        </p:nvSpPr>
        <p:spPr>
          <a:xfrm>
            <a:off x="6141361" y="3423994"/>
            <a:ext cx="7645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/>
                </a:solidFill>
              </a:rPr>
              <a:t>TKJ4162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2B80F8-DE36-C438-EC74-7377083DCA17}"/>
              </a:ext>
            </a:extLst>
          </p:cNvPr>
          <p:cNvSpPr txBox="1"/>
          <p:nvPr/>
        </p:nvSpPr>
        <p:spPr>
          <a:xfrm>
            <a:off x="599968" y="5783484"/>
            <a:ext cx="7645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/>
                </a:solidFill>
              </a:rPr>
              <a:t>KJ1041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5D0018-B0DA-AD60-FB91-453A0228EE41}"/>
              </a:ext>
            </a:extLst>
          </p:cNvPr>
          <p:cNvSpPr txBox="1"/>
          <p:nvPr/>
        </p:nvSpPr>
        <p:spPr>
          <a:xfrm>
            <a:off x="57319" y="328056"/>
            <a:ext cx="132735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1. semester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55D56F-AC11-F817-7256-56A75B40A336}"/>
              </a:ext>
            </a:extLst>
          </p:cNvPr>
          <p:cNvSpPr txBox="1"/>
          <p:nvPr/>
        </p:nvSpPr>
        <p:spPr>
          <a:xfrm>
            <a:off x="6063203" y="407923"/>
            <a:ext cx="132735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3. semester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0AE24B-847F-9B16-1759-DC8F5CF6ED05}"/>
              </a:ext>
            </a:extLst>
          </p:cNvPr>
          <p:cNvSpPr txBox="1"/>
          <p:nvPr/>
        </p:nvSpPr>
        <p:spPr>
          <a:xfrm>
            <a:off x="2007118" y="4351904"/>
            <a:ext cx="132735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5. semester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46AE39-D71B-A137-7DE4-140DA133AAE9}"/>
              </a:ext>
            </a:extLst>
          </p:cNvPr>
          <p:cNvSpPr txBox="1"/>
          <p:nvPr/>
        </p:nvSpPr>
        <p:spPr>
          <a:xfrm>
            <a:off x="6074005" y="2350927"/>
            <a:ext cx="132735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4. semester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6ABE9A0-7A48-BD17-77F4-798F9A7FBD03}"/>
              </a:ext>
            </a:extLst>
          </p:cNvPr>
          <p:cNvSpPr txBox="1"/>
          <p:nvPr/>
        </p:nvSpPr>
        <p:spPr>
          <a:xfrm>
            <a:off x="20312" y="2478633"/>
            <a:ext cx="132735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2. semester </a:t>
            </a:r>
          </a:p>
        </p:txBody>
      </p:sp>
    </p:spTree>
    <p:extLst>
      <p:ext uri="{BB962C8B-B14F-4D97-AF65-F5344CB8AC3E}">
        <p14:creationId xmlns:p14="http://schemas.microsoft.com/office/powerpoint/2010/main" val="1318125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F525A-4F0A-B4A4-E3E7-0B88F70C6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Mer fra MTKJ </a:t>
            </a:r>
            <a:r>
              <a:rPr lang="nb-NO" dirty="0" err="1"/>
              <a:t>handlinsplan</a:t>
            </a:r>
            <a:r>
              <a:rPr lang="nb-NO" dirty="0"/>
              <a:t> for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3E700-B5B3-0624-F42F-2912F7B9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nb-N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Følgende tiltak skal prioriteres ved utvikling av studieprogrammet </a:t>
            </a:r>
            <a:r>
              <a:rPr lang="nb-NO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(på de røde kan vi nok gjøre mer)</a:t>
            </a:r>
            <a:endParaRPr lang="nb-NO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 team-, prosjekt- og case knyttet til autentiske problemer og samfunnsfloker </a:t>
            </a:r>
            <a:endParaRPr lang="nb-NO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Institutt for kjemisk prosessteknologi jobber aktivt med dette. Det kan nevnes at det er et problem her at man har tatt bort «mappe-evaluering» som gjør at prosjektarbeid ikke lenger kan telle med på karakteren i faget (sammen med eksamen). Dette reduserer studentens motivasjon for å jobbe med prosjekter.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Øk bruken av underveisvurderinger, tilbakemeldinger som bidrar til læring</a:t>
            </a:r>
            <a:endParaRPr lang="nb-NO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Dette er innført fra høsten 2022 i generell kjemi (faglærer Svein Sunde) med gode erfaringer så langt. Også her er det et problem med at mappe-evaluering er fjernet; for eksempel er ikke lenger mulig å ha tellende midtsemesterprøver.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Styrk samarbeid mellom studieprogrammene og institutter om for økt kontekstuell læring</a:t>
            </a:r>
            <a:endParaRPr lang="nb-NO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 er MTKJ med på «matte-piloten» som har dette som mål.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275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1558</Words>
  <Application>Microsoft Office PowerPoint</Application>
  <PresentationFormat>Widescreen</PresentationFormat>
  <Paragraphs>146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Courier New</vt:lpstr>
      <vt:lpstr>Symbol</vt:lpstr>
      <vt:lpstr>Times New Roman</vt:lpstr>
      <vt:lpstr>Office Theme</vt:lpstr>
      <vt:lpstr>Faglærermøte MTKJ</vt:lpstr>
      <vt:lpstr>PowerPoint Presentation</vt:lpstr>
      <vt:lpstr>Programråd MTKJ, vår 2023</vt:lpstr>
      <vt:lpstr>Dagens MTKJ-studium</vt:lpstr>
      <vt:lpstr>PowerPoint Presentation</vt:lpstr>
      <vt:lpstr>Konklusjon / Anbefalinger fra Dybdeevaluering (2021-22)</vt:lpstr>
      <vt:lpstr>Digitalisering/programmeringsstreng</vt:lpstr>
      <vt:lpstr>PowerPoint Presentation</vt:lpstr>
      <vt:lpstr>Mer fra MTKJ handlinsplan for 2023</vt:lpstr>
      <vt:lpstr>Bærekraft</vt:lpstr>
      <vt:lpstr>Bioteknologi</vt:lpstr>
      <vt:lpstr>Arbeidslivsrelevans</vt:lpstr>
      <vt:lpstr>Eventuelt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Dybde-evaluering MTKJ</dc:title>
  <dc:creator>Sigurd Skogestad</dc:creator>
  <cp:lastModifiedBy>Sigurd Skogestad</cp:lastModifiedBy>
  <cp:revision>36</cp:revision>
  <cp:lastPrinted>2021-05-05T07:51:16Z</cp:lastPrinted>
  <dcterms:created xsi:type="dcterms:W3CDTF">2021-05-05T06:52:47Z</dcterms:created>
  <dcterms:modified xsi:type="dcterms:W3CDTF">2023-01-30T14:45:41Z</dcterms:modified>
</cp:coreProperties>
</file>